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Lst>
  <p:notesMasterIdLst>
    <p:notesMasterId r:id="rId26"/>
  </p:notesMasterIdLst>
  <p:sldIdLst>
    <p:sldId id="257" r:id="rId4"/>
    <p:sldId id="293" r:id="rId5"/>
    <p:sldId id="283" r:id="rId6"/>
    <p:sldId id="321" r:id="rId7"/>
    <p:sldId id="335" r:id="rId8"/>
    <p:sldId id="287" r:id="rId9"/>
    <p:sldId id="260" r:id="rId10"/>
    <p:sldId id="294" r:id="rId11"/>
    <p:sldId id="339" r:id="rId12"/>
    <p:sldId id="337" r:id="rId13"/>
    <p:sldId id="344" r:id="rId14"/>
    <p:sldId id="268" r:id="rId15"/>
    <p:sldId id="345" r:id="rId16"/>
    <p:sldId id="346" r:id="rId17"/>
    <p:sldId id="286" r:id="rId18"/>
    <p:sldId id="342" r:id="rId19"/>
    <p:sldId id="343" r:id="rId20"/>
    <p:sldId id="341" r:id="rId21"/>
    <p:sldId id="315" r:id="rId22"/>
    <p:sldId id="324" r:id="rId23"/>
    <p:sldId id="317" r:id="rId24"/>
    <p:sldId id="280" r:id="rId25"/>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9D8FF"/>
    <a:srgbClr val="FF3399"/>
    <a:srgbClr val="79DCFF"/>
    <a:srgbClr val="B3EBFF"/>
    <a:srgbClr val="D1F3FF"/>
    <a:srgbClr val="CCFF66"/>
    <a:srgbClr val="FFCC99"/>
    <a:srgbClr val="FFFFFF"/>
    <a:srgbClr val="E1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5" autoAdjust="0"/>
    <p:restoredTop sz="94747" autoAdjust="0"/>
  </p:normalViewPr>
  <p:slideViewPr>
    <p:cSldViewPr snapToGrid="0" showGuides="1">
      <p:cViewPr varScale="1">
        <p:scale>
          <a:sx n="84" d="100"/>
          <a:sy n="84" d="100"/>
        </p:scale>
        <p:origin x="704" y="64"/>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7/25/2023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2023/7/25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7/25/2023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1.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241186" y="571812"/>
            <a:ext cx="5220858" cy="2677628"/>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MÔN TIN HỌC LỚP 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31354" y="-375705"/>
            <a:ext cx="6026227" cy="5382153"/>
          </a:xfrm>
          <a:prstGeom prst="rect">
            <a:avLst/>
          </a:prstGeom>
        </p:spPr>
      </p:pic>
      <p:sp>
        <p:nvSpPr>
          <p:cNvPr id="11" name="Text Box 18"/>
          <p:cNvSpPr txBox="1">
            <a:spLocks noChangeArrowheads="1"/>
          </p:cNvSpPr>
          <p:nvPr/>
        </p:nvSpPr>
        <p:spPr bwMode="auto">
          <a:xfrm>
            <a:off x="1101688" y="1328567"/>
            <a:ext cx="4065223" cy="1015651"/>
          </a:xfrm>
          <a:prstGeom prst="rect">
            <a:avLst/>
          </a:prstGeom>
          <a:noFill/>
          <a:ln w="9525">
            <a:noFill/>
            <a:miter lim="800000"/>
            <a:headEnd/>
            <a:tailEnd/>
          </a:ln>
        </p:spPr>
        <p:txBody>
          <a:bodyPr wrap="square" lIns="91427" tIns="45714" rIns="91427" bIns="45714">
            <a:spAutoFit/>
          </a:bodyPr>
          <a:lstStyle/>
          <a:p>
            <a:pPr algn="just"/>
            <a:r>
              <a:rPr lang="en-US" sz="2000" i="1">
                <a:latin typeface="Times New Roman" panose="02020603050405020304" pitchFamily="18" charset="0"/>
                <a:cs typeface="Times New Roman" panose="02020603050405020304" pitchFamily="18" charset="0"/>
              </a:rPr>
              <a:t>- Trong phần mềm quản lý tệp, ở dải lệnh </a:t>
            </a:r>
            <a:r>
              <a:rPr lang="en-US" sz="2000" b="1">
                <a:latin typeface="Times New Roman" panose="02020603050405020304" pitchFamily="18" charset="0"/>
                <a:cs typeface="Times New Roman" panose="02020603050405020304" pitchFamily="18" charset="0"/>
              </a:rPr>
              <a:t>Home</a:t>
            </a:r>
            <a:r>
              <a:rPr lang="en-US" sz="2000" i="1">
                <a:latin typeface="Times New Roman" panose="02020603050405020304" pitchFamily="18" charset="0"/>
                <a:cs typeface="Times New Roman" panose="02020603050405020304" pitchFamily="18" charset="0"/>
              </a:rPr>
              <a:t>, em có thể đổi tên tệp bằng lệnh </a:t>
            </a:r>
            <a:r>
              <a:rPr lang="en-US" sz="2000" b="1">
                <a:latin typeface="Times New Roman" panose="02020603050405020304" pitchFamily="18" charset="0"/>
                <a:cs typeface="Times New Roman" panose="02020603050405020304" pitchFamily="18" charset="0"/>
              </a:rPr>
              <a:t>Rename.</a:t>
            </a:r>
            <a:endParaRPr lang="en-US" sz="20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2"/>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7490" y="1993616"/>
            <a:ext cx="4729192"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303044" y="1980301"/>
              <a:ext cx="2605127" cy="400110"/>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Xoá th</a:t>
              </a:r>
              <a:r>
                <a:rPr lang="vi-VN" altLang="zh-CN" sz="2000" b="1" i="1">
                  <a:solidFill>
                    <a:schemeClr val="bg1"/>
                  </a:solidFill>
                  <a:latin typeface="Times New Roman" pitchFamily="18" charset="0"/>
                  <a:ea typeface="微软雅黑" panose="020B0503020204020204" pitchFamily="34" charset="-122"/>
                  <a:cs typeface="Times New Roman" pitchFamily="18" charset="0"/>
                </a:rPr>
                <a:t>ư</a:t>
              </a:r>
              <a:r>
                <a:rPr lang="en-US" altLang="zh-CN" sz="2000" b="1" i="1">
                  <a:solidFill>
                    <a:schemeClr val="bg1"/>
                  </a:solidFill>
                  <a:latin typeface="Times New Roman" pitchFamily="18" charset="0"/>
                  <a:ea typeface="微软雅黑" panose="020B0503020204020204" pitchFamily="34" charset="-122"/>
                  <a:cs typeface="Times New Roman" pitchFamily="18" charset="0"/>
                </a:rPr>
                <a:t> mục, tệp</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2</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2590371751"/>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230477" y="-2583"/>
            <a:ext cx="4913528" cy="5146085"/>
          </a:xfrm>
          <a:prstGeom prst="rect">
            <a:avLst/>
          </a:prstGeom>
          <a:noFill/>
          <a:ln w="9525">
            <a:noFill/>
          </a:ln>
        </p:spPr>
      </p:pic>
      <p:sp>
        <p:nvSpPr>
          <p:cNvPr id="39" name="文本框 10247"/>
          <p:cNvSpPr txBox="1"/>
          <p:nvPr/>
        </p:nvSpPr>
        <p:spPr>
          <a:xfrm>
            <a:off x="523366" y="1862439"/>
            <a:ext cx="3478479" cy="958179"/>
          </a:xfrm>
          <a:prstGeom prst="rect">
            <a:avLst/>
          </a:prstGeom>
          <a:noFill/>
          <a:ln w="9525">
            <a:noFill/>
          </a:ln>
        </p:spPr>
        <p:txBody>
          <a:bodyPr wrap="square" lIns="49753" tIns="24876" rIns="49753" bIns="24876">
            <a:spAutoFit/>
          </a:bodyPr>
          <a:lstStyle/>
          <a:p>
            <a:pPr algn="just"/>
            <a:r>
              <a:rPr lang="en-US" sz="2000" b="1" i="1">
                <a:solidFill>
                  <a:srgbClr val="0070C0"/>
                </a:solidFill>
                <a:latin typeface="Times New Roman" pitchFamily="18" charset="0"/>
                <a:cs typeface="Times New Roman" pitchFamily="18" charset="0"/>
              </a:rPr>
              <a:t>1) </a:t>
            </a:r>
            <a:r>
              <a:rPr lang="pt-BR" sz="1900" b="1" i="1">
                <a:latin typeface="Times New Roman" panose="02020603050405020304" pitchFamily="18" charset="0"/>
                <a:cs typeface="Times New Roman" panose="02020603050405020304" pitchFamily="18" charset="0"/>
              </a:rPr>
              <a:t>Trong thư mục TinHoc4 còn có tệp ChuDeA_Bai1 không?</a:t>
            </a:r>
            <a:endParaRPr lang="en-US" sz="1900" b="1">
              <a:latin typeface="Times New Roman" panose="02020603050405020304" pitchFamily="18" charset="0"/>
              <a:cs typeface="Times New Roman" panose="02020603050405020304" pitchFamily="18" charset="0"/>
            </a:endParaRPr>
          </a:p>
          <a:p>
            <a:pPr algn="just"/>
            <a:endParaRPr lang="en-US" sz="2000" b="1" i="1" dirty="0">
              <a:solidFill>
                <a:srgbClr val="0070C0"/>
              </a:solidFill>
              <a:latin typeface="Times New Roman" pitchFamily="18" charset="0"/>
              <a:cs typeface="Times New Roman" pitchFamily="18" charset="0"/>
            </a:endParaRPr>
          </a:p>
        </p:txBody>
      </p:sp>
      <p:sp>
        <p:nvSpPr>
          <p:cNvPr id="40" name="文本框 10248"/>
          <p:cNvSpPr txBox="1"/>
          <p:nvPr/>
        </p:nvSpPr>
        <p:spPr>
          <a:xfrm>
            <a:off x="5089663" y="1057117"/>
            <a:ext cx="2668176" cy="1589131"/>
          </a:xfrm>
          <a:prstGeom prst="rect">
            <a:avLst/>
          </a:prstGeom>
          <a:noFill/>
          <a:ln w="9525">
            <a:noFill/>
          </a:ln>
        </p:spPr>
        <p:txBody>
          <a:bodyPr wrap="square" lIns="49753" tIns="24876" rIns="49753" bIns="24876">
            <a:spAutoFit/>
          </a:bodyPr>
          <a:lstStyle/>
          <a:p>
            <a:pP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đôi</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dirty="0">
                <a:solidFill>
                  <a:schemeClr val="bg1"/>
                </a:solidFill>
                <a:latin typeface="Segoe Print" pitchFamily="2" charset="0"/>
                <a:ea typeface="宋体" panose="02010600030101010101" pitchFamily="2" charset="-122"/>
              </a:rPr>
              <a:t>(4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230477" y="-2583"/>
            <a:ext cx="4913528" cy="5146085"/>
          </a:xfrm>
          <a:prstGeom prst="rect">
            <a:avLst/>
          </a:prstGeom>
          <a:noFill/>
          <a:ln w="9525">
            <a:noFill/>
          </a:ln>
        </p:spPr>
      </p:pic>
      <p:sp>
        <p:nvSpPr>
          <p:cNvPr id="39" name="文本框 10247"/>
          <p:cNvSpPr txBox="1"/>
          <p:nvPr/>
        </p:nvSpPr>
        <p:spPr>
          <a:xfrm>
            <a:off x="523366" y="1862439"/>
            <a:ext cx="3478479" cy="973568"/>
          </a:xfrm>
          <a:prstGeom prst="rect">
            <a:avLst/>
          </a:prstGeom>
          <a:noFill/>
          <a:ln w="9525">
            <a:noFill/>
          </a:ln>
        </p:spPr>
        <p:txBody>
          <a:bodyPr wrap="square" lIns="49753" tIns="24876" rIns="49753" bIns="24876">
            <a:spAutoFit/>
          </a:bodyPr>
          <a:lstStyle/>
          <a:p>
            <a:r>
              <a:rPr lang="en-US" sz="2000" b="1" i="1">
                <a:solidFill>
                  <a:srgbClr val="0070C0"/>
                </a:solidFill>
                <a:latin typeface="Times New Roman" pitchFamily="18" charset="0"/>
                <a:cs typeface="Times New Roman" pitchFamily="18" charset="0"/>
              </a:rPr>
              <a:t>2) </a:t>
            </a:r>
            <a:r>
              <a:rPr lang="pt-BR" sz="2000" i="1">
                <a:latin typeface="Times New Roman" panose="02020603050405020304" pitchFamily="18" charset="0"/>
                <a:cs typeface="Times New Roman" panose="02020603050405020304" pitchFamily="18" charset="0"/>
              </a:rPr>
              <a:t>Tệp </a:t>
            </a:r>
            <a:r>
              <a:rPr lang="pt-BR" sz="2000" b="1" i="1">
                <a:latin typeface="Times New Roman" panose="02020603050405020304" pitchFamily="18" charset="0"/>
                <a:cs typeface="Times New Roman" panose="02020603050405020304" pitchFamily="18" charset="0"/>
              </a:rPr>
              <a:t>ChuDeA_Bai1</a:t>
            </a:r>
            <a:r>
              <a:rPr lang="pt-BR" sz="2000" i="1">
                <a:latin typeface="Times New Roman" panose="02020603050405020304" pitchFamily="18" charset="0"/>
                <a:cs typeface="Times New Roman" panose="02020603050405020304" pitchFamily="18" charset="0"/>
              </a:rPr>
              <a:t> có thể mở được nữa không?</a:t>
            </a:r>
            <a:endParaRPr lang="en-US" sz="2000">
              <a:latin typeface="Times New Roman" panose="02020603050405020304" pitchFamily="18" charset="0"/>
              <a:cs typeface="Times New Roman" panose="02020603050405020304" pitchFamily="18" charset="0"/>
            </a:endParaRPr>
          </a:p>
          <a:p>
            <a:pPr algn="just"/>
            <a:endParaRPr lang="en-US" sz="2000" b="1" i="1" dirty="0">
              <a:solidFill>
                <a:srgbClr val="0070C0"/>
              </a:solidFill>
              <a:latin typeface="Times New Roman" pitchFamily="18" charset="0"/>
              <a:cs typeface="Times New Roman" pitchFamily="18" charset="0"/>
            </a:endParaRPr>
          </a:p>
        </p:txBody>
      </p:sp>
      <p:sp>
        <p:nvSpPr>
          <p:cNvPr id="40" name="文本框 10248"/>
          <p:cNvSpPr txBox="1"/>
          <p:nvPr/>
        </p:nvSpPr>
        <p:spPr>
          <a:xfrm>
            <a:off x="5089663" y="1057117"/>
            <a:ext cx="2668176" cy="1589131"/>
          </a:xfrm>
          <a:prstGeom prst="rect">
            <a:avLst/>
          </a:prstGeom>
          <a:noFill/>
          <a:ln w="9525">
            <a:noFill/>
          </a:ln>
        </p:spPr>
        <p:txBody>
          <a:bodyPr wrap="square" lIns="49753" tIns="24876" rIns="49753" bIns="24876">
            <a:spAutoFit/>
          </a:bodyPr>
          <a:lstStyle/>
          <a:p>
            <a:pP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đôi</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dirty="0">
                <a:solidFill>
                  <a:schemeClr val="bg1"/>
                </a:solidFill>
                <a:latin typeface="Segoe Print" pitchFamily="2" charset="0"/>
                <a:ea typeface="宋体" panose="02010600030101010101" pitchFamily="2" charset="-122"/>
              </a:rPr>
              <a:t>(4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209897796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230477" y="-2583"/>
            <a:ext cx="4913528" cy="5146085"/>
          </a:xfrm>
          <a:prstGeom prst="rect">
            <a:avLst/>
          </a:prstGeom>
          <a:noFill/>
          <a:ln w="9525">
            <a:noFill/>
          </a:ln>
        </p:spPr>
      </p:pic>
      <p:sp>
        <p:nvSpPr>
          <p:cNvPr id="39" name="文本框 10247"/>
          <p:cNvSpPr txBox="1"/>
          <p:nvPr/>
        </p:nvSpPr>
        <p:spPr>
          <a:xfrm>
            <a:off x="523366" y="1862439"/>
            <a:ext cx="3478479" cy="973568"/>
          </a:xfrm>
          <a:prstGeom prst="rect">
            <a:avLst/>
          </a:prstGeom>
          <a:noFill/>
          <a:ln w="9525">
            <a:noFill/>
          </a:ln>
        </p:spPr>
        <p:txBody>
          <a:bodyPr wrap="square" lIns="49753" tIns="24876" rIns="49753" bIns="24876">
            <a:spAutoFit/>
          </a:bodyPr>
          <a:lstStyle/>
          <a:p>
            <a:pPr algn="just"/>
            <a:r>
              <a:rPr lang="en-US" sz="2000" b="1" i="1">
                <a:solidFill>
                  <a:srgbClr val="0070C0"/>
                </a:solidFill>
                <a:latin typeface="Times New Roman" pitchFamily="18" charset="0"/>
                <a:cs typeface="Times New Roman" pitchFamily="18" charset="0"/>
              </a:rPr>
              <a:t>3) </a:t>
            </a:r>
            <a:r>
              <a:rPr lang="pt-BR" sz="2000" b="1" i="1">
                <a:latin typeface="Times New Roman" panose="02020603050405020304" pitchFamily="18" charset="0"/>
                <a:cs typeface="Times New Roman" panose="02020603050405020304" pitchFamily="18" charset="0"/>
              </a:rPr>
              <a:t>Để xoá thư mục em có thể dùng lệnh nào?</a:t>
            </a:r>
            <a:endParaRPr lang="en-US" sz="2000" b="1">
              <a:latin typeface="Times New Roman" panose="02020603050405020304" pitchFamily="18" charset="0"/>
              <a:cs typeface="Times New Roman" panose="02020603050405020304" pitchFamily="18" charset="0"/>
            </a:endParaRPr>
          </a:p>
          <a:p>
            <a:pPr algn="just"/>
            <a:endParaRPr lang="en-US" sz="2000" b="1" i="1" dirty="0">
              <a:solidFill>
                <a:srgbClr val="0070C0"/>
              </a:solidFill>
              <a:latin typeface="Times New Roman" pitchFamily="18" charset="0"/>
              <a:cs typeface="Times New Roman" pitchFamily="18" charset="0"/>
            </a:endParaRPr>
          </a:p>
        </p:txBody>
      </p:sp>
      <p:sp>
        <p:nvSpPr>
          <p:cNvPr id="40" name="文本框 10248"/>
          <p:cNvSpPr txBox="1"/>
          <p:nvPr/>
        </p:nvSpPr>
        <p:spPr>
          <a:xfrm>
            <a:off x="5089663" y="1057117"/>
            <a:ext cx="2668176" cy="1589131"/>
          </a:xfrm>
          <a:prstGeom prst="rect">
            <a:avLst/>
          </a:prstGeom>
          <a:noFill/>
          <a:ln w="9525">
            <a:noFill/>
          </a:ln>
        </p:spPr>
        <p:txBody>
          <a:bodyPr wrap="square" lIns="49753" tIns="24876" rIns="49753" bIns="24876">
            <a:spAutoFit/>
          </a:bodyPr>
          <a:lstStyle/>
          <a:p>
            <a:pP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đôi</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dirty="0">
                <a:solidFill>
                  <a:schemeClr val="bg1"/>
                </a:solidFill>
                <a:latin typeface="Segoe Print" pitchFamily="2" charset="0"/>
                <a:ea typeface="宋体" panose="02010600030101010101" pitchFamily="2" charset="-122"/>
              </a:rPr>
              <a:t>(4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331034446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矩形 20"/>
          <p:cNvSpPr/>
          <p:nvPr/>
        </p:nvSpPr>
        <p:spPr>
          <a:xfrm>
            <a:off x="3602517" y="3473085"/>
            <a:ext cx="5541483" cy="1454218"/>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pt-BR" sz="1800" b="1">
                <a:latin typeface="Times New Roman" panose="02020603050405020304" pitchFamily="18" charset="0"/>
                <a:cs typeface="Times New Roman" panose="02020603050405020304" pitchFamily="18" charset="0"/>
              </a:rPr>
              <a:t>Bài 1:</a:t>
            </a:r>
            <a:r>
              <a:rPr lang="pt-BR" sz="1800">
                <a:latin typeface="Times New Roman" panose="02020603050405020304" pitchFamily="18" charset="0"/>
                <a:cs typeface="Times New Roman" panose="02020603050405020304" pitchFamily="18" charset="0"/>
              </a:rPr>
              <a:t> </a:t>
            </a:r>
            <a:r>
              <a:rPr lang="pt-BR" sz="1800" b="1">
                <a:latin typeface="Times New Roman" panose="02020603050405020304" pitchFamily="18" charset="0"/>
                <a:cs typeface="Times New Roman" panose="02020603050405020304" pitchFamily="18" charset="0"/>
              </a:rPr>
              <a:t>Để đổi tên thư mục em dùng lệnh nào sau đây?</a:t>
            </a:r>
            <a:endParaRPr lang="en-US" sz="1800">
              <a:latin typeface="Times New Roman" panose="02020603050405020304" pitchFamily="18" charset="0"/>
              <a:cs typeface="Times New Roman" panose="02020603050405020304" pitchFamily="18" charset="0"/>
            </a:endParaRPr>
          </a:p>
          <a:p>
            <a:r>
              <a:rPr lang="pt-BR" sz="1800" b="1">
                <a:latin typeface="Times New Roman" panose="02020603050405020304" pitchFamily="18" charset="0"/>
                <a:cs typeface="Times New Roman" panose="02020603050405020304" pitchFamily="18" charset="0"/>
              </a:rPr>
              <a:t>A.</a:t>
            </a:r>
            <a:r>
              <a:rPr lang="pt-BR" sz="1800">
                <a:latin typeface="Times New Roman" panose="02020603050405020304" pitchFamily="18" charset="0"/>
                <a:cs typeface="Times New Roman" panose="02020603050405020304" pitchFamily="18" charset="0"/>
              </a:rPr>
              <a:t> Rename</a:t>
            </a:r>
            <a:endParaRPr lang="en-US" sz="1800">
              <a:latin typeface="Times New Roman" panose="02020603050405020304" pitchFamily="18" charset="0"/>
              <a:cs typeface="Times New Roman" panose="02020603050405020304" pitchFamily="18" charset="0"/>
            </a:endParaRPr>
          </a:p>
          <a:p>
            <a:r>
              <a:rPr lang="pt-BR" sz="1800" b="1">
                <a:latin typeface="Times New Roman" panose="02020603050405020304" pitchFamily="18" charset="0"/>
                <a:cs typeface="Times New Roman" panose="02020603050405020304" pitchFamily="18" charset="0"/>
              </a:rPr>
              <a:t>B.</a:t>
            </a:r>
            <a:r>
              <a:rPr lang="pt-BR" sz="1800">
                <a:latin typeface="Times New Roman" panose="02020603050405020304" pitchFamily="18" charset="0"/>
                <a:cs typeface="Times New Roman" panose="02020603050405020304" pitchFamily="18" charset="0"/>
              </a:rPr>
              <a:t> Copy to</a:t>
            </a:r>
            <a:endParaRPr lang="en-US" sz="1800">
              <a:latin typeface="Times New Roman" panose="02020603050405020304" pitchFamily="18" charset="0"/>
              <a:cs typeface="Times New Roman" panose="02020603050405020304" pitchFamily="18" charset="0"/>
            </a:endParaRPr>
          </a:p>
          <a:p>
            <a:r>
              <a:rPr lang="pt-BR" sz="1800" b="1">
                <a:latin typeface="Times New Roman" panose="02020603050405020304" pitchFamily="18" charset="0"/>
                <a:cs typeface="Times New Roman" panose="02020603050405020304" pitchFamily="18" charset="0"/>
              </a:rPr>
              <a:t>C.</a:t>
            </a:r>
            <a:r>
              <a:rPr lang="pt-BR" sz="1800">
                <a:latin typeface="Times New Roman" panose="02020603050405020304" pitchFamily="18" charset="0"/>
                <a:cs typeface="Times New Roman" panose="02020603050405020304" pitchFamily="18" charset="0"/>
              </a:rPr>
              <a:t> Delete</a:t>
            </a:r>
            <a:endParaRPr lang="en-US" sz="1800">
              <a:latin typeface="Times New Roman" panose="02020603050405020304" pitchFamily="18" charset="0"/>
              <a:cs typeface="Times New Roman" panose="02020603050405020304" pitchFamily="18" charset="0"/>
            </a:endParaRPr>
          </a:p>
          <a:p>
            <a:r>
              <a:rPr lang="pt-BR" sz="1800" b="1">
                <a:latin typeface="Times New Roman" panose="02020603050405020304" pitchFamily="18" charset="0"/>
                <a:cs typeface="Times New Roman" panose="02020603050405020304" pitchFamily="18" charset="0"/>
              </a:rPr>
              <a:t>D.</a:t>
            </a:r>
            <a:r>
              <a:rPr lang="pt-BR" sz="1800">
                <a:latin typeface="Times New Roman" panose="02020603050405020304" pitchFamily="18" charset="0"/>
                <a:cs typeface="Times New Roman" panose="02020603050405020304" pitchFamily="18" charset="0"/>
              </a:rPr>
              <a:t> Move to</a:t>
            </a:r>
            <a:endParaRPr lang="en-US" sz="1800">
              <a:latin typeface="Times New Roman" panose="02020603050405020304" pitchFamily="18" charset="0"/>
              <a:cs typeface="Times New Roman" panose="02020603050405020304" pitchFamily="18" charset="0"/>
            </a:endParaRPr>
          </a:p>
        </p:txBody>
      </p:sp>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a:solidFill>
                    <a:prstClr val="white"/>
                  </a:solidFill>
                  <a:latin typeface="Times New Roman" pitchFamily="18" charset="0"/>
                  <a:cs typeface="Times New Roman" pitchFamily="18" charset="0"/>
                </a:rPr>
                <a:t>BẮT ĐẦU </a:t>
              </a:r>
            </a:p>
            <a:p>
              <a:pPr algn="ctr" defTabSz="685716"/>
              <a:r>
                <a:rPr lang="en-GB" sz="1900" b="1">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pic>
        <p:nvPicPr>
          <p:cNvPr id="1026" name="Picture 1">
            <a:extLst>
              <a:ext uri="{FF2B5EF4-FFF2-40B4-BE49-F238E27FC236}">
                <a16:creationId xmlns:a16="http://schemas.microsoft.com/office/drawing/2014/main" id="{7834C644-0E24-41CD-846F-08CC609C78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0"/>
            <a:ext cx="4799337" cy="336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339018"/>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矩形 20"/>
          <p:cNvSpPr/>
          <p:nvPr/>
        </p:nvSpPr>
        <p:spPr>
          <a:xfrm>
            <a:off x="3602517" y="2858284"/>
            <a:ext cx="5541483" cy="2285215"/>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pt-BR" sz="1600" b="1">
                <a:latin typeface="Times New Roman" panose="02020603050405020304" pitchFamily="18" charset="0"/>
                <a:cs typeface="Times New Roman" panose="02020603050405020304" pitchFamily="18" charset="0"/>
              </a:rPr>
              <a:t>Bài 2: </a:t>
            </a:r>
            <a:r>
              <a:rPr lang="en-US" sz="1600" b="1">
                <a:latin typeface="Times New Roman" panose="02020603050405020304" pitchFamily="18" charset="0"/>
                <a:cs typeface="Times New Roman" panose="02020603050405020304" pitchFamily="18" charset="0"/>
              </a:rPr>
              <a:t>Nếu xoá thư mục </a:t>
            </a:r>
            <a:r>
              <a:rPr lang="en-US" sz="1600" b="1" i="1">
                <a:latin typeface="Times New Roman" panose="02020603050405020304" pitchFamily="18" charset="0"/>
                <a:cs typeface="Times New Roman" panose="02020603050405020304" pitchFamily="18" charset="0"/>
              </a:rPr>
              <a:t>Lop4</a:t>
            </a:r>
            <a:r>
              <a:rPr lang="en-US" sz="1600" b="1">
                <a:latin typeface="Times New Roman" panose="02020603050405020304" pitchFamily="18" charset="0"/>
                <a:cs typeface="Times New Roman" panose="02020603050405020304" pitchFamily="18" charset="0"/>
              </a:rPr>
              <a:t> ở Hình 2 thì các thư mục, tệp nào bị xóa?</a:t>
            </a:r>
            <a:endParaRPr lang="en-US" sz="1600">
              <a:latin typeface="Times New Roman" panose="02020603050405020304" pitchFamily="18" charset="0"/>
              <a:cs typeface="Times New Roman" panose="02020603050405020304" pitchFamily="18" charset="0"/>
            </a:endParaRPr>
          </a:p>
          <a:p>
            <a:r>
              <a:rPr lang="en-US" sz="1600" b="1">
                <a:latin typeface="Times New Roman" panose="02020603050405020304" pitchFamily="18" charset="0"/>
                <a:cs typeface="Times New Roman" panose="02020603050405020304" pitchFamily="18" charset="0"/>
              </a:rPr>
              <a:t>A.</a:t>
            </a:r>
            <a:r>
              <a:rPr lang="en-US" sz="1600">
                <a:latin typeface="Times New Roman" panose="02020603050405020304" pitchFamily="18" charset="0"/>
                <a:cs typeface="Times New Roman" panose="02020603050405020304" pitchFamily="18" charset="0"/>
              </a:rPr>
              <a:t> Chỉ xóa thư mục </a:t>
            </a:r>
            <a:r>
              <a:rPr lang="en-US" sz="1600" i="1">
                <a:latin typeface="Times New Roman" panose="02020603050405020304" pitchFamily="18" charset="0"/>
                <a:cs typeface="Times New Roman" panose="02020603050405020304" pitchFamily="18" charset="0"/>
              </a:rPr>
              <a:t>Lop4</a:t>
            </a:r>
            <a:r>
              <a:rPr lang="en-US" sz="1600">
                <a:latin typeface="Times New Roman" panose="02020603050405020304" pitchFamily="18" charset="0"/>
                <a:cs typeface="Times New Roman" panose="02020603050405020304" pitchFamily="18" charset="0"/>
              </a:rPr>
              <a:t>, các thư mục, tệp nằm trong </a:t>
            </a:r>
            <a:r>
              <a:rPr lang="en-US" sz="1600" i="1">
                <a:latin typeface="Times New Roman" panose="02020603050405020304" pitchFamily="18" charset="0"/>
                <a:cs typeface="Times New Roman" panose="02020603050405020304" pitchFamily="18" charset="0"/>
              </a:rPr>
              <a:t>Lop4</a:t>
            </a:r>
            <a:r>
              <a:rPr lang="en-US" sz="1600">
                <a:latin typeface="Times New Roman" panose="02020603050405020304" pitchFamily="18" charset="0"/>
                <a:cs typeface="Times New Roman" panose="02020603050405020304" pitchFamily="18" charset="0"/>
              </a:rPr>
              <a:t> không bị xoá.</a:t>
            </a:r>
          </a:p>
          <a:p>
            <a:r>
              <a:rPr lang="en-US" sz="1600" b="1">
                <a:latin typeface="Times New Roman" panose="02020603050405020304" pitchFamily="18" charset="0"/>
                <a:cs typeface="Times New Roman" panose="02020603050405020304" pitchFamily="18" charset="0"/>
              </a:rPr>
              <a:t>B.</a:t>
            </a:r>
            <a:r>
              <a:rPr lang="en-US" sz="1600">
                <a:latin typeface="Times New Roman" panose="02020603050405020304" pitchFamily="18" charset="0"/>
                <a:cs typeface="Times New Roman" panose="02020603050405020304" pitchFamily="18" charset="0"/>
              </a:rPr>
              <a:t> Chỉ xoá các thư mục </a:t>
            </a:r>
            <a:r>
              <a:rPr lang="en-US" sz="1600" i="1">
                <a:latin typeface="Times New Roman" panose="02020603050405020304" pitchFamily="18" charset="0"/>
                <a:cs typeface="Times New Roman" panose="02020603050405020304" pitchFamily="18" charset="0"/>
              </a:rPr>
              <a:t>To1, To2, To3, To4</a:t>
            </a:r>
            <a:r>
              <a:rPr lang="en-US" sz="1600">
                <a:latin typeface="Times New Roman" panose="02020603050405020304" pitchFamily="18" charset="0"/>
                <a:cs typeface="Times New Roman" panose="02020603050405020304" pitchFamily="18" charset="0"/>
              </a:rPr>
              <a:t> và tệp </a:t>
            </a:r>
            <a:r>
              <a:rPr lang="en-US" sz="1600" i="1">
                <a:latin typeface="Times New Roman" panose="02020603050405020304" pitchFamily="18" charset="0"/>
                <a:cs typeface="Times New Roman" panose="02020603050405020304" pitchFamily="18" charset="0"/>
              </a:rPr>
              <a:t>GioiThieuTo1.</a:t>
            </a:r>
            <a:endParaRPr lang="en-US" sz="1600">
              <a:latin typeface="Times New Roman" panose="02020603050405020304" pitchFamily="18" charset="0"/>
              <a:cs typeface="Times New Roman" panose="02020603050405020304" pitchFamily="18" charset="0"/>
            </a:endParaRPr>
          </a:p>
          <a:p>
            <a:r>
              <a:rPr lang="en-US" sz="1600" b="1">
                <a:latin typeface="Times New Roman" panose="02020603050405020304" pitchFamily="18" charset="0"/>
                <a:cs typeface="Times New Roman" panose="02020603050405020304" pitchFamily="18" charset="0"/>
              </a:rPr>
              <a:t>C.</a:t>
            </a:r>
            <a:r>
              <a:rPr lang="en-US" sz="1600">
                <a:latin typeface="Times New Roman" panose="02020603050405020304" pitchFamily="18" charset="0"/>
                <a:cs typeface="Times New Roman" panose="02020603050405020304" pitchFamily="18" charset="0"/>
              </a:rPr>
              <a:t> Xoá cả thư mục </a:t>
            </a:r>
            <a:r>
              <a:rPr lang="en-US" sz="1600" i="1">
                <a:latin typeface="Times New Roman" panose="02020603050405020304" pitchFamily="18" charset="0"/>
                <a:cs typeface="Times New Roman" panose="02020603050405020304" pitchFamily="18" charset="0"/>
              </a:rPr>
              <a:t>Lop4</a:t>
            </a:r>
            <a:r>
              <a:rPr lang="en-US" sz="1600">
                <a:latin typeface="Times New Roman" panose="02020603050405020304" pitchFamily="18" charset="0"/>
                <a:cs typeface="Times New Roman" panose="02020603050405020304" pitchFamily="18" charset="0"/>
              </a:rPr>
              <a:t> và các thư mục </a:t>
            </a:r>
            <a:r>
              <a:rPr lang="en-US" sz="1600" i="1">
                <a:latin typeface="Times New Roman" panose="02020603050405020304" pitchFamily="18" charset="0"/>
                <a:cs typeface="Times New Roman" panose="02020603050405020304" pitchFamily="18" charset="0"/>
              </a:rPr>
              <a:t>To1, To2, To3, To4</a:t>
            </a:r>
            <a:r>
              <a:rPr lang="en-US" sz="1600">
                <a:latin typeface="Times New Roman" panose="02020603050405020304" pitchFamily="18" charset="0"/>
                <a:cs typeface="Times New Roman" panose="02020603050405020304" pitchFamily="18" charset="0"/>
              </a:rPr>
              <a:t> và tệp </a:t>
            </a:r>
            <a:r>
              <a:rPr lang="en-US" sz="1600" i="1">
                <a:latin typeface="Times New Roman" panose="02020603050405020304" pitchFamily="18" charset="0"/>
                <a:cs typeface="Times New Roman" panose="02020603050405020304" pitchFamily="18" charset="0"/>
              </a:rPr>
              <a:t>GioiThieuTo1.</a:t>
            </a:r>
            <a:endParaRPr lang="en-US" sz="1600">
              <a:latin typeface="Times New Roman" panose="02020603050405020304" pitchFamily="18" charset="0"/>
              <a:cs typeface="Times New Roman" panose="02020603050405020304" pitchFamily="18" charset="0"/>
            </a:endParaRPr>
          </a:p>
          <a:p>
            <a:r>
              <a:rPr lang="en-US" sz="1600" b="1">
                <a:latin typeface="Times New Roman" panose="02020603050405020304" pitchFamily="18" charset="0"/>
                <a:cs typeface="Times New Roman" panose="02020603050405020304" pitchFamily="18" charset="0"/>
              </a:rPr>
              <a:t>D.</a:t>
            </a:r>
            <a:r>
              <a:rPr lang="en-US" sz="1600">
                <a:latin typeface="Times New Roman" panose="02020603050405020304" pitchFamily="18" charset="0"/>
                <a:cs typeface="Times New Roman" panose="02020603050405020304" pitchFamily="18" charset="0"/>
              </a:rPr>
              <a:t> Xóa thư mục </a:t>
            </a:r>
            <a:r>
              <a:rPr lang="en-US" sz="1600" i="1">
                <a:latin typeface="Times New Roman" panose="02020603050405020304" pitchFamily="18" charset="0"/>
                <a:cs typeface="Times New Roman" panose="02020603050405020304" pitchFamily="18" charset="0"/>
              </a:rPr>
              <a:t>Lop4</a:t>
            </a:r>
            <a:r>
              <a:rPr lang="en-US" sz="1600">
                <a:latin typeface="Times New Roman" panose="02020603050405020304" pitchFamily="18" charset="0"/>
                <a:cs typeface="Times New Roman" panose="02020603050405020304" pitchFamily="18" charset="0"/>
              </a:rPr>
              <a:t> và tệp </a:t>
            </a:r>
            <a:r>
              <a:rPr lang="en-US" sz="1600" i="1">
                <a:latin typeface="Times New Roman" panose="02020603050405020304" pitchFamily="18" charset="0"/>
                <a:cs typeface="Times New Roman" panose="02020603050405020304" pitchFamily="18" charset="0"/>
              </a:rPr>
              <a:t>GioiThieuTo1.</a:t>
            </a:r>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p:txBody>
      </p:sp>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a:solidFill>
                    <a:prstClr val="white"/>
                  </a:solidFill>
                  <a:latin typeface="Times New Roman" pitchFamily="18" charset="0"/>
                  <a:cs typeface="Times New Roman" pitchFamily="18" charset="0"/>
                </a:rPr>
                <a:t>BẮT ĐẦU </a:t>
              </a:r>
            </a:p>
            <a:p>
              <a:pPr algn="ctr" defTabSz="685716"/>
              <a:r>
                <a:rPr lang="en-GB" sz="1900" b="1">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pic>
        <p:nvPicPr>
          <p:cNvPr id="1026" name="Picture 1">
            <a:extLst>
              <a:ext uri="{FF2B5EF4-FFF2-40B4-BE49-F238E27FC236}">
                <a16:creationId xmlns:a16="http://schemas.microsoft.com/office/drawing/2014/main" id="{7834C644-0E24-41CD-846F-08CC609C78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700" y="1"/>
            <a:ext cx="4799337" cy="272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635512"/>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矩形 20"/>
          <p:cNvSpPr/>
          <p:nvPr/>
        </p:nvSpPr>
        <p:spPr>
          <a:xfrm>
            <a:off x="3503457" y="825797"/>
            <a:ext cx="5541483" cy="99255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sz="2000" b="1">
                <a:latin typeface="Times New Roman" panose="02020603050405020304" pitchFamily="18" charset="0"/>
                <a:cs typeface="Times New Roman" panose="02020603050405020304" pitchFamily="18" charset="0"/>
              </a:rPr>
              <a:t>Bài 3. Em hãy cho biết điểm khác nhau giữa lệnh </a:t>
            </a:r>
            <a:r>
              <a:rPr lang="en-US" sz="2000" b="1" i="1">
                <a:latin typeface="Times New Roman" panose="02020603050405020304" pitchFamily="18" charset="0"/>
                <a:cs typeface="Times New Roman" panose="02020603050405020304" pitchFamily="18" charset="0"/>
              </a:rPr>
              <a:t>Move</a:t>
            </a:r>
            <a:r>
              <a:rPr lang="en-US" sz="2000" b="1">
                <a:latin typeface="Times New Roman" panose="02020603050405020304" pitchFamily="18" charset="0"/>
                <a:cs typeface="Times New Roman" panose="02020603050405020304" pitchFamily="18" charset="0"/>
              </a:rPr>
              <a:t> to và lệnh </a:t>
            </a:r>
            <a:r>
              <a:rPr lang="en-US" sz="2000" b="1" i="1">
                <a:latin typeface="Times New Roman" panose="02020603050405020304" pitchFamily="18" charset="0"/>
                <a:cs typeface="Times New Roman" panose="02020603050405020304" pitchFamily="18" charset="0"/>
              </a:rPr>
              <a:t>Copy to.</a:t>
            </a:r>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p:txBody>
      </p:sp>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a:solidFill>
                    <a:prstClr val="white"/>
                  </a:solidFill>
                  <a:latin typeface="Times New Roman" pitchFamily="18" charset="0"/>
                  <a:cs typeface="Times New Roman" pitchFamily="18" charset="0"/>
                </a:rPr>
                <a:t>BẮT ĐẦU </a:t>
              </a:r>
            </a:p>
            <a:p>
              <a:pPr algn="ctr" defTabSz="685716"/>
              <a:r>
                <a:rPr lang="en-GB" sz="1900" b="1">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spTree>
    <p:extLst>
      <p:ext uri="{BB962C8B-B14F-4D97-AF65-F5344CB8AC3E}">
        <p14:creationId xmlns:p14="http://schemas.microsoft.com/office/powerpoint/2010/main" val="2250337792"/>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2"/>
          <a:stretch>
            <a:fillRect/>
          </a:stretch>
        </p:blipFill>
        <p:spPr>
          <a:xfrm>
            <a:off x="185186" y="253522"/>
            <a:ext cx="4144442" cy="4633873"/>
          </a:xfrm>
          <a:prstGeom prst="rect">
            <a:avLst/>
          </a:prstGeom>
          <a:noFill/>
          <a:ln w="9525">
            <a:noFill/>
          </a:ln>
        </p:spPr>
      </p:pic>
      <p:pic>
        <p:nvPicPr>
          <p:cNvPr id="38" name="图片 10244" descr="23"/>
          <p:cNvPicPr>
            <a:picLocks noChangeAspect="1"/>
          </p:cNvPicPr>
          <p:nvPr/>
        </p:nvPicPr>
        <p:blipFill>
          <a:blip r:embed="rId3"/>
          <a:stretch>
            <a:fillRect/>
          </a:stretch>
        </p:blipFill>
        <p:spPr>
          <a:xfrm>
            <a:off x="4230477" y="-2583"/>
            <a:ext cx="4913528" cy="5146085"/>
          </a:xfrm>
          <a:prstGeom prst="rect">
            <a:avLst/>
          </a:prstGeom>
          <a:noFill/>
          <a:ln w="9525">
            <a:noFill/>
          </a:ln>
        </p:spPr>
      </p:pic>
      <p:sp>
        <p:nvSpPr>
          <p:cNvPr id="39" name="文本框 10247"/>
          <p:cNvSpPr txBox="1"/>
          <p:nvPr/>
        </p:nvSpPr>
        <p:spPr>
          <a:xfrm>
            <a:off x="518168" y="1473781"/>
            <a:ext cx="3478479" cy="3097226"/>
          </a:xfrm>
          <a:prstGeom prst="rect">
            <a:avLst/>
          </a:prstGeom>
          <a:noFill/>
          <a:ln w="9525">
            <a:noFill/>
          </a:ln>
        </p:spPr>
        <p:txBody>
          <a:bodyPr wrap="square" lIns="49753" tIns="24876" rIns="49753" bIns="24876">
            <a:spAutoFit/>
          </a:bodyPr>
          <a:lstStyle/>
          <a:p>
            <a:pPr algn="just"/>
            <a:r>
              <a:rPr lang="en-US" sz="1800" i="1">
                <a:latin typeface="Times New Roman" pitchFamily="18" charset="0"/>
                <a:cs typeface="Times New Roman" pitchFamily="18" charset="0"/>
              </a:rPr>
              <a:t>- </a:t>
            </a:r>
            <a:r>
              <a:rPr lang="pt-BR" sz="1800" i="1">
                <a:latin typeface="Times New Roman" panose="02020603050405020304" pitchFamily="18" charset="0"/>
                <a:cs typeface="Times New Roman" panose="02020603050405020304" pitchFamily="18" charset="0"/>
              </a:rPr>
              <a:t>Trong phần mềm quản lí tệp, ở dải lệnh Home, em có thể xoá thư mục hoặc tệp bằng lệnh </a:t>
            </a:r>
            <a:r>
              <a:rPr lang="pt-BR" sz="1800" b="1" i="1">
                <a:latin typeface="Times New Roman" panose="02020603050405020304" pitchFamily="18" charset="0"/>
                <a:cs typeface="Times New Roman" panose="02020603050405020304" pitchFamily="18" charset="0"/>
              </a:rPr>
              <a:t>Detete.</a:t>
            </a:r>
            <a:endParaRPr lang="en-US" sz="1800">
              <a:latin typeface="Times New Roman" panose="02020603050405020304" pitchFamily="18" charset="0"/>
              <a:cs typeface="Times New Roman" panose="02020603050405020304" pitchFamily="18" charset="0"/>
            </a:endParaRPr>
          </a:p>
          <a:p>
            <a:pPr algn="just"/>
            <a:r>
              <a:rPr lang="pt-BR" sz="1800" i="1">
                <a:latin typeface="Times New Roman" panose="02020603050405020304" pitchFamily="18" charset="0"/>
                <a:cs typeface="Times New Roman" panose="02020603050405020304" pitchFamily="18" charset="0"/>
              </a:rPr>
              <a:t>- Em sẽ không nhìn thấy tệp, thư mục bị xoá từ thư mục chứa nó nữa. Các thông tin trong thư mục, tệp sẽ bị mất, xoá nhầm có thể làm cho em bị mất thông tin hoặc máy tính không hoạt động được. Vì vậy, em hãy kiểm tra cẩn thận tệp, thư mục trước khi xoá để tránh xoá nhầm.</a:t>
            </a:r>
            <a:endParaRPr lang="en-US" sz="1800" b="1" i="1" dirty="0">
              <a:latin typeface="Times New Roman" pitchFamily="18" charset="0"/>
              <a:cs typeface="Times New Roman" pitchFamily="18" charset="0"/>
            </a:endParaRPr>
          </a:p>
        </p:txBody>
      </p:sp>
      <p:sp>
        <p:nvSpPr>
          <p:cNvPr id="40" name="文本框 10248"/>
          <p:cNvSpPr txBox="1"/>
          <p:nvPr/>
        </p:nvSpPr>
        <p:spPr>
          <a:xfrm>
            <a:off x="5373762" y="1529557"/>
            <a:ext cx="2668176" cy="604236"/>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a:solidFill>
                  <a:schemeClr val="bg1"/>
                </a:solidFill>
                <a:latin typeface="Palatino Linotype" panose="02040502050505030304" pitchFamily="18" charset="0"/>
                <a:ea typeface="宋体" panose="02010600030101010101" pitchFamily="2" charset="-122"/>
              </a:rPr>
              <a:t>Kết luận</a:t>
            </a:r>
            <a:endParaRPr lang="zh-CN" altLang="en-US" sz="2800" dirty="0">
              <a:solidFill>
                <a:schemeClr val="bg1"/>
              </a:solidFill>
              <a:latin typeface="Palatino Linotype" panose="02040502050505030304" pitchFamily="18" charset="0"/>
              <a:ea typeface="宋体" panose="02010600030101010101" pitchFamily="2" charset="-122"/>
            </a:endParaRPr>
          </a:p>
        </p:txBody>
      </p:sp>
    </p:spTree>
    <p:extLst>
      <p:ext uri="{BB962C8B-B14F-4D97-AF65-F5344CB8AC3E}">
        <p14:creationId xmlns:p14="http://schemas.microsoft.com/office/powerpoint/2010/main" val="42715121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par>
                          <p:cTn id="18" fill="hold">
                            <p:stCondLst>
                              <p:cond delay="32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28"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39">
                                            <p:txEl>
                                              <p:pRg st="0" end="0"/>
                                            </p:txEl>
                                          </p:spTgt>
                                        </p:tgtEl>
                                        <p:attrNameLst>
                                          <p:attrName>fill.type</p:attrName>
                                        </p:attrNameLst>
                                      </p:cBhvr>
                                      <p:to>
                                        <p:strVal val="solid"/>
                                      </p:to>
                                    </p:set>
                                  </p:childTnLst>
                                </p:cTn>
                              </p:par>
                              <p:par>
                                <p:cTn id="31" presetID="27" presetClass="entr" presetSubtype="0" fill="hold" grpId="0" nodeType="withEffect">
                                  <p:stCondLst>
                                    <p:cond delay="0"/>
                                  </p:stCondLst>
                                  <p:iterate type="lt">
                                    <p:tmPct val="50000"/>
                                  </p:iterate>
                                  <p:childTnLst>
                                    <p:set>
                                      <p:cBhvr>
                                        <p:cTn id="32" dur="1" fill="hold">
                                          <p:stCondLst>
                                            <p:cond delay="0"/>
                                          </p:stCondLst>
                                        </p:cTn>
                                        <p:tgtEl>
                                          <p:spTgt spid="39">
                                            <p:txEl>
                                              <p:pRg st="1" end="1"/>
                                            </p:txEl>
                                          </p:spTgt>
                                        </p:tgtEl>
                                        <p:attrNameLst>
                                          <p:attrName>style.visibility</p:attrName>
                                        </p:attrNameLst>
                                      </p:cBhvr>
                                      <p:to>
                                        <p:strVal val="visible"/>
                                      </p:to>
                                    </p:set>
                                    <p:anim calcmode="discrete" valueType="clr">
                                      <p:cBhvr override="childStyle">
                                        <p:cTn id="33" dur="80"/>
                                        <p:tgtEl>
                                          <p:spTgt spid="3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9">
                                            <p:txEl>
                                              <p:pRg st="1" end="1"/>
                                            </p:txEl>
                                          </p:spTgt>
                                        </p:tgtEl>
                                        <p:attrNameLst>
                                          <p:attrName>fillcolor</p:attrName>
                                        </p:attrNameLst>
                                      </p:cBhvr>
                                      <p:tavLst>
                                        <p:tav tm="0">
                                          <p:val>
                                            <p:clrVal>
                                              <a:schemeClr val="accent2"/>
                                            </p:clrVal>
                                          </p:val>
                                        </p:tav>
                                        <p:tav tm="50000">
                                          <p:val>
                                            <p:clrVal>
                                              <a:schemeClr val="hlink"/>
                                            </p:clrVal>
                                          </p:val>
                                        </p:tav>
                                      </p:tavLst>
                                    </p:anim>
                                    <p:set>
                                      <p:cBhvr>
                                        <p:cTn id="35" dur="80"/>
                                        <p:tgtEl>
                                          <p:spTgt spid="3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856129" y="1306015"/>
            <a:ext cx="7777779" cy="3046976"/>
          </a:xfrm>
          <a:prstGeom prst="rect">
            <a:avLst/>
          </a:prstGeom>
        </p:spPr>
        <p:txBody>
          <a:bodyPr wrap="square" lIns="91425" tIns="45714" rIns="91425" bIns="45714">
            <a:spAutoFit/>
          </a:bodyPr>
          <a:lstStyle/>
          <a:p>
            <a:pPr algn="just"/>
            <a:r>
              <a:rPr lang="en-US" sz="2400">
                <a:latin typeface="Times New Roman" pitchFamily="18" charset="0"/>
                <a:cs typeface="Times New Roman" pitchFamily="18" charset="0"/>
              </a:rPr>
              <a:t>      - </a:t>
            </a:r>
            <a:r>
              <a:rPr lang="vi-VN" sz="2400">
                <a:latin typeface="Times New Roman" panose="02020603050405020304" pitchFamily="18" charset="0"/>
                <a:cs typeface="Times New Roman" panose="02020603050405020304" pitchFamily="18" charset="0"/>
              </a:rPr>
              <a:t>Trong phần mềm quản lí tập, ở dải lệnh </a:t>
            </a:r>
            <a:r>
              <a:rPr lang="vi-VN" sz="2400" b="1">
                <a:solidFill>
                  <a:srgbClr val="0000FF"/>
                </a:solidFill>
                <a:latin typeface="Times New Roman" panose="02020603050405020304" pitchFamily="18" charset="0"/>
                <a:cs typeface="Times New Roman" panose="02020603050405020304" pitchFamily="18" charset="0"/>
              </a:rPr>
              <a:t>Home</a:t>
            </a:r>
            <a:r>
              <a:rPr lang="vi-VN" sz="2400">
                <a:latin typeface="Times New Roman" panose="02020603050405020304" pitchFamily="18" charset="0"/>
                <a:cs typeface="Times New Roman" panose="02020603050405020304" pitchFamily="18" charset="0"/>
              </a:rPr>
              <a:t>, em có thể đổi tên tập bằng lệnh </a:t>
            </a:r>
            <a:r>
              <a:rPr lang="vi-VN" sz="2400" b="1">
                <a:solidFill>
                  <a:srgbClr val="0000FF"/>
                </a:solidFill>
                <a:latin typeface="Times New Roman" panose="02020603050405020304" pitchFamily="18" charset="0"/>
                <a:cs typeface="Times New Roman" panose="02020603050405020304" pitchFamily="18" charset="0"/>
              </a:rPr>
              <a:t>Rename</a:t>
            </a:r>
            <a:r>
              <a:rPr lang="vi-VN" sz="2400">
                <a:latin typeface="Times New Roman" panose="02020603050405020304" pitchFamily="18" charset="0"/>
                <a:cs typeface="Times New Roman" panose="02020603050405020304" pitchFamily="18" charset="0"/>
              </a:rPr>
              <a:t>; xoá thư mục, tệp bằng lệnh </a:t>
            </a:r>
            <a:r>
              <a:rPr lang="vi-VN" sz="2400" b="1">
                <a:solidFill>
                  <a:srgbClr val="0000FF"/>
                </a:solidFill>
                <a:latin typeface="Times New Roman" panose="02020603050405020304" pitchFamily="18" charset="0"/>
                <a:cs typeface="Times New Roman" panose="02020603050405020304" pitchFamily="18" charset="0"/>
              </a:rPr>
              <a:t>Delete.</a:t>
            </a:r>
          </a:p>
          <a:p>
            <a:pPr algn="just"/>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Em cần kiểm tra lại tên thư mục, tệp trước khi xoá. Xoá nhầm làm mất thông tin hoặc máy tính không hoạt động được.</a:t>
            </a:r>
          </a:p>
          <a:p>
            <a:br>
              <a:rPr lang="vi-VN" sz="2400">
                <a:latin typeface="Times New Roman" panose="02020603050405020304" pitchFamily="18" charset="0"/>
                <a:cs typeface="Times New Roman" panose="02020603050405020304" pitchFamily="18" charset="0"/>
              </a:rPr>
            </a:b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382929196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
                                            <p:txEl>
                                              <p:pRg st="1" end="1"/>
                                            </p:txEl>
                                          </p:spTgt>
                                        </p:tgtEl>
                                        <p:attrNameLst>
                                          <p:attrName>style.visibility</p:attrName>
                                        </p:attrNameLst>
                                      </p:cBhvr>
                                      <p:to>
                                        <p:strVal val="visible"/>
                                      </p:to>
                                    </p:set>
                                    <p:animEffect transition="in" filter="fade">
                                      <p:cBhvr>
                                        <p:cTn id="19" dur="1000"/>
                                        <p:tgtEl>
                                          <p:spTgt spid="33">
                                            <p:txEl>
                                              <p:pRg st="1" end="1"/>
                                            </p:txEl>
                                          </p:spTgt>
                                        </p:tgtEl>
                                      </p:cBhvr>
                                    </p:animEffect>
                                    <p:anim calcmode="lin" valueType="num">
                                      <p:cBhvr>
                                        <p:cTn id="20"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xEl>
                                              <p:pRg st="2" end="2"/>
                                            </p:txEl>
                                          </p:spTgt>
                                        </p:tgtEl>
                                        <p:attrNameLst>
                                          <p:attrName>style.visibility</p:attrName>
                                        </p:attrNameLst>
                                      </p:cBhvr>
                                      <p:to>
                                        <p:strVal val="visible"/>
                                      </p:to>
                                    </p:set>
                                    <p:animEffect transition="in" filter="fade">
                                      <p:cBhvr>
                                        <p:cTn id="26" dur="1000"/>
                                        <p:tgtEl>
                                          <p:spTgt spid="33">
                                            <p:txEl>
                                              <p:pRg st="2" end="2"/>
                                            </p:txEl>
                                          </p:spTgt>
                                        </p:tgtEl>
                                      </p:cBhvr>
                                    </p:animEffect>
                                    <p:anim calcmode="lin" valueType="num">
                                      <p:cBhvr>
                                        <p:cTn id="27"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42370" y="-462707"/>
            <a:ext cx="7480452" cy="5606207"/>
          </a:xfrm>
          <a:prstGeom prst="rect">
            <a:avLst/>
          </a:prstGeom>
        </p:spPr>
      </p:pic>
      <p:sp>
        <p:nvSpPr>
          <p:cNvPr id="11" name="Text Box 18"/>
          <p:cNvSpPr txBox="1">
            <a:spLocks noChangeArrowheads="1"/>
          </p:cNvSpPr>
          <p:nvPr/>
        </p:nvSpPr>
        <p:spPr bwMode="auto">
          <a:xfrm>
            <a:off x="936434" y="1207380"/>
            <a:ext cx="4946574" cy="3253251"/>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000" b="1" kern="0" dirty="0" err="1">
                <a:solidFill>
                  <a:schemeClr val="accent5">
                    <a:lumMod val="75000"/>
                  </a:schemeClr>
                </a:solidFill>
                <a:latin typeface="Times New Roman" pitchFamily="18" charset="0"/>
                <a:cs typeface="Times New Roman" pitchFamily="18" charset="0"/>
              </a:rPr>
              <a:t>Cách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chơi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tôi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là</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thành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phần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của</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máy</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tính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giấu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dưới</a:t>
            </a:r>
            <a:r>
              <a:rPr lang="en-US" altLang="zh-CN" sz="2000" b="1" kern="0" dirty="0">
                <a:solidFill>
                  <a:schemeClr val="accent5">
                    <a:lumMod val="75000"/>
                  </a:schemeClr>
                </a:solidFill>
                <a:latin typeface="Times New Roman" pitchFamily="18" charset="0"/>
                <a:cs typeface="Times New Roman" pitchFamily="18" charset="0"/>
              </a:rPr>
              <a:t> 5 ô </a:t>
            </a:r>
            <a:r>
              <a:rPr lang="en-US" altLang="zh-CN" sz="2000" b="1" kern="0" dirty="0" err="1">
                <a:solidFill>
                  <a:schemeClr val="accent5">
                    <a:lumMod val="75000"/>
                  </a:schemeClr>
                </a:solidFill>
                <a:latin typeface="Times New Roman" pitchFamily="18" charset="0"/>
                <a:cs typeface="Times New Roman" pitchFamily="18" charset="0"/>
              </a:rPr>
              <a:t>số</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học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sinh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cùng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tìm</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ra</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tôi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dựa</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trên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gợi</a:t>
            </a:r>
            <a:r>
              <a:rPr lang="en-US" altLang="zh-CN" sz="2000" b="1" kern="0" dirty="0">
                <a:solidFill>
                  <a:schemeClr val="accent5">
                    <a:lumMod val="75000"/>
                  </a:schemeClr>
                </a:solidFill>
                <a:latin typeface="Times New Roman" pitchFamily="18" charset="0"/>
                <a:cs typeface="Times New Roman" pitchFamily="18" charset="0"/>
              </a:rPr>
              <a:t> ý </a:t>
            </a:r>
            <a:r>
              <a:rPr lang="en-US" altLang="zh-CN" sz="2000" b="1" kern="0" dirty="0" err="1">
                <a:solidFill>
                  <a:schemeClr val="accent5">
                    <a:lumMod val="75000"/>
                  </a:schemeClr>
                </a:solidFill>
                <a:latin typeface="Times New Roman" pitchFamily="18" charset="0"/>
                <a:cs typeface="Times New Roman" pitchFamily="18" charset="0"/>
              </a:rPr>
              <a:t>có</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trong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ô </a:t>
            </a:r>
            <a:r>
              <a:rPr lang="en-US" altLang="zh-CN" sz="2000" b="1" kern="0" dirty="0" err="1">
                <a:solidFill>
                  <a:schemeClr val="accent5">
                    <a:lumMod val="75000"/>
                  </a:schemeClr>
                </a:solidFill>
                <a:latin typeface="Times New Roman" pitchFamily="18" charset="0"/>
                <a:cs typeface="Times New Roman" pitchFamily="18" charset="0"/>
              </a:rPr>
              <a:t>số</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nào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giơ</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tay</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nhanh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nhất</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sẽ</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quyền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chọn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lựa</a:t>
            </a:r>
            <a:r>
              <a:rPr lang="en-US" altLang="zh-CN" sz="2000" b="1" kern="0" dirty="0">
                <a:solidFill>
                  <a:schemeClr val="accent5">
                    <a:lumMod val="75000"/>
                  </a:schemeClr>
                </a:solidFill>
                <a:latin typeface="Times New Roman" pitchFamily="18" charset="0"/>
                <a:cs typeface="Times New Roman" pitchFamily="18" charset="0"/>
              </a:rPr>
              <a:t> ô </a:t>
            </a:r>
            <a:r>
              <a:rPr lang="en-US" altLang="zh-CN" sz="2000" b="1" kern="0" dirty="0" err="1">
                <a:solidFill>
                  <a:schemeClr val="accent5">
                    <a:lumMod val="75000"/>
                  </a:schemeClr>
                </a:solidFill>
                <a:latin typeface="Times New Roman" pitchFamily="18" charset="0"/>
                <a:cs typeface="Times New Roman" pitchFamily="18" charset="0"/>
              </a:rPr>
              <a:t>số</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muốn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mở</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nếu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đúng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sẽ</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1 </a:t>
            </a:r>
            <a:r>
              <a:rPr lang="en-US" altLang="zh-CN" sz="2000" b="1" kern="0" dirty="0" err="1">
                <a:solidFill>
                  <a:schemeClr val="accent5">
                    <a:lumMod val="75000"/>
                  </a:schemeClr>
                </a:solidFill>
                <a:latin typeface="Times New Roman" pitchFamily="18" charset="0"/>
                <a:cs typeface="Times New Roman" pitchFamily="18" charset="0"/>
              </a:rPr>
              <a:t>phần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thưởng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nếu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sai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quyền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còn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lại</a:t>
            </a:r>
            <a:r>
              <a:rPr lang="en-US" altLang="zh-CN" sz="2000" b="1" kern="0" dirty="0">
                <a:solidFill>
                  <a:schemeClr val="accent5">
                    <a:lumMod val="75000"/>
                  </a:schemeClr>
                </a:solidFill>
                <a:latin typeface="Times New Roman" pitchFamily="18" charset="0"/>
                <a:cs typeface="Times New Roman" pitchFamily="18" charset="0"/>
              </a:rPr>
              <a:t>.</a:t>
            </a:r>
          </a:p>
        </p:txBody>
      </p:sp>
      <p:pic>
        <p:nvPicPr>
          <p:cNvPr id="12" name="图片 5" descr="未标题-2.png"/>
          <p:cNvPicPr>
            <a:picLocks noChangeAspect="1"/>
          </p:cNvPicPr>
          <p:nvPr/>
        </p:nvPicPr>
        <p:blipFill>
          <a:blip r:embed="rId5" cstate="print"/>
          <a:stretch>
            <a:fillRect/>
          </a:stretch>
        </p:blipFill>
        <p:spPr>
          <a:xfrm>
            <a:off x="6344538" y="1016383"/>
            <a:ext cx="2428892" cy="3237381"/>
          </a:xfrm>
          <a:prstGeom prst="rect">
            <a:avLst/>
          </a:prstGeom>
        </p:spPr>
      </p:pic>
    </p:spTree>
    <p:extLst>
      <p:ext uri="{BB962C8B-B14F-4D97-AF65-F5344CB8AC3E}">
        <p14:creationId xmlns:p14="http://schemas.microsoft.com/office/powerpoint/2010/main" val="3997411110"/>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1034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535727" y="2277579"/>
            <a:ext cx="2247664" cy="738633"/>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VẬN DỤNG</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367615840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VÀ CÁC EM HỌC SINH</a:t>
            </a:r>
          </a:p>
        </p:txBody>
      </p:sp>
    </p:spTree>
  </p:cSld>
  <p:clrMapOvr>
    <a:masterClrMapping/>
  </p:clrMapOvr>
  <p:transition spd="med">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a:solidFill>
                  <a:schemeClr val="accent5">
                    <a:lumMod val="75000"/>
                  </a:schemeClr>
                </a:solidFill>
                <a:latin typeface="Segoe Print" pitchFamily="2" charset="0"/>
              </a:rPr>
              <a:t>AI NHANH, AI ĐÚNG</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93254" y="-360465"/>
            <a:ext cx="6026227" cy="4079025"/>
          </a:xfrm>
          <a:prstGeom prst="rect">
            <a:avLst/>
          </a:prstGeom>
        </p:spPr>
      </p:pic>
      <p:sp>
        <p:nvSpPr>
          <p:cNvPr id="11" name="Text Box 18"/>
          <p:cNvSpPr txBox="1">
            <a:spLocks noChangeArrowheads="1"/>
          </p:cNvSpPr>
          <p:nvPr/>
        </p:nvSpPr>
        <p:spPr bwMode="auto">
          <a:xfrm>
            <a:off x="1101688" y="1328567"/>
            <a:ext cx="4065223" cy="1604081"/>
          </a:xfrm>
          <a:prstGeom prst="rect">
            <a:avLst/>
          </a:prstGeom>
          <a:noFill/>
          <a:ln w="9525">
            <a:noFill/>
            <a:miter lim="800000"/>
            <a:headEnd/>
            <a:tailEnd/>
          </a:ln>
        </p:spPr>
        <p:txBody>
          <a:bodyPr wrap="square" lIns="91427" tIns="45714" rIns="91427" bIns="45714">
            <a:spAutoFit/>
          </a:bodyPr>
          <a:lstStyle/>
          <a:p>
            <a:pPr algn="just"/>
            <a:r>
              <a:rPr lang="en-US" altLang="zh-CN" sz="1900" b="1" kern="0" dirty="0" err="1">
                <a:solidFill>
                  <a:srgbClr val="0070C0"/>
                </a:solidFill>
                <a:latin typeface="Times New Roman" pitchFamily="18" charset="0"/>
                <a:cs typeface="Times New Roman" pitchFamily="18" charset="0"/>
              </a:rPr>
              <a:t>Cách</a:t>
            </a:r>
            <a:r>
              <a:rPr lang="en-US" altLang="zh-CN" sz="1900" b="1" kern="0" dirty="0">
                <a:solidFill>
                  <a:srgbClr val="0070C0"/>
                </a:solidFill>
                <a:latin typeface="Times New Roman" pitchFamily="18" charset="0"/>
                <a:cs typeface="Times New Roman" pitchFamily="18" charset="0"/>
              </a:rPr>
              <a:t> </a:t>
            </a:r>
            <a:r>
              <a:rPr lang="en-US" altLang="zh-CN" sz="1900" b="1" kern="0" dirty="0" err="1">
                <a:solidFill>
                  <a:srgbClr val="0070C0"/>
                </a:solidFill>
                <a:latin typeface="Times New Roman" pitchFamily="18" charset="0"/>
                <a:cs typeface="Times New Roman" pitchFamily="18" charset="0"/>
              </a:rPr>
              <a:t>chơi</a:t>
            </a:r>
            <a:r>
              <a:rPr lang="en-US" altLang="zh-CN" sz="1900" b="1" kern="0">
                <a:solidFill>
                  <a:srgbClr val="0070C0"/>
                </a:solidFill>
                <a:latin typeface="Times New Roman" pitchFamily="18" charset="0"/>
                <a:cs typeface="Times New Roman" pitchFamily="18" charset="0"/>
              </a:rPr>
              <a:t>: </a:t>
            </a:r>
            <a:r>
              <a:rPr lang="nl-NL" sz="1900" b="1">
                <a:solidFill>
                  <a:srgbClr val="0070C0"/>
                </a:solidFill>
                <a:latin typeface="Times New Roman" panose="02020603050405020304" pitchFamily="18" charset="0"/>
                <a:cs typeface="Times New Roman" panose="02020603050405020304" pitchFamily="18" charset="0"/>
              </a:rPr>
              <a:t>GV yêu cầu, HS giơ tay giành quyền trả thực hiện trên máy tính giáo viên. Ai làm nhanh và đúng nhất, người đó sẽ chiến thắng.</a:t>
            </a:r>
            <a:endParaRPr lang="en-US" sz="1900" b="1">
              <a:solidFill>
                <a:srgbClr val="0070C0"/>
              </a:solidFill>
              <a:latin typeface="Times New Roman" panose="02020603050405020304" pitchFamily="18" charset="0"/>
              <a:cs typeface="Times New Roman" panose="02020603050405020304" pitchFamily="18" charset="0"/>
            </a:endParaRPr>
          </a:p>
          <a:p>
            <a:pPr algn="just" defTabSz="685800">
              <a:lnSpc>
                <a:spcPct val="130000"/>
              </a:lnSpc>
              <a:defRPr/>
            </a:pP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5" cstate="print"/>
          <a:stretch>
            <a:fillRect/>
          </a:stretch>
        </p:blipFill>
        <p:spPr>
          <a:xfrm>
            <a:off x="5613420" y="620143"/>
            <a:ext cx="2428892" cy="3237381"/>
          </a:xfrm>
          <a:prstGeom prst="rect">
            <a:avLst/>
          </a:prstGeom>
        </p:spPr>
      </p:pic>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31354" y="559478"/>
            <a:ext cx="6026227" cy="3908614"/>
          </a:xfrm>
          <a:prstGeom prst="rect">
            <a:avLst/>
          </a:prstGeom>
        </p:spPr>
      </p:pic>
      <p:sp>
        <p:nvSpPr>
          <p:cNvPr id="11" name="Text Box 18"/>
          <p:cNvSpPr txBox="1">
            <a:spLocks noChangeArrowheads="1"/>
          </p:cNvSpPr>
          <p:nvPr/>
        </p:nvSpPr>
        <p:spPr bwMode="auto">
          <a:xfrm>
            <a:off x="1332665" y="2315704"/>
            <a:ext cx="3823603" cy="707874"/>
          </a:xfrm>
          <a:prstGeom prst="rect">
            <a:avLst/>
          </a:prstGeom>
          <a:noFill/>
          <a:ln w="9525">
            <a:noFill/>
            <a:miter lim="800000"/>
            <a:headEnd/>
            <a:tailEnd/>
          </a:ln>
        </p:spPr>
        <p:txBody>
          <a:bodyPr wrap="square" lIns="91427" tIns="45714" rIns="91427" bIns="45714">
            <a:spAutoFit/>
          </a:bodyPr>
          <a:lstStyle/>
          <a:p>
            <a:pPr algn="just"/>
            <a:r>
              <a:rPr lang="nl-NL" sz="2000">
                <a:latin typeface="Times New Roman" panose="02020603050405020304" pitchFamily="18" charset="0"/>
                <a:cs typeface="Times New Roman" panose="02020603050405020304" pitchFamily="18" charset="0"/>
              </a:rPr>
              <a:t>Em hãy tạo thêm thư mục con </a:t>
            </a:r>
            <a:r>
              <a:rPr lang="nl-NL" sz="2000" b="1" i="1">
                <a:latin typeface="Times New Roman" panose="02020603050405020304" pitchFamily="18" charset="0"/>
                <a:cs typeface="Times New Roman" panose="02020603050405020304" pitchFamily="18" charset="0"/>
              </a:rPr>
              <a:t>ChuDeD</a:t>
            </a:r>
            <a:r>
              <a:rPr lang="nl-NL" sz="2000">
                <a:latin typeface="Times New Roman" panose="02020603050405020304" pitchFamily="18" charset="0"/>
                <a:cs typeface="Times New Roman" panose="02020603050405020304" pitchFamily="18" charset="0"/>
              </a:rPr>
              <a:t> trong thư mục </a:t>
            </a:r>
            <a:r>
              <a:rPr lang="nl-NL" sz="2000" b="1" i="1">
                <a:latin typeface="Times New Roman" panose="02020603050405020304" pitchFamily="18" charset="0"/>
                <a:cs typeface="Times New Roman" panose="02020603050405020304" pitchFamily="18" charset="0"/>
              </a:rPr>
              <a:t>TinHoc4.</a:t>
            </a:r>
            <a:endParaRPr lang="en-US" sz="20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5" cstate="print"/>
          <a:stretch>
            <a:fillRect/>
          </a:stretch>
        </p:blipFill>
        <p:spPr>
          <a:xfrm>
            <a:off x="5593792" y="953059"/>
            <a:ext cx="2428892" cy="3237381"/>
          </a:xfrm>
          <a:prstGeom prst="rect">
            <a:avLst/>
          </a:prstGeom>
        </p:spPr>
      </p:pic>
    </p:spTree>
    <p:extLst>
      <p:ext uri="{BB962C8B-B14F-4D97-AF65-F5344CB8AC3E}">
        <p14:creationId xmlns:p14="http://schemas.microsoft.com/office/powerpoint/2010/main" val="3849661376"/>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43191"/>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br>
              <a:rPr lang="en-US" sz="900" b="1" dirty="0">
                <a:solidFill>
                  <a:schemeClr val="accent6">
                    <a:lumMod val="50000"/>
                  </a:schemeClr>
                </a:solidFill>
                <a:latin typeface="Comic Sans MS" pitchFamily="66" charset="0"/>
              </a:rPr>
            </a:br>
            <a:r>
              <a:rPr lang="en-US" sz="1600" b="1" dirty="0">
                <a:solidFill>
                  <a:srgbClr val="C00000"/>
                </a:solidFill>
                <a:latin typeface="Comic Sans MS" pitchFamily="66" charset="0"/>
                <a:cs typeface="Times New Roman" panose="02020603050405020304" pitchFamily="18" charset="0"/>
              </a:rPr>
              <a:t>CHỦ </a:t>
            </a:r>
            <a:r>
              <a:rPr lang="en-US" sz="1600" b="1">
                <a:solidFill>
                  <a:srgbClr val="C00000"/>
                </a:solidFill>
                <a:latin typeface="Comic Sans MS" pitchFamily="66" charset="0"/>
                <a:cs typeface="Times New Roman" panose="02020603050405020304" pitchFamily="18" charset="0"/>
              </a:rPr>
              <a:t>ĐỀ C: </a:t>
            </a:r>
            <a:r>
              <a:rPr lang="en-US" sz="1600" b="1" dirty="0">
                <a:solidFill>
                  <a:srgbClr val="C00000"/>
                </a:solidFill>
                <a:latin typeface="Comic Sans MS" pitchFamily="66" charset="0"/>
                <a:cs typeface="Times New Roman" panose="02020603050405020304" pitchFamily="18" charset="0"/>
              </a:rPr>
              <a:t>MÁY TÍNH VÀ EM</a:t>
            </a:r>
            <a:br>
              <a:rPr lang="en-US" sz="1600" b="1" dirty="0">
                <a:solidFill>
                  <a:srgbClr val="C00000"/>
                </a:solidFill>
                <a:latin typeface="Comic Sans MS" pitchFamily="66" charset="0"/>
                <a:cs typeface="Times New Roman" panose="02020603050405020304" pitchFamily="18" charset="0"/>
              </a:rPr>
            </a:br>
            <a:r>
              <a:rPr lang="en-US" sz="1600" b="1" dirty="0">
                <a:solidFill>
                  <a:srgbClr val="C00000"/>
                </a:solidFill>
                <a:latin typeface="Comic Sans MS" pitchFamily="66" charset="0"/>
                <a:cs typeface="Times New Roman" panose="02020603050405020304" pitchFamily="18" charset="0"/>
              </a:rPr>
              <a:t>CHỦ </a:t>
            </a:r>
            <a:r>
              <a:rPr lang="en-US" sz="1600" b="1">
                <a:solidFill>
                  <a:srgbClr val="C00000"/>
                </a:solidFill>
                <a:latin typeface="Comic Sans MS" pitchFamily="66" charset="0"/>
                <a:cs typeface="Times New Roman" panose="02020603050405020304" pitchFamily="18" charset="0"/>
              </a:rPr>
              <a:t>ĐỀ C2: TỔ CHỨC CÂY THƯ MỤC LƯU TRỮ THÔNG TIN TRONG MÁY TÍNH</a:t>
            </a:r>
            <a:br>
              <a:rPr lang="en-US" sz="1600" b="1" dirty="0">
                <a:solidFill>
                  <a:srgbClr val="C00000"/>
                </a:solidFill>
                <a:latin typeface="Comic Sans MS" pitchFamily="66" charset="0"/>
              </a:rPr>
            </a:br>
            <a:r>
              <a:rPr lang="en-US" sz="2000" b="1" dirty="0" err="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Bài</a:t>
            </a:r>
            <a:r>
              <a:rPr lang="en-US" sz="2000" b="1" dirty="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1</a:t>
            </a:r>
            <a:r>
              <a:rPr lang="en-US" sz="2000" b="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Tạo và xoá thư mục, đổi tên và xoá tệp</a:t>
            </a:r>
            <a:br>
              <a:rPr lang="en-US" sz="900" b="1" dirty="0">
                <a:solidFill>
                  <a:schemeClr val="accent6">
                    <a:lumMod val="75000"/>
                  </a:schemeClr>
                </a:solidFill>
                <a:latin typeface="Comic Sans MS" pitchFamily="66" charset="0"/>
                <a:ea typeface="Isadora" panose="02020500000000000000" pitchFamily="18" charset="0"/>
                <a:cs typeface="Isadora" panose="02020500000000000000" pitchFamily="18" charset="0"/>
              </a:rPr>
            </a:br>
            <a:endParaRPr lang="en-US" sz="900" b="1" dirty="0">
              <a:solidFill>
                <a:schemeClr val="accent6">
                  <a:lumMod val="50000"/>
                </a:schemeClr>
              </a:solidFill>
              <a:latin typeface="Comic Sans MS" pitchFamily="66" charset="0"/>
            </a:endParaRPr>
          </a:p>
        </p:txBody>
      </p:sp>
      <p:pic>
        <p:nvPicPr>
          <p:cNvPr id="4" name="Picture 3">
            <a:extLst>
              <a:ext uri="{FF2B5EF4-FFF2-40B4-BE49-F238E27FC236}">
                <a16:creationId xmlns:a16="http://schemas.microsoft.com/office/drawing/2014/main" id="{4F8B974B-4A34-C195-5230-E5BEC5625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61" y="1517513"/>
            <a:ext cx="4195920" cy="2295726"/>
          </a:xfrm>
          <a:prstGeom prst="rect">
            <a:avLst/>
          </a:prstGeom>
        </p:spPr>
      </p:pic>
    </p:spTree>
    <p:extLst>
      <p:ext uri="{BB962C8B-B14F-4D97-AF65-F5344CB8AC3E}">
        <p14:creationId xmlns:p14="http://schemas.microsoft.com/office/powerpoint/2010/main" val="6871147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4324" y="1220610"/>
            <a:ext cx="4729192"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638075" y="2008798"/>
              <a:ext cx="1337226"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Đổi tên tệp</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126254" y="2144793"/>
            <a:ext cx="4838268" cy="601949"/>
            <a:chOff x="4942944" y="2222469"/>
            <a:chExt cx="4942957" cy="497503"/>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4942944" y="2319322"/>
              <a:ext cx="3589485" cy="330685"/>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Xoá th</a:t>
              </a:r>
              <a:r>
                <a:rPr lang="vi-VN" altLang="zh-CN" sz="2000" b="1" i="1">
                  <a:solidFill>
                    <a:schemeClr val="bg1"/>
                  </a:solidFill>
                  <a:latin typeface="Times New Roman" pitchFamily="18" charset="0"/>
                  <a:ea typeface="微软雅黑" panose="020B0503020204020204" pitchFamily="34" charset="-122"/>
                  <a:cs typeface="Times New Roman" pitchFamily="18" charset="0"/>
                </a:rPr>
                <a:t>ư</a:t>
              </a:r>
              <a:r>
                <a:rPr lang="en-US" altLang="zh-CN" sz="2000" b="1" i="1">
                  <a:solidFill>
                    <a:schemeClr val="bg1"/>
                  </a:solidFill>
                  <a:latin typeface="Times New Roman" pitchFamily="18" charset="0"/>
                  <a:ea typeface="微软雅黑" panose="020B0503020204020204" pitchFamily="34" charset="-122"/>
                  <a:cs typeface="Times New Roman" pitchFamily="18" charset="0"/>
                </a:rPr>
                <a:t> mục, tệp</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7490" y="1993616"/>
            <a:ext cx="4729192"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636467" y="1980301"/>
              <a:ext cx="1337226"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Đổi tên tệp</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157470" y="507716"/>
            <a:ext cx="4729192"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636467" y="1980301"/>
              <a:ext cx="1337226"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Đổi tên tệp</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258330" y="2008799"/>
              <a:ext cx="28084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I</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10" name="组合 16">
            <a:extLst>
              <a:ext uri="{FF2B5EF4-FFF2-40B4-BE49-F238E27FC236}">
                <a16:creationId xmlns:a16="http://schemas.microsoft.com/office/drawing/2014/main" id="{3519505E-EDF2-424E-B181-E8654986D4DB}"/>
              </a:ext>
            </a:extLst>
          </p:cNvPr>
          <p:cNvGrpSpPr/>
          <p:nvPr/>
        </p:nvGrpSpPr>
        <p:grpSpPr>
          <a:xfrm>
            <a:off x="4157470" y="1535993"/>
            <a:ext cx="4729192" cy="1108145"/>
            <a:chOff x="4100961" y="1950247"/>
            <a:chExt cx="4729192" cy="707162"/>
          </a:xfrm>
        </p:grpSpPr>
        <p:grpSp>
          <p:nvGrpSpPr>
            <p:cNvPr id="11" name="组合 13">
              <a:extLst>
                <a:ext uri="{FF2B5EF4-FFF2-40B4-BE49-F238E27FC236}">
                  <a16:creationId xmlns:a16="http://schemas.microsoft.com/office/drawing/2014/main" id="{60282AED-8DC6-4D1B-9456-F1A8C63E8C75}"/>
                </a:ext>
              </a:extLst>
            </p:cNvPr>
            <p:cNvGrpSpPr/>
            <p:nvPr/>
          </p:nvGrpSpPr>
          <p:grpSpPr>
            <a:xfrm>
              <a:off x="4100961" y="1950247"/>
              <a:ext cx="4729192" cy="497503"/>
              <a:chOff x="4100961" y="1950247"/>
              <a:chExt cx="4729192" cy="497503"/>
            </a:xfrm>
          </p:grpSpPr>
          <p:sp>
            <p:nvSpPr>
              <p:cNvPr id="14" name="五边形 10">
                <a:extLst>
                  <a:ext uri="{FF2B5EF4-FFF2-40B4-BE49-F238E27FC236}">
                    <a16:creationId xmlns:a16="http://schemas.microsoft.com/office/drawing/2014/main" id="{5D40CEE2-44B6-46C4-A3BB-9A7604C66A78}"/>
                  </a:ext>
                </a:extLst>
              </p:cNvPr>
              <p:cNvSpPr/>
              <p:nvPr/>
            </p:nvSpPr>
            <p:spPr>
              <a:xfrm flipH="1">
                <a:off x="4100961" y="1950247"/>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2">
                <a:extLst>
                  <a:ext uri="{FF2B5EF4-FFF2-40B4-BE49-F238E27FC236}">
                    <a16:creationId xmlns:a16="http://schemas.microsoft.com/office/drawing/2014/main" id="{7367CB30-D6D7-4F4B-8FD1-0996059FBBDA}"/>
                  </a:ext>
                </a:extLst>
              </p:cNvPr>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3">
              <a:extLst>
                <a:ext uri="{FF2B5EF4-FFF2-40B4-BE49-F238E27FC236}">
                  <a16:creationId xmlns:a16="http://schemas.microsoft.com/office/drawing/2014/main" id="{13E858BA-0F86-4C74-B3A1-1BD7923C68BB}"/>
                </a:ext>
              </a:extLst>
            </p:cNvPr>
            <p:cNvSpPr txBox="1"/>
            <p:nvPr/>
          </p:nvSpPr>
          <p:spPr>
            <a:xfrm>
              <a:off x="4636468" y="1980301"/>
              <a:ext cx="3948104" cy="677108"/>
            </a:xfrm>
            <a:prstGeom prst="rect">
              <a:avLst/>
            </a:prstGeom>
            <a:noFill/>
          </p:spPr>
          <p:txBody>
            <a:bodyPr wrap="square" rtlCol="0">
              <a:spAutoFit/>
            </a:bodyPr>
            <a:lstStyle/>
            <a:p>
              <a:r>
                <a:rPr lang="en-US" sz="1900" b="1" i="1">
                  <a:solidFill>
                    <a:schemeClr val="bg1"/>
                  </a:solidFill>
                  <a:latin typeface="Times New Roman" panose="02020603050405020304" pitchFamily="18" charset="0"/>
                  <a:cs typeface="Times New Roman" panose="02020603050405020304" pitchFamily="18" charset="0"/>
                </a:rPr>
                <a:t>Để có được tên tệp là ChuDeA_Bai 1 em phải làm gì? </a:t>
              </a:r>
              <a:endParaRPr lang="en-US" sz="1900" b="1">
                <a:solidFill>
                  <a:schemeClr val="bg1"/>
                </a:solidFill>
                <a:latin typeface="Times New Roman" panose="02020603050405020304" pitchFamily="18" charset="0"/>
                <a:cs typeface="Times New Roman" panose="02020603050405020304" pitchFamily="18" charset="0"/>
              </a:endParaRPr>
            </a:p>
          </p:txBody>
        </p:sp>
        <p:sp>
          <p:nvSpPr>
            <p:cNvPr id="13" name="文本框 3">
              <a:extLst>
                <a:ext uri="{FF2B5EF4-FFF2-40B4-BE49-F238E27FC236}">
                  <a16:creationId xmlns:a16="http://schemas.microsoft.com/office/drawing/2014/main" id="{83F719D0-A587-491D-A086-DE3DD32BC21F}"/>
                </a:ext>
              </a:extLst>
            </p:cNvPr>
            <p:cNvSpPr txBox="1"/>
            <p:nvPr/>
          </p:nvSpPr>
          <p:spPr>
            <a:xfrm>
              <a:off x="4209450" y="2109084"/>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16" name="组合 16">
            <a:extLst>
              <a:ext uri="{FF2B5EF4-FFF2-40B4-BE49-F238E27FC236}">
                <a16:creationId xmlns:a16="http://schemas.microsoft.com/office/drawing/2014/main" id="{03EE6BD3-D849-43EB-BED9-D73001A46F08}"/>
              </a:ext>
            </a:extLst>
          </p:cNvPr>
          <p:cNvGrpSpPr/>
          <p:nvPr/>
        </p:nvGrpSpPr>
        <p:grpSpPr>
          <a:xfrm>
            <a:off x="4157470" y="2791382"/>
            <a:ext cx="4836696" cy="942417"/>
            <a:chOff x="4085721" y="1971269"/>
            <a:chExt cx="4836696" cy="686140"/>
          </a:xfrm>
        </p:grpSpPr>
        <p:grpSp>
          <p:nvGrpSpPr>
            <p:cNvPr id="17" name="组合 13">
              <a:extLst>
                <a:ext uri="{FF2B5EF4-FFF2-40B4-BE49-F238E27FC236}">
                  <a16:creationId xmlns:a16="http://schemas.microsoft.com/office/drawing/2014/main" id="{99A8ED24-0E08-45C7-AC89-0A70B4173183}"/>
                </a:ext>
              </a:extLst>
            </p:cNvPr>
            <p:cNvGrpSpPr/>
            <p:nvPr/>
          </p:nvGrpSpPr>
          <p:grpSpPr>
            <a:xfrm>
              <a:off x="4085721" y="1971269"/>
              <a:ext cx="4729192" cy="497503"/>
              <a:chOff x="4085721" y="1971269"/>
              <a:chExt cx="4729192" cy="497503"/>
            </a:xfrm>
          </p:grpSpPr>
          <p:sp>
            <p:nvSpPr>
              <p:cNvPr id="20" name="五边形 10">
                <a:extLst>
                  <a:ext uri="{FF2B5EF4-FFF2-40B4-BE49-F238E27FC236}">
                    <a16:creationId xmlns:a16="http://schemas.microsoft.com/office/drawing/2014/main" id="{14F8690B-8EA8-4BDD-B5A8-D13FBDD2687B}"/>
                  </a:ext>
                </a:extLst>
              </p:cNvPr>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12">
                <a:extLst>
                  <a:ext uri="{FF2B5EF4-FFF2-40B4-BE49-F238E27FC236}">
                    <a16:creationId xmlns:a16="http://schemas.microsoft.com/office/drawing/2014/main" id="{3B18AE61-D462-436B-A77F-33DB40CBB089}"/>
                  </a:ext>
                </a:extLst>
              </p:cNvPr>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3">
              <a:extLst>
                <a:ext uri="{FF2B5EF4-FFF2-40B4-BE49-F238E27FC236}">
                  <a16:creationId xmlns:a16="http://schemas.microsoft.com/office/drawing/2014/main" id="{540DD737-7433-4E5B-82BF-BA25C5F8A751}"/>
                </a:ext>
              </a:extLst>
            </p:cNvPr>
            <p:cNvSpPr txBox="1"/>
            <p:nvPr/>
          </p:nvSpPr>
          <p:spPr>
            <a:xfrm>
              <a:off x="4589147" y="1980301"/>
              <a:ext cx="4333270" cy="677108"/>
            </a:xfrm>
            <a:prstGeom prst="rect">
              <a:avLst/>
            </a:prstGeom>
            <a:noFill/>
          </p:spPr>
          <p:txBody>
            <a:bodyPr wrap="square" rtlCol="0">
              <a:spAutoFit/>
            </a:bodyPr>
            <a:lstStyle/>
            <a:p>
              <a:pPr algn="ctr"/>
              <a:r>
                <a:rPr lang="en-US" sz="1900" b="1" i="1">
                  <a:solidFill>
                    <a:schemeClr val="bg1"/>
                  </a:solidFill>
                  <a:latin typeface="Times New Roman" panose="02020603050405020304" pitchFamily="18" charset="0"/>
                  <a:cs typeface="Times New Roman" panose="02020603050405020304" pitchFamily="18" charset="0"/>
                </a:rPr>
                <a:t>Để đổi được tên tệp cần thực hiện mấy bước? Đó là những bước nào?</a:t>
              </a:r>
              <a:endParaRPr lang="zh-CN" altLang="en-US" sz="1900" b="1" i="1" dirty="0">
                <a:solidFill>
                  <a:schemeClr val="bg1"/>
                </a:solidFill>
                <a:latin typeface="Times New Roman" panose="02020603050405020304" pitchFamily="18" charset="0"/>
                <a:ea typeface="微软雅黑" panose="020B0503020204020204" pitchFamily="34" charset="-122"/>
                <a:cs typeface="Times New Roman" pitchFamily="18" charset="0"/>
              </a:endParaRPr>
            </a:p>
          </p:txBody>
        </p:sp>
        <p:sp>
          <p:nvSpPr>
            <p:cNvPr id="19" name="文本框 3">
              <a:extLst>
                <a:ext uri="{FF2B5EF4-FFF2-40B4-BE49-F238E27FC236}">
                  <a16:creationId xmlns:a16="http://schemas.microsoft.com/office/drawing/2014/main" id="{622FCBEB-0571-4196-932B-E641A05BAFC0}"/>
                </a:ext>
              </a:extLst>
            </p:cNvPr>
            <p:cNvSpPr txBox="1"/>
            <p:nvPr/>
          </p:nvSpPr>
          <p:spPr>
            <a:xfrm>
              <a:off x="4178485" y="207503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2</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2313488703"/>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5877</TotalTime>
  <Words>695</Words>
  <PresentationFormat>On-screen Show (16:9)</PresentationFormat>
  <Paragraphs>65</Paragraphs>
  <Slides>22</Slides>
  <Notes>0</Notes>
  <HiddenSlides>0</HiddenSlides>
  <MMClips>3</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22</vt:i4>
      </vt:variant>
    </vt:vector>
  </HeadingPairs>
  <TitlesOfParts>
    <vt:vector size="37" baseType="lpstr">
      <vt:lpstr>等线</vt:lpstr>
      <vt:lpstr>等线 Light</vt:lpstr>
      <vt:lpstr>微软雅黑</vt:lpstr>
      <vt:lpstr>宋体</vt:lpstr>
      <vt:lpstr>Arial</vt:lpstr>
      <vt:lpstr>Calibri</vt:lpstr>
      <vt:lpstr>Calibri Light</vt:lpstr>
      <vt:lpstr>Comic Sans MS</vt:lpstr>
      <vt:lpstr>Isadora</vt:lpstr>
      <vt:lpstr>Palatino Linotype</vt:lpstr>
      <vt:lpstr>Segoe Print</vt:lpstr>
      <vt:lpstr>Times New Roman</vt:lpstr>
      <vt:lpstr>Office 主题​​</vt:lpstr>
      <vt:lpstr>1_Office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2017-06-11T12:45:34Z</dcterms:created>
  <dcterms:modified xsi:type="dcterms:W3CDTF">2023-07-25T15:43:17Z</dcterms:modified>
</cp:coreProperties>
</file>