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  <p:sldMasterId id="2147483700" r:id="rId5"/>
    <p:sldMasterId id="2147483712" r:id="rId6"/>
    <p:sldMasterId id="2147483727" r:id="rId7"/>
    <p:sldMasterId id="2147483743" r:id="rId8"/>
    <p:sldMasterId id="2147483755" r:id="rId9"/>
    <p:sldMasterId id="2147483757" r:id="rId10"/>
  </p:sldMasterIdLst>
  <p:notesMasterIdLst>
    <p:notesMasterId r:id="rId30"/>
  </p:notesMasterIdLst>
  <p:sldIdLst>
    <p:sldId id="2007577130" r:id="rId11"/>
    <p:sldId id="257" r:id="rId12"/>
    <p:sldId id="267" r:id="rId13"/>
    <p:sldId id="265" r:id="rId14"/>
    <p:sldId id="260" r:id="rId15"/>
    <p:sldId id="309" r:id="rId16"/>
    <p:sldId id="310" r:id="rId17"/>
    <p:sldId id="264" r:id="rId18"/>
    <p:sldId id="2007577125" r:id="rId19"/>
    <p:sldId id="2007577126" r:id="rId20"/>
    <p:sldId id="2007577127" r:id="rId21"/>
    <p:sldId id="2007577128" r:id="rId22"/>
    <p:sldId id="295" r:id="rId23"/>
    <p:sldId id="256" r:id="rId24"/>
    <p:sldId id="294" r:id="rId25"/>
    <p:sldId id="2007577129" r:id="rId26"/>
    <p:sldId id="282" r:id="rId27"/>
    <p:sldId id="285" r:id="rId28"/>
    <p:sldId id="3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15CDA-47FB-4044-9DCE-7C2FEE5919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A2D4-4284-4071-9F9E-6BD311DE3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3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57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FB013-99A8-48FF-AA76-D585D4484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512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FB013-99A8-48FF-AA76-D585D4484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394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348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1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2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798597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3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8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14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69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80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2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66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7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54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87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2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7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9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3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5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2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3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2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0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1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7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7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0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8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7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7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3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932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2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0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5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2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1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58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293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8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4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4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6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86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6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1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4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99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81892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8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323916"/>
      </p:ext>
    </p:extLst>
  </p:cSld>
  <p:clrMapOvr>
    <a:masterClrMapping/>
  </p:clrMapOvr>
  <p:transition spd="slow" advClick="0" advTm="2000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853756"/>
      </p:ext>
    </p:extLst>
  </p:cSld>
  <p:clrMapOvr>
    <a:masterClrMapping/>
  </p:clrMapOvr>
  <p:transition spd="slow" advClick="0" advTm="2000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695672"/>
      </p:ext>
    </p:extLst>
  </p:cSld>
  <p:clrMapOvr>
    <a:masterClrMapping/>
  </p:clrMapOvr>
  <p:transition spd="slow" advClick="0" advTm="2000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48939"/>
      </p:ext>
    </p:extLst>
  </p:cSld>
  <p:clrMapOvr>
    <a:masterClrMapping/>
  </p:clrMapOvr>
  <p:transition spd="slow" advClick="0" advTm="2000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383077"/>
      </p:ext>
    </p:extLst>
  </p:cSld>
  <p:clrMapOvr>
    <a:masterClrMapping/>
  </p:clrMapOvr>
  <p:transition spd="slow" advClick="0" advTm="2000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311664"/>
      </p:ext>
    </p:extLst>
  </p:cSld>
  <p:clrMapOvr>
    <a:masterClrMapping/>
  </p:clrMapOvr>
  <p:transition spd="slow" advClick="0" advTm="2000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575641"/>
      </p:ext>
    </p:extLst>
  </p:cSld>
  <p:clrMapOvr>
    <a:masterClrMapping/>
  </p:clrMapOvr>
  <p:transition spd="slow" advClick="0" advTm="2000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294982"/>
      </p:ext>
    </p:extLst>
  </p:cSld>
  <p:clrMapOvr>
    <a:masterClrMapping/>
  </p:clrMapOvr>
  <p:transition spd="slow" advClick="0" advTm="2000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171851"/>
      </p:ext>
    </p:extLst>
  </p:cSld>
  <p:clrMapOvr>
    <a:masterClrMapping/>
  </p:clrMapOvr>
  <p:transition spd="slow" advClick="0" advTm="2000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590371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08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0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15756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4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37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8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5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5472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4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8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60" y="5217882"/>
            <a:ext cx="1821302" cy="853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73" y="6130735"/>
            <a:ext cx="5901127" cy="74492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7" y="583715"/>
            <a:ext cx="1352715" cy="3944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30" name="Rounded Rectangle 31">
            <a:extLst>
              <a:ext uri="{FF2B5EF4-FFF2-40B4-BE49-F238E27FC236}">
                <a16:creationId xmlns:a16="http://schemas.microsoft.com/office/drawing/2014/main" id="{70CEA399-BAA9-4BF2-867B-DC3134885B76}"/>
              </a:ext>
            </a:extLst>
          </p:cNvPr>
          <p:cNvSpPr/>
          <p:nvPr/>
        </p:nvSpPr>
        <p:spPr>
          <a:xfrm>
            <a:off x="4006434" y="6122"/>
            <a:ext cx="4758093" cy="12529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Chủ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đề</a:t>
            </a:r>
            <a:r>
              <a:rPr lang="en-US" sz="4000" dirty="0">
                <a:solidFill>
                  <a:srgbClr val="C00000"/>
                </a:solidFill>
              </a:rPr>
              <a:t> 2: </a:t>
            </a:r>
            <a:r>
              <a:rPr lang="en-US" sz="4000" dirty="0" err="1">
                <a:solidFill>
                  <a:srgbClr val="C00000"/>
                </a:solidFill>
              </a:rPr>
              <a:t>Em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là</a:t>
            </a:r>
            <a:r>
              <a:rPr lang="en-US" sz="4000" dirty="0">
                <a:solidFill>
                  <a:srgbClr val="C00000"/>
                </a:solidFill>
              </a:rPr>
              <a:t> ai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BC7DD-8935-4C6C-867F-6BB89337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146" y="1659877"/>
            <a:ext cx="7058025" cy="51244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040794" y="6667"/>
            <a:ext cx="8342800" cy="4698497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2869751" y="1318610"/>
            <a:ext cx="6684885" cy="132343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2.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Ứng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xử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thân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thiện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với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bạn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bè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B5EA492-C956-41BD-8198-C9351C11F06A}"/>
              </a:ext>
            </a:extLst>
          </p:cNvPr>
          <p:cNvSpPr/>
          <p:nvPr/>
        </p:nvSpPr>
        <p:spPr>
          <a:xfrm>
            <a:off x="381740" y="254724"/>
            <a:ext cx="11810260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0CF3C-425B-4776-901A-D07942D6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04" y="1331942"/>
            <a:ext cx="4470600" cy="2786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0FADCA-D590-46C3-89ED-68650F801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098" y="1606622"/>
            <a:ext cx="3546627" cy="1822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F406CC-E39C-4160-BB84-41D142220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785" y="4118656"/>
            <a:ext cx="3783413" cy="2565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40C3AC-9A94-4A99-945C-67A9875D7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870" y="4869777"/>
            <a:ext cx="3900048" cy="151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48E2B-DA6D-47F4-8901-D53151445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3" y="703502"/>
            <a:ext cx="7151426" cy="4202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F7DB13-A0D8-4FD7-9605-3735E68A1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0427"/>
            <a:ext cx="4699247" cy="11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435" y="3608757"/>
            <a:ext cx="4608512" cy="345736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119669" y="-52446"/>
            <a:ext cx="6336704" cy="2644156"/>
            <a:chOff x="2339752" y="-39334"/>
            <a:chExt cx="4752528" cy="1983117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39752" y="1229164"/>
              <a:ext cx="4752528" cy="71461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Thảo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luận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nhóm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4</a:t>
              </a: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7D5573-9F55-4502-B8F9-A2860691104E}"/>
              </a:ext>
            </a:extLst>
          </p:cNvPr>
          <p:cNvSpPr txBox="1"/>
          <p:nvPr/>
        </p:nvSpPr>
        <p:spPr>
          <a:xfrm>
            <a:off x="2459736" y="2892557"/>
            <a:ext cx="8284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F14447-F453-40C7-93C5-5F82DC1EE967}"/>
              </a:ext>
            </a:extLst>
          </p:cNvPr>
          <p:cNvSpPr/>
          <p:nvPr/>
        </p:nvSpPr>
        <p:spPr>
          <a:xfrm>
            <a:off x="3119669" y="4032504"/>
            <a:ext cx="9072331" cy="235941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23423-D102-4581-A555-4D309B7C96EA}"/>
              </a:ext>
            </a:extLst>
          </p:cNvPr>
          <p:cNvSpPr txBox="1"/>
          <p:nvPr/>
        </p:nvSpPr>
        <p:spPr>
          <a:xfrm>
            <a:off x="3119668" y="4197096"/>
            <a:ext cx="887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31500-0192-432B-8FCA-533A45A48EA8}"/>
              </a:ext>
            </a:extLst>
          </p:cNvPr>
          <p:cNvSpPr txBox="1"/>
          <p:nvPr/>
        </p:nvSpPr>
        <p:spPr>
          <a:xfrm>
            <a:off x="3166101" y="4767656"/>
            <a:ext cx="9273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bạn trong tình huống đó đã ứng xử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59C99-4DCE-4445-89F5-13B44DE7E8F0}"/>
              </a:ext>
            </a:extLst>
          </p:cNvPr>
          <p:cNvSpPr txBox="1"/>
          <p:nvPr/>
        </p:nvSpPr>
        <p:spPr>
          <a:xfrm>
            <a:off x="3212533" y="5337437"/>
            <a:ext cx="927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28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em là bạn trong tình huống thì em sẽ làm gì?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 animBg="1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 animBg="1"/>
          <p:bldP spid="12" grpId="0"/>
          <p:bldP spid="13" grpId="0"/>
          <p:bldP spid="1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67534" y="-430626"/>
            <a:ext cx="9576892" cy="7178832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86826" y="3415525"/>
            <a:ext cx="690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Đóng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vai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thể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hiện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trước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lớp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92" y="4379974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873513" y="62144"/>
            <a:ext cx="8800080" cy="2508998"/>
            <a:chOff x="2349252" y="-39334"/>
            <a:chExt cx="6143907" cy="1618265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49252" y="1184051"/>
              <a:ext cx="6143907" cy="39488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>
                <a:spcBef>
                  <a:spcPts val="700"/>
                </a:spcBef>
                <a:spcAft>
                  <a:spcPts val="700"/>
                </a:spcAft>
              </a:pPr>
              <a:r>
                <a:rPr lang="vi-VN" sz="36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đã từng gặp tình huống đó chưa?</a:t>
              </a: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id="{7480E721-2C8C-4DC6-8C1B-2F9DB4A9F006}"/>
              </a:ext>
            </a:extLst>
          </p:cNvPr>
          <p:cNvSpPr/>
          <p:nvPr/>
        </p:nvSpPr>
        <p:spPr>
          <a:xfrm>
            <a:off x="1802492" y="2795102"/>
            <a:ext cx="8800080" cy="10203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700"/>
              </a:spcBef>
              <a:spcAft>
                <a:spcPts val="700"/>
              </a:spcAft>
            </a:pP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892432" y="2287908"/>
            <a:ext cx="37710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hể hiện hành động thân thiện, vui vẻ với bạn bè, mọi người xung quanh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289749" y="1230716"/>
            <a:ext cx="6588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M</a:t>
            </a:r>
            <a:r>
              <a:rPr lang="vi-VN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ang lại những cảm xúc tích cực cho bản thân em và mọi ngườ</a:t>
            </a:r>
            <a:r>
              <a:rPr lang="en-US" sz="3200" dirty="0" err="1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484066" y="3565181"/>
            <a:ext cx="6499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E</a:t>
            </a:r>
            <a:r>
              <a:rPr lang="vi-VN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m sẽ được nhiều người yêu quý</a:t>
            </a:r>
            <a:r>
              <a:rPr lang="en-US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hơn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919BA4-E9C7-49BA-A911-913F2B69B23C}"/>
              </a:ext>
            </a:extLst>
          </p:cNvPr>
          <p:cNvSpPr txBox="1"/>
          <p:nvPr/>
        </p:nvSpPr>
        <p:spPr>
          <a:xfrm>
            <a:off x="3181350" y="1120676"/>
            <a:ext cx="6838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314700" y="3829050"/>
            <a:ext cx="654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776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A2DFC3-45FE-4417-931B-B90EB31F4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50" y="142043"/>
            <a:ext cx="6022964" cy="53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40848-12C0-4601-B556-37B900709B55}"/>
              </a:ext>
            </a:extLst>
          </p:cNvPr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cố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dặn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4450139" y="28292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68434" y="923772"/>
            <a:ext cx="6351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5:</a:t>
            </a:r>
          </a:p>
          <a:p>
            <a:pPr algn="ctr" defTabSz="914377"/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vui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vẻ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thân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thiện</a:t>
            </a:r>
            <a:endParaRPr lang="zh-CN" altLang="en-US" sz="4800" b="1" dirty="0">
              <a:solidFill>
                <a:srgbClr val="E95417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 rot="5400000" flipV="1">
            <a:off x="6303138" y="-3116072"/>
            <a:ext cx="782353" cy="9515764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72" name="TextBox 25"/>
          <p:cNvSpPr txBox="1"/>
          <p:nvPr/>
        </p:nvSpPr>
        <p:spPr>
          <a:xfrm flipH="1">
            <a:off x="1858008" y="1336040"/>
            <a:ext cx="93722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2800" noProof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Nhận diện hình ảnh thân thiện, vui vẻ của bản thân.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 rot="5400000" flipV="1">
            <a:off x="6382632" y="-1600408"/>
            <a:ext cx="954107" cy="10063825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73" name="TextBox 25"/>
          <p:cNvSpPr txBox="1"/>
          <p:nvPr/>
        </p:nvSpPr>
        <p:spPr>
          <a:xfrm flipH="1">
            <a:off x="1719114" y="3024964"/>
            <a:ext cx="1006382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Phát huy cảm xúc tích cực, thân thiện, vui vẻ với mọi người xung quanh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 rot="5400000" flipV="1">
            <a:off x="6405982" y="267766"/>
            <a:ext cx="1267227" cy="10004540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75" name="TextBox 25"/>
          <p:cNvSpPr txBox="1"/>
          <p:nvPr/>
        </p:nvSpPr>
        <p:spPr>
          <a:xfrm flipH="1">
            <a:off x="1936433" y="4808518"/>
            <a:ext cx="864575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-Nhận diện được những việc làm thể hiện tình bạn và nói lời giao tiếp phù hợp với bạn. 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93" name="TextBox 25"/>
          <p:cNvSpPr txBox="1"/>
          <p:nvPr/>
        </p:nvSpPr>
        <p:spPr>
          <a:xfrm flipH="1">
            <a:off x="4272323" y="602882"/>
            <a:ext cx="3956050" cy="5835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tiêu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80" y="1095375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2" grpId="0"/>
      <p:bldP spid="36" grpId="0" animBg="1"/>
      <p:bldP spid="73" grpId="0"/>
      <p:bldP spid="37" grpId="0" animBg="1"/>
      <p:bldP spid="75" grpId="0"/>
      <p:bldP spid="93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040794" y="6667"/>
            <a:ext cx="8342800" cy="4698497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2869751" y="1318610"/>
            <a:ext cx="6684885" cy="132343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1.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Trò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chơi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: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vẽ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khuôn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mặt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cười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85609" y="-186431"/>
            <a:ext cx="9435829" cy="690824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479077" y="2659559"/>
            <a:ext cx="96303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chơi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D9639890-13E7-4171-9836-47F47B59D43F}"/>
              </a:ext>
            </a:extLst>
          </p:cNvPr>
          <p:cNvSpPr txBox="1"/>
          <p:nvPr/>
        </p:nvSpPr>
        <p:spPr>
          <a:xfrm>
            <a:off x="1775534" y="3530302"/>
            <a:ext cx="889084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Mỗi đội sẽ đứng thành các hàng dọc.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GV bấm đồng hồ đếm ngược trong 5 phút.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Lần lượt từng HS lên cầm bút và chỉ được vẽ một nét bút (không được nhấc bút lên) trên giá vẽ (hoặc giấy A0).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Sau khi vẽ xong, HS chạy về hàng và chạm tay để bạn tiếp theo lên rồi đứng xuống cuối hàng. Tiếp tục như vậy cho đến khi hết 5 phút.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Đội nào hoàn thành và thể hiện bức vẽ ấn tượng nhất sẽ là đội thắng cuộc.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68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70964-4C5C-4FB7-80AE-E005047F7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464" y="1527468"/>
            <a:ext cx="10095802" cy="4837822"/>
          </a:xfrm>
          <a:prstGeom prst="rect">
            <a:avLst/>
          </a:prstGeom>
        </p:spPr>
      </p:pic>
      <p:pic>
        <p:nvPicPr>
          <p:cNvPr id="4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AF2E237F-CBAA-4B90-A5FB-7FAB4CB60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785" y="204186"/>
            <a:ext cx="1960978" cy="110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0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63" y="823851"/>
            <a:ext cx="10500004" cy="5334587"/>
          </a:xfrm>
          <a:prstGeom prst="rect">
            <a:avLst/>
          </a:prstGeom>
        </p:spPr>
      </p:pic>
      <p:sp>
        <p:nvSpPr>
          <p:cNvPr id="9" name="PA_矩形 8"/>
          <p:cNvSpPr/>
          <p:nvPr>
            <p:custDataLst>
              <p:tags r:id="rId2"/>
            </p:custDataLst>
          </p:nvPr>
        </p:nvSpPr>
        <p:spPr>
          <a:xfrm>
            <a:off x="2147686" y="2328374"/>
            <a:ext cx="895670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ea typeface="隶书" panose="02010509060101010101" pitchFamily="49" charset="-122"/>
                <a:cs typeface="宋体" panose="02010600030101010101" pitchFamily="2" charset="-122"/>
              </a:rPr>
              <a:t> Em cảm thấy thế nào khi tham gia trò chơi này?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0" name="PA_矩形 8">
            <a:extLst>
              <a:ext uri="{FF2B5EF4-FFF2-40B4-BE49-F238E27FC236}">
                <a16:creationId xmlns:a16="http://schemas.microsoft.com/office/drawing/2014/main" id="{989F8267-B054-4B2E-97D9-795CD30A52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27929" y="2989463"/>
            <a:ext cx="8956708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ea typeface="隶书" panose="02010509060101010101" pitchFamily="49" charset="-122"/>
                <a:cs typeface="宋体" panose="02010600030101010101" pitchFamily="2" charset="-122"/>
              </a:rPr>
              <a:t>Em có thường xuyên thể hiện khuôn mặt vui vẻ với các bạn hay không?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1" name="PA_矩形 8">
            <a:extLst>
              <a:ext uri="{FF2B5EF4-FFF2-40B4-BE49-F238E27FC236}">
                <a16:creationId xmlns:a16="http://schemas.microsoft.com/office/drawing/2014/main" id="{B6B89C82-09A9-40AF-8543-882A7545557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27929" y="4273099"/>
            <a:ext cx="895670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ea typeface="隶书" panose="02010509060101010101" pitchFamily="49" charset="-122"/>
                <a:cs typeface="宋体" panose="02010600030101010101" pitchFamily="2" charset="-122"/>
              </a:rPr>
              <a:t>Việc thể hiện cảm xúc vui vẻ sẽ mang lại lợi ích gì?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985035" y="2752121"/>
            <a:ext cx="3515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iểu hiện của cảm xúc như: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289749" y="1230716"/>
            <a:ext cx="6588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7E39"/>
                </a:solidFill>
                <a:cs typeface="Arial" panose="020B0604020202020204" pitchFamily="34" charset="0"/>
              </a:rPr>
              <a:t>M</a:t>
            </a:r>
            <a:r>
              <a:rPr lang="vi-VN" sz="3200" dirty="0">
                <a:solidFill>
                  <a:srgbClr val="007E39"/>
                </a:solidFill>
                <a:cs typeface="Arial" panose="020B0604020202020204" pitchFamily="34" charset="0"/>
              </a:rPr>
              <a:t>ỉm cười, tay chân vung lên hứng khởi, hát nghêu ngao, làm thơ,...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484066" y="3565181"/>
            <a:ext cx="6499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7E39"/>
                </a:solidFill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7E39"/>
                </a:solidFill>
                <a:cs typeface="Arial" panose="020B0604020202020204" pitchFamily="34" charset="0"/>
              </a:rPr>
              <a:t>hể hiện cảm xúc vui vẻ, mang lại sự vui tươi, thoải mái cho bản thân và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502</Words>
  <PresentationFormat>Widescreen</PresentationFormat>
  <Paragraphs>52</Paragraphs>
  <Slides>19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等线 Light</vt:lpstr>
      <vt:lpstr>inpin heiti</vt:lpstr>
      <vt:lpstr>华康方圆体W7</vt:lpstr>
      <vt:lpstr>字魂59号-创粗黑</vt:lpstr>
      <vt:lpstr>Arial</vt:lpstr>
      <vt:lpstr>Arial Black</vt:lpstr>
      <vt:lpstr>Calibri</vt:lpstr>
      <vt:lpstr>Calibri Light</vt:lpstr>
      <vt:lpstr>Office 主题​​</vt:lpstr>
      <vt:lpstr>Office 主题</vt:lpstr>
      <vt:lpstr>2_Office Theme</vt:lpstr>
      <vt:lpstr>包图主题2</vt:lpstr>
      <vt:lpstr>1_Office 主题​​</vt:lpstr>
      <vt:lpstr>3_Office Theme</vt:lpstr>
      <vt:lpstr>更多模版请关注:尚佳素材公社shop64427429.taobao.com</vt:lpstr>
      <vt:lpstr>4_Office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2021-09-05T01:17:18Z</dcterms:created>
  <dcterms:modified xsi:type="dcterms:W3CDTF">2021-09-05T03:38:03Z</dcterms:modified>
</cp:coreProperties>
</file>