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75" r:id="rId3"/>
    <p:sldId id="268" r:id="rId4"/>
    <p:sldId id="276" r:id="rId5"/>
    <p:sldId id="277" r:id="rId6"/>
    <p:sldId id="304" r:id="rId7"/>
    <p:sldId id="278" r:id="rId8"/>
    <p:sldId id="279" r:id="rId9"/>
    <p:sldId id="292" r:id="rId10"/>
    <p:sldId id="269" r:id="rId11"/>
    <p:sldId id="294" r:id="rId12"/>
    <p:sldId id="305" r:id="rId13"/>
    <p:sldId id="307" r:id="rId14"/>
    <p:sldId id="306" r:id="rId15"/>
    <p:sldId id="308" r:id="rId16"/>
    <p:sldId id="295" r:id="rId17"/>
    <p:sldId id="296" r:id="rId18"/>
    <p:sldId id="280" r:id="rId19"/>
    <p:sldId id="297" r:id="rId20"/>
    <p:sldId id="285" r:id="rId21"/>
    <p:sldId id="301" r:id="rId22"/>
    <p:sldId id="286" r:id="rId23"/>
    <p:sldId id="287" r:id="rId24"/>
    <p:sldId id="288" r:id="rId25"/>
    <p:sldId id="2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BE4336"/>
    <a:srgbClr val="B13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971" autoAdjust="0"/>
  </p:normalViewPr>
  <p:slideViewPr>
    <p:cSldViewPr snapToGrid="0">
      <p:cViewPr>
        <p:scale>
          <a:sx n="16" d="100"/>
          <a:sy n="16" d="100"/>
        </p:scale>
        <p:origin x="420" y="11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7757D749-F6F4-684F-CA4B-358D59EAAA30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6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497B65E3-48CC-650F-CFCC-EFB5A777E919}"/>
              </a:ext>
            </a:extLst>
          </p:cNvPr>
          <p:cNvSpPr txBox="1"/>
          <p:nvPr userDrawn="1"/>
        </p:nvSpPr>
        <p:spPr>
          <a:xfrm>
            <a:off x="11052501" y="-1"/>
            <a:ext cx="1011815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6e</a:t>
            </a:r>
          </a:p>
        </p:txBody>
      </p:sp>
    </p:spTree>
    <p:extLst>
      <p:ext uri="{BB962C8B-B14F-4D97-AF65-F5344CB8AC3E}">
        <p14:creationId xmlns:p14="http://schemas.microsoft.com/office/powerpoint/2010/main" val="151601512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6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7ABF726E-D69B-DE9E-2B4B-73DCCD03E89A}"/>
              </a:ext>
            </a:extLst>
          </p:cNvPr>
          <p:cNvSpPr txBox="1"/>
          <p:nvPr userDrawn="1"/>
        </p:nvSpPr>
        <p:spPr>
          <a:xfrm>
            <a:off x="11052501" y="-1"/>
            <a:ext cx="1011815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6e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1096" y="-236538"/>
            <a:ext cx="13054191" cy="7331075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5C04E7A8-1F91-4292-83BC-4B11A5597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375" y="2274837"/>
            <a:ext cx="66341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</a:rPr>
              <a:t>Unit 6: Entertainment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  <a:latin typeface="Calibri" pitchFamily="34" charset="0"/>
              </a:rPr>
              <a:t>Lesson 6e: Grammar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</a:rPr>
              <a:t>Page 110</a:t>
            </a:r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9213" y="455630"/>
            <a:ext cx="11695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1 Look at the pictures. Use the prompts to make sentences as in the example.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449826" y="923081"/>
            <a:ext cx="11474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• become a pianist   • fall    • fall behind with homework   • have a car crash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09" y="1593781"/>
            <a:ext cx="2524596" cy="32142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865" y="1593780"/>
            <a:ext cx="2203673" cy="32142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958" y="1593780"/>
            <a:ext cx="2648493" cy="32992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4652" y="1593780"/>
            <a:ext cx="2371726" cy="329922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6309" y="4346378"/>
            <a:ext cx="73742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43324" y="4346378"/>
            <a:ext cx="912443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Steve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7958" y="4413132"/>
            <a:ext cx="922274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Mark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18870" y="4431342"/>
            <a:ext cx="954277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Laura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3073" y="5069654"/>
            <a:ext cx="21547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33CC"/>
                </a:solidFill>
              </a:rPr>
              <a:t>Ann might fall.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3073" y="5562097"/>
            <a:ext cx="6076792" cy="5404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600" i="1" dirty="0">
                <a:solidFill>
                  <a:srgbClr val="FF0000"/>
                </a:solidFill>
                <a:ea typeface="Arial" panose="020B0604020202020204" pitchFamily="34" charset="0"/>
              </a:rPr>
              <a:t>Steve might fall behind with his homework. </a:t>
            </a:r>
            <a:endParaRPr lang="en-US" sz="2600" dirty="0">
              <a:solidFill>
                <a:srgbClr val="FF0000"/>
              </a:solidFill>
              <a:effectLst/>
              <a:ea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21360" y="5031248"/>
            <a:ext cx="420922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i="1" dirty="0">
                <a:solidFill>
                  <a:srgbClr val="FF0000"/>
                </a:solidFill>
                <a:ea typeface="Arial" panose="020B0604020202020204" pitchFamily="34" charset="0"/>
              </a:rPr>
              <a:t>Mark might have a car crash. 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21360" y="5577227"/>
            <a:ext cx="42721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i="1" dirty="0">
                <a:solidFill>
                  <a:srgbClr val="FF0000"/>
                </a:solidFill>
                <a:ea typeface="Arial" panose="020B0604020202020204" pitchFamily="34" charset="0"/>
              </a:rPr>
              <a:t>Laura might become a pianist.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448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2168" y="2386385"/>
            <a:ext cx="112825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33CC"/>
                </a:solidFill>
              </a:rPr>
              <a:t>Mime an activity. The class in teams guess what might happen to you.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77" y="735488"/>
            <a:ext cx="2429214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26772"/>
      </p:ext>
    </p:extLst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161" y="549692"/>
            <a:ext cx="113316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/>
              <a:t>2 Look at the notes. What should/shouldn't one do while visiting someone in Canada? Write sentences in your notebook.</a:t>
            </a:r>
            <a:endParaRPr lang="en-US" sz="3000" dirty="0"/>
          </a:p>
        </p:txBody>
      </p:sp>
      <p:sp>
        <p:nvSpPr>
          <p:cNvPr id="3" name="Rectangle 2"/>
          <p:cNvSpPr/>
          <p:nvPr/>
        </p:nvSpPr>
        <p:spPr>
          <a:xfrm>
            <a:off x="781665" y="2237376"/>
            <a:ext cx="10928555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33CC"/>
                </a:solidFill>
              </a:rPr>
              <a:t>1 </a:t>
            </a:r>
            <a:r>
              <a:rPr lang="en-US" sz="2800" dirty="0">
                <a:solidFill>
                  <a:srgbClr val="0033CC"/>
                </a:solidFill>
              </a:rPr>
              <a:t>take off sunglasses when you talk to someone (✓)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33CC"/>
                </a:solidFill>
              </a:rPr>
              <a:t>2 </a:t>
            </a:r>
            <a:r>
              <a:rPr lang="en-US" sz="2800" dirty="0">
                <a:solidFill>
                  <a:srgbClr val="0033CC"/>
                </a:solidFill>
              </a:rPr>
              <a:t>arrive late at a meeting (✗)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33CC"/>
                </a:solidFill>
              </a:rPr>
              <a:t>3 </a:t>
            </a:r>
            <a:r>
              <a:rPr lang="en-US" sz="2800" dirty="0">
                <a:solidFill>
                  <a:srgbClr val="0033CC"/>
                </a:solidFill>
              </a:rPr>
              <a:t>put elbows on the table when eating (✗)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33CC"/>
                </a:solidFill>
              </a:rPr>
              <a:t>4 </a:t>
            </a:r>
            <a:r>
              <a:rPr lang="en-US" sz="2800" dirty="0">
                <a:solidFill>
                  <a:srgbClr val="0033CC"/>
                </a:solidFill>
              </a:rPr>
              <a:t>eat with your hands (✗)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33CC"/>
                </a:solidFill>
              </a:rPr>
              <a:t>5 </a:t>
            </a:r>
            <a:r>
              <a:rPr lang="en-US" sz="2800" dirty="0">
                <a:solidFill>
                  <a:srgbClr val="0033CC"/>
                </a:solidFill>
              </a:rPr>
              <a:t>talk with your hands in your pockets (✗)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33CC"/>
                </a:solidFill>
              </a:rPr>
              <a:t>6 </a:t>
            </a:r>
            <a:r>
              <a:rPr lang="en-US" sz="2800" dirty="0">
                <a:solidFill>
                  <a:srgbClr val="0033CC"/>
                </a:solidFill>
              </a:rPr>
              <a:t>bring flowers or chocolates when you visit someone (✓)</a:t>
            </a:r>
          </a:p>
        </p:txBody>
      </p:sp>
      <p:sp>
        <p:nvSpPr>
          <p:cNvPr id="4" name="Rectangle 3"/>
          <p:cNvSpPr/>
          <p:nvPr/>
        </p:nvSpPr>
        <p:spPr>
          <a:xfrm>
            <a:off x="629326" y="1650830"/>
            <a:ext cx="1553374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0033CC"/>
                </a:solidFill>
              </a:rPr>
              <a:t>Etiquette</a:t>
            </a:r>
          </a:p>
        </p:txBody>
      </p:sp>
    </p:spTree>
    <p:extLst>
      <p:ext uri="{BB962C8B-B14F-4D97-AF65-F5344CB8AC3E}">
        <p14:creationId xmlns:p14="http://schemas.microsoft.com/office/powerpoint/2010/main" val="839191096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161" y="538262"/>
            <a:ext cx="113316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/>
              <a:t>2 Look at the notes. What should/shouldn't one do while visiting someone in Canada? Write sentences in your notebook.</a:t>
            </a:r>
            <a:endParaRPr lang="en-US" sz="3000" dirty="0"/>
          </a:p>
        </p:txBody>
      </p:sp>
      <p:sp>
        <p:nvSpPr>
          <p:cNvPr id="3" name="Rectangle 2"/>
          <p:cNvSpPr/>
          <p:nvPr/>
        </p:nvSpPr>
        <p:spPr>
          <a:xfrm>
            <a:off x="833284" y="1935408"/>
            <a:ext cx="10928555" cy="422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33CC"/>
                </a:solidFill>
              </a:rPr>
              <a:t>1 </a:t>
            </a:r>
            <a:r>
              <a:rPr lang="en-US" sz="2800" dirty="0">
                <a:solidFill>
                  <a:srgbClr val="0033CC"/>
                </a:solidFill>
              </a:rPr>
              <a:t>take off sunglasses when you talk to someone (✓)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b="1" u="sng" dirty="0">
              <a:solidFill>
                <a:srgbClr val="0033CC"/>
              </a:solidFill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33CC"/>
                </a:solidFill>
              </a:rPr>
              <a:t>2 </a:t>
            </a:r>
            <a:r>
              <a:rPr lang="en-US" sz="2800" dirty="0">
                <a:solidFill>
                  <a:srgbClr val="0033CC"/>
                </a:solidFill>
              </a:rPr>
              <a:t>arrive late at a meeting (✗)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33CC"/>
              </a:solidFill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33CC"/>
                </a:solidFill>
              </a:rPr>
              <a:t>3 </a:t>
            </a:r>
            <a:r>
              <a:rPr lang="en-US" sz="2800" dirty="0">
                <a:solidFill>
                  <a:srgbClr val="0033CC"/>
                </a:solidFill>
              </a:rPr>
              <a:t>put elbows on the table when eating (✗)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0945" y="1348862"/>
            <a:ext cx="1553374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0033CC"/>
                </a:solidFill>
              </a:rPr>
              <a:t>Etiquette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4341" y="2684115"/>
            <a:ext cx="9591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1. You should take off sunglasses when you talk to someone.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4341" y="4069258"/>
            <a:ext cx="6153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2. You shouldn’t arrive late at a meeting.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4341" y="5419129"/>
            <a:ext cx="8122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3. You shouldn’t put elbows on the table when eating.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813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3225" y="1834967"/>
            <a:ext cx="8809703" cy="3152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0033CC"/>
                </a:solidFill>
              </a:rPr>
              <a:t>4 </a:t>
            </a:r>
            <a:r>
              <a:rPr lang="en-US" sz="2800" dirty="0">
                <a:solidFill>
                  <a:srgbClr val="0033CC"/>
                </a:solidFill>
              </a:rPr>
              <a:t>eat with your hands (✗)</a:t>
            </a:r>
          </a:p>
          <a:p>
            <a:pPr lvl="0">
              <a:lnSpc>
                <a:spcPct val="130000"/>
              </a:lnSpc>
              <a:spcBef>
                <a:spcPts val="600"/>
              </a:spcBef>
            </a:pPr>
            <a:endParaRPr lang="en-US" sz="2800" dirty="0">
              <a:solidFill>
                <a:srgbClr val="0033CC"/>
              </a:solidFill>
            </a:endParaRPr>
          </a:p>
          <a:p>
            <a:pPr lvl="0">
              <a:lnSpc>
                <a:spcPct val="13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0033CC"/>
                </a:solidFill>
              </a:rPr>
              <a:t>5 </a:t>
            </a:r>
            <a:r>
              <a:rPr lang="en-US" sz="2800" dirty="0">
                <a:solidFill>
                  <a:srgbClr val="0033CC"/>
                </a:solidFill>
              </a:rPr>
              <a:t>talk with your hands in your pockets (✗)</a:t>
            </a:r>
          </a:p>
          <a:p>
            <a:pPr lvl="0">
              <a:lnSpc>
                <a:spcPct val="130000"/>
              </a:lnSpc>
              <a:spcBef>
                <a:spcPts val="600"/>
              </a:spcBef>
            </a:pPr>
            <a:endParaRPr lang="en-US" sz="2800" dirty="0">
              <a:solidFill>
                <a:srgbClr val="0033CC"/>
              </a:solidFill>
            </a:endParaRPr>
          </a:p>
          <a:p>
            <a:pPr lvl="0">
              <a:lnSpc>
                <a:spcPct val="13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0033CC"/>
                </a:solidFill>
              </a:rPr>
              <a:t>6 </a:t>
            </a:r>
            <a:r>
              <a:rPr lang="en-US" sz="2800" dirty="0">
                <a:solidFill>
                  <a:srgbClr val="0033CC"/>
                </a:solidFill>
              </a:rPr>
              <a:t>bring flowers or chocolates when you visit someone (✓)</a:t>
            </a:r>
          </a:p>
        </p:txBody>
      </p:sp>
      <p:sp>
        <p:nvSpPr>
          <p:cNvPr id="4" name="Rectangle 3"/>
          <p:cNvSpPr/>
          <p:nvPr/>
        </p:nvSpPr>
        <p:spPr>
          <a:xfrm>
            <a:off x="430161" y="581989"/>
            <a:ext cx="113316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/>
              <a:t>2 Look at the notes. What should/shouldn't one do while visiting someone in Canada? Write sentences in your notebook.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1843191" y="2488964"/>
            <a:ext cx="5326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You shouldn’t eat with your hands.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3191" y="3757330"/>
            <a:ext cx="7689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You shouldn’t talk with your hands in your pockets.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3190" y="5055192"/>
            <a:ext cx="9645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You should bring flowers or chocolates when you visit someone.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324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48" y="547033"/>
            <a:ext cx="1622322" cy="646331"/>
          </a:xfrm>
          <a:prstGeom prst="rect">
            <a:avLst/>
          </a:prstGeom>
          <a:solidFill>
            <a:srgbClr val="BE433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More Practice</a:t>
            </a:r>
          </a:p>
          <a:p>
            <a:r>
              <a:rPr lang="en-US" dirty="0">
                <a:solidFill>
                  <a:schemeClr val="bg1"/>
                </a:solidFill>
              </a:rPr>
              <a:t>WB p. 58</a:t>
            </a:r>
          </a:p>
        </p:txBody>
      </p:sp>
      <p:sp>
        <p:nvSpPr>
          <p:cNvPr id="9" name="Rectangle 8"/>
          <p:cNvSpPr/>
          <p:nvPr/>
        </p:nvSpPr>
        <p:spPr>
          <a:xfrm>
            <a:off x="825909" y="1604134"/>
            <a:ext cx="1107603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0033CC"/>
                </a:solidFill>
              </a:rPr>
              <a:t>1 </a:t>
            </a:r>
            <a:r>
              <a:rPr lang="en-US" sz="2800" dirty="0">
                <a:solidFill>
                  <a:srgbClr val="0033CC"/>
                </a:solidFill>
              </a:rPr>
              <a:t>John </a:t>
            </a:r>
            <a:r>
              <a:rPr lang="en-US" sz="2800" b="1" dirty="0">
                <a:solidFill>
                  <a:srgbClr val="0033CC"/>
                </a:solidFill>
              </a:rPr>
              <a:t>might/should </a:t>
            </a:r>
            <a:r>
              <a:rPr lang="en-US" sz="2800" dirty="0">
                <a:solidFill>
                  <a:srgbClr val="0033CC"/>
                </a:solidFill>
              </a:rPr>
              <a:t>come later but he isn’t sure.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0033CC"/>
                </a:solidFill>
              </a:rPr>
              <a:t>2 </a:t>
            </a:r>
            <a:r>
              <a:rPr lang="en-US" sz="2800" dirty="0">
                <a:solidFill>
                  <a:srgbClr val="0033CC"/>
                </a:solidFill>
              </a:rPr>
              <a:t>You </a:t>
            </a:r>
            <a:r>
              <a:rPr lang="en-US" sz="2800" b="1" dirty="0">
                <a:solidFill>
                  <a:srgbClr val="0033CC"/>
                </a:solidFill>
              </a:rPr>
              <a:t>should/might </a:t>
            </a:r>
            <a:r>
              <a:rPr lang="en-US" sz="2800" dirty="0">
                <a:solidFill>
                  <a:srgbClr val="0033CC"/>
                </a:solidFill>
              </a:rPr>
              <a:t>see a doctor; you don’t look well.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0033CC"/>
                </a:solidFill>
              </a:rPr>
              <a:t>3 </a:t>
            </a:r>
            <a:r>
              <a:rPr lang="en-US" sz="2800" dirty="0">
                <a:solidFill>
                  <a:srgbClr val="0033CC"/>
                </a:solidFill>
              </a:rPr>
              <a:t>If it snows tomorrow, you </a:t>
            </a:r>
            <a:r>
              <a:rPr lang="en-US" sz="2800" b="1" dirty="0">
                <a:solidFill>
                  <a:srgbClr val="0033CC"/>
                </a:solidFill>
              </a:rPr>
              <a:t>might/should </a:t>
            </a:r>
            <a:r>
              <a:rPr lang="en-US" sz="2800" dirty="0">
                <a:solidFill>
                  <a:srgbClr val="0033CC"/>
                </a:solidFill>
              </a:rPr>
              <a:t>stay at home.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0033CC"/>
                </a:solidFill>
              </a:rPr>
              <a:t>4 </a:t>
            </a:r>
            <a:r>
              <a:rPr lang="en-US" sz="2800" dirty="0">
                <a:solidFill>
                  <a:srgbClr val="0033CC"/>
                </a:solidFill>
              </a:rPr>
              <a:t>He doesn’t drive carefully; he </a:t>
            </a:r>
            <a:r>
              <a:rPr lang="en-US" sz="2800" b="1" dirty="0">
                <a:solidFill>
                  <a:srgbClr val="0033CC"/>
                </a:solidFill>
              </a:rPr>
              <a:t>might/ should </a:t>
            </a:r>
            <a:r>
              <a:rPr lang="en-US" sz="2800" dirty="0">
                <a:solidFill>
                  <a:srgbClr val="0033CC"/>
                </a:solidFill>
              </a:rPr>
              <a:t>have an accident.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0033CC"/>
                </a:solidFill>
              </a:rPr>
              <a:t>5 </a:t>
            </a:r>
            <a:r>
              <a:rPr lang="en-US" sz="2800" dirty="0">
                <a:solidFill>
                  <a:srgbClr val="0033CC"/>
                </a:solidFill>
              </a:rPr>
              <a:t>You </a:t>
            </a:r>
            <a:r>
              <a:rPr lang="en-US" sz="2800" b="1" dirty="0">
                <a:solidFill>
                  <a:srgbClr val="0033CC"/>
                </a:solidFill>
              </a:rPr>
              <a:t>should/shouldn’t </a:t>
            </a:r>
            <a:r>
              <a:rPr lang="en-US" sz="2800" dirty="0">
                <a:solidFill>
                  <a:srgbClr val="0033CC"/>
                </a:solidFill>
              </a:rPr>
              <a:t>tell lies to your parents.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88957" y="339215"/>
            <a:ext cx="5543121" cy="7514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/>
              <a:t>1 </a:t>
            </a:r>
            <a:r>
              <a:rPr lang="en-US" sz="3200" dirty="0"/>
              <a:t>★ </a:t>
            </a:r>
            <a:r>
              <a:rPr lang="en-US" sz="3200" b="1" dirty="0"/>
              <a:t>Underline the correct item.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1908810" y="2197512"/>
            <a:ext cx="9228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40306" y="2895602"/>
            <a:ext cx="109138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62482" y="3628103"/>
            <a:ext cx="109138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5456907" y="4335180"/>
            <a:ext cx="9070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2920184" y="5058695"/>
            <a:ext cx="12517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6435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5909" y="1527878"/>
            <a:ext cx="1094330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33CC"/>
                </a:solidFill>
              </a:rPr>
              <a:t>1 </a:t>
            </a:r>
            <a:r>
              <a:rPr lang="en-US" sz="2800" dirty="0">
                <a:solidFill>
                  <a:srgbClr val="0033CC"/>
                </a:solidFill>
              </a:rPr>
              <a:t>You __________________ meet Tony at the party if you come.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33CC"/>
                </a:solidFill>
              </a:rPr>
              <a:t>2 </a:t>
            </a:r>
            <a:r>
              <a:rPr lang="en-US" sz="2800" dirty="0">
                <a:solidFill>
                  <a:srgbClr val="0033CC"/>
                </a:solidFill>
              </a:rPr>
              <a:t>You __________________ be rude.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33CC"/>
                </a:solidFill>
              </a:rPr>
              <a:t>3 </a:t>
            </a:r>
            <a:r>
              <a:rPr lang="en-US" sz="2800" dirty="0">
                <a:solidFill>
                  <a:srgbClr val="0033CC"/>
                </a:solidFill>
              </a:rPr>
              <a:t>You __________________ show respect to people.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33CC"/>
                </a:solidFill>
              </a:rPr>
              <a:t>4 </a:t>
            </a:r>
            <a:r>
              <a:rPr lang="en-US" sz="2800" dirty="0">
                <a:solidFill>
                  <a:srgbClr val="0033CC"/>
                </a:solidFill>
              </a:rPr>
              <a:t>You __________________ buy food from local shops while on holiday.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33CC"/>
                </a:solidFill>
              </a:rPr>
              <a:t>5 </a:t>
            </a:r>
            <a:r>
              <a:rPr lang="en-US" sz="2800" dirty="0">
                <a:solidFill>
                  <a:srgbClr val="0033CC"/>
                </a:solidFill>
              </a:rPr>
              <a:t>Ann __________________ call us if she finishes early.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33CC"/>
                </a:solidFill>
              </a:rPr>
              <a:t>6 </a:t>
            </a:r>
            <a:r>
              <a:rPr lang="en-US" sz="2800" dirty="0">
                <a:solidFill>
                  <a:srgbClr val="0033CC"/>
                </a:solidFill>
              </a:rPr>
              <a:t>He __________________ be late today; he needs to work overtime.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48" y="576195"/>
            <a:ext cx="1622322" cy="646331"/>
          </a:xfrm>
          <a:prstGeom prst="rect">
            <a:avLst/>
          </a:prstGeom>
          <a:solidFill>
            <a:srgbClr val="BE433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More Practice</a:t>
            </a:r>
          </a:p>
          <a:p>
            <a:r>
              <a:rPr lang="en-US" dirty="0">
                <a:solidFill>
                  <a:schemeClr val="bg1"/>
                </a:solidFill>
              </a:rPr>
              <a:t>GB p. 72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7582" y="1512706"/>
            <a:ext cx="2005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might</a:t>
            </a:r>
          </a:p>
        </p:txBody>
      </p:sp>
      <p:sp>
        <p:nvSpPr>
          <p:cNvPr id="9" name="Rectangle 8"/>
          <p:cNvSpPr/>
          <p:nvPr/>
        </p:nvSpPr>
        <p:spPr>
          <a:xfrm>
            <a:off x="1637070" y="606974"/>
            <a:ext cx="10333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E6B3"/>
                </a:solidFill>
              </a:rPr>
              <a:t>37 </a:t>
            </a:r>
            <a:r>
              <a:rPr lang="en-US" sz="3200" dirty="0">
                <a:solidFill>
                  <a:srgbClr val="00E6B3"/>
                </a:solidFill>
              </a:rPr>
              <a:t>★ </a:t>
            </a:r>
            <a:r>
              <a:rPr lang="en-US" sz="3200" b="1" dirty="0">
                <a:solidFill>
                  <a:srgbClr val="000000"/>
                </a:solidFill>
              </a:rPr>
              <a:t>Rewrite the sentences. Use </a:t>
            </a:r>
            <a:r>
              <a:rPr lang="en-US" sz="3200" i="1" dirty="0">
                <a:solidFill>
                  <a:srgbClr val="000000"/>
                </a:solidFill>
              </a:rPr>
              <a:t>might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i="1" dirty="0">
                <a:solidFill>
                  <a:srgbClr val="000000"/>
                </a:solidFill>
              </a:rPr>
              <a:t>should </a:t>
            </a:r>
            <a:r>
              <a:rPr lang="en-US" sz="3200" b="1" dirty="0">
                <a:solidFill>
                  <a:srgbClr val="000000"/>
                </a:solidFill>
              </a:rPr>
              <a:t>or </a:t>
            </a:r>
            <a:r>
              <a:rPr lang="en-US" sz="3200" i="1" dirty="0">
                <a:solidFill>
                  <a:srgbClr val="000000"/>
                </a:solidFill>
              </a:rPr>
              <a:t>shouldn’t</a:t>
            </a:r>
            <a:r>
              <a:rPr lang="en-US" sz="3200" b="1" dirty="0">
                <a:solidFill>
                  <a:srgbClr val="000000"/>
                </a:solidFill>
              </a:rPr>
              <a:t>.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625216" y="2287788"/>
            <a:ext cx="2005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shouldn’t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3294" y="3000061"/>
            <a:ext cx="2005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should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25216" y="3740743"/>
            <a:ext cx="2005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should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25216" y="4453016"/>
            <a:ext cx="2005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might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25216" y="5186703"/>
            <a:ext cx="2005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might</a:t>
            </a:r>
          </a:p>
        </p:txBody>
      </p:sp>
    </p:spTree>
    <p:extLst>
      <p:ext uri="{BB962C8B-B14F-4D97-AF65-F5344CB8AC3E}">
        <p14:creationId xmlns:p14="http://schemas.microsoft.com/office/powerpoint/2010/main" val="39708920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0" y="655983"/>
            <a:ext cx="8712769" cy="56553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7755" y="3904843"/>
            <a:ext cx="4262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3086142150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1781" y="469981"/>
            <a:ext cx="105057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3. What is the etiquette in your country? Prepare a list.</a:t>
            </a:r>
          </a:p>
          <a:p>
            <a:r>
              <a:rPr lang="en-US" sz="3200" b="1" dirty="0"/>
              <a:t>Act out a dialogue. Use the phrases in the box.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81781" y="1748312"/>
            <a:ext cx="7467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000" dirty="0">
                <a:solidFill>
                  <a:srgbClr val="0033CC"/>
                </a:solidFill>
              </a:rPr>
              <a:t>A: I’m going to Vietnam next week.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000" dirty="0">
                <a:solidFill>
                  <a:srgbClr val="0033CC"/>
                </a:solidFill>
              </a:rPr>
              <a:t>B: Really? It’s a beautiful country.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000" dirty="0">
                <a:solidFill>
                  <a:srgbClr val="0033CC"/>
                </a:solidFill>
              </a:rPr>
              <a:t>A: You were there last year. Is there something I should know?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000" dirty="0">
                <a:solidFill>
                  <a:srgbClr val="0033CC"/>
                </a:solidFill>
              </a:rPr>
              <a:t>B: Well, you should ...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000" dirty="0">
                <a:solidFill>
                  <a:srgbClr val="0033CC"/>
                </a:solidFill>
              </a:rPr>
              <a:t>A: Really? Anything else ...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084" y="1800830"/>
            <a:ext cx="3687219" cy="404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105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643115" y="1391520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646223" y="222535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Presentation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649332" y="4747715"/>
            <a:ext cx="3256378" cy="728721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661775" y="565591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639999" y="308628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 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664885" y="555168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661775" y="3954542"/>
            <a:ext cx="3256378" cy="66247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 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085" y="464001"/>
            <a:ext cx="417459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433" y="2241755"/>
            <a:ext cx="111940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0033CC"/>
                </a:solidFill>
              </a:rPr>
              <a:t>Write a paragraph (about 40-60 words) to about etiquette in your country.</a:t>
            </a:r>
          </a:p>
        </p:txBody>
      </p:sp>
    </p:spTree>
    <p:extLst>
      <p:ext uri="{BB962C8B-B14F-4D97-AF65-F5344CB8AC3E}">
        <p14:creationId xmlns:p14="http://schemas.microsoft.com/office/powerpoint/2010/main" val="3416061666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" y="576470"/>
            <a:ext cx="10058400" cy="57945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69618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0201" y="1862653"/>
            <a:ext cx="7596469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 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might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should, shouldn’t</a:t>
            </a: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319971" y="1600585"/>
            <a:ext cx="11872029" cy="36471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the grammar points and make sentences using them. </a:t>
            </a:r>
          </a:p>
          <a:p>
            <a:pPr marL="571500" indent="-571500">
              <a:spcBef>
                <a:spcPts val="600"/>
              </a:spcBef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>
                <a:solidFill>
                  <a:srgbClr val="0070C0"/>
                </a:solidFill>
              </a:rPr>
              <a:t>TA 6 Right on WB </a:t>
            </a:r>
            <a:r>
              <a:rPr lang="en-US" sz="3600" i="1" dirty="0">
                <a:solidFill>
                  <a:srgbClr val="0070C0"/>
                </a:solidFill>
              </a:rPr>
              <a:t>(p. 58). </a:t>
            </a:r>
          </a:p>
          <a:p>
            <a:pPr marL="571500" indent="-571500">
              <a:spcBef>
                <a:spcPts val="600"/>
              </a:spcBef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grammar notes in </a:t>
            </a:r>
            <a:r>
              <a:rPr lang="en-US" sz="3600" b="1" i="1" dirty="0">
                <a:solidFill>
                  <a:srgbClr val="0070C0"/>
                </a:solidFill>
              </a:rPr>
              <a:t>TA 6 Right on Notebook </a:t>
            </a:r>
            <a:r>
              <a:rPr lang="en-US" sz="3600" i="1" dirty="0">
                <a:solidFill>
                  <a:srgbClr val="0070C0"/>
                </a:solidFill>
              </a:rPr>
              <a:t>(p. 58).</a:t>
            </a:r>
          </a:p>
          <a:p>
            <a:pPr marL="571500" indent="-571500">
              <a:spcBef>
                <a:spcPts val="600"/>
              </a:spcBef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(p. 111 SB).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93703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1585" y="2689287"/>
            <a:ext cx="1018882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US" sz="3600" i="1" dirty="0">
                <a:solidFill>
                  <a:srgbClr val="0033CC"/>
                </a:solidFill>
              </a:rPr>
              <a:t>- learn </a:t>
            </a:r>
            <a:r>
              <a:rPr lang="en-US" sz="3600" b="1" i="1" dirty="0">
                <a:solidFill>
                  <a:srgbClr val="0033CC"/>
                </a:solidFill>
              </a:rPr>
              <a:t>might</a:t>
            </a:r>
            <a:r>
              <a:rPr lang="en-US" sz="3600" i="1" dirty="0">
                <a:solidFill>
                  <a:srgbClr val="0033CC"/>
                </a:solidFill>
              </a:rPr>
              <a:t> – </a:t>
            </a:r>
            <a:r>
              <a:rPr lang="en-US" sz="3600" b="1" i="1" dirty="0">
                <a:solidFill>
                  <a:srgbClr val="0033CC"/>
                </a:solidFill>
              </a:rPr>
              <a:t>should (shouldn’t)</a:t>
            </a:r>
            <a:r>
              <a:rPr lang="en-US" sz="3600" i="1" dirty="0">
                <a:solidFill>
                  <a:srgbClr val="0033CC"/>
                </a:solidFill>
              </a:rPr>
              <a:t>.</a:t>
            </a: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US" sz="3600" i="1" dirty="0">
                <a:solidFill>
                  <a:srgbClr val="0033CC"/>
                </a:solidFill>
              </a:rPr>
              <a:t>- learn the structure to show interest and give advice.</a:t>
            </a: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US" sz="3600" i="1" dirty="0">
                <a:solidFill>
                  <a:srgbClr val="0033CC"/>
                </a:solidFill>
              </a:rPr>
              <a:t>- talk about the etiquette in their country.</a:t>
            </a: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" y="552140"/>
            <a:ext cx="9350921" cy="58486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74637"/>
            <a:ext cx="1148899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33CC"/>
                </a:solidFill>
              </a:rPr>
              <a:t>1 </a:t>
            </a:r>
            <a:r>
              <a:rPr lang="en-US" sz="3200" dirty="0">
                <a:solidFill>
                  <a:srgbClr val="0033CC"/>
                </a:solidFill>
              </a:rPr>
              <a:t>I nearly fell asleep during the film. It was the most </a:t>
            </a:r>
            <a:r>
              <a:rPr lang="en-US" sz="3200" b="1" dirty="0">
                <a:solidFill>
                  <a:srgbClr val="0033CC"/>
                </a:solidFill>
              </a:rPr>
              <a:t>boring/bored </a:t>
            </a:r>
            <a:r>
              <a:rPr lang="en-US" sz="3200" dirty="0">
                <a:solidFill>
                  <a:srgbClr val="0033CC"/>
                </a:solidFill>
              </a:rPr>
              <a:t>film I’ve ever seen.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33CC"/>
                </a:solidFill>
              </a:rPr>
              <a:t>2 </a:t>
            </a:r>
            <a:r>
              <a:rPr lang="en-US" sz="3200" dirty="0">
                <a:solidFill>
                  <a:srgbClr val="0033CC"/>
                </a:solidFill>
              </a:rPr>
              <a:t>I find documentaries very </a:t>
            </a:r>
            <a:r>
              <a:rPr lang="en-US" sz="3200" b="1" dirty="0">
                <a:solidFill>
                  <a:srgbClr val="0033CC"/>
                </a:solidFill>
              </a:rPr>
              <a:t>interested/interesting </a:t>
            </a:r>
            <a:r>
              <a:rPr lang="en-US" sz="3200" dirty="0">
                <a:solidFill>
                  <a:srgbClr val="0033CC"/>
                </a:solidFill>
              </a:rPr>
              <a:t>and educational. I like learning about nature!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33CC"/>
                </a:solidFill>
              </a:rPr>
              <a:t>3 </a:t>
            </a:r>
            <a:r>
              <a:rPr lang="en-US" sz="3200" dirty="0">
                <a:solidFill>
                  <a:srgbClr val="0033CC"/>
                </a:solidFill>
              </a:rPr>
              <a:t>John was </a:t>
            </a:r>
            <a:r>
              <a:rPr lang="en-US" sz="3200" b="1" dirty="0">
                <a:solidFill>
                  <a:srgbClr val="0033CC"/>
                </a:solidFill>
              </a:rPr>
              <a:t>disappointed/disappointing </a:t>
            </a:r>
            <a:r>
              <a:rPr lang="en-US" sz="3200" dirty="0">
                <a:solidFill>
                  <a:srgbClr val="0033CC"/>
                </a:solidFill>
              </a:rPr>
              <a:t>with the new thriller. It wasn’t scary at all!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33CC"/>
                </a:solidFill>
              </a:rPr>
              <a:t>4 </a:t>
            </a:r>
            <a:r>
              <a:rPr lang="en-US" sz="3200" dirty="0">
                <a:solidFill>
                  <a:srgbClr val="0033CC"/>
                </a:solidFill>
              </a:rPr>
              <a:t>The new action film is out! I’m so </a:t>
            </a:r>
            <a:r>
              <a:rPr lang="en-US" sz="3200" b="1" dirty="0">
                <a:solidFill>
                  <a:srgbClr val="0033CC"/>
                </a:solidFill>
              </a:rPr>
              <a:t>exciting/ excited</a:t>
            </a:r>
            <a:r>
              <a:rPr lang="en-US" sz="3200" dirty="0">
                <a:solidFill>
                  <a:srgbClr val="0033CC"/>
                </a:solidFill>
              </a:rPr>
              <a:t>!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615919"/>
            <a:ext cx="91587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DA005A"/>
                </a:solidFill>
              </a:rPr>
              <a:t>1 </a:t>
            </a:r>
            <a:r>
              <a:rPr lang="en-US" sz="3200" dirty="0">
                <a:solidFill>
                  <a:srgbClr val="DA005A"/>
                </a:solidFill>
              </a:rPr>
              <a:t>★ </a:t>
            </a:r>
            <a:r>
              <a:rPr lang="en-US" sz="3200" b="1" dirty="0">
                <a:solidFill>
                  <a:srgbClr val="000000"/>
                </a:solidFill>
              </a:rPr>
              <a:t>Underline the correct item.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202994" y="2064776"/>
            <a:ext cx="10028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034984" y="3339772"/>
            <a:ext cx="1838631" cy="49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467897" y="4616246"/>
            <a:ext cx="2236838" cy="49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954300" y="5899355"/>
            <a:ext cx="1278193" cy="49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1541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28" y="561109"/>
            <a:ext cx="8937522" cy="5775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7149" y="4202624"/>
            <a:ext cx="350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1090125431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73" y="942271"/>
            <a:ext cx="3400737" cy="46108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66442" y="619105"/>
            <a:ext cx="3980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002060"/>
                </a:solidFill>
                <a:latin typeface="FrutigerLTStd-BlackItalic"/>
              </a:rPr>
              <a:t>might – should(</a:t>
            </a:r>
            <a:r>
              <a:rPr lang="en-US" sz="3600" i="1" dirty="0" err="1">
                <a:solidFill>
                  <a:srgbClr val="002060"/>
                </a:solidFill>
                <a:latin typeface="FrutigerLTStd-BlackItalic"/>
              </a:rPr>
              <a:t>n’t</a:t>
            </a:r>
            <a:r>
              <a:rPr lang="en-US" sz="3600" i="1" dirty="0">
                <a:solidFill>
                  <a:srgbClr val="002060"/>
                </a:solidFill>
                <a:latin typeface="FrutigerLTStd-BlackItalic"/>
              </a:rPr>
              <a:t>)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469" y="664959"/>
            <a:ext cx="2629267" cy="1457528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574879" y="4392972"/>
            <a:ext cx="2969962" cy="1585661"/>
          </a:xfrm>
          <a:prstGeom prst="wedgeEllipseCallout">
            <a:avLst>
              <a:gd name="adj1" fmla="val -34657"/>
              <a:gd name="adj2" fmla="val -7972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8485" y="4675068"/>
            <a:ext cx="29063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You </a:t>
            </a:r>
            <a:r>
              <a:rPr lang="en-US" sz="2400" b="1" dirty="0"/>
              <a:t>should </a:t>
            </a:r>
            <a:r>
              <a:rPr lang="en-US" sz="2400" dirty="0"/>
              <a:t>stay in,</a:t>
            </a:r>
          </a:p>
          <a:p>
            <a:pPr algn="ctr"/>
            <a:r>
              <a:rPr lang="en-US" sz="2400" dirty="0"/>
              <a:t>then. You </a:t>
            </a:r>
            <a:r>
              <a:rPr lang="en-US" sz="2400" b="1" dirty="0"/>
              <a:t>shouldn’t</a:t>
            </a:r>
          </a:p>
          <a:p>
            <a:pPr algn="ctr"/>
            <a:r>
              <a:rPr lang="en-US" sz="2400" dirty="0"/>
              <a:t>go out.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335" y="2459131"/>
            <a:ext cx="8060192" cy="16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28797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574" y="604684"/>
            <a:ext cx="8649928" cy="57666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49813" y="3697630"/>
            <a:ext cx="24726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570117261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821</Words>
  <Application>Microsoft Office PowerPoint</Application>
  <PresentationFormat>Widescreen</PresentationFormat>
  <Paragraphs>112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FrutigerLTStd-BlackItalic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Hien Kim</cp:lastModifiedBy>
  <cp:revision>74</cp:revision>
  <dcterms:created xsi:type="dcterms:W3CDTF">2021-09-24T06:18:33Z</dcterms:created>
  <dcterms:modified xsi:type="dcterms:W3CDTF">2023-08-03T07:09:56Z</dcterms:modified>
</cp:coreProperties>
</file>