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50" r:id="rId3"/>
    <p:sldId id="324" r:id="rId4"/>
    <p:sldId id="316" r:id="rId5"/>
    <p:sldId id="343" r:id="rId6"/>
    <p:sldId id="348" r:id="rId7"/>
    <p:sldId id="346" r:id="rId8"/>
    <p:sldId id="349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0A4A5"/>
    <a:srgbClr val="5E913B"/>
    <a:srgbClr val="CB6466"/>
    <a:srgbClr val="000000"/>
    <a:srgbClr val="61953D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A5D2B-1ED0-46E5-B819-C4E6E1B08352}" v="2" dt="2023-04-09T06:06:56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Prepare for Review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– Skills (2): Reading &amp; Writing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Facebook K&amp;T" panose="02040603050506020204" pitchFamily="18" charset="0"/>
              </a:rPr>
              <a:t>LISTENING &amp; 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z="2400" dirty="0" smtClean="0">
                <a:solidFill>
                  <a:srgbClr val="F26532"/>
                </a:solidFill>
                <a:latin typeface="Bookman Old Style" pitchFamily="18" charset="0"/>
              </a:rPr>
              <a:t>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6-8)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20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39154" y="307352"/>
            <a:ext cx="418513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LISTENING </a:t>
            </a:r>
            <a:r>
              <a:rPr lang="en-US" sz="2400" dirty="0" smtClean="0">
                <a:latin typeface="UTM Facebook K&amp;T" panose="02040603050506020204" pitchFamily="18" charset="0"/>
              </a:rPr>
              <a:t>&amp; </a:t>
            </a:r>
            <a:r>
              <a:rPr lang="en-US" sz="2400" dirty="0">
                <a:latin typeface="UTM Facebook K&amp;T" panose="02040603050506020204" pitchFamily="18" charset="0"/>
              </a:rPr>
              <a:t>SPEAKING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3166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80759" y="1273750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11556" y="2654532"/>
            <a:ext cx="2327633" cy="811550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LISTENING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85344" y="428088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SPEAKING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7694" y="1366385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Survive on an island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2278752"/>
            <a:ext cx="4879384" cy="1391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Listen to a short talk. What is it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2: Listen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dirty="0">
                <a:solidFill>
                  <a:schemeClr val="tx1"/>
                </a:solidFill>
              </a:rPr>
              <a:t>complete the </a:t>
            </a:r>
            <a:r>
              <a:rPr lang="en-GB" sz="2000" dirty="0" smtClean="0">
                <a:solidFill>
                  <a:schemeClr val="tx1"/>
                </a:solidFill>
              </a:rPr>
              <a:t>notes.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07694" y="4121770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</a:t>
            </a:r>
            <a:r>
              <a:rPr lang="en-US" sz="2000" dirty="0" smtClean="0">
                <a:solidFill>
                  <a:schemeClr val="tx1"/>
                </a:solidFill>
              </a:rPr>
              <a:t>Discussion (pair work).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</a:t>
            </a:r>
            <a:r>
              <a:rPr lang="en-US" sz="2000" dirty="0" smtClean="0">
                <a:solidFill>
                  <a:schemeClr val="tx1"/>
                </a:solidFill>
              </a:rPr>
              <a:t>Discussion (group work).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Curved Connector 33"/>
          <p:cNvCxnSpPr>
            <a:stCxn id="19" idx="3"/>
            <a:endCxn id="20" idx="0"/>
          </p:cNvCxnSpPr>
          <p:nvPr/>
        </p:nvCxnSpPr>
        <p:spPr>
          <a:xfrm>
            <a:off x="3164526" y="1601452"/>
            <a:ext cx="1110847" cy="105308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0" idx="1"/>
            <a:endCxn id="21" idx="0"/>
          </p:cNvCxnSpPr>
          <p:nvPr/>
        </p:nvCxnSpPr>
        <p:spPr>
          <a:xfrm rot="10800000" flipV="1">
            <a:off x="2060712" y="3060306"/>
            <a:ext cx="1050845" cy="122057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036077" y="554606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9" name="Curved Connector 38"/>
          <p:cNvCxnSpPr>
            <a:stCxn id="21" idx="3"/>
            <a:endCxn id="38" idx="0"/>
          </p:cNvCxnSpPr>
          <p:nvPr/>
        </p:nvCxnSpPr>
        <p:spPr>
          <a:xfrm>
            <a:off x="3036077" y="4635989"/>
            <a:ext cx="1091500" cy="91008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07695" y="5452003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 </a:t>
            </a:r>
            <a:r>
              <a:rPr lang="en-US" sz="2000" dirty="0">
                <a:solidFill>
                  <a:schemeClr val="tx1"/>
                </a:solidFill>
              </a:rPr>
              <a:t>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9007" y="1621993"/>
            <a:ext cx="10500189" cy="1533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If </a:t>
            </a:r>
            <a:r>
              <a:rPr lang="en-US" sz="3200" dirty="0"/>
              <a:t>you have to live on an island alone, and are allowed to bring only </a:t>
            </a:r>
            <a:r>
              <a:rPr lang="en-US" sz="3200" dirty="0" smtClean="0"/>
              <a:t>TWO things </a:t>
            </a:r>
            <a:r>
              <a:rPr lang="en-US" sz="3200" dirty="0"/>
              <a:t>with you, which of the following will you choose?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0453" y="595105"/>
            <a:ext cx="601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SURVIVE ON AN ISLAND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78" b="89898" l="10000" r="90000">
                        <a14:foregroundMark x1="40667" y1="21816" x2="49667" y2="22548"/>
                        <a14:foregroundMark x1="47556" y1="30161" x2="47778" y2="32504"/>
                        <a14:backgroundMark x1="39778" y1="83602" x2="60778" y2="84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7" y="3495171"/>
            <a:ext cx="3887666" cy="295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44" b="90000" l="9920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18" y="3155325"/>
            <a:ext cx="2689359" cy="2595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53" y="3495171"/>
            <a:ext cx="3429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1" b="100000" l="0" r="99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27" y="3923053"/>
            <a:ext cx="3755781" cy="28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650262" y="2875205"/>
            <a:ext cx="632494" cy="6241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3385" y="1256449"/>
            <a:ext cx="602023" cy="598253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219" y="1186109"/>
            <a:ext cx="44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77660" y="1080612"/>
            <a:ext cx="9922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Listen to a short talk by a student advisor. What is it about?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5432" y="2601530"/>
            <a:ext cx="10117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A. </a:t>
            </a:r>
            <a:r>
              <a:rPr lang="en-US" sz="4000" dirty="0"/>
              <a:t>Tips on how to become independent.</a:t>
            </a:r>
            <a:br>
              <a:rPr lang="en-US" sz="4000" dirty="0"/>
            </a:br>
            <a:r>
              <a:rPr lang="en-US" sz="4000" b="1" dirty="0"/>
              <a:t>B. </a:t>
            </a:r>
            <a:r>
              <a:rPr lang="en-US" sz="4000" dirty="0"/>
              <a:t>Doing a part-time job while studying abroad.</a:t>
            </a:r>
            <a:br>
              <a:rPr lang="en-US" sz="4000" dirty="0"/>
            </a:br>
            <a:r>
              <a:rPr lang="en-US" sz="4000" b="1" dirty="0"/>
              <a:t>C. </a:t>
            </a:r>
            <a:r>
              <a:rPr lang="en-US" sz="4000" dirty="0"/>
              <a:t>Advice on how to learn a foreign language. </a:t>
            </a:r>
          </a:p>
        </p:txBody>
      </p:sp>
      <p:pic>
        <p:nvPicPr>
          <p:cNvPr id="2" name="Track 66">
            <a:hlinkClick r:id="" action="ppaction://media"/>
            <a:extLst>
              <a:ext uri="{FF2B5EF4-FFF2-40B4-BE49-F238E27FC236}">
                <a16:creationId xmlns:a16="http://schemas.microsoft.com/office/drawing/2014/main" xmlns="" id="{EBA16AD0-11BC-3B16-6530-836CA2082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2850" y="203911"/>
            <a:ext cx="561796" cy="5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107705"/>
            <a:ext cx="10362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notes with no more than TWO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022" y="1858602"/>
            <a:ext cx="11629623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C8E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Brush Script MT" pitchFamily="66" charset="0"/>
              </a:rPr>
              <a:t>Advice for students while studying abroad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Learning </a:t>
            </a:r>
            <a:r>
              <a:rPr lang="en-US" sz="2600" b="1" dirty="0" smtClean="0"/>
              <a:t>a foreign </a:t>
            </a:r>
            <a:r>
              <a:rPr lang="en-US" sz="2600" b="1" dirty="0"/>
              <a:t>language</a:t>
            </a:r>
            <a:br>
              <a:rPr lang="en-US" sz="2600" b="1" dirty="0"/>
            </a:br>
            <a:r>
              <a:rPr lang="en-US" sz="2600" dirty="0"/>
              <a:t>• helps you understand the lectures at the university and (1) </a:t>
            </a:r>
            <a:r>
              <a:rPr lang="en-US" sz="2600" dirty="0" smtClean="0"/>
              <a:t>_________ </a:t>
            </a:r>
            <a:r>
              <a:rPr lang="en-US" sz="2600" dirty="0"/>
              <a:t>the exams</a:t>
            </a:r>
            <a:br>
              <a:rPr lang="en-US" sz="2600" dirty="0"/>
            </a:br>
            <a:r>
              <a:rPr lang="en-US" sz="2600" dirty="0"/>
              <a:t>• enables you to take part in (2) _________________ local people, thus making you more confident in your daily life</a:t>
            </a:r>
            <a:br>
              <a:rPr lang="en-US" sz="2600" dirty="0"/>
            </a:br>
            <a:r>
              <a:rPr lang="en-US" sz="2600" b="1" dirty="0"/>
              <a:t>G</a:t>
            </a:r>
            <a:r>
              <a:rPr lang="en-US" sz="2600" b="1" dirty="0" smtClean="0"/>
              <a:t>etting </a:t>
            </a:r>
            <a:r>
              <a:rPr lang="en-US" sz="2600" b="1" dirty="0"/>
              <a:t>a part-time job</a:t>
            </a:r>
            <a:br>
              <a:rPr lang="en-US" sz="2600" b="1" dirty="0"/>
            </a:br>
            <a:r>
              <a:rPr lang="en-US" sz="2600" dirty="0"/>
              <a:t>• earns some (3) </a:t>
            </a:r>
            <a:r>
              <a:rPr lang="en-US" sz="2600" dirty="0" smtClean="0"/>
              <a:t>______________ </a:t>
            </a:r>
            <a:r>
              <a:rPr lang="en-US" sz="2600" dirty="0"/>
              <a:t>to cover expenses and start saving</a:t>
            </a:r>
            <a:br>
              <a:rPr lang="en-US" sz="2600" dirty="0"/>
            </a:br>
            <a:r>
              <a:rPr lang="en-US" sz="2600" dirty="0"/>
              <a:t>• helps you gain some (4) _________________ </a:t>
            </a:r>
            <a:br>
              <a:rPr lang="en-US" sz="2600" dirty="0"/>
            </a:br>
            <a:r>
              <a:rPr lang="en-US" sz="2600" b="1" dirty="0"/>
              <a:t>Learning how to cook for yourself</a:t>
            </a:r>
            <a:br>
              <a:rPr lang="en-US" sz="2600" b="1" dirty="0"/>
            </a:br>
            <a:r>
              <a:rPr lang="en-US" sz="2600" dirty="0"/>
              <a:t>• saves you lots of money</a:t>
            </a:r>
            <a:br>
              <a:rPr lang="en-US" sz="2600" dirty="0"/>
            </a:br>
            <a:r>
              <a:rPr lang="en-US" sz="2600" dirty="0"/>
              <a:t>• gives you a sense of freedom and (5) </a:t>
            </a:r>
            <a:r>
              <a:rPr lang="en-US" sz="2600" dirty="0" smtClean="0"/>
              <a:t>______________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8482999" y="2780088"/>
            <a:ext cx="2073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study for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4637" y="3199756"/>
            <a:ext cx="2874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conversations with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4154" y="4364284"/>
            <a:ext cx="232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pocket money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84704" y="4776643"/>
            <a:ext cx="3069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work experience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1221" y="5957135"/>
            <a:ext cx="2216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independence</a:t>
            </a:r>
          </a:p>
        </p:txBody>
      </p:sp>
      <p:pic>
        <p:nvPicPr>
          <p:cNvPr id="3" name="Track 67">
            <a:hlinkClick r:id="" action="ppaction://media"/>
            <a:extLst>
              <a:ext uri="{FF2B5EF4-FFF2-40B4-BE49-F238E27FC236}">
                <a16:creationId xmlns:a16="http://schemas.microsoft.com/office/drawing/2014/main" xmlns="" id="{22439A78-2682-CDB7-A81F-6EEE57A19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9470" y="288116"/>
            <a:ext cx="53086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4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What can you do to become more independent while studying abroad? Give your reasons?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797" y="1914053"/>
            <a:ext cx="109564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Suggested answers:</a:t>
            </a:r>
          </a:p>
          <a:p>
            <a:pPr algn="just"/>
            <a:r>
              <a:rPr lang="en-US" sz="2800" dirty="0"/>
              <a:t>– Learn the language of the country where you study</a:t>
            </a:r>
          </a:p>
          <a:p>
            <a:pPr algn="just"/>
            <a:r>
              <a:rPr lang="en-US" sz="2800" dirty="0"/>
              <a:t>– Get a part-time job</a:t>
            </a:r>
          </a:p>
          <a:p>
            <a:pPr algn="just"/>
            <a:r>
              <a:rPr lang="en-US" sz="2800" dirty="0"/>
              <a:t>– Learn how to cook for yourself</a:t>
            </a:r>
          </a:p>
          <a:p>
            <a:pPr algn="just"/>
            <a:r>
              <a:rPr lang="en-US" sz="2800" dirty="0"/>
              <a:t>– Travel in your host country and any </a:t>
            </a:r>
            <a:r>
              <a:rPr lang="en-US" sz="2800" dirty="0" err="1"/>
              <a:t>neighbouring</a:t>
            </a:r>
            <a:r>
              <a:rPr lang="en-US" sz="2800" dirty="0"/>
              <a:t> countries</a:t>
            </a:r>
          </a:p>
          <a:p>
            <a:pPr algn="just"/>
            <a:r>
              <a:rPr lang="en-US" sz="2800" dirty="0"/>
              <a:t>– Make lifelong friends and meet people from across the </a:t>
            </a:r>
            <a:r>
              <a:rPr lang="en-US" sz="2800" dirty="0" smtClean="0"/>
              <a:t>globe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2800" dirty="0"/>
              <a:t>I think I’ll become more independent by learning to cook for myself. It’s very expensive and unhealthy to eat out frequently. Besides, the food in the country where I’ll be studying </a:t>
            </a:r>
            <a:r>
              <a:rPr lang="en-US" sz="2800" dirty="0" smtClean="0"/>
              <a:t>may </a:t>
            </a:r>
            <a:r>
              <a:rPr lang="en-US" sz="2800" dirty="0"/>
              <a:t>not suit </a:t>
            </a:r>
            <a:r>
              <a:rPr lang="en-US" sz="2800" dirty="0" smtClean="0"/>
              <a:t>me</a:t>
            </a:r>
            <a:r>
              <a:rPr lang="en-US" sz="2800" dirty="0" smtClean="0"/>
              <a:t>. Therefore,</a:t>
            </a:r>
            <a:r>
              <a:rPr lang="en-US" sz="2800" dirty="0" smtClean="0"/>
              <a:t> </a:t>
            </a:r>
            <a:r>
              <a:rPr lang="en-US" sz="2800" dirty="0"/>
              <a:t>it’d be nice if I could prepare dishes from my own country.</a:t>
            </a:r>
          </a:p>
        </p:txBody>
      </p:sp>
    </p:spTree>
    <p:extLst>
      <p:ext uri="{BB962C8B-B14F-4D97-AF65-F5344CB8AC3E}">
        <p14:creationId xmlns:p14="http://schemas.microsoft.com/office/powerpoint/2010/main" val="29591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What skills do you think you will gain while studying abroad? Report your group's answer to the class.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01" y="1994892"/>
            <a:ext cx="6250598" cy="47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have you learnt today?</a:t>
            </a: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Practice the skills listening for main ideas and specific information;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Develop ideas for the speaking task and discuss in groups.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9085</TotalTime>
  <Words>360</Words>
  <Application>Microsoft Office PowerPoint</Application>
  <PresentationFormat>Widescreen</PresentationFormat>
  <Paragraphs>64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Gothic Std B</vt:lpstr>
      <vt:lpstr>Arial</vt:lpstr>
      <vt:lpstr>Berlin Sans FB Demi</vt:lpstr>
      <vt:lpstr>Bookman Old Style</vt:lpstr>
      <vt:lpstr>Brush Script MT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208</cp:revision>
  <dcterms:created xsi:type="dcterms:W3CDTF">2020-12-09T02:04:09Z</dcterms:created>
  <dcterms:modified xsi:type="dcterms:W3CDTF">2023-06-05T10:37:39Z</dcterms:modified>
</cp:coreProperties>
</file>