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71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Open Sans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iN+DLKV54VyUImvuB+8AlBLExB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61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2107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8268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0" name="Google Shape;220;p8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3" name="Google Shape;223;p8"/>
          <p:cNvSpPr/>
          <p:nvPr/>
        </p:nvSpPr>
        <p:spPr>
          <a:xfrm>
            <a:off x="525492" y="1136335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8"/>
          <p:cNvSpPr txBox="1"/>
          <p:nvPr/>
        </p:nvSpPr>
        <p:spPr>
          <a:xfrm>
            <a:off x="578277" y="1033695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6" name="Google Shape;226;p8"/>
          <p:cNvSpPr txBox="1"/>
          <p:nvPr/>
        </p:nvSpPr>
        <p:spPr>
          <a:xfrm>
            <a:off x="1028097" y="1162015"/>
            <a:ext cx="977764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Give the correct tense of the verbs in brackets, using the first conditional.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7" name="Google Shape;227;p8"/>
          <p:cNvSpPr txBox="1"/>
          <p:nvPr/>
        </p:nvSpPr>
        <p:spPr>
          <a:xfrm>
            <a:off x="300952" y="1775489"/>
            <a:ext cx="11806593" cy="500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If you (eat) ______ an apple every day, you will stay healthy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 Dan wear a kilt if he (go) ______ to Scotland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He (have) _________ sore eyes if he spends too much time on the computer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If you (not do) _________ anything bad, you won’t get into trouble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5.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______ she (be) ______ able to eat the soup if I put some chillies in it?</a:t>
            </a:r>
            <a:endParaRPr sz="3200" b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28" name="Google Shape;228;p8"/>
          <p:cNvSpPr txBox="1"/>
          <p:nvPr/>
        </p:nvSpPr>
        <p:spPr>
          <a:xfrm>
            <a:off x="2781563" y="1793315"/>
            <a:ext cx="96396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eat</a:t>
            </a:r>
            <a:endParaRPr sz="180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9" name="Google Shape;229;p8"/>
          <p:cNvSpPr txBox="1"/>
          <p:nvPr/>
        </p:nvSpPr>
        <p:spPr>
          <a:xfrm>
            <a:off x="5729749" y="2580018"/>
            <a:ext cx="138072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goes</a:t>
            </a:r>
            <a:endParaRPr sz="180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0" name="Google Shape;230;p8"/>
          <p:cNvSpPr txBox="1"/>
          <p:nvPr/>
        </p:nvSpPr>
        <p:spPr>
          <a:xfrm>
            <a:off x="2501138" y="3449777"/>
            <a:ext cx="171917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 have</a:t>
            </a:r>
            <a:endParaRPr sz="180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1" name="Google Shape;231;p8"/>
          <p:cNvSpPr txBox="1"/>
          <p:nvPr/>
        </p:nvSpPr>
        <p:spPr>
          <a:xfrm>
            <a:off x="3263543" y="4820929"/>
            <a:ext cx="165135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don’t do</a:t>
            </a:r>
            <a:endParaRPr sz="180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2" name="Google Shape;232;p8"/>
          <p:cNvSpPr txBox="1"/>
          <p:nvPr/>
        </p:nvSpPr>
        <p:spPr>
          <a:xfrm>
            <a:off x="869803" y="5661808"/>
            <a:ext cx="111183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</a:t>
            </a:r>
            <a:endParaRPr sz="180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3" name="Google Shape;233;p8"/>
          <p:cNvSpPr txBox="1"/>
          <p:nvPr/>
        </p:nvSpPr>
        <p:spPr>
          <a:xfrm>
            <a:off x="3745523" y="5661808"/>
            <a:ext cx="83157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be</a:t>
            </a:r>
            <a:endParaRPr sz="180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7251" y="14345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40" name="Google Shape;240;p9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3" name="Google Shape;243;p9"/>
          <p:cNvSpPr/>
          <p:nvPr/>
        </p:nvSpPr>
        <p:spPr>
          <a:xfrm>
            <a:off x="487067" y="1056163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9"/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6" name="Google Shape;246;p9"/>
          <p:cNvSpPr txBox="1"/>
          <p:nvPr/>
        </p:nvSpPr>
        <p:spPr>
          <a:xfrm>
            <a:off x="1066459" y="1104681"/>
            <a:ext cx="1052903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Fill in each blank with IF or UNLESS.</a:t>
            </a:r>
            <a:endParaRPr sz="2400" b="1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47" name="Google Shape;247;p9"/>
          <p:cNvSpPr txBox="1"/>
          <p:nvPr/>
        </p:nvSpPr>
        <p:spPr>
          <a:xfrm>
            <a:off x="247370" y="1955482"/>
            <a:ext cx="11764925" cy="450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_______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we eat lunch now, we won’t arrive at the cinema on time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The teacher will be furious 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_____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you don’t do the homework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 won’t eat kimchi when I go to Korea 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________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 have to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_____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you turn on the light, you will be able to see better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You won’t be able to find the house 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________ you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use your GPS. There’s no one around.</a:t>
            </a:r>
            <a:endParaRPr sz="3200" b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48" name="Google Shape;248;p9"/>
          <p:cNvSpPr txBox="1"/>
          <p:nvPr/>
        </p:nvSpPr>
        <p:spPr>
          <a:xfrm>
            <a:off x="738369" y="1963829"/>
            <a:ext cx="142193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Unless</a:t>
            </a: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Google Shape;249;p9"/>
          <p:cNvSpPr txBox="1"/>
          <p:nvPr/>
        </p:nvSpPr>
        <p:spPr>
          <a:xfrm>
            <a:off x="5501531" y="2758770"/>
            <a:ext cx="5036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if</a:t>
            </a: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0" name="Google Shape;250;p9"/>
          <p:cNvSpPr txBox="1"/>
          <p:nvPr/>
        </p:nvSpPr>
        <p:spPr>
          <a:xfrm>
            <a:off x="7135010" y="3615030"/>
            <a:ext cx="164019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unless</a:t>
            </a: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1" name="Google Shape;251;p9"/>
          <p:cNvSpPr txBox="1"/>
          <p:nvPr/>
        </p:nvSpPr>
        <p:spPr>
          <a:xfrm>
            <a:off x="936887" y="4504723"/>
            <a:ext cx="5036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2" name="Google Shape;252;p9"/>
          <p:cNvSpPr txBox="1"/>
          <p:nvPr/>
        </p:nvSpPr>
        <p:spPr>
          <a:xfrm>
            <a:off x="6755678" y="5346880"/>
            <a:ext cx="134075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unless</a:t>
            </a: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7251" y="14345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10" descr="What is a Group Discussion (GD) - Authentic Journey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0181" y="3738983"/>
            <a:ext cx="5541819" cy="31172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8" name="Google Shape;258;p1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59" name="Google Shape;259;p10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2" name="Google Shape;262;p10"/>
          <p:cNvSpPr/>
          <p:nvPr/>
        </p:nvSpPr>
        <p:spPr>
          <a:xfrm>
            <a:off x="487066" y="1182203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0"/>
          <p:cNvSpPr txBox="1"/>
          <p:nvPr/>
        </p:nvSpPr>
        <p:spPr>
          <a:xfrm>
            <a:off x="539851" y="1079563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5" name="Google Shape;265;p10"/>
          <p:cNvSpPr txBox="1"/>
          <p:nvPr/>
        </p:nvSpPr>
        <p:spPr>
          <a:xfrm>
            <a:off x="1042458" y="1124788"/>
            <a:ext cx="1054290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﻿Complete the following sentences to make them true for you. Then share your answers with a partner.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" name="Google Shape;266;p10"/>
          <p:cNvSpPr txBox="1"/>
          <p:nvPr/>
        </p:nvSpPr>
        <p:spPr>
          <a:xfrm>
            <a:off x="280923" y="1827022"/>
            <a:ext cx="8758048" cy="501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If it rains tomorrow, ______.</a:t>
            </a:r>
            <a:endParaRPr sz="3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Unless I get good marks, ______.</a:t>
            </a:r>
            <a:endParaRPr sz="3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If I have free time this weekend, ______.</a:t>
            </a:r>
            <a:endParaRPr sz="3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If I study harder, ______.</a:t>
            </a:r>
            <a:endParaRPr sz="3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Unless I go to bed early, ______.</a:t>
            </a:r>
            <a:endParaRPr sz="320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7251" y="14345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11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74" name="Google Shape;274;p11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1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1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7" name="Google Shape;277;p11"/>
          <p:cNvSpPr txBox="1"/>
          <p:nvPr/>
        </p:nvSpPr>
        <p:spPr>
          <a:xfrm>
            <a:off x="1078803" y="1267659"/>
            <a:ext cx="1081531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Wrap-up</a:t>
            </a:r>
            <a:endParaRPr sz="2800" b="1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78" name="Google Shape;278;p11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1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280" name="Google Shape;280;p1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11" descr="Recruiting Action Plan Wrap-Up – firecracke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0588" y="1436567"/>
            <a:ext cx="3203942" cy="2152649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1"/>
          <p:cNvSpPr txBox="1"/>
          <p:nvPr/>
        </p:nvSpPr>
        <p:spPr>
          <a:xfrm>
            <a:off x="487067" y="2512891"/>
            <a:ext cx="1034534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What have we learnt in this lesson?</a:t>
            </a:r>
            <a:endParaRPr sz="3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How to use future simple and first conditional</a:t>
            </a:r>
            <a:endParaRPr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07298" y="1339539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6032" y="2337186"/>
            <a:ext cx="7747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Do exercises in the </a:t>
            </a: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workbook</a:t>
            </a:r>
            <a:r>
              <a:rPr lang="en-US" sz="360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154" y="3345949"/>
            <a:ext cx="3332570" cy="333257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38895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34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2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95" name="Google Shape;95;p2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2"/>
          <p:cNvGrpSpPr/>
          <p:nvPr/>
        </p:nvGrpSpPr>
        <p:grpSpPr>
          <a:xfrm>
            <a:off x="2172443" y="25487"/>
            <a:ext cx="888470" cy="883461"/>
            <a:chOff x="2091636" y="61926"/>
            <a:chExt cx="888470" cy="883461"/>
          </a:xfrm>
        </p:grpSpPr>
        <p:sp>
          <p:nvSpPr>
            <p:cNvPr id="99" name="Google Shape;99;p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" name="Google Shape;101;p2"/>
          <p:cNvSpPr/>
          <p:nvPr/>
        </p:nvSpPr>
        <p:spPr>
          <a:xfrm>
            <a:off x="3927147" y="1726624"/>
            <a:ext cx="6285162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0051" y="1558228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4294503" y="1732518"/>
            <a:ext cx="568241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 sz="2400"/>
          </a:p>
        </p:txBody>
      </p:sp>
      <p:sp>
        <p:nvSpPr>
          <p:cNvPr id="104" name="Google Shape;104;p2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5" name="Google Shape;105;p2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LIFESTYLES</a:t>
            </a:r>
            <a:endParaRPr/>
          </a:p>
        </p:txBody>
      </p:sp>
      <p:sp>
        <p:nvSpPr>
          <p:cNvPr id="106" name="Google Shape;106;p2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/>
          </a:p>
        </p:txBody>
      </p:sp>
      <p:pic>
        <p:nvPicPr>
          <p:cNvPr id="107" name="Google Shape;107;p2" descr="A picture containing text, vector graphic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17819"/>
          <a:stretch/>
        </p:blipFill>
        <p:spPr>
          <a:xfrm>
            <a:off x="2974100" y="2501261"/>
            <a:ext cx="5301377" cy="4356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669161" y="1103050"/>
            <a:ext cx="1835914" cy="612205"/>
          </a:xfrm>
          <a:prstGeom prst="roundRect">
            <a:avLst>
              <a:gd name="adj" fmla="val 16667"/>
            </a:avLst>
          </a:prstGeom>
          <a:solidFill>
            <a:srgbClr val="F37D91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2521041" y="1959546"/>
            <a:ext cx="1835914" cy="617607"/>
          </a:xfrm>
          <a:prstGeom prst="roundRect">
            <a:avLst>
              <a:gd name="adj" fmla="val 16667"/>
            </a:avLst>
          </a:prstGeom>
          <a:solidFill>
            <a:srgbClr val="F37D91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669161" y="3499779"/>
            <a:ext cx="1835914" cy="601447"/>
          </a:xfrm>
          <a:prstGeom prst="roundRect">
            <a:avLst>
              <a:gd name="adj" fmla="val 16667"/>
            </a:avLst>
          </a:prstGeom>
          <a:solidFill>
            <a:srgbClr val="F37D91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2810089" y="5063004"/>
            <a:ext cx="1968606" cy="601447"/>
          </a:xfrm>
          <a:prstGeom prst="roundRect">
            <a:avLst>
              <a:gd name="adj" fmla="val 16667"/>
            </a:avLst>
          </a:prstGeom>
          <a:solidFill>
            <a:srgbClr val="F37D91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9" name="Google Shape;119;p3"/>
          <p:cNvCxnSpPr>
            <a:stCxn id="115" idx="3"/>
            <a:endCxn id="116" idx="0"/>
          </p:cNvCxnSpPr>
          <p:nvPr/>
        </p:nvCxnSpPr>
        <p:spPr>
          <a:xfrm>
            <a:off x="2505075" y="1409153"/>
            <a:ext cx="933923" cy="550393"/>
          </a:xfrm>
          <a:prstGeom prst="curvedConnector2">
            <a:avLst/>
          </a:prstGeom>
          <a:noFill/>
          <a:ln w="57150" cap="flat" cmpd="sng">
            <a:solidFill>
              <a:srgbClr val="7192A9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0" name="Google Shape;120;p3"/>
          <p:cNvCxnSpPr>
            <a:stCxn id="116" idx="1"/>
            <a:endCxn id="117" idx="0"/>
          </p:cNvCxnSpPr>
          <p:nvPr/>
        </p:nvCxnSpPr>
        <p:spPr>
          <a:xfrm rot="10800000" flipV="1">
            <a:off x="1587119" y="2268349"/>
            <a:ext cx="933923" cy="1231429"/>
          </a:xfrm>
          <a:prstGeom prst="curvedConnector2">
            <a:avLst/>
          </a:prstGeom>
          <a:noFill/>
          <a:ln w="57150" cap="flat" cmpd="sng">
            <a:solidFill>
              <a:srgbClr val="7192A9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1" name="Google Shape;121;p3"/>
          <p:cNvCxnSpPr>
            <a:stCxn id="117" idx="3"/>
            <a:endCxn id="118" idx="0"/>
          </p:cNvCxnSpPr>
          <p:nvPr/>
        </p:nvCxnSpPr>
        <p:spPr>
          <a:xfrm>
            <a:off x="2505075" y="3800503"/>
            <a:ext cx="1289317" cy="1262501"/>
          </a:xfrm>
          <a:prstGeom prst="curvedConnector2">
            <a:avLst/>
          </a:prstGeom>
          <a:noFill/>
          <a:ln w="57150" cap="flat" cmpd="sng">
            <a:solidFill>
              <a:srgbClr val="7192A9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2" name="Google Shape;122;p3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123" name="Google Shape;123;p3"/>
          <p:cNvSpPr/>
          <p:nvPr/>
        </p:nvSpPr>
        <p:spPr>
          <a:xfrm>
            <a:off x="669161" y="5926304"/>
            <a:ext cx="1930072" cy="604154"/>
          </a:xfrm>
          <a:prstGeom prst="roundRect">
            <a:avLst>
              <a:gd name="adj" fmla="val 16667"/>
            </a:avLst>
          </a:prstGeom>
          <a:solidFill>
            <a:srgbClr val="F37D91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4" name="Google Shape;124;p3"/>
          <p:cNvCxnSpPr>
            <a:stCxn id="118" idx="1"/>
            <a:endCxn id="123" idx="0"/>
          </p:cNvCxnSpPr>
          <p:nvPr/>
        </p:nvCxnSpPr>
        <p:spPr>
          <a:xfrm rot="10800000" flipV="1">
            <a:off x="1634197" y="5363728"/>
            <a:ext cx="1175892" cy="562576"/>
          </a:xfrm>
          <a:prstGeom prst="curvedConnector2">
            <a:avLst/>
          </a:prstGeom>
          <a:noFill/>
          <a:ln w="57150" cap="flat" cmpd="sng">
            <a:solidFill>
              <a:srgbClr val="7192A9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25" name="Google Shape;12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4243" y="240612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"/>
          <p:cNvSpPr/>
          <p:nvPr/>
        </p:nvSpPr>
        <p:spPr>
          <a:xfrm>
            <a:off x="5588839" y="1236067"/>
            <a:ext cx="5740800" cy="519431"/>
          </a:xfrm>
          <a:prstGeom prst="rect">
            <a:avLst/>
          </a:prstGeom>
          <a:solidFill>
            <a:srgbClr val="F7A5A5">
              <a:alpha val="49803"/>
            </a:srgb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 up: Describe a situation in the future</a:t>
            </a:r>
            <a:endParaRPr/>
          </a:p>
        </p:txBody>
      </p:sp>
      <p:sp>
        <p:nvSpPr>
          <p:cNvPr id="127" name="Google Shape;127;p3"/>
          <p:cNvSpPr/>
          <p:nvPr/>
        </p:nvSpPr>
        <p:spPr>
          <a:xfrm>
            <a:off x="5571062" y="1957668"/>
            <a:ext cx="5758577" cy="607667"/>
          </a:xfrm>
          <a:prstGeom prst="rect">
            <a:avLst/>
          </a:prstGeom>
          <a:solidFill>
            <a:srgbClr val="F7A5A5">
              <a:alpha val="49803"/>
            </a:srgb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The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 simple</a:t>
            </a:r>
            <a:endParaRPr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First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conditional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/>
          <p:nvPr/>
        </p:nvSpPr>
        <p:spPr>
          <a:xfrm>
            <a:off x="5574527" y="2767505"/>
            <a:ext cx="5755112" cy="2065996"/>
          </a:xfrm>
          <a:prstGeom prst="rect">
            <a:avLst/>
          </a:prstGeom>
          <a:solidFill>
            <a:srgbClr val="F7A5A5">
              <a:alpha val="49803"/>
            </a:srgb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﻿Use the verbs from the box with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won’t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complete these dialogues.</a:t>
            </a:r>
            <a:endParaRPr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﻿Arrange these words and phrases in the correct order to form meaningful sentences.</a:t>
            </a:r>
            <a:endParaRPr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3: Give the correct tense of the verbs in brackets, using the first conditional.</a:t>
            </a:r>
            <a:endParaRPr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﻿Fill in each blank with IF or UNLESS.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5585947" y="5035671"/>
            <a:ext cx="5743692" cy="656115"/>
          </a:xfrm>
          <a:prstGeom prst="rect">
            <a:avLst/>
          </a:prstGeom>
          <a:solidFill>
            <a:srgbClr val="F7A5A5">
              <a:alpha val="49803"/>
            </a:srgb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5: ﻿Complete the following sentences to make them true for you. Then share your answers with a partner.</a:t>
            </a:r>
            <a:endParaRPr/>
          </a:p>
        </p:txBody>
      </p:sp>
      <p:sp>
        <p:nvSpPr>
          <p:cNvPr id="130" name="Google Shape;130;p3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F7A5A5">
              <a:alpha val="49803"/>
            </a:srgb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37" name="Google Shape;137;p4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" name="Google Shape;140;p4"/>
          <p:cNvSpPr/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2" name="Google Shape;142;p4"/>
          <p:cNvGrpSpPr/>
          <p:nvPr/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143" name="Google Shape;143;p4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/>
              <a:ahLst/>
              <a:cxnLst/>
              <a:rect l="l" t="t" r="r" b="b"/>
              <a:pathLst>
                <a:path w="5187198" h="6239661" extrusionOk="0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/>
              <a:ahLst/>
              <a:cxnLst/>
              <a:rect l="l" t="t" r="r" b="b"/>
              <a:pathLst>
                <a:path w="5215811" h="6107388" extrusionOk="0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/>
              <a:ahLst/>
              <a:cxnLst/>
              <a:rect l="l" t="t" r="r" b="b"/>
              <a:pathLst>
                <a:path w="5217956" h="6100079" extrusionOk="0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/>
              <a:ahLst/>
              <a:cxnLst/>
              <a:rect l="l" t="t" r="r" b="b"/>
              <a:pathLst>
                <a:path w="5217957" h="6100079" extrusionOk="0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/>
              <a:ahLst/>
              <a:cxnLst/>
              <a:rect l="l" t="t" r="r" b="b"/>
              <a:pathLst>
                <a:path w="5378623" h="6402614" extrusionOk="0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" name="Google Shape;149;p4"/>
          <p:cNvSpPr/>
          <p:nvPr/>
        </p:nvSpPr>
        <p:spPr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0" y="13716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0" y="18288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-27465" y="2829555"/>
            <a:ext cx="4526054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Answer the question:</a:t>
            </a:r>
            <a:endParaRPr/>
          </a:p>
        </p:txBody>
      </p:sp>
      <p:pic>
        <p:nvPicPr>
          <p:cNvPr id="154" name="Google Shape;154;p4" descr="500,000 Vietnamese Dong Banknote VND - IN STOCK | Vietnamese dong, Vietnam,  Bank notes"/>
          <p:cNvPicPr preferRelativeResize="0"/>
          <p:nvPr/>
        </p:nvPicPr>
        <p:blipFill rotWithShape="1">
          <a:blip r:embed="rId3">
            <a:alphaModFix/>
          </a:blip>
          <a:srcRect t="21946" b="24528"/>
          <a:stretch/>
        </p:blipFill>
        <p:spPr>
          <a:xfrm>
            <a:off x="5775779" y="2734094"/>
            <a:ext cx="5996149" cy="320950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4"/>
          <p:cNvSpPr txBox="1"/>
          <p:nvPr/>
        </p:nvSpPr>
        <p:spPr>
          <a:xfrm>
            <a:off x="5016922" y="1293173"/>
            <a:ext cx="78853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will you buy if you have </a:t>
            </a:r>
            <a:r>
              <a:rPr lang="en-US" sz="4000" b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1,000,000 dong</a:t>
            </a:r>
            <a:r>
              <a:rPr lang="en-US" sz="40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800"/>
          </a:p>
        </p:txBody>
      </p:sp>
      <p:sp>
        <p:nvSpPr>
          <p:cNvPr id="22" name="TextBox 21"/>
          <p:cNvSpPr txBox="1"/>
          <p:nvPr/>
        </p:nvSpPr>
        <p:spPr>
          <a:xfrm>
            <a:off x="527251" y="14345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2" name="Google Shape;162;p5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6" name="Google Shape;166;p5"/>
          <p:cNvSpPr txBox="1"/>
          <p:nvPr/>
        </p:nvSpPr>
        <p:spPr>
          <a:xfrm>
            <a:off x="763064" y="2115089"/>
            <a:ext cx="10113021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﻿We use the future simple to describe future possibilities or conditions.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/>
          <p:nvPr/>
        </p:nvSpPr>
        <p:spPr>
          <a:xfrm>
            <a:off x="1227992" y="3329871"/>
            <a:ext cx="526473" cy="526473"/>
          </a:xfrm>
          <a:prstGeom prst="ellipse">
            <a:avLst/>
          </a:prstGeom>
          <a:solidFill>
            <a:srgbClr val="F7A5A5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1800"/>
          </a:p>
        </p:txBody>
      </p:sp>
      <p:sp>
        <p:nvSpPr>
          <p:cNvPr id="168" name="Google Shape;168;p5"/>
          <p:cNvSpPr/>
          <p:nvPr/>
        </p:nvSpPr>
        <p:spPr>
          <a:xfrm>
            <a:off x="1227993" y="4222141"/>
            <a:ext cx="526473" cy="526473"/>
          </a:xfrm>
          <a:prstGeom prst="ellipse">
            <a:avLst/>
          </a:prstGeom>
          <a:solidFill>
            <a:srgbClr val="F7A5A5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⎯</a:t>
            </a:r>
            <a:endParaRPr sz="1800"/>
          </a:p>
        </p:txBody>
      </p:sp>
      <p:sp>
        <p:nvSpPr>
          <p:cNvPr id="169" name="Google Shape;169;p5"/>
          <p:cNvSpPr/>
          <p:nvPr/>
        </p:nvSpPr>
        <p:spPr>
          <a:xfrm>
            <a:off x="1227992" y="5150707"/>
            <a:ext cx="526473" cy="526473"/>
          </a:xfrm>
          <a:prstGeom prst="ellipse">
            <a:avLst/>
          </a:prstGeom>
          <a:solidFill>
            <a:srgbClr val="F7A5A5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800"/>
          </a:p>
        </p:txBody>
      </p:sp>
      <p:sp>
        <p:nvSpPr>
          <p:cNvPr id="170" name="Google Shape;170;p5"/>
          <p:cNvSpPr/>
          <p:nvPr/>
        </p:nvSpPr>
        <p:spPr>
          <a:xfrm>
            <a:off x="2086975" y="3329870"/>
            <a:ext cx="4017818" cy="526473"/>
          </a:xfrm>
          <a:prstGeom prst="roundRect">
            <a:avLst>
              <a:gd name="adj" fmla="val 16667"/>
            </a:avLst>
          </a:prstGeom>
          <a:solidFill>
            <a:srgbClr val="F7A5A5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+ will + V-inf + …</a:t>
            </a:r>
            <a:endParaRPr sz="1800"/>
          </a:p>
        </p:txBody>
      </p:sp>
      <p:sp>
        <p:nvSpPr>
          <p:cNvPr id="171" name="Google Shape;171;p5"/>
          <p:cNvSpPr/>
          <p:nvPr/>
        </p:nvSpPr>
        <p:spPr>
          <a:xfrm>
            <a:off x="2086976" y="4222141"/>
            <a:ext cx="4017818" cy="526473"/>
          </a:xfrm>
          <a:prstGeom prst="roundRect">
            <a:avLst>
              <a:gd name="adj" fmla="val 16667"/>
            </a:avLst>
          </a:prstGeom>
          <a:solidFill>
            <a:srgbClr val="F7A5A5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+ won’t + V-inf + …</a:t>
            </a:r>
            <a:endParaRPr sz="1800"/>
          </a:p>
        </p:txBody>
      </p:sp>
      <p:sp>
        <p:nvSpPr>
          <p:cNvPr id="172" name="Google Shape;172;p5"/>
          <p:cNvSpPr/>
          <p:nvPr/>
        </p:nvSpPr>
        <p:spPr>
          <a:xfrm>
            <a:off x="2064213" y="5150707"/>
            <a:ext cx="4017818" cy="526473"/>
          </a:xfrm>
          <a:prstGeom prst="roundRect">
            <a:avLst>
              <a:gd name="adj" fmla="val 16667"/>
            </a:avLst>
          </a:prstGeom>
          <a:solidFill>
            <a:srgbClr val="F7A5A5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+ S + V-inf + …?</a:t>
            </a:r>
            <a:endParaRPr sz="1800"/>
          </a:p>
        </p:txBody>
      </p:sp>
      <p:sp>
        <p:nvSpPr>
          <p:cNvPr id="173" name="Google Shape;173;p5"/>
          <p:cNvSpPr txBox="1"/>
          <p:nvPr/>
        </p:nvSpPr>
        <p:spPr>
          <a:xfrm>
            <a:off x="6437303" y="3333123"/>
            <a:ext cx="391124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will buy a boat.</a:t>
            </a:r>
            <a:endParaRPr sz="1800"/>
          </a:p>
        </p:txBody>
      </p:sp>
      <p:sp>
        <p:nvSpPr>
          <p:cNvPr id="174" name="Google Shape;174;p5"/>
          <p:cNvSpPr txBox="1"/>
          <p:nvPr/>
        </p:nvSpPr>
        <p:spPr>
          <a:xfrm>
            <a:off x="6437303" y="4222141"/>
            <a:ext cx="414863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won’t buy a watch.</a:t>
            </a:r>
            <a:endParaRPr sz="1800"/>
          </a:p>
        </p:txBody>
      </p:sp>
      <p:sp>
        <p:nvSpPr>
          <p:cNvPr id="175" name="Google Shape;175;p5"/>
          <p:cNvSpPr txBox="1"/>
          <p:nvPr/>
        </p:nvSpPr>
        <p:spPr>
          <a:xfrm>
            <a:off x="6414540" y="5147454"/>
            <a:ext cx="452152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you buy a helicopter? </a:t>
            </a:r>
            <a:endParaRPr sz="1800"/>
          </a:p>
        </p:txBody>
      </p:sp>
      <p:sp>
        <p:nvSpPr>
          <p:cNvPr id="21" name="TextBox 20"/>
          <p:cNvSpPr txBox="1"/>
          <p:nvPr/>
        </p:nvSpPr>
        <p:spPr>
          <a:xfrm>
            <a:off x="527251" y="14345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9888" y="1273566"/>
            <a:ext cx="639648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FUTURE SIMPLE</a:t>
            </a:r>
            <a:endParaRPr lang="en-US" sz="4400" b="1" dirty="0">
              <a:solidFill>
                <a:srgbClr val="7030A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2" name="Google Shape;162;p5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" name="Google Shape;176;p5"/>
          <p:cNvSpPr txBox="1"/>
          <p:nvPr/>
        </p:nvSpPr>
        <p:spPr>
          <a:xfrm>
            <a:off x="625479" y="1990722"/>
            <a:ext cx="1110655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﻿- We use first conditional to talk about things which are possible in the present or the future.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1656150" y="3183354"/>
            <a:ext cx="8718773" cy="526473"/>
          </a:xfrm>
          <a:prstGeom prst="roundRect">
            <a:avLst>
              <a:gd name="adj" fmla="val 16667"/>
            </a:avLst>
          </a:prstGeom>
          <a:solidFill>
            <a:srgbClr val="F7A5A5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+ Present </a:t>
            </a:r>
            <a:r>
              <a:rPr lang="en-US" sz="3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simple, 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 simple</a:t>
            </a:r>
            <a:endParaRPr sz="1800"/>
          </a:p>
        </p:txBody>
      </p:sp>
      <p:sp>
        <p:nvSpPr>
          <p:cNvPr id="178" name="Google Shape;178;p5"/>
          <p:cNvSpPr txBox="1"/>
          <p:nvPr/>
        </p:nvSpPr>
        <p:spPr>
          <a:xfrm>
            <a:off x="1656150" y="3766176"/>
            <a:ext cx="871877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3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she </a:t>
            </a:r>
            <a:r>
              <a:rPr lang="en-US" sz="32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has</a:t>
            </a:r>
            <a:r>
              <a:rPr lang="en-US" sz="3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i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1,000,000 dong,  </a:t>
            </a:r>
            <a:r>
              <a:rPr lang="en-US" sz="3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 </a:t>
            </a:r>
            <a:r>
              <a:rPr lang="en-US" sz="32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will buy </a:t>
            </a:r>
            <a:r>
              <a:rPr lang="en-US" sz="3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closet. </a:t>
            </a:r>
            <a:endParaRPr sz="1800"/>
          </a:p>
        </p:txBody>
      </p:sp>
      <p:sp>
        <p:nvSpPr>
          <p:cNvPr id="179" name="Google Shape;179;p5"/>
          <p:cNvSpPr txBox="1"/>
          <p:nvPr/>
        </p:nvSpPr>
        <p:spPr>
          <a:xfrm>
            <a:off x="736688" y="4711307"/>
            <a:ext cx="953272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﻿</a:t>
            </a:r>
            <a:r>
              <a:rPr lang="en-US" sz="3200" b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- We can also use unless in conditional sentences. Unless means “if … not” or “except if …”.</a:t>
            </a:r>
            <a:endParaRPr sz="3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 </a:t>
            </a:r>
            <a:r>
              <a:rPr lang="en-US" sz="3200" b="1" i="1" u="sng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Example</a:t>
            </a:r>
            <a:r>
              <a:rPr lang="en-US" sz="3200" b="1" i="1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:</a:t>
            </a:r>
            <a:r>
              <a:rPr lang="en-US" sz="3200" b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3200" i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You will fail the test </a:t>
            </a:r>
            <a:r>
              <a:rPr lang="en-US" sz="3200" i="1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unless</a:t>
            </a:r>
            <a:r>
              <a:rPr lang="en-US" sz="3200" i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you study harder.</a:t>
            </a:r>
            <a:endParaRPr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78341" y="1194549"/>
            <a:ext cx="6000827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FIRST CONDITIONAL</a:t>
            </a:r>
            <a:endParaRPr lang="en-US" sz="4400" b="1" dirty="0">
              <a:solidFill>
                <a:srgbClr val="7030A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7251" y="14345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70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6" name="Google Shape;186;p6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" name="Google Shape;189;p6"/>
          <p:cNvSpPr/>
          <p:nvPr/>
        </p:nvSpPr>
        <p:spPr>
          <a:xfrm>
            <a:off x="487067" y="1056163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6"/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p6"/>
          <p:cNvSpPr txBox="1"/>
          <p:nvPr/>
        </p:nvSpPr>
        <p:spPr>
          <a:xfrm>
            <a:off x="989672" y="1108433"/>
            <a:ext cx="1093141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﻿Use the verbs from the box with will or won’t to complete these dialogues.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3" name="Google Shape;193;p6"/>
          <p:cNvSpPr/>
          <p:nvPr/>
        </p:nvSpPr>
        <p:spPr>
          <a:xfrm>
            <a:off x="738369" y="1742390"/>
            <a:ext cx="10836664" cy="620304"/>
          </a:xfrm>
          <a:prstGeom prst="roundRect">
            <a:avLst>
              <a:gd name="adj" fmla="val 16667"/>
            </a:avLst>
          </a:prstGeom>
          <a:solidFill>
            <a:srgbClr val="FBCDCD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2800" strike="sngStrik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take</a:t>
            </a:r>
            <a:r>
              <a:rPr lang="en-US" sz="28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		have		tell		join		attend		do</a:t>
            </a:r>
            <a:endParaRPr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" name="Google Shape;194;p6"/>
          <p:cNvSpPr txBox="1"/>
          <p:nvPr/>
        </p:nvSpPr>
        <p:spPr>
          <a:xfrm>
            <a:off x="346389" y="2464061"/>
            <a:ext cx="11761155" cy="417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0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</a:t>
            </a:r>
            <a:r>
              <a:rPr lang="en-US" sz="30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000" b="1" i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Alice:</a:t>
            </a:r>
            <a:r>
              <a:rPr lang="en-US" sz="30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Are you taking exams next week, Phong?</a:t>
            </a:r>
            <a:endParaRPr sz="3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</a:t>
            </a:r>
            <a:r>
              <a:rPr lang="en-US" sz="3000" b="1" i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Phong: </a:t>
            </a:r>
            <a:r>
              <a:rPr lang="en-US" sz="3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I’m not sure. The teacher _________ us tomorrow.</a:t>
            </a:r>
            <a:endParaRPr sz="3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</a:t>
            </a:r>
            <a:r>
              <a:rPr lang="en-US" sz="30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000" b="1" i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Linh: </a:t>
            </a:r>
            <a:r>
              <a:rPr lang="en-US" sz="3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Where are you going on the holiday, </a:t>
            </a:r>
            <a:r>
              <a:rPr lang="en-US" sz="30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0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hris</a:t>
            </a:r>
            <a:r>
              <a:rPr lang="en-US" sz="3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  <a:endParaRPr sz="3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</a:t>
            </a:r>
            <a:r>
              <a:rPr lang="en-US" sz="3000" b="1" i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Chris:</a:t>
            </a:r>
            <a:r>
              <a:rPr lang="en-US" sz="30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We’re planning to visit Ta </a:t>
            </a:r>
            <a:r>
              <a:rPr lang="en-US" sz="30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 </a:t>
            </a:r>
            <a:r>
              <a:rPr lang="en-US" sz="3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Village. We ___________ the </a:t>
            </a:r>
            <a:r>
              <a:rPr lang="en-US" sz="30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local</a:t>
            </a:r>
            <a:br>
              <a:rPr lang="en-US" sz="30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en-US" sz="30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</a:t>
            </a:r>
            <a:r>
              <a:rPr lang="en-US" sz="3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festival, but we </a:t>
            </a:r>
            <a:r>
              <a:rPr lang="en-US" sz="30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_________ </a:t>
            </a:r>
            <a:r>
              <a:rPr lang="en-US" sz="3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 tribal dance as it is late in the evening.</a:t>
            </a:r>
            <a:endParaRPr sz="3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</a:t>
            </a:r>
            <a:r>
              <a:rPr lang="en-US" sz="30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000" b="1" i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Dad:</a:t>
            </a:r>
            <a:r>
              <a:rPr lang="en-US" sz="30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Are you having online lessons tomorrow?</a:t>
            </a:r>
            <a:endParaRPr sz="3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</a:t>
            </a:r>
            <a:r>
              <a:rPr lang="en-US" sz="3000" b="1" i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Daughter: </a:t>
            </a:r>
            <a:r>
              <a:rPr lang="en-US" sz="3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No. We </a:t>
            </a:r>
            <a:r>
              <a:rPr lang="en-US" sz="30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__________ </a:t>
            </a:r>
            <a:r>
              <a:rPr lang="en-US" sz="3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lessons, but we </a:t>
            </a:r>
            <a:r>
              <a:rPr lang="en-US" sz="30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______ experiments</a:t>
            </a:r>
            <a:br>
              <a:rPr lang="en-US" sz="30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en-US" sz="30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</a:t>
            </a:r>
            <a:r>
              <a:rPr lang="en-US" sz="3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 the lab.</a:t>
            </a:r>
            <a:endParaRPr sz="3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5" name="Google Shape;195;p6"/>
          <p:cNvSpPr txBox="1"/>
          <p:nvPr/>
        </p:nvSpPr>
        <p:spPr>
          <a:xfrm>
            <a:off x="6005195" y="2979678"/>
            <a:ext cx="1552474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 tell</a:t>
            </a:r>
            <a:endParaRPr sz="300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6" name="Google Shape;196;p6"/>
          <p:cNvSpPr txBox="1"/>
          <p:nvPr/>
        </p:nvSpPr>
        <p:spPr>
          <a:xfrm>
            <a:off x="3179585" y="4523695"/>
            <a:ext cx="1893578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won’t join</a:t>
            </a:r>
            <a:endParaRPr sz="300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7" name="Google Shape;197;p6"/>
          <p:cNvSpPr txBox="1"/>
          <p:nvPr/>
        </p:nvSpPr>
        <p:spPr>
          <a:xfrm>
            <a:off x="8150893" y="4077772"/>
            <a:ext cx="199543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 attend</a:t>
            </a:r>
            <a:endParaRPr sz="300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8" name="Google Shape;198;p6"/>
          <p:cNvSpPr txBox="1"/>
          <p:nvPr/>
        </p:nvSpPr>
        <p:spPr>
          <a:xfrm>
            <a:off x="3655366" y="5594673"/>
            <a:ext cx="1980504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won’t have</a:t>
            </a:r>
            <a:endParaRPr sz="300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9" name="Google Shape;199;p6"/>
          <p:cNvSpPr txBox="1"/>
          <p:nvPr/>
        </p:nvSpPr>
        <p:spPr>
          <a:xfrm>
            <a:off x="8060966" y="5594672"/>
            <a:ext cx="1267672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 do</a:t>
            </a:r>
            <a:endParaRPr sz="300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7251" y="14345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6" name="Google Shape;206;p7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" name="Google Shape;209;p7"/>
          <p:cNvSpPr/>
          <p:nvPr/>
        </p:nvSpPr>
        <p:spPr>
          <a:xfrm>
            <a:off x="487067" y="1056163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7"/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2" name="Google Shape;212;p7"/>
          <p:cNvSpPr txBox="1"/>
          <p:nvPr/>
        </p:nvSpPr>
        <p:spPr>
          <a:xfrm>
            <a:off x="1042458" y="1122429"/>
            <a:ext cx="1106508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Arrange these words and phrases in the correct order to form meaningful sentences.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3" name="Google Shape;213;p7"/>
          <p:cNvSpPr txBox="1"/>
          <p:nvPr/>
        </p:nvSpPr>
        <p:spPr>
          <a:xfrm>
            <a:off x="527251" y="1718715"/>
            <a:ext cx="10931412" cy="500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We / first-term exams / our / will take / very soon /.</a:t>
            </a:r>
            <a:endParaRPr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We will take our first-term exams very soon</a:t>
            </a:r>
            <a:r>
              <a:rPr lang="en-US" sz="3200" b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Alaska / they / in an igloo / stay / when / visit / Will they 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/ ?</a:t>
            </a:r>
            <a:endParaRPr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﻿Will they stay in an igloo when they visit Alaska</a:t>
            </a:r>
            <a:r>
              <a:rPr lang="en-US" sz="3200" b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She / the tribal groups / to help them / will work with / revive their culture /.</a:t>
            </a:r>
            <a:endParaRPr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﻿She will work with the tribal groups to help them revive their culture</a:t>
            </a:r>
            <a:r>
              <a:rPr lang="en-US" sz="3200" b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sz="180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7251" y="14345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6" name="Google Shape;206;p7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" name="Google Shape;209;p7"/>
          <p:cNvSpPr/>
          <p:nvPr/>
        </p:nvSpPr>
        <p:spPr>
          <a:xfrm>
            <a:off x="487067" y="1056163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7"/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2" name="Google Shape;212;p7"/>
          <p:cNvSpPr txBox="1"/>
          <p:nvPr/>
        </p:nvSpPr>
        <p:spPr>
          <a:xfrm>
            <a:off x="1042458" y="1122429"/>
            <a:ext cx="1106508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Arrange these words and phrases in the correct order to form meaningful sentences.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3" name="Google Shape;213;p7"/>
          <p:cNvSpPr txBox="1"/>
          <p:nvPr/>
        </p:nvSpPr>
        <p:spPr>
          <a:xfrm>
            <a:off x="587114" y="2399415"/>
            <a:ext cx="10931412" cy="2693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/ in / I won’t choose / the second semester /.</a:t>
            </a:r>
            <a:endParaRPr 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﻿I won't choose online learning in the second semester</a:t>
            </a:r>
            <a:r>
              <a:rPr lang="en-US" sz="3200" b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spcBef>
                <a:spcPts val="600"/>
              </a:spcBef>
            </a:pP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I’ll come / to / I go / to London / if / this summer / see you / .</a:t>
            </a:r>
            <a:endParaRPr 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﻿I’ll come to see you if I go to London this summer.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7251" y="14345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70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265</Words>
  <PresentationFormat>Widescreen</PresentationFormat>
  <Paragraphs>142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Myriad Pro</vt:lpstr>
      <vt:lpstr>Noto Sans Symbols</vt:lpstr>
      <vt:lpstr>Arial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2023-06-27T08:17:40Z</dcterms:modified>
</cp:coreProperties>
</file>