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627B2C-22A3-4534-97F3-DDD56AC2D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3A02117-05FF-4B8A-86D5-F4F5AA317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F1815D-0B81-4784-8306-728AFA5C3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ED1562-DFFB-4583-B066-49D93CDF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546814-2825-4022-828D-794E9A2E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0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9F7148-4006-4F9F-A1C2-3F80E56CB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958D839-0672-46FE-BAC5-131F4BC14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4F54B4-417E-4591-8FED-B2E657E4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9CDF80-4194-4C88-9BF8-61E29B1C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EFDDB7-D33B-4AC5-B89F-B81F8343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5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A9B1A65-9F0E-429E-A0EA-B34FB4FD05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52A1EA-D079-4F0C-9545-D6859E619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9B7A3F-C99F-4C30-965E-763305C2B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90BBC8-D0B3-4452-BD6D-D9347FE0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A1BA2D-E34E-4BED-BC0E-5DE7A654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0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010806-BFB9-488A-AA29-C8811919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2F2272-693E-4E91-9805-C21FA2447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DECBBC-34C6-411E-A3E6-20BCBDE92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769296-E09C-4DBD-92FB-63760683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85F4E7-60CE-47AE-AB4B-35AD4643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0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2E808A-A4ED-445F-A496-F57EF416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ADAD98-C4D5-484A-B1DD-EAE75A132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04FF60-CED4-4BDC-9930-ED899957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17B757-7D41-47BA-A06C-0B6A43C5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B5547C-8BEB-47CB-8BD9-C329E63F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3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1346B-8DA4-4C36-8F80-617D0436F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A2823F-91D1-4873-B445-6178E235A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28A33D-918C-4F8D-B837-1DCC455FA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A90615-C137-4B1B-83E0-6094DA8DF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D4DC483-4F7D-4B7D-AB9C-4F0505FB2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08F859-AFCF-4FBD-9D63-BE5FBC20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5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A2CF7F-E37C-42BB-97FD-90557E5F0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72867A-68C5-4FB3-BF4B-385891D65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4ADA76D-45DA-469C-80AD-1B23F7C90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BFDA1BA-D021-403F-87FE-DAA8AE565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279F274-0374-43A8-B198-3A975DC3C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815909-D7D0-4377-A2EC-1518787F5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F43C41B-0E05-4FA3-8148-3E41177F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CF49B5-AE9E-451F-8524-42069159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4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21F5B2-A8BB-40BF-BE46-260BCEBF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5D1991C-CBE7-4E76-A2F6-5BFECB8E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3B4218F-5B0F-40F8-AFAD-4B6F22F2F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235A91A-5CE4-496F-9F6D-FA72B2B3E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B2B378A-84B9-451F-91A9-605D6357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EA2DD29-EC49-44A7-BF0C-D7EE64E0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209D8A-263C-4913-A72D-865485DBA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3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7E52A1-2571-42F3-AE1A-82D440E1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ECB5BD-EF70-49B6-919F-73D47C3E2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B53F967-716F-46EF-BC12-B8F525159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659F1B-0C8F-4709-BC0A-1527C564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423CCC-51AD-4597-8F2D-2E99DF31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495B38-5203-48AD-960E-E0164A150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3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BBEA4B-93E7-47E2-BFFE-A4B867D8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EA1AD33-8F59-4CD0-99F7-C810B47F1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E25142-4D10-4DFA-B548-967C4D41E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6ED7CA-E4E6-4B05-BBBE-1D8B5429D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229A09-82A9-47F5-8711-FFBE0EC7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AD8A3D4-70D2-4289-AF13-DCBE5F92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684009-B169-4923-A7C2-35866F12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11AC47-0AEF-496C-8289-1E9EEA592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D1AC82-32D7-4544-958C-1C4691C2A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F427-4D3E-4F27-9823-B39804C6EFC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03396B-DF5B-4694-832C-EB2023D5F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7266DA-1BF6-4C10-8E01-51F67F40B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464D6-1489-49B0-836A-D90CC809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0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3B007C-5CBE-4600-ABDA-FE650E317B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VĂN BẢN:NHỮNG NGÔI SAO XA XÔI ( TIẾP)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481A23-CACB-4212-93D1-DE80F3E62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LÊ MINH KHUÊ</a:t>
            </a:r>
          </a:p>
        </p:txBody>
      </p:sp>
    </p:spTree>
    <p:extLst>
      <p:ext uri="{BB962C8B-B14F-4D97-AF65-F5344CB8AC3E}">
        <p14:creationId xmlns:p14="http://schemas.microsoft.com/office/powerpoint/2010/main" val="290157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0BBDC-37E8-4922-B55B-F70C7958F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553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dung:(1.5đ)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C38A80-876A-4296-BE11-D2A85BCAB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10515600" cy="4971015"/>
          </a:xfrm>
        </p:spPr>
        <p:txBody>
          <a:bodyPr>
            <a:normAutofit fontScale="775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Khẳng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Khi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ý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.(0,25)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ý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dũng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phi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vượt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…(0,25đ)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ý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(0,5đ)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nan,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ý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vượt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…(0,5)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ý: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Khi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Khuyến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khích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5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28788"/>
            <a:ext cx="11668259" cy="6542467"/>
          </a:xfrm>
        </p:spPr>
        <p:txBody>
          <a:bodyPr>
            <a:normAutofit/>
          </a:bodyPr>
          <a:lstStyle/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000" b="1" dirty="0">
                <a:latin typeface="Times New Roman"/>
                <a:ea typeface="Times New Roman"/>
              </a:rPr>
              <a:t>ĐỀ </a:t>
            </a:r>
            <a:r>
              <a:rPr lang="fr-FR" sz="2000" b="1" dirty="0" smtClean="0">
                <a:latin typeface="Times New Roman"/>
                <a:ea typeface="Times New Roman"/>
              </a:rPr>
              <a:t>55</a:t>
            </a:r>
            <a:r>
              <a:rPr lang="fr-FR" sz="2000" b="1" dirty="0" smtClean="0">
                <a:latin typeface="Times New Roman"/>
                <a:ea typeface="Times New Roman"/>
              </a:rPr>
              <a:t> </a:t>
            </a:r>
            <a:r>
              <a:rPr lang="fr-FR" sz="2000" b="1" dirty="0">
                <a:latin typeface="Times New Roman"/>
                <a:ea typeface="Times New Roman"/>
              </a:rPr>
              <a:t>(sgkT-115-116):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Dưới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đây</a:t>
            </a:r>
            <a:r>
              <a:rPr lang="fr-FR" sz="2000" dirty="0">
                <a:latin typeface="Times New Roman"/>
                <a:ea typeface="Times New Roman"/>
              </a:rPr>
              <a:t> là </a:t>
            </a:r>
            <a:r>
              <a:rPr lang="fr-FR" sz="2000" dirty="0" err="1">
                <a:latin typeface="Times New Roman"/>
                <a:ea typeface="Times New Roman"/>
              </a:rPr>
              <a:t>trích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đoạn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trong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truyện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ngắn</a:t>
            </a:r>
            <a:r>
              <a:rPr lang="fr-FR" sz="2000" dirty="0">
                <a:latin typeface="Times New Roman"/>
                <a:ea typeface="Times New Roman"/>
              </a:rPr>
              <a:t> </a:t>
            </a:r>
            <a:r>
              <a:rPr lang="fr-FR" sz="2000" i="1" dirty="0" err="1">
                <a:latin typeface="Times New Roman"/>
                <a:ea typeface="Times New Roman"/>
              </a:rPr>
              <a:t>Những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ngôi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sao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xa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xôi</a:t>
            </a:r>
            <a:r>
              <a:rPr lang="fr-FR" sz="2000" dirty="0">
                <a:latin typeface="Times New Roman"/>
                <a:ea typeface="Times New Roman"/>
              </a:rPr>
              <a:t> (</a:t>
            </a:r>
            <a:r>
              <a:rPr lang="fr-FR" sz="2000" dirty="0" err="1">
                <a:latin typeface="Times New Roman"/>
                <a:ea typeface="Times New Roman"/>
              </a:rPr>
              <a:t>Lê</a:t>
            </a:r>
            <a:r>
              <a:rPr lang="fr-FR" sz="2000" dirty="0">
                <a:latin typeface="Times New Roman"/>
                <a:ea typeface="Times New Roman"/>
              </a:rPr>
              <a:t> Minh </a:t>
            </a:r>
            <a:r>
              <a:rPr lang="fr-FR" sz="2000" dirty="0" err="1">
                <a:latin typeface="Times New Roman"/>
                <a:ea typeface="Times New Roman"/>
              </a:rPr>
              <a:t>Khuê</a:t>
            </a:r>
            <a:r>
              <a:rPr lang="fr-FR" sz="2000" dirty="0">
                <a:latin typeface="Times New Roman"/>
                <a:ea typeface="Times New Roman"/>
              </a:rPr>
              <a:t>):</a:t>
            </a:r>
            <a:endParaRPr lang="en-US" sz="2000" dirty="0"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000" i="1" dirty="0" smtClean="0">
                <a:latin typeface="Times New Roman"/>
                <a:ea typeface="Times New Roman"/>
              </a:rPr>
              <a:t>    « </a:t>
            </a:r>
            <a:r>
              <a:rPr lang="fr-FR" sz="2000" i="1" dirty="0" err="1" smtClean="0">
                <a:latin typeface="Times New Roman"/>
                <a:ea typeface="Times New Roman"/>
              </a:rPr>
              <a:t>Những</a:t>
            </a:r>
            <a:r>
              <a:rPr lang="fr-FR" sz="2000" i="1" dirty="0" smtClean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cái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xảy</a:t>
            </a:r>
            <a:r>
              <a:rPr lang="fr-FR" sz="2000" i="1" dirty="0">
                <a:latin typeface="Times New Roman"/>
                <a:ea typeface="Times New Roman"/>
              </a:rPr>
              <a:t> ra </a:t>
            </a:r>
            <a:r>
              <a:rPr lang="fr-FR" sz="2000" i="1" dirty="0" err="1">
                <a:latin typeface="Times New Roman"/>
                <a:ea typeface="Times New Roman"/>
              </a:rPr>
              <a:t>hàng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ngày</a:t>
            </a:r>
            <a:r>
              <a:rPr lang="fr-FR" sz="2000" i="1" dirty="0">
                <a:latin typeface="Times New Roman"/>
                <a:ea typeface="Times New Roman"/>
              </a:rPr>
              <a:t>: </a:t>
            </a:r>
            <a:r>
              <a:rPr lang="fr-FR" sz="2000" i="1" dirty="0" err="1">
                <a:latin typeface="Times New Roman"/>
                <a:ea typeface="Times New Roman"/>
              </a:rPr>
              <a:t>máy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bay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rít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bom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nổ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Nổ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trên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cao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điểm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cách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cái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hang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này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khoảng</a:t>
            </a:r>
            <a:r>
              <a:rPr lang="fr-FR" sz="2000" i="1" dirty="0">
                <a:latin typeface="Times New Roman"/>
                <a:ea typeface="Times New Roman"/>
              </a:rPr>
              <a:t> 300 </a:t>
            </a:r>
            <a:r>
              <a:rPr lang="fr-FR" sz="2000" i="1" dirty="0" err="1">
                <a:latin typeface="Times New Roman"/>
                <a:ea typeface="Times New Roman"/>
              </a:rPr>
              <a:t>mét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Đất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dưới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chân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chúng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tôi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rung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Mấy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cái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khăn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mặt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mắc</a:t>
            </a:r>
            <a:r>
              <a:rPr lang="fr-FR" sz="2000" i="1" dirty="0">
                <a:latin typeface="Times New Roman"/>
                <a:ea typeface="Times New Roman"/>
              </a:rPr>
              <a:t> ở </a:t>
            </a:r>
            <a:r>
              <a:rPr lang="fr-FR" sz="2000" i="1" dirty="0" err="1">
                <a:latin typeface="Times New Roman"/>
                <a:ea typeface="Times New Roman"/>
              </a:rPr>
              <a:t>dây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cũng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rung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Tất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cả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cứ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như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lên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cơn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sốt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Khói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lên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và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cửa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hang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bị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che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lấp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Không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thấy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mây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và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bầu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trời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đâu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nữa</a:t>
            </a:r>
            <a:r>
              <a:rPr lang="fr-FR" sz="2000" i="1" dirty="0">
                <a:latin typeface="Times New Roman"/>
                <a:ea typeface="Times New Roman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000" i="1" dirty="0" smtClean="0">
                <a:latin typeface="Times New Roman"/>
                <a:ea typeface="Times New Roman"/>
              </a:rPr>
              <a:t>     </a:t>
            </a:r>
            <a:r>
              <a:rPr lang="fr-FR" sz="2000" i="1" dirty="0" err="1" smtClean="0">
                <a:latin typeface="Times New Roman"/>
                <a:ea typeface="Times New Roman"/>
              </a:rPr>
              <a:t>Chị</a:t>
            </a:r>
            <a:r>
              <a:rPr lang="fr-FR" sz="2000" i="1" dirty="0" smtClean="0">
                <a:latin typeface="Times New Roman"/>
                <a:ea typeface="Times New Roman"/>
              </a:rPr>
              <a:t> </a:t>
            </a:r>
            <a:r>
              <a:rPr lang="fr-FR" sz="2000" i="1" dirty="0">
                <a:latin typeface="Times New Roman"/>
                <a:ea typeface="Times New Roman"/>
              </a:rPr>
              <a:t>Thao </a:t>
            </a:r>
            <a:r>
              <a:rPr lang="fr-FR" sz="2000" i="1" dirty="0" err="1">
                <a:latin typeface="Times New Roman"/>
                <a:ea typeface="Times New Roman"/>
              </a:rPr>
              <a:t>cầm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cái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thước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trên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tay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tôi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nuốt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nốt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miếng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bích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quy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ngon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lành</a:t>
            </a:r>
            <a:r>
              <a:rPr lang="fr-FR" sz="2000" i="1" dirty="0">
                <a:latin typeface="Times New Roman"/>
                <a:ea typeface="Times New Roman"/>
              </a:rPr>
              <a:t>: “</a:t>
            </a:r>
            <a:r>
              <a:rPr lang="fr-FR" sz="2000" i="1" dirty="0" err="1">
                <a:latin typeface="Times New Roman"/>
                <a:ea typeface="Times New Roman"/>
              </a:rPr>
              <a:t>Định</a:t>
            </a:r>
            <a:r>
              <a:rPr lang="fr-FR" sz="2000" i="1" dirty="0">
                <a:latin typeface="Times New Roman"/>
                <a:ea typeface="Times New Roman"/>
              </a:rPr>
              <a:t> ở </a:t>
            </a:r>
            <a:r>
              <a:rPr lang="fr-FR" sz="2000" i="1" dirty="0" err="1">
                <a:latin typeface="Times New Roman"/>
                <a:ea typeface="Times New Roman"/>
              </a:rPr>
              <a:t>nhà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Lần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này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nó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bỏ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ít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hai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đứa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cũng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đủ</a:t>
            </a:r>
            <a:r>
              <a:rPr lang="fr-FR" sz="2000" i="1" dirty="0">
                <a:latin typeface="Times New Roman"/>
                <a:ea typeface="Times New Roman"/>
              </a:rPr>
              <a:t>”, </a:t>
            </a:r>
            <a:r>
              <a:rPr lang="fr-FR" sz="2000" i="1" dirty="0" err="1">
                <a:latin typeface="Times New Roman"/>
                <a:ea typeface="Times New Roman"/>
              </a:rPr>
              <a:t>rồi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kéo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tay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áo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Nho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vác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xẻng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lên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vai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và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đi</a:t>
            </a:r>
            <a:r>
              <a:rPr lang="fr-FR" sz="2000" i="1" dirty="0">
                <a:latin typeface="Times New Roman"/>
                <a:ea typeface="Times New Roman"/>
              </a:rPr>
              <a:t> ra </a:t>
            </a:r>
            <a:r>
              <a:rPr lang="fr-FR" sz="2000" i="1" dirty="0" err="1">
                <a:latin typeface="Times New Roman"/>
                <a:ea typeface="Times New Roman"/>
              </a:rPr>
              <a:t>cửa</a:t>
            </a:r>
            <a:r>
              <a:rPr lang="fr-FR" sz="2000" i="1" dirty="0">
                <a:latin typeface="Times New Roman"/>
                <a:ea typeface="Times New Roman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000" i="1" dirty="0" smtClean="0">
                <a:latin typeface="Times New Roman"/>
                <a:ea typeface="Times New Roman"/>
              </a:rPr>
              <a:t>    </a:t>
            </a:r>
            <a:r>
              <a:rPr lang="fr-FR" sz="2000" i="1" dirty="0" err="1" smtClean="0">
                <a:latin typeface="Times New Roman"/>
                <a:ea typeface="Times New Roman"/>
              </a:rPr>
              <a:t>Tôi</a:t>
            </a:r>
            <a:r>
              <a:rPr lang="fr-FR" sz="2000" i="1" dirty="0" smtClean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không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cãi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chị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Quyền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hạn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phân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công</a:t>
            </a:r>
            <a:r>
              <a:rPr lang="fr-FR" sz="2000" i="1" dirty="0">
                <a:latin typeface="Times New Roman"/>
                <a:ea typeface="Times New Roman"/>
              </a:rPr>
              <a:t> là ở </a:t>
            </a:r>
            <a:r>
              <a:rPr lang="fr-FR" sz="2000" i="1" dirty="0" err="1">
                <a:latin typeface="Times New Roman"/>
                <a:ea typeface="Times New Roman"/>
              </a:rPr>
              <a:t>chị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Thời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gian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bắt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đầu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căng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lên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Trí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não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tôi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cũng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không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thua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Những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gì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đã</a:t>
            </a:r>
            <a:r>
              <a:rPr lang="fr-FR" sz="2000" i="1" dirty="0">
                <a:latin typeface="Times New Roman"/>
                <a:ea typeface="Times New Roman"/>
              </a:rPr>
              <a:t> qua, </a:t>
            </a:r>
            <a:r>
              <a:rPr lang="fr-FR" sz="2000" i="1" dirty="0" err="1">
                <a:latin typeface="Times New Roman"/>
                <a:ea typeface="Times New Roman"/>
              </a:rPr>
              <a:t>những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gì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sắp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tới</a:t>
            </a:r>
            <a:r>
              <a:rPr lang="fr-FR" sz="2000" i="1" dirty="0">
                <a:latin typeface="Times New Roman"/>
                <a:ea typeface="Times New Roman"/>
              </a:rPr>
              <a:t>... </a:t>
            </a:r>
            <a:r>
              <a:rPr lang="fr-FR" sz="2000" i="1" dirty="0" err="1">
                <a:latin typeface="Times New Roman"/>
                <a:ea typeface="Times New Roman"/>
              </a:rPr>
              <a:t>không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đáng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kể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nữa</a:t>
            </a:r>
            <a:r>
              <a:rPr lang="fr-FR" sz="2000" i="1" dirty="0">
                <a:latin typeface="Times New Roman"/>
                <a:ea typeface="Times New Roman"/>
              </a:rPr>
              <a:t>. </a:t>
            </a:r>
            <a:r>
              <a:rPr lang="fr-FR" sz="2000" i="1" dirty="0" err="1">
                <a:latin typeface="Times New Roman"/>
                <a:ea typeface="Times New Roman"/>
              </a:rPr>
              <a:t>Có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gì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lý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thú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đâu</a:t>
            </a:r>
            <a:r>
              <a:rPr lang="fr-FR" sz="2000" i="1" dirty="0">
                <a:latin typeface="Times New Roman"/>
                <a:ea typeface="Times New Roman"/>
              </a:rPr>
              <a:t>, </a:t>
            </a:r>
            <a:r>
              <a:rPr lang="fr-FR" sz="2000" i="1" dirty="0" err="1">
                <a:latin typeface="Times New Roman"/>
                <a:ea typeface="Times New Roman"/>
              </a:rPr>
              <a:t>nếu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các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bạn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tôi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không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quay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về</a:t>
            </a:r>
            <a:r>
              <a:rPr lang="fr-FR" sz="2000" i="1" dirty="0">
                <a:latin typeface="Times New Roman"/>
                <a:ea typeface="Times New Roman"/>
              </a:rPr>
              <a:t>?...</a:t>
            </a:r>
            <a:endParaRPr lang="en-US" sz="2000" dirty="0">
              <a:latin typeface="Times New Roman"/>
              <a:ea typeface="Times New Roman"/>
            </a:endParaRPr>
          </a:p>
          <a:p>
            <a:pPr marL="0" marR="91440" indent="0" algn="r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000" dirty="0">
                <a:latin typeface="Times New Roman"/>
                <a:ea typeface="Times New Roman"/>
              </a:rPr>
              <a:t>(</a:t>
            </a:r>
            <a:r>
              <a:rPr lang="fr-FR" sz="2000" dirty="0" err="1">
                <a:latin typeface="Times New Roman"/>
                <a:ea typeface="Times New Roman"/>
              </a:rPr>
              <a:t>Ngữ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văn</a:t>
            </a:r>
            <a:r>
              <a:rPr lang="fr-FR" sz="2000" dirty="0">
                <a:latin typeface="Times New Roman"/>
                <a:ea typeface="Times New Roman"/>
              </a:rPr>
              <a:t> 9, </a:t>
            </a:r>
            <a:r>
              <a:rPr lang="fr-FR" sz="2000" dirty="0" err="1">
                <a:latin typeface="Times New Roman"/>
                <a:ea typeface="Times New Roman"/>
              </a:rPr>
              <a:t>tập</a:t>
            </a:r>
            <a:r>
              <a:rPr lang="fr-FR" sz="2000" dirty="0">
                <a:latin typeface="Times New Roman"/>
                <a:ea typeface="Times New Roman"/>
              </a:rPr>
              <a:t> II, NXB </a:t>
            </a:r>
            <a:r>
              <a:rPr lang="fr-FR" sz="2000" dirty="0" err="1">
                <a:latin typeface="Times New Roman"/>
                <a:ea typeface="Times New Roman"/>
              </a:rPr>
              <a:t>Giáo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Dục</a:t>
            </a:r>
            <a:r>
              <a:rPr lang="fr-FR" sz="2000" dirty="0">
                <a:latin typeface="Times New Roman"/>
                <a:ea typeface="Times New Roman"/>
              </a:rPr>
              <a:t>, 2010)</a:t>
            </a:r>
            <a:endParaRPr lang="en-US" sz="2000" dirty="0"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en-US" sz="2000" b="1" dirty="0" err="1">
                <a:latin typeface="Times New Roman"/>
                <a:ea typeface="Times New Roman"/>
              </a:rPr>
              <a:t>Câu</a:t>
            </a:r>
            <a:r>
              <a:rPr lang="en-US" sz="2000" b="1" dirty="0"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latin typeface="Times New Roman"/>
                <a:ea typeface="Times New Roman"/>
              </a:rPr>
              <a:t>hỏi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marR="9144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0" algn="l"/>
                <a:tab pos="228600" algn="l"/>
              </a:tabLst>
            </a:pPr>
            <a:r>
              <a:rPr lang="fr-FR" sz="2000" dirty="0" err="1">
                <a:latin typeface="Times New Roman"/>
                <a:ea typeface="Times New Roman"/>
              </a:rPr>
              <a:t>Tác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phẩm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Những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ngôi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sao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xa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xôi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được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sáng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tác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trong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hoàn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cảnh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nào</a:t>
            </a:r>
            <a:r>
              <a:rPr lang="fr-FR" sz="2000" dirty="0">
                <a:latin typeface="Times New Roman"/>
                <a:ea typeface="Times New Roman"/>
              </a:rPr>
              <a:t>?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marR="9144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0" algn="l"/>
                <a:tab pos="228600" algn="l"/>
              </a:tabLst>
            </a:pPr>
            <a:r>
              <a:rPr lang="fr-FR" sz="2000" dirty="0" err="1">
                <a:latin typeface="Times New Roman"/>
                <a:ea typeface="Times New Roman"/>
              </a:rPr>
              <a:t>Nêu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ngắn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gọn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nội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dung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chính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của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đoạn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trích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trên</a:t>
            </a:r>
            <a:r>
              <a:rPr lang="fr-FR" sz="2000" dirty="0">
                <a:latin typeface="Times New Roman"/>
                <a:ea typeface="Times New Roman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marR="9144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0" algn="l"/>
                <a:tab pos="228600" algn="l"/>
              </a:tabLst>
            </a:pPr>
            <a:r>
              <a:rPr lang="fr-FR" sz="2000" dirty="0" err="1">
                <a:latin typeface="Times New Roman"/>
                <a:ea typeface="Times New Roman"/>
              </a:rPr>
              <a:t>Truyện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được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trần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thuật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từ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nhân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vật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nào</a:t>
            </a:r>
            <a:r>
              <a:rPr lang="fr-FR" sz="2000" dirty="0">
                <a:latin typeface="Times New Roman"/>
                <a:ea typeface="Times New Roman"/>
              </a:rPr>
              <a:t> ? </a:t>
            </a:r>
            <a:r>
              <a:rPr lang="fr-FR" sz="2000" dirty="0" err="1">
                <a:latin typeface="Times New Roman"/>
                <a:ea typeface="Times New Roman"/>
              </a:rPr>
              <a:t>Việc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chọn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vai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kể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như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vậy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có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tác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dụng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gì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trong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việc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thể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hiện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nội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dung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latin typeface="Times New Roman"/>
                <a:ea typeface="Times New Roman"/>
              </a:rPr>
              <a:t>truyện</a:t>
            </a:r>
            <a:r>
              <a:rPr lang="fr-FR" sz="2000" dirty="0" smtClean="0">
                <a:latin typeface="Times New Roman"/>
                <a:ea typeface="Times New Roman"/>
              </a:rPr>
              <a:t>?</a:t>
            </a:r>
          </a:p>
          <a:p>
            <a:pPr marL="342900" marR="9144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0" algn="l"/>
                <a:tab pos="228600" algn="l"/>
              </a:tabLst>
            </a:pPr>
            <a:r>
              <a:rPr lang="fr-FR" sz="2000" dirty="0" err="1" smtClean="0">
                <a:latin typeface="Times New Roman"/>
                <a:ea typeface="Times New Roman"/>
              </a:rPr>
              <a:t>Tìm</a:t>
            </a:r>
            <a:r>
              <a:rPr lang="fr-FR" sz="2000" dirty="0" smtClean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hai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câu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rút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gọn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trong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đoạn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văn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trên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và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cho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biết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hiệu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quả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của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việc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sử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dụng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các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câu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rút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gọn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đó</a:t>
            </a:r>
            <a:r>
              <a:rPr lang="fr-FR" sz="2000" dirty="0">
                <a:latin typeface="Times New Roman"/>
                <a:ea typeface="Times New Roman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000" dirty="0">
                <a:latin typeface="Times New Roman"/>
                <a:ea typeface="Times New Roman"/>
              </a:rPr>
              <a:t>5. </a:t>
            </a:r>
            <a:r>
              <a:rPr lang="fr-FR" sz="2000" dirty="0" err="1">
                <a:latin typeface="Times New Roman"/>
                <a:ea typeface="Times New Roman"/>
              </a:rPr>
              <a:t>Từ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tình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đồng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chí</a:t>
            </a:r>
            <a:r>
              <a:rPr lang="fr-FR" sz="2000" dirty="0">
                <a:latin typeface="Times New Roman"/>
                <a:ea typeface="Times New Roman"/>
              </a:rPr>
              <a:t>, </a:t>
            </a:r>
            <a:r>
              <a:rPr lang="fr-FR" sz="2000" dirty="0" err="1">
                <a:latin typeface="Times New Roman"/>
                <a:ea typeface="Times New Roman"/>
              </a:rPr>
              <a:t>đồng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đội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của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những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nữ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thanh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niên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xung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phong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trong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tác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phẩm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smtClean="0">
                <a:latin typeface="Times New Roman"/>
                <a:ea typeface="Times New Roman"/>
              </a:rPr>
              <a:t>« </a:t>
            </a:r>
            <a:r>
              <a:rPr lang="fr-FR" sz="2000" i="1" dirty="0" err="1" smtClean="0">
                <a:latin typeface="Times New Roman"/>
                <a:ea typeface="Times New Roman"/>
              </a:rPr>
              <a:t>Những</a:t>
            </a:r>
            <a:r>
              <a:rPr lang="fr-FR" sz="2000" i="1" dirty="0" smtClean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ngôi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sao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>
                <a:latin typeface="Times New Roman"/>
                <a:ea typeface="Times New Roman"/>
              </a:rPr>
              <a:t>xa</a:t>
            </a:r>
            <a:r>
              <a:rPr lang="fr-FR" sz="2000" i="1" dirty="0">
                <a:latin typeface="Times New Roman"/>
                <a:ea typeface="Times New Roman"/>
              </a:rPr>
              <a:t> </a:t>
            </a:r>
            <a:r>
              <a:rPr lang="fr-FR" sz="2000" i="1" dirty="0" err="1" smtClean="0">
                <a:latin typeface="Times New Roman"/>
                <a:ea typeface="Times New Roman"/>
              </a:rPr>
              <a:t>xôi</a:t>
            </a:r>
            <a:r>
              <a:rPr lang="fr-FR" sz="2000" i="1" dirty="0" smtClean="0">
                <a:latin typeface="Times New Roman"/>
                <a:ea typeface="Times New Roman"/>
              </a:rPr>
              <a:t> »</a:t>
            </a:r>
            <a:r>
              <a:rPr lang="fr-FR" sz="2000" dirty="0" smtClean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và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những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hiểu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biết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xã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hội</a:t>
            </a:r>
            <a:r>
              <a:rPr lang="fr-FR" sz="2000" dirty="0">
                <a:latin typeface="Times New Roman"/>
                <a:ea typeface="Times New Roman"/>
              </a:rPr>
              <a:t>, </a:t>
            </a:r>
            <a:r>
              <a:rPr lang="fr-FR" sz="2000" dirty="0" err="1">
                <a:latin typeface="Times New Roman"/>
                <a:ea typeface="Times New Roman"/>
              </a:rPr>
              <a:t>em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hãy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trình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bày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suy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nghĩ</a:t>
            </a:r>
            <a:r>
              <a:rPr lang="fr-FR" sz="2000" dirty="0">
                <a:latin typeface="Times New Roman"/>
                <a:ea typeface="Times New Roman"/>
              </a:rPr>
              <a:t> (</a:t>
            </a:r>
            <a:r>
              <a:rPr lang="fr-FR" sz="2000" dirty="0" err="1">
                <a:latin typeface="Times New Roman"/>
                <a:ea typeface="Times New Roman"/>
              </a:rPr>
              <a:t>khoảng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nửa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trang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giấy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thi</a:t>
            </a:r>
            <a:r>
              <a:rPr lang="fr-FR" sz="2000" dirty="0">
                <a:latin typeface="Times New Roman"/>
                <a:ea typeface="Times New Roman"/>
              </a:rPr>
              <a:t>) </a:t>
            </a:r>
            <a:r>
              <a:rPr lang="fr-FR" sz="2000" dirty="0" err="1">
                <a:latin typeface="Times New Roman"/>
                <a:ea typeface="Times New Roman"/>
              </a:rPr>
              <a:t>về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sức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mạnh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của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tình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đoàn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kết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trong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cuộc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sống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hiện</a:t>
            </a:r>
            <a:r>
              <a:rPr lang="fr-FR" sz="2000" dirty="0">
                <a:latin typeface="Times New Roman"/>
                <a:ea typeface="Times New Roman"/>
              </a:rPr>
              <a:t> </a:t>
            </a:r>
            <a:r>
              <a:rPr lang="fr-FR" sz="2000" dirty="0" err="1">
                <a:latin typeface="Times New Roman"/>
                <a:ea typeface="Times New Roman"/>
              </a:rPr>
              <a:t>nay</a:t>
            </a:r>
            <a:r>
              <a:rPr lang="fr-FR" sz="2000" dirty="0" smtClean="0"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000" dirty="0" smtClean="0">
                <a:effectLst/>
                <a:latin typeface="Times New Roman"/>
                <a:ea typeface="Times New Roman"/>
              </a:rPr>
              <a:t>6.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Dựa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vào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« 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ngôi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sao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xa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xôi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 »,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hãy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viết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khoảng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12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theo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lập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luận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T-P-H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để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phân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tích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vẻ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đẹp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tâm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hồn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tình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đồng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chí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,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đồng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u="sng" dirty="0" err="1" smtClean="0">
                <a:effectLst/>
                <a:latin typeface="Times New Roman"/>
                <a:ea typeface="Times New Roman"/>
              </a:rPr>
              <a:t>đội</a:t>
            </a:r>
            <a:r>
              <a:rPr lang="fr-FR" sz="2000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cô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gái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thanh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niên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xung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phong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tổ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trinh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sát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mặt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đường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trên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tuyến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lửa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Trường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Sơn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.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sử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dụng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thành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phần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biệt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lập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thán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phép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nối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(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Gạch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chân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thành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phần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biệt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lập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thán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phép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2000" dirty="0" err="1" smtClean="0">
                <a:effectLst/>
                <a:latin typeface="Times New Roman"/>
                <a:ea typeface="Times New Roman"/>
              </a:rPr>
              <a:t>nối</a:t>
            </a:r>
            <a:r>
              <a:rPr lang="fr-FR" sz="2000" dirty="0" smtClean="0">
                <a:effectLst/>
                <a:latin typeface="Times New Roman"/>
                <a:ea typeface="Times New Roman"/>
              </a:rPr>
              <a:t>)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539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141668"/>
            <a:ext cx="11809926" cy="6503831"/>
          </a:xfrm>
        </p:spPr>
        <p:txBody>
          <a:bodyPr>
            <a:normAutofit fontScale="92500" lnSpcReduction="20000"/>
          </a:bodyPr>
          <a:lstStyle/>
          <a:p>
            <a:pPr marL="0" marR="91440" lvl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28600" algn="l"/>
              </a:tabLst>
            </a:pPr>
            <a:r>
              <a:rPr lang="fr-FR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2.Nêu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ngắn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gọn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nội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dung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chính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đoạn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trích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fr-FR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?</a:t>
            </a:r>
          </a:p>
          <a:p>
            <a:pPr marL="9144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=&gt;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Đoạn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trích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tái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hiện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lại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những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cảnh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tượng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bom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chiến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tranh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khốc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liệt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tuyến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đường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Trường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 Ở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nơi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đó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những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nữ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thanh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niên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xung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phong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dũng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cảm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chiến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đấu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phá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bom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Họ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tình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đội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keo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họ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vô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cùng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gắn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bó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yêu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thương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quan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tâm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mực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nhau</a:t>
            </a:r>
            <a:r>
              <a:rPr lang="fr-F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9144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3.Truyện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được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trần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thuật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từ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nhân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vật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nào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?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Việc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chọn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vai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kể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như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vậy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tác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dụng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gì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trong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việc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thể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hiện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nội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dung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truyện</a:t>
            </a:r>
            <a:r>
              <a:rPr lang="fr-FR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?</a:t>
            </a:r>
          </a:p>
          <a:p>
            <a:pPr marL="0" marR="91440" lvl="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28600" algn="l"/>
              </a:tabLst>
            </a:pPr>
            <a:r>
              <a:rPr lang="fr-F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=&gt;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Truyện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được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trần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thuật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từ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ngôi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thứ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nhất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những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người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chuyện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cũng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là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nhân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vật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chính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Sự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lựa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chọn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ngôi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như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vậy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phù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hợp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với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nội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dung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tác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phẩm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tạo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thuận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lợi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tác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giả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miêu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tả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biểu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hiện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thế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giới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tâm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hồn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những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cảm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xúc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suy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nghĩ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nhân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vật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nhân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vật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là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người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trong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cuộc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lại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thì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câu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chuyện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sẽ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thật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cụ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sinh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động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tạo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người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đọc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cảm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giác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tin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vào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câu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chuyện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ở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đây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truyện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viết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về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chiến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tranh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tất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nhiên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phải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bom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đạn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chiến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đấu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hi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sinh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nhưng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trong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truyện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này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hiện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lên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khá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rõ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là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thế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giới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nội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tâm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cô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gái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thanh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niên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xung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phong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với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vẻ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đẹp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tâm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hồn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một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thế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hệ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trẻ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thời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kháng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chiến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chống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Mĩ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Đó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cũng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là do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cách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lựa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chọn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tác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giả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-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nhất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là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vai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kể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ở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đây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lại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là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một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cô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gái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trẻ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Hà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Nội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tính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nhiều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mộng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mơ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với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những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kỉ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niệm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đẹp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thời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thiếu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nữ</a:t>
            </a:r>
            <a:r>
              <a:rPr lang="fr-FR" sz="2400" dirty="0">
                <a:solidFill>
                  <a:srgbClr val="252525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br>
              <a:rPr lang="fr-FR" sz="2400" dirty="0">
                <a:solidFill>
                  <a:srgbClr val="252525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4.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Tìm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hai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câu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rút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gọn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trong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đoạn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văn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biết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hiệu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quả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việc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sử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dụng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câu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rút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gọn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đó</a:t>
            </a:r>
            <a:r>
              <a:rPr lang="fr-FR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144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=&gt;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1.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Nổ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cao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điểm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cách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cái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hang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này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khoảng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300 </a:t>
            </a:r>
            <a:r>
              <a:rPr lang="fr-FR" sz="2400" i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mét</a:t>
            </a:r>
            <a:endParaRPr lang="en-US" sz="2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144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Không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thấy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mây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bầu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trời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đâu</a:t>
            </a:r>
            <a:r>
              <a:rPr lang="fr-FR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i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nữa</a:t>
            </a:r>
            <a:r>
              <a:rPr lang="fr-FR" sz="24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R="91440" lvl="0" algn="just">
              <a:spcBef>
                <a:spcPts val="0"/>
              </a:spcBef>
              <a:spcAft>
                <a:spcPts val="0"/>
              </a:spcAft>
              <a:buSzPts val="1000"/>
              <a:buFontTx/>
              <a:buChar char="-"/>
              <a:tabLst>
                <a:tab pos="0" algn="l"/>
                <a:tab pos="457200" algn="l"/>
              </a:tabLst>
            </a:pPr>
            <a:r>
              <a:rPr lang="fr-FR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Tác</a:t>
            </a:r>
            <a:r>
              <a:rPr lang="fr-F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dụng:Hiệu</a:t>
            </a:r>
            <a:r>
              <a:rPr lang="fr-F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quả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việc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sử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dụng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câu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rút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gọn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Làm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câu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văn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ngắn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gọn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tránh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lặp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từ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;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thông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tin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nhanh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nhịp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văn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dồn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dập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phản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ánh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được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sự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khốc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liệt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chiến</a:t>
            </a:r>
            <a:r>
              <a:rPr lang="fr-FR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trường</a:t>
            </a:r>
            <a:r>
              <a:rPr lang="fr-FR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R="91440" lvl="0" algn="just">
              <a:spcBef>
                <a:spcPts val="0"/>
              </a:spcBef>
              <a:spcAft>
                <a:spcPts val="0"/>
              </a:spcAft>
              <a:buSzPts val="1000"/>
              <a:buFontTx/>
              <a:buChar char="-"/>
              <a:tabLst>
                <a:tab pos="0" algn="l"/>
                <a:tab pos="457200" algn="l"/>
              </a:tabLst>
            </a:pPr>
            <a:endParaRPr lang="en-US" sz="1600" dirty="0">
              <a:latin typeface="Times New Roman"/>
              <a:ea typeface="Times New Roman"/>
            </a:endParaRPr>
          </a:p>
          <a:p>
            <a:pPr marL="9144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800" dirty="0">
              <a:latin typeface="Times New Roman"/>
              <a:ea typeface="Times New Roman"/>
            </a:endParaRPr>
          </a:p>
          <a:p>
            <a:pPr marL="91440" marR="9144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000" dirty="0">
                <a:latin typeface="Times New Roman"/>
                <a:ea typeface="Times New Roman"/>
              </a:rPr>
              <a:t/>
            </a:r>
            <a:br>
              <a:rPr lang="fr-FR" sz="2000" dirty="0">
                <a:latin typeface="Times New Roman"/>
                <a:ea typeface="Times New Roman"/>
              </a:rPr>
            </a:br>
            <a:endParaRPr lang="en-US" sz="2000" dirty="0">
              <a:latin typeface="Times New Roman"/>
              <a:ea typeface="Times New Roman"/>
            </a:endParaRPr>
          </a:p>
          <a:p>
            <a:pPr marL="0" marR="91440" lvl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28600" algn="l"/>
              </a:tabLst>
            </a:pPr>
            <a:endParaRPr lang="en-US" sz="2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257577"/>
            <a:ext cx="11809927" cy="6387922"/>
          </a:xfrm>
        </p:spPr>
        <p:txBody>
          <a:bodyPr>
            <a:normAutofit/>
          </a:bodyPr>
          <a:lstStyle/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3200" b="1" dirty="0">
                <a:latin typeface="Times New Roman"/>
                <a:ea typeface="Times New Roman"/>
              </a:rPr>
              <a:t>5. </a:t>
            </a:r>
            <a:r>
              <a:rPr lang="fr-FR" sz="3200" b="1" dirty="0" err="1">
                <a:latin typeface="Times New Roman"/>
                <a:ea typeface="Times New Roman"/>
              </a:rPr>
              <a:t>Từ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tình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đồng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chí</a:t>
            </a:r>
            <a:r>
              <a:rPr lang="fr-FR" sz="3200" b="1" dirty="0">
                <a:latin typeface="Times New Roman"/>
                <a:ea typeface="Times New Roman"/>
              </a:rPr>
              <a:t>, </a:t>
            </a:r>
            <a:r>
              <a:rPr lang="fr-FR" sz="3200" b="1" dirty="0" err="1">
                <a:latin typeface="Times New Roman"/>
                <a:ea typeface="Times New Roman"/>
              </a:rPr>
              <a:t>đồng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đội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của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những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nữ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thanh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niên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xung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phong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trong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tác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phẩm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i="1" dirty="0" err="1">
                <a:latin typeface="Times New Roman"/>
                <a:ea typeface="Times New Roman"/>
              </a:rPr>
              <a:t>Những</a:t>
            </a:r>
            <a:r>
              <a:rPr lang="fr-FR" sz="3200" b="1" i="1" dirty="0">
                <a:latin typeface="Times New Roman"/>
                <a:ea typeface="Times New Roman"/>
              </a:rPr>
              <a:t> </a:t>
            </a:r>
            <a:r>
              <a:rPr lang="fr-FR" sz="3200" b="1" i="1" dirty="0" err="1">
                <a:latin typeface="Times New Roman"/>
                <a:ea typeface="Times New Roman"/>
              </a:rPr>
              <a:t>ngôi</a:t>
            </a:r>
            <a:r>
              <a:rPr lang="fr-FR" sz="3200" b="1" i="1" dirty="0">
                <a:latin typeface="Times New Roman"/>
                <a:ea typeface="Times New Roman"/>
              </a:rPr>
              <a:t> </a:t>
            </a:r>
            <a:r>
              <a:rPr lang="fr-FR" sz="3200" b="1" i="1" dirty="0" err="1">
                <a:latin typeface="Times New Roman"/>
                <a:ea typeface="Times New Roman"/>
              </a:rPr>
              <a:t>sao</a:t>
            </a:r>
            <a:r>
              <a:rPr lang="fr-FR" sz="3200" b="1" i="1" dirty="0">
                <a:latin typeface="Times New Roman"/>
                <a:ea typeface="Times New Roman"/>
              </a:rPr>
              <a:t> </a:t>
            </a:r>
            <a:r>
              <a:rPr lang="fr-FR" sz="3200" b="1" i="1" dirty="0" err="1">
                <a:latin typeface="Times New Roman"/>
                <a:ea typeface="Times New Roman"/>
              </a:rPr>
              <a:t>xa</a:t>
            </a:r>
            <a:r>
              <a:rPr lang="fr-FR" sz="3200" b="1" i="1" dirty="0">
                <a:latin typeface="Times New Roman"/>
                <a:ea typeface="Times New Roman"/>
              </a:rPr>
              <a:t> </a:t>
            </a:r>
            <a:r>
              <a:rPr lang="fr-FR" sz="3200" b="1" i="1" dirty="0" err="1">
                <a:latin typeface="Times New Roman"/>
                <a:ea typeface="Times New Roman"/>
              </a:rPr>
              <a:t>xôi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và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những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hiểu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biết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xã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hội</a:t>
            </a:r>
            <a:r>
              <a:rPr lang="fr-FR" sz="3200" b="1" dirty="0">
                <a:latin typeface="Times New Roman"/>
                <a:ea typeface="Times New Roman"/>
              </a:rPr>
              <a:t>, </a:t>
            </a:r>
            <a:r>
              <a:rPr lang="fr-FR" sz="3200" b="1" dirty="0" err="1">
                <a:latin typeface="Times New Roman"/>
                <a:ea typeface="Times New Roman"/>
              </a:rPr>
              <a:t>em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hãy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trình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bày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suy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nghĩ</a:t>
            </a:r>
            <a:r>
              <a:rPr lang="fr-FR" sz="3200" b="1" dirty="0">
                <a:latin typeface="Times New Roman"/>
                <a:ea typeface="Times New Roman"/>
              </a:rPr>
              <a:t> (</a:t>
            </a:r>
            <a:r>
              <a:rPr lang="fr-FR" sz="3200" b="1" dirty="0" err="1">
                <a:latin typeface="Times New Roman"/>
                <a:ea typeface="Times New Roman"/>
              </a:rPr>
              <a:t>khoảng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nửa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trang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giấy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thi</a:t>
            </a:r>
            <a:r>
              <a:rPr lang="fr-FR" sz="3200" b="1" dirty="0">
                <a:latin typeface="Times New Roman"/>
                <a:ea typeface="Times New Roman"/>
              </a:rPr>
              <a:t>) </a:t>
            </a:r>
            <a:r>
              <a:rPr lang="fr-FR" sz="3200" b="1" dirty="0" err="1">
                <a:latin typeface="Times New Roman"/>
                <a:ea typeface="Times New Roman"/>
              </a:rPr>
              <a:t>về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sức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mạnh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của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tình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đoàn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kết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trong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cuộc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sống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hiện</a:t>
            </a:r>
            <a:r>
              <a:rPr lang="fr-FR" sz="3200" b="1" dirty="0">
                <a:latin typeface="Times New Roman"/>
                <a:ea typeface="Times New Roman"/>
              </a:rPr>
              <a:t> </a:t>
            </a:r>
            <a:r>
              <a:rPr lang="fr-FR" sz="3200" b="1" dirty="0" err="1">
                <a:latin typeface="Times New Roman"/>
                <a:ea typeface="Times New Roman"/>
              </a:rPr>
              <a:t>nay</a:t>
            </a:r>
            <a:r>
              <a:rPr lang="fr-FR" sz="3200" b="1" dirty="0" smtClean="0">
                <a:latin typeface="Times New Roman"/>
                <a:ea typeface="Times New Roman"/>
              </a:rPr>
              <a:t>.</a:t>
            </a:r>
          </a:p>
          <a:p>
            <a:pPr marL="91440" marR="91440" indent="0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3200" b="1" dirty="0" smtClean="0">
                <a:latin typeface="Times New Roman"/>
                <a:ea typeface="Times New Roman"/>
              </a:rPr>
              <a:t>=&gt;</a:t>
            </a:r>
            <a:r>
              <a:rPr lang="fr-FR" sz="3200" dirty="0">
                <a:latin typeface="Times New Roman"/>
                <a:ea typeface="Times New Roman"/>
              </a:rPr>
              <a:t>5. </a:t>
            </a:r>
            <a:r>
              <a:rPr lang="fr-FR" sz="3200" dirty="0" err="1">
                <a:latin typeface="Times New Roman"/>
                <a:ea typeface="Times New Roman"/>
              </a:rPr>
              <a:t>Đoạn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văn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cần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đảm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bảo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những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yêu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cầu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về</a:t>
            </a:r>
            <a:r>
              <a:rPr lang="fr-FR" sz="3200" dirty="0">
                <a:latin typeface="Times New Roman"/>
                <a:ea typeface="Times New Roman"/>
              </a:rPr>
              <a:t>:</a:t>
            </a:r>
            <a:endParaRPr lang="en-US" sz="3200" dirty="0">
              <a:latin typeface="Times New Roman"/>
              <a:ea typeface="Times New Roman"/>
            </a:endParaRPr>
          </a:p>
          <a:p>
            <a:pPr marL="0" marR="91440" lvl="0" indent="0"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0" algn="l"/>
                <a:tab pos="457200" algn="l"/>
              </a:tabLst>
            </a:pPr>
            <a:r>
              <a:rPr lang="fr-FR" sz="3200" dirty="0" smtClean="0">
                <a:latin typeface="Times New Roman"/>
                <a:ea typeface="Times New Roman"/>
              </a:rPr>
              <a:t>- </a:t>
            </a:r>
            <a:r>
              <a:rPr lang="fr-FR" sz="3200" dirty="0" err="1" smtClean="0">
                <a:latin typeface="Times New Roman"/>
                <a:ea typeface="Times New Roman"/>
              </a:rPr>
              <a:t>Nội</a:t>
            </a:r>
            <a:r>
              <a:rPr lang="fr-FR" sz="3200" dirty="0" smtClean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dung</a:t>
            </a:r>
            <a:r>
              <a:rPr lang="fr-FR" sz="3200" dirty="0">
                <a:latin typeface="Times New Roman"/>
                <a:ea typeface="Times New Roman"/>
              </a:rPr>
              <a:t>: </a:t>
            </a:r>
            <a:r>
              <a:rPr lang="fr-FR" sz="3200" dirty="0" err="1">
                <a:latin typeface="Times New Roman"/>
                <a:ea typeface="Times New Roman"/>
              </a:rPr>
              <a:t>Từ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tình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đồng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chí</a:t>
            </a:r>
            <a:r>
              <a:rPr lang="fr-FR" sz="3200" dirty="0">
                <a:latin typeface="Times New Roman"/>
                <a:ea typeface="Times New Roman"/>
              </a:rPr>
              <a:t>, </a:t>
            </a:r>
            <a:r>
              <a:rPr lang="fr-FR" sz="3200" dirty="0" err="1">
                <a:latin typeface="Times New Roman"/>
                <a:ea typeface="Times New Roman"/>
              </a:rPr>
              <a:t>đồng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đội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của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những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nữ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thanh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niên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xung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phong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trong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tác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phẩm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Những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ngôi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sao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xa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xôi</a:t>
            </a:r>
            <a:r>
              <a:rPr lang="fr-FR" sz="3200" dirty="0">
                <a:latin typeface="Times New Roman"/>
                <a:ea typeface="Times New Roman"/>
              </a:rPr>
              <a:t>, </a:t>
            </a:r>
            <a:r>
              <a:rPr lang="fr-FR" sz="3200" dirty="0" err="1">
                <a:latin typeface="Times New Roman"/>
                <a:ea typeface="Times New Roman"/>
              </a:rPr>
              <a:t>nêu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được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những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suy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nghĩ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của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về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sức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mạnh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của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tình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đoàn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kết</a:t>
            </a:r>
            <a:r>
              <a:rPr lang="fr-FR" sz="3200" dirty="0">
                <a:latin typeface="Times New Roman"/>
                <a:ea typeface="Times New Roman"/>
              </a:rPr>
              <a:t> : </a:t>
            </a:r>
            <a:r>
              <a:rPr lang="fr-FR" sz="3200" dirty="0" err="1">
                <a:latin typeface="Times New Roman"/>
                <a:ea typeface="Times New Roman"/>
              </a:rPr>
              <a:t>giúp</a:t>
            </a:r>
            <a:r>
              <a:rPr lang="fr-FR" sz="3200" dirty="0">
                <a:latin typeface="Times New Roman"/>
                <a:ea typeface="Times New Roman"/>
              </a:rPr>
              <a:t> con </a:t>
            </a:r>
            <a:r>
              <a:rPr lang="fr-FR" sz="3200" dirty="0" err="1">
                <a:latin typeface="Times New Roman"/>
                <a:ea typeface="Times New Roman"/>
              </a:rPr>
              <a:t>người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hòa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nhập</a:t>
            </a:r>
            <a:r>
              <a:rPr lang="fr-FR" sz="3200" dirty="0">
                <a:latin typeface="Times New Roman"/>
                <a:ea typeface="Times New Roman"/>
              </a:rPr>
              <a:t>, </a:t>
            </a:r>
            <a:r>
              <a:rPr lang="fr-FR" sz="3200" dirty="0" err="1">
                <a:latin typeface="Times New Roman"/>
                <a:ea typeface="Times New Roman"/>
              </a:rPr>
              <a:t>gắn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kết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trong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cộng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đồng</a:t>
            </a:r>
            <a:r>
              <a:rPr lang="fr-FR" sz="3200" dirty="0">
                <a:latin typeface="Times New Roman"/>
                <a:ea typeface="Times New Roman"/>
              </a:rPr>
              <a:t>; </a:t>
            </a:r>
            <a:r>
              <a:rPr lang="fr-FR" sz="3200" dirty="0" err="1">
                <a:latin typeface="Times New Roman"/>
                <a:ea typeface="Times New Roman"/>
              </a:rPr>
              <a:t>tạo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nên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sức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mạnh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lớn</a:t>
            </a:r>
            <a:r>
              <a:rPr lang="fr-FR" sz="3200" dirty="0">
                <a:latin typeface="Times New Roman"/>
                <a:ea typeface="Times New Roman"/>
              </a:rPr>
              <a:t> lao </a:t>
            </a:r>
            <a:r>
              <a:rPr lang="fr-FR" sz="3200" dirty="0" err="1">
                <a:latin typeface="Times New Roman"/>
                <a:ea typeface="Times New Roman"/>
              </a:rPr>
              <a:t>để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vượt</a:t>
            </a:r>
            <a:r>
              <a:rPr lang="fr-FR" sz="3200" dirty="0">
                <a:latin typeface="Times New Roman"/>
                <a:ea typeface="Times New Roman"/>
              </a:rPr>
              <a:t> qua </a:t>
            </a:r>
            <a:r>
              <a:rPr lang="fr-FR" sz="3200" dirty="0" err="1">
                <a:latin typeface="Times New Roman"/>
                <a:ea typeface="Times New Roman"/>
              </a:rPr>
              <a:t>khó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khăn</a:t>
            </a:r>
            <a:r>
              <a:rPr lang="fr-FR" sz="3200" dirty="0">
                <a:latin typeface="Times New Roman"/>
                <a:ea typeface="Times New Roman"/>
              </a:rPr>
              <a:t>, </a:t>
            </a:r>
            <a:r>
              <a:rPr lang="fr-FR" sz="3200" dirty="0" err="1">
                <a:latin typeface="Times New Roman"/>
                <a:ea typeface="Times New Roman"/>
              </a:rPr>
              <a:t>đạt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được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thành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công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trong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mọi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hoàn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cảnh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endParaRPr lang="en-US" sz="3200" dirty="0">
              <a:latin typeface="Times New Roman"/>
              <a:ea typeface="Times New Roman"/>
            </a:endParaRPr>
          </a:p>
          <a:p>
            <a:pPr marL="0" marR="91440" lvl="0" indent="0" algn="just"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0" algn="l"/>
                <a:tab pos="457200" algn="l"/>
              </a:tabLst>
            </a:pPr>
            <a:r>
              <a:rPr lang="fr-FR" sz="3200" dirty="0" smtClean="0">
                <a:latin typeface="Times New Roman"/>
                <a:ea typeface="Times New Roman"/>
              </a:rPr>
              <a:t>- </a:t>
            </a:r>
            <a:r>
              <a:rPr lang="fr-FR" sz="3200" dirty="0" err="1" smtClean="0">
                <a:latin typeface="Times New Roman"/>
                <a:ea typeface="Times New Roman"/>
              </a:rPr>
              <a:t>Hình</a:t>
            </a:r>
            <a:r>
              <a:rPr lang="fr-FR" sz="3200" dirty="0" smtClean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thức</a:t>
            </a:r>
            <a:r>
              <a:rPr lang="fr-FR" sz="3200" dirty="0">
                <a:latin typeface="Times New Roman"/>
                <a:ea typeface="Times New Roman"/>
              </a:rPr>
              <a:t>: </a:t>
            </a:r>
            <a:r>
              <a:rPr lang="fr-FR" sz="3200" dirty="0" err="1">
                <a:latin typeface="Times New Roman"/>
                <a:ea typeface="Times New Roman"/>
              </a:rPr>
              <a:t>kết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hợp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các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phương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thức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biểu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đạt</a:t>
            </a:r>
            <a:r>
              <a:rPr lang="fr-FR" sz="3200" dirty="0">
                <a:latin typeface="Times New Roman"/>
                <a:ea typeface="Times New Roman"/>
              </a:rPr>
              <a:t>, </a:t>
            </a:r>
            <a:r>
              <a:rPr lang="fr-FR" sz="3200" dirty="0" err="1">
                <a:latin typeface="Times New Roman"/>
                <a:ea typeface="Times New Roman"/>
              </a:rPr>
              <a:t>diễn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đạt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rõ</a:t>
            </a:r>
            <a:r>
              <a:rPr lang="fr-FR" sz="3200" dirty="0">
                <a:latin typeface="Times New Roman"/>
                <a:ea typeface="Times New Roman"/>
              </a:rPr>
              <a:t> ý, </a:t>
            </a:r>
            <a:r>
              <a:rPr lang="fr-FR" sz="3200" dirty="0" err="1">
                <a:latin typeface="Times New Roman"/>
                <a:ea typeface="Times New Roman"/>
              </a:rPr>
              <a:t>độ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dài</a:t>
            </a:r>
            <a:r>
              <a:rPr lang="fr-FR" sz="3200" dirty="0">
                <a:latin typeface="Times New Roman"/>
                <a:ea typeface="Times New Roman"/>
              </a:rPr>
              <a:t> </a:t>
            </a:r>
            <a:r>
              <a:rPr lang="fr-FR" sz="3200" dirty="0" err="1">
                <a:latin typeface="Times New Roman"/>
                <a:ea typeface="Times New Roman"/>
              </a:rPr>
              <a:t>theo</a:t>
            </a:r>
            <a:r>
              <a:rPr lang="fr-FR" sz="3200" dirty="0">
                <a:latin typeface="Times New Roman"/>
                <a:ea typeface="Times New Roman"/>
              </a:rPr>
              <a:t> qui </a:t>
            </a:r>
            <a:r>
              <a:rPr lang="fr-FR" sz="3200" dirty="0" err="1">
                <a:latin typeface="Times New Roman"/>
                <a:ea typeface="Times New Roman"/>
              </a:rPr>
              <a:t>định</a:t>
            </a:r>
            <a:r>
              <a:rPr lang="fr-FR" sz="3200" dirty="0">
                <a:latin typeface="Times New Roman"/>
                <a:ea typeface="Times New Roman"/>
              </a:rPr>
              <a:t>... </a:t>
            </a:r>
            <a:endParaRPr lang="en-US" sz="3200" dirty="0"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endParaRPr lang="en-US" sz="3200" b="1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72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0" y="180304"/>
            <a:ext cx="11809926" cy="6555347"/>
          </a:xfrm>
        </p:spPr>
        <p:txBody>
          <a:bodyPr>
            <a:normAutofit/>
          </a:bodyPr>
          <a:lstStyle/>
          <a:p>
            <a:pPr marL="0" marR="91440" lvl="0" indent="0" algn="just">
              <a:spcBef>
                <a:spcPts val="0"/>
              </a:spcBef>
              <a:buNone/>
              <a:tabLst>
                <a:tab pos="0" algn="l"/>
              </a:tabLst>
            </a:pP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6.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Dựa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vào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văn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bản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« 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Những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ngôi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sao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xa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xôi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 »,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Em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hãy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viết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đoạn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văn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khoảng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12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câu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theo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lập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luận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T-P-H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để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phân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tích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vẻ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đẹp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tâm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hồn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và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tình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đồng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chí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đồng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đội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của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những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cô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gái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thanh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niên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xung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phong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tổ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trinh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sát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mặt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đường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trên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tuyến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lửa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Trường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Sơn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Trong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đoạn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có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sử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dụng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thành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phần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biệt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lập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cảm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thán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và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phép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nối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(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Gạch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chân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thành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phần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biệt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lập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cảm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thán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và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phép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Times New Roman"/>
                <a:ea typeface="Times New Roman"/>
              </a:rPr>
              <a:t>nối</a:t>
            </a:r>
            <a:r>
              <a:rPr lang="fr-FR" b="1" dirty="0">
                <a:solidFill>
                  <a:prstClr val="black"/>
                </a:solidFill>
                <a:latin typeface="Times New Roman"/>
                <a:ea typeface="Times New Roman"/>
              </a:rPr>
              <a:t>)</a:t>
            </a:r>
            <a:endParaRPr lang="en-US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1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5DD98D-D47C-432C-BED5-2741387EA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65" y="119270"/>
            <a:ext cx="11489635" cy="561767"/>
          </a:xfrm>
        </p:spPr>
        <p:txBody>
          <a:bodyPr>
            <a:normAutofit fontScale="90000"/>
          </a:bodyPr>
          <a:lstStyle/>
          <a:p>
            <a:pPr lv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 ĐỌC HIỂU 3:</a:t>
            </a:r>
            <a:r>
              <a:rPr lang="en-SG" sz="2000" b="1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+mn-cs"/>
              </a:rPr>
              <a:t>:</a:t>
            </a:r>
            <a:r>
              <a:rPr lang="en-SG" sz="20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+mn-cs"/>
              </a:rPr>
              <a:t> 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SG" sz="27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n-SG" sz="27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SG" sz="27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SG" sz="2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7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SG" sz="2000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+mn-cs"/>
              </a:rPr>
              <a:t>: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F3CDE8-6B5E-4FF1-ABAE-D638EF106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543340"/>
            <a:ext cx="11940209" cy="6195390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SG" dirty="0">
                <a:ea typeface="Calibri" panose="020F0502020204030204" pitchFamily="34" charset="0"/>
              </a:rPr>
              <a:t>“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xẻng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đào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bom.Đất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rắn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hòn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sỏi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bay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Thỉnh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thoảng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lưỡi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xẻng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chạm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bom.Một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gai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cứa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thịt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rùng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bỗng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chậm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Nhanh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Vỏ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lành.Hoặc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bom.Hoặc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5000"/>
              </a:lnSpc>
              <a:spcAft>
                <a:spcPts val="1000"/>
              </a:spcAft>
              <a:buNone/>
            </a:pP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xôi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Lê Minh 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Khuê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SG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"</a:t>
            </a:r>
            <a:r>
              <a:rPr lang="en-SG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SG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ai?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miêu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gì?Qua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SG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SG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lang="en-S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r>
              <a:rPr lang="en-US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miêu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SG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en-SG" u="sn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Gạch</a:t>
            </a:r>
            <a:r>
              <a:rPr lang="en-SG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u="sn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SG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u="sn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SG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u="sn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SG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u="sn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SG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u="sng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S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6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8136D8-FF35-4065-B922-2356979E2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8544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9834BB-3631-400B-9EAF-647454E43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938"/>
            <a:ext cx="10515600" cy="570506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1:(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1,25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"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Định: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0,25 đ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miêu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0,5đ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dạ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dũng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tĩnh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tin: 0,5 đ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( 1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điểm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0,5đ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nhịp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căng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hộp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lo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dũng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việc.0,5đ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0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CF90E4-B3F9-4063-B01A-83DD6B9D7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3( 0,5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41F3C6-5B7E-4683-AE6C-76D19F9CF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904754"/>
          </a:xfrm>
        </p:spPr>
        <p:txBody>
          <a:bodyPr>
            <a:normAutofit fontScale="850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tiểu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kính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Phạm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Duật</a:t>
            </a:r>
            <a:endParaRPr lang="en-SG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</a:rPr>
              <a:t> 4(3,75đ):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chứng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en-SG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dung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(1 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Căng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lo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lắng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Can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đảm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dũng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tĩnh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lĩnh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dứt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khoát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châm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mìn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Hồi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hộp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lo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lắng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đầy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thần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trách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chờ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nổ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5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1214C6-F699-43B3-AC9F-8D7AEF95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/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(1 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trần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rút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gọn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…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ẩn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giác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Ngôi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ngôn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độc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thoại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"/>
            </a:pP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(0,25đ)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"/>
            </a:pP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hùng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gái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(0,5đ)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5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47DEA0-E523-4CE6-8430-9AA70A8F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809"/>
            <a:ext cx="10515600" cy="5819154"/>
          </a:xfrm>
        </p:spPr>
        <p:txBody>
          <a:bodyPr/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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song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. (1,5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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mắc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lỗi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(1điểm)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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sài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lỗi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(0,75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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ý,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dung,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kém</a:t>
            </a:r>
            <a:r>
              <a:rPr lang="en-SG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 (0,5đ)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SG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.(0,5 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ghép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ràng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S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)( 0,5 đ)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4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844EBF-9636-47A8-848E-981E222F9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2" y="365126"/>
            <a:ext cx="11035748" cy="73480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4:(</a:t>
            </a:r>
            <a:r>
              <a:rPr lang="en-SG" sz="2800" dirty="0">
                <a:latin typeface="Times New Roman" panose="02020603050405020304" pitchFamily="18" charset="0"/>
              </a:rPr>
              <a:t>5</a:t>
            </a:r>
            <a:r>
              <a:rPr lang="en-SG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SG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A4D1A7-74F7-4E3F-BC80-D1E7E0C3F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887896"/>
            <a:ext cx="11834192" cy="5804452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bò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lánh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răng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khuôn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nhem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nhuốc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quỷ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ai?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quỷ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"Chúng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ai?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Nụ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ý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04BAEB-6605-4B4E-9FFD-70C2B2EC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797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6F139A-5A90-440F-ABE2-8BF5C5062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922"/>
            <a:ext cx="10515600" cy="5130041"/>
          </a:xfrm>
        </p:spPr>
        <p:txBody>
          <a:bodyPr>
            <a:normAutofit fontScale="925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1(1đ):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xôi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0.25đ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Lê Minh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Khuê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.( 0,25đ)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1971,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liệt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.(0,5đ)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2( 1 đ):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quỷ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lấm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 ha"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.(0,5đ)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Phạm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Duật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.( 0,5đ)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2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75573-4606-4247-9A02-F5585F027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3(1đ):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DC8E34-87EA-4F8A-BAF0-231E2515C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8"/>
            <a:ext cx="10515600" cy="5090285"/>
          </a:xfrm>
        </p:spPr>
        <p:txBody>
          <a:bodyPr/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-"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Thao,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.(0,5đ)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Nụ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đùa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vượt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…(0,5đ)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4( 2đ):</a:t>
            </a:r>
          </a:p>
          <a:p>
            <a:pPr marL="514350" marR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(0.5đ)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ràng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6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1309</Words>
  <PresentationFormat>Custom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ÔN TẬP VĂN BẢN:NHỮNG NGÔI SAO XA XÔI ( TIẾP)</vt:lpstr>
      <vt:lpstr>ĐỀ ĐỌC HIỂU 3:: (6 điểm) Đọc đoạn văn sau và thực hiện các yêu cầu dưới đây: </vt:lpstr>
      <vt:lpstr>Gợi ý:</vt:lpstr>
      <vt:lpstr>Câu 3( 0,5 điểm)</vt:lpstr>
      <vt:lpstr>PowerPoint Presentation</vt:lpstr>
      <vt:lpstr>PowerPoint Presentation</vt:lpstr>
      <vt:lpstr>Đề đọc hiểu 4:(5 điểm)</vt:lpstr>
      <vt:lpstr>Gợi ý:</vt:lpstr>
      <vt:lpstr>Câu 3(1đ):</vt:lpstr>
      <vt:lpstr>b. Về nội dung:(1.5đ)  Đây là đoạn văn nghị luận xã hội có tính chất mở.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2020-05-06T15:32:25Z</dcterms:created>
  <dcterms:modified xsi:type="dcterms:W3CDTF">2022-03-26T02:17:01Z</dcterms:modified>
</cp:coreProperties>
</file>