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7"/>
  </p:notesMasterIdLst>
  <p:sldIdLst>
    <p:sldId id="303"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2395"/>
    <a:srgbClr val="6BDDDD"/>
    <a:srgbClr val="FFFFFF"/>
    <a:srgbClr val="00B856"/>
    <a:srgbClr val="F0AE42"/>
    <a:srgbClr val="FF33CC"/>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68" d="100"/>
          <a:sy n="68" d="100"/>
        </p:scale>
        <p:origin x="540"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4699819" y="477230"/>
            <a:ext cx="7492181" cy="1754326"/>
          </a:xfrm>
          <a:prstGeom prst="rect">
            <a:avLst/>
          </a:prstGeom>
          <a:noFill/>
        </p:spPr>
        <p:txBody>
          <a:bodyPr wrap="square" rtlCol="0">
            <a:spAutoFit/>
          </a:bodyPr>
          <a:lstStyle/>
          <a:p>
            <a:pPr algn="ctr"/>
            <a:r>
              <a:rPr lang="en-US" sz="4800" b="1">
                <a:solidFill>
                  <a:srgbClr val="00B050"/>
                </a:solidFill>
                <a:effectLst/>
                <a:latin typeface="Tahoma" panose="020B0604030504040204" pitchFamily="34" charset="0"/>
                <a:ea typeface="Tahoma" panose="020B0604030504040204" pitchFamily="34" charset="0"/>
                <a:cs typeface="Tahoma" panose="020B0604030504040204" pitchFamily="34" charset="0"/>
              </a:rPr>
              <a:t>TIẾT 23. BÀI 12A. </a:t>
            </a:r>
          </a:p>
          <a:p>
            <a:pPr algn="ctr"/>
            <a:r>
              <a:rPr lang="en-US" sz="6000" b="1">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rPr>
              <a:t>SỬ DỤNG HÀM IF </a:t>
            </a:r>
            <a:endParaRPr lang="en-US" sz="6000">
              <a:solidFill>
                <a:schemeClr val="accent2">
                  <a:lumMod val="75000"/>
                </a:schemeClr>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2" name="TextBox 1">
            <a:extLst>
              <a:ext uri="{FF2B5EF4-FFF2-40B4-BE49-F238E27FC236}">
                <a16:creationId xmlns:a16="http://schemas.microsoft.com/office/drawing/2014/main" id="{9726AF2B-4D5C-6B51-0FCE-62EE27094F7C}"/>
              </a:ext>
            </a:extLst>
          </p:cNvPr>
          <p:cNvSpPr txBox="1"/>
          <p:nvPr/>
        </p:nvSpPr>
        <p:spPr>
          <a:xfrm>
            <a:off x="844731" y="936288"/>
            <a:ext cx="9910355" cy="2535566"/>
          </a:xfrm>
          <a:prstGeom prst="rect">
            <a:avLst/>
          </a:prstGeom>
          <a:noFill/>
        </p:spPr>
        <p:txBody>
          <a:bodyPr wrap="square">
            <a:spAutoFit/>
          </a:bodyPr>
          <a:lstStyle/>
          <a:p>
            <a:pPr>
              <a:lnSpc>
                <a:spcPct val="150000"/>
              </a:lnSpc>
            </a:pPr>
            <a:r>
              <a:rPr lang="vi-VN"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Hướng dẫn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 Tạo bảng dữ liệu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Mở bảng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TaiChinhGiaDinh.xlsx</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nháy chuột chọn trang tính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Chi tiêu</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cột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I</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bổ sung tiêu đề cột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Mục chi</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nhập dữ liệu cho cột này như minh hoạ ở Hình 12a.2. </a:t>
            </a:r>
            <a:endParaRPr lang="vi-VN"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vùng dữ liệu </a:t>
            </a:r>
            <a:r>
              <a:rPr lang="vi-VN"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K1:O5</a:t>
            </a: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tạo bảng dữ liệu tổng hợp mục chi như minh hoạ ở Hình 12a.5</a:t>
            </a:r>
            <a:endPar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Sau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đó</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Lưu</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a:t>
            </a:r>
            <a:r>
              <a:rPr lang="en-US"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8E08F09-B113-A22E-8768-D99A388AFE90}"/>
              </a:ext>
            </a:extLst>
          </p:cNvPr>
          <p:cNvPicPr>
            <a:picLocks noChangeAspect="1"/>
          </p:cNvPicPr>
          <p:nvPr/>
        </p:nvPicPr>
        <p:blipFill>
          <a:blip r:embed="rId2"/>
          <a:stretch>
            <a:fillRect/>
          </a:stretch>
        </p:blipFill>
        <p:spPr>
          <a:xfrm>
            <a:off x="2687467" y="3795057"/>
            <a:ext cx="6224882" cy="2853550"/>
          </a:xfrm>
          <a:prstGeom prst="rect">
            <a:avLst/>
          </a:prstGeom>
        </p:spPr>
      </p:pic>
    </p:spTree>
    <p:extLst>
      <p:ext uri="{BB962C8B-B14F-4D97-AF65-F5344CB8AC3E}">
        <p14:creationId xmlns:p14="http://schemas.microsoft.com/office/powerpoint/2010/main" val="12800046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4" name="TextBox 3">
            <a:extLst>
              <a:ext uri="{FF2B5EF4-FFF2-40B4-BE49-F238E27FC236}">
                <a16:creationId xmlns:a16="http://schemas.microsoft.com/office/drawing/2014/main" id="{567559CF-DBD5-1F0A-759F-C0185295E240}"/>
              </a:ext>
            </a:extLst>
          </p:cNvPr>
          <p:cNvSpPr txBox="1"/>
          <p:nvPr/>
        </p:nvSpPr>
        <p:spPr>
          <a:xfrm>
            <a:off x="931818" y="936288"/>
            <a:ext cx="10607039" cy="3370666"/>
          </a:xfrm>
          <a:prstGeom prst="rect">
            <a:avLst/>
          </a:prstGeom>
          <a:noFill/>
        </p:spPr>
        <p:txBody>
          <a:bodyPr wrap="square">
            <a:spAutoFit/>
          </a:bodyPr>
          <a:lstStyle/>
          <a:p>
            <a:pPr>
              <a:lnSpc>
                <a:spcPct val="150000"/>
              </a:lnSpc>
            </a:pP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 Tính </a:t>
            </a:r>
            <a:r>
              <a:rPr lang="vi-VN" sz="16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chi</a:t>
            </a: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b="1"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Tỉ lệ</a:t>
            </a:r>
            <a:r>
              <a:rPr lang="vi-VN" sz="1600" b="1"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của mỗi mục chi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Ta có tổng chi của mỗi mục chi ở cột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lấy từ dữ liệu các khoản chi trong bảng ở</a:t>
            </a:r>
            <a:r>
              <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Hình 12a.2, vì vậy cần sử dụng hàm SUMIF để tính tổng theo từng mục.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nhập công thức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=SUMIF($I$2:$I$10,K3,$H$2:$H$10)</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tổng hợp số tiền của</a:t>
            </a:r>
            <a:r>
              <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mục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Nhu cầu thiết yếu</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như minh hoạ ở Hình 12a.6.</a:t>
            </a:r>
            <a:endParaRPr lang="en-US"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của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M4</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M5</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tổng chi của các mục chi còn lại.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ở cột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tổng chi của mỗi mục chi so với tổng tiền của tất cả các khoản (lưu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Vì vậy, em nhập công thức tại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M3/$H$11*100%</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vi-VN" sz="16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Sao chép công thức của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N3</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sang các ô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N4</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16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N5</a:t>
            </a:r>
            <a:r>
              <a:rPr lang="vi-VN" sz="16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tính tỉ lệ của các mục chi còn lại.</a:t>
            </a:r>
            <a:endParaRPr lang="en-US" sz="1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D28ABB0-A1E1-0316-E834-E449F0F63FB4}"/>
              </a:ext>
            </a:extLst>
          </p:cNvPr>
          <p:cNvPicPr>
            <a:picLocks noChangeAspect="1"/>
          </p:cNvPicPr>
          <p:nvPr/>
        </p:nvPicPr>
        <p:blipFill>
          <a:blip r:embed="rId2"/>
          <a:stretch>
            <a:fillRect/>
          </a:stretch>
        </p:blipFill>
        <p:spPr>
          <a:xfrm>
            <a:off x="3503748" y="4306955"/>
            <a:ext cx="5184505" cy="2411230"/>
          </a:xfrm>
          <a:prstGeom prst="rect">
            <a:avLst/>
          </a:prstGeom>
        </p:spPr>
      </p:pic>
    </p:spTree>
    <p:extLst>
      <p:ext uri="{BB962C8B-B14F-4D97-AF65-F5344CB8AC3E}">
        <p14:creationId xmlns:p14="http://schemas.microsoft.com/office/powerpoint/2010/main" val="325311040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2" name="TextBox 1">
            <a:extLst>
              <a:ext uri="{FF2B5EF4-FFF2-40B4-BE49-F238E27FC236}">
                <a16:creationId xmlns:a16="http://schemas.microsoft.com/office/drawing/2014/main" id="{BD465A8C-646B-E91E-6E82-6A275DFF13A4}"/>
              </a:ext>
            </a:extLst>
          </p:cNvPr>
          <p:cNvSpPr txBox="1"/>
          <p:nvPr/>
        </p:nvSpPr>
        <p:spPr>
          <a:xfrm>
            <a:off x="722549" y="1189504"/>
            <a:ext cx="6305006" cy="3365024"/>
          </a:xfrm>
          <a:prstGeom prst="rect">
            <a:avLst/>
          </a:prstGeom>
          <a:noFill/>
        </p:spPr>
        <p:txBody>
          <a:bodyPr wrap="square">
            <a:spAutoFit/>
          </a:bodyPr>
          <a:lstStyle/>
          <a:p>
            <a:pPr>
              <a:lnSpc>
                <a:spcPct val="150000"/>
              </a:lnSpc>
            </a:pPr>
            <a:r>
              <a:rPr lang="vi-VN" sz="1800" b="1" i="1" dirty="0">
                <a:solidFill>
                  <a:srgbClr val="231F20"/>
                </a:solidFill>
                <a:effectLst/>
                <a:latin typeface="Arial" panose="020B0604020202020204" pitchFamily="34" charset="0"/>
              </a:rPr>
              <a:t>c) Điền nhận xét vào cột </a:t>
            </a:r>
            <a:r>
              <a:rPr lang="vi-VN" sz="1800" b="1" i="1" dirty="0">
                <a:solidFill>
                  <a:srgbClr val="ED028C"/>
                </a:solidFill>
                <a:effectLst/>
                <a:latin typeface="Arial" panose="020B0604020202020204" pitchFamily="34" charset="0"/>
              </a:rPr>
              <a:t>Trạng thái </a:t>
            </a:r>
            <a:r>
              <a:rPr lang="vi-VN" sz="1800" b="1" i="1" dirty="0">
                <a:solidFill>
                  <a:srgbClr val="231F20"/>
                </a:solidFill>
                <a:effectLst/>
                <a:latin typeface="Arial" panose="020B0604020202020204" pitchFamily="34" charset="0"/>
              </a:rPr>
              <a:t>của từng mục chi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O3</a:t>
            </a:r>
            <a:r>
              <a:rPr lang="vi-VN" sz="1800" dirty="0">
                <a:solidFill>
                  <a:srgbClr val="231F20"/>
                </a:solidFill>
                <a:effectLst/>
                <a:latin typeface="Arial" panose="020B0604020202020204" pitchFamily="34" charset="0"/>
              </a:rPr>
              <a:t>, nhập công thức</a:t>
            </a:r>
            <a:r>
              <a:rPr lang="vi-VN" sz="1800" dirty="0">
                <a:solidFill>
                  <a:srgbClr val="ED028C"/>
                </a:solidFill>
                <a:effectLst/>
                <a:latin typeface="Arial" panose="020B0604020202020204" pitchFamily="34" charset="0"/>
              </a:rPr>
              <a:t> =IF(N3&gt;50%,"Nhiều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Nhu cầu thiết yếu</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O4</a:t>
            </a:r>
            <a:r>
              <a:rPr lang="vi-VN" sz="1800" dirty="0">
                <a:solidFill>
                  <a:srgbClr val="231F20"/>
                </a:solidFill>
                <a:effectLst/>
                <a:latin typeface="Arial" panose="020B0604020202020204" pitchFamily="34" charset="0"/>
              </a:rPr>
              <a:t>, nhập công thức </a:t>
            </a:r>
            <a:r>
              <a:rPr lang="vi-VN" sz="1800" dirty="0">
                <a:solidFill>
                  <a:srgbClr val="ED028C"/>
                </a:solidFill>
                <a:effectLst/>
                <a:latin typeface="Arial" panose="020B0604020202020204" pitchFamily="34" charset="0"/>
              </a:rPr>
              <a:t>=IF(N4&gt;30%,"Nhiều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Mong muốn cá nhân</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Tại ô </a:t>
            </a:r>
            <a:r>
              <a:rPr lang="vi-VN" sz="1800" dirty="0">
                <a:solidFill>
                  <a:srgbClr val="ED028C"/>
                </a:solidFill>
                <a:effectLst/>
                <a:latin typeface="Arial" panose="020B0604020202020204" pitchFamily="34" charset="0"/>
              </a:rPr>
              <a:t>O5</a:t>
            </a:r>
            <a:r>
              <a:rPr lang="vi-VN" sz="1800" dirty="0">
                <a:solidFill>
                  <a:srgbClr val="231F20"/>
                </a:solidFill>
                <a:effectLst/>
                <a:latin typeface="Arial" panose="020B0604020202020204" pitchFamily="34" charset="0"/>
              </a:rPr>
              <a:t>, nhập công thức </a:t>
            </a:r>
            <a:r>
              <a:rPr lang="vi-VN" sz="1800" dirty="0">
                <a:solidFill>
                  <a:srgbClr val="ED028C"/>
                </a:solidFill>
                <a:effectLst/>
                <a:latin typeface="Arial" panose="020B0604020202020204" pitchFamily="34" charset="0"/>
              </a:rPr>
              <a:t>=IF(N5&gt;20%,"Nhiều hơn","Ít hơn")</a:t>
            </a:r>
            <a:r>
              <a:rPr lang="vi-VN" sz="1800" dirty="0">
                <a:solidFill>
                  <a:srgbClr val="231F20"/>
                </a:solidFill>
                <a:effectLst/>
                <a:latin typeface="Arial" panose="020B0604020202020204" pitchFamily="34" charset="0"/>
              </a:rPr>
              <a:t> để điền nhận xét của mục </a:t>
            </a:r>
            <a:r>
              <a:rPr lang="vi-VN" sz="1800" dirty="0">
                <a:solidFill>
                  <a:srgbClr val="ED028C"/>
                </a:solidFill>
                <a:effectLst/>
                <a:latin typeface="Arial" panose="020B0604020202020204" pitchFamily="34" charset="0"/>
              </a:rPr>
              <a:t>Tiết kiệm</a:t>
            </a:r>
            <a:r>
              <a:rPr lang="vi-VN" sz="1800" dirty="0">
                <a:solidFill>
                  <a:srgbClr val="231F20"/>
                </a:solidFill>
                <a:effectLst/>
                <a:latin typeface="Arial" panose="020B0604020202020204" pitchFamily="34" charset="0"/>
              </a:rPr>
              <a:t>. </a:t>
            </a:r>
            <a:endParaRPr lang="vi-VN" dirty="0"/>
          </a:p>
          <a:p>
            <a:pPr>
              <a:lnSpc>
                <a:spcPct val="150000"/>
              </a:lnSpc>
            </a:pPr>
            <a:r>
              <a:rPr lang="vi-VN" sz="1800" dirty="0">
                <a:solidFill>
                  <a:srgbClr val="231F20"/>
                </a:solidFill>
                <a:effectLst/>
                <a:latin typeface="Arial" panose="020B0604020202020204" pitchFamily="34" charset="0"/>
              </a:rPr>
              <a:t>– Lưu bảng tính</a:t>
            </a:r>
            <a:endParaRPr lang="en-US" dirty="0"/>
          </a:p>
        </p:txBody>
      </p:sp>
      <p:pic>
        <p:nvPicPr>
          <p:cNvPr id="1026" name="Picture 2" descr="Computer Class Cartoon Images - Free Download on Freepik">
            <a:extLst>
              <a:ext uri="{FF2B5EF4-FFF2-40B4-BE49-F238E27FC236}">
                <a16:creationId xmlns:a16="http://schemas.microsoft.com/office/drawing/2014/main" id="{09EBB479-5FF9-7FB5-6982-161AA9C97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075" y="3429000"/>
            <a:ext cx="4395993" cy="310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9262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7E86DB-BBFD-64A6-30EE-35289660EC63}"/>
              </a:ext>
            </a:extLst>
          </p:cNvPr>
          <p:cNvGrpSpPr/>
          <p:nvPr/>
        </p:nvGrpSpPr>
        <p:grpSpPr>
          <a:xfrm>
            <a:off x="135244" y="172578"/>
            <a:ext cx="3429000" cy="1183398"/>
            <a:chOff x="-3441969" y="882001"/>
            <a:chExt cx="3429000" cy="1183398"/>
          </a:xfrm>
        </p:grpSpPr>
        <p:pic>
          <p:nvPicPr>
            <p:cNvPr id="4" name="Picture 2" descr="Text Box PNG Transparent Images Free Download | Vector Files | Pngtree">
              <a:extLst>
                <a:ext uri="{FF2B5EF4-FFF2-40B4-BE49-F238E27FC236}">
                  <a16:creationId xmlns:a16="http://schemas.microsoft.com/office/drawing/2014/main" id="{AC589143-9946-C6E1-F1B2-A1E3BA68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94216A-C8A9-D7C0-E8C5-A3FC97F773A5}"/>
                </a:ext>
              </a:extLst>
            </p:cNvPr>
            <p:cNvSpPr txBox="1"/>
            <p:nvPr/>
          </p:nvSpPr>
          <p:spPr>
            <a:xfrm>
              <a:off x="-2854664" y="1122491"/>
              <a:ext cx="219964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p>
          </p:txBody>
        </p:sp>
      </p:grpSp>
      <p:sp>
        <p:nvSpPr>
          <p:cNvPr id="6" name="Rectangle 5">
            <a:extLst>
              <a:ext uri="{FF2B5EF4-FFF2-40B4-BE49-F238E27FC236}">
                <a16:creationId xmlns:a16="http://schemas.microsoft.com/office/drawing/2014/main" id="{215E60AC-38FF-C381-2481-CADE8639593C}"/>
              </a:ext>
            </a:extLst>
          </p:cNvPr>
          <p:cNvSpPr/>
          <p:nvPr/>
        </p:nvSpPr>
        <p:spPr>
          <a:xfrm>
            <a:off x="586378" y="1176778"/>
            <a:ext cx="5225142" cy="3191130"/>
          </a:xfrm>
          <a:prstGeom prst="rect">
            <a:avLst/>
          </a:prstGeom>
        </p:spPr>
        <p:txBody>
          <a:bodyPr wrap="square">
            <a:spAutoFit/>
          </a:bodyPr>
          <a:lstStyle/>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Hình 12a.7 là bảng dữ liệu tính số tiền thưởng cho các đại lí của một nhãn hàng. Em hãy tạo bảng dữ liệu và thực hiện các yêu cầu sau:</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a) Tính tỉ lệ thưởng (cột C), biết nếu doanh thu đạt trên 10 triệu thì tỉ lệ thưởng là 5%, còn không thì tỉ lệ thưởng là 0%.</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b) Tính số tiền thưởng (cột D) mà các đại lí nhận được biết Số tiền = Doanh thu x Tỉ lệ.</a:t>
            </a:r>
            <a:endParaRPr lang="en-US" sz="17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D9B0FE-A500-7BAC-FE4B-190A42AB6A23}"/>
              </a:ext>
            </a:extLst>
          </p:cNvPr>
          <p:cNvSpPr txBox="1"/>
          <p:nvPr/>
        </p:nvSpPr>
        <p:spPr>
          <a:xfrm>
            <a:off x="591504" y="4245985"/>
            <a:ext cx="9204960" cy="2406300"/>
          </a:xfrm>
          <a:prstGeom prst="rect">
            <a:avLst/>
          </a:prstGeom>
          <a:noFill/>
        </p:spPr>
        <p:txBody>
          <a:bodyPr wrap="square">
            <a:spAutoFit/>
          </a:bodyPr>
          <a:lstStyle/>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c) Nhãn hàng thay đổi cách tính tỉ lệ thưởng cho đại lí theo quy tắc sau:</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20 triệu thì tỉ lệ thưởng là 6%.</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15 triệu thì tỉ lệ thưởng là 4%.</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Nếu doanh thu trên 10 triệu thì tỉ lệ thưởng là 2%.</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Còn không thì tỉ lệ thưởng là 0%.</a:t>
            </a:r>
          </a:p>
          <a:p>
            <a:pPr algn="just" defTabSz="342900">
              <a:lnSpc>
                <a:spcPct val="150000"/>
              </a:lnSpc>
            </a:pPr>
            <a:r>
              <a:rPr lang="vi-VN" sz="1700" dirty="0">
                <a:latin typeface="Times New Roman" panose="02020603050405020304" pitchFamily="18" charset="0"/>
                <a:ea typeface="Tahoma" panose="020B0604030504040204" pitchFamily="34" charset="0"/>
                <a:cs typeface="Times New Roman" panose="02020603050405020304" pitchFamily="18" charset="0"/>
              </a:rPr>
              <a:t> Hãy chỉnh sửa công thức ở câu a) theo quy tắc tính tỉ lệ thưởng ở trên.</a:t>
            </a:r>
          </a:p>
        </p:txBody>
      </p:sp>
      <p:pic>
        <p:nvPicPr>
          <p:cNvPr id="8" name="Picture 7">
            <a:extLst>
              <a:ext uri="{FF2B5EF4-FFF2-40B4-BE49-F238E27FC236}">
                <a16:creationId xmlns:a16="http://schemas.microsoft.com/office/drawing/2014/main" id="{88B7A201-F60F-0E8B-2AC0-FC49C3F65C14}"/>
              </a:ext>
            </a:extLst>
          </p:cNvPr>
          <p:cNvPicPr>
            <a:picLocks noChangeAspect="1"/>
          </p:cNvPicPr>
          <p:nvPr/>
        </p:nvPicPr>
        <p:blipFill>
          <a:blip r:embed="rId3"/>
          <a:stretch>
            <a:fillRect/>
          </a:stretch>
        </p:blipFill>
        <p:spPr>
          <a:xfrm>
            <a:off x="6047006" y="1251142"/>
            <a:ext cx="4557975" cy="3116766"/>
          </a:xfrm>
          <a:prstGeom prst="rect">
            <a:avLst/>
          </a:prstGeom>
        </p:spPr>
      </p:pic>
    </p:spTree>
    <p:extLst>
      <p:ext uri="{BB962C8B-B14F-4D97-AF65-F5344CB8AC3E}">
        <p14:creationId xmlns:p14="http://schemas.microsoft.com/office/powerpoint/2010/main" val="1344122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7E86DB-BBFD-64A6-30EE-35289660EC63}"/>
              </a:ext>
            </a:extLst>
          </p:cNvPr>
          <p:cNvGrpSpPr/>
          <p:nvPr/>
        </p:nvGrpSpPr>
        <p:grpSpPr>
          <a:xfrm>
            <a:off x="135244" y="172578"/>
            <a:ext cx="3429000" cy="1183398"/>
            <a:chOff x="-3441969" y="882001"/>
            <a:chExt cx="3429000" cy="1183398"/>
          </a:xfrm>
        </p:grpSpPr>
        <p:pic>
          <p:nvPicPr>
            <p:cNvPr id="4" name="Picture 2" descr="Text Box PNG Transparent Images Free Download | Vector Files | Pngtree">
              <a:extLst>
                <a:ext uri="{FF2B5EF4-FFF2-40B4-BE49-F238E27FC236}">
                  <a16:creationId xmlns:a16="http://schemas.microsoft.com/office/drawing/2014/main" id="{AC589143-9946-C6E1-F1B2-A1E3BA68A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494216A-C8A9-D7C0-E8C5-A3FC97F773A5}"/>
                </a:ext>
              </a:extLst>
            </p:cNvPr>
            <p:cNvSpPr txBox="1"/>
            <p:nvPr/>
          </p:nvSpPr>
          <p:spPr>
            <a:xfrm>
              <a:off x="-2854664" y="1122491"/>
              <a:ext cx="2137124"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p>
          </p:txBody>
        </p:sp>
      </p:grpSp>
      <p:grpSp>
        <p:nvGrpSpPr>
          <p:cNvPr id="10" name="Giao NV về nhà">
            <a:extLst>
              <a:ext uri="{FF2B5EF4-FFF2-40B4-BE49-F238E27FC236}">
                <a16:creationId xmlns:a16="http://schemas.microsoft.com/office/drawing/2014/main" id="{DF803BE3-D420-3947-F929-390DD512FBFC}"/>
              </a:ext>
            </a:extLst>
          </p:cNvPr>
          <p:cNvGrpSpPr/>
          <p:nvPr/>
        </p:nvGrpSpPr>
        <p:grpSpPr>
          <a:xfrm>
            <a:off x="722549" y="1596466"/>
            <a:ext cx="10360893" cy="4848467"/>
            <a:chOff x="722549" y="2215663"/>
            <a:chExt cx="10360893" cy="4848467"/>
          </a:xfrm>
        </p:grpSpPr>
        <p:grpSp>
          <p:nvGrpSpPr>
            <p:cNvPr id="11" name="Group 10">
              <a:extLst>
                <a:ext uri="{FF2B5EF4-FFF2-40B4-BE49-F238E27FC236}">
                  <a16:creationId xmlns:a16="http://schemas.microsoft.com/office/drawing/2014/main" id="{2BCD9806-D39F-A01E-537B-D5962DCB34C5}"/>
                </a:ext>
              </a:extLst>
            </p:cNvPr>
            <p:cNvGrpSpPr/>
            <p:nvPr/>
          </p:nvGrpSpPr>
          <p:grpSpPr>
            <a:xfrm>
              <a:off x="722549" y="2215663"/>
              <a:ext cx="10360893" cy="4848467"/>
              <a:chOff x="751424" y="4271768"/>
              <a:chExt cx="10360893" cy="5265350"/>
            </a:xfrm>
          </p:grpSpPr>
          <p:grpSp>
            <p:nvGrpSpPr>
              <p:cNvPr id="13" name="Group 12">
                <a:extLst>
                  <a:ext uri="{FF2B5EF4-FFF2-40B4-BE49-F238E27FC236}">
                    <a16:creationId xmlns:a16="http://schemas.microsoft.com/office/drawing/2014/main" id="{3E4985B6-A28D-1322-D752-55D29F05F567}"/>
                  </a:ext>
                </a:extLst>
              </p:cNvPr>
              <p:cNvGrpSpPr/>
              <p:nvPr/>
            </p:nvGrpSpPr>
            <p:grpSpPr>
              <a:xfrm>
                <a:off x="751424" y="4271768"/>
                <a:ext cx="10340110" cy="5265350"/>
                <a:chOff x="748591" y="4323722"/>
                <a:chExt cx="10193330" cy="5265350"/>
              </a:xfrm>
            </p:grpSpPr>
            <p:sp>
              <p:nvSpPr>
                <p:cNvPr id="16" name="Rectangle: Rounded Corners 15">
                  <a:extLst>
                    <a:ext uri="{FF2B5EF4-FFF2-40B4-BE49-F238E27FC236}">
                      <a16:creationId xmlns:a16="http://schemas.microsoft.com/office/drawing/2014/main" id="{637B2F14-1E9D-DCC1-B454-129E0FB89AD5}"/>
                    </a:ext>
                  </a:extLst>
                </p:cNvPr>
                <p:cNvSpPr/>
                <p:nvPr/>
              </p:nvSpPr>
              <p:spPr>
                <a:xfrm>
                  <a:off x="1181534" y="4593968"/>
                  <a:ext cx="9760387" cy="4995104"/>
                </a:xfrm>
                <a:prstGeom prst="roundRect">
                  <a:avLst>
                    <a:gd name="adj" fmla="val 8936"/>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43EDABE-C88D-54C0-69F9-FFC751BD62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4" name="Rectangle 13">
                <a:extLst>
                  <a:ext uri="{FF2B5EF4-FFF2-40B4-BE49-F238E27FC236}">
                    <a16:creationId xmlns:a16="http://schemas.microsoft.com/office/drawing/2014/main" id="{80C55593-2333-1459-7922-D45B47802A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0C678DD-81EA-94A9-8AF3-0CF5750701A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B34BA12F-C9C6-2A04-01E6-DF796A1CAC86}"/>
                </a:ext>
              </a:extLst>
            </p:cNvPr>
            <p:cNvSpPr txBox="1"/>
            <p:nvPr/>
          </p:nvSpPr>
          <p:spPr>
            <a:xfrm>
              <a:off x="1615756" y="2669677"/>
              <a:ext cx="9312221" cy="4189288"/>
            </a:xfrm>
            <a:prstGeom prst="rect">
              <a:avLst/>
            </a:prstGeom>
            <a:noFill/>
          </p:spPr>
          <p:txBody>
            <a:bodyPr wrap="square">
              <a:spAutoFit/>
            </a:bodyPr>
            <a:lstStyle/>
            <a:p>
              <a:pPr>
                <a:lnSpc>
                  <a:spcPct val="150000"/>
                </a:lnSpc>
              </a:pP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Với bảng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Tổng hợp mục chi</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đã thực hiện ở phần Thực hành, em hãy chỉnh sửa công thức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O3</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có thể nhận xét tình trạng của mục chi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Nhu cầu thiết yếu</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theo hai mức: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chi lớn hơn 80%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thì</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nhận xét "Nhiều quá",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nếu</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tỉ lệ chi lớn hơn 50%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thì</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nhận xét "Nhiều hơn", </a:t>
              </a:r>
              <a:r>
                <a:rPr lang="vi-VN" sz="2000" i="1"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còn không thì </a:t>
              </a:r>
              <a:r>
                <a:rPr lang="vi-VN" sz="20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nhận xét là "Ít hơn"</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2.</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Tương tự câu 1, em hãy sử dụng hàm IF lồng nhau tại ô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O4</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O5</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để có thể nhận xét chi tiết hơn tình trạng của mục chi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Mong muốn cá nhân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 </a:t>
              </a:r>
              <a:r>
                <a:rPr lang="vi-VN" sz="20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Tiết kiệm</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Dựa trên quy tắc tài chính 50-30-20, em hãy điều chỉnh sao cho các mục chi được cân đối và tài chính gia đình được kiểm soát hiệu quả.</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13830503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2387192"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p>
          </p:txBody>
        </p:sp>
      </p:grpSp>
      <p:sp>
        <p:nvSpPr>
          <p:cNvPr id="3" name="Speech Bubble: Rectangle with Corners Rounded 2">
            <a:extLst>
              <a:ext uri="{FF2B5EF4-FFF2-40B4-BE49-F238E27FC236}">
                <a16:creationId xmlns:a16="http://schemas.microsoft.com/office/drawing/2014/main" id="{D23B7791-A553-4524-A49B-51CA7960C90B}"/>
              </a:ext>
            </a:extLst>
          </p:cNvPr>
          <p:cNvSpPr/>
          <p:nvPr/>
        </p:nvSpPr>
        <p:spPr>
          <a:xfrm>
            <a:off x="2952207" y="1267325"/>
            <a:ext cx="7443440" cy="1642235"/>
          </a:xfrm>
          <a:prstGeom prst="wedgeRoundRectCallout">
            <a:avLst>
              <a:gd name="adj1" fmla="val -54516"/>
              <a:gd name="adj2" fmla="val 18857"/>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231F20"/>
                </a:solidFill>
                <a:effectLst/>
                <a:latin typeface="Arial" panose="020B0604020202020204" pitchFamily="34" charset="0"/>
              </a:rPr>
              <a:t>Hàm</a:t>
            </a:r>
            <a:r>
              <a:rPr lang="en-US" sz="1800" dirty="0">
                <a:solidFill>
                  <a:srgbClr val="231F20"/>
                </a:solidFill>
                <a:effectLst/>
                <a:latin typeface="Arial" panose="020B0604020202020204" pitchFamily="34" charset="0"/>
              </a:rPr>
              <a:t> </a:t>
            </a:r>
            <a:r>
              <a:rPr lang="en-US" dirty="0" err="1">
                <a:solidFill>
                  <a:srgbClr val="231F20"/>
                </a:solidFill>
                <a:latin typeface="Arial" panose="020B0604020202020204" pitchFamily="34" charset="0"/>
              </a:rPr>
              <a:t>đếm</a:t>
            </a:r>
            <a:r>
              <a:rPr lang="en-US" dirty="0">
                <a:solidFill>
                  <a:srgbClr val="231F20"/>
                </a:solidFill>
                <a:latin typeface="Arial" panose="020B0604020202020204" pitchFamily="34" charset="0"/>
              </a:rPr>
              <a:t> </a:t>
            </a:r>
            <a:r>
              <a:rPr lang="en-US" sz="1800" dirty="0">
                <a:solidFill>
                  <a:srgbClr val="231F20"/>
                </a:solidFill>
                <a:effectLst/>
                <a:latin typeface="Arial" panose="020B0604020202020204" pitchFamily="34" charset="0"/>
              </a:rPr>
              <a:t>COUNTIF </a:t>
            </a:r>
            <a:r>
              <a:rPr lang="en-US" sz="1800" dirty="0" err="1">
                <a:solidFill>
                  <a:srgbClr val="231F20"/>
                </a:solidFill>
                <a:effectLst/>
                <a:latin typeface="Arial" panose="020B0604020202020204" pitchFamily="34" charset="0"/>
              </a:rPr>
              <a:t>và</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hàm</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tính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tổng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theo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điều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kiện</a:t>
            </a:r>
            <a:r>
              <a:rPr lang="en-US" sz="1800" dirty="0">
                <a:solidFill>
                  <a:srgbClr val="231F20"/>
                </a:solidFill>
                <a:effectLst/>
                <a:latin typeface="Arial" panose="020B0604020202020204" pitchFamily="34" charset="0"/>
              </a:rPr>
              <a:t> SUMIF </a:t>
            </a:r>
            <a:r>
              <a:rPr lang="en-US" sz="1800" dirty="0" err="1">
                <a:solidFill>
                  <a:srgbClr val="231F20"/>
                </a:solidFill>
                <a:effectLst/>
                <a:latin typeface="Arial" panose="020B0604020202020204" pitchFamily="34" charset="0"/>
              </a:rPr>
              <a:t>có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sử</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dụng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tổng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hợp</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số</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liệu</a:t>
            </a:r>
            <a:r>
              <a:rPr lang="en-US" sz="1800" dirty="0">
                <a:solidFill>
                  <a:srgbClr val="231F20"/>
                </a:solidFill>
                <a:effectLst/>
                <a:latin typeface="Arial" panose="020B0604020202020204" pitchFamily="34" charset="0"/>
              </a:rPr>
              <a:t> chi </a:t>
            </a:r>
            <a:r>
              <a:rPr lang="en-US" sz="1800" dirty="0" err="1">
                <a:solidFill>
                  <a:srgbClr val="231F20"/>
                </a:solidFill>
                <a:effectLst/>
                <a:latin typeface="Arial" panose="020B0604020202020204" pitchFamily="34" charset="0"/>
              </a:rPr>
              <a:t>tiêu</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Dựa trên số liệu tổng hợp, để biết việc chi tiêu đã cân đối, hợp lí hay chưa, em có thể sử dụng một số quy tắc quản lí tài</a:t>
            </a:r>
            <a:r>
              <a:rPr lang="en-US" sz="1800" dirty="0">
                <a:solidFill>
                  <a:srgbClr val="231F20"/>
                </a:solidFill>
                <a:effectLst/>
                <a:latin typeface="Arial" panose="020B0604020202020204" pitchFamily="34" charset="0"/>
              </a:rPr>
              <a:t> </a:t>
            </a:r>
            <a:r>
              <a:rPr lang="vi-VN" sz="1800" dirty="0">
                <a:solidFill>
                  <a:srgbClr val="231F20"/>
                </a:solidFill>
                <a:effectLst/>
                <a:latin typeface="Arial" panose="020B0604020202020204" pitchFamily="34" charset="0"/>
              </a:rPr>
              <a:t>chính, ví dụ quy tắc 50-30-20.</a:t>
            </a:r>
            <a:endParaRPr lang="en-US" dirty="0"/>
          </a:p>
        </p:txBody>
      </p:sp>
      <p:sp>
        <p:nvSpPr>
          <p:cNvPr id="4" name="Rectangle: Rounded Corners 3">
            <a:extLst>
              <a:ext uri="{FF2B5EF4-FFF2-40B4-BE49-F238E27FC236}">
                <a16:creationId xmlns:a16="http://schemas.microsoft.com/office/drawing/2014/main" id="{F3E66F11-9EEF-2FFC-F59F-BAEEC3A26BEA}"/>
              </a:ext>
            </a:extLst>
          </p:cNvPr>
          <p:cNvSpPr/>
          <p:nvPr/>
        </p:nvSpPr>
        <p:spPr>
          <a:xfrm>
            <a:off x="1402079" y="3832557"/>
            <a:ext cx="9257211" cy="2639655"/>
          </a:xfrm>
          <a:prstGeom prst="roundRect">
            <a:avLst>
              <a:gd name="adj" fmla="val 4296"/>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a:extLst>
              <a:ext uri="{FF2B5EF4-FFF2-40B4-BE49-F238E27FC236}">
                <a16:creationId xmlns:a16="http://schemas.microsoft.com/office/drawing/2014/main" id="{88F802E6-B6C1-A4DF-15A5-DB8EE77FE0B0}"/>
              </a:ext>
            </a:extLst>
          </p:cNvPr>
          <p:cNvPicPr>
            <a:picLocks noChangeAspect="1"/>
          </p:cNvPicPr>
          <p:nvPr/>
        </p:nvPicPr>
        <p:blipFill>
          <a:blip r:embed="rId3"/>
          <a:stretch>
            <a:fillRect/>
          </a:stretch>
        </p:blipFill>
        <p:spPr>
          <a:xfrm>
            <a:off x="8014274" y="4002975"/>
            <a:ext cx="2381372" cy="2298818"/>
          </a:xfrm>
          <a:prstGeom prst="rect">
            <a:avLst/>
          </a:prstGeom>
          <a:noFill/>
          <a:ln>
            <a:noFill/>
          </a:ln>
        </p:spPr>
        <p:style>
          <a:lnRef idx="0">
            <a:scrgbClr r="0" g="0" b="0"/>
          </a:lnRef>
          <a:fillRef idx="0">
            <a:scrgbClr r="0" g="0" b="0"/>
          </a:fillRef>
          <a:effectRef idx="0">
            <a:scrgbClr r="0" g="0" b="0"/>
          </a:effectRef>
          <a:fontRef idx="minor">
            <a:schemeClr val="accent1"/>
          </a:fontRef>
        </p:style>
      </p:pic>
      <p:pic>
        <p:nvPicPr>
          <p:cNvPr id="9" name="Picture 8" descr="A cartoon of a person holding a stick&#10;&#10;Description automatically generated">
            <a:extLst>
              <a:ext uri="{FF2B5EF4-FFF2-40B4-BE49-F238E27FC236}">
                <a16:creationId xmlns:a16="http://schemas.microsoft.com/office/drawing/2014/main" id="{206EA9CB-66DB-1AE6-B13B-DDE663BF2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2704" y="1998853"/>
            <a:ext cx="1867298" cy="1821414"/>
          </a:xfrm>
          <a:prstGeom prst="rect">
            <a:avLst/>
          </a:prstGeom>
        </p:spPr>
      </p:pic>
      <p:sp>
        <p:nvSpPr>
          <p:cNvPr id="10" name="TextBox 9">
            <a:extLst>
              <a:ext uri="{FF2B5EF4-FFF2-40B4-BE49-F238E27FC236}">
                <a16:creationId xmlns:a16="http://schemas.microsoft.com/office/drawing/2014/main" id="{A0F2C8BF-3671-0DEF-D8BA-5EEC6CCB1543}"/>
              </a:ext>
            </a:extLst>
          </p:cNvPr>
          <p:cNvSpPr txBox="1"/>
          <p:nvPr/>
        </p:nvSpPr>
        <p:spPr>
          <a:xfrm>
            <a:off x="1706878" y="4221901"/>
            <a:ext cx="6130836" cy="1703030"/>
          </a:xfrm>
          <a:prstGeom prst="rect">
            <a:avLst/>
          </a:prstGeom>
          <a:noFill/>
        </p:spPr>
        <p:txBody>
          <a:bodyPr wrap="square">
            <a:spAutoFit/>
          </a:bodyPr>
          <a:lstStyle/>
          <a:p>
            <a:pPr>
              <a:lnSpc>
                <a:spcPct val="150000"/>
              </a:lnSpc>
            </a:pPr>
            <a:r>
              <a:rPr lang="en-US" dirty="0" err="1">
                <a:solidFill>
                  <a:srgbClr val="231F20"/>
                </a:solidFill>
                <a:latin typeface="Arial" panose="020B0604020202020204" pitchFamily="34" charset="0"/>
              </a:rPr>
              <a:t>Q</a:t>
            </a:r>
            <a:r>
              <a:rPr lang="en-US" sz="1800" dirty="0" err="1">
                <a:solidFill>
                  <a:srgbClr val="231F20"/>
                </a:solidFill>
                <a:effectLst/>
                <a:latin typeface="Arial" panose="020B0604020202020204" pitchFamily="34" charset="0"/>
              </a:rPr>
              <a:t>uy</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tắc</a:t>
            </a:r>
            <a:r>
              <a:rPr lang="en-US" sz="1800" dirty="0">
                <a:solidFill>
                  <a:srgbClr val="231F20"/>
                </a:solidFill>
                <a:effectLst/>
                <a:latin typeface="Arial" panose="020B0604020202020204" pitchFamily="34" charset="0"/>
              </a:rPr>
              <a:t> 50-30-20 </a:t>
            </a:r>
            <a:r>
              <a:rPr lang="en-US" sz="1800" dirty="0" err="1">
                <a:solidFill>
                  <a:srgbClr val="231F20"/>
                </a:solidFill>
                <a:effectLst/>
                <a:latin typeface="Arial" panose="020B0604020202020204" pitchFamily="34" charset="0"/>
              </a:rPr>
              <a:t>khuyên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chúng</a:t>
            </a:r>
            <a:r>
              <a:rPr lang="en-US" sz="1800" dirty="0">
                <a:solidFill>
                  <a:srgbClr val="231F20"/>
                </a:solidFill>
                <a:effectLst/>
                <a:latin typeface="Arial" panose="020B0604020202020204" pitchFamily="34" charset="0"/>
              </a:rPr>
              <a:t> ta </a:t>
            </a:r>
            <a:r>
              <a:rPr lang="en-US" sz="1800" dirty="0" err="1">
                <a:solidFill>
                  <a:srgbClr val="231F20"/>
                </a:solidFill>
                <a:effectLst/>
                <a:latin typeface="Arial" panose="020B0604020202020204" pitchFamily="34" charset="0"/>
              </a:rPr>
              <a:t>nên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dành</a:t>
            </a:r>
            <a:r>
              <a:rPr lang="en-US" sz="1800" dirty="0">
                <a:solidFill>
                  <a:srgbClr val="231F20"/>
                </a:solidFill>
                <a:effectLst/>
                <a:latin typeface="Arial" panose="020B0604020202020204" pitchFamily="34" charset="0"/>
              </a:rPr>
              <a:t> 50% </a:t>
            </a:r>
            <a:r>
              <a:rPr lang="en-US" sz="1800" dirty="0" err="1">
                <a:solidFill>
                  <a:srgbClr val="231F20"/>
                </a:solidFill>
                <a:effectLst/>
                <a:latin typeface="Arial" panose="020B0604020202020204" pitchFamily="34" charset="0"/>
              </a:rPr>
              <a:t>số</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tiền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của</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mình</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nhu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cầu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thiết</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yếu</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ăn</a:t>
            </a:r>
            <a:r>
              <a:rPr lang="en-US" sz="1800" dirty="0">
                <a:solidFill>
                  <a:srgbClr val="231F20"/>
                </a:solidFill>
                <a:effectLst/>
                <a:latin typeface="Arial" panose="020B0604020202020204" pitchFamily="34" charset="0"/>
              </a:rPr>
              <a:t>, ở, </a:t>
            </a:r>
            <a:r>
              <a:rPr lang="en-US" sz="1800" dirty="0" err="1">
                <a:solidFill>
                  <a:srgbClr val="231F20"/>
                </a:solidFill>
                <a:effectLst/>
                <a:latin typeface="Arial" panose="020B0604020202020204" pitchFamily="34" charset="0"/>
              </a:rPr>
              <a:t>sức</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khoẻ</a:t>
            </a:r>
            <a:r>
              <a:rPr lang="en-US" sz="1800" dirty="0">
                <a:solidFill>
                  <a:srgbClr val="231F20"/>
                </a:solidFill>
                <a:effectLst/>
                <a:latin typeface="Arial" panose="020B0604020202020204" pitchFamily="34" charset="0"/>
              </a:rPr>
              <a:t>,...), 30%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mong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muốn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cá</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nhân</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giải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trí</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thời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trang</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và</a:t>
            </a:r>
            <a:r>
              <a:rPr lang="en-US" dirty="0">
                <a:solidFill>
                  <a:srgbClr val="231F20"/>
                </a:solidFill>
                <a:latin typeface="Arial" panose="020B0604020202020204" pitchFamily="34" charset="0"/>
              </a:rPr>
              <a:t> 2</a:t>
            </a:r>
            <a:r>
              <a:rPr lang="en-US" sz="1800" dirty="0">
                <a:solidFill>
                  <a:srgbClr val="231F20"/>
                </a:solidFill>
                <a:effectLst/>
                <a:latin typeface="Arial" panose="020B0604020202020204" pitchFamily="34" charset="0"/>
              </a:rPr>
              <a:t>0%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tiết</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kiệm</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Tỉ</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lệ</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có</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thể</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thay</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đổi</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cho</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phù</a:t>
            </a:r>
            <a:r>
              <a:rPr lang="en-US" sz="1800" dirty="0">
                <a:solidFill>
                  <a:srgbClr val="231F20"/>
                </a:solidFill>
                <a:effectLst/>
                <a:latin typeface="Arial" panose="020B0604020202020204" pitchFamily="34" charset="0"/>
              </a:rPr>
              <a:t> </a:t>
            </a:r>
            <a:r>
              <a:rPr lang="en-US" sz="1800" dirty="0" err="1">
                <a:solidFill>
                  <a:srgbClr val="231F20"/>
                </a:solidFill>
                <a:effectLst/>
                <a:latin typeface="Arial" panose="020B0604020202020204" pitchFamily="34" charset="0"/>
              </a:rPr>
              <a:t>hợp</a:t>
            </a:r>
            <a:r>
              <a:rPr lang="en-US" sz="1800" dirty="0">
                <a:solidFill>
                  <a:srgbClr val="231F20"/>
                </a:solidFill>
                <a:effectLst/>
                <a:latin typeface="Arial" panose="020B0604020202020204" pitchFamily="34" charset="0"/>
              </a:rPr>
              <a:t>)</a:t>
            </a:r>
            <a:endParaRPr lang="en-US" dirty="0"/>
          </a:p>
        </p:txBody>
      </p:sp>
      <p:sp>
        <p:nvSpPr>
          <p:cNvPr id="2" name="Speech Bubble: Rectangle with Corners Rounded 1">
            <a:extLst>
              <a:ext uri="{FF2B5EF4-FFF2-40B4-BE49-F238E27FC236}">
                <a16:creationId xmlns:a16="http://schemas.microsoft.com/office/drawing/2014/main" id="{D7F2E37D-22AB-EFD0-ECC6-36D0FFAC52B2}"/>
              </a:ext>
            </a:extLst>
          </p:cNvPr>
          <p:cNvSpPr/>
          <p:nvPr/>
        </p:nvSpPr>
        <p:spPr>
          <a:xfrm>
            <a:off x="2952206" y="1267325"/>
            <a:ext cx="7443440" cy="1642235"/>
          </a:xfrm>
          <a:prstGeom prst="wedgeRoundRectCallout">
            <a:avLst>
              <a:gd name="adj1" fmla="val -54516"/>
              <a:gd name="adj2" fmla="val 18857"/>
              <a:gd name="adj3" fmla="val 16667"/>
            </a:avLst>
          </a:prstGeom>
          <a:solidFill>
            <a:srgbClr val="FDDE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231F20"/>
                </a:solidFill>
                <a:latin typeface="Arial" panose="020B0604020202020204" pitchFamily="34" charset="0"/>
              </a:rPr>
              <a:t>Bài học này sẽ hướng dẫn em sử dụng hàm điều kiện IF để quản lí việc chi tiêu dựa trên quy tắc tài chính, nhằm giúp việc chi tiêu được kiểm soát hiệu quả.</a:t>
            </a:r>
          </a:p>
        </p:txBody>
      </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8" name="Hỏi cá nhân">
            <a:extLst>
              <a:ext uri="{FF2B5EF4-FFF2-40B4-BE49-F238E27FC236}">
                <a16:creationId xmlns:a16="http://schemas.microsoft.com/office/drawing/2014/main" id="{A330E8B1-4199-816C-04DD-D2AB3D4401CA}"/>
              </a:ext>
            </a:extLst>
          </p:cNvPr>
          <p:cNvGrpSpPr/>
          <p:nvPr/>
        </p:nvGrpSpPr>
        <p:grpSpPr>
          <a:xfrm>
            <a:off x="722549" y="1355976"/>
            <a:ext cx="10360893" cy="828960"/>
            <a:chOff x="722549" y="2215664"/>
            <a:chExt cx="10360893" cy="828960"/>
          </a:xfrm>
        </p:grpSpPr>
        <p:grpSp>
          <p:nvGrpSpPr>
            <p:cNvPr id="12" name="Group 11">
              <a:extLst>
                <a:ext uri="{FF2B5EF4-FFF2-40B4-BE49-F238E27FC236}">
                  <a16:creationId xmlns:a16="http://schemas.microsoft.com/office/drawing/2014/main" id="{99EBFD45-B01A-856A-8A80-634A58A18F15}"/>
                </a:ext>
              </a:extLst>
            </p:cNvPr>
            <p:cNvGrpSpPr/>
            <p:nvPr/>
          </p:nvGrpSpPr>
          <p:grpSpPr>
            <a:xfrm>
              <a:off x="722549" y="2215664"/>
              <a:ext cx="10360893" cy="828960"/>
              <a:chOff x="751424" y="4271768"/>
              <a:chExt cx="10360893" cy="900236"/>
            </a:xfrm>
          </p:grpSpPr>
          <p:grpSp>
            <p:nvGrpSpPr>
              <p:cNvPr id="14" name="Group 13">
                <a:extLst>
                  <a:ext uri="{FF2B5EF4-FFF2-40B4-BE49-F238E27FC236}">
                    <a16:creationId xmlns:a16="http://schemas.microsoft.com/office/drawing/2014/main" id="{535026D1-8B99-A503-E6E6-F5915054D1B7}"/>
                  </a:ext>
                </a:extLst>
              </p:cNvPr>
              <p:cNvGrpSpPr/>
              <p:nvPr/>
            </p:nvGrpSpPr>
            <p:grpSpPr>
              <a:xfrm>
                <a:off x="751424" y="4271768"/>
                <a:ext cx="6252184" cy="900236"/>
                <a:chOff x="748591" y="4323722"/>
                <a:chExt cx="6163433" cy="900236"/>
              </a:xfrm>
            </p:grpSpPr>
            <p:sp>
              <p:nvSpPr>
                <p:cNvPr id="17" name="Rectangle: Rounded Corners 16">
                  <a:extLst>
                    <a:ext uri="{FF2B5EF4-FFF2-40B4-BE49-F238E27FC236}">
                      <a16:creationId xmlns:a16="http://schemas.microsoft.com/office/drawing/2014/main" id="{5FDE3124-56F0-E4F4-6ADB-F7901DE6D4F2}"/>
                    </a:ext>
                  </a:extLst>
                </p:cNvPr>
                <p:cNvSpPr/>
                <p:nvPr/>
              </p:nvSpPr>
              <p:spPr>
                <a:xfrm>
                  <a:off x="1181535" y="4593968"/>
                  <a:ext cx="5730489" cy="62999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DC77A36-46B8-186C-A7E5-2463368FAF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E3E8B7BF-4582-95FD-876E-599F90E8266A}"/>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F3619CC-C570-5016-737E-244AD82E4C0D}"/>
                  </a:ext>
                </a:extLst>
              </p:cNvPr>
              <p:cNvSpPr/>
              <p:nvPr/>
            </p:nvSpPr>
            <p:spPr>
              <a:xfrm>
                <a:off x="1493476" y="4562973"/>
                <a:ext cx="5446525"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A4F0D53-D654-DFFE-F22A-D43907DCBBF5}"/>
                </a:ext>
              </a:extLst>
            </p:cNvPr>
            <p:cNvSpPr txBox="1"/>
            <p:nvPr/>
          </p:nvSpPr>
          <p:spPr>
            <a:xfrm>
              <a:off x="1615756" y="2470098"/>
              <a:ext cx="5446525" cy="498663"/>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Các mục chi nên chia thành những loại nào?</a:t>
              </a:r>
            </a:p>
          </p:txBody>
        </p:sp>
      </p:grpSp>
      <p:grpSp>
        <p:nvGrpSpPr>
          <p:cNvPr id="19" name="Trả lời cá nhân">
            <a:extLst>
              <a:ext uri="{FF2B5EF4-FFF2-40B4-BE49-F238E27FC236}">
                <a16:creationId xmlns:a16="http://schemas.microsoft.com/office/drawing/2014/main" id="{9BA8F686-0F35-B3CF-9B7C-676DFD0CE4C8}"/>
              </a:ext>
            </a:extLst>
          </p:cNvPr>
          <p:cNvGrpSpPr/>
          <p:nvPr/>
        </p:nvGrpSpPr>
        <p:grpSpPr>
          <a:xfrm>
            <a:off x="722549" y="3540868"/>
            <a:ext cx="10360893" cy="1077788"/>
            <a:chOff x="722549" y="2215663"/>
            <a:chExt cx="10360893" cy="1077788"/>
          </a:xfrm>
        </p:grpSpPr>
        <p:grpSp>
          <p:nvGrpSpPr>
            <p:cNvPr id="20" name="Group 19">
              <a:extLst>
                <a:ext uri="{FF2B5EF4-FFF2-40B4-BE49-F238E27FC236}">
                  <a16:creationId xmlns:a16="http://schemas.microsoft.com/office/drawing/2014/main" id="{4419A74E-D9C0-4006-A9F9-599047F7F7B5}"/>
                </a:ext>
              </a:extLst>
            </p:cNvPr>
            <p:cNvGrpSpPr/>
            <p:nvPr/>
          </p:nvGrpSpPr>
          <p:grpSpPr>
            <a:xfrm>
              <a:off x="722549" y="2215663"/>
              <a:ext cx="10360893" cy="1077788"/>
              <a:chOff x="751424" y="4271768"/>
              <a:chExt cx="10360893" cy="1170459"/>
            </a:xfrm>
          </p:grpSpPr>
          <p:grpSp>
            <p:nvGrpSpPr>
              <p:cNvPr id="22" name="Group 21">
                <a:extLst>
                  <a:ext uri="{FF2B5EF4-FFF2-40B4-BE49-F238E27FC236}">
                    <a16:creationId xmlns:a16="http://schemas.microsoft.com/office/drawing/2014/main" id="{B0D0D07B-D2C7-AAD1-AA9E-FA41C49ECB43}"/>
                  </a:ext>
                </a:extLst>
              </p:cNvPr>
              <p:cNvGrpSpPr/>
              <p:nvPr/>
            </p:nvGrpSpPr>
            <p:grpSpPr>
              <a:xfrm>
                <a:off x="751424" y="4271768"/>
                <a:ext cx="10340110" cy="1170459"/>
                <a:chOff x="748591" y="4323722"/>
                <a:chExt cx="10193330" cy="1170459"/>
              </a:xfrm>
            </p:grpSpPr>
            <p:sp>
              <p:nvSpPr>
                <p:cNvPr id="25" name="Rectangle: Rounded Corners 24">
                  <a:extLst>
                    <a:ext uri="{FF2B5EF4-FFF2-40B4-BE49-F238E27FC236}">
                      <a16:creationId xmlns:a16="http://schemas.microsoft.com/office/drawing/2014/main" id="{DCDB58B2-9FD5-3270-0E86-B99C1A52F2C7}"/>
                    </a:ext>
                  </a:extLst>
                </p:cNvPr>
                <p:cNvSpPr/>
                <p:nvPr/>
              </p:nvSpPr>
              <p:spPr>
                <a:xfrm>
                  <a:off x="1181534" y="4593968"/>
                  <a:ext cx="9760387" cy="9002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9E6BC3B2-0FC0-BB9E-2DE0-033ECAC6FF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3" name="Rectangle 22">
                <a:extLst>
                  <a:ext uri="{FF2B5EF4-FFF2-40B4-BE49-F238E27FC236}">
                    <a16:creationId xmlns:a16="http://schemas.microsoft.com/office/drawing/2014/main" id="{4B458EB0-CC9A-C2DB-C383-E89A77D6B511}"/>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E8FB9A91-2B6D-0414-408E-F96CD56945D7}"/>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F23D2FB7-1949-F60F-BA68-4D5CD6C69C89}"/>
                </a:ext>
              </a:extLst>
            </p:cNvPr>
            <p:cNvSpPr txBox="1"/>
            <p:nvPr/>
          </p:nvSpPr>
          <p:spPr>
            <a:xfrm>
              <a:off x="1615756" y="2622456"/>
              <a:ext cx="9312221" cy="498663"/>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Mục A là Nhu cầu thiết yếu, mục B là Mong muốn cá nhân, mục C là Tiết kiệm</a:t>
              </a:r>
            </a:p>
          </p:txBody>
        </p:sp>
      </p:grpSp>
      <p:pic>
        <p:nvPicPr>
          <p:cNvPr id="27" name="Picture 26">
            <a:extLst>
              <a:ext uri="{FF2B5EF4-FFF2-40B4-BE49-F238E27FC236}">
                <a16:creationId xmlns:a16="http://schemas.microsoft.com/office/drawing/2014/main" id="{EC228093-7F62-CF6F-D093-50CE422B7609}"/>
              </a:ext>
            </a:extLst>
          </p:cNvPr>
          <p:cNvPicPr>
            <a:picLocks noChangeAspect="1"/>
          </p:cNvPicPr>
          <p:nvPr/>
        </p:nvPicPr>
        <p:blipFill>
          <a:blip r:embed="rId5"/>
          <a:stretch>
            <a:fillRect/>
          </a:stretch>
        </p:blipFill>
        <p:spPr>
          <a:xfrm>
            <a:off x="7135843" y="364504"/>
            <a:ext cx="3518913" cy="3176364"/>
          </a:xfrm>
          <a:prstGeom prst="rect">
            <a:avLst/>
          </a:prstGeom>
        </p:spPr>
      </p:pic>
      <p:pic>
        <p:nvPicPr>
          <p:cNvPr id="28" name="Picture 27">
            <a:extLst>
              <a:ext uri="{FF2B5EF4-FFF2-40B4-BE49-F238E27FC236}">
                <a16:creationId xmlns:a16="http://schemas.microsoft.com/office/drawing/2014/main" id="{00999AB3-F576-4FC0-80B4-1C9C254BBF05}"/>
              </a:ext>
            </a:extLst>
          </p:cNvPr>
          <p:cNvPicPr>
            <a:picLocks noChangeAspect="1"/>
          </p:cNvPicPr>
          <p:nvPr/>
        </p:nvPicPr>
        <p:blipFill>
          <a:blip r:embed="rId6"/>
          <a:stretch>
            <a:fillRect/>
          </a:stretch>
        </p:blipFill>
        <p:spPr>
          <a:xfrm>
            <a:off x="4016349" y="4618656"/>
            <a:ext cx="4513438" cy="2102898"/>
          </a:xfrm>
          <a:prstGeom prst="rect">
            <a:avLst/>
          </a:prstGeom>
        </p:spPr>
      </p:pic>
    </p:spTree>
    <p:extLst>
      <p:ext uri="{BB962C8B-B14F-4D97-AF65-F5344CB8AC3E}">
        <p14:creationId xmlns:p14="http://schemas.microsoft.com/office/powerpoint/2010/main" val="1740291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869423" cy="523220"/>
            </a:xfrm>
            <a:prstGeom prst="rect">
              <a:avLst/>
            </a:prstGeom>
            <a:noFill/>
          </p:spPr>
          <p:txBody>
            <a:bodyPr wrap="none" rtlCol="0">
              <a:spAutoFit/>
            </a:bodyPr>
            <a:lstStyle/>
            <a:p>
              <a:r>
                <a:rPr lang="en-US" sz="28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1. HÀM IF</a:t>
              </a:r>
            </a:p>
          </p:txBody>
        </p:sp>
      </p:grpSp>
      <p:sp>
        <p:nvSpPr>
          <p:cNvPr id="2" name="TextBox 1">
            <a:extLst>
              <a:ext uri="{FF2B5EF4-FFF2-40B4-BE49-F238E27FC236}">
                <a16:creationId xmlns:a16="http://schemas.microsoft.com/office/drawing/2014/main" id="{522C9FF9-43FB-197C-6604-5F3AD0C10E04}"/>
              </a:ext>
            </a:extLst>
          </p:cNvPr>
          <p:cNvSpPr txBox="1"/>
          <p:nvPr/>
        </p:nvSpPr>
        <p:spPr>
          <a:xfrm>
            <a:off x="538480" y="1176778"/>
            <a:ext cx="11196320" cy="1965410"/>
          </a:xfrm>
          <a:prstGeom prst="rect">
            <a:avLst/>
          </a:prstGeom>
          <a:noFill/>
        </p:spPr>
        <p:txBody>
          <a:bodyPr wrap="square">
            <a:spAutoFit/>
          </a:bodyPr>
          <a:lstStyle/>
          <a:p>
            <a:pPr marL="0" algn="l" rtl="0" eaLnBrk="1" latinLnBrk="0" hangingPunct="1">
              <a:lnSpc>
                <a:spcPct val="150000"/>
              </a:lnSpc>
              <a:spcBef>
                <a:spcPts val="0"/>
              </a:spcBef>
              <a:spcAft>
                <a:spcPts val="0"/>
              </a:spcAft>
            </a:pP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đánh giá</a:t>
            </a:r>
            <a:r>
              <a:rPr lang="en-US"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chi tiêu theo quy tắc 50-30-20, chúng ta tạo bảng dữ liệu để tính tổng số tiền của mỗi mục chi như minh hoạ ở Hình 12a.3. Trong bảng này, tổng tiền của mỗi mục chi ở cột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M</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được tổng hợp </a:t>
            </a:r>
            <a:r>
              <a:rPr lang="en-US" sz="2100" kern="1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t</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ừ dữ liệu các khoản chi trong bảng ở Hình 12a.2; dữ liệu tỉ lệ ở cột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N</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là tổng tiền của mỗi mục chi so với tổng tiền của tất cả các khoản (ô </a:t>
            </a:r>
            <a:r>
              <a:rPr lang="vi-VN" sz="2100" kern="12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H11</a:t>
            </a:r>
            <a:r>
              <a:rPr lang="vi-VN" sz="2100" kern="12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trong Hình 12a.2).</a:t>
            </a:r>
            <a:endParaRPr lang="en-US" sz="21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11448661-8805-FE56-327B-40FBD9B66403}"/>
              </a:ext>
            </a:extLst>
          </p:cNvPr>
          <p:cNvPicPr>
            <a:picLocks noChangeAspect="1"/>
          </p:cNvPicPr>
          <p:nvPr/>
        </p:nvPicPr>
        <p:blipFill>
          <a:blip r:embed="rId3"/>
          <a:stretch>
            <a:fillRect/>
          </a:stretch>
        </p:blipFill>
        <p:spPr>
          <a:xfrm>
            <a:off x="1057702" y="3280948"/>
            <a:ext cx="4698664" cy="3503226"/>
          </a:xfrm>
          <a:prstGeom prst="rect">
            <a:avLst/>
          </a:prstGeom>
        </p:spPr>
      </p:pic>
      <p:pic>
        <p:nvPicPr>
          <p:cNvPr id="4" name="Picture 3">
            <a:extLst>
              <a:ext uri="{FF2B5EF4-FFF2-40B4-BE49-F238E27FC236}">
                <a16:creationId xmlns:a16="http://schemas.microsoft.com/office/drawing/2014/main" id="{30AA6280-3C3D-4F85-FC2E-67C3CFF0929F}"/>
              </a:ext>
            </a:extLst>
          </p:cNvPr>
          <p:cNvPicPr>
            <a:picLocks noChangeAspect="1"/>
          </p:cNvPicPr>
          <p:nvPr/>
        </p:nvPicPr>
        <p:blipFill>
          <a:blip r:embed="rId4"/>
          <a:stretch>
            <a:fillRect/>
          </a:stretch>
        </p:blipFill>
        <p:spPr>
          <a:xfrm>
            <a:off x="6258525" y="4033126"/>
            <a:ext cx="4543052" cy="1998869"/>
          </a:xfrm>
          <a:prstGeom prst="rect">
            <a:avLst/>
          </a:prstGeom>
        </p:spPr>
      </p:pic>
    </p:spTree>
    <p:extLst>
      <p:ext uri="{BB962C8B-B14F-4D97-AF65-F5344CB8AC3E}">
        <p14:creationId xmlns:p14="http://schemas.microsoft.com/office/powerpoint/2010/main" val="268209609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pic>
        <p:nvPicPr>
          <p:cNvPr id="6" name="y2meta.com - 5 Minute Timer-(1080p)">
            <a:hlinkClick r:id="" action="ppaction://media"/>
            <a:extLst>
              <a:ext uri="{FF2B5EF4-FFF2-40B4-BE49-F238E27FC236}">
                <a16:creationId xmlns:a16="http://schemas.microsoft.com/office/drawing/2014/main" id="{0644BDBA-2227-A2D9-1820-E83E57B9785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1006239" y="3960809"/>
            <a:ext cx="2206414" cy="965167"/>
          </a:xfrm>
          <a:prstGeom prst="rect">
            <a:avLst/>
          </a:prstGeom>
        </p:spPr>
      </p:pic>
      <p:grpSp>
        <p:nvGrpSpPr>
          <p:cNvPr id="8" name="Xem KQ">
            <a:extLst>
              <a:ext uri="{FF2B5EF4-FFF2-40B4-BE49-F238E27FC236}">
                <a16:creationId xmlns:a16="http://schemas.microsoft.com/office/drawing/2014/main" id="{B81B4404-0229-4E1E-6C55-D0C610C0193B}"/>
              </a:ext>
            </a:extLst>
          </p:cNvPr>
          <p:cNvGrpSpPr/>
          <p:nvPr/>
        </p:nvGrpSpPr>
        <p:grpSpPr>
          <a:xfrm>
            <a:off x="1607803" y="5078018"/>
            <a:ext cx="1062053" cy="1062053"/>
            <a:chOff x="1580575" y="4515507"/>
            <a:chExt cx="1278588" cy="1278588"/>
          </a:xfrm>
        </p:grpSpPr>
        <p:pic>
          <p:nvPicPr>
            <p:cNvPr id="9" name="Picture 2">
              <a:extLst>
                <a:ext uri="{FF2B5EF4-FFF2-40B4-BE49-F238E27FC236}">
                  <a16:creationId xmlns:a16="http://schemas.microsoft.com/office/drawing/2014/main" id="{C551C7B4-48B4-09B3-9DE9-CB91D5FA3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816526-D2CC-3D65-EB54-1A29F7E243E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B9B2B502-994A-B64B-05C2-1B922A4A4CA7}"/>
              </a:ext>
            </a:extLst>
          </p:cNvPr>
          <p:cNvGrpSpPr/>
          <p:nvPr/>
        </p:nvGrpSpPr>
        <p:grpSpPr>
          <a:xfrm>
            <a:off x="697760" y="3511233"/>
            <a:ext cx="2848282" cy="1881318"/>
            <a:chOff x="5430688" y="198416"/>
            <a:chExt cx="3429000" cy="2264888"/>
          </a:xfrm>
        </p:grpSpPr>
        <p:pic>
          <p:nvPicPr>
            <p:cNvPr id="13" name="Picture 4">
              <a:extLst>
                <a:ext uri="{FF2B5EF4-FFF2-40B4-BE49-F238E27FC236}">
                  <a16:creationId xmlns:a16="http://schemas.microsoft.com/office/drawing/2014/main" id="{940B4161-88B1-A5E9-6250-1C7526CF2C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42FAA7-510E-0421-6458-A9400826C648}"/>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5" name="Câu hỏi hoạt động nhóm">
            <a:extLst>
              <a:ext uri="{FF2B5EF4-FFF2-40B4-BE49-F238E27FC236}">
                <a16:creationId xmlns:a16="http://schemas.microsoft.com/office/drawing/2014/main" id="{9D72B22F-2008-E74A-74F5-9095AA0A2985}"/>
              </a:ext>
            </a:extLst>
          </p:cNvPr>
          <p:cNvSpPr txBox="1"/>
          <p:nvPr/>
        </p:nvSpPr>
        <p:spPr>
          <a:xfrm>
            <a:off x="325121" y="1176778"/>
            <a:ext cx="6391316" cy="1710095"/>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 Em hãy nêu công thức ở các ô của cột M và cột N trong bảng dữ liệu Hình 12a.3</a:t>
            </a:r>
          </a:p>
          <a:p>
            <a:r>
              <a:rPr lang="vi-VN" sz="2000" dirty="0">
                <a:latin typeface="Times New Roman" panose="02020603050405020304" pitchFamily="18" charset="0"/>
                <a:cs typeface="Times New Roman" panose="02020603050405020304" pitchFamily="18" charset="0"/>
              </a:rPr>
              <a:t>+ Em hãy viết quy tắc để đưa ra nhận xét tình trạng chi tiêu như minh họa ở cột O trong Hình 12a.3 dựa trên quy tắc quản lý tài chính 50-30-20.</a:t>
            </a:r>
          </a:p>
        </p:txBody>
      </p:sp>
      <p:grpSp>
        <p:nvGrpSpPr>
          <p:cNvPr id="16" name="Báo cáo hoạt động nhóm">
            <a:extLst>
              <a:ext uri="{FF2B5EF4-FFF2-40B4-BE49-F238E27FC236}">
                <a16:creationId xmlns:a16="http://schemas.microsoft.com/office/drawing/2014/main" id="{285DEC06-8FDF-8D73-C766-38DC38983550}"/>
              </a:ext>
            </a:extLst>
          </p:cNvPr>
          <p:cNvGrpSpPr/>
          <p:nvPr/>
        </p:nvGrpSpPr>
        <p:grpSpPr>
          <a:xfrm>
            <a:off x="3546042" y="3208651"/>
            <a:ext cx="7949767" cy="3434649"/>
            <a:chOff x="99533" y="2275709"/>
            <a:chExt cx="7949767" cy="3434649"/>
          </a:xfrm>
        </p:grpSpPr>
        <p:sp>
          <p:nvSpPr>
            <p:cNvPr id="17" name="Rectangle: Rounded Corners 16">
              <a:extLst>
                <a:ext uri="{FF2B5EF4-FFF2-40B4-BE49-F238E27FC236}">
                  <a16:creationId xmlns:a16="http://schemas.microsoft.com/office/drawing/2014/main" id="{1C41375F-FB73-E672-2A6C-7D46372E333A}"/>
                </a:ext>
              </a:extLst>
            </p:cNvPr>
            <p:cNvSpPr/>
            <p:nvPr/>
          </p:nvSpPr>
          <p:spPr>
            <a:xfrm>
              <a:off x="515241" y="2275709"/>
              <a:ext cx="7534059" cy="3434649"/>
            </a:xfrm>
            <a:prstGeom prst="roundRect">
              <a:avLst>
                <a:gd name="adj" fmla="val 11569"/>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77512C4-A041-D57D-DAC3-05CE172E9462}"/>
                </a:ext>
              </a:extLst>
            </p:cNvPr>
            <p:cNvSpPr txBox="1"/>
            <p:nvPr/>
          </p:nvSpPr>
          <p:spPr>
            <a:xfrm>
              <a:off x="1010923" y="2514715"/>
              <a:ext cx="6728329" cy="2769989"/>
            </a:xfrm>
            <a:prstGeom prst="rect">
              <a:avLst/>
            </a:prstGeom>
            <a:noFill/>
          </p:spPr>
          <p:txBody>
            <a:bodyPr wrap="square" rtlCol="0">
              <a:spAutoFit/>
            </a:bodyPr>
            <a:lstStyle/>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M3: =SUMIF(I$2:I$10;“A”; H$2:H$10)</a:t>
              </a:r>
            </a:p>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M4: =SUMIF(I$2:I$10;“B”; H$2:H$10)</a:t>
              </a:r>
            </a:p>
            <a:p>
              <a:pPr>
                <a:spcBef>
                  <a:spcPts val="600"/>
                </a:spcBef>
              </a:pPr>
              <a:r>
                <a:rPr lang="en-US" sz="1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M5: =SUMIF(I$2:I$10;“C”; H$2:H$10)</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N3: =M3/sum(M$3:M$5)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N4: =M4/sum(M$3:M$5)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Công</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thức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ô N5: =M5/sum(M$3:M$5)</a:t>
              </a:r>
            </a:p>
            <a:p>
              <a:pPr>
                <a:spcBef>
                  <a:spcPts val="600"/>
                </a:spcBef>
              </a:pP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Quy </a:t>
              </a:r>
              <a:r>
                <a:rPr lang="en-US" sz="1800" dirty="0" err="1">
                  <a:effectLst/>
                  <a:latin typeface="Times New Roman" panose="02020603050405020304" pitchFamily="18" charset="0"/>
                  <a:ea typeface="Tahoma" panose="020B0604030504040204" pitchFamily="34" charset="0"/>
                  <a:cs typeface="Times New Roman" panose="02020603050405020304" pitchFamily="18" charset="0"/>
                </a:rPr>
                <a:t>tắc</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vi-VN" sz="1800" dirty="0">
                  <a:effectLst/>
                  <a:latin typeface="Times New Roman" panose="02020603050405020304" pitchFamily="18" charset="0"/>
                  <a:ea typeface="Tahoma" panose="020B0604030504040204" pitchFamily="34" charset="0"/>
                  <a:cs typeface="Times New Roman" panose="02020603050405020304" pitchFamily="18" charset="0"/>
                </a:rPr>
                <a:t>để đưa ra nhận xét tình trạng chi tiêu</a:t>
              </a:r>
              <a:r>
                <a:rPr lang="en-US" sz="1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Nếu</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tỉ</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lệ</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chi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lớn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50%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thì</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xét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Nhiều</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còn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thì</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nhận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xét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là</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Ít</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1800" i="1" dirty="0" err="1">
                  <a:effectLst/>
                  <a:latin typeface="Times New Roman" panose="02020603050405020304" pitchFamily="18" charset="0"/>
                  <a:ea typeface="Tahoma" panose="020B0604030504040204" pitchFamily="34" charset="0"/>
                  <a:cs typeface="Times New Roman" panose="02020603050405020304" pitchFamily="18" charset="0"/>
                </a:rPr>
                <a:t>hơn</a:t>
              </a:r>
              <a:r>
                <a:rPr lang="en-US" sz="1800" i="1" dirty="0">
                  <a:effectLst/>
                  <a:latin typeface="Times New Roman" panose="02020603050405020304" pitchFamily="18" charset="0"/>
                  <a:ea typeface="Tahoma" panose="020B0604030504040204" pitchFamily="34" charset="0"/>
                  <a:cs typeface="Times New Roman" panose="02020603050405020304" pitchFamily="18" charset="0"/>
                </a:rPr>
                <a:t>".</a:t>
              </a:r>
              <a:endParaRPr lang="en-US" sz="1800" dirty="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F636188B-EA03-19FF-07A4-E1BFFC5BB80C}"/>
                </a:ext>
              </a:extLst>
            </p:cNvPr>
            <p:cNvPicPr>
              <a:picLocks noChangeAspect="1"/>
            </p:cNvPicPr>
            <p:nvPr/>
          </p:nvPicPr>
          <p:blipFill>
            <a:blip r:embed="rId8"/>
            <a:stretch>
              <a:fillRect/>
            </a:stretch>
          </p:blipFill>
          <p:spPr>
            <a:xfrm>
              <a:off x="99533" y="2275709"/>
              <a:ext cx="831417" cy="831417"/>
            </a:xfrm>
            <a:prstGeom prst="rect">
              <a:avLst/>
            </a:prstGeom>
          </p:spPr>
        </p:pic>
      </p:grpSp>
      <p:pic>
        <p:nvPicPr>
          <p:cNvPr id="20" name="Picture 19">
            <a:extLst>
              <a:ext uri="{FF2B5EF4-FFF2-40B4-BE49-F238E27FC236}">
                <a16:creationId xmlns:a16="http://schemas.microsoft.com/office/drawing/2014/main" id="{85497141-832E-3CED-8BE0-974E66C36D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06314" y="787940"/>
            <a:ext cx="4767396" cy="2098933"/>
          </a:xfrm>
          <a:prstGeom prst="rect">
            <a:avLst/>
          </a:prstGeom>
        </p:spPr>
      </p:pic>
    </p:spTree>
    <p:extLst>
      <p:ext uri="{BB962C8B-B14F-4D97-AF65-F5344CB8AC3E}">
        <p14:creationId xmlns:p14="http://schemas.microsoft.com/office/powerpoint/2010/main" val="20073149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49" presetClass="exit" presetSubtype="0" accel="100000" fill="hold"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 calcmode="lin" valueType="num">
                                      <p:cBhvr>
                                        <p:cTn id="21" dur="500"/>
                                        <p:tgtEl>
                                          <p:spTgt spid="12"/>
                                        </p:tgtEl>
                                        <p:attrNameLst>
                                          <p:attrName>style.rotation</p:attrName>
                                        </p:attrNameLst>
                                      </p:cBhvr>
                                      <p:tavLst>
                                        <p:tav tm="0">
                                          <p:val>
                                            <p:fltVal val="0"/>
                                          </p:val>
                                        </p:tav>
                                        <p:tav tm="100000">
                                          <p:val>
                                            <p:fltVal val="36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315015" fill="hold"/>
                                        <p:tgtEl>
                                          <p:spTgt spid="6"/>
                                        </p:tgtEl>
                                      </p:cBhvr>
                                    </p:cmd>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after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md type="call" cmd="stop">
                                      <p:cBhvr>
                                        <p:cTn id="33" dur="1">
                                          <p:stCondLst>
                                            <p:cond delay="499"/>
                                          </p:stCondLst>
                                        </p:cTn>
                                        <p:tgtEl>
                                          <p:spTgt spid="6"/>
                                        </p:tgtEl>
                                      </p:cBhvr>
                                    </p:cmd>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video>
              <p:cMediaNode vol="80000" mute="1">
                <p:cTn id="39" fill="hold" display="0">
                  <p:stCondLst>
                    <p:cond delay="indefinite"/>
                  </p:stCondLst>
                </p:cTn>
                <p:tgtEl>
                  <p:spTgt spid="6"/>
                </p:tgtEl>
              </p:cMediaNode>
            </p:video>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2" name="Ghi nhớ">
            <a:extLst>
              <a:ext uri="{FF2B5EF4-FFF2-40B4-BE49-F238E27FC236}">
                <a16:creationId xmlns:a16="http://schemas.microsoft.com/office/drawing/2014/main" id="{A1176D17-4793-65FD-2DB9-DB76E81819E5}"/>
              </a:ext>
            </a:extLst>
          </p:cNvPr>
          <p:cNvGrpSpPr/>
          <p:nvPr/>
        </p:nvGrpSpPr>
        <p:grpSpPr>
          <a:xfrm>
            <a:off x="722549" y="3495646"/>
            <a:ext cx="10360893" cy="3189776"/>
            <a:chOff x="722549" y="2215661"/>
            <a:chExt cx="10360893" cy="3189776"/>
          </a:xfrm>
        </p:grpSpPr>
        <p:grpSp>
          <p:nvGrpSpPr>
            <p:cNvPr id="3" name="Group 2">
              <a:extLst>
                <a:ext uri="{FF2B5EF4-FFF2-40B4-BE49-F238E27FC236}">
                  <a16:creationId xmlns:a16="http://schemas.microsoft.com/office/drawing/2014/main" id="{97E05D20-3284-13C6-3CDC-F9CC8E9F57D7}"/>
                </a:ext>
              </a:extLst>
            </p:cNvPr>
            <p:cNvGrpSpPr/>
            <p:nvPr/>
          </p:nvGrpSpPr>
          <p:grpSpPr>
            <a:xfrm>
              <a:off x="722549" y="2215661"/>
              <a:ext cx="10360893" cy="3189776"/>
              <a:chOff x="751424" y="4271766"/>
              <a:chExt cx="10360893" cy="3464041"/>
            </a:xfrm>
          </p:grpSpPr>
          <p:grpSp>
            <p:nvGrpSpPr>
              <p:cNvPr id="21" name="Group 20">
                <a:extLst>
                  <a:ext uri="{FF2B5EF4-FFF2-40B4-BE49-F238E27FC236}">
                    <a16:creationId xmlns:a16="http://schemas.microsoft.com/office/drawing/2014/main" id="{95587349-B3A8-D488-EE56-77B5C60A9FDD}"/>
                  </a:ext>
                </a:extLst>
              </p:cNvPr>
              <p:cNvGrpSpPr/>
              <p:nvPr/>
            </p:nvGrpSpPr>
            <p:grpSpPr>
              <a:xfrm>
                <a:off x="751424" y="4271766"/>
                <a:ext cx="10340110" cy="3464041"/>
                <a:chOff x="748591" y="4323720"/>
                <a:chExt cx="10193330" cy="3464041"/>
              </a:xfrm>
            </p:grpSpPr>
            <p:sp>
              <p:nvSpPr>
                <p:cNvPr id="24" name="Rectangle: Rounded Corners 23">
                  <a:extLst>
                    <a:ext uri="{FF2B5EF4-FFF2-40B4-BE49-F238E27FC236}">
                      <a16:creationId xmlns:a16="http://schemas.microsoft.com/office/drawing/2014/main" id="{603E38A5-3840-72FE-A09E-AF5317E87029}"/>
                    </a:ext>
                  </a:extLst>
                </p:cNvPr>
                <p:cNvSpPr/>
                <p:nvPr/>
              </p:nvSpPr>
              <p:spPr>
                <a:xfrm>
                  <a:off x="1181534" y="4594429"/>
                  <a:ext cx="9760387" cy="3193332"/>
                </a:xfrm>
                <a:prstGeom prst="roundRect">
                  <a:avLst>
                    <a:gd name="adj" fmla="val 12036"/>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6D1AC64-2EF8-602D-3A2D-92778A7022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22" name="Rectangle 21">
                <a:extLst>
                  <a:ext uri="{FF2B5EF4-FFF2-40B4-BE49-F238E27FC236}">
                    <a16:creationId xmlns:a16="http://schemas.microsoft.com/office/drawing/2014/main" id="{150A9463-56C2-E59F-E9CF-0FC3C30B2CD4}"/>
                  </a:ext>
                </a:extLst>
              </p:cNvPr>
              <p:cNvSpPr/>
              <p:nvPr/>
            </p:nvSpPr>
            <p:spPr>
              <a:xfrm>
                <a:off x="1514259" y="4644164"/>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4C126F39-C936-84BC-44F1-8830301BE86B}"/>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650E81E3-4606-EF88-8811-9A3C1083423C}"/>
                </a:ext>
              </a:extLst>
            </p:cNvPr>
            <p:cNvSpPr txBox="1"/>
            <p:nvPr/>
          </p:nvSpPr>
          <p:spPr>
            <a:xfrm>
              <a:off x="1615756" y="2464086"/>
              <a:ext cx="9312221" cy="2345322"/>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Công thức chung của hàm IF là: =IF(logical_test,[value_if_true], [va-lue_if_false]).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đó, ý nghĩa của các tham số như sau: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logical_test: điều kiện kiểm tra.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value_if_true: giá trị trả về nếu điều kiện là đúng. </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value_if_false: giá trị trả về nếu điều kiện là sai.</a:t>
              </a:r>
            </a:p>
          </p:txBody>
        </p:sp>
      </p:grpSp>
      <p:grpSp>
        <p:nvGrpSpPr>
          <p:cNvPr id="26" name="Giới thiệu">
            <a:extLst>
              <a:ext uri="{FF2B5EF4-FFF2-40B4-BE49-F238E27FC236}">
                <a16:creationId xmlns:a16="http://schemas.microsoft.com/office/drawing/2014/main" id="{13872CEE-31AC-4F07-3A4C-688F5355F0C1}"/>
              </a:ext>
            </a:extLst>
          </p:cNvPr>
          <p:cNvGrpSpPr/>
          <p:nvPr/>
        </p:nvGrpSpPr>
        <p:grpSpPr>
          <a:xfrm>
            <a:off x="722549" y="1355975"/>
            <a:ext cx="10684551" cy="1326087"/>
            <a:chOff x="722549" y="2215662"/>
            <a:chExt cx="10684551" cy="1326087"/>
          </a:xfrm>
        </p:grpSpPr>
        <p:grpSp>
          <p:nvGrpSpPr>
            <p:cNvPr id="27" name="Group 26">
              <a:extLst>
                <a:ext uri="{FF2B5EF4-FFF2-40B4-BE49-F238E27FC236}">
                  <a16:creationId xmlns:a16="http://schemas.microsoft.com/office/drawing/2014/main" id="{C97F530B-B4E4-8A2A-8A2D-65F472693FFE}"/>
                </a:ext>
              </a:extLst>
            </p:cNvPr>
            <p:cNvGrpSpPr/>
            <p:nvPr/>
          </p:nvGrpSpPr>
          <p:grpSpPr>
            <a:xfrm>
              <a:off x="722549" y="2215662"/>
              <a:ext cx="10612120" cy="1326087"/>
              <a:chOff x="751424" y="4271768"/>
              <a:chExt cx="10612120" cy="1440108"/>
            </a:xfrm>
          </p:grpSpPr>
          <p:grpSp>
            <p:nvGrpSpPr>
              <p:cNvPr id="29" name="Group 28">
                <a:extLst>
                  <a:ext uri="{FF2B5EF4-FFF2-40B4-BE49-F238E27FC236}">
                    <a16:creationId xmlns:a16="http://schemas.microsoft.com/office/drawing/2014/main" id="{433BC7FF-E675-BEF4-644D-22B5CF03B309}"/>
                  </a:ext>
                </a:extLst>
              </p:cNvPr>
              <p:cNvGrpSpPr/>
              <p:nvPr/>
            </p:nvGrpSpPr>
            <p:grpSpPr>
              <a:xfrm>
                <a:off x="751424" y="4271768"/>
                <a:ext cx="10612120" cy="1440108"/>
                <a:chOff x="748591" y="4323722"/>
                <a:chExt cx="10461479" cy="1440108"/>
              </a:xfrm>
            </p:grpSpPr>
            <p:sp>
              <p:nvSpPr>
                <p:cNvPr id="32" name="Rectangle: Rounded Corners 31">
                  <a:extLst>
                    <a:ext uri="{FF2B5EF4-FFF2-40B4-BE49-F238E27FC236}">
                      <a16:creationId xmlns:a16="http://schemas.microsoft.com/office/drawing/2014/main" id="{C797C5C1-B481-3B55-E5DB-BA1F32E8DB8A}"/>
                    </a:ext>
                  </a:extLst>
                </p:cNvPr>
                <p:cNvSpPr/>
                <p:nvPr/>
              </p:nvSpPr>
              <p:spPr>
                <a:xfrm>
                  <a:off x="1181534" y="4719157"/>
                  <a:ext cx="10028536" cy="1044673"/>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713847A4-A01B-686A-A431-9161B151FC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0" name="Rectangle 29">
                <a:extLst>
                  <a:ext uri="{FF2B5EF4-FFF2-40B4-BE49-F238E27FC236}">
                    <a16:creationId xmlns:a16="http://schemas.microsoft.com/office/drawing/2014/main" id="{208DFB44-A0B4-A3BA-9406-6037495D0048}"/>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D89BFF05-A2B5-624F-33F4-AFE340C77B94}"/>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3D6A0D16-2E74-5A10-81C7-C57CBB565408}"/>
                </a:ext>
              </a:extLst>
            </p:cNvPr>
            <p:cNvSpPr txBox="1"/>
            <p:nvPr/>
          </p:nvSpPr>
          <p:spPr>
            <a:xfrm>
              <a:off x="1615756" y="2579789"/>
              <a:ext cx="9791344" cy="458074"/>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Để điền nhận xét như minh hoạ ở các ô từ O3 đến O5 trong Hình 12a.3, em sử dụng hàm điều kiện IF. </a:t>
              </a:r>
              <a:endParaRPr lang="vi-VN"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4068713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959191"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1. HÀM IF</a:t>
              </a:r>
            </a:p>
          </p:txBody>
        </p:sp>
      </p:grpSp>
      <p:grpSp>
        <p:nvGrpSpPr>
          <p:cNvPr id="8" name="Hỏi cá nhân">
            <a:extLst>
              <a:ext uri="{FF2B5EF4-FFF2-40B4-BE49-F238E27FC236}">
                <a16:creationId xmlns:a16="http://schemas.microsoft.com/office/drawing/2014/main" id="{A330E8B1-4199-816C-04DD-D2AB3D4401CA}"/>
              </a:ext>
            </a:extLst>
          </p:cNvPr>
          <p:cNvGrpSpPr/>
          <p:nvPr/>
        </p:nvGrpSpPr>
        <p:grpSpPr>
          <a:xfrm>
            <a:off x="722549" y="2795670"/>
            <a:ext cx="10360893" cy="1301387"/>
            <a:chOff x="722549" y="2215665"/>
            <a:chExt cx="10360893" cy="1301387"/>
          </a:xfrm>
        </p:grpSpPr>
        <p:grpSp>
          <p:nvGrpSpPr>
            <p:cNvPr id="12" name="Group 11">
              <a:extLst>
                <a:ext uri="{FF2B5EF4-FFF2-40B4-BE49-F238E27FC236}">
                  <a16:creationId xmlns:a16="http://schemas.microsoft.com/office/drawing/2014/main" id="{99EBFD45-B01A-856A-8A80-634A58A18F15}"/>
                </a:ext>
              </a:extLst>
            </p:cNvPr>
            <p:cNvGrpSpPr/>
            <p:nvPr/>
          </p:nvGrpSpPr>
          <p:grpSpPr>
            <a:xfrm>
              <a:off x="722549" y="2215665"/>
              <a:ext cx="10360893" cy="1301387"/>
              <a:chOff x="751424" y="4271768"/>
              <a:chExt cx="10360893" cy="1413283"/>
            </a:xfrm>
          </p:grpSpPr>
          <p:grpSp>
            <p:nvGrpSpPr>
              <p:cNvPr id="14" name="Group 13">
                <a:extLst>
                  <a:ext uri="{FF2B5EF4-FFF2-40B4-BE49-F238E27FC236}">
                    <a16:creationId xmlns:a16="http://schemas.microsoft.com/office/drawing/2014/main" id="{535026D1-8B99-A503-E6E6-F5915054D1B7}"/>
                  </a:ext>
                </a:extLst>
              </p:cNvPr>
              <p:cNvGrpSpPr/>
              <p:nvPr/>
            </p:nvGrpSpPr>
            <p:grpSpPr>
              <a:xfrm>
                <a:off x="751424" y="4271768"/>
                <a:ext cx="6252184" cy="1413283"/>
                <a:chOff x="748591" y="4323722"/>
                <a:chExt cx="6163433" cy="1413283"/>
              </a:xfrm>
            </p:grpSpPr>
            <p:sp>
              <p:nvSpPr>
                <p:cNvPr id="17" name="Rectangle: Rounded Corners 16">
                  <a:extLst>
                    <a:ext uri="{FF2B5EF4-FFF2-40B4-BE49-F238E27FC236}">
                      <a16:creationId xmlns:a16="http://schemas.microsoft.com/office/drawing/2014/main" id="{5FDE3124-56F0-E4F4-6ADB-F7901DE6D4F2}"/>
                    </a:ext>
                  </a:extLst>
                </p:cNvPr>
                <p:cNvSpPr/>
                <p:nvPr/>
              </p:nvSpPr>
              <p:spPr>
                <a:xfrm>
                  <a:off x="1181535" y="4593968"/>
                  <a:ext cx="5730489" cy="11430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DC77A36-46B8-186C-A7E5-2463368FAF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E3E8B7BF-4582-95FD-876E-599F90E8266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F3619CC-C570-5016-737E-244AD82E4C0D}"/>
                  </a:ext>
                </a:extLst>
              </p:cNvPr>
              <p:cNvSpPr/>
              <p:nvPr/>
            </p:nvSpPr>
            <p:spPr>
              <a:xfrm>
                <a:off x="1493476" y="4562973"/>
                <a:ext cx="5446525"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A4F0D53-D654-DFFE-F22A-D43907DCBBF5}"/>
                </a:ext>
              </a:extLst>
            </p:cNvPr>
            <p:cNvSpPr txBox="1"/>
            <p:nvPr/>
          </p:nvSpPr>
          <p:spPr>
            <a:xfrm>
              <a:off x="1615756" y="2470098"/>
              <a:ext cx="5091401" cy="952890"/>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G</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iải thích cách vận dụng hàm IF (và IF lồng nhau) vào tính các ô của cột O</a:t>
              </a:r>
            </a:p>
          </p:txBody>
        </p:sp>
      </p:grpSp>
      <p:pic>
        <p:nvPicPr>
          <p:cNvPr id="27" name="Picture 26">
            <a:extLst>
              <a:ext uri="{FF2B5EF4-FFF2-40B4-BE49-F238E27FC236}">
                <a16:creationId xmlns:a16="http://schemas.microsoft.com/office/drawing/2014/main" id="{EC228093-7F62-CF6F-D093-50CE422B76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23976" y="2554361"/>
            <a:ext cx="4379091" cy="2085731"/>
          </a:xfrm>
          <a:prstGeom prst="rect">
            <a:avLst/>
          </a:prstGeom>
        </p:spPr>
      </p:pic>
    </p:spTree>
    <p:extLst>
      <p:ext uri="{BB962C8B-B14F-4D97-AF65-F5344CB8AC3E}">
        <p14:creationId xmlns:p14="http://schemas.microsoft.com/office/powerpoint/2010/main" val="22741046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B6DBC-5110-767E-27F8-673DFAF5BD08}"/>
              </a:ext>
            </a:extLst>
          </p:cNvPr>
          <p:cNvGrpSpPr/>
          <p:nvPr/>
        </p:nvGrpSpPr>
        <p:grpSpPr>
          <a:xfrm>
            <a:off x="135244" y="172578"/>
            <a:ext cx="3429000" cy="1183398"/>
            <a:chOff x="-3441969" y="882001"/>
            <a:chExt cx="3429000" cy="1183398"/>
          </a:xfrm>
        </p:grpSpPr>
        <p:pic>
          <p:nvPicPr>
            <p:cNvPr id="7" name="Picture 2" descr="Text Box PNG Transparent Images Free Download | Vector Files | Pngtree">
              <a:extLst>
                <a:ext uri="{FF2B5EF4-FFF2-40B4-BE49-F238E27FC236}">
                  <a16:creationId xmlns:a16="http://schemas.microsoft.com/office/drawing/2014/main" id="{67BA423B-0258-EAE2-05BF-5989A9FF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418" b="13071"/>
            <a:stretch/>
          </p:blipFill>
          <p:spPr bwMode="auto">
            <a:xfrm>
              <a:off x="-3441969" y="882001"/>
              <a:ext cx="3429000" cy="11833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36614-3BA2-87DA-F163-B9B62402C52D}"/>
                </a:ext>
              </a:extLst>
            </p:cNvPr>
            <p:cNvSpPr txBox="1"/>
            <p:nvPr/>
          </p:nvSpPr>
          <p:spPr>
            <a:xfrm>
              <a:off x="-2854664" y="1122491"/>
              <a:ext cx="1856598" cy="52322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CỦNG CỐ</a:t>
              </a:r>
            </a:p>
          </p:txBody>
        </p:sp>
      </p:grpSp>
      <p:grpSp>
        <p:nvGrpSpPr>
          <p:cNvPr id="2" name="Hỏi cá nhân">
            <a:extLst>
              <a:ext uri="{FF2B5EF4-FFF2-40B4-BE49-F238E27FC236}">
                <a16:creationId xmlns:a16="http://schemas.microsoft.com/office/drawing/2014/main" id="{2684C918-135B-3857-76F5-E06C8A1B6025}"/>
              </a:ext>
            </a:extLst>
          </p:cNvPr>
          <p:cNvGrpSpPr/>
          <p:nvPr/>
        </p:nvGrpSpPr>
        <p:grpSpPr>
          <a:xfrm>
            <a:off x="722549" y="2629857"/>
            <a:ext cx="10360893" cy="1212912"/>
            <a:chOff x="722549" y="2215664"/>
            <a:chExt cx="10360893" cy="1212912"/>
          </a:xfrm>
        </p:grpSpPr>
        <p:grpSp>
          <p:nvGrpSpPr>
            <p:cNvPr id="3" name="Group 2">
              <a:extLst>
                <a:ext uri="{FF2B5EF4-FFF2-40B4-BE49-F238E27FC236}">
                  <a16:creationId xmlns:a16="http://schemas.microsoft.com/office/drawing/2014/main" id="{91364323-B664-1993-1A80-2F98DF5CCCE6}"/>
                </a:ext>
              </a:extLst>
            </p:cNvPr>
            <p:cNvGrpSpPr/>
            <p:nvPr/>
          </p:nvGrpSpPr>
          <p:grpSpPr>
            <a:xfrm>
              <a:off x="722549" y="2215664"/>
              <a:ext cx="10360893" cy="1212912"/>
              <a:chOff x="751424" y="4271768"/>
              <a:chExt cx="10360893" cy="1317201"/>
            </a:xfrm>
          </p:grpSpPr>
          <p:grpSp>
            <p:nvGrpSpPr>
              <p:cNvPr id="6" name="Group 5">
                <a:extLst>
                  <a:ext uri="{FF2B5EF4-FFF2-40B4-BE49-F238E27FC236}">
                    <a16:creationId xmlns:a16="http://schemas.microsoft.com/office/drawing/2014/main" id="{5CAA816B-6FB0-BC2E-AC8F-FD46F4A5C8B8}"/>
                  </a:ext>
                </a:extLst>
              </p:cNvPr>
              <p:cNvGrpSpPr/>
              <p:nvPr/>
            </p:nvGrpSpPr>
            <p:grpSpPr>
              <a:xfrm>
                <a:off x="751424" y="4271768"/>
                <a:ext cx="10340110" cy="1317201"/>
                <a:chOff x="748591" y="4323722"/>
                <a:chExt cx="10193330" cy="1317201"/>
              </a:xfrm>
            </p:grpSpPr>
            <p:sp>
              <p:nvSpPr>
                <p:cNvPr id="19" name="Rectangle: Rounded Corners 18">
                  <a:extLst>
                    <a:ext uri="{FF2B5EF4-FFF2-40B4-BE49-F238E27FC236}">
                      <a16:creationId xmlns:a16="http://schemas.microsoft.com/office/drawing/2014/main" id="{96914728-97F3-E463-8733-8322CB87C988}"/>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8115D90-F55D-901C-A183-D1B9EA967B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9" name="Rectangle 8">
                <a:extLst>
                  <a:ext uri="{FF2B5EF4-FFF2-40B4-BE49-F238E27FC236}">
                    <a16:creationId xmlns:a16="http://schemas.microsoft.com/office/drawing/2014/main" id="{8DFAB818-FBED-0516-741F-EA12264C2BF7}"/>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8520BA-6A5D-232E-8068-1613000D339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650A7999-02D8-4747-396C-F9CE3AC80652}"/>
                </a:ext>
              </a:extLst>
            </p:cNvPr>
            <p:cNvSpPr txBox="1"/>
            <p:nvPr/>
          </p:nvSpPr>
          <p:spPr>
            <a:xfrm>
              <a:off x="1615756" y="2470098"/>
              <a:ext cx="9312221" cy="952890"/>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viết công thức trong các ô O4 và O5 ở Hình 12a.3 để nhận xét về tình trạng của mục Mong muốn cá nhân và Tiết kiệm dựa trên quy tắc 50-30-20.</a:t>
              </a:r>
            </a:p>
          </p:txBody>
        </p:sp>
      </p:grpSp>
      <p:grpSp>
        <p:nvGrpSpPr>
          <p:cNvPr id="21" name="Trả lời cá nhân">
            <a:extLst>
              <a:ext uri="{FF2B5EF4-FFF2-40B4-BE49-F238E27FC236}">
                <a16:creationId xmlns:a16="http://schemas.microsoft.com/office/drawing/2014/main" id="{13BC322A-4300-E5DB-EBA6-C6B37ACB0E17}"/>
              </a:ext>
            </a:extLst>
          </p:cNvPr>
          <p:cNvGrpSpPr/>
          <p:nvPr/>
        </p:nvGrpSpPr>
        <p:grpSpPr>
          <a:xfrm>
            <a:off x="722549" y="4297282"/>
            <a:ext cx="10921460" cy="1593792"/>
            <a:chOff x="722549" y="2215664"/>
            <a:chExt cx="10921460" cy="1593792"/>
          </a:xfrm>
        </p:grpSpPr>
        <p:grpSp>
          <p:nvGrpSpPr>
            <p:cNvPr id="22" name="Group 21">
              <a:extLst>
                <a:ext uri="{FF2B5EF4-FFF2-40B4-BE49-F238E27FC236}">
                  <a16:creationId xmlns:a16="http://schemas.microsoft.com/office/drawing/2014/main" id="{C30B6532-A4C3-63C5-FEBA-80BCFC462292}"/>
                </a:ext>
              </a:extLst>
            </p:cNvPr>
            <p:cNvGrpSpPr/>
            <p:nvPr/>
          </p:nvGrpSpPr>
          <p:grpSpPr>
            <a:xfrm>
              <a:off x="722549" y="2215664"/>
              <a:ext cx="10843639" cy="1593792"/>
              <a:chOff x="751424" y="4271768"/>
              <a:chExt cx="10843639" cy="1730830"/>
            </a:xfrm>
          </p:grpSpPr>
          <p:grpSp>
            <p:nvGrpSpPr>
              <p:cNvPr id="24" name="Group 23">
                <a:extLst>
                  <a:ext uri="{FF2B5EF4-FFF2-40B4-BE49-F238E27FC236}">
                    <a16:creationId xmlns:a16="http://schemas.microsoft.com/office/drawing/2014/main" id="{B0BFE720-BD2F-1B31-AB8D-E4A62A3B90D2}"/>
                  </a:ext>
                </a:extLst>
              </p:cNvPr>
              <p:cNvGrpSpPr/>
              <p:nvPr/>
            </p:nvGrpSpPr>
            <p:grpSpPr>
              <a:xfrm>
                <a:off x="751424" y="4271768"/>
                <a:ext cx="10843639" cy="1730830"/>
                <a:chOff x="748591" y="4323722"/>
                <a:chExt cx="10689711" cy="1730830"/>
              </a:xfrm>
            </p:grpSpPr>
            <p:sp>
              <p:nvSpPr>
                <p:cNvPr id="28" name="Rectangle: Rounded Corners 27">
                  <a:extLst>
                    <a:ext uri="{FF2B5EF4-FFF2-40B4-BE49-F238E27FC236}">
                      <a16:creationId xmlns:a16="http://schemas.microsoft.com/office/drawing/2014/main" id="{E445F157-81D0-BF04-2882-16FFD1CA0D6C}"/>
                    </a:ext>
                  </a:extLst>
                </p:cNvPr>
                <p:cNvSpPr/>
                <p:nvPr/>
              </p:nvSpPr>
              <p:spPr>
                <a:xfrm>
                  <a:off x="1181534" y="4593968"/>
                  <a:ext cx="10256768" cy="146058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E3C2D38F-CEC0-B59D-65E9-061CCF8A8E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5" name="Rectangle 24">
                <a:extLst>
                  <a:ext uri="{FF2B5EF4-FFF2-40B4-BE49-F238E27FC236}">
                    <a16:creationId xmlns:a16="http://schemas.microsoft.com/office/drawing/2014/main" id="{23512069-BAF6-96A6-C07F-4DD2A50711C4}"/>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8CBA624-0EF1-FCA2-AC89-3849BF90FE7E}"/>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EAFB3718-D01A-4468-7E31-D0E0DD0033EF}"/>
                </a:ext>
              </a:extLst>
            </p:cNvPr>
            <p:cNvSpPr txBox="1"/>
            <p:nvPr/>
          </p:nvSpPr>
          <p:spPr>
            <a:xfrm>
              <a:off x="1615756" y="2622456"/>
              <a:ext cx="10028253"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trong ô O4: =IF(N4&gt;50%,"Nhiều quá",IF(N4&gt;30%,"Nhiều hơn","Ít hơn")).</a:t>
              </a:r>
            </a:p>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thức trong ô O5: =IF(N5&gt;30%,"Nhiều quá",IF(N5&gt;20%,"Nhiều hơn","Ít hơn")).</a:t>
              </a:r>
            </a:p>
          </p:txBody>
        </p:sp>
      </p:grpSp>
      <p:pic>
        <p:nvPicPr>
          <p:cNvPr id="30" name="Picture 29">
            <a:extLst>
              <a:ext uri="{FF2B5EF4-FFF2-40B4-BE49-F238E27FC236}">
                <a16:creationId xmlns:a16="http://schemas.microsoft.com/office/drawing/2014/main" id="{E8603781-C5E2-3D68-C477-49769537C8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2740" y="475134"/>
            <a:ext cx="4767396" cy="2098933"/>
          </a:xfrm>
          <a:prstGeom prst="rect">
            <a:avLst/>
          </a:prstGeom>
        </p:spPr>
      </p:pic>
    </p:spTree>
    <p:extLst>
      <p:ext uri="{BB962C8B-B14F-4D97-AF65-F5344CB8AC3E}">
        <p14:creationId xmlns:p14="http://schemas.microsoft.com/office/powerpoint/2010/main" val="1505545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536614-3BA2-87DA-F163-B9B62402C52D}"/>
              </a:ext>
            </a:extLst>
          </p:cNvPr>
          <p:cNvSpPr txBox="1"/>
          <p:nvPr/>
        </p:nvSpPr>
        <p:spPr>
          <a:xfrm>
            <a:off x="722549" y="413068"/>
            <a:ext cx="5650906" cy="52322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2. Thực hành: Sử dụng hàm IF</a:t>
            </a:r>
          </a:p>
        </p:txBody>
      </p:sp>
      <p:sp>
        <p:nvSpPr>
          <p:cNvPr id="8" name="TextBox 7">
            <a:extLst>
              <a:ext uri="{FF2B5EF4-FFF2-40B4-BE49-F238E27FC236}">
                <a16:creationId xmlns:a16="http://schemas.microsoft.com/office/drawing/2014/main" id="{315459E1-62B5-D204-68AD-15A34467257F}"/>
              </a:ext>
            </a:extLst>
          </p:cNvPr>
          <p:cNvSpPr txBox="1"/>
          <p:nvPr/>
        </p:nvSpPr>
        <p:spPr>
          <a:xfrm>
            <a:off x="949235" y="1156123"/>
            <a:ext cx="9675222" cy="960328"/>
          </a:xfrm>
          <a:prstGeom prst="rect">
            <a:avLst/>
          </a:prstGeom>
          <a:noFill/>
        </p:spPr>
        <p:txBody>
          <a:bodyPr wrap="square">
            <a:spAutoFit/>
          </a:bodyPr>
          <a:lstStyle/>
          <a:p>
            <a:pPr>
              <a:lnSpc>
                <a:spcPct val="150000"/>
              </a:lnSpc>
            </a:pPr>
            <a:r>
              <a:rPr lang="vi-VN" sz="2000" b="1" dirty="0">
                <a:solidFill>
                  <a:srgbClr val="EF387A"/>
                </a:solidFill>
                <a:effectLst/>
                <a:latin typeface="Times New Roman" panose="02020603050405020304" pitchFamily="18" charset="0"/>
                <a:ea typeface="Tahoma" panose="020B0604030504040204" pitchFamily="34" charset="0"/>
                <a:cs typeface="Times New Roman" panose="02020603050405020304" pitchFamily="18" charset="0"/>
              </a:rPr>
              <a:t>Nhiệm vụ 1:</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Bổ sung cột mục chi cho bảng tổng hợp khoản chi (như Hình 12a.2) và tạo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bảng dữ liệu tổng hợp các mục chi (như Hình 12a.3). </a:t>
            </a:r>
            <a:endParaRPr lang="vi-VN"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9A267E4-3E6F-7EBF-DBFA-775E9BC6B1F9}"/>
              </a:ext>
            </a:extLst>
          </p:cNvPr>
          <p:cNvPicPr>
            <a:picLocks noChangeAspect="1"/>
          </p:cNvPicPr>
          <p:nvPr/>
        </p:nvPicPr>
        <p:blipFill>
          <a:blip r:embed="rId2"/>
          <a:stretch>
            <a:fillRect/>
          </a:stretch>
        </p:blipFill>
        <p:spPr>
          <a:xfrm>
            <a:off x="5786846" y="2956817"/>
            <a:ext cx="5005535" cy="2285486"/>
          </a:xfrm>
          <a:prstGeom prst="rect">
            <a:avLst/>
          </a:prstGeom>
        </p:spPr>
      </p:pic>
      <p:pic>
        <p:nvPicPr>
          <p:cNvPr id="13" name="Picture 12">
            <a:extLst>
              <a:ext uri="{FF2B5EF4-FFF2-40B4-BE49-F238E27FC236}">
                <a16:creationId xmlns:a16="http://schemas.microsoft.com/office/drawing/2014/main" id="{33FE82ED-5ADD-199D-69E1-7C888028B43F}"/>
              </a:ext>
            </a:extLst>
          </p:cNvPr>
          <p:cNvPicPr>
            <a:picLocks noChangeAspect="1"/>
          </p:cNvPicPr>
          <p:nvPr/>
        </p:nvPicPr>
        <p:blipFill>
          <a:blip r:embed="rId3"/>
          <a:stretch>
            <a:fillRect/>
          </a:stretch>
        </p:blipFill>
        <p:spPr>
          <a:xfrm>
            <a:off x="1097281" y="2277143"/>
            <a:ext cx="4221763" cy="3644834"/>
          </a:xfrm>
          <a:prstGeom prst="rect">
            <a:avLst/>
          </a:prstGeom>
        </p:spPr>
      </p:pic>
    </p:spTree>
    <p:extLst>
      <p:ext uri="{BB962C8B-B14F-4D97-AF65-F5344CB8AC3E}">
        <p14:creationId xmlns:p14="http://schemas.microsoft.com/office/powerpoint/2010/main" val="774538589"/>
      </p:ext>
    </p:extLst>
  </p:cSld>
  <p:clrMapOvr>
    <a:masterClrMapping/>
  </p:clrMapOvr>
  <p:transition spd="med">
    <p:pull/>
  </p:transition>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1474</TotalTime>
  <Words>1592</Words>
  <PresentationFormat>Widescreen</PresentationFormat>
  <Paragraphs>74</Paragraphs>
  <Slides>14</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2024-08-22T14:11:48Z</dcterms:modified>
</cp:coreProperties>
</file>