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01" r:id="rId2"/>
    <p:sldId id="257" r:id="rId3"/>
    <p:sldId id="284" r:id="rId4"/>
    <p:sldId id="305" r:id="rId5"/>
    <p:sldId id="319" r:id="rId6"/>
    <p:sldId id="320" r:id="rId7"/>
    <p:sldId id="270" r:id="rId8"/>
    <p:sldId id="315" r:id="rId9"/>
    <p:sldId id="306" r:id="rId10"/>
    <p:sldId id="309" r:id="rId11"/>
    <p:sldId id="310" r:id="rId12"/>
    <p:sldId id="316" r:id="rId13"/>
    <p:sldId id="312" r:id="rId14"/>
    <p:sldId id="317" r:id="rId15"/>
    <p:sldId id="313" r:id="rId16"/>
    <p:sldId id="318" r:id="rId17"/>
    <p:sldId id="269" r:id="rId18"/>
    <p:sldId id="295" r:id="rId1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1038" autoAdjust="0"/>
  </p:normalViewPr>
  <p:slideViewPr>
    <p:cSldViewPr snapToGrid="0" snapToObjects="1">
      <p:cViewPr varScale="1">
        <p:scale>
          <a:sx n="68" d="100"/>
          <a:sy n="68" d="100"/>
        </p:scale>
        <p:origin x="5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Choose some student’s products to stick on the board, ask the others to move around to read and give comments (check the grammar mistakes related to the second conditional sentence)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1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9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7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95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82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7/28/2022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2" y="-14441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8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2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0685" y="2457473"/>
            <a:ext cx="684493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8: ECOLOGY AND THE ENVIRONMENT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2.3 – Pronunciation &amp; Speaking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69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079EE3-E39F-4931-90FF-2A925CF8F1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058" y="1284735"/>
            <a:ext cx="9199859" cy="3900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F812D0-C614-4ED6-AEFB-ED9F04F0C8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633"/>
            <a:ext cx="5336603" cy="9978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2A08A5-D384-4C63-8317-751B932D1F1F}"/>
              </a:ext>
            </a:extLst>
          </p:cNvPr>
          <p:cNvCxnSpPr>
            <a:cxnSpLocks/>
          </p:cNvCxnSpPr>
          <p:nvPr/>
        </p:nvCxnSpPr>
        <p:spPr>
          <a:xfrm>
            <a:off x="570858" y="3004966"/>
            <a:ext cx="91950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A1ABCF-F802-4060-AD38-86A83A7A8D39}"/>
              </a:ext>
            </a:extLst>
          </p:cNvPr>
          <p:cNvSpPr txBox="1"/>
          <p:nvPr/>
        </p:nvSpPr>
        <p:spPr>
          <a:xfrm>
            <a:off x="299886" y="5535582"/>
            <a:ext cx="1189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Read that sentences with the correct intonation to a partner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65FAD7-7B07-4EB4-B188-89280DAE8428}"/>
              </a:ext>
            </a:extLst>
          </p:cNvPr>
          <p:cNvCxnSpPr>
            <a:cxnSpLocks/>
          </p:cNvCxnSpPr>
          <p:nvPr/>
        </p:nvCxnSpPr>
        <p:spPr>
          <a:xfrm>
            <a:off x="570858" y="3556510"/>
            <a:ext cx="2686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D2-TRACK 21">
            <a:hlinkClick r:id="" action="ppaction://media"/>
            <a:extLst>
              <a:ext uri="{FF2B5EF4-FFF2-40B4-BE49-F238E27FC236}">
                <a16:creationId xmlns:a16="http://schemas.microsoft.com/office/drawing/2014/main" id="{16437DB9-786D-4D7E-A32E-EEDDA26FC7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38971" y="11831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53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D58CA-AE2F-4BCC-921C-51897358F1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4949"/>
            <a:ext cx="2946400" cy="722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1DAA7-B289-4972-8026-7DB3F2DDE4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65" y="1112476"/>
            <a:ext cx="12087069" cy="524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3D22FF-40F2-44E9-A278-0FDC3EAAA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6026"/>
            <a:ext cx="12230647" cy="312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D58CA-AE2F-4BCC-921C-51897358F1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4949"/>
            <a:ext cx="2603626" cy="638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1DAA7-B289-4972-8026-7DB3F2DDE4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65" y="879997"/>
            <a:ext cx="12087069" cy="524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FDA97A-F2C1-4824-B9CD-683BEB3CC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23" y="2907929"/>
            <a:ext cx="11582400" cy="3295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054404-2B00-4DD9-94F3-22A6867F9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23" y="1404647"/>
            <a:ext cx="11243555" cy="150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7D707-292A-4BC2-9F13-510E088D53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40" y="314135"/>
            <a:ext cx="3518126" cy="7793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067E71-F4C4-4B7A-8A12-ADB4DE23A72B}"/>
              </a:ext>
            </a:extLst>
          </p:cNvPr>
          <p:cNvSpPr txBox="1"/>
          <p:nvPr/>
        </p:nvSpPr>
        <p:spPr>
          <a:xfrm>
            <a:off x="2392122" y="1207036"/>
            <a:ext cx="7131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HOW WOULD YOU SAVE THE WORLD?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4B79BF-D06A-48A6-AD42-AB2D4586B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72773"/>
            <a:ext cx="12192000" cy="442309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D27A49-8296-4B8D-8FD7-FF761FE6B993}"/>
              </a:ext>
            </a:extLst>
          </p:cNvPr>
          <p:cNvCxnSpPr/>
          <p:nvPr/>
        </p:nvCxnSpPr>
        <p:spPr>
          <a:xfrm>
            <a:off x="1727200" y="2278743"/>
            <a:ext cx="2293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A26A2E-3F72-4B83-A076-4285D0F59260}"/>
              </a:ext>
            </a:extLst>
          </p:cNvPr>
          <p:cNvCxnSpPr>
            <a:cxnSpLocks/>
          </p:cNvCxnSpPr>
          <p:nvPr/>
        </p:nvCxnSpPr>
        <p:spPr>
          <a:xfrm>
            <a:off x="5958115" y="2278743"/>
            <a:ext cx="28665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846AB2-9657-4350-8005-25DE7F1E2BC7}"/>
              </a:ext>
            </a:extLst>
          </p:cNvPr>
          <p:cNvCxnSpPr>
            <a:cxnSpLocks/>
          </p:cNvCxnSpPr>
          <p:nvPr/>
        </p:nvCxnSpPr>
        <p:spPr>
          <a:xfrm>
            <a:off x="8955315" y="2278743"/>
            <a:ext cx="6612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7900D9-CD0C-4403-BBE4-DD8EBF0DEA5D}"/>
              </a:ext>
            </a:extLst>
          </p:cNvPr>
          <p:cNvCxnSpPr>
            <a:cxnSpLocks/>
          </p:cNvCxnSpPr>
          <p:nvPr/>
        </p:nvCxnSpPr>
        <p:spPr>
          <a:xfrm>
            <a:off x="11132457" y="2278743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B26B464-EF19-435D-9203-13C0FCEBAE7B}"/>
              </a:ext>
            </a:extLst>
          </p:cNvPr>
          <p:cNvCxnSpPr>
            <a:cxnSpLocks/>
          </p:cNvCxnSpPr>
          <p:nvPr/>
        </p:nvCxnSpPr>
        <p:spPr>
          <a:xfrm>
            <a:off x="3350809" y="2677887"/>
            <a:ext cx="27451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6E11DC5-7A85-4BCD-9CF0-C0AE5BE310F5}"/>
              </a:ext>
            </a:extLst>
          </p:cNvPr>
          <p:cNvCxnSpPr>
            <a:cxnSpLocks/>
          </p:cNvCxnSpPr>
          <p:nvPr/>
        </p:nvCxnSpPr>
        <p:spPr>
          <a:xfrm>
            <a:off x="6669315" y="2685143"/>
            <a:ext cx="25327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879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8F7C87-DDC2-4062-B119-3FF0AFA0A1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6057" y="2598057"/>
            <a:ext cx="6183085" cy="2340429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08A318F-73EF-497F-A460-9620DDBE4F75}"/>
              </a:ext>
            </a:extLst>
          </p:cNvPr>
          <p:cNvSpPr/>
          <p:nvPr/>
        </p:nvSpPr>
        <p:spPr>
          <a:xfrm>
            <a:off x="593398" y="2598058"/>
            <a:ext cx="4020456" cy="2104572"/>
          </a:xfrm>
          <a:prstGeom prst="wedgeRoundRectCallout">
            <a:avLst>
              <a:gd name="adj1" fmla="val 69699"/>
              <a:gd name="adj2" fmla="val 386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If I were a scientist, I would create  electric vehicles to reduce air pollution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6EF02-FBAC-4577-BB0A-44B5FD12FFAB}"/>
              </a:ext>
            </a:extLst>
          </p:cNvPr>
          <p:cNvSpPr txBox="1"/>
          <p:nvPr/>
        </p:nvSpPr>
        <p:spPr>
          <a:xfrm>
            <a:off x="4455885" y="1094485"/>
            <a:ext cx="193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EE189-CF3F-43A0-98C8-767D2EB203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40" y="314135"/>
            <a:ext cx="3518126" cy="77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10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DB1B82-6C71-486C-BDDB-206372ED4A11}"/>
              </a:ext>
            </a:extLst>
          </p:cNvPr>
          <p:cNvSpPr txBox="1"/>
          <p:nvPr/>
        </p:nvSpPr>
        <p:spPr>
          <a:xfrm>
            <a:off x="188685" y="566057"/>
            <a:ext cx="285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Post Speaking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BD9A4-F496-474F-A943-3554139C2E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2909" y="383209"/>
            <a:ext cx="3075429" cy="2664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6F1173-759C-4F85-9B16-A072BB6211CB}"/>
              </a:ext>
            </a:extLst>
          </p:cNvPr>
          <p:cNvSpPr txBox="1"/>
          <p:nvPr/>
        </p:nvSpPr>
        <p:spPr>
          <a:xfrm>
            <a:off x="377372" y="2757556"/>
            <a:ext cx="11088914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Join another pair and discuss to choose one best solution for each problem. Share with the class</a:t>
            </a:r>
          </a:p>
        </p:txBody>
      </p:sp>
    </p:spTree>
    <p:extLst>
      <p:ext uri="{BB962C8B-B14F-4D97-AF65-F5344CB8AC3E}">
        <p14:creationId xmlns:p14="http://schemas.microsoft.com/office/powerpoint/2010/main" val="3564705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8562" y="778213"/>
            <a:ext cx="3764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959477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0560" y="44797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488" y="2064879"/>
            <a:ext cx="11281592" cy="1531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</a:rPr>
              <a:t>Pronunciation: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>
                <a:solidFill>
                  <a:srgbClr val="002060"/>
                </a:solidFill>
              </a:rPr>
              <a:t>practice sound change of </a:t>
            </a:r>
            <a:r>
              <a:rPr lang="en-US" sz="4000" dirty="0">
                <a:solidFill>
                  <a:srgbClr val="FF0000"/>
                </a:solidFill>
              </a:rPr>
              <a:t>Would</a:t>
            </a:r>
            <a:r>
              <a:rPr lang="en-US" sz="4000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</a:rPr>
              <a:t>Speaking:</a:t>
            </a:r>
            <a:r>
              <a:rPr lang="en-US" sz="4000" dirty="0">
                <a:solidFill>
                  <a:srgbClr val="0098A2"/>
                </a:solidFill>
              </a:rPr>
              <a:t> </a:t>
            </a:r>
            <a:r>
              <a:rPr lang="vi-VN" sz="4000" dirty="0">
                <a:solidFill>
                  <a:srgbClr val="002060"/>
                </a:solidFill>
              </a:rPr>
              <a:t>talk about </a:t>
            </a:r>
            <a:r>
              <a:rPr lang="vi-VN" sz="4000" dirty="0">
                <a:solidFill>
                  <a:srgbClr val="FF0000"/>
                </a:solidFill>
              </a:rPr>
              <a:t>improving the environment</a:t>
            </a:r>
            <a:r>
              <a:rPr lang="en-US" sz="4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562" y="379376"/>
            <a:ext cx="2276272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430" y="1680979"/>
            <a:ext cx="117195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-    Make a list of five environmental problems in your village.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Prepare the next lesson: Lesson 3.1 – Listening &amp; Reading, (page 70).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</a:rPr>
              <a:t>Tiếng</a:t>
            </a:r>
            <a:r>
              <a:rPr lang="en-US" sz="3600" b="1" dirty="0">
                <a:solidFill>
                  <a:srgbClr val="0070C0"/>
                </a:solidFill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</a:rPr>
              <a:t>i</a:t>
            </a:r>
            <a:r>
              <a:rPr lang="en-US" sz="3600" b="1" dirty="0">
                <a:solidFill>
                  <a:srgbClr val="0070C0"/>
                </a:solidFill>
              </a:rPr>
              <a:t>-Learn Smart World DHA App</a:t>
            </a:r>
            <a:r>
              <a:rPr lang="en-US" sz="3600" dirty="0">
                <a:solidFill>
                  <a:srgbClr val="0070C0"/>
                </a:solidFill>
              </a:rPr>
              <a:t> on </a:t>
            </a:r>
            <a:r>
              <a:rPr lang="en-US" sz="3600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57" y="692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448" y="432660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441619" y="4677764"/>
            <a:ext cx="2488257" cy="661624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A5DF71-264A-4E93-B6F2-298A2732ED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658" y="1277834"/>
            <a:ext cx="5626890" cy="997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662DE7-B66A-4869-9CFE-8272C033D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686" y="2390452"/>
            <a:ext cx="3648755" cy="8949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51FCB3-2D77-41F1-9C48-EE4BC355E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686" y="3501665"/>
            <a:ext cx="3648755" cy="8949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677" y="481090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4091" y="362492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64" y="368201"/>
            <a:ext cx="5499615" cy="35506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FAC14D-19C3-4A1F-9AEC-A1E2302600E0}"/>
              </a:ext>
            </a:extLst>
          </p:cNvPr>
          <p:cNvSpPr txBox="1"/>
          <p:nvPr/>
        </p:nvSpPr>
        <p:spPr>
          <a:xfrm>
            <a:off x="289064" y="3904343"/>
            <a:ext cx="1179272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</a:rPr>
              <a:t>- practice </a:t>
            </a:r>
            <a:r>
              <a:rPr lang="en-US" sz="3600" i="1" dirty="0">
                <a:solidFill>
                  <a:srgbClr val="002060"/>
                </a:solidFill>
              </a:rPr>
              <a:t>sound change of Would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vi-VN" sz="3600" dirty="0">
                <a:solidFill>
                  <a:srgbClr val="002060"/>
                </a:solidFill>
              </a:rPr>
              <a:t>talk about </a:t>
            </a:r>
            <a:r>
              <a:rPr lang="vi-VN" sz="3600" i="1" dirty="0">
                <a:solidFill>
                  <a:srgbClr val="002060"/>
                </a:solidFill>
              </a:rPr>
              <a:t>improving the environment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</a:rPr>
              <a:t>- improve speaking skill.</a:t>
            </a:r>
          </a:p>
        </p:txBody>
      </p:sp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1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56" y="1001962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/>
              <a:t>A. compost		B. livestock	C. package		D. motel</a:t>
            </a:r>
          </a:p>
          <a:p>
            <a:pPr>
              <a:lnSpc>
                <a:spcPct val="200000"/>
              </a:lnSpc>
            </a:pPr>
            <a:r>
              <a:rPr lang="en-US" sz="3200"/>
              <a:t> </a:t>
            </a:r>
          </a:p>
          <a:p>
            <a:pPr>
              <a:lnSpc>
                <a:spcPct val="200000"/>
              </a:lnSpc>
            </a:pPr>
            <a:r>
              <a:rPr lang="en-US" sz="3200"/>
              <a:t>2. A. impact		B. landfill		C. canoe		D. forest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3. A. 	stuntwoman	B. solution 	C. accountant	D. decision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0321" y="6005"/>
            <a:ext cx="106991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>
                <a:solidFill>
                  <a:srgbClr val="0070C0"/>
                </a:solidFill>
              </a:rPr>
              <a:t>differently from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283" y="767150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289244" y="1354193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93556" y="334791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5540" y="527786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5303" y="1597060"/>
            <a:ext cx="2466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/ˈkɑ:mpoʊst/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69684" y="1670216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/ˈlaɪvstɑ:k/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6841" y="1670183"/>
            <a:ext cx="2556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/ˈpækɪdʒ/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08114" y="1603191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/moʊˈtel/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1302" y="3607193"/>
            <a:ext cx="295352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/ˈɪmpækt/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20829" y="3674921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/ˈlændfɪl/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30517" y="3616949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 /kəˈnu:/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76140" y="3643106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/ˈfɔ:rɪst/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8362" y="5607724"/>
            <a:ext cx="3085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/ˈstʌntˌwʊmən/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24564" y="5591345"/>
            <a:ext cx="275336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/səˈlu:ʃən/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43880" y="5539362"/>
            <a:ext cx="2651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/əˈkaʊntənt/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376140" y="5553193"/>
            <a:ext cx="2609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/dɪˈsɪʒən/</a:t>
            </a:r>
          </a:p>
        </p:txBody>
      </p:sp>
    </p:spTree>
    <p:extLst>
      <p:ext uri="{BB962C8B-B14F-4D97-AF65-F5344CB8AC3E}">
        <p14:creationId xmlns:p14="http://schemas.microsoft.com/office/powerpoint/2010/main" val="36795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2" y="1104010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A. m</a:t>
            </a:r>
            <a:r>
              <a:rPr lang="en-US" sz="3200" u="sng" dirty="0"/>
              <a:t>i</a:t>
            </a:r>
            <a:r>
              <a:rPr lang="en-US" sz="3200" dirty="0"/>
              <a:t>xture		B. m</a:t>
            </a:r>
            <a:r>
              <a:rPr lang="en-US" sz="3200" u="sng" dirty="0"/>
              <a:t>i</a:t>
            </a:r>
            <a:r>
              <a:rPr lang="en-US" sz="3200" dirty="0"/>
              <a:t>cro		C. </a:t>
            </a:r>
            <a:r>
              <a:rPr lang="en-US" sz="3200" u="sng" dirty="0"/>
              <a:t>i</a:t>
            </a:r>
            <a:r>
              <a:rPr lang="en-US" sz="3200" dirty="0"/>
              <a:t>ncrease		 D. l</a:t>
            </a:r>
            <a:r>
              <a:rPr lang="en-US" sz="3200" u="sng" dirty="0"/>
              <a:t>i</a:t>
            </a:r>
            <a:r>
              <a:rPr lang="en-US" sz="3200" dirty="0"/>
              <a:t>nkage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2. A. delay</a:t>
            </a:r>
            <a:r>
              <a:rPr lang="en-US" sz="3200" u="sng" dirty="0"/>
              <a:t>ed</a:t>
            </a:r>
            <a:r>
              <a:rPr lang="en-US" sz="3200" dirty="0"/>
              <a:t>		B. happen</a:t>
            </a:r>
            <a:r>
              <a:rPr lang="en-US" sz="3200" u="sng" dirty="0"/>
              <a:t>ed</a:t>
            </a:r>
            <a:r>
              <a:rPr lang="en-US" sz="3200" dirty="0"/>
              <a:t>	C. </a:t>
            </a:r>
            <a:r>
              <a:rPr lang="en-US" sz="3200" dirty="0" err="1"/>
              <a:t>snorkl</a:t>
            </a:r>
            <a:r>
              <a:rPr lang="en-US" sz="3200" u="sng" dirty="0" err="1"/>
              <a:t>ed</a:t>
            </a:r>
            <a:r>
              <a:rPr lang="en-US" sz="3200" dirty="0"/>
              <a:t>	D. start</a:t>
            </a:r>
            <a:r>
              <a:rPr lang="en-US" sz="3200" u="sng" dirty="0"/>
              <a:t>ed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3. A. b</a:t>
            </a:r>
            <a:r>
              <a:rPr lang="en-US" sz="3200" u="sng" dirty="0"/>
              <a:t>a</a:t>
            </a:r>
            <a:r>
              <a:rPr lang="en-US" sz="3200" dirty="0"/>
              <a:t>mboo		B. p</a:t>
            </a:r>
            <a:r>
              <a:rPr lang="en-US" sz="3200" u="sng" dirty="0"/>
              <a:t>a</a:t>
            </a:r>
            <a:r>
              <a:rPr lang="en-US" sz="3200" dirty="0"/>
              <a:t>rtner		C. f</a:t>
            </a:r>
            <a:r>
              <a:rPr lang="en-US" sz="3200" u="sng" dirty="0"/>
              <a:t>a</a:t>
            </a:r>
            <a:r>
              <a:rPr lang="en-US" sz="3200" dirty="0"/>
              <a:t>ther		D. m</a:t>
            </a:r>
            <a:r>
              <a:rPr lang="en-US" sz="3200" u="sng" dirty="0"/>
              <a:t>a</a:t>
            </a:r>
            <a:r>
              <a:rPr lang="en-US" sz="3200" dirty="0"/>
              <a:t>rker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3756680" y="1478316"/>
            <a:ext cx="407414" cy="502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319939" y="343045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555364" y="5375556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20969" y="1819905"/>
            <a:ext cx="2188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/ˈmɪkstʃə/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74442" y="1765832"/>
            <a:ext cx="258338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/ˈmaɪkroʊ/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28250" y="1754853"/>
            <a:ext cx="3411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/ɪnˈkri:s/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602654" y="1715087"/>
            <a:ext cx="34545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/ˈlɪŋkɪdʒ/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374" y="380233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/dɪˈleɪd/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91785" y="3802339"/>
            <a:ext cx="3111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/ˈhæpənd/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28250" y="3740663"/>
            <a:ext cx="3147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/ˈsnɔ:rkəld/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521807" y="3689902"/>
            <a:ext cx="2998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>
                <a:solidFill>
                  <a:srgbClr val="FF0000"/>
                </a:solidFill>
              </a:rPr>
              <a:t>ˈ</a:t>
            </a:r>
            <a:r>
              <a:rPr lang="en-US" sz="3200">
                <a:solidFill>
                  <a:srgbClr val="FF0000"/>
                </a:solidFill>
                <a:latin typeface="+mj-lt"/>
              </a:rPr>
              <a:t>stɑ:rtɪd/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2374" y="5690697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/bæmˈbu:/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65881" y="5690697"/>
            <a:ext cx="307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/ˈfɑ:ðə/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700144" y="5728848"/>
            <a:ext cx="292535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/ˈpɑ:rtnə/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540317" y="5700348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/ˈmɑ:rk</a:t>
            </a:r>
            <a:r>
              <a:rPr lang="en-US" sz="3200">
                <a:solidFill>
                  <a:srgbClr val="FF0000"/>
                </a:solidFill>
              </a:rPr>
              <a:t>ə</a:t>
            </a:r>
            <a:r>
              <a:rPr lang="en-US" sz="3200">
                <a:solidFill>
                  <a:srgbClr val="FF0000"/>
                </a:solidFill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009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0689" y="286342"/>
            <a:ext cx="5037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Checking homework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9032C-1EEB-4F34-95F9-C18A1F1F5807}"/>
              </a:ext>
            </a:extLst>
          </p:cNvPr>
          <p:cNvSpPr txBox="1"/>
          <p:nvPr/>
        </p:nvSpPr>
        <p:spPr>
          <a:xfrm>
            <a:off x="879494" y="4310767"/>
            <a:ext cx="5637420" cy="140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29F244-772A-49F5-9E63-F7544AD56888}"/>
              </a:ext>
            </a:extLst>
          </p:cNvPr>
          <p:cNvCxnSpPr/>
          <p:nvPr/>
        </p:nvCxnSpPr>
        <p:spPr>
          <a:xfrm flipH="1">
            <a:off x="255134" y="4122057"/>
            <a:ext cx="1077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67B1071-3636-411D-AA5D-304F2CCF8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21" y="994227"/>
            <a:ext cx="11318421" cy="530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0689" y="286342"/>
            <a:ext cx="5037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Checking homework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29F244-772A-49F5-9E63-F7544AD56888}"/>
              </a:ext>
            </a:extLst>
          </p:cNvPr>
          <p:cNvCxnSpPr/>
          <p:nvPr/>
        </p:nvCxnSpPr>
        <p:spPr>
          <a:xfrm flipH="1">
            <a:off x="255134" y="4122057"/>
            <a:ext cx="1077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536E9A6-2273-41F7-8AA0-A8702DD061AB}"/>
              </a:ext>
            </a:extLst>
          </p:cNvPr>
          <p:cNvSpPr txBox="1"/>
          <p:nvPr/>
        </p:nvSpPr>
        <p:spPr>
          <a:xfrm>
            <a:off x="2743200" y="969961"/>
            <a:ext cx="6850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Suggested answers/ product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E42AB-243D-45E5-B359-232F7A14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0" y="2149430"/>
            <a:ext cx="11938160" cy="36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3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AE5EFB-20A5-47BB-9E3F-E61E8C4396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633"/>
            <a:ext cx="5336603" cy="9978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FA1520-27E2-4608-874C-601FF223603B}"/>
              </a:ext>
            </a:extLst>
          </p:cNvPr>
          <p:cNvSpPr txBox="1"/>
          <p:nvPr/>
        </p:nvSpPr>
        <p:spPr>
          <a:xfrm>
            <a:off x="174171" y="1262002"/>
            <a:ext cx="1166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Listen. Notice the sound changes of the underline words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4341B57-CBAC-4705-B2E9-1B437609D96C}"/>
              </a:ext>
            </a:extLst>
          </p:cNvPr>
          <p:cNvSpPr/>
          <p:nvPr/>
        </p:nvSpPr>
        <p:spPr>
          <a:xfrm>
            <a:off x="4327859" y="3369806"/>
            <a:ext cx="595086" cy="1167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2328F1-3A58-4BB6-9B7A-4558122F0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86" y="2077338"/>
            <a:ext cx="10287000" cy="1381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6C4354-5DF4-4593-9426-37ECACAF05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89" y="4655544"/>
            <a:ext cx="6894513" cy="744330"/>
          </a:xfrm>
          <a:prstGeom prst="rect">
            <a:avLst/>
          </a:prstGeom>
        </p:spPr>
      </p:pic>
      <p:pic>
        <p:nvPicPr>
          <p:cNvPr id="6" name="CD2-TRACK 20">
            <a:hlinkClick r:id="" action="ppaction://media"/>
            <a:extLst>
              <a:ext uri="{FF2B5EF4-FFF2-40B4-BE49-F238E27FC236}">
                <a16:creationId xmlns:a16="http://schemas.microsoft.com/office/drawing/2014/main" id="{87E11EEC-A2C4-46CB-BDFC-B1D0AD5038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84602" y="1888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512</Words>
  <Application>Microsoft Office PowerPoint</Application>
  <PresentationFormat>Màn hình rộng</PresentationFormat>
  <Paragraphs>73</Paragraphs>
  <Slides>18</Slides>
  <Notes>3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401</cp:revision>
  <dcterms:created xsi:type="dcterms:W3CDTF">2022-02-12T14:14:43Z</dcterms:created>
  <dcterms:modified xsi:type="dcterms:W3CDTF">2022-07-28T01:34:37Z</dcterms:modified>
</cp:coreProperties>
</file>