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9.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2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1.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2.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5.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8.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9.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3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33.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34.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35.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6.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41.xml" ContentType="application/vnd.openxmlformats-officedocument.presentationml.notesSlide+xml"/>
  <Override PartName="/ppt/tags/tag113.xml" ContentType="application/vnd.openxmlformats-officedocument.presentationml.tags+xml"/>
  <Override PartName="/ppt/notesSlides/notesSlide42.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43.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8"/>
  </p:notesMasterIdLst>
  <p:sldIdLst>
    <p:sldId id="260" r:id="rId2"/>
    <p:sldId id="261" r:id="rId3"/>
    <p:sldId id="294" r:id="rId4"/>
    <p:sldId id="269" r:id="rId5"/>
    <p:sldId id="362" r:id="rId6"/>
    <p:sldId id="298" r:id="rId7"/>
    <p:sldId id="303" r:id="rId8"/>
    <p:sldId id="305" r:id="rId9"/>
    <p:sldId id="373" r:id="rId10"/>
    <p:sldId id="297" r:id="rId11"/>
    <p:sldId id="295" r:id="rId12"/>
    <p:sldId id="314" r:id="rId13"/>
    <p:sldId id="315" r:id="rId14"/>
    <p:sldId id="316" r:id="rId15"/>
    <p:sldId id="317" r:id="rId16"/>
    <p:sldId id="318" r:id="rId17"/>
    <p:sldId id="319" r:id="rId18"/>
    <p:sldId id="320" r:id="rId19"/>
    <p:sldId id="310" r:id="rId20"/>
    <p:sldId id="300" r:id="rId21"/>
    <p:sldId id="311" r:id="rId22"/>
    <p:sldId id="312" r:id="rId23"/>
    <p:sldId id="321" r:id="rId24"/>
    <p:sldId id="327" r:id="rId25"/>
    <p:sldId id="313" r:id="rId26"/>
    <p:sldId id="322" r:id="rId27"/>
    <p:sldId id="324" r:id="rId28"/>
    <p:sldId id="325" r:id="rId29"/>
    <p:sldId id="328" r:id="rId30"/>
    <p:sldId id="329" r:id="rId31"/>
    <p:sldId id="330" r:id="rId32"/>
    <p:sldId id="363" r:id="rId33"/>
    <p:sldId id="364" r:id="rId34"/>
    <p:sldId id="331" r:id="rId35"/>
    <p:sldId id="333" r:id="rId36"/>
    <p:sldId id="334" r:id="rId37"/>
    <p:sldId id="337" r:id="rId38"/>
    <p:sldId id="338" r:id="rId39"/>
    <p:sldId id="339" r:id="rId40"/>
    <p:sldId id="340" r:id="rId41"/>
    <p:sldId id="342" r:id="rId42"/>
    <p:sldId id="365" r:id="rId43"/>
    <p:sldId id="343" r:id="rId44"/>
    <p:sldId id="344" r:id="rId45"/>
    <p:sldId id="367" r:id="rId46"/>
    <p:sldId id="366" r:id="rId47"/>
    <p:sldId id="345" r:id="rId48"/>
    <p:sldId id="346" r:id="rId49"/>
    <p:sldId id="341" r:id="rId50"/>
    <p:sldId id="348" r:id="rId51"/>
    <p:sldId id="350" r:id="rId52"/>
    <p:sldId id="360" r:id="rId53"/>
    <p:sldId id="352" r:id="rId54"/>
    <p:sldId id="353" r:id="rId55"/>
    <p:sldId id="354" r:id="rId56"/>
    <p:sldId id="355" r:id="rId57"/>
    <p:sldId id="356" r:id="rId58"/>
    <p:sldId id="357" r:id="rId59"/>
    <p:sldId id="358" r:id="rId60"/>
    <p:sldId id="359" r:id="rId61"/>
    <p:sldId id="372" r:id="rId62"/>
    <p:sldId id="369" r:id="rId63"/>
    <p:sldId id="361" r:id="rId64"/>
    <p:sldId id="370" r:id="rId65"/>
    <p:sldId id="371" r:id="rId66"/>
    <p:sldId id="272" r:id="rId67"/>
  </p:sldIdLst>
  <p:sldSz cx="9144000" cy="6858000" type="screen4x3"/>
  <p:notesSz cx="6858000" cy="9144000"/>
  <p:embeddedFontLst>
    <p:embeddedFont>
      <p:font typeface="Calibri" pitchFamily="34" charset="0"/>
      <p:regular r:id="rId69"/>
      <p:bold r:id="rId70"/>
      <p:italic r:id="rId71"/>
      <p:boldItalic r:id="rId72"/>
    </p:embeddedFont>
    <p:embeddedFont>
      <p:font typeface="VNI-Times" pitchFamily="2" charset="0"/>
      <p:regular r:id="rId73"/>
      <p:bold r:id="rId74"/>
      <p:italic r:id="rId75"/>
      <p:boldItalic r:id="rId76"/>
    </p:embeddedFont>
    <p:embeddedFont>
      <p:font typeface="Segoe UI" pitchFamily="34" charset="0"/>
      <p:regular r:id="rId77"/>
      <p:bold r:id="rId78"/>
      <p:italic r:id="rId79"/>
      <p:boldItalic r:id="rId8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4676" autoAdjust="0"/>
  </p:normalViewPr>
  <p:slideViewPr>
    <p:cSldViewPr>
      <p:cViewPr varScale="1">
        <p:scale>
          <a:sx n="70" d="100"/>
          <a:sy n="70" d="100"/>
        </p:scale>
        <p:origin x="-1368" y="-90"/>
      </p:cViewPr>
      <p:guideLst>
        <p:guide orient="horz" pos="2160"/>
        <p:guide pos="2880"/>
      </p:guideLst>
    </p:cSldViewPr>
  </p:slideViewPr>
  <p:outlineViewPr>
    <p:cViewPr>
      <p:scale>
        <a:sx n="33" d="100"/>
        <a:sy n="33" d="100"/>
      </p:scale>
      <p:origin x="0" y="45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6" Type="http://schemas.openxmlformats.org/officeDocument/2006/relationships/font" Target="fonts/font8.fntdata"/><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6.fntdata"/><Relationship Id="rId79"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80"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BDF693-842D-4565-9DD4-A54C2C2CF861}" type="datetimeFigureOut">
              <a:rPr lang="en-US" smtClean="0"/>
              <a:t>3/4/2019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BD0369-0D29-4FD2-A88A-0CFE19E936CB}" type="slidenum">
              <a:rPr lang="en-US" smtClean="0"/>
              <a:t>‹#›</a:t>
            </a:fld>
            <a:endParaRPr lang="en-US"/>
          </a:p>
        </p:txBody>
      </p:sp>
    </p:spTree>
    <p:extLst>
      <p:ext uri="{BB962C8B-B14F-4D97-AF65-F5344CB8AC3E}">
        <p14:creationId xmlns:p14="http://schemas.microsoft.com/office/powerpoint/2010/main" val="2517466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14</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15</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16</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17</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18</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19</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23</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24</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25</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27</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29</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31</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33</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35</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36</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37</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39</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41</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43</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45</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7</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47</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49</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50</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51</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52</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54</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56</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58</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59</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60</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8</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61</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62</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63</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64</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65</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66</a:t>
            </a:fld>
            <a:endParaRPr lang="en-US"/>
          </a:p>
        </p:txBody>
      </p:sp>
    </p:spTree>
    <p:extLst>
      <p:ext uri="{BB962C8B-B14F-4D97-AF65-F5344CB8AC3E}">
        <p14:creationId xmlns:p14="http://schemas.microsoft.com/office/powerpoint/2010/main" val="2917750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9</a:t>
            </a:fld>
            <a:endParaRPr lang="en-US"/>
          </a:p>
        </p:txBody>
      </p:sp>
    </p:spTree>
    <p:extLst>
      <p:ext uri="{BB962C8B-B14F-4D97-AF65-F5344CB8AC3E}">
        <p14:creationId xmlns:p14="http://schemas.microsoft.com/office/powerpoint/2010/main" val="1365464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10</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11</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12</a:t>
            </a:fld>
            <a:endParaRPr lang="en-US"/>
          </a:p>
        </p:txBody>
      </p:sp>
    </p:spTree>
    <p:extLst>
      <p:ext uri="{BB962C8B-B14F-4D97-AF65-F5344CB8AC3E}">
        <p14:creationId xmlns:p14="http://schemas.microsoft.com/office/powerpoint/2010/main" val="440232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BD0369-0D29-4FD2-A88A-0CFE19E936CB}" type="slidenum">
              <a:rPr lang="en-US" smtClean="0"/>
              <a:t>13</a:t>
            </a:fld>
            <a:endParaRPr lang="en-US"/>
          </a:p>
        </p:txBody>
      </p:sp>
    </p:spTree>
    <p:extLst>
      <p:ext uri="{BB962C8B-B14F-4D97-AF65-F5344CB8AC3E}">
        <p14:creationId xmlns:p14="http://schemas.microsoft.com/office/powerpoint/2010/main" val="440232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F88B0B-0D71-4C56-8781-7E41287E1E21}" type="datetimeFigureOut">
              <a:rPr lang="en-US" smtClean="0"/>
              <a:t>3/4/2019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2939823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F88B0B-0D71-4C56-8781-7E41287E1E21}" type="datetimeFigureOut">
              <a:rPr lang="en-US" smtClean="0"/>
              <a:t>3/4/2019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1468951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F88B0B-0D71-4C56-8781-7E41287E1E21}" type="datetimeFigureOut">
              <a:rPr lang="en-US" smtClean="0"/>
              <a:t>3/4/2019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58334351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8012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F88B0B-0D71-4C56-8781-7E41287E1E21}" type="datetimeFigureOut">
              <a:rPr lang="en-US" smtClean="0"/>
              <a:t>3/4/2019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1666944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F88B0B-0D71-4C56-8781-7E41287E1E21}" type="datetimeFigureOut">
              <a:rPr lang="en-US" smtClean="0"/>
              <a:t>3/4/2019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777297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F88B0B-0D71-4C56-8781-7E41287E1E21}" type="datetimeFigureOut">
              <a:rPr lang="en-US" smtClean="0"/>
              <a:t>3/4/2019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1954272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F88B0B-0D71-4C56-8781-7E41287E1E21}" type="datetimeFigureOut">
              <a:rPr lang="en-US" smtClean="0"/>
              <a:t>3/4/2019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2890349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F88B0B-0D71-4C56-8781-7E41287E1E21}" type="datetimeFigureOut">
              <a:rPr lang="en-US" smtClean="0"/>
              <a:t>3/4/2019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176234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F88B0B-0D71-4C56-8781-7E41287E1E21}" type="datetimeFigureOut">
              <a:rPr lang="en-US" smtClean="0"/>
              <a:t>3/4/2019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3703024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F88B0B-0D71-4C56-8781-7E41287E1E21}" type="datetimeFigureOut">
              <a:rPr lang="en-US" smtClean="0"/>
              <a:t>3/4/2019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3590525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F88B0B-0D71-4C56-8781-7E41287E1E21}" type="datetimeFigureOut">
              <a:rPr lang="en-US" smtClean="0"/>
              <a:t>3/4/2019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3BEC9-A736-4CB1-AEF2-CD5029A5BCAF}" type="slidenum">
              <a:rPr lang="en-US" smtClean="0"/>
              <a:t>‹#›</a:t>
            </a:fld>
            <a:endParaRPr lang="en-US"/>
          </a:p>
        </p:txBody>
      </p:sp>
    </p:spTree>
    <p:extLst>
      <p:ext uri="{BB962C8B-B14F-4D97-AF65-F5344CB8AC3E}">
        <p14:creationId xmlns:p14="http://schemas.microsoft.com/office/powerpoint/2010/main" val="3305936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F88B0B-0D71-4C56-8781-7E41287E1E21}" type="datetimeFigureOut">
              <a:rPr lang="en-US" smtClean="0"/>
              <a:t>3/4/2019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63BEC9-A736-4CB1-AEF2-CD5029A5BCAF}" type="slidenum">
              <a:rPr lang="en-US" smtClean="0"/>
              <a:t>‹#›</a:t>
            </a:fld>
            <a:endParaRPr lang="en-US"/>
          </a:p>
        </p:txBody>
      </p:sp>
    </p:spTree>
    <p:extLst>
      <p:ext uri="{BB962C8B-B14F-4D97-AF65-F5344CB8AC3E}">
        <p14:creationId xmlns:p14="http://schemas.microsoft.com/office/powerpoint/2010/main" val="2121523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jpeg"/><Relationship Id="rId17" Type="http://schemas.openxmlformats.org/officeDocument/2006/relationships/image" Target="../media/image8.png"/><Relationship Id="rId2" Type="http://schemas.openxmlformats.org/officeDocument/2006/relationships/tags" Target="../tags/tag2.xml"/><Relationship Id="rId16" Type="http://schemas.openxmlformats.org/officeDocument/2006/relationships/image" Target="../media/image7.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jpeg"/><Relationship Id="rId5" Type="http://schemas.openxmlformats.org/officeDocument/2006/relationships/tags" Target="../tags/tag5.xml"/><Relationship Id="rId15" Type="http://schemas.openxmlformats.org/officeDocument/2006/relationships/image" Target="../media/image6.gif"/><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31.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eg"/><Relationship Id="rId3" Type="http://schemas.openxmlformats.org/officeDocument/2006/relationships/tags" Target="../tags/tag12.xml"/><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0.gif"/><Relationship Id="rId11" Type="http://schemas.openxmlformats.org/officeDocument/2006/relationships/image" Target="../media/image15.png"/><Relationship Id="rId5" Type="http://schemas.openxmlformats.org/officeDocument/2006/relationships/image" Target="../media/image9.gif"/><Relationship Id="rId10" Type="http://schemas.openxmlformats.org/officeDocument/2006/relationships/image" Target="../media/image14.png"/><Relationship Id="rId4" Type="http://schemas.openxmlformats.org/officeDocument/2006/relationships/slideLayout" Target="../slideLayouts/slideLayout2.xml"/><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34.jpe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tags" Target="../tags/tag37.xml"/><Relationship Id="rId7" Type="http://schemas.openxmlformats.org/officeDocument/2006/relationships/image" Target="../media/image1.jp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38.xml"/><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41.xml"/><Relationship Id="rId7" Type="http://schemas.openxmlformats.org/officeDocument/2006/relationships/image" Target="../media/image36.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45.xml"/><Relationship Id="rId7" Type="http://schemas.openxmlformats.org/officeDocument/2006/relationships/image" Target="../media/image1.jp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46.xml"/><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1.jp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50.xml"/></Relationships>
</file>

<file path=ppt/slides/_rels/slide3.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png"/><Relationship Id="rId3" Type="http://schemas.openxmlformats.org/officeDocument/2006/relationships/tags" Target="../tags/tag15.xml"/><Relationship Id="rId7" Type="http://schemas.openxmlformats.org/officeDocument/2006/relationships/image" Target="../media/image9.gif"/><Relationship Id="rId12" Type="http://schemas.openxmlformats.org/officeDocument/2006/relationships/image" Target="../media/image14.png"/><Relationship Id="rId17" Type="http://schemas.openxmlformats.org/officeDocument/2006/relationships/image" Target="../media/image17.jpeg"/><Relationship Id="rId2" Type="http://schemas.openxmlformats.org/officeDocument/2006/relationships/tags" Target="../tags/tag14.xml"/><Relationship Id="rId16" Type="http://schemas.openxmlformats.org/officeDocument/2006/relationships/image" Target="../media/image16.jpeg"/><Relationship Id="rId1" Type="http://schemas.openxmlformats.org/officeDocument/2006/relationships/tags" Target="../tags/tag13.xml"/><Relationship Id="rId6" Type="http://schemas.openxmlformats.org/officeDocument/2006/relationships/slideLayout" Target="../slideLayouts/slideLayout2.xml"/><Relationship Id="rId11" Type="http://schemas.openxmlformats.org/officeDocument/2006/relationships/image" Target="../media/image13.png"/><Relationship Id="rId5" Type="http://schemas.openxmlformats.org/officeDocument/2006/relationships/tags" Target="../tags/tag17.xml"/><Relationship Id="rId15" Type="http://schemas.openxmlformats.org/officeDocument/2006/relationships/image" Target="../media/image19.gif"/><Relationship Id="rId10" Type="http://schemas.openxmlformats.org/officeDocument/2006/relationships/image" Target="../media/image12.png"/><Relationship Id="rId4" Type="http://schemas.openxmlformats.org/officeDocument/2006/relationships/tags" Target="../tags/tag16.xml"/><Relationship Id="rId9" Type="http://schemas.openxmlformats.org/officeDocument/2006/relationships/image" Target="../media/image11.jpeg"/><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image" Target="../media/image1.jp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54.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57.xml"/><Relationship Id="rId7" Type="http://schemas.openxmlformats.org/officeDocument/2006/relationships/image" Target="../media/image1.jp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ags" Target="../tags/tag58.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61.xml"/><Relationship Id="rId7" Type="http://schemas.openxmlformats.org/officeDocument/2006/relationships/image" Target="../media/image1.jp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tags" Target="../tags/tag62.xml"/></Relationships>
</file>

<file path=ppt/slides/_rels/slide36.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1.jp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66.xml"/></Relationships>
</file>

<file path=ppt/slides/_rels/slide37.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image" Target="../media/image34.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43.jpeg"/><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image" Target="../media/image26.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43.jpe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20.jpe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g"/><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39.pn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43.jpeg"/><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43.jpe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39.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43.jpe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48.jpe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gif"/></Relationships>
</file>

<file path=ppt/slides/_rels/slide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21.jpe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22.xml"/></Relationships>
</file>

<file path=ppt/slides/_rels/slide50.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24.jpe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39.png"/><Relationship Id="rId5" Type="http://schemas.openxmlformats.org/officeDocument/2006/relationships/notesSlide" Target="../notesSlides/notesSlide32.xml"/><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tags" Target="../tags/tag90.xml"/><Relationship Id="rId7" Type="http://schemas.openxmlformats.org/officeDocument/2006/relationships/notesSlide" Target="../notesSlides/notesSlide33.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tags" Target="../tags/tag91.xml"/></Relationships>
</file>

<file path=ppt/slides/_rels/slide5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tags" Target="../tags/tag95.xml"/><Relationship Id="rId7" Type="http://schemas.openxmlformats.org/officeDocument/2006/relationships/image" Target="../media/image43.jpe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tags" Target="../tags/tag96.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43.jpe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tags" Target="../tags/tag100.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image" Target="../media/image43.jpe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104.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image" Target="../media/image43.jpe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tags" Target="../tags/tag108.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2.gif"/><Relationship Id="rId4" Type="http://schemas.openxmlformats.org/officeDocument/2006/relationships/image" Target="../media/image18.png"/></Relationships>
</file>

<file path=ppt/slides/_rels/slide62.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image" Target="../media/image53.jpeg"/><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tags" Target="../tags/tag11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13.xml"/><Relationship Id="rId4" Type="http://schemas.openxmlformats.org/officeDocument/2006/relationships/image" Target="../media/image54.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55.jpeg"/><Relationship Id="rId5" Type="http://schemas.openxmlformats.org/officeDocument/2006/relationships/image" Target="../media/image46.jpeg"/><Relationship Id="rId4" Type="http://schemas.openxmlformats.org/officeDocument/2006/relationships/notesSlide" Target="../notesSlides/notesSlide43.xml"/></Relationships>
</file>

<file path=ppt/slides/_rels/slide65.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notesSlide" Target="../notesSlides/notesSlide44.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25.xml"/><Relationship Id="rId7" Type="http://schemas.openxmlformats.org/officeDocument/2006/relationships/notesSlide" Target="../notesSlides/notesSlide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2.xml"/><Relationship Id="rId5" Type="http://schemas.openxmlformats.org/officeDocument/2006/relationships/tags" Target="../tags/tag27.xml"/><Relationship Id="rId4"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 y="0"/>
            <a:ext cx="9144000" cy="6845300"/>
            <a:chOff x="1" y="0"/>
            <a:chExt cx="9144000" cy="6845300"/>
          </a:xfrm>
        </p:grpSpPr>
        <p:grpSp>
          <p:nvGrpSpPr>
            <p:cNvPr id="3" name="Group 2"/>
            <p:cNvGrpSpPr/>
            <p:nvPr/>
          </p:nvGrpSpPr>
          <p:grpSpPr>
            <a:xfrm>
              <a:off x="1" y="0"/>
              <a:ext cx="9144000" cy="3340100"/>
              <a:chOff x="1" y="0"/>
              <a:chExt cx="9144000" cy="2209800"/>
            </a:xfrm>
          </p:grpSpPr>
          <p:pic>
            <p:nvPicPr>
              <p:cNvPr id="18" name="Picture 17"/>
              <p:cNvPicPr>
                <a:picLocks noChangeAspect="1"/>
              </p:cNvPicPr>
              <p:nvPr/>
            </p:nvPicPr>
            <p:blipFill rotWithShape="1">
              <a:blip r:embed="rId11" cstate="print">
                <a:extLst>
                  <a:ext uri="{28A0092B-C50C-407E-A947-70E740481C1C}">
                    <a14:useLocalDpi xmlns:a14="http://schemas.microsoft.com/office/drawing/2010/main" val="0"/>
                  </a:ext>
                </a:extLst>
              </a:blip>
              <a:srcRect b="67778"/>
              <a:stretch/>
            </p:blipFill>
            <p:spPr>
              <a:xfrm>
                <a:off x="1" y="0"/>
                <a:ext cx="4572000" cy="2209800"/>
              </a:xfrm>
              <a:prstGeom prst="rect">
                <a:avLst/>
              </a:prstGeom>
            </p:spPr>
          </p:pic>
          <p:pic>
            <p:nvPicPr>
              <p:cNvPr id="19" name="Picture 18"/>
              <p:cNvPicPr>
                <a:picLocks noChangeAspect="1"/>
              </p:cNvPicPr>
              <p:nvPr/>
            </p:nvPicPr>
            <p:blipFill rotWithShape="1">
              <a:blip r:embed="rId11" cstate="print">
                <a:extLst>
                  <a:ext uri="{28A0092B-C50C-407E-A947-70E740481C1C}">
                    <a14:useLocalDpi xmlns:a14="http://schemas.microsoft.com/office/drawing/2010/main" val="0"/>
                  </a:ext>
                </a:extLst>
              </a:blip>
              <a:srcRect b="67778"/>
              <a:stretch/>
            </p:blipFill>
            <p:spPr>
              <a:xfrm>
                <a:off x="4572001" y="0"/>
                <a:ext cx="4572000" cy="2209800"/>
              </a:xfrm>
              <a:prstGeom prst="rect">
                <a:avLst/>
              </a:prstGeom>
            </p:spPr>
          </p:pic>
        </p:grpSp>
        <p:grpSp>
          <p:nvGrpSpPr>
            <p:cNvPr id="21" name="Group 20"/>
            <p:cNvGrpSpPr/>
            <p:nvPr/>
          </p:nvGrpSpPr>
          <p:grpSpPr>
            <a:xfrm flipV="1">
              <a:off x="1" y="3340100"/>
              <a:ext cx="9144000" cy="3505200"/>
              <a:chOff x="1" y="0"/>
              <a:chExt cx="9144000" cy="2209800"/>
            </a:xfrm>
          </p:grpSpPr>
          <p:pic>
            <p:nvPicPr>
              <p:cNvPr id="23" name="Picture 22"/>
              <p:cNvPicPr>
                <a:picLocks noChangeAspect="1"/>
              </p:cNvPicPr>
              <p:nvPr/>
            </p:nvPicPr>
            <p:blipFill rotWithShape="1">
              <a:blip r:embed="rId12" cstate="print">
                <a:extLst>
                  <a:ext uri="{28A0092B-C50C-407E-A947-70E740481C1C}">
                    <a14:useLocalDpi xmlns:a14="http://schemas.microsoft.com/office/drawing/2010/main" val="0"/>
                  </a:ext>
                </a:extLst>
              </a:blip>
              <a:srcRect b="67778"/>
              <a:stretch/>
            </p:blipFill>
            <p:spPr>
              <a:xfrm>
                <a:off x="1" y="0"/>
                <a:ext cx="4572000" cy="2209800"/>
              </a:xfrm>
              <a:prstGeom prst="rect">
                <a:avLst/>
              </a:prstGeom>
            </p:spPr>
          </p:pic>
          <p:pic>
            <p:nvPicPr>
              <p:cNvPr id="37" name="Picture 36"/>
              <p:cNvPicPr>
                <a:picLocks noChangeAspect="1"/>
              </p:cNvPicPr>
              <p:nvPr/>
            </p:nvPicPr>
            <p:blipFill rotWithShape="1">
              <a:blip r:embed="rId12" cstate="print">
                <a:extLst>
                  <a:ext uri="{28A0092B-C50C-407E-A947-70E740481C1C}">
                    <a14:useLocalDpi xmlns:a14="http://schemas.microsoft.com/office/drawing/2010/main" val="0"/>
                  </a:ext>
                </a:extLst>
              </a:blip>
              <a:srcRect b="67778"/>
              <a:stretch/>
            </p:blipFill>
            <p:spPr>
              <a:xfrm>
                <a:off x="4572001" y="0"/>
                <a:ext cx="4572000" cy="2209800"/>
              </a:xfrm>
              <a:prstGeom prst="rect">
                <a:avLst/>
              </a:prstGeom>
            </p:spPr>
          </p:pic>
        </p:grpSp>
      </p:grpSp>
      <p:pic>
        <p:nvPicPr>
          <p:cNvPr id="38" name="Picture 37"/>
          <p:cNvPicPr>
            <a:picLocks noChangeAspect="1"/>
          </p:cNvPicPr>
          <p:nvPr>
            <p:custDataLst>
              <p:tags r:id="rId2"/>
            </p:custDataLst>
          </p:nvPr>
        </p:nvPicPr>
        <p:blipFill rotWithShape="1">
          <a:blip r:embed="rId13" cstate="print">
            <a:extLst>
              <a:ext uri="{28A0092B-C50C-407E-A947-70E740481C1C}">
                <a14:useLocalDpi xmlns:a14="http://schemas.microsoft.com/office/drawing/2010/main" val="0"/>
              </a:ext>
            </a:extLst>
          </a:blip>
          <a:srcRect t="30000" b="10000"/>
          <a:stretch/>
        </p:blipFill>
        <p:spPr>
          <a:xfrm>
            <a:off x="2667000" y="1911177"/>
            <a:ext cx="3833051" cy="3194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Title 1"/>
          <p:cNvSpPr txBox="1">
            <a:spLocks/>
          </p:cNvSpPr>
          <p:nvPr>
            <p:custDataLst>
              <p:tags r:id="rId3"/>
            </p:custDataLst>
          </p:nvPr>
        </p:nvSpPr>
        <p:spPr>
          <a:xfrm>
            <a:off x="2162922" y="5891252"/>
            <a:ext cx="4817219" cy="3809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r>
              <a:rPr lang="en-US" sz="2500" b="1" dirty="0" smtClean="0">
                <a:ln w="1905"/>
                <a:solidFill>
                  <a:schemeClr val="tx1"/>
                </a:solidFill>
                <a:effectLst>
                  <a:innerShdw blurRad="69850" dist="43180" dir="5400000">
                    <a:srgbClr val="000000">
                      <a:alpha val="65000"/>
                    </a:srgbClr>
                  </a:innerShdw>
                </a:effectLst>
                <a:latin typeface="Calibri" pitchFamily="34" charset="0"/>
                <a:cs typeface="Calibri" pitchFamily="34" charset="0"/>
              </a:rPr>
              <a:t>Giáo viên : Võ Xuân Thiên Mãi</a:t>
            </a:r>
            <a:endParaRPr lang="en-US" sz="2500" b="1" dirty="0">
              <a:ln w="1905"/>
              <a:solidFill>
                <a:schemeClr val="tx1"/>
              </a:solidFill>
              <a:effectLst>
                <a:innerShdw blurRad="69850" dist="43180" dir="5400000">
                  <a:srgbClr val="000000">
                    <a:alpha val="65000"/>
                  </a:srgbClr>
                </a:innerShdw>
              </a:effectLst>
            </a:endParaRPr>
          </a:p>
        </p:txBody>
      </p:sp>
      <p:sp>
        <p:nvSpPr>
          <p:cNvPr id="40" name="Rectangle 39"/>
          <p:cNvSpPr/>
          <p:nvPr>
            <p:custDataLst>
              <p:tags r:id="rId4"/>
            </p:custDataLst>
          </p:nvPr>
        </p:nvSpPr>
        <p:spPr>
          <a:xfrm>
            <a:off x="2302376" y="114827"/>
            <a:ext cx="4552282" cy="400110"/>
          </a:xfrm>
          <a:prstGeom prst="rect">
            <a:avLst/>
          </a:prstGeom>
          <a:noFill/>
          <a:effectLst>
            <a:glow rad="228600">
              <a:schemeClr val="accent2">
                <a:satMod val="175000"/>
                <a:alpha val="40000"/>
              </a:schemeClr>
            </a:glow>
          </a:effectLst>
        </p:spPr>
        <p:txBody>
          <a:bodyPr wrap="square" lIns="91440" tIns="45720" rIns="91440" bIns="45720">
            <a:spAutoFit/>
          </a:bodyPr>
          <a:lstStyle/>
          <a:p>
            <a:r>
              <a:rPr lang="en-US" sz="2000" b="1" dirty="0" smtClean="0">
                <a:ln w="1905"/>
                <a:effectLst>
                  <a:innerShdw blurRad="69850" dist="43180" dir="5400000">
                    <a:srgbClr val="000000">
                      <a:alpha val="65000"/>
                    </a:srgbClr>
                  </a:innerShdw>
                </a:effectLst>
                <a:latin typeface="Calibri" pitchFamily="34" charset="0"/>
                <a:cs typeface="Calibri" pitchFamily="34" charset="0"/>
              </a:rPr>
              <a:t>   SỞ GIÁO DỤC VÀ ĐÀO TẠO ĐỒNG THÁP</a:t>
            </a:r>
            <a:endParaRPr lang="en-US" sz="2000" b="1" dirty="0">
              <a:ln w="1905"/>
              <a:effectLst>
                <a:innerShdw blurRad="69850" dist="43180" dir="5400000">
                  <a:srgbClr val="000000">
                    <a:alpha val="65000"/>
                  </a:srgbClr>
                </a:innerShdw>
              </a:effectLst>
              <a:latin typeface="Calibri" pitchFamily="34" charset="0"/>
              <a:cs typeface="Calibri" pitchFamily="34" charset="0"/>
            </a:endParaRPr>
          </a:p>
        </p:txBody>
      </p:sp>
      <p:sp>
        <p:nvSpPr>
          <p:cNvPr id="42" name="Rectangle 41"/>
          <p:cNvSpPr/>
          <p:nvPr>
            <p:custDataLst>
              <p:tags r:id="rId5"/>
            </p:custDataLst>
          </p:nvPr>
        </p:nvSpPr>
        <p:spPr>
          <a:xfrm>
            <a:off x="4001490" y="773668"/>
            <a:ext cx="1101584" cy="369332"/>
          </a:xfrm>
          <a:prstGeom prst="rect">
            <a:avLst/>
          </a:prstGeom>
        </p:spPr>
        <p:txBody>
          <a:bodyPr wrap="none">
            <a:spAutoFit/>
          </a:bodyPr>
          <a:lstStyle/>
          <a:p>
            <a:r>
              <a:rPr lang="en-US" b="1" dirty="0" smtClean="0">
                <a:ln w="1905"/>
                <a:effectLst>
                  <a:innerShdw blurRad="69850" dist="43180" dir="5400000">
                    <a:srgbClr val="000000">
                      <a:alpha val="65000"/>
                    </a:srgbClr>
                  </a:innerShdw>
                </a:effectLst>
                <a:latin typeface="Calibri" pitchFamily="34" charset="0"/>
                <a:cs typeface="Calibri" pitchFamily="34" charset="0"/>
              </a:rPr>
              <a:t>-------------</a:t>
            </a:r>
            <a:endParaRPr lang="en-US" b="1" dirty="0">
              <a:ln w="1905"/>
              <a:effectLst>
                <a:innerShdw blurRad="69850" dist="43180" dir="5400000">
                  <a:srgbClr val="000000">
                    <a:alpha val="65000"/>
                  </a:srgbClr>
                </a:innerShdw>
              </a:effectLst>
            </a:endParaRPr>
          </a:p>
        </p:txBody>
      </p:sp>
      <p:sp>
        <p:nvSpPr>
          <p:cNvPr id="45" name="Rectangle 44"/>
          <p:cNvSpPr/>
          <p:nvPr>
            <p:custDataLst>
              <p:tags r:id="rId6"/>
            </p:custDataLst>
          </p:nvPr>
        </p:nvSpPr>
        <p:spPr>
          <a:xfrm>
            <a:off x="3874088" y="6477000"/>
            <a:ext cx="1285929" cy="323165"/>
          </a:xfrm>
          <a:prstGeom prst="rect">
            <a:avLst/>
          </a:prstGeom>
        </p:spPr>
        <p:txBody>
          <a:bodyPr wrap="none">
            <a:spAutoFit/>
          </a:bodyPr>
          <a:lstStyle/>
          <a:p>
            <a:r>
              <a:rPr lang="en-US" sz="1500" b="1" dirty="0" smtClean="0">
                <a:ln w="1905"/>
                <a:effectLst>
                  <a:innerShdw blurRad="69850" dist="43180" dir="5400000">
                    <a:srgbClr val="000000">
                      <a:alpha val="65000"/>
                    </a:srgbClr>
                  </a:innerShdw>
                </a:effectLst>
                <a:latin typeface="Calibri" pitchFamily="34" charset="0"/>
                <a:cs typeface="Calibri" pitchFamily="34" charset="0"/>
              </a:rPr>
              <a:t>Tháng 3/2018</a:t>
            </a:r>
            <a:endParaRPr lang="en-US" sz="1500" b="1" dirty="0">
              <a:ln w="1905"/>
              <a:effectLst>
                <a:innerShdw blurRad="69850" dist="43180" dir="5400000">
                  <a:srgbClr val="000000">
                    <a:alpha val="65000"/>
                  </a:srgbClr>
                </a:innerShdw>
              </a:effectLst>
            </a:endParaRPr>
          </a:p>
        </p:txBody>
      </p:sp>
      <p:sp>
        <p:nvSpPr>
          <p:cNvPr id="51" name="Rectangle 50"/>
          <p:cNvSpPr/>
          <p:nvPr>
            <p:custDataLst>
              <p:tags r:id="rId7"/>
            </p:custDataLst>
          </p:nvPr>
        </p:nvSpPr>
        <p:spPr>
          <a:xfrm>
            <a:off x="0" y="1317799"/>
            <a:ext cx="9144000" cy="523220"/>
          </a:xfrm>
          <a:prstGeom prst="rect">
            <a:avLst/>
          </a:prstGeom>
          <a:noFill/>
        </p:spPr>
        <p:txBody>
          <a:bodyPr wrap="square" lIns="91440" tIns="45720" rIns="91440" bIns="45720">
            <a:spAutoFit/>
          </a:bodyPr>
          <a:lstStyle/>
          <a:p>
            <a:pPr algn="ctr"/>
            <a:r>
              <a:rPr lang="en-US"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CHÀO MỪNG QUÝ THẦY CÔ VÀ CÁC EM HỌC SINH</a:t>
            </a:r>
            <a:endParaRPr lang="en-US" sz="28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8" name="Pictur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2613851" y="3450311"/>
            <a:ext cx="1862331" cy="1592789"/>
          </a:xfrm>
          <a:prstGeom prst="rect">
            <a:avLst/>
          </a:prstGeom>
        </p:spPr>
      </p:pic>
      <p:pic>
        <p:nvPicPr>
          <p:cNvPr id="12" name="Picture 1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33036" y="704715"/>
            <a:ext cx="1280833" cy="1044881"/>
          </a:xfrm>
          <a:prstGeom prst="rect">
            <a:avLst/>
          </a:prstGeom>
        </p:spPr>
      </p:pic>
      <p:pic>
        <p:nvPicPr>
          <p:cNvPr id="32" name="Picture 3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6878528" y="740413"/>
            <a:ext cx="1333824" cy="1001525"/>
          </a:xfrm>
          <a:prstGeom prst="rect">
            <a:avLst/>
          </a:prstGeom>
        </p:spPr>
      </p:pic>
      <p:sp>
        <p:nvSpPr>
          <p:cNvPr id="26" name="Rectangle 25"/>
          <p:cNvSpPr/>
          <p:nvPr>
            <p:custDataLst>
              <p:tags r:id="rId8"/>
            </p:custDataLst>
          </p:nvPr>
        </p:nvSpPr>
        <p:spPr>
          <a:xfrm>
            <a:off x="1735981" y="457215"/>
            <a:ext cx="5672904" cy="400110"/>
          </a:xfrm>
          <a:prstGeom prst="rect">
            <a:avLst/>
          </a:prstGeom>
          <a:noFill/>
          <a:effectLst>
            <a:glow rad="228600">
              <a:schemeClr val="accent2">
                <a:satMod val="175000"/>
                <a:alpha val="40000"/>
              </a:schemeClr>
            </a:glow>
          </a:effectLst>
        </p:spPr>
        <p:txBody>
          <a:bodyPr wrap="square" lIns="91440" tIns="45720" rIns="91440" bIns="45720">
            <a:spAutoFit/>
          </a:bodyPr>
          <a:lstStyle/>
          <a:p>
            <a:r>
              <a:rPr lang="en-US" sz="2000" b="1" dirty="0" smtClean="0">
                <a:ln w="1905"/>
                <a:effectLst>
                  <a:innerShdw blurRad="69850" dist="43180" dir="5400000">
                    <a:srgbClr val="000000">
                      <a:alpha val="65000"/>
                    </a:srgbClr>
                  </a:innerShdw>
                </a:effectLst>
                <a:latin typeface="Calibri" pitchFamily="34" charset="0"/>
                <a:cs typeface="Calibri" pitchFamily="34" charset="0"/>
              </a:rPr>
              <a:t>   TRƯỜNG TRUNG HỌC PHỔ THÔNG THANH BÌNH 1</a:t>
            </a:r>
            <a:endParaRPr lang="en-US" sz="2000" b="1" dirty="0">
              <a:ln w="1905"/>
              <a:effectLst>
                <a:innerShdw blurRad="69850" dist="43180" dir="5400000">
                  <a:srgbClr val="000000">
                    <a:alpha val="65000"/>
                  </a:srgbClr>
                </a:innerShdw>
              </a:effectLst>
              <a:latin typeface="Calibri" pitchFamily="34" charset="0"/>
              <a:cs typeface="Calibri" pitchFamily="34" charset="0"/>
            </a:endParaRPr>
          </a:p>
        </p:txBody>
      </p:sp>
      <p:sp>
        <p:nvSpPr>
          <p:cNvPr id="27" name="Rectangle 26"/>
          <p:cNvSpPr/>
          <p:nvPr>
            <p:custDataLst>
              <p:tags r:id="rId9"/>
            </p:custDataLst>
          </p:nvPr>
        </p:nvSpPr>
        <p:spPr>
          <a:xfrm>
            <a:off x="-95818" y="4906377"/>
            <a:ext cx="9144000" cy="1015663"/>
          </a:xfrm>
          <a:prstGeom prst="rect">
            <a:avLst/>
          </a:prstGeom>
          <a:noFill/>
        </p:spPr>
        <p:txBody>
          <a:bodyPr wrap="square" lIns="91440" tIns="45720" rIns="91440" bIns="45720">
            <a:spAutoFit/>
          </a:bodyPr>
          <a:lstStyle/>
          <a:p>
            <a:pPr algn="ctr"/>
            <a:r>
              <a:rPr lang="en-US" sz="6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THAM DỰ TIẾT HỌC</a:t>
            </a:r>
            <a:endParaRPr lang="en-US" sz="6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20" name="Picture 5" descr="C:\Documents and Settings\ADMIN\Desktop\PictureW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172237" y="172713"/>
            <a:ext cx="785346" cy="78193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85218" y="172714"/>
            <a:ext cx="747296" cy="747296"/>
          </a:xfrm>
          <a:prstGeom prst="rect">
            <a:avLst/>
          </a:prstGeom>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285364" y="4153968"/>
            <a:ext cx="2119688" cy="1592789"/>
          </a:xfrm>
          <a:prstGeom prst="rect">
            <a:avLst/>
          </a:prstGeom>
        </p:spPr>
      </p:pic>
    </p:spTree>
    <p:custDataLst>
      <p:tags r:id="rId1"/>
    </p:custDataLst>
    <p:extLst>
      <p:ext uri="{BB962C8B-B14F-4D97-AF65-F5344CB8AC3E}">
        <p14:creationId xmlns:p14="http://schemas.microsoft.com/office/powerpoint/2010/main" val="1849552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700" fill="hold"/>
                                        <p:tgtEl>
                                          <p:spTgt spid="12"/>
                                        </p:tgtEl>
                                        <p:attrNameLst>
                                          <p:attrName>ppt_x</p:attrName>
                                        </p:attrNameLst>
                                      </p:cBhvr>
                                      <p:tavLst>
                                        <p:tav tm="0">
                                          <p:val>
                                            <p:strVal val="0-#ppt_w/2"/>
                                          </p:val>
                                        </p:tav>
                                        <p:tav tm="100000">
                                          <p:val>
                                            <p:strVal val="#ppt_x"/>
                                          </p:val>
                                        </p:tav>
                                      </p:tavLst>
                                    </p:anim>
                                    <p:anim calcmode="lin" valueType="num">
                                      <p:cBhvr additive="base">
                                        <p:cTn id="8" dur="37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28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400" fill="hold"/>
                                        <p:tgtEl>
                                          <p:spTgt spid="8"/>
                                        </p:tgtEl>
                                        <p:attrNameLst>
                                          <p:attrName>ppt_x</p:attrName>
                                        </p:attrNameLst>
                                      </p:cBhvr>
                                      <p:tavLst>
                                        <p:tav tm="0">
                                          <p:val>
                                            <p:strVal val="0-#ppt_w/2"/>
                                          </p:val>
                                        </p:tav>
                                        <p:tav tm="100000">
                                          <p:val>
                                            <p:strVal val="#ppt_x"/>
                                          </p:val>
                                        </p:tav>
                                      </p:tavLst>
                                    </p:anim>
                                    <p:anim calcmode="lin" valueType="num">
                                      <p:cBhvr additive="base">
                                        <p:cTn id="12" dur="44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58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700" fill="hold"/>
                                        <p:tgtEl>
                                          <p:spTgt spid="32"/>
                                        </p:tgtEl>
                                        <p:attrNameLst>
                                          <p:attrName>ppt_x</p:attrName>
                                        </p:attrNameLst>
                                      </p:cBhvr>
                                      <p:tavLst>
                                        <p:tav tm="0">
                                          <p:val>
                                            <p:strVal val="#ppt_x"/>
                                          </p:val>
                                        </p:tav>
                                        <p:tav tm="100000">
                                          <p:val>
                                            <p:strVal val="#ppt_x"/>
                                          </p:val>
                                        </p:tav>
                                      </p:tavLst>
                                    </p:anim>
                                    <p:anim calcmode="lin" valueType="num">
                                      <p:cBhvr additive="base">
                                        <p:cTn id="16" dur="7700" fill="hold"/>
                                        <p:tgtEl>
                                          <p:spTgt spid="32"/>
                                        </p:tgtEl>
                                        <p:attrNameLst>
                                          <p:attrName>ppt_y</p:attrName>
                                        </p:attrNameLst>
                                      </p:cBhvr>
                                      <p:tavLst>
                                        <p:tav tm="0">
                                          <p:val>
                                            <p:strVal val="1+#ppt_h/2"/>
                                          </p:val>
                                        </p:tav>
                                        <p:tav tm="100000">
                                          <p:val>
                                            <p:strVal val="#ppt_y"/>
                                          </p:val>
                                        </p:tav>
                                      </p:tavLst>
                                    </p:anim>
                                  </p:childTnLst>
                                </p:cTn>
                              </p:par>
                              <p:par>
                                <p:cTn id="17" presetID="59" presetClass="path" presetSubtype="0" accel="50000" decel="50000" fill="hold" nodeType="withEffect">
                                  <p:stCondLst>
                                    <p:cond delay="15000"/>
                                  </p:stCondLst>
                                  <p:childTnLst>
                                    <p:animMotion origin="layout" path="M 2.5E-6 3.7037E-6 C 2.5E-6 -0.03496 0.0618 -0.06204 0.13819 -0.06204 C 0.21736 -0.06204 0.27986 -0.03496 0.27986 3.7037E-6 C 0.27986 0.03495 0.34288 0.06203 0.4217 0.06203 C 0.49826 0.06203 0.56232 0.03495 0.56232 3.7037E-6 " pathEditMode="relative" rAng="0" ptsTypes="AAAAA">
                                      <p:cBhvr>
                                        <p:cTn id="18" dur="4000" fill="hold"/>
                                        <p:tgtEl>
                                          <p:spTgt spid="12"/>
                                        </p:tgtEl>
                                        <p:attrNameLst>
                                          <p:attrName>ppt_x</p:attrName>
                                          <p:attrName>ppt_y</p:attrName>
                                        </p:attrNameLst>
                                      </p:cBhvr>
                                      <p:rCtr x="28108" y="0"/>
                                    </p:animMotion>
                                  </p:childTnLst>
                                </p:cTn>
                              </p:par>
                              <p:par>
                                <p:cTn id="19" presetID="2" presetClass="exit" presetSubtype="2" fill="hold" nodeType="withEffect">
                                  <p:stCondLst>
                                    <p:cond delay="21500"/>
                                  </p:stCondLst>
                                  <p:childTnLst>
                                    <p:anim calcmode="lin" valueType="num">
                                      <p:cBhvr additive="base">
                                        <p:cTn id="20" dur="8600"/>
                                        <p:tgtEl>
                                          <p:spTgt spid="8"/>
                                        </p:tgtEl>
                                        <p:attrNameLst>
                                          <p:attrName>ppt_x</p:attrName>
                                        </p:attrNameLst>
                                      </p:cBhvr>
                                      <p:tavLst>
                                        <p:tav tm="0">
                                          <p:val>
                                            <p:strVal val="ppt_x"/>
                                          </p:val>
                                        </p:tav>
                                        <p:tav tm="100000">
                                          <p:val>
                                            <p:strVal val="1+ppt_w/2"/>
                                          </p:val>
                                        </p:tav>
                                      </p:tavLst>
                                    </p:anim>
                                    <p:anim calcmode="lin" valueType="num">
                                      <p:cBhvr additive="base">
                                        <p:cTn id="21" dur="8600"/>
                                        <p:tgtEl>
                                          <p:spTgt spid="8"/>
                                        </p:tgtEl>
                                        <p:attrNameLst>
                                          <p:attrName>ppt_y</p:attrName>
                                        </p:attrNameLst>
                                      </p:cBhvr>
                                      <p:tavLst>
                                        <p:tav tm="0">
                                          <p:val>
                                            <p:strVal val="ppt_y"/>
                                          </p:val>
                                        </p:tav>
                                        <p:tav tm="100000">
                                          <p:val>
                                            <p:strVal val="ppt_y"/>
                                          </p:val>
                                        </p:tav>
                                      </p:tavLst>
                                    </p:anim>
                                    <p:set>
                                      <p:cBhvr>
                                        <p:cTn id="22" dur="1" fill="hold">
                                          <p:stCondLst>
                                            <p:cond delay="8599"/>
                                          </p:stCondLst>
                                        </p:cTn>
                                        <p:tgtEl>
                                          <p:spTgt spid="8"/>
                                        </p:tgtEl>
                                        <p:attrNameLst>
                                          <p:attrName>style.visibility</p:attrName>
                                        </p:attrNameLst>
                                      </p:cBhvr>
                                      <p:to>
                                        <p:strVal val="hidden"/>
                                      </p:to>
                                    </p:set>
                                  </p:childTnLst>
                                </p:cTn>
                              </p:par>
                              <p:par>
                                <p:cTn id="23" presetID="2" presetClass="exit" presetSubtype="4" fill="hold" nodeType="withEffect">
                                  <p:stCondLst>
                                    <p:cond delay="27900"/>
                                  </p:stCondLst>
                                  <p:childTnLst>
                                    <p:anim calcmode="lin" valueType="num">
                                      <p:cBhvr additive="base">
                                        <p:cTn id="24" dur="7000"/>
                                        <p:tgtEl>
                                          <p:spTgt spid="32"/>
                                        </p:tgtEl>
                                        <p:attrNameLst>
                                          <p:attrName>ppt_x</p:attrName>
                                        </p:attrNameLst>
                                      </p:cBhvr>
                                      <p:tavLst>
                                        <p:tav tm="0">
                                          <p:val>
                                            <p:strVal val="ppt_x"/>
                                          </p:val>
                                        </p:tav>
                                        <p:tav tm="100000">
                                          <p:val>
                                            <p:strVal val="ppt_x"/>
                                          </p:val>
                                        </p:tav>
                                      </p:tavLst>
                                    </p:anim>
                                    <p:anim calcmode="lin" valueType="num">
                                      <p:cBhvr additive="base">
                                        <p:cTn id="25" dur="7000"/>
                                        <p:tgtEl>
                                          <p:spTgt spid="32"/>
                                        </p:tgtEl>
                                        <p:attrNameLst>
                                          <p:attrName>ppt_y</p:attrName>
                                        </p:attrNameLst>
                                      </p:cBhvr>
                                      <p:tavLst>
                                        <p:tav tm="0">
                                          <p:val>
                                            <p:strVal val="ppt_y"/>
                                          </p:val>
                                        </p:tav>
                                        <p:tav tm="100000">
                                          <p:val>
                                            <p:strVal val="1+ppt_h/2"/>
                                          </p:val>
                                        </p:tav>
                                      </p:tavLst>
                                    </p:anim>
                                    <p:set>
                                      <p:cBhvr>
                                        <p:cTn id="26" dur="1" fill="hold">
                                          <p:stCondLst>
                                            <p:cond delay="6999"/>
                                          </p:stCondLst>
                                        </p:cTn>
                                        <p:tgtEl>
                                          <p:spTgt spid="32"/>
                                        </p:tgtEl>
                                        <p:attrNameLst>
                                          <p:attrName>style.visibility</p:attrName>
                                        </p:attrNameLst>
                                      </p:cBhvr>
                                      <p:to>
                                        <p:strVal val="hidden"/>
                                      </p:to>
                                    </p:set>
                                  </p:childTnLst>
                                </p:cTn>
                              </p:par>
                              <p:par>
                                <p:cTn id="27" presetID="2" presetClass="exit" presetSubtype="6" fill="hold" nodeType="withEffect">
                                  <p:stCondLst>
                                    <p:cond delay="30600"/>
                                  </p:stCondLst>
                                  <p:childTnLst>
                                    <p:anim calcmode="lin" valueType="num">
                                      <p:cBhvr additive="base">
                                        <p:cTn id="28" dur="7100"/>
                                        <p:tgtEl>
                                          <p:spTgt spid="12"/>
                                        </p:tgtEl>
                                        <p:attrNameLst>
                                          <p:attrName>ppt_x</p:attrName>
                                        </p:attrNameLst>
                                      </p:cBhvr>
                                      <p:tavLst>
                                        <p:tav tm="0">
                                          <p:val>
                                            <p:strVal val="ppt_x"/>
                                          </p:val>
                                        </p:tav>
                                        <p:tav tm="100000">
                                          <p:val>
                                            <p:strVal val="1+ppt_w/2"/>
                                          </p:val>
                                        </p:tav>
                                      </p:tavLst>
                                    </p:anim>
                                    <p:anim calcmode="lin" valueType="num">
                                      <p:cBhvr additive="base">
                                        <p:cTn id="29" dur="7100"/>
                                        <p:tgtEl>
                                          <p:spTgt spid="12"/>
                                        </p:tgtEl>
                                        <p:attrNameLst>
                                          <p:attrName>ppt_y</p:attrName>
                                        </p:attrNameLst>
                                      </p:cBhvr>
                                      <p:tavLst>
                                        <p:tav tm="0">
                                          <p:val>
                                            <p:strVal val="ppt_y"/>
                                          </p:val>
                                        </p:tav>
                                        <p:tav tm="100000">
                                          <p:val>
                                            <p:strVal val="1+ppt_h/2"/>
                                          </p:val>
                                        </p:tav>
                                      </p:tavLst>
                                    </p:anim>
                                    <p:set>
                                      <p:cBhvr>
                                        <p:cTn id="30" dur="1" fill="hold">
                                          <p:stCondLst>
                                            <p:cond delay="7099"/>
                                          </p:stCondLst>
                                        </p:cTn>
                                        <p:tgtEl>
                                          <p:spTgt spid="12"/>
                                        </p:tgtEl>
                                        <p:attrNameLst>
                                          <p:attrName>style.visibility</p:attrName>
                                        </p:attrNameLst>
                                      </p:cBhvr>
                                      <p:to>
                                        <p:strVal val="hidden"/>
                                      </p:to>
                                    </p:set>
                                  </p:childTnLst>
                                </p:cTn>
                              </p:par>
                              <p:par>
                                <p:cTn id="31" presetID="2" presetClass="entr" presetSubtype="3" fill="hold" nodeType="withEffect">
                                  <p:stCondLst>
                                    <p:cond delay="399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4400" fill="hold"/>
                                        <p:tgtEl>
                                          <p:spTgt spid="22"/>
                                        </p:tgtEl>
                                        <p:attrNameLst>
                                          <p:attrName>ppt_x</p:attrName>
                                        </p:attrNameLst>
                                      </p:cBhvr>
                                      <p:tavLst>
                                        <p:tav tm="0">
                                          <p:val>
                                            <p:strVal val="1+#ppt_w/2"/>
                                          </p:val>
                                        </p:tav>
                                        <p:tav tm="100000">
                                          <p:val>
                                            <p:strVal val="#ppt_x"/>
                                          </p:val>
                                        </p:tav>
                                      </p:tavLst>
                                    </p:anim>
                                    <p:anim calcmode="lin" valueType="num">
                                      <p:cBhvr additive="base">
                                        <p:cTn id="34" dur="4400" fill="hold"/>
                                        <p:tgtEl>
                                          <p:spTgt spid="22"/>
                                        </p:tgtEl>
                                        <p:attrNameLst>
                                          <p:attrName>ppt_y</p:attrName>
                                        </p:attrNameLst>
                                      </p:cBhvr>
                                      <p:tavLst>
                                        <p:tav tm="0">
                                          <p:val>
                                            <p:strVal val="0-#ppt_h/2"/>
                                          </p:val>
                                        </p:tav>
                                        <p:tav tm="100000">
                                          <p:val>
                                            <p:strVal val="#ppt_y"/>
                                          </p:val>
                                        </p:tav>
                                      </p:tavLst>
                                    </p:anim>
                                  </p:childTnLst>
                                </p:cTn>
                              </p:par>
                              <p:par>
                                <p:cTn id="35" presetID="2" presetClass="exit" presetSubtype="9" fill="hold" nodeType="withEffect">
                                  <p:stCondLst>
                                    <p:cond delay="46200"/>
                                  </p:stCondLst>
                                  <p:childTnLst>
                                    <p:anim calcmode="lin" valueType="num">
                                      <p:cBhvr additive="base">
                                        <p:cTn id="36" dur="8600"/>
                                        <p:tgtEl>
                                          <p:spTgt spid="22"/>
                                        </p:tgtEl>
                                        <p:attrNameLst>
                                          <p:attrName>ppt_x</p:attrName>
                                        </p:attrNameLst>
                                      </p:cBhvr>
                                      <p:tavLst>
                                        <p:tav tm="0">
                                          <p:val>
                                            <p:strVal val="ppt_x"/>
                                          </p:val>
                                        </p:tav>
                                        <p:tav tm="100000">
                                          <p:val>
                                            <p:strVal val="0-ppt_w/2"/>
                                          </p:val>
                                        </p:tav>
                                      </p:tavLst>
                                    </p:anim>
                                    <p:anim calcmode="lin" valueType="num">
                                      <p:cBhvr additive="base">
                                        <p:cTn id="37" dur="8600"/>
                                        <p:tgtEl>
                                          <p:spTgt spid="22"/>
                                        </p:tgtEl>
                                        <p:attrNameLst>
                                          <p:attrName>ppt_y</p:attrName>
                                        </p:attrNameLst>
                                      </p:cBhvr>
                                      <p:tavLst>
                                        <p:tav tm="0">
                                          <p:val>
                                            <p:strVal val="ppt_y"/>
                                          </p:val>
                                        </p:tav>
                                        <p:tav tm="100000">
                                          <p:val>
                                            <p:strVal val="0-ppt_h/2"/>
                                          </p:val>
                                        </p:tav>
                                      </p:tavLst>
                                    </p:anim>
                                    <p:set>
                                      <p:cBhvr>
                                        <p:cTn id="38" dur="1" fill="hold">
                                          <p:stCondLst>
                                            <p:cond delay="85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hu N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669" y="1066800"/>
            <a:ext cx="7741331" cy="5556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65465" y="284202"/>
            <a:ext cx="82296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Đoạn </a:t>
            </a:r>
            <a:r>
              <a:rPr lang="en-US" sz="3000" b="1" spc="50" smtClean="0">
                <a:ln w="11430"/>
                <a:solidFill>
                  <a:srgbClr val="002060"/>
                </a:solidFill>
                <a:effectLst>
                  <a:outerShdw blurRad="76200" dist="50800" dir="5400000" algn="tl" rotWithShape="0">
                    <a:srgbClr val="000000">
                      <a:alpha val="65000"/>
                    </a:srgbClr>
                  </a:outerShdw>
                </a:effectLst>
              </a:rPr>
              <a:t>trích “Trao </a:t>
            </a:r>
            <a:r>
              <a:rPr lang="en-US" sz="3000" b="1" spc="50" dirty="0" smtClean="0">
                <a:ln w="11430"/>
                <a:solidFill>
                  <a:srgbClr val="002060"/>
                </a:solidFill>
                <a:effectLst>
                  <a:outerShdw blurRad="76200" dist="50800" dir="5400000" algn="tl" rotWithShape="0">
                    <a:srgbClr val="000000">
                      <a:alpha val="65000"/>
                    </a:srgbClr>
                  </a:outerShdw>
                </a:effectLst>
              </a:rPr>
              <a:t>duyên</a:t>
            </a:r>
            <a:r>
              <a:rPr lang="en-US" sz="3000" b="1" spc="50" dirty="0">
                <a:ln w="11430"/>
                <a:solidFill>
                  <a:srgbClr val="002060"/>
                </a:solidFill>
                <a:effectLst>
                  <a:outerShdw blurRad="76200" dist="50800" dir="5400000" algn="tl" rotWithShape="0">
                    <a:srgbClr val="000000">
                      <a:alpha val="65000"/>
                    </a:srgbClr>
                  </a:outerShdw>
                </a:effectLst>
              </a:rPr>
              <a:t>” bằng </a:t>
            </a:r>
            <a:r>
              <a:rPr lang="en-US" sz="3000" b="1" spc="50" smtClean="0">
                <a:ln w="11430"/>
                <a:solidFill>
                  <a:srgbClr val="002060"/>
                </a:solidFill>
                <a:effectLst>
                  <a:outerShdw blurRad="76200" dist="50800" dir="5400000" algn="tl" rotWithShape="0">
                    <a:srgbClr val="000000">
                      <a:alpha val="65000"/>
                    </a:srgbClr>
                  </a:outerShdw>
                </a:effectLst>
              </a:rPr>
              <a:t>chữ </a:t>
            </a:r>
            <a:r>
              <a:rPr lang="en-US" sz="3000" b="1" spc="50" dirty="0">
                <a:ln w="11430"/>
                <a:solidFill>
                  <a:srgbClr val="002060"/>
                </a:solidFill>
                <a:effectLst>
                  <a:outerShdw blurRad="76200" dist="50800" dir="5400000" algn="tl" rotWithShape="0">
                    <a:srgbClr val="000000">
                      <a:alpha val="65000"/>
                    </a:srgbClr>
                  </a:outerShdw>
                </a:effectLst>
              </a:rPr>
              <a:t>N</a:t>
            </a:r>
            <a:r>
              <a:rPr lang="en-US" sz="3000" b="1" spc="50" smtClean="0">
                <a:ln w="11430"/>
                <a:solidFill>
                  <a:srgbClr val="002060"/>
                </a:solidFill>
                <a:effectLst>
                  <a:outerShdw blurRad="76200" dist="50800" dir="5400000" algn="tl" rotWithShape="0">
                    <a:srgbClr val="000000">
                      <a:alpha val="65000"/>
                    </a:srgbClr>
                  </a:outerShdw>
                </a:effectLst>
              </a:rPr>
              <a:t>ôm</a:t>
            </a:r>
            <a:endParaRPr lang="en-US" sz="3000" b="1" spc="50" dirty="0">
              <a:ln w="11430"/>
              <a:solidFill>
                <a:srgbClr val="00206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642482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80127" y="4648200"/>
            <a:ext cx="8920330" cy="1938992"/>
          </a:xfrm>
          <a:prstGeom prst="rect">
            <a:avLst/>
          </a:prstGeom>
        </p:spPr>
        <p:txBody>
          <a:bodyPr wrap="square">
            <a:spAutoFit/>
          </a:bodyPr>
          <a:lstStyle/>
          <a:p>
            <a:pPr algn="ctr"/>
            <a:r>
              <a:rPr lang="vi-VN" sz="3000" dirty="0">
                <a:solidFill>
                  <a:srgbClr val="002060"/>
                </a:solidFill>
                <a:latin typeface="Aachen" pitchFamily="18" charset="-93"/>
                <a:ea typeface="Aachen" pitchFamily="18" charset="-93"/>
                <a:cs typeface="Aachen" pitchFamily="18" charset="-93"/>
              </a:rPr>
              <a:t>Cậy em, em có chịu lời,</a:t>
            </a:r>
            <a:br>
              <a:rPr lang="vi-VN" sz="3000" dirty="0">
                <a:solidFill>
                  <a:srgbClr val="002060"/>
                </a:solidFill>
                <a:latin typeface="Aachen" pitchFamily="18" charset="-93"/>
                <a:ea typeface="Aachen" pitchFamily="18" charset="-93"/>
                <a:cs typeface="Aachen" pitchFamily="18" charset="-93"/>
              </a:rPr>
            </a:br>
            <a:r>
              <a:rPr lang="vi-VN" sz="3000" dirty="0">
                <a:solidFill>
                  <a:srgbClr val="002060"/>
                </a:solidFill>
                <a:latin typeface="Aachen" pitchFamily="18" charset="-93"/>
                <a:ea typeface="Aachen" pitchFamily="18" charset="-93"/>
                <a:cs typeface="Aachen" pitchFamily="18" charset="-93"/>
              </a:rPr>
              <a:t>Ngồi lên cho chị lạy rồi sẽ thưa.</a:t>
            </a:r>
            <a:br>
              <a:rPr lang="vi-VN" sz="3000" dirty="0">
                <a:solidFill>
                  <a:srgbClr val="002060"/>
                </a:solidFill>
                <a:latin typeface="Aachen" pitchFamily="18" charset="-93"/>
                <a:ea typeface="Aachen" pitchFamily="18" charset="-93"/>
                <a:cs typeface="Aachen" pitchFamily="18" charset="-93"/>
              </a:rPr>
            </a:br>
            <a:r>
              <a:rPr lang="vi-VN" sz="3000" dirty="0">
                <a:solidFill>
                  <a:srgbClr val="002060"/>
                </a:solidFill>
                <a:latin typeface="Aachen" pitchFamily="18" charset="-93"/>
                <a:ea typeface="Aachen" pitchFamily="18" charset="-93"/>
                <a:cs typeface="Aachen" pitchFamily="18" charset="-93"/>
              </a:rPr>
              <a:t>Giữa đường đứt gánh tương tư,</a:t>
            </a:r>
            <a:br>
              <a:rPr lang="vi-VN" sz="3000" dirty="0">
                <a:solidFill>
                  <a:srgbClr val="002060"/>
                </a:solidFill>
                <a:latin typeface="Aachen" pitchFamily="18" charset="-93"/>
                <a:ea typeface="Aachen" pitchFamily="18" charset="-93"/>
                <a:cs typeface="Aachen" pitchFamily="18" charset="-93"/>
              </a:rPr>
            </a:br>
            <a:r>
              <a:rPr lang="vi-VN" sz="3000" dirty="0">
                <a:solidFill>
                  <a:srgbClr val="002060"/>
                </a:solidFill>
                <a:latin typeface="Aachen" pitchFamily="18" charset="-93"/>
                <a:ea typeface="Aachen" pitchFamily="18" charset="-93"/>
                <a:cs typeface="Aachen" pitchFamily="18" charset="-93"/>
              </a:rPr>
              <a:t>Keo loan chắp mối tơ thừa mặc em</a:t>
            </a:r>
            <a:r>
              <a:rPr lang="vi-VN" sz="3000" dirty="0" smtClean="0">
                <a:solidFill>
                  <a:srgbClr val="002060"/>
                </a:solidFill>
                <a:latin typeface="Aachen" pitchFamily="18" charset="-93"/>
                <a:ea typeface="Aachen" pitchFamily="18" charset="-93"/>
                <a:cs typeface="Aachen" pitchFamily="18" charset="-93"/>
              </a:rPr>
              <a:t>.</a:t>
            </a:r>
            <a:endParaRPr lang="en-US" sz="3000" dirty="0">
              <a:solidFill>
                <a:srgbClr val="002060"/>
              </a:solidFill>
              <a:latin typeface="Aachen" pitchFamily="18" charset="-93"/>
              <a:ea typeface="Aachen" pitchFamily="18" charset="-93"/>
              <a:cs typeface="Aachen" pitchFamily="18" charset="-93"/>
            </a:endParaRPr>
          </a:p>
        </p:txBody>
      </p:sp>
      <p:pic>
        <p:nvPicPr>
          <p:cNvPr id="8194" name="Picture 2" descr="C:\Users\Admin\Desktop\trao duyen\trao-duyen-2.jpg"/>
          <p:cNvPicPr>
            <a:picLocks noChangeAspect="1" noChangeArrowheads="1"/>
          </p:cNvPicPr>
          <p:nvPr/>
        </p:nvPicPr>
        <p:blipFill rotWithShape="1">
          <a:blip r:embed="rId3">
            <a:extLst>
              <a:ext uri="{28A0092B-C50C-407E-A947-70E740481C1C}">
                <a14:useLocalDpi xmlns:a14="http://schemas.microsoft.com/office/drawing/2010/main" val="0"/>
              </a:ext>
            </a:extLst>
          </a:blip>
          <a:srcRect t="31265" b="18898"/>
          <a:stretch/>
        </p:blipFill>
        <p:spPr bwMode="auto">
          <a:xfrm>
            <a:off x="1191346" y="618491"/>
            <a:ext cx="6796291" cy="38773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234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47470" y="5766137"/>
            <a:ext cx="8920330" cy="1015663"/>
          </a:xfrm>
          <a:prstGeom prst="rect">
            <a:avLst/>
          </a:prstGeom>
        </p:spPr>
        <p:txBody>
          <a:bodyPr wrap="square">
            <a:spAutoFit/>
          </a:bodyPr>
          <a:lstStyle/>
          <a:p>
            <a:pPr algn="ctr"/>
            <a:r>
              <a:rPr lang="vi-VN" sz="3000" dirty="0">
                <a:solidFill>
                  <a:srgbClr val="002060"/>
                </a:solidFill>
                <a:latin typeface="Aachen" pitchFamily="18" charset="-93"/>
                <a:ea typeface="Aachen" pitchFamily="18" charset="-93"/>
                <a:cs typeface="Aachen" pitchFamily="18" charset="-93"/>
              </a:rPr>
              <a:t>Kể từ khi gặp chàng Kim ,</a:t>
            </a:r>
            <a:br>
              <a:rPr lang="vi-VN" sz="3000" dirty="0">
                <a:solidFill>
                  <a:srgbClr val="002060"/>
                </a:solidFill>
                <a:latin typeface="Aachen" pitchFamily="18" charset="-93"/>
                <a:ea typeface="Aachen" pitchFamily="18" charset="-93"/>
                <a:cs typeface="Aachen" pitchFamily="18" charset="-93"/>
              </a:rPr>
            </a:br>
            <a:r>
              <a:rPr lang="vi-VN" sz="3000" dirty="0">
                <a:solidFill>
                  <a:srgbClr val="002060"/>
                </a:solidFill>
                <a:latin typeface="Aachen" pitchFamily="18" charset="-93"/>
                <a:ea typeface="Aachen" pitchFamily="18" charset="-93"/>
                <a:cs typeface="Aachen" pitchFamily="18" charset="-93"/>
              </a:rPr>
              <a:t>Khi ngày quạt ước, khi đêm chén thề.</a:t>
            </a:r>
            <a:endParaRPr lang="en-US" sz="3000" dirty="0">
              <a:solidFill>
                <a:srgbClr val="002060"/>
              </a:solidFill>
              <a:latin typeface="Aachen" pitchFamily="18" charset="-93"/>
              <a:ea typeface="Aachen" pitchFamily="18" charset="-93"/>
              <a:cs typeface="Aachen" pitchFamily="18" charset="-93"/>
            </a:endParaRPr>
          </a:p>
        </p:txBody>
      </p:sp>
      <p:pic>
        <p:nvPicPr>
          <p:cNvPr id="9221" name="Picture 5" descr="C:\Users\Admin\Desktop\trao duyen\thuy-kieu-dan-vanhienpl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1000"/>
            <a:ext cx="8305800" cy="53192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429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Desktop\hinh lam\hinh-nen-powerpoint-thien-nhien-4.jpg"/>
          <p:cNvPicPr>
            <a:picLocks noChangeAspect="1" noChangeArrowheads="1"/>
          </p:cNvPicPr>
          <p:nvPr/>
        </p:nvPicPr>
        <p:blipFill rotWithShape="1">
          <a:blip r:embed="rId3">
            <a:extLst>
              <a:ext uri="{28A0092B-C50C-407E-A947-70E740481C1C}">
                <a14:useLocalDpi xmlns:a14="http://schemas.microsoft.com/office/drawing/2010/main" val="0"/>
              </a:ext>
            </a:extLst>
          </a:blip>
          <a:srcRect l="1334" t="355" r="42933" b="1181"/>
          <a:stretch/>
        </p:blipFill>
        <p:spPr bwMode="auto">
          <a:xfrm>
            <a:off x="5892800" y="2574865"/>
            <a:ext cx="3175000" cy="420693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47470" y="5766137"/>
            <a:ext cx="8920330" cy="1015663"/>
          </a:xfrm>
          <a:prstGeom prst="rect">
            <a:avLst/>
          </a:prstGeom>
        </p:spPr>
        <p:txBody>
          <a:bodyPr wrap="square">
            <a:spAutoFit/>
          </a:bodyPr>
          <a:lstStyle/>
          <a:p>
            <a:pPr algn="ctr"/>
            <a:r>
              <a:rPr lang="vi-VN" sz="3000" dirty="0">
                <a:solidFill>
                  <a:srgbClr val="002060"/>
                </a:solidFill>
                <a:latin typeface="Aachen" pitchFamily="18" charset="-93"/>
                <a:ea typeface="Aachen" pitchFamily="18" charset="-93"/>
                <a:cs typeface="Aachen" pitchFamily="18" charset="-93"/>
              </a:rPr>
              <a:t>Sự đâu </a:t>
            </a:r>
            <a:r>
              <a:rPr lang="vi-VN" sz="3000" dirty="0" smtClean="0">
                <a:solidFill>
                  <a:srgbClr val="002060"/>
                </a:solidFill>
                <a:latin typeface="Aachen" pitchFamily="18" charset="-93"/>
                <a:ea typeface="Aachen" pitchFamily="18" charset="-93"/>
                <a:cs typeface="Aachen" pitchFamily="18" charset="-93"/>
              </a:rPr>
              <a:t>s</a:t>
            </a:r>
            <a:r>
              <a:rPr lang="en-US" sz="3000" dirty="0">
                <a:solidFill>
                  <a:srgbClr val="002060"/>
                </a:solidFill>
                <a:latin typeface="Aachen" pitchFamily="18" charset="-93"/>
                <a:ea typeface="Aachen" pitchFamily="18" charset="-93"/>
                <a:cs typeface="Aachen" pitchFamily="18" charset="-93"/>
              </a:rPr>
              <a:t>ó</a:t>
            </a:r>
            <a:r>
              <a:rPr lang="vi-VN" sz="3000" dirty="0" smtClean="0">
                <a:solidFill>
                  <a:srgbClr val="002060"/>
                </a:solidFill>
                <a:latin typeface="Aachen" pitchFamily="18" charset="-93"/>
                <a:ea typeface="Aachen" pitchFamily="18" charset="-93"/>
                <a:cs typeface="Aachen" pitchFamily="18" charset="-93"/>
              </a:rPr>
              <a:t>ng </a:t>
            </a:r>
            <a:r>
              <a:rPr lang="vi-VN" sz="3000" dirty="0">
                <a:solidFill>
                  <a:srgbClr val="002060"/>
                </a:solidFill>
                <a:latin typeface="Aachen" pitchFamily="18" charset="-93"/>
                <a:ea typeface="Aachen" pitchFamily="18" charset="-93"/>
                <a:cs typeface="Aachen" pitchFamily="18" charset="-93"/>
              </a:rPr>
              <a:t>gió bất kỳ,</a:t>
            </a:r>
            <a:br>
              <a:rPr lang="vi-VN" sz="3000" dirty="0">
                <a:solidFill>
                  <a:srgbClr val="002060"/>
                </a:solidFill>
                <a:latin typeface="Aachen" pitchFamily="18" charset="-93"/>
                <a:ea typeface="Aachen" pitchFamily="18" charset="-93"/>
                <a:cs typeface="Aachen" pitchFamily="18" charset="-93"/>
              </a:rPr>
            </a:br>
            <a:r>
              <a:rPr lang="vi-VN" sz="3000" dirty="0" smtClean="0">
                <a:solidFill>
                  <a:srgbClr val="002060"/>
                </a:solidFill>
                <a:latin typeface="Aachen" pitchFamily="18" charset="-93"/>
                <a:ea typeface="Aachen" pitchFamily="18" charset="-93"/>
                <a:cs typeface="Aachen" pitchFamily="18" charset="-93"/>
              </a:rPr>
              <a:t>Hi</a:t>
            </a:r>
            <a:r>
              <a:rPr lang="en-US" sz="3000" dirty="0" smtClean="0">
                <a:solidFill>
                  <a:srgbClr val="002060"/>
                </a:solidFill>
                <a:latin typeface="Aachen" pitchFamily="18" charset="-93"/>
                <a:ea typeface="Aachen" pitchFamily="18" charset="-93"/>
                <a:cs typeface="Aachen" pitchFamily="18" charset="-93"/>
              </a:rPr>
              <a:t>ế</a:t>
            </a:r>
            <a:r>
              <a:rPr lang="vi-VN" sz="3000" dirty="0" smtClean="0">
                <a:solidFill>
                  <a:srgbClr val="002060"/>
                </a:solidFill>
                <a:latin typeface="Aachen" pitchFamily="18" charset="-93"/>
                <a:ea typeface="Aachen" pitchFamily="18" charset="-93"/>
                <a:cs typeface="Aachen" pitchFamily="18" charset="-93"/>
              </a:rPr>
              <a:t>u </a:t>
            </a:r>
            <a:r>
              <a:rPr lang="vi-VN" sz="3000" dirty="0">
                <a:solidFill>
                  <a:srgbClr val="002060"/>
                </a:solidFill>
                <a:latin typeface="Aachen" pitchFamily="18" charset="-93"/>
                <a:ea typeface="Aachen" pitchFamily="18" charset="-93"/>
                <a:cs typeface="Aachen" pitchFamily="18" charset="-93"/>
              </a:rPr>
              <a:t>tình khôn lẽ hai bề vẹn </a:t>
            </a:r>
            <a:r>
              <a:rPr lang="vi-VN" sz="3000" dirty="0" smtClean="0">
                <a:solidFill>
                  <a:srgbClr val="002060"/>
                </a:solidFill>
                <a:latin typeface="Aachen" pitchFamily="18" charset="-93"/>
                <a:ea typeface="Aachen" pitchFamily="18" charset="-93"/>
                <a:cs typeface="Aachen" pitchFamily="18" charset="-93"/>
              </a:rPr>
              <a:t>hai</a:t>
            </a:r>
            <a:endParaRPr lang="en-US" sz="3000" dirty="0">
              <a:solidFill>
                <a:srgbClr val="002060"/>
              </a:solidFill>
              <a:latin typeface="Aachen" pitchFamily="18" charset="-93"/>
              <a:ea typeface="Aachen" pitchFamily="18" charset="-93"/>
              <a:cs typeface="Aachen" pitchFamily="18" charset="-93"/>
            </a:endParaRPr>
          </a:p>
        </p:txBody>
      </p:sp>
      <p:pic>
        <p:nvPicPr>
          <p:cNvPr id="9" name="Picture 2" descr="C:\Users\Admin\Desktop\de thi thu\tu-duyen-10-day-nha-vang-tieng-ruoi-xan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28600"/>
            <a:ext cx="8305800" cy="55856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429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Admin\Desktop\de thi thu\21-9NT07997.jpg"/>
          <p:cNvPicPr>
            <a:picLocks noChangeAspect="1" noChangeArrowheads="1"/>
          </p:cNvPicPr>
          <p:nvPr/>
        </p:nvPicPr>
        <p:blipFill rotWithShape="1">
          <a:blip r:embed="rId3">
            <a:extLst>
              <a:ext uri="{28A0092B-C50C-407E-A947-70E740481C1C}">
                <a14:useLocalDpi xmlns:a14="http://schemas.microsoft.com/office/drawing/2010/main" val="0"/>
              </a:ext>
            </a:extLst>
          </a:blip>
          <a:srcRect l="10403" r="1" b="8956"/>
          <a:stretch/>
        </p:blipFill>
        <p:spPr bwMode="auto">
          <a:xfrm>
            <a:off x="5334000" y="1005568"/>
            <a:ext cx="3621314" cy="50904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381000" y="1581014"/>
            <a:ext cx="6350000" cy="3170099"/>
          </a:xfrm>
          <a:prstGeom prst="rect">
            <a:avLst/>
          </a:prstGeom>
        </p:spPr>
        <p:txBody>
          <a:bodyPr wrap="square">
            <a:spAutoFit/>
          </a:bodyPr>
          <a:lstStyle/>
          <a:p>
            <a:pPr algn="ctr"/>
            <a:r>
              <a:rPr lang="vi-VN" sz="2500" dirty="0">
                <a:solidFill>
                  <a:srgbClr val="002060"/>
                </a:solidFill>
                <a:latin typeface="Aachen" pitchFamily="18" charset="-93"/>
                <a:ea typeface="Aachen" pitchFamily="18" charset="-93"/>
                <a:cs typeface="Aachen" pitchFamily="18" charset="-93"/>
              </a:rPr>
              <a:t>Ngày xuân em hãy còn dài,</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Xót tình máu mủ, thay lời nước non.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Chị dù thịt nát xương mòn,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Ngậm cười chín suối hãy còn thơm lây.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Chiếc </a:t>
            </a:r>
            <a:r>
              <a:rPr lang="en-US" sz="2500" dirty="0" smtClean="0">
                <a:solidFill>
                  <a:srgbClr val="002060"/>
                </a:solidFill>
                <a:latin typeface="Aachen" pitchFamily="18" charset="-93"/>
                <a:ea typeface="Aachen" pitchFamily="18" charset="-93"/>
                <a:cs typeface="Aachen" pitchFamily="18" charset="-93"/>
              </a:rPr>
              <a:t>vành</a:t>
            </a:r>
            <a:r>
              <a:rPr lang="vi-VN" sz="2500" dirty="0" smtClean="0">
                <a:solidFill>
                  <a:srgbClr val="002060"/>
                </a:solidFill>
                <a:latin typeface="Aachen" pitchFamily="18" charset="-93"/>
                <a:ea typeface="Aachen" pitchFamily="18" charset="-93"/>
                <a:cs typeface="Aachen" pitchFamily="18" charset="-93"/>
              </a:rPr>
              <a:t> </a:t>
            </a:r>
            <a:r>
              <a:rPr lang="vi-VN" sz="2500" dirty="0">
                <a:solidFill>
                  <a:srgbClr val="002060"/>
                </a:solidFill>
                <a:latin typeface="Aachen" pitchFamily="18" charset="-93"/>
                <a:ea typeface="Aachen" pitchFamily="18" charset="-93"/>
                <a:cs typeface="Aachen" pitchFamily="18" charset="-93"/>
              </a:rPr>
              <a:t>với bức tờ mây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Duyên này thì giữ, vật này của chung.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Dù em nên vợ nên chồng,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Xót người mệnh bạc ắt lòng chẳng quên</a:t>
            </a:r>
            <a:r>
              <a:rPr lang="vi-VN" sz="2500" dirty="0" smtClean="0">
                <a:solidFill>
                  <a:srgbClr val="002060"/>
                </a:solidFill>
                <a:latin typeface="Aachen" pitchFamily="18" charset="-93"/>
                <a:ea typeface="Aachen" pitchFamily="18" charset="-93"/>
                <a:cs typeface="Aachen" pitchFamily="18" charset="-93"/>
              </a:rPr>
              <a:t>!</a:t>
            </a:r>
            <a:endParaRPr lang="en-US" sz="2500" dirty="0">
              <a:solidFill>
                <a:srgbClr val="00206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380542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43000" y="4457343"/>
            <a:ext cx="6858000" cy="2400657"/>
          </a:xfrm>
          <a:prstGeom prst="rect">
            <a:avLst/>
          </a:prstGeom>
        </p:spPr>
        <p:txBody>
          <a:bodyPr wrap="square">
            <a:spAutoFit/>
          </a:bodyPr>
          <a:lstStyle/>
          <a:p>
            <a:pPr algn="ctr"/>
            <a:r>
              <a:rPr lang="vi-VN" sz="2500" dirty="0">
                <a:solidFill>
                  <a:srgbClr val="002060"/>
                </a:solidFill>
                <a:latin typeface="Aachen" pitchFamily="18" charset="-93"/>
                <a:ea typeface="Aachen" pitchFamily="18" charset="-93"/>
                <a:cs typeface="Aachen" pitchFamily="18" charset="-93"/>
              </a:rPr>
              <a:t>Mất người còn chút của tin,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Phím đàn với mảnh hương nguyền ngày xưa.</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Mai sau dù có bao giờ,</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Đốt lò hương ấy, so tơ phím này.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Trông ra ngọn cỏ gió cây,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Thấy hiu hiu gió, thì hay chị về</a:t>
            </a:r>
            <a:r>
              <a:rPr lang="vi-VN" sz="2500" dirty="0" smtClean="0">
                <a:solidFill>
                  <a:srgbClr val="002060"/>
                </a:solidFill>
                <a:latin typeface="Aachen" pitchFamily="18" charset="-93"/>
                <a:ea typeface="Aachen" pitchFamily="18" charset="-93"/>
                <a:cs typeface="Aachen" pitchFamily="18" charset="-93"/>
              </a:rPr>
              <a:t>.</a:t>
            </a:r>
            <a:endParaRPr lang="en-US" sz="2500" dirty="0">
              <a:solidFill>
                <a:srgbClr val="002060"/>
              </a:solidFill>
              <a:latin typeface="Aachen" pitchFamily="18" charset="-93"/>
              <a:ea typeface="Aachen" pitchFamily="18" charset="-93"/>
              <a:cs typeface="Aachen" pitchFamily="18" charset="-93"/>
            </a:endParaRPr>
          </a:p>
        </p:txBody>
      </p:sp>
      <p:pic>
        <p:nvPicPr>
          <p:cNvPr id="12290" name="Picture 2" descr="C:\Users\Admin\Desktop\trao duyen\Tình-yêu-Thúy-Kiều-Kim-Trọng-Từ-góc-nhìn-nữ-quyề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04800"/>
            <a:ext cx="5990771" cy="42064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008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4953000"/>
            <a:ext cx="7543800" cy="1815882"/>
          </a:xfrm>
          <a:prstGeom prst="rect">
            <a:avLst/>
          </a:prstGeom>
        </p:spPr>
        <p:txBody>
          <a:bodyPr wrap="square">
            <a:spAutoFit/>
          </a:bodyPr>
          <a:lstStyle/>
          <a:p>
            <a:pPr algn="ctr"/>
            <a:r>
              <a:rPr lang="vi-VN" sz="2800" dirty="0">
                <a:solidFill>
                  <a:srgbClr val="002060"/>
                </a:solidFill>
                <a:latin typeface="Aachen" pitchFamily="18" charset="-93"/>
                <a:ea typeface="Aachen" pitchFamily="18" charset="-93"/>
                <a:cs typeface="Aachen" pitchFamily="18" charset="-93"/>
              </a:rPr>
              <a:t>Hồn còn mang nặng lời thề,</a:t>
            </a:r>
            <a:br>
              <a:rPr lang="vi-VN" sz="2800" dirty="0">
                <a:solidFill>
                  <a:srgbClr val="002060"/>
                </a:solidFill>
                <a:latin typeface="Aachen" pitchFamily="18" charset="-93"/>
                <a:ea typeface="Aachen" pitchFamily="18" charset="-93"/>
                <a:cs typeface="Aachen" pitchFamily="18" charset="-93"/>
              </a:rPr>
            </a:br>
            <a:r>
              <a:rPr lang="vi-VN" sz="2800" dirty="0">
                <a:solidFill>
                  <a:srgbClr val="002060"/>
                </a:solidFill>
                <a:latin typeface="Aachen" pitchFamily="18" charset="-93"/>
                <a:ea typeface="Aachen" pitchFamily="18" charset="-93"/>
                <a:cs typeface="Aachen" pitchFamily="18" charset="-93"/>
              </a:rPr>
              <a:t>Nát thân bồ liễu đền nghì trúc mai.</a:t>
            </a:r>
            <a:br>
              <a:rPr lang="vi-VN" sz="2800" dirty="0">
                <a:solidFill>
                  <a:srgbClr val="002060"/>
                </a:solidFill>
                <a:latin typeface="Aachen" pitchFamily="18" charset="-93"/>
                <a:ea typeface="Aachen" pitchFamily="18" charset="-93"/>
                <a:cs typeface="Aachen" pitchFamily="18" charset="-93"/>
              </a:rPr>
            </a:br>
            <a:r>
              <a:rPr lang="vi-VN" sz="2800" dirty="0">
                <a:solidFill>
                  <a:srgbClr val="002060"/>
                </a:solidFill>
                <a:latin typeface="Aachen" pitchFamily="18" charset="-93"/>
                <a:ea typeface="Aachen" pitchFamily="18" charset="-93"/>
                <a:cs typeface="Aachen" pitchFamily="18" charset="-93"/>
              </a:rPr>
              <a:t>Dạ đài cách mặt, khuất lời,</a:t>
            </a:r>
            <a:br>
              <a:rPr lang="vi-VN" sz="2800" dirty="0">
                <a:solidFill>
                  <a:srgbClr val="002060"/>
                </a:solidFill>
                <a:latin typeface="Aachen" pitchFamily="18" charset="-93"/>
                <a:ea typeface="Aachen" pitchFamily="18" charset="-93"/>
                <a:cs typeface="Aachen" pitchFamily="18" charset="-93"/>
              </a:rPr>
            </a:br>
            <a:r>
              <a:rPr lang="vi-VN" sz="2800" dirty="0" smtClean="0">
                <a:solidFill>
                  <a:srgbClr val="002060"/>
                </a:solidFill>
                <a:latin typeface="Aachen" pitchFamily="18" charset="-93"/>
                <a:ea typeface="Aachen" pitchFamily="18" charset="-93"/>
                <a:cs typeface="Aachen" pitchFamily="18" charset="-93"/>
              </a:rPr>
              <a:t>R</a:t>
            </a:r>
            <a:r>
              <a:rPr lang="en-US" sz="2800" dirty="0" smtClean="0">
                <a:solidFill>
                  <a:srgbClr val="002060"/>
                </a:solidFill>
                <a:latin typeface="Aachen" pitchFamily="18" charset="-93"/>
                <a:ea typeface="Aachen" pitchFamily="18" charset="-93"/>
                <a:cs typeface="Aachen" pitchFamily="18" charset="-93"/>
              </a:rPr>
              <a:t>ưới</a:t>
            </a:r>
            <a:r>
              <a:rPr lang="vi-VN" sz="2800" dirty="0" smtClean="0">
                <a:solidFill>
                  <a:srgbClr val="002060"/>
                </a:solidFill>
                <a:latin typeface="Aachen" pitchFamily="18" charset="-93"/>
                <a:ea typeface="Aachen" pitchFamily="18" charset="-93"/>
                <a:cs typeface="Aachen" pitchFamily="18" charset="-93"/>
              </a:rPr>
              <a:t> </a:t>
            </a:r>
            <a:r>
              <a:rPr lang="vi-VN" sz="2800" dirty="0">
                <a:solidFill>
                  <a:srgbClr val="002060"/>
                </a:solidFill>
                <a:latin typeface="Aachen" pitchFamily="18" charset="-93"/>
                <a:ea typeface="Aachen" pitchFamily="18" charset="-93"/>
                <a:cs typeface="Aachen" pitchFamily="18" charset="-93"/>
              </a:rPr>
              <a:t>xin </a:t>
            </a:r>
            <a:r>
              <a:rPr lang="en-US" sz="2800" dirty="0" smtClean="0">
                <a:solidFill>
                  <a:srgbClr val="002060"/>
                </a:solidFill>
                <a:latin typeface="Aachen" pitchFamily="18" charset="-93"/>
                <a:ea typeface="Aachen" pitchFamily="18" charset="-93"/>
                <a:cs typeface="Aachen" pitchFamily="18" charset="-93"/>
              </a:rPr>
              <a:t>giọt</a:t>
            </a:r>
            <a:r>
              <a:rPr lang="vi-VN" sz="2800" dirty="0" smtClean="0">
                <a:solidFill>
                  <a:srgbClr val="002060"/>
                </a:solidFill>
                <a:latin typeface="Aachen" pitchFamily="18" charset="-93"/>
                <a:ea typeface="Aachen" pitchFamily="18" charset="-93"/>
                <a:cs typeface="Aachen" pitchFamily="18" charset="-93"/>
              </a:rPr>
              <a:t> </a:t>
            </a:r>
            <a:r>
              <a:rPr lang="vi-VN" sz="2800" dirty="0">
                <a:solidFill>
                  <a:srgbClr val="002060"/>
                </a:solidFill>
                <a:latin typeface="Aachen" pitchFamily="18" charset="-93"/>
                <a:ea typeface="Aachen" pitchFamily="18" charset="-93"/>
                <a:cs typeface="Aachen" pitchFamily="18" charset="-93"/>
              </a:rPr>
              <a:t>nước cho người thác oan</a:t>
            </a:r>
            <a:r>
              <a:rPr lang="vi-VN" sz="2800" dirty="0" smtClean="0">
                <a:solidFill>
                  <a:srgbClr val="002060"/>
                </a:solidFill>
                <a:latin typeface="Aachen" pitchFamily="18" charset="-93"/>
                <a:ea typeface="Aachen" pitchFamily="18" charset="-93"/>
                <a:cs typeface="Aachen" pitchFamily="18" charset="-93"/>
              </a:rPr>
              <a:t>.</a:t>
            </a:r>
            <a:endParaRPr lang="en-US" sz="2500" dirty="0">
              <a:solidFill>
                <a:srgbClr val="002060"/>
              </a:solidFill>
              <a:latin typeface="Aachen" pitchFamily="18" charset="-93"/>
              <a:ea typeface="Aachen" pitchFamily="18" charset="-93"/>
              <a:cs typeface="Aachen" pitchFamily="18" charset="-93"/>
            </a:endParaRPr>
          </a:p>
        </p:txBody>
      </p:sp>
      <p:pic>
        <p:nvPicPr>
          <p:cNvPr id="13314" name="Picture 2" descr="C:\Users\Admin\Desktop\trao duyen\thuykieu11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304800"/>
            <a:ext cx="4851400" cy="460649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008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24000" y="4419600"/>
            <a:ext cx="6019800" cy="2400657"/>
          </a:xfrm>
          <a:prstGeom prst="rect">
            <a:avLst/>
          </a:prstGeom>
        </p:spPr>
        <p:txBody>
          <a:bodyPr wrap="square">
            <a:spAutoFit/>
          </a:bodyPr>
          <a:lstStyle/>
          <a:p>
            <a:pPr algn="ctr"/>
            <a:r>
              <a:rPr lang="vi-VN" sz="2500" dirty="0">
                <a:solidFill>
                  <a:srgbClr val="002060"/>
                </a:solidFill>
                <a:latin typeface="Aachen" pitchFamily="18" charset="-93"/>
                <a:ea typeface="Aachen" pitchFamily="18" charset="-93"/>
                <a:cs typeface="Aachen" pitchFamily="18" charset="-93"/>
              </a:rPr>
              <a:t>Bây giờ trâm gãy bình tan,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Kể làm sao xiết muôn vàn ái ân!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Trăm nghìn gửi lạy tình quân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Tơ duyên ngắn ngủi có ngần ấy </a:t>
            </a:r>
            <a:r>
              <a:rPr lang="vi-VN" sz="2500" dirty="0" smtClean="0">
                <a:solidFill>
                  <a:srgbClr val="002060"/>
                </a:solidFill>
                <a:latin typeface="Aachen" pitchFamily="18" charset="-93"/>
                <a:ea typeface="Aachen" pitchFamily="18" charset="-93"/>
                <a:cs typeface="Aachen" pitchFamily="18" charset="-93"/>
              </a:rPr>
              <a:t>thôi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smtClean="0">
                <a:solidFill>
                  <a:srgbClr val="002060"/>
                </a:solidFill>
                <a:latin typeface="Aachen" pitchFamily="18" charset="-93"/>
                <a:ea typeface="Aachen" pitchFamily="18" charset="-93"/>
                <a:cs typeface="Aachen" pitchFamily="18" charset="-93"/>
              </a:rPr>
              <a:t>Ph</a:t>
            </a:r>
            <a:r>
              <a:rPr lang="en-US" sz="2500" dirty="0">
                <a:solidFill>
                  <a:srgbClr val="002060"/>
                </a:solidFill>
                <a:latin typeface="Aachen" pitchFamily="18" charset="-93"/>
                <a:ea typeface="Aachen" pitchFamily="18" charset="-93"/>
                <a:cs typeface="Aachen" pitchFamily="18" charset="-93"/>
              </a:rPr>
              <a:t>ậ</a:t>
            </a:r>
            <a:r>
              <a:rPr lang="vi-VN" sz="2500" dirty="0" smtClean="0">
                <a:solidFill>
                  <a:srgbClr val="002060"/>
                </a:solidFill>
                <a:latin typeface="Aachen" pitchFamily="18" charset="-93"/>
                <a:ea typeface="Aachen" pitchFamily="18" charset="-93"/>
                <a:cs typeface="Aachen" pitchFamily="18" charset="-93"/>
              </a:rPr>
              <a:t>n </a:t>
            </a:r>
            <a:r>
              <a:rPr lang="vi-VN" sz="2500" dirty="0">
                <a:solidFill>
                  <a:srgbClr val="002060"/>
                </a:solidFill>
                <a:latin typeface="Aachen" pitchFamily="18" charset="-93"/>
                <a:ea typeface="Aachen" pitchFamily="18" charset="-93"/>
                <a:cs typeface="Aachen" pitchFamily="18" charset="-93"/>
              </a:rPr>
              <a:t>sao phận bạc như </a:t>
            </a:r>
            <a:r>
              <a:rPr lang="vi-VN" sz="2500" dirty="0" smtClean="0">
                <a:solidFill>
                  <a:srgbClr val="002060"/>
                </a:solidFill>
                <a:latin typeface="Aachen" pitchFamily="18" charset="-93"/>
                <a:ea typeface="Aachen" pitchFamily="18" charset="-93"/>
                <a:cs typeface="Aachen" pitchFamily="18" charset="-93"/>
              </a:rPr>
              <a:t>vôi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Đã đành nước chảy hoa trôi lỡ làng</a:t>
            </a:r>
            <a:r>
              <a:rPr lang="vi-VN" sz="2500" dirty="0" smtClean="0">
                <a:solidFill>
                  <a:srgbClr val="002060"/>
                </a:solidFill>
                <a:latin typeface="Aachen" pitchFamily="18" charset="-93"/>
                <a:ea typeface="Aachen" pitchFamily="18" charset="-93"/>
                <a:cs typeface="Aachen" pitchFamily="18" charset="-93"/>
              </a:rPr>
              <a:t>.</a:t>
            </a:r>
            <a:endParaRPr lang="en-US" sz="2500" dirty="0">
              <a:solidFill>
                <a:srgbClr val="002060"/>
              </a:solidFill>
              <a:latin typeface="Aachen" pitchFamily="18" charset="-93"/>
              <a:ea typeface="Aachen" pitchFamily="18" charset="-93"/>
              <a:cs typeface="Aachen" pitchFamily="18" charset="-93"/>
            </a:endParaRPr>
          </a:p>
        </p:txBody>
      </p:sp>
      <p:pic>
        <p:nvPicPr>
          <p:cNvPr id="8" name="Picture 2" descr="C:\Users\Admin\Desktop\trao duyen\20150721_064645-1.jpg"/>
          <p:cNvPicPr>
            <a:picLocks noChangeAspect="1" noChangeArrowheads="1"/>
          </p:cNvPicPr>
          <p:nvPr/>
        </p:nvPicPr>
        <p:blipFill rotWithShape="1">
          <a:blip r:embed="rId3">
            <a:extLst>
              <a:ext uri="{28A0092B-C50C-407E-A947-70E740481C1C}">
                <a14:useLocalDpi xmlns:a14="http://schemas.microsoft.com/office/drawing/2010/main" val="0"/>
              </a:ext>
            </a:extLst>
          </a:blip>
          <a:srcRect t="14748" b="17653"/>
          <a:stretch/>
        </p:blipFill>
        <p:spPr bwMode="auto">
          <a:xfrm>
            <a:off x="2446120" y="403375"/>
            <a:ext cx="4175560" cy="41114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116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38200" y="5715000"/>
            <a:ext cx="7543800" cy="954107"/>
          </a:xfrm>
          <a:prstGeom prst="rect">
            <a:avLst/>
          </a:prstGeom>
        </p:spPr>
        <p:txBody>
          <a:bodyPr wrap="square">
            <a:spAutoFit/>
          </a:bodyPr>
          <a:lstStyle/>
          <a:p>
            <a:pPr algn="ctr"/>
            <a:r>
              <a:rPr lang="vi-VN" sz="2800" dirty="0">
                <a:solidFill>
                  <a:srgbClr val="002060"/>
                </a:solidFill>
                <a:latin typeface="Aachen" pitchFamily="18" charset="-93"/>
                <a:ea typeface="Aachen" pitchFamily="18" charset="-93"/>
                <a:cs typeface="Aachen" pitchFamily="18" charset="-93"/>
              </a:rPr>
              <a:t>Ôi Kim Lang! Hỡi Kim lang!</a:t>
            </a:r>
            <a:br>
              <a:rPr lang="vi-VN" sz="2800" dirty="0">
                <a:solidFill>
                  <a:srgbClr val="002060"/>
                </a:solidFill>
                <a:latin typeface="Aachen" pitchFamily="18" charset="-93"/>
                <a:ea typeface="Aachen" pitchFamily="18" charset="-93"/>
                <a:cs typeface="Aachen" pitchFamily="18" charset="-93"/>
              </a:rPr>
            </a:br>
            <a:r>
              <a:rPr lang="vi-VN" sz="2800" dirty="0">
                <a:solidFill>
                  <a:srgbClr val="002060"/>
                </a:solidFill>
                <a:latin typeface="Aachen" pitchFamily="18" charset="-93"/>
                <a:ea typeface="Aachen" pitchFamily="18" charset="-93"/>
                <a:cs typeface="Aachen" pitchFamily="18" charset="-93"/>
              </a:rPr>
              <a:t>Thôi thôi thiếp đã phụ chàng từ đây!</a:t>
            </a:r>
            <a:endParaRPr lang="en-US" sz="2800" dirty="0">
              <a:solidFill>
                <a:srgbClr val="002060"/>
              </a:solidFill>
              <a:latin typeface="Aachen" pitchFamily="18" charset="-93"/>
              <a:ea typeface="Aachen" pitchFamily="18" charset="-93"/>
              <a:cs typeface="Aachen" pitchFamily="18" charset="-93"/>
            </a:endParaRPr>
          </a:p>
        </p:txBody>
      </p:sp>
      <p:pic>
        <p:nvPicPr>
          <p:cNvPr id="5" name="Picture 4" descr="C:\Users\Admin\Desktop\trao duyen\20150720_1656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5385" b="13947"/>
          <a:stretch/>
        </p:blipFill>
        <p:spPr bwMode="auto">
          <a:xfrm>
            <a:off x="1905000" y="304800"/>
            <a:ext cx="5194300" cy="53165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520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custDataLst>
              <p:tags r:id="rId1"/>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a:ln w="1905"/>
                <a:solidFill>
                  <a:srgbClr val="C00000"/>
                </a:solidFill>
                <a:effectLst>
                  <a:innerShdw blurRad="69850" dist="43180" dir="5400000">
                    <a:srgbClr val="000000">
                      <a:alpha val="65000"/>
                    </a:srgbClr>
                  </a:innerShdw>
                </a:effectLst>
              </a:rPr>
              <a:t>2</a:t>
            </a:r>
            <a:r>
              <a:rPr lang="en-US" sz="3500" b="1" dirty="0" smtClean="0">
                <a:ln w="1905"/>
                <a:solidFill>
                  <a:srgbClr val="C00000"/>
                </a:solidFill>
                <a:effectLst>
                  <a:innerShdw blurRad="69850" dist="43180" dir="5400000">
                    <a:srgbClr val="000000">
                      <a:alpha val="65000"/>
                    </a:srgbClr>
                  </a:innerShdw>
                </a:effectLst>
              </a:rPr>
              <a:t>. Bố cục:</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2"/>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2" name="Rectangle 11"/>
          <p:cNvSpPr/>
          <p:nvPr/>
        </p:nvSpPr>
        <p:spPr>
          <a:xfrm>
            <a:off x="304800" y="1885146"/>
            <a:ext cx="4593592" cy="417853"/>
          </a:xfrm>
          <a:prstGeom prst="rect">
            <a:avLst/>
          </a:prstGeom>
        </p:spPr>
        <p:txBody>
          <a:bodyPr wrap="square" lIns="48052" tIns="24026" rIns="48052" bIns="24026">
            <a:spAutoFit/>
          </a:bodyPr>
          <a:lstStyle/>
          <a:p>
            <a:r>
              <a:rPr lang="en-US" sz="2400" dirty="0" smtClean="0">
                <a:latin typeface="Aachen" pitchFamily="18" charset="-93"/>
                <a:ea typeface="Aachen" pitchFamily="18" charset="-93"/>
                <a:cs typeface="Aachen" pitchFamily="18" charset="-93"/>
              </a:rPr>
              <a:t>* Đoạn 1: </a:t>
            </a:r>
            <a:r>
              <a:rPr lang="en-US" sz="2400" i="1" dirty="0" smtClean="0">
                <a:solidFill>
                  <a:srgbClr val="C00000"/>
                </a:solidFill>
                <a:latin typeface="Aachen" pitchFamily="18" charset="-93"/>
                <a:ea typeface="Aachen" pitchFamily="18" charset="-93"/>
                <a:cs typeface="Aachen" pitchFamily="18" charset="-93"/>
              </a:rPr>
              <a:t>12 câu đầu</a:t>
            </a:r>
            <a:endParaRPr lang="en-US" sz="2400" i="1" dirty="0">
              <a:solidFill>
                <a:srgbClr val="C00000"/>
              </a:solidFill>
              <a:latin typeface="Aachen" pitchFamily="18" charset="-93"/>
              <a:ea typeface="Aachen" pitchFamily="18" charset="-93"/>
              <a:cs typeface="Aachen" pitchFamily="18" charset="-93"/>
            </a:endParaRPr>
          </a:p>
        </p:txBody>
      </p:sp>
      <p:sp>
        <p:nvSpPr>
          <p:cNvPr id="13" name="Rectangle 12"/>
          <p:cNvSpPr/>
          <p:nvPr/>
        </p:nvSpPr>
        <p:spPr>
          <a:xfrm>
            <a:off x="304800" y="2971800"/>
            <a:ext cx="4669792" cy="417853"/>
          </a:xfrm>
          <a:prstGeom prst="rect">
            <a:avLst/>
          </a:prstGeom>
        </p:spPr>
        <p:txBody>
          <a:bodyPr wrap="square" lIns="48052" tIns="24026" rIns="48052" bIns="24026">
            <a:spAutoFit/>
          </a:bodyPr>
          <a:lstStyle/>
          <a:p>
            <a:r>
              <a:rPr lang="en-US" sz="2400" dirty="0" smtClean="0">
                <a:latin typeface="Aachen" pitchFamily="18" charset="-93"/>
                <a:ea typeface="Aachen" pitchFamily="18" charset="-93"/>
                <a:cs typeface="Aachen" pitchFamily="18" charset="-93"/>
              </a:rPr>
              <a:t>* Đoạn 2: </a:t>
            </a:r>
            <a:r>
              <a:rPr lang="en-US" sz="2400" i="1" dirty="0" smtClean="0">
                <a:solidFill>
                  <a:srgbClr val="C00000"/>
                </a:solidFill>
                <a:latin typeface="Aachen" pitchFamily="18" charset="-93"/>
                <a:ea typeface="Aachen" pitchFamily="18" charset="-93"/>
                <a:cs typeface="Aachen" pitchFamily="18" charset="-93"/>
              </a:rPr>
              <a:t>14 câu tiếp theo</a:t>
            </a:r>
            <a:endParaRPr lang="en-US" sz="2400" i="1" dirty="0">
              <a:solidFill>
                <a:srgbClr val="C00000"/>
              </a:solidFill>
              <a:latin typeface="Aachen" pitchFamily="18" charset="-93"/>
              <a:ea typeface="Aachen" pitchFamily="18" charset="-93"/>
              <a:cs typeface="Aachen" pitchFamily="18" charset="-93"/>
            </a:endParaRPr>
          </a:p>
        </p:txBody>
      </p:sp>
      <p:sp>
        <p:nvSpPr>
          <p:cNvPr id="14" name="Rectangle 13"/>
          <p:cNvSpPr/>
          <p:nvPr/>
        </p:nvSpPr>
        <p:spPr>
          <a:xfrm>
            <a:off x="293621" y="3352800"/>
            <a:ext cx="4583179" cy="477054"/>
          </a:xfrm>
          <a:prstGeom prst="rect">
            <a:avLst/>
          </a:prstGeom>
        </p:spPr>
        <p:txBody>
          <a:bodyPr wrap="non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Kiều trao kỷ vật và dặn dò em</a:t>
            </a:r>
            <a:endParaRPr lang="en-US" sz="2500" b="1" dirty="0">
              <a:ln w="1905"/>
              <a:effectLst>
                <a:innerShdw blurRad="69850" dist="43180" dir="5400000">
                  <a:srgbClr val="000000">
                    <a:alpha val="65000"/>
                  </a:srgbClr>
                </a:innerShdw>
              </a:effectLst>
            </a:endParaRPr>
          </a:p>
        </p:txBody>
      </p:sp>
      <p:sp>
        <p:nvSpPr>
          <p:cNvPr id="17" name="Rectangle 16"/>
          <p:cNvSpPr/>
          <p:nvPr/>
        </p:nvSpPr>
        <p:spPr>
          <a:xfrm>
            <a:off x="156193" y="2342346"/>
            <a:ext cx="7002814"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Thúy </a:t>
            </a:r>
            <a:r>
              <a:rPr lang="en-US" sz="2500" b="1" smtClean="0">
                <a:ln w="1905"/>
                <a:effectLst>
                  <a:innerShdw blurRad="69850" dist="43180" dir="5400000">
                    <a:srgbClr val="000000">
                      <a:alpha val="65000"/>
                    </a:srgbClr>
                  </a:innerShdw>
                </a:effectLst>
                <a:latin typeface="Calibri" pitchFamily="34" charset="0"/>
                <a:cs typeface="Calibri" pitchFamily="34" charset="0"/>
              </a:rPr>
              <a:t>Kiều thuyết phục Vân nhận lời trao duyên</a:t>
            </a:r>
            <a:endParaRPr lang="en-US" sz="2500" b="1" dirty="0">
              <a:ln w="1905"/>
              <a:effectLst>
                <a:innerShdw blurRad="69850" dist="43180" dir="5400000">
                  <a:srgbClr val="000000">
                    <a:alpha val="65000"/>
                  </a:srgbClr>
                </a:innerShdw>
              </a:effectLst>
            </a:endParaRPr>
          </a:p>
        </p:txBody>
      </p:sp>
      <p:sp>
        <p:nvSpPr>
          <p:cNvPr id="18" name="Rectangle 17"/>
          <p:cNvSpPr/>
          <p:nvPr/>
        </p:nvSpPr>
        <p:spPr>
          <a:xfrm>
            <a:off x="304800" y="3962400"/>
            <a:ext cx="3429000" cy="417853"/>
          </a:xfrm>
          <a:prstGeom prst="rect">
            <a:avLst/>
          </a:prstGeom>
        </p:spPr>
        <p:txBody>
          <a:bodyPr wrap="square" lIns="48052" tIns="24026" rIns="48052" bIns="24026">
            <a:spAutoFit/>
          </a:bodyPr>
          <a:lstStyle/>
          <a:p>
            <a:r>
              <a:rPr lang="en-US" sz="2400" dirty="0" smtClean="0">
                <a:latin typeface="Aachen" pitchFamily="18" charset="-93"/>
                <a:ea typeface="Aachen" pitchFamily="18" charset="-93"/>
                <a:cs typeface="Aachen" pitchFamily="18" charset="-93"/>
              </a:rPr>
              <a:t>* Đoạn 3: </a:t>
            </a:r>
            <a:r>
              <a:rPr lang="en-US" sz="2400" i="1" dirty="0" smtClean="0">
                <a:solidFill>
                  <a:srgbClr val="C00000"/>
                </a:solidFill>
                <a:latin typeface="Aachen" pitchFamily="18" charset="-93"/>
                <a:ea typeface="Aachen" pitchFamily="18" charset="-93"/>
                <a:cs typeface="Aachen" pitchFamily="18" charset="-93"/>
              </a:rPr>
              <a:t>8 câu cuối</a:t>
            </a:r>
            <a:endParaRPr lang="en-US" sz="2400" i="1" dirty="0">
              <a:solidFill>
                <a:srgbClr val="C00000"/>
              </a:solidFill>
              <a:latin typeface="Aachen" pitchFamily="18" charset="-93"/>
              <a:ea typeface="Aachen" pitchFamily="18" charset="-93"/>
              <a:cs typeface="Aachen" pitchFamily="18" charset="-93"/>
            </a:endParaRPr>
          </a:p>
        </p:txBody>
      </p:sp>
      <p:sp>
        <p:nvSpPr>
          <p:cNvPr id="19" name="Rectangle 18"/>
          <p:cNvSpPr/>
          <p:nvPr/>
        </p:nvSpPr>
        <p:spPr>
          <a:xfrm>
            <a:off x="228600" y="4343400"/>
            <a:ext cx="7581947" cy="477054"/>
          </a:xfrm>
          <a:prstGeom prst="rect">
            <a:avLst/>
          </a:prstGeom>
        </p:spPr>
        <p:txBody>
          <a:bodyPr wrap="non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Thúy Kiều tâm sự với Kim Trọng </a:t>
            </a:r>
            <a:r>
              <a:rPr lang="en-US" sz="2500" b="1" smtClean="0">
                <a:ln w="1905"/>
                <a:effectLst>
                  <a:innerShdw blurRad="69850" dist="43180" dir="5400000">
                    <a:srgbClr val="000000">
                      <a:alpha val="65000"/>
                    </a:srgbClr>
                  </a:innerShdw>
                </a:effectLst>
                <a:latin typeface="Calibri" pitchFamily="34" charset="0"/>
                <a:cs typeface="Calibri" pitchFamily="34" charset="0"/>
              </a:rPr>
              <a:t>trong nỗi tuyệt </a:t>
            </a:r>
            <a:r>
              <a:rPr lang="en-US" sz="2500" b="1" dirty="0" smtClean="0">
                <a:ln w="1905"/>
                <a:effectLst>
                  <a:innerShdw blurRad="69850" dist="43180" dir="5400000">
                    <a:srgbClr val="000000">
                      <a:alpha val="65000"/>
                    </a:srgbClr>
                  </a:innerShdw>
                </a:effectLst>
                <a:latin typeface="Calibri" pitchFamily="34" charset="0"/>
                <a:cs typeface="Calibri" pitchFamily="34" charset="0"/>
              </a:rPr>
              <a:t>vọng</a:t>
            </a:r>
          </a:p>
        </p:txBody>
      </p:sp>
      <p:sp>
        <p:nvSpPr>
          <p:cNvPr id="16" name="Rectangle 15"/>
          <p:cNvSpPr/>
          <p:nvPr>
            <p:custDataLst>
              <p:tags r:id="rId3"/>
            </p:custDataLst>
          </p:nvPr>
        </p:nvSpPr>
        <p:spPr>
          <a:xfrm>
            <a:off x="180974" y="398680"/>
            <a:ext cx="581025"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I.</a:t>
            </a:r>
            <a:endParaRPr lang="en-US" sz="5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20" name="Rectangle 19"/>
          <p:cNvSpPr/>
          <p:nvPr>
            <p:custDataLst>
              <p:tags r:id="rId4"/>
            </p:custDataLst>
          </p:nvPr>
        </p:nvSpPr>
        <p:spPr>
          <a:xfrm>
            <a:off x="304800" y="511314"/>
            <a:ext cx="44196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TÌM HIỂU CHUNG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7469636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2" grpId="0"/>
      <p:bldP spid="13" grpId="0"/>
      <p:bldP spid="14"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an 44"/>
          <p:cNvSpPr/>
          <p:nvPr/>
        </p:nvSpPr>
        <p:spPr>
          <a:xfrm rot="5400000">
            <a:off x="3155951" y="-2635246"/>
            <a:ext cx="241297" cy="5791200"/>
          </a:xfrm>
          <a:prstGeom prst="can">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p:cNvGrpSpPr/>
          <p:nvPr/>
        </p:nvGrpSpPr>
        <p:grpSpPr>
          <a:xfrm>
            <a:off x="152400" y="1600200"/>
            <a:ext cx="1371600" cy="4419600"/>
            <a:chOff x="152400" y="1428750"/>
            <a:chExt cx="1371600" cy="3733800"/>
          </a:xfrm>
        </p:grpSpPr>
        <p:sp>
          <p:nvSpPr>
            <p:cNvPr id="56" name="Rectangle 55"/>
            <p:cNvSpPr/>
            <p:nvPr/>
          </p:nvSpPr>
          <p:spPr>
            <a:xfrm>
              <a:off x="152400" y="1428750"/>
              <a:ext cx="1371600" cy="3733800"/>
            </a:xfrm>
            <a:prstGeom prst="rect">
              <a:avLst/>
            </a:prstGeom>
            <a:solidFill>
              <a:schemeClr val="accent4">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676470" y="1905000"/>
              <a:ext cx="323461" cy="2590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ectangle 57"/>
          <p:cNvSpPr/>
          <p:nvPr/>
        </p:nvSpPr>
        <p:spPr>
          <a:xfrm>
            <a:off x="1676400" y="3200400"/>
            <a:ext cx="7315200" cy="2819400"/>
          </a:xfrm>
          <a:prstGeom prst="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1676400" y="914399"/>
            <a:ext cx="7315200" cy="2286001"/>
          </a:xfrm>
          <a:prstGeom prst="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828801" y="1293705"/>
            <a:ext cx="5526434" cy="2897295"/>
          </a:xfrm>
          <a:prstGeom prst="rect">
            <a:avLst/>
          </a:prstGeom>
          <a:solidFill>
            <a:srgbClr val="008080"/>
          </a:solidFill>
          <a:ln w="762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7" descr="C:\Documents and Settings\ADMIN\Desktop\0.Dong_ho.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47825" y="38100"/>
            <a:ext cx="830942" cy="830942"/>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152400" y="914398"/>
            <a:ext cx="1371600" cy="381001"/>
          </a:xfrm>
          <a:prstGeom prst="rect">
            <a:avLst/>
          </a:prstGeom>
          <a:solidFill>
            <a:schemeClr val="bg2"/>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Picture 3" descr="C:\Documents and Settings\ADMIN\My Documents\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72399" y="108450"/>
            <a:ext cx="1076325" cy="732017"/>
          </a:xfrm>
          <a:prstGeom prst="rect">
            <a:avLst/>
          </a:prstGeom>
          <a:noFill/>
          <a:extLst>
            <a:ext uri="{909E8E84-426E-40DD-AFC4-6F175D3DCCD1}">
              <a14:hiddenFill xmlns:a14="http://schemas.microsoft.com/office/drawing/2010/main">
                <a:solidFill>
                  <a:srgbClr val="FFFFFF"/>
                </a:solidFill>
              </a14:hiddenFill>
            </a:ext>
          </a:extLst>
        </p:spPr>
      </p:pic>
      <p:sp>
        <p:nvSpPr>
          <p:cNvPr id="64" name="Rectangle 63"/>
          <p:cNvSpPr/>
          <p:nvPr>
            <p:custDataLst>
              <p:tags r:id="rId2"/>
            </p:custDataLst>
          </p:nvPr>
        </p:nvSpPr>
        <p:spPr>
          <a:xfrm>
            <a:off x="2743200" y="274403"/>
            <a:ext cx="4572000" cy="553998"/>
          </a:xfrm>
          <a:prstGeom prst="rect">
            <a:avLst/>
          </a:prstGeom>
          <a:noFill/>
          <a:effectLst>
            <a:glow rad="228600">
              <a:schemeClr val="accent2">
                <a:satMod val="175000"/>
                <a:alpha val="40000"/>
              </a:schemeClr>
            </a:glow>
          </a:effectLst>
        </p:spPr>
        <p:txBody>
          <a:bodyPr wrap="square" lIns="91440" tIns="45720" rIns="91440" bIns="45720">
            <a:spAutoFit/>
          </a:bodyPr>
          <a:lstStyle/>
          <a:p>
            <a:r>
              <a:rPr lang="en-US" sz="2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   </a:t>
            </a:r>
            <a:r>
              <a:rPr lang="en-US" sz="3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HỌC, HỌC NỮA, HỌC MÃI</a:t>
            </a:r>
            <a:endParaRPr lang="en-US" sz="3000" b="1" dirty="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endParaRPr>
          </a:p>
        </p:txBody>
      </p:sp>
      <p:pic>
        <p:nvPicPr>
          <p:cNvPr id="65" name="Picture 4" descr="C:\Documents and Settings\ADMIN\My Documents\planete-ecologie.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20000" y="1371600"/>
            <a:ext cx="1181010" cy="14980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6" name="Picture 6" descr="C:\Documents and Settings\ADMIN\My Documents\book-1328584_960_720.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0000"/>
          <a:stretch/>
        </p:blipFill>
        <p:spPr bwMode="auto">
          <a:xfrm>
            <a:off x="1676400" y="4191000"/>
            <a:ext cx="970022" cy="1755842"/>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1" descr="C:\Documents and Settings\ADMIN\My Documents\mdl-006-nb_2_.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4965" t="12181" r="16100" b="8696"/>
          <a:stretch/>
        </p:blipFill>
        <p:spPr bwMode="auto">
          <a:xfrm>
            <a:off x="6118698" y="5471279"/>
            <a:ext cx="1575882" cy="1386722"/>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0" descr="C:\Documents and Settings\ADMIN\My Documents\book-158441_960_720.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42631" y="5405898"/>
            <a:ext cx="1173138" cy="622008"/>
          </a:xfrm>
          <a:prstGeom prst="rect">
            <a:avLst/>
          </a:prstGeom>
          <a:noFill/>
          <a:extLst>
            <a:ext uri="{909E8E84-426E-40DD-AFC4-6F175D3DCCD1}">
              <a14:hiddenFill xmlns:a14="http://schemas.microsoft.com/office/drawing/2010/main">
                <a:solidFill>
                  <a:srgbClr val="FFFFFF"/>
                </a:solidFill>
              </a14:hiddenFill>
            </a:ext>
          </a:extLst>
        </p:spPr>
      </p:pic>
      <p:grpSp>
        <p:nvGrpSpPr>
          <p:cNvPr id="69" name="Group 68"/>
          <p:cNvGrpSpPr/>
          <p:nvPr/>
        </p:nvGrpSpPr>
        <p:grpSpPr>
          <a:xfrm>
            <a:off x="4343400" y="6019800"/>
            <a:ext cx="4762410" cy="838200"/>
            <a:chOff x="4346143" y="6019800"/>
            <a:chExt cx="4762410" cy="838200"/>
          </a:xfrm>
        </p:grpSpPr>
        <p:sp>
          <p:nvSpPr>
            <p:cNvPr id="70" name="Rounded Rectangle 69"/>
            <p:cNvSpPr/>
            <p:nvPr/>
          </p:nvSpPr>
          <p:spPr>
            <a:xfrm>
              <a:off x="4346143" y="6019800"/>
              <a:ext cx="4762410" cy="30480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a:off x="4574018" y="6324600"/>
              <a:ext cx="4306659" cy="533400"/>
            </a:xfrm>
            <a:prstGeom prst="roundRect">
              <a:avLst>
                <a:gd name="adj"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Rectangle 71"/>
          <p:cNvSpPr/>
          <p:nvPr>
            <p:custDataLst>
              <p:tags r:id="rId3"/>
            </p:custDataLst>
          </p:nvPr>
        </p:nvSpPr>
        <p:spPr>
          <a:xfrm>
            <a:off x="1895670" y="1408925"/>
            <a:ext cx="5419530" cy="477054"/>
          </a:xfrm>
          <a:prstGeom prst="rect">
            <a:avLst/>
          </a:prstGeom>
          <a:noFill/>
          <a:effectLst>
            <a:glow rad="228600">
              <a:schemeClr val="accent2">
                <a:satMod val="175000"/>
                <a:alpha val="40000"/>
              </a:schemeClr>
            </a:glow>
          </a:effectLst>
        </p:spPr>
        <p:txBody>
          <a:bodyPr wrap="square" lIns="91440" tIns="45720" rIns="91440" bIns="45720">
            <a:spAutoFit/>
          </a:bodyPr>
          <a:lstStyle/>
          <a:p>
            <a:pPr algn="ctr"/>
            <a:r>
              <a:rPr lang="en-US" sz="2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FFFF00"/>
                </a:solidFill>
                <a:effectLst>
                  <a:innerShdw blurRad="69850" dist="43180" dir="5400000">
                    <a:srgbClr val="000000">
                      <a:alpha val="65000"/>
                    </a:srgbClr>
                  </a:innerShdw>
                </a:effectLst>
                <a:latin typeface="Calibri" pitchFamily="34" charset="0"/>
                <a:cs typeface="Calibri" pitchFamily="34" charset="0"/>
              </a:rPr>
              <a:t>Ngữ văn</a:t>
            </a:r>
          </a:p>
        </p:txBody>
      </p:sp>
      <p:grpSp>
        <p:nvGrpSpPr>
          <p:cNvPr id="76" name="Group 75"/>
          <p:cNvGrpSpPr/>
          <p:nvPr/>
        </p:nvGrpSpPr>
        <p:grpSpPr>
          <a:xfrm>
            <a:off x="240392" y="274403"/>
            <a:ext cx="7215414" cy="5059597"/>
            <a:chOff x="76200" y="-297097"/>
            <a:chExt cx="6248400" cy="5059597"/>
          </a:xfrm>
        </p:grpSpPr>
        <p:sp>
          <p:nvSpPr>
            <p:cNvPr id="77" name="Rectangle 76"/>
            <p:cNvSpPr/>
            <p:nvPr/>
          </p:nvSpPr>
          <p:spPr>
            <a:xfrm>
              <a:off x="152400" y="-297097"/>
              <a:ext cx="6096000" cy="42206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p:cNvGrpSpPr/>
            <p:nvPr/>
          </p:nvGrpSpPr>
          <p:grpSpPr>
            <a:xfrm>
              <a:off x="76200" y="3771900"/>
              <a:ext cx="6248400" cy="990600"/>
              <a:chOff x="76200" y="3771900"/>
              <a:chExt cx="6248400" cy="990600"/>
            </a:xfrm>
          </p:grpSpPr>
          <p:sp>
            <p:nvSpPr>
              <p:cNvPr id="79" name="Block Arc 78"/>
              <p:cNvSpPr/>
              <p:nvPr/>
            </p:nvSpPr>
            <p:spPr>
              <a:xfrm flipV="1">
                <a:off x="3067050" y="3771900"/>
                <a:ext cx="285750" cy="415925"/>
              </a:xfrm>
              <a:prstGeom prst="blockArc">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0" name="Donut 79"/>
              <p:cNvSpPr/>
              <p:nvPr/>
            </p:nvSpPr>
            <p:spPr>
              <a:xfrm>
                <a:off x="3067050" y="4533900"/>
                <a:ext cx="285750" cy="228600"/>
              </a:xfrm>
              <a:prstGeom prst="donu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81" name="Rounded Rectangle 80"/>
              <p:cNvSpPr/>
              <p:nvPr/>
            </p:nvSpPr>
            <p:spPr>
              <a:xfrm>
                <a:off x="76200" y="3902075"/>
                <a:ext cx="6248400" cy="133350"/>
              </a:xfrm>
              <a:prstGeom prst="roundRect">
                <a:avLst>
                  <a:gd name="adj" fmla="val 44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cxnSp>
            <p:nvCxnSpPr>
              <p:cNvPr id="82" name="Straight Connector 81"/>
              <p:cNvCxnSpPr/>
              <p:nvPr/>
            </p:nvCxnSpPr>
            <p:spPr>
              <a:xfrm>
                <a:off x="3209925" y="4152900"/>
                <a:ext cx="0" cy="422275"/>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
        <p:nvSpPr>
          <p:cNvPr id="88" name="Rounded Rectangle 87"/>
          <p:cNvSpPr/>
          <p:nvPr/>
        </p:nvSpPr>
        <p:spPr>
          <a:xfrm>
            <a:off x="150939" y="-486"/>
            <a:ext cx="7391400" cy="266700"/>
          </a:xfrm>
          <a:prstGeom prst="roundRect">
            <a:avLst>
              <a:gd name="adj" fmla="val 44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grpSp>
        <p:nvGrpSpPr>
          <p:cNvPr id="85" name="Group 84"/>
          <p:cNvGrpSpPr/>
          <p:nvPr/>
        </p:nvGrpSpPr>
        <p:grpSpPr>
          <a:xfrm>
            <a:off x="52480" y="-6858"/>
            <a:ext cx="1266642" cy="1408925"/>
            <a:chOff x="2635250" y="3886200"/>
            <a:chExt cx="2457450" cy="2552700"/>
          </a:xfrm>
        </p:grpSpPr>
        <p:sp>
          <p:nvSpPr>
            <p:cNvPr id="86" name="Rounded Rectangle 85"/>
            <p:cNvSpPr/>
            <p:nvPr/>
          </p:nvSpPr>
          <p:spPr>
            <a:xfrm>
              <a:off x="2705100" y="5257800"/>
              <a:ext cx="2317750" cy="431800"/>
            </a:xfrm>
            <a:prstGeom prst="roundRect">
              <a:avLst/>
            </a:prstGeom>
            <a:noFill/>
            <a:ln w="762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4" descr="C:\Documents and Settings\ADMIN\Desktop\may cheu.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35250" y="4800600"/>
              <a:ext cx="2457450" cy="1638300"/>
            </a:xfrm>
            <a:prstGeom prst="rect">
              <a:avLst/>
            </a:prstGeom>
            <a:noFill/>
            <a:extLst>
              <a:ext uri="{909E8E84-426E-40DD-AFC4-6F175D3DCCD1}">
                <a14:hiddenFill xmlns:a14="http://schemas.microsoft.com/office/drawing/2010/main">
                  <a:solidFill>
                    <a:srgbClr val="FFFFFF"/>
                  </a:solidFill>
                </a14:hiddenFill>
              </a:ext>
            </a:extLst>
          </p:spPr>
        </p:pic>
        <p:sp>
          <p:nvSpPr>
            <p:cNvPr id="114" name="Rounded Rectangle 113"/>
            <p:cNvSpPr/>
            <p:nvPr/>
          </p:nvSpPr>
          <p:spPr>
            <a:xfrm>
              <a:off x="3673475" y="5181600"/>
              <a:ext cx="365125" cy="76200"/>
            </a:xfrm>
            <a:prstGeom prst="roundRect">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5" name="Straight Connector 114"/>
            <p:cNvCxnSpPr/>
            <p:nvPr/>
          </p:nvCxnSpPr>
          <p:spPr>
            <a:xfrm>
              <a:off x="3856037" y="3886200"/>
              <a:ext cx="7938" cy="129540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6" name="Rectangle 35"/>
          <p:cNvSpPr/>
          <p:nvPr/>
        </p:nvSpPr>
        <p:spPr>
          <a:xfrm>
            <a:off x="1501303" y="316468"/>
            <a:ext cx="5128097" cy="323165"/>
          </a:xfrm>
          <a:prstGeom prst="rect">
            <a:avLst/>
          </a:prstGeom>
        </p:spPr>
        <p:txBody>
          <a:bodyPr wrap="square">
            <a:spAutoFit/>
          </a:bodyPr>
          <a:lstStyle/>
          <a:p>
            <a:pPr algn="ctr"/>
            <a:r>
              <a:rPr lang="en-US" sz="1500" b="1" smtClean="0">
                <a:solidFill>
                  <a:srgbClr val="C00000"/>
                </a:solidFill>
                <a:latin typeface="Times New Roman" pitchFamily="18" charset="0"/>
                <a:ea typeface="Roboto Condensed" panose="02000000000000000000" pitchFamily="2" charset="0"/>
                <a:cs typeface="Times New Roman" pitchFamily="18" charset="0"/>
              </a:rPr>
              <a:t>Trò chơi: NHÌN HÌNH ĐOÁN TÁC PHẨM</a:t>
            </a:r>
            <a:endParaRPr lang="en-US" sz="1500" b="1" dirty="0">
              <a:solidFill>
                <a:srgbClr val="C00000"/>
              </a:solidFill>
              <a:latin typeface="Times New Roman" pitchFamily="18" charset="0"/>
              <a:ea typeface="Roboto Condensed" panose="02000000000000000000" pitchFamily="2" charset="0"/>
              <a:cs typeface="Times New Roman" pitchFamily="18" charset="0"/>
            </a:endParaRPr>
          </a:p>
        </p:txBody>
      </p:sp>
      <p:pic>
        <p:nvPicPr>
          <p:cNvPr id="1026" name="Picture 2" descr="C:\Users\Admin\Desktop\de thi thu\phát-biểu-cảm-nghĩ-chuyen-nguoi-con-gai-nam-xuong.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86200" y="1177488"/>
            <a:ext cx="3385515" cy="28960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38" name="Picture 2" descr="C:\Users\Admin\Desktop\5517000677e238a22236.jpg"/>
          <p:cNvPicPr>
            <a:picLocks noChangeAspect="1" noChangeArrowheads="1"/>
          </p:cNvPicPr>
          <p:nvPr/>
        </p:nvPicPr>
        <p:blipFill rotWithShape="1">
          <a:blip r:embed="rId13">
            <a:extLst>
              <a:ext uri="{28A0092B-C50C-407E-A947-70E740481C1C}">
                <a14:useLocalDpi xmlns:a14="http://schemas.microsoft.com/office/drawing/2010/main" val="0"/>
              </a:ext>
            </a:extLst>
          </a:blip>
          <a:srcRect t="21859" b="3968"/>
          <a:stretch/>
        </p:blipFill>
        <p:spPr bwMode="auto">
          <a:xfrm>
            <a:off x="483834" y="1177489"/>
            <a:ext cx="3210277" cy="28960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1" name="Rectangle 40"/>
          <p:cNvSpPr/>
          <p:nvPr/>
        </p:nvSpPr>
        <p:spPr>
          <a:xfrm>
            <a:off x="1086467" y="589002"/>
            <a:ext cx="6381133" cy="615553"/>
          </a:xfrm>
          <a:prstGeom prst="rect">
            <a:avLst/>
          </a:prstGeom>
        </p:spPr>
        <p:txBody>
          <a:bodyPr wrap="square">
            <a:spAutoFit/>
          </a:bodyPr>
          <a:lstStyle/>
          <a:p>
            <a:pPr algn="ctr"/>
            <a:r>
              <a:rPr lang="en-US" sz="1700" dirty="0" smtClean="0">
                <a:solidFill>
                  <a:srgbClr val="002060"/>
                </a:solidFill>
                <a:latin typeface="Aachen" pitchFamily="18" charset="-93"/>
                <a:ea typeface="Aachen" pitchFamily="18" charset="-93"/>
                <a:cs typeface="Aachen" pitchFamily="18" charset="-93"/>
              </a:rPr>
              <a:t>-Hình ảnh trên gợi cho em nghĩ đến tác phẩm nào? Vì sao?</a:t>
            </a:r>
            <a:r>
              <a:rPr lang="vi-VN" sz="1700" dirty="0">
                <a:solidFill>
                  <a:srgbClr val="002060"/>
                </a:solidFill>
                <a:latin typeface="Aachen" pitchFamily="18" charset="-93"/>
                <a:ea typeface="Aachen" pitchFamily="18" charset="-93"/>
                <a:cs typeface="Aachen" pitchFamily="18" charset="-93"/>
              </a:rPr>
              <a:t/>
            </a:r>
            <a:br>
              <a:rPr lang="vi-VN" sz="1700" dirty="0">
                <a:solidFill>
                  <a:srgbClr val="002060"/>
                </a:solidFill>
                <a:latin typeface="Aachen" pitchFamily="18" charset="-93"/>
                <a:ea typeface="Aachen" pitchFamily="18" charset="-93"/>
                <a:cs typeface="Aachen" pitchFamily="18" charset="-93"/>
              </a:rPr>
            </a:br>
            <a:r>
              <a:rPr lang="en-US" sz="1700" dirty="0" smtClean="0">
                <a:solidFill>
                  <a:srgbClr val="002060"/>
                </a:solidFill>
                <a:latin typeface="Aachen" pitchFamily="18" charset="-93"/>
                <a:ea typeface="Aachen" pitchFamily="18" charset="-93"/>
                <a:cs typeface="Aachen" pitchFamily="18" charset="-93"/>
              </a:rPr>
              <a:t>- Điểm chung của hai tác phẩm?</a:t>
            </a:r>
            <a:endParaRPr lang="en-US" sz="1700" dirty="0">
              <a:solidFill>
                <a:srgbClr val="002060"/>
              </a:solidFill>
              <a:latin typeface="Aachen" pitchFamily="18" charset="-93"/>
              <a:ea typeface="Aachen" pitchFamily="18" charset="-93"/>
              <a:cs typeface="Aachen" pitchFamily="18" charset="-93"/>
            </a:endParaRPr>
          </a:p>
        </p:txBody>
      </p:sp>
    </p:spTree>
    <p:custDataLst>
      <p:tags r:id="rId1"/>
    </p:custDataLst>
    <p:extLst>
      <p:ext uri="{BB962C8B-B14F-4D97-AF65-F5344CB8AC3E}">
        <p14:creationId xmlns:p14="http://schemas.microsoft.com/office/powerpoint/2010/main" val="189613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23" presetClass="entr" presetSubtype="16" fill="hold" grpId="0" nodeType="withEffect">
                                  <p:stCondLst>
                                    <p:cond delay="400"/>
                                  </p:stCondLst>
                                  <p:childTnLst>
                                    <p:set>
                                      <p:cBhvr>
                                        <p:cTn id="9" dur="1" fill="hold">
                                          <p:stCondLst>
                                            <p:cond delay="0"/>
                                          </p:stCondLst>
                                        </p:cTn>
                                        <p:tgtEl>
                                          <p:spTgt spid="58"/>
                                        </p:tgtEl>
                                        <p:attrNameLst>
                                          <p:attrName>style.visibility</p:attrName>
                                        </p:attrNameLst>
                                      </p:cBhvr>
                                      <p:to>
                                        <p:strVal val="visible"/>
                                      </p:to>
                                    </p:set>
                                    <p:anim calcmode="lin" valueType="num">
                                      <p:cBhvr>
                                        <p:cTn id="10" dur="500" fill="hold"/>
                                        <p:tgtEl>
                                          <p:spTgt spid="58"/>
                                        </p:tgtEl>
                                        <p:attrNameLst>
                                          <p:attrName>ppt_w</p:attrName>
                                        </p:attrNameLst>
                                      </p:cBhvr>
                                      <p:tavLst>
                                        <p:tav tm="0">
                                          <p:val>
                                            <p:fltVal val="0"/>
                                          </p:val>
                                        </p:tav>
                                        <p:tav tm="100000">
                                          <p:val>
                                            <p:strVal val="#ppt_w"/>
                                          </p:val>
                                        </p:tav>
                                      </p:tavLst>
                                    </p:anim>
                                    <p:anim calcmode="lin" valueType="num">
                                      <p:cBhvr>
                                        <p:cTn id="11" dur="500" fill="hold"/>
                                        <p:tgtEl>
                                          <p:spTgt spid="58"/>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600"/>
                                  </p:stCondLst>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ppt_w</p:attrName>
                                        </p:attrNameLst>
                                      </p:cBhvr>
                                      <p:tavLst>
                                        <p:tav tm="0">
                                          <p:val>
                                            <p:fltVal val="0"/>
                                          </p:val>
                                        </p:tav>
                                        <p:tav tm="100000">
                                          <p:val>
                                            <p:strVal val="#ppt_w"/>
                                          </p:val>
                                        </p:tav>
                                      </p:tavLst>
                                    </p:anim>
                                    <p:anim calcmode="lin" valueType="num">
                                      <p:cBhvr>
                                        <p:cTn id="15" dur="500" fill="hold"/>
                                        <p:tgtEl>
                                          <p:spTgt spid="59"/>
                                        </p:tgtEl>
                                        <p:attrNameLst>
                                          <p:attrName>ppt_h</p:attrName>
                                        </p:attrNameLst>
                                      </p:cBhvr>
                                      <p:tavLst>
                                        <p:tav tm="0">
                                          <p:val>
                                            <p:fltVal val="0"/>
                                          </p:val>
                                        </p:tav>
                                        <p:tav tm="100000">
                                          <p:val>
                                            <p:strVal val="#ppt_h"/>
                                          </p:val>
                                        </p:tav>
                                      </p:tavLst>
                                    </p:anim>
                                  </p:childTnLst>
                                </p:cTn>
                              </p:par>
                              <p:par>
                                <p:cTn id="16" presetID="22" presetClass="entr" presetSubtype="4" fill="hold" grpId="0" nodeType="withEffect">
                                  <p:stCondLst>
                                    <p:cond delay="800"/>
                                  </p:stCondLst>
                                  <p:childTnLst>
                                    <p:set>
                                      <p:cBhvr>
                                        <p:cTn id="17" dur="1" fill="hold">
                                          <p:stCondLst>
                                            <p:cond delay="0"/>
                                          </p:stCondLst>
                                        </p:cTn>
                                        <p:tgtEl>
                                          <p:spTgt spid="62"/>
                                        </p:tgtEl>
                                        <p:attrNameLst>
                                          <p:attrName>style.visibility</p:attrName>
                                        </p:attrNameLst>
                                      </p:cBhvr>
                                      <p:to>
                                        <p:strVal val="visible"/>
                                      </p:to>
                                    </p:set>
                                    <p:animEffect transition="in" filter="wipe(down)">
                                      <p:cBhvr>
                                        <p:cTn id="18" dur="500"/>
                                        <p:tgtEl>
                                          <p:spTgt spid="62"/>
                                        </p:tgtEl>
                                      </p:cBhvr>
                                    </p:animEffect>
                                  </p:childTnLst>
                                </p:cTn>
                              </p:par>
                              <p:par>
                                <p:cTn id="19" presetID="22" presetClass="entr" presetSubtype="4" fill="hold" nodeType="withEffect">
                                  <p:stCondLst>
                                    <p:cond delay="1000"/>
                                  </p:stCondLst>
                                  <p:childTnLst>
                                    <p:set>
                                      <p:cBhvr>
                                        <p:cTn id="20" dur="1" fill="hold">
                                          <p:stCondLst>
                                            <p:cond delay="0"/>
                                          </p:stCondLst>
                                        </p:cTn>
                                        <p:tgtEl>
                                          <p:spTgt spid="55"/>
                                        </p:tgtEl>
                                        <p:attrNameLst>
                                          <p:attrName>style.visibility</p:attrName>
                                        </p:attrNameLst>
                                      </p:cBhvr>
                                      <p:to>
                                        <p:strVal val="visible"/>
                                      </p:to>
                                    </p:set>
                                    <p:animEffect transition="in" filter="wipe(down)">
                                      <p:cBhvr>
                                        <p:cTn id="21" dur="500"/>
                                        <p:tgtEl>
                                          <p:spTgt spid="55"/>
                                        </p:tgtEl>
                                      </p:cBhvr>
                                    </p:animEffect>
                                  </p:childTnLst>
                                </p:cTn>
                              </p:par>
                              <p:par>
                                <p:cTn id="22" presetID="22" presetClass="entr" presetSubtype="4" fill="hold" nodeType="withEffect">
                                  <p:stCondLst>
                                    <p:cond delay="1200"/>
                                  </p:stCondLst>
                                  <p:childTnLst>
                                    <p:set>
                                      <p:cBhvr>
                                        <p:cTn id="23" dur="1" fill="hold">
                                          <p:stCondLst>
                                            <p:cond delay="0"/>
                                          </p:stCondLst>
                                        </p:cTn>
                                        <p:tgtEl>
                                          <p:spTgt spid="66"/>
                                        </p:tgtEl>
                                        <p:attrNameLst>
                                          <p:attrName>style.visibility</p:attrName>
                                        </p:attrNameLst>
                                      </p:cBhvr>
                                      <p:to>
                                        <p:strVal val="visible"/>
                                      </p:to>
                                    </p:set>
                                    <p:animEffect transition="in" filter="wipe(down)">
                                      <p:cBhvr>
                                        <p:cTn id="24" dur="500"/>
                                        <p:tgtEl>
                                          <p:spTgt spid="66"/>
                                        </p:tgtEl>
                                      </p:cBhvr>
                                    </p:animEffect>
                                  </p:childTnLst>
                                </p:cTn>
                              </p:par>
                              <p:par>
                                <p:cTn id="25" presetID="22" presetClass="entr" presetSubtype="1" fill="hold" nodeType="withEffect">
                                  <p:stCondLst>
                                    <p:cond delay="1400"/>
                                  </p:stCondLst>
                                  <p:childTnLst>
                                    <p:set>
                                      <p:cBhvr>
                                        <p:cTn id="26" dur="1" fill="hold">
                                          <p:stCondLst>
                                            <p:cond delay="0"/>
                                          </p:stCondLst>
                                        </p:cTn>
                                        <p:tgtEl>
                                          <p:spTgt spid="65"/>
                                        </p:tgtEl>
                                        <p:attrNameLst>
                                          <p:attrName>style.visibility</p:attrName>
                                        </p:attrNameLst>
                                      </p:cBhvr>
                                      <p:to>
                                        <p:strVal val="visible"/>
                                      </p:to>
                                    </p:set>
                                    <p:animEffect transition="in" filter="wipe(up)">
                                      <p:cBhvr>
                                        <p:cTn id="27" dur="500"/>
                                        <p:tgtEl>
                                          <p:spTgt spid="65"/>
                                        </p:tgtEl>
                                      </p:cBhvr>
                                    </p:animEffect>
                                  </p:childTnLst>
                                </p:cTn>
                              </p:par>
                              <p:par>
                                <p:cTn id="28" presetID="22" presetClass="entr" presetSubtype="1" fill="hold" nodeType="withEffect">
                                  <p:stCondLst>
                                    <p:cond delay="1500"/>
                                  </p:stCondLst>
                                  <p:childTnLst>
                                    <p:set>
                                      <p:cBhvr>
                                        <p:cTn id="29" dur="1" fill="hold">
                                          <p:stCondLst>
                                            <p:cond delay="0"/>
                                          </p:stCondLst>
                                        </p:cTn>
                                        <p:tgtEl>
                                          <p:spTgt spid="63"/>
                                        </p:tgtEl>
                                        <p:attrNameLst>
                                          <p:attrName>style.visibility</p:attrName>
                                        </p:attrNameLst>
                                      </p:cBhvr>
                                      <p:to>
                                        <p:strVal val="visible"/>
                                      </p:to>
                                    </p:set>
                                    <p:animEffect transition="in" filter="wipe(up)">
                                      <p:cBhvr>
                                        <p:cTn id="30" dur="500"/>
                                        <p:tgtEl>
                                          <p:spTgt spid="63"/>
                                        </p:tgtEl>
                                      </p:cBhvr>
                                    </p:animEffect>
                                  </p:childTnLst>
                                </p:cTn>
                              </p:par>
                              <p:par>
                                <p:cTn id="31" presetID="22" presetClass="entr" presetSubtype="1" fill="hold" nodeType="withEffect">
                                  <p:stCondLst>
                                    <p:cond delay="170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500"/>
                                        <p:tgtEl>
                                          <p:spTgt spid="61"/>
                                        </p:tgtEl>
                                      </p:cBhvr>
                                    </p:animEffect>
                                  </p:childTnLst>
                                </p:cTn>
                              </p:par>
                              <p:par>
                                <p:cTn id="34" presetID="16" presetClass="entr" presetSubtype="21" fill="hold" grpId="0" nodeType="withEffect">
                                  <p:stCondLst>
                                    <p:cond delay="1800"/>
                                  </p:stCondLst>
                                  <p:childTnLst>
                                    <p:set>
                                      <p:cBhvr>
                                        <p:cTn id="35" dur="1" fill="hold">
                                          <p:stCondLst>
                                            <p:cond delay="0"/>
                                          </p:stCondLst>
                                        </p:cTn>
                                        <p:tgtEl>
                                          <p:spTgt spid="64"/>
                                        </p:tgtEl>
                                        <p:attrNameLst>
                                          <p:attrName>style.visibility</p:attrName>
                                        </p:attrNameLst>
                                      </p:cBhvr>
                                      <p:to>
                                        <p:strVal val="visible"/>
                                      </p:to>
                                    </p:set>
                                    <p:animEffect transition="in" filter="barn(inVertical)">
                                      <p:cBhvr>
                                        <p:cTn id="36" dur="500"/>
                                        <p:tgtEl>
                                          <p:spTgt spid="64"/>
                                        </p:tgtEl>
                                      </p:cBhvr>
                                    </p:animEffect>
                                  </p:childTnLst>
                                </p:cTn>
                              </p:par>
                              <p:par>
                                <p:cTn id="37" presetID="31" presetClass="entr" presetSubtype="0" fill="hold" grpId="0" nodeType="withEffect">
                                  <p:stCondLst>
                                    <p:cond delay="1900"/>
                                  </p:stCondLst>
                                  <p:childTnLst>
                                    <p:set>
                                      <p:cBhvr>
                                        <p:cTn id="38" dur="1" fill="hold">
                                          <p:stCondLst>
                                            <p:cond delay="0"/>
                                          </p:stCondLst>
                                        </p:cTn>
                                        <p:tgtEl>
                                          <p:spTgt spid="60"/>
                                        </p:tgtEl>
                                        <p:attrNameLst>
                                          <p:attrName>style.visibility</p:attrName>
                                        </p:attrNameLst>
                                      </p:cBhvr>
                                      <p:to>
                                        <p:strVal val="visible"/>
                                      </p:to>
                                    </p:set>
                                    <p:anim calcmode="lin" valueType="num">
                                      <p:cBhvr>
                                        <p:cTn id="39" dur="600" fill="hold"/>
                                        <p:tgtEl>
                                          <p:spTgt spid="60"/>
                                        </p:tgtEl>
                                        <p:attrNameLst>
                                          <p:attrName>ppt_w</p:attrName>
                                        </p:attrNameLst>
                                      </p:cBhvr>
                                      <p:tavLst>
                                        <p:tav tm="0">
                                          <p:val>
                                            <p:fltVal val="0"/>
                                          </p:val>
                                        </p:tav>
                                        <p:tav tm="100000">
                                          <p:val>
                                            <p:strVal val="#ppt_w"/>
                                          </p:val>
                                        </p:tav>
                                      </p:tavLst>
                                    </p:anim>
                                    <p:anim calcmode="lin" valueType="num">
                                      <p:cBhvr>
                                        <p:cTn id="40" dur="600" fill="hold"/>
                                        <p:tgtEl>
                                          <p:spTgt spid="60"/>
                                        </p:tgtEl>
                                        <p:attrNameLst>
                                          <p:attrName>ppt_h</p:attrName>
                                        </p:attrNameLst>
                                      </p:cBhvr>
                                      <p:tavLst>
                                        <p:tav tm="0">
                                          <p:val>
                                            <p:fltVal val="0"/>
                                          </p:val>
                                        </p:tav>
                                        <p:tav tm="100000">
                                          <p:val>
                                            <p:strVal val="#ppt_h"/>
                                          </p:val>
                                        </p:tav>
                                      </p:tavLst>
                                    </p:anim>
                                    <p:anim calcmode="lin" valueType="num">
                                      <p:cBhvr>
                                        <p:cTn id="41" dur="600" fill="hold"/>
                                        <p:tgtEl>
                                          <p:spTgt spid="60"/>
                                        </p:tgtEl>
                                        <p:attrNameLst>
                                          <p:attrName>style.rotation</p:attrName>
                                        </p:attrNameLst>
                                      </p:cBhvr>
                                      <p:tavLst>
                                        <p:tav tm="0">
                                          <p:val>
                                            <p:fltVal val="90"/>
                                          </p:val>
                                        </p:tav>
                                        <p:tav tm="100000">
                                          <p:val>
                                            <p:fltVal val="0"/>
                                          </p:val>
                                        </p:tav>
                                      </p:tavLst>
                                    </p:anim>
                                    <p:animEffect transition="in" filter="fade">
                                      <p:cBhvr>
                                        <p:cTn id="42" dur="600"/>
                                        <p:tgtEl>
                                          <p:spTgt spid="60"/>
                                        </p:tgtEl>
                                      </p:cBhvr>
                                    </p:animEffect>
                                  </p:childTnLst>
                                </p:cTn>
                              </p:par>
                              <p:par>
                                <p:cTn id="43" presetID="22" presetClass="entr" presetSubtype="8" fill="hold" grpId="0" nodeType="withEffect">
                                  <p:stCondLst>
                                    <p:cond delay="300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par>
                                <p:cTn id="46" presetID="42" presetClass="entr" presetSubtype="0" fill="hold" nodeType="withEffect">
                                  <p:stCondLst>
                                    <p:cond delay="320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600"/>
                                        <p:tgtEl>
                                          <p:spTgt spid="67"/>
                                        </p:tgtEl>
                                      </p:cBhvr>
                                    </p:animEffect>
                                    <p:anim calcmode="lin" valueType="num">
                                      <p:cBhvr>
                                        <p:cTn id="49" dur="600" fill="hold"/>
                                        <p:tgtEl>
                                          <p:spTgt spid="67"/>
                                        </p:tgtEl>
                                        <p:attrNameLst>
                                          <p:attrName>ppt_x</p:attrName>
                                        </p:attrNameLst>
                                      </p:cBhvr>
                                      <p:tavLst>
                                        <p:tav tm="0">
                                          <p:val>
                                            <p:strVal val="#ppt_x"/>
                                          </p:val>
                                        </p:tav>
                                        <p:tav tm="100000">
                                          <p:val>
                                            <p:strVal val="#ppt_x"/>
                                          </p:val>
                                        </p:tav>
                                      </p:tavLst>
                                    </p:anim>
                                    <p:anim calcmode="lin" valueType="num">
                                      <p:cBhvr>
                                        <p:cTn id="50" dur="600" fill="hold"/>
                                        <p:tgtEl>
                                          <p:spTgt spid="67"/>
                                        </p:tgtEl>
                                        <p:attrNameLst>
                                          <p:attrName>ppt_y</p:attrName>
                                        </p:attrNameLst>
                                      </p:cBhvr>
                                      <p:tavLst>
                                        <p:tav tm="0">
                                          <p:val>
                                            <p:strVal val="#ppt_y+.1"/>
                                          </p:val>
                                        </p:tav>
                                        <p:tav tm="100000">
                                          <p:val>
                                            <p:strVal val="#ppt_y"/>
                                          </p:val>
                                        </p:tav>
                                      </p:tavLst>
                                    </p:anim>
                                  </p:childTnLst>
                                </p:cTn>
                              </p:par>
                              <p:par>
                                <p:cTn id="51" presetID="2" presetClass="entr" presetSubtype="2" fill="hold" nodeType="withEffect">
                                  <p:stCondLst>
                                    <p:cond delay="3400"/>
                                  </p:stCondLst>
                                  <p:childTnLst>
                                    <p:set>
                                      <p:cBhvr>
                                        <p:cTn id="52" dur="1" fill="hold">
                                          <p:stCondLst>
                                            <p:cond delay="0"/>
                                          </p:stCondLst>
                                        </p:cTn>
                                        <p:tgtEl>
                                          <p:spTgt spid="69"/>
                                        </p:tgtEl>
                                        <p:attrNameLst>
                                          <p:attrName>style.visibility</p:attrName>
                                        </p:attrNameLst>
                                      </p:cBhvr>
                                      <p:to>
                                        <p:strVal val="visible"/>
                                      </p:to>
                                    </p:set>
                                    <p:anim calcmode="lin" valueType="num">
                                      <p:cBhvr additive="base">
                                        <p:cTn id="53" dur="500" fill="hold"/>
                                        <p:tgtEl>
                                          <p:spTgt spid="69"/>
                                        </p:tgtEl>
                                        <p:attrNameLst>
                                          <p:attrName>ppt_x</p:attrName>
                                        </p:attrNameLst>
                                      </p:cBhvr>
                                      <p:tavLst>
                                        <p:tav tm="0">
                                          <p:val>
                                            <p:strVal val="1+#ppt_w/2"/>
                                          </p:val>
                                        </p:tav>
                                        <p:tav tm="100000">
                                          <p:val>
                                            <p:strVal val="#ppt_x"/>
                                          </p:val>
                                        </p:tav>
                                      </p:tavLst>
                                    </p:anim>
                                    <p:anim calcmode="lin" valueType="num">
                                      <p:cBhvr additive="base">
                                        <p:cTn id="54" dur="500" fill="hold"/>
                                        <p:tgtEl>
                                          <p:spTgt spid="69"/>
                                        </p:tgtEl>
                                        <p:attrNameLst>
                                          <p:attrName>ppt_y</p:attrName>
                                        </p:attrNameLst>
                                      </p:cBhvr>
                                      <p:tavLst>
                                        <p:tav tm="0">
                                          <p:val>
                                            <p:strVal val="#ppt_y"/>
                                          </p:val>
                                        </p:tav>
                                        <p:tav tm="100000">
                                          <p:val>
                                            <p:strVal val="#ppt_y"/>
                                          </p:val>
                                        </p:tav>
                                      </p:tavLst>
                                    </p:anim>
                                  </p:childTnLst>
                                </p:cTn>
                              </p:par>
                              <p:par>
                                <p:cTn id="55" presetID="37" presetClass="entr" presetSubtype="0" fill="hold" nodeType="withEffect">
                                  <p:stCondLst>
                                    <p:cond delay="36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600"/>
                                        <p:tgtEl>
                                          <p:spTgt spid="68"/>
                                        </p:tgtEl>
                                      </p:cBhvr>
                                    </p:animEffect>
                                    <p:anim calcmode="lin" valueType="num">
                                      <p:cBhvr>
                                        <p:cTn id="58" dur="600" fill="hold"/>
                                        <p:tgtEl>
                                          <p:spTgt spid="68"/>
                                        </p:tgtEl>
                                        <p:attrNameLst>
                                          <p:attrName>ppt_x</p:attrName>
                                        </p:attrNameLst>
                                      </p:cBhvr>
                                      <p:tavLst>
                                        <p:tav tm="0">
                                          <p:val>
                                            <p:strVal val="#ppt_x"/>
                                          </p:val>
                                        </p:tav>
                                        <p:tav tm="100000">
                                          <p:val>
                                            <p:strVal val="#ppt_x"/>
                                          </p:val>
                                        </p:tav>
                                      </p:tavLst>
                                    </p:anim>
                                    <p:anim calcmode="lin" valueType="num">
                                      <p:cBhvr>
                                        <p:cTn id="59" dur="540" decel="100000" fill="hold"/>
                                        <p:tgtEl>
                                          <p:spTgt spid="68"/>
                                        </p:tgtEl>
                                        <p:attrNameLst>
                                          <p:attrName>ppt_y</p:attrName>
                                        </p:attrNameLst>
                                      </p:cBhvr>
                                      <p:tavLst>
                                        <p:tav tm="0">
                                          <p:val>
                                            <p:strVal val="#ppt_y+1"/>
                                          </p:val>
                                        </p:tav>
                                        <p:tav tm="100000">
                                          <p:val>
                                            <p:strVal val="#ppt_y-.03"/>
                                          </p:val>
                                        </p:tav>
                                      </p:tavLst>
                                    </p:anim>
                                    <p:anim calcmode="lin" valueType="num">
                                      <p:cBhvr>
                                        <p:cTn id="60" dur="60" accel="100000" fill="hold">
                                          <p:stCondLst>
                                            <p:cond delay="540"/>
                                          </p:stCondLst>
                                        </p:cTn>
                                        <p:tgtEl>
                                          <p:spTgt spid="68"/>
                                        </p:tgtEl>
                                        <p:attrNameLst>
                                          <p:attrName>ppt_y</p:attrName>
                                        </p:attrNameLst>
                                      </p:cBhvr>
                                      <p:tavLst>
                                        <p:tav tm="0">
                                          <p:val>
                                            <p:strVal val="#ppt_y-.03"/>
                                          </p:val>
                                        </p:tav>
                                        <p:tav tm="100000">
                                          <p:val>
                                            <p:strVal val="#ppt_y"/>
                                          </p:val>
                                        </p:tav>
                                      </p:tavLst>
                                    </p:anim>
                                  </p:childTnLst>
                                </p:cTn>
                              </p:par>
                              <p:par>
                                <p:cTn id="61" presetID="47" presetClass="entr" presetSubtype="0" fill="hold" grpId="0" nodeType="withEffect">
                                  <p:stCondLst>
                                    <p:cond delay="3700"/>
                                  </p:stCondLst>
                                  <p:childTnLst>
                                    <p:set>
                                      <p:cBhvr>
                                        <p:cTn id="62" dur="1" fill="hold">
                                          <p:stCondLst>
                                            <p:cond delay="0"/>
                                          </p:stCondLst>
                                        </p:cTn>
                                        <p:tgtEl>
                                          <p:spTgt spid="88"/>
                                        </p:tgtEl>
                                        <p:attrNameLst>
                                          <p:attrName>style.visibility</p:attrName>
                                        </p:attrNameLst>
                                      </p:cBhvr>
                                      <p:to>
                                        <p:strVal val="visible"/>
                                      </p:to>
                                    </p:set>
                                    <p:animEffect transition="in" filter="fade">
                                      <p:cBhvr>
                                        <p:cTn id="63" dur="500"/>
                                        <p:tgtEl>
                                          <p:spTgt spid="88"/>
                                        </p:tgtEl>
                                      </p:cBhvr>
                                    </p:animEffect>
                                    <p:anim calcmode="lin" valueType="num">
                                      <p:cBhvr>
                                        <p:cTn id="64" dur="500" fill="hold"/>
                                        <p:tgtEl>
                                          <p:spTgt spid="88"/>
                                        </p:tgtEl>
                                        <p:attrNameLst>
                                          <p:attrName>ppt_x</p:attrName>
                                        </p:attrNameLst>
                                      </p:cBhvr>
                                      <p:tavLst>
                                        <p:tav tm="0">
                                          <p:val>
                                            <p:strVal val="#ppt_x"/>
                                          </p:val>
                                        </p:tav>
                                        <p:tav tm="100000">
                                          <p:val>
                                            <p:strVal val="#ppt_x"/>
                                          </p:val>
                                        </p:tav>
                                      </p:tavLst>
                                    </p:anim>
                                    <p:anim calcmode="lin" valueType="num">
                                      <p:cBhvr>
                                        <p:cTn id="65" dur="500" fill="hold"/>
                                        <p:tgtEl>
                                          <p:spTgt spid="88"/>
                                        </p:tgtEl>
                                        <p:attrNameLst>
                                          <p:attrName>ppt_y</p:attrName>
                                        </p:attrNameLst>
                                      </p:cBhvr>
                                      <p:tavLst>
                                        <p:tav tm="0">
                                          <p:val>
                                            <p:strVal val="#ppt_y-.1"/>
                                          </p:val>
                                        </p:tav>
                                        <p:tav tm="100000">
                                          <p:val>
                                            <p:strVal val="#ppt_y"/>
                                          </p:val>
                                        </p:tav>
                                      </p:tavLst>
                                    </p:anim>
                                  </p:childTnLst>
                                </p:cTn>
                              </p:par>
                              <p:par>
                                <p:cTn id="66" presetID="2" presetClass="entr" presetSubtype="1" fill="hold" nodeType="withEffect">
                                  <p:stCondLst>
                                    <p:cond delay="3900"/>
                                  </p:stCondLst>
                                  <p:childTnLst>
                                    <p:set>
                                      <p:cBhvr>
                                        <p:cTn id="67" dur="1" fill="hold">
                                          <p:stCondLst>
                                            <p:cond delay="0"/>
                                          </p:stCondLst>
                                        </p:cTn>
                                        <p:tgtEl>
                                          <p:spTgt spid="76"/>
                                        </p:tgtEl>
                                        <p:attrNameLst>
                                          <p:attrName>style.visibility</p:attrName>
                                        </p:attrNameLst>
                                      </p:cBhvr>
                                      <p:to>
                                        <p:strVal val="visible"/>
                                      </p:to>
                                    </p:set>
                                    <p:anim calcmode="lin" valueType="num">
                                      <p:cBhvr additive="base">
                                        <p:cTn id="68" dur="500" fill="hold"/>
                                        <p:tgtEl>
                                          <p:spTgt spid="76"/>
                                        </p:tgtEl>
                                        <p:attrNameLst>
                                          <p:attrName>ppt_x</p:attrName>
                                        </p:attrNameLst>
                                      </p:cBhvr>
                                      <p:tavLst>
                                        <p:tav tm="0">
                                          <p:val>
                                            <p:strVal val="#ppt_x"/>
                                          </p:val>
                                        </p:tav>
                                        <p:tav tm="100000">
                                          <p:val>
                                            <p:strVal val="#ppt_x"/>
                                          </p:val>
                                        </p:tav>
                                      </p:tavLst>
                                    </p:anim>
                                    <p:anim calcmode="lin" valueType="num">
                                      <p:cBhvr additive="base">
                                        <p:cTn id="69" dur="500" fill="hold"/>
                                        <p:tgtEl>
                                          <p:spTgt spid="76"/>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40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ppt_x"/>
                                          </p:val>
                                        </p:tav>
                                        <p:tav tm="100000">
                                          <p:val>
                                            <p:strVal val="#ppt_x"/>
                                          </p:val>
                                        </p:tav>
                                      </p:tavLst>
                                    </p:anim>
                                    <p:anim calcmode="lin" valueType="num">
                                      <p:cBhvr additive="base">
                                        <p:cTn id="73" dur="500" fill="hold"/>
                                        <p:tgtEl>
                                          <p:spTgt spid="85"/>
                                        </p:tgtEl>
                                        <p:attrNameLst>
                                          <p:attrName>ppt_y</p:attrName>
                                        </p:attrNameLst>
                                      </p:cBhvr>
                                      <p:tavLst>
                                        <p:tav tm="0">
                                          <p:val>
                                            <p:strVal val="0-#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up)">
                                      <p:cBhvr>
                                        <p:cTn id="78" dur="500"/>
                                        <p:tgtEl>
                                          <p:spTgt spid="36"/>
                                        </p:tgtEl>
                                      </p:cBhvr>
                                    </p:animEffect>
                                  </p:childTnLst>
                                </p:cTn>
                              </p:par>
                              <p:par>
                                <p:cTn id="79" presetID="22" presetClass="entr" presetSubtype="1" fill="hold" grpId="0" nodeType="withEffect">
                                  <p:stCondLst>
                                    <p:cond delay="500"/>
                                  </p:stCondLst>
                                  <p:childTnLst>
                                    <p:set>
                                      <p:cBhvr>
                                        <p:cTn id="80" dur="1" fill="hold">
                                          <p:stCondLst>
                                            <p:cond delay="0"/>
                                          </p:stCondLst>
                                        </p:cTn>
                                        <p:tgtEl>
                                          <p:spTgt spid="41"/>
                                        </p:tgtEl>
                                        <p:attrNameLst>
                                          <p:attrName>style.visibility</p:attrName>
                                        </p:attrNameLst>
                                      </p:cBhvr>
                                      <p:to>
                                        <p:strVal val="visible"/>
                                      </p:to>
                                    </p:set>
                                    <p:animEffect transition="in" filter="wipe(up)">
                                      <p:cBhvr>
                                        <p:cTn id="81" dur="500"/>
                                        <p:tgtEl>
                                          <p:spTgt spid="41"/>
                                        </p:tgtEl>
                                      </p:cBhvr>
                                    </p:animEffect>
                                  </p:childTnLst>
                                </p:cTn>
                              </p:par>
                              <p:par>
                                <p:cTn id="82" presetID="53" presetClass="entr" presetSubtype="16" fill="hold" nodeType="withEffect">
                                  <p:stCondLst>
                                    <p:cond delay="900"/>
                                  </p:stCondLst>
                                  <p:childTnLst>
                                    <p:set>
                                      <p:cBhvr>
                                        <p:cTn id="83" dur="1" fill="hold">
                                          <p:stCondLst>
                                            <p:cond delay="0"/>
                                          </p:stCondLst>
                                        </p:cTn>
                                        <p:tgtEl>
                                          <p:spTgt spid="1026"/>
                                        </p:tgtEl>
                                        <p:attrNameLst>
                                          <p:attrName>style.visibility</p:attrName>
                                        </p:attrNameLst>
                                      </p:cBhvr>
                                      <p:to>
                                        <p:strVal val="visible"/>
                                      </p:to>
                                    </p:set>
                                    <p:anim calcmode="lin" valueType="num">
                                      <p:cBhvr>
                                        <p:cTn id="84" dur="500" fill="hold"/>
                                        <p:tgtEl>
                                          <p:spTgt spid="1026"/>
                                        </p:tgtEl>
                                        <p:attrNameLst>
                                          <p:attrName>ppt_w</p:attrName>
                                        </p:attrNameLst>
                                      </p:cBhvr>
                                      <p:tavLst>
                                        <p:tav tm="0">
                                          <p:val>
                                            <p:fltVal val="0"/>
                                          </p:val>
                                        </p:tav>
                                        <p:tav tm="100000">
                                          <p:val>
                                            <p:strVal val="#ppt_w"/>
                                          </p:val>
                                        </p:tav>
                                      </p:tavLst>
                                    </p:anim>
                                    <p:anim calcmode="lin" valueType="num">
                                      <p:cBhvr>
                                        <p:cTn id="85" dur="500" fill="hold"/>
                                        <p:tgtEl>
                                          <p:spTgt spid="1026"/>
                                        </p:tgtEl>
                                        <p:attrNameLst>
                                          <p:attrName>ppt_h</p:attrName>
                                        </p:attrNameLst>
                                      </p:cBhvr>
                                      <p:tavLst>
                                        <p:tav tm="0">
                                          <p:val>
                                            <p:fltVal val="0"/>
                                          </p:val>
                                        </p:tav>
                                        <p:tav tm="100000">
                                          <p:val>
                                            <p:strVal val="#ppt_h"/>
                                          </p:val>
                                        </p:tav>
                                      </p:tavLst>
                                    </p:anim>
                                    <p:animEffect transition="in" filter="fade">
                                      <p:cBhvr>
                                        <p:cTn id="86" dur="500"/>
                                        <p:tgtEl>
                                          <p:spTgt spid="1026"/>
                                        </p:tgtEl>
                                      </p:cBhvr>
                                    </p:animEffect>
                                  </p:childTnLst>
                                </p:cTn>
                              </p:par>
                              <p:par>
                                <p:cTn id="87" presetID="53" presetClass="entr" presetSubtype="16" fill="hold" nodeType="withEffect">
                                  <p:stCondLst>
                                    <p:cond delay="100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8" grpId="0" animBg="1"/>
      <p:bldP spid="59" grpId="0" animBg="1"/>
      <p:bldP spid="60" grpId="0" animBg="1"/>
      <p:bldP spid="62" grpId="0" animBg="1"/>
      <p:bldP spid="64" grpId="0"/>
      <p:bldP spid="72" grpId="0"/>
      <p:bldP spid="88" grpId="0" animBg="1"/>
      <p:bldP spid="36"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580127"/>
            <a:ext cx="5609771" cy="4480504"/>
          </a:xfrm>
          <a:prstGeom prst="rect">
            <a:avLst/>
          </a:prstGeom>
        </p:spPr>
        <p:txBody>
          <a:bodyPr wrap="square" lIns="48052" tIns="24026" rIns="48052" bIns="24026">
            <a:spAutoFit/>
          </a:bodyPr>
          <a:lstStyle/>
          <a:p>
            <a:pPr algn="ctr"/>
            <a:r>
              <a:rPr lang="vi-VN" sz="2400" dirty="0">
                <a:latin typeface="Aachen" pitchFamily="18" charset="-93"/>
                <a:ea typeface="Aachen" pitchFamily="18" charset="-93"/>
                <a:cs typeface="Aachen" pitchFamily="18" charset="-93"/>
              </a:rPr>
              <a:t>Cậy em, em có chịu lời,</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Ngồi lên cho chị lạy rồi sẽ thưa.</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Giữa đường đứt gánh tương tư,</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Keo loan chắp mối tơ thừa mặc em.</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Kể từ khi gặp chàng Kim ,</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Khi ngày quạt ước, khi đêm chén thề.</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Sự đâu sòng gió bất kỳ,</a:t>
            </a:r>
            <a:br>
              <a:rPr lang="vi-VN" sz="2400" dirty="0">
                <a:latin typeface="Aachen" pitchFamily="18" charset="-93"/>
                <a:ea typeface="Aachen" pitchFamily="18" charset="-93"/>
                <a:cs typeface="Aachen" pitchFamily="18" charset="-93"/>
              </a:rPr>
            </a:br>
            <a:r>
              <a:rPr lang="vi-VN" sz="2400" dirty="0" smtClean="0">
                <a:latin typeface="Aachen" pitchFamily="18" charset="-93"/>
                <a:ea typeface="Aachen" pitchFamily="18" charset="-93"/>
                <a:cs typeface="Aachen" pitchFamily="18" charset="-93"/>
              </a:rPr>
              <a:t>Hi</a:t>
            </a:r>
            <a:r>
              <a:rPr lang="en-US" sz="2400" dirty="0" smtClean="0">
                <a:latin typeface="Aachen" pitchFamily="18" charset="-93"/>
                <a:ea typeface="Aachen" pitchFamily="18" charset="-93"/>
                <a:cs typeface="Aachen" pitchFamily="18" charset="-93"/>
              </a:rPr>
              <a:t>ế</a:t>
            </a:r>
            <a:r>
              <a:rPr lang="vi-VN" sz="2400" dirty="0" smtClean="0">
                <a:latin typeface="Aachen" pitchFamily="18" charset="-93"/>
                <a:ea typeface="Aachen" pitchFamily="18" charset="-93"/>
                <a:cs typeface="Aachen" pitchFamily="18" charset="-93"/>
              </a:rPr>
              <a:t>u </a:t>
            </a:r>
            <a:r>
              <a:rPr lang="vi-VN" sz="2400" dirty="0">
                <a:latin typeface="Aachen" pitchFamily="18" charset="-93"/>
                <a:ea typeface="Aachen" pitchFamily="18" charset="-93"/>
                <a:cs typeface="Aachen" pitchFamily="18" charset="-93"/>
              </a:rPr>
              <a:t>tình khôn lẽ hai bề vẹn hai?</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Ngày xuân em hãy còn dài,</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Xót tình máu mủ, thay lời nước non.</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Chị dù thịt nát xương mòn,</a:t>
            </a:r>
            <a:br>
              <a:rPr lang="vi-VN" sz="2400" dirty="0">
                <a:latin typeface="Aachen" pitchFamily="18" charset="-93"/>
                <a:ea typeface="Aachen" pitchFamily="18" charset="-93"/>
                <a:cs typeface="Aachen" pitchFamily="18" charset="-93"/>
              </a:rPr>
            </a:br>
            <a:r>
              <a:rPr lang="vi-VN" sz="2400" dirty="0">
                <a:latin typeface="Aachen" pitchFamily="18" charset="-93"/>
                <a:ea typeface="Aachen" pitchFamily="18" charset="-93"/>
                <a:cs typeface="Aachen" pitchFamily="18" charset="-93"/>
              </a:rPr>
              <a:t>Ngậm cười chín suối hãy còn thơm lây.</a:t>
            </a:r>
            <a:endParaRPr lang="en-US" sz="2400" dirty="0">
              <a:latin typeface="Aachen" pitchFamily="18" charset="-93"/>
              <a:ea typeface="Aachen" pitchFamily="18" charset="-93"/>
              <a:cs typeface="Aachen" pitchFamily="18" charset="-93"/>
            </a:endParaRPr>
          </a:p>
        </p:txBody>
      </p:sp>
      <p:sp>
        <p:nvSpPr>
          <p:cNvPr id="27" name="Rectangle 26"/>
          <p:cNvSpPr/>
          <p:nvPr/>
        </p:nvSpPr>
        <p:spPr>
          <a:xfrm>
            <a:off x="402771" y="435114"/>
            <a:ext cx="82296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Đặt vấn đề thuyết phục để trao duyên</a:t>
            </a:r>
            <a:endParaRPr lang="en-US" sz="3000" b="1" spc="50" dirty="0">
              <a:ln w="11430"/>
              <a:solidFill>
                <a:srgbClr val="002060"/>
              </a:solidFill>
              <a:effectLst>
                <a:outerShdw blurRad="76200" dist="50800" dir="5400000" algn="tl" rotWithShape="0">
                  <a:srgbClr val="000000">
                    <a:alpha val="65000"/>
                  </a:srgbClr>
                </a:outerShdw>
              </a:effectLst>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289" t="12488" b="12543"/>
          <a:stretch/>
        </p:blipFill>
        <p:spPr bwMode="auto">
          <a:xfrm>
            <a:off x="5687785" y="1014975"/>
            <a:ext cx="3303815" cy="56144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715333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1+#ppt_w/2"/>
                                          </p:val>
                                        </p:tav>
                                        <p:tav tm="100000">
                                          <p:val>
                                            <p:strVal val="#ppt_x"/>
                                          </p:val>
                                        </p:tav>
                                      </p:tavLst>
                                    </p:anim>
                                    <p:anim calcmode="lin" valueType="num">
                                      <p:cBhvr additive="base">
                                        <p:cTn id="12" dur="500" fill="hold"/>
                                        <p:tgtEl>
                                          <p:spTgt spid="307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228600" y="358914"/>
            <a:ext cx="8229600" cy="70788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spc="50" dirty="0" smtClean="0">
                <a:ln w="11430"/>
                <a:solidFill>
                  <a:srgbClr val="002060"/>
                </a:solidFill>
                <a:effectLst>
                  <a:outerShdw blurRad="76200" dist="50800" dir="5400000" algn="tl" rotWithShape="0">
                    <a:srgbClr val="000000">
                      <a:alpha val="65000"/>
                    </a:srgbClr>
                  </a:outerShdw>
                </a:effectLst>
              </a:rPr>
              <a:t>Kiều trao kỷ vật và dặn dò em</a:t>
            </a:r>
            <a:endParaRPr lang="en-US" sz="4000" b="1" spc="50" dirty="0">
              <a:ln w="11430"/>
              <a:solidFill>
                <a:srgbClr val="002060"/>
              </a:solidFill>
              <a:effectLst>
                <a:outerShdw blurRad="76200" dist="50800" dir="5400000" algn="tl" rotWithShape="0">
                  <a:srgbClr val="000000">
                    <a:alpha val="65000"/>
                  </a:srgbClr>
                </a:outerShdw>
              </a:effectLst>
            </a:endParaRPr>
          </a:p>
        </p:txBody>
      </p:sp>
      <p:pic>
        <p:nvPicPr>
          <p:cNvPr id="5122" name="Picture 2" descr="C:\Users\Admin\Desktop\de thi thu\21-9NT07997.jpg"/>
          <p:cNvPicPr>
            <a:picLocks noChangeAspect="1" noChangeArrowheads="1"/>
          </p:cNvPicPr>
          <p:nvPr/>
        </p:nvPicPr>
        <p:blipFill rotWithShape="1">
          <a:blip r:embed="rId2">
            <a:extLst>
              <a:ext uri="{28A0092B-C50C-407E-A947-70E740481C1C}">
                <a14:useLocalDpi xmlns:a14="http://schemas.microsoft.com/office/drawing/2010/main" val="0"/>
              </a:ext>
            </a:extLst>
          </a:blip>
          <a:srcRect l="14573" r="2667" b="7469"/>
          <a:stretch/>
        </p:blipFill>
        <p:spPr bwMode="auto">
          <a:xfrm>
            <a:off x="5668309" y="1253556"/>
            <a:ext cx="3399491" cy="5257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10"/>
          <p:cNvSpPr/>
          <p:nvPr/>
        </p:nvSpPr>
        <p:spPr>
          <a:xfrm>
            <a:off x="-76200" y="1275327"/>
            <a:ext cx="6324600" cy="5357667"/>
          </a:xfrm>
          <a:prstGeom prst="rect">
            <a:avLst/>
          </a:prstGeom>
        </p:spPr>
        <p:txBody>
          <a:bodyPr wrap="square" lIns="48052" tIns="24026" rIns="48052" bIns="24026">
            <a:spAutoFit/>
          </a:bodyPr>
          <a:lstStyle/>
          <a:p>
            <a:pPr algn="ctr"/>
            <a:r>
              <a:rPr lang="vi-VN" sz="2300">
                <a:solidFill>
                  <a:srgbClr val="002060"/>
                </a:solidFill>
                <a:latin typeface="Aachen" pitchFamily="18" charset="-93"/>
                <a:ea typeface="Aachen" pitchFamily="18" charset="-93"/>
                <a:cs typeface="Aachen" pitchFamily="18" charset="-93"/>
              </a:rPr>
              <a:t>Chiếc </a:t>
            </a:r>
            <a:r>
              <a:rPr lang="en-US" sz="2300" smtClean="0">
                <a:solidFill>
                  <a:srgbClr val="002060"/>
                </a:solidFill>
                <a:latin typeface="Aachen" pitchFamily="18" charset="-93"/>
                <a:ea typeface="Aachen" pitchFamily="18" charset="-93"/>
                <a:cs typeface="Aachen" pitchFamily="18" charset="-93"/>
              </a:rPr>
              <a:t>vành</a:t>
            </a:r>
            <a:r>
              <a:rPr lang="en-US" sz="2300">
                <a:solidFill>
                  <a:srgbClr val="002060"/>
                </a:solidFill>
                <a:latin typeface="Aachen" pitchFamily="18" charset="-93"/>
                <a:ea typeface="Aachen" pitchFamily="18" charset="-93"/>
                <a:cs typeface="Aachen" pitchFamily="18" charset="-93"/>
              </a:rPr>
              <a:t> </a:t>
            </a:r>
            <a:r>
              <a:rPr lang="vi-VN" sz="2300" smtClean="0">
                <a:solidFill>
                  <a:srgbClr val="002060"/>
                </a:solidFill>
                <a:latin typeface="Aachen" pitchFamily="18" charset="-93"/>
                <a:ea typeface="Aachen" pitchFamily="18" charset="-93"/>
                <a:cs typeface="Aachen" pitchFamily="18" charset="-93"/>
              </a:rPr>
              <a:t>với </a:t>
            </a:r>
            <a:r>
              <a:rPr lang="vi-VN" sz="2300" dirty="0">
                <a:solidFill>
                  <a:srgbClr val="002060"/>
                </a:solidFill>
                <a:latin typeface="Aachen" pitchFamily="18" charset="-93"/>
                <a:ea typeface="Aachen" pitchFamily="18" charset="-93"/>
                <a:cs typeface="Aachen" pitchFamily="18" charset="-93"/>
              </a:rPr>
              <a:t>bức tờ mây</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Duyên này thì giữ, vật này của chung.</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Dù em nên vợ nên chồng,</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Xót người mệnh bạc ắt lòng chẳng quên!</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Mất người còn chút của tin,</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Phím đàn với mảnh hương nguyền ngày xưa</a:t>
            </a:r>
            <a:r>
              <a:rPr lang="vi-VN" sz="2300" dirty="0" smtClean="0">
                <a:solidFill>
                  <a:srgbClr val="002060"/>
                </a:solidFill>
                <a:latin typeface="Aachen" pitchFamily="18" charset="-93"/>
                <a:ea typeface="Aachen" pitchFamily="18" charset="-93"/>
                <a:cs typeface="Aachen" pitchFamily="18" charset="-93"/>
              </a:rPr>
              <a:t>.</a:t>
            </a:r>
            <a:endParaRPr lang="en-US" sz="2300" dirty="0" smtClean="0">
              <a:solidFill>
                <a:srgbClr val="002060"/>
              </a:solidFill>
              <a:latin typeface="Aachen" pitchFamily="18" charset="-93"/>
              <a:ea typeface="Aachen" pitchFamily="18" charset="-93"/>
              <a:cs typeface="Aachen" pitchFamily="18" charset="-93"/>
            </a:endParaRPr>
          </a:p>
          <a:p>
            <a:pPr algn="ctr"/>
            <a:r>
              <a:rPr lang="vi-VN" sz="2300" dirty="0">
                <a:solidFill>
                  <a:srgbClr val="002060"/>
                </a:solidFill>
                <a:latin typeface="Aachen" pitchFamily="18" charset="-93"/>
                <a:ea typeface="Aachen" pitchFamily="18" charset="-93"/>
                <a:cs typeface="Aachen" pitchFamily="18" charset="-93"/>
              </a:rPr>
              <a:t>Mai sau dù có bao giờ,</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Đốt lò hương ấy, so tơ phím này.</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Trông ra ngọn cỏ gió cây,</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Thấy hiu hiu gió, thì hay chị về.</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Hồn còn mang nặng lời thề,</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Nát thân bồ liễu đền nghì trúc mai.</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Dạ đài cách mặt, khuất lời,</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Rảy xin chén nước cho người thác oan.</a:t>
            </a:r>
            <a:br>
              <a:rPr lang="vi-VN" sz="2300" dirty="0">
                <a:solidFill>
                  <a:srgbClr val="002060"/>
                </a:solidFill>
                <a:latin typeface="Aachen" pitchFamily="18" charset="-93"/>
                <a:ea typeface="Aachen" pitchFamily="18" charset="-93"/>
                <a:cs typeface="Aachen" pitchFamily="18" charset="-93"/>
              </a:rPr>
            </a:br>
            <a:endParaRPr lang="en-US" sz="2300" dirty="0">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187497057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4800" y="2254624"/>
            <a:ext cx="6324600" cy="3003176"/>
          </a:xfrm>
          <a:prstGeom prst="rect">
            <a:avLst/>
          </a:prstGeom>
        </p:spPr>
        <p:txBody>
          <a:bodyPr wrap="square" lIns="48052" tIns="24026" rIns="48052" bIns="24026">
            <a:spAutoFit/>
          </a:bodyPr>
          <a:lstStyle/>
          <a:p>
            <a:pPr algn="ctr"/>
            <a:r>
              <a:rPr lang="vi-VN" sz="2400" dirty="0">
                <a:solidFill>
                  <a:srgbClr val="002060"/>
                </a:solidFill>
                <a:latin typeface="Aachen" pitchFamily="18" charset="-93"/>
                <a:ea typeface="Aachen" pitchFamily="18" charset="-93"/>
                <a:cs typeface="Aachen" pitchFamily="18" charset="-93"/>
              </a:rPr>
              <a:t>Bây giờ trâm gãy bình tan,</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Kể làm sao xiết muôn vàn ái ân!</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Trăm nghìn gửi lạy tình quân</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Tơ duyên ngắn ngủi có ngần ấy </a:t>
            </a:r>
            <a:r>
              <a:rPr lang="vi-VN" sz="2400" dirty="0" smtClean="0">
                <a:solidFill>
                  <a:srgbClr val="002060"/>
                </a:solidFill>
                <a:latin typeface="Aachen" pitchFamily="18" charset="-93"/>
                <a:ea typeface="Aachen" pitchFamily="18" charset="-93"/>
                <a:cs typeface="Aachen" pitchFamily="18" charset="-93"/>
              </a:rPr>
              <a:t>thôi</a:t>
            </a:r>
            <a:r>
              <a:rPr lang="en-US" sz="2400" dirty="0" smtClean="0">
                <a:solidFill>
                  <a:srgbClr val="002060"/>
                </a:solidFill>
                <a:latin typeface="Aachen" pitchFamily="18" charset="-93"/>
                <a:ea typeface="Aachen" pitchFamily="18" charset="-93"/>
                <a:cs typeface="Aachen" pitchFamily="18" charset="-93"/>
              </a:rPr>
              <a:t>!</a:t>
            </a:r>
            <a:r>
              <a:rPr lang="vi-VN" sz="2400" dirty="0">
                <a:solidFill>
                  <a:srgbClr val="002060"/>
                </a:solidFill>
                <a:latin typeface="Aachen" pitchFamily="18" charset="-93"/>
                <a:ea typeface="Aachen" pitchFamily="18" charset="-93"/>
                <a:cs typeface="Aachen" pitchFamily="18" charset="-93"/>
              </a:rPr>
              <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Phân sao phận bạc như </a:t>
            </a:r>
            <a:r>
              <a:rPr lang="vi-VN" sz="2400" dirty="0" smtClean="0">
                <a:solidFill>
                  <a:srgbClr val="002060"/>
                </a:solidFill>
                <a:latin typeface="Aachen" pitchFamily="18" charset="-93"/>
                <a:ea typeface="Aachen" pitchFamily="18" charset="-93"/>
                <a:cs typeface="Aachen" pitchFamily="18" charset="-93"/>
              </a:rPr>
              <a:t>vôi</a:t>
            </a:r>
            <a:r>
              <a:rPr lang="en-US" sz="2400" dirty="0" smtClean="0">
                <a:solidFill>
                  <a:srgbClr val="002060"/>
                </a:solidFill>
                <a:latin typeface="Aachen" pitchFamily="18" charset="-93"/>
                <a:ea typeface="Aachen" pitchFamily="18" charset="-93"/>
                <a:cs typeface="Aachen" pitchFamily="18" charset="-93"/>
              </a:rPr>
              <a:t>!</a:t>
            </a:r>
            <a:r>
              <a:rPr lang="vi-VN" sz="2400" dirty="0">
                <a:solidFill>
                  <a:srgbClr val="002060"/>
                </a:solidFill>
                <a:latin typeface="Aachen" pitchFamily="18" charset="-93"/>
                <a:ea typeface="Aachen" pitchFamily="18" charset="-93"/>
                <a:cs typeface="Aachen" pitchFamily="18" charset="-93"/>
              </a:rPr>
              <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Đã đành nước chảy hoa trôi lỡ làng.</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Ôi Kim Lang! Hỡi Kim lang!</a:t>
            </a:r>
            <a:br>
              <a:rPr lang="vi-VN" sz="2400" dirty="0">
                <a:solidFill>
                  <a:srgbClr val="002060"/>
                </a:solidFill>
                <a:latin typeface="Aachen" pitchFamily="18" charset="-93"/>
                <a:ea typeface="Aachen" pitchFamily="18" charset="-93"/>
                <a:cs typeface="Aachen" pitchFamily="18" charset="-93"/>
              </a:rPr>
            </a:br>
            <a:r>
              <a:rPr lang="vi-VN" sz="2400" dirty="0">
                <a:solidFill>
                  <a:srgbClr val="002060"/>
                </a:solidFill>
                <a:latin typeface="Aachen" pitchFamily="18" charset="-93"/>
                <a:ea typeface="Aachen" pitchFamily="18" charset="-93"/>
                <a:cs typeface="Aachen" pitchFamily="18" charset="-93"/>
              </a:rPr>
              <a:t>Thôi thôi thiếp đã phụ chàng từ đây!</a:t>
            </a:r>
            <a:endParaRPr lang="en-US" sz="2400" dirty="0">
              <a:solidFill>
                <a:srgbClr val="002060"/>
              </a:solidFill>
              <a:latin typeface="Aachen" pitchFamily="18" charset="-93"/>
              <a:ea typeface="Aachen" pitchFamily="18" charset="-93"/>
              <a:cs typeface="Aachen" pitchFamily="18" charset="-93"/>
            </a:endParaRPr>
          </a:p>
        </p:txBody>
      </p:sp>
      <p:pic>
        <p:nvPicPr>
          <p:cNvPr id="6146" name="Picture 2" descr="C:\Users\Admin\Desktop\de thi thu\kieu_tranh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571" y="1371600"/>
            <a:ext cx="3254029" cy="5105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0" y="589002"/>
            <a:ext cx="91440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Kiều tâm sự với Kim Trọng trong nỗi tuyệt vọng</a:t>
            </a:r>
            <a:endParaRPr lang="en-US" sz="3000" b="1" spc="50" dirty="0">
              <a:ln w="11430"/>
              <a:solidFill>
                <a:srgbClr val="00206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21104868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12" name="Rectangle 11"/>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pic>
        <p:nvPicPr>
          <p:cNvPr id="1026" name="Picture 2" descr="C:\Users\Admin\Desktop\trao duyen\jongens-en-meisjes-die-groep-werken-6121372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999" y="3413408"/>
            <a:ext cx="5567929" cy="3124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2917371" y="1752600"/>
            <a:ext cx="2950029" cy="42594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rPr>
              <a:t>THẢO LUẬN NHÓM</a:t>
            </a:r>
            <a:endParaRPr lang="en-US" sz="2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9" name="Rectangle 8"/>
          <p:cNvSpPr/>
          <p:nvPr/>
        </p:nvSpPr>
        <p:spPr>
          <a:xfrm>
            <a:off x="1602014" y="2181487"/>
            <a:ext cx="6395311" cy="400110"/>
          </a:xfrm>
          <a:prstGeom prst="rect">
            <a:avLst/>
          </a:prstGeom>
        </p:spPr>
        <p:txBody>
          <a:bodyPr wrap="square">
            <a:spAutoFit/>
          </a:bodyPr>
          <a:lstStyle/>
          <a:p>
            <a:r>
              <a:rPr lang="en-US" sz="2000" b="1" i="1" dirty="0" smtClean="0">
                <a:solidFill>
                  <a:srgbClr val="7030A0"/>
                </a:solidFill>
              </a:rPr>
              <a:t>  a. Kiều thuyết phục Thúy Vân như thế nào ?</a:t>
            </a:r>
            <a:endParaRPr lang="en-US" sz="2000" i="1" dirty="0">
              <a:solidFill>
                <a:srgbClr val="7030A0"/>
              </a:solidFill>
            </a:endParaRPr>
          </a:p>
        </p:txBody>
      </p:sp>
      <p:sp>
        <p:nvSpPr>
          <p:cNvPr id="10" name="Rectangle 9"/>
          <p:cNvSpPr/>
          <p:nvPr/>
        </p:nvSpPr>
        <p:spPr>
          <a:xfrm>
            <a:off x="1600200" y="2480408"/>
            <a:ext cx="6395311" cy="400110"/>
          </a:xfrm>
          <a:prstGeom prst="rect">
            <a:avLst/>
          </a:prstGeom>
        </p:spPr>
        <p:txBody>
          <a:bodyPr wrap="square">
            <a:spAutoFit/>
          </a:bodyPr>
          <a:lstStyle/>
          <a:p>
            <a:r>
              <a:rPr lang="en-US" sz="2000" b="1" i="1" dirty="0" smtClean="0">
                <a:solidFill>
                  <a:srgbClr val="7030A0"/>
                </a:solidFill>
              </a:rPr>
              <a:t>  b. Kiều kể cho Vân nghe việc gì ?</a:t>
            </a:r>
            <a:endParaRPr lang="en-US" sz="2000" i="1" dirty="0">
              <a:solidFill>
                <a:srgbClr val="7030A0"/>
              </a:solidFill>
            </a:endParaRPr>
          </a:p>
        </p:txBody>
      </p:sp>
      <p:sp>
        <p:nvSpPr>
          <p:cNvPr id="11" name="Rectangle 10"/>
          <p:cNvSpPr/>
          <p:nvPr/>
        </p:nvSpPr>
        <p:spPr>
          <a:xfrm>
            <a:off x="1600199" y="2785208"/>
            <a:ext cx="6395311" cy="400110"/>
          </a:xfrm>
          <a:prstGeom prst="rect">
            <a:avLst/>
          </a:prstGeom>
        </p:spPr>
        <p:txBody>
          <a:bodyPr wrap="square">
            <a:spAutoFit/>
          </a:bodyPr>
          <a:lstStyle/>
          <a:p>
            <a:r>
              <a:rPr lang="en-US" sz="2000" b="1" i="1" dirty="0" smtClean="0">
                <a:solidFill>
                  <a:srgbClr val="7030A0"/>
                </a:solidFill>
              </a:rPr>
              <a:t>  c. Tâm trạng của Kiều qua đoạn thơ?</a:t>
            </a:r>
            <a:endParaRPr lang="en-US" sz="2000" i="1" dirty="0">
              <a:solidFill>
                <a:srgbClr val="7030A0"/>
              </a:solidFill>
            </a:endParaRPr>
          </a:p>
        </p:txBody>
      </p:sp>
      <p:sp>
        <p:nvSpPr>
          <p:cNvPr id="13" name="Rectangle 12"/>
          <p:cNvSpPr/>
          <p:nvPr/>
        </p:nvSpPr>
        <p:spPr>
          <a:xfrm>
            <a:off x="1600200" y="3090008"/>
            <a:ext cx="6629400" cy="400110"/>
          </a:xfrm>
          <a:prstGeom prst="rect">
            <a:avLst/>
          </a:prstGeom>
        </p:spPr>
        <p:txBody>
          <a:bodyPr wrap="square">
            <a:spAutoFit/>
          </a:bodyPr>
          <a:lstStyle/>
          <a:p>
            <a:r>
              <a:rPr lang="en-US" sz="2000" b="1" i="1" dirty="0" smtClean="0">
                <a:solidFill>
                  <a:srgbClr val="7030A0"/>
                </a:solidFill>
              </a:rPr>
              <a:t> d. Nhận xét ngôn ngữ của Nguyễn Du trong đoạn thơ?</a:t>
            </a:r>
            <a:endParaRPr lang="en-US" sz="2000" i="1" dirty="0">
              <a:solidFill>
                <a:srgbClr val="7030A0"/>
              </a:solidFill>
            </a:endParaRPr>
          </a:p>
        </p:txBody>
      </p:sp>
    </p:spTree>
    <p:extLst>
      <p:ext uri="{BB962C8B-B14F-4D97-AF65-F5344CB8AC3E}">
        <p14:creationId xmlns:p14="http://schemas.microsoft.com/office/powerpoint/2010/main" val="38738379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 calcmode="lin" valueType="num">
                                      <p:cBhvr additive="base">
                                        <p:cTn id="32" dur="500" fill="hold"/>
                                        <p:tgtEl>
                                          <p:spTgt spid="1026"/>
                                        </p:tgtEl>
                                        <p:attrNameLst>
                                          <p:attrName>ppt_x</p:attrName>
                                        </p:attrNameLst>
                                      </p:cBhvr>
                                      <p:tavLst>
                                        <p:tav tm="0">
                                          <p:val>
                                            <p:strVal val="#ppt_x"/>
                                          </p:val>
                                        </p:tav>
                                        <p:tav tm="100000">
                                          <p:val>
                                            <p:strVal val="#ppt_x"/>
                                          </p:val>
                                        </p:tav>
                                      </p:tavLst>
                                    </p:anim>
                                    <p:anim calcmode="lin" valueType="num">
                                      <p:cBhvr additive="base">
                                        <p:cTn id="33" dur="500" fill="hold"/>
                                        <p:tgtEl>
                                          <p:spTgt spid="1026"/>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9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4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0-#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19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50"/>
            </p:par>
          </p:childTnLst>
        </p:cTn>
      </p:par>
    </p:tnLst>
    <p:bldLst>
      <p:bldP spid="6" grpId="0"/>
      <p:bldP spid="7" grpId="0"/>
      <p:bldP spid="15" grpId="0"/>
      <p:bldP spid="12" grpId="0"/>
      <p:bldP spid="8" grpId="0" animBg="1"/>
      <p:bldP spid="9" grpId="0"/>
      <p:bldP spid="10" grpId="0"/>
      <p:bldP spid="11"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1223082" y="19812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3" name="Rectangle 12"/>
          <p:cNvSpPr/>
          <p:nvPr/>
        </p:nvSpPr>
        <p:spPr>
          <a:xfrm>
            <a:off x="417540" y="3038550"/>
            <a:ext cx="1108529"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Cậy</a:t>
            </a:r>
            <a:endParaRPr lang="en-US" sz="2400" i="1" dirty="0">
              <a:solidFill>
                <a:srgbClr val="7030A0"/>
              </a:solidFill>
              <a:latin typeface="Aachen" pitchFamily="18" charset="-93"/>
              <a:ea typeface="Aachen" pitchFamily="18" charset="-93"/>
              <a:cs typeface="Aachen" pitchFamily="18" charset="-93"/>
            </a:endParaRPr>
          </a:p>
        </p:txBody>
      </p:sp>
      <p:sp>
        <p:nvSpPr>
          <p:cNvPr id="2" name="Rectangle 1"/>
          <p:cNvSpPr/>
          <p:nvPr/>
        </p:nvSpPr>
        <p:spPr>
          <a:xfrm>
            <a:off x="2667000" y="5791200"/>
            <a:ext cx="4114800" cy="707886"/>
          </a:xfrm>
          <a:prstGeom prst="rect">
            <a:avLst/>
          </a:prstGeom>
        </p:spPr>
        <p:txBody>
          <a:bodyPr wrap="square">
            <a:spAutoFit/>
          </a:bodyPr>
          <a:lstStyle/>
          <a:p>
            <a:pPr algn="ctr"/>
            <a:r>
              <a:rPr lang="vi-VN" sz="2000" dirty="0">
                <a:solidFill>
                  <a:srgbClr val="C00000"/>
                </a:solidFill>
                <a:latin typeface="Aachen" pitchFamily="18" charset="-93"/>
                <a:ea typeface="Aachen" pitchFamily="18" charset="-93"/>
                <a:cs typeface="Aachen" pitchFamily="18" charset="-93"/>
              </a:rPr>
              <a:t>Cậy</a:t>
            </a:r>
            <a:r>
              <a:rPr lang="vi-VN" sz="2000" dirty="0">
                <a:latin typeface="Aachen" pitchFamily="18" charset="-93"/>
                <a:ea typeface="Aachen" pitchFamily="18" charset="-93"/>
                <a:cs typeface="Aachen" pitchFamily="18" charset="-93"/>
              </a:rPr>
              <a:t> em, em có </a:t>
            </a:r>
            <a:r>
              <a:rPr lang="vi-VN" sz="2000" dirty="0">
                <a:solidFill>
                  <a:srgbClr val="C00000"/>
                </a:solidFill>
                <a:latin typeface="Aachen" pitchFamily="18" charset="-93"/>
                <a:ea typeface="Aachen" pitchFamily="18" charset="-93"/>
                <a:cs typeface="Aachen" pitchFamily="18" charset="-93"/>
              </a:rPr>
              <a:t>chịu lời</a:t>
            </a:r>
            <a:r>
              <a:rPr lang="vi-VN" sz="2000" dirty="0">
                <a:latin typeface="Aachen" pitchFamily="18" charset="-93"/>
                <a:ea typeface="Aachen" pitchFamily="18" charset="-93"/>
                <a:cs typeface="Aachen" pitchFamily="18" charset="-93"/>
              </a:rPr>
              <a:t>,</a:t>
            </a:r>
            <a:br>
              <a:rPr lang="vi-VN" sz="2000" dirty="0">
                <a:latin typeface="Aachen" pitchFamily="18" charset="-93"/>
                <a:ea typeface="Aachen" pitchFamily="18" charset="-93"/>
                <a:cs typeface="Aachen" pitchFamily="18" charset="-93"/>
              </a:rPr>
            </a:br>
            <a:r>
              <a:rPr lang="vi-VN" sz="2000" dirty="0">
                <a:latin typeface="Aachen" pitchFamily="18" charset="-93"/>
                <a:ea typeface="Aachen" pitchFamily="18" charset="-93"/>
                <a:cs typeface="Aachen" pitchFamily="18" charset="-93"/>
              </a:rPr>
              <a:t>Ngồi lên cho chị </a:t>
            </a:r>
            <a:r>
              <a:rPr lang="vi-VN" sz="2000" dirty="0">
                <a:solidFill>
                  <a:srgbClr val="7030A0"/>
                </a:solidFill>
                <a:latin typeface="Aachen" pitchFamily="18" charset="-93"/>
                <a:ea typeface="Aachen" pitchFamily="18" charset="-93"/>
                <a:cs typeface="Aachen" pitchFamily="18" charset="-93"/>
              </a:rPr>
              <a:t>lạy rồi sẽ </a:t>
            </a:r>
            <a:r>
              <a:rPr lang="vi-VN" sz="2000" dirty="0" smtClean="0">
                <a:solidFill>
                  <a:srgbClr val="7030A0"/>
                </a:solidFill>
                <a:latin typeface="Aachen" pitchFamily="18" charset="-93"/>
                <a:ea typeface="Aachen" pitchFamily="18" charset="-93"/>
                <a:cs typeface="Aachen" pitchFamily="18" charset="-93"/>
              </a:rPr>
              <a:t>thưa</a:t>
            </a:r>
            <a:r>
              <a:rPr lang="en-US" sz="2000" dirty="0" smtClean="0">
                <a:solidFill>
                  <a:srgbClr val="7030A0"/>
                </a:solidFill>
                <a:latin typeface="Aachen" pitchFamily="18" charset="-93"/>
                <a:ea typeface="Aachen" pitchFamily="18" charset="-93"/>
                <a:cs typeface="Aachen" pitchFamily="18" charset="-93"/>
              </a:rPr>
              <a:t>.</a:t>
            </a:r>
            <a:endParaRPr lang="en-US" dirty="0"/>
          </a:p>
        </p:txBody>
      </p:sp>
      <p:pic>
        <p:nvPicPr>
          <p:cNvPr id="7170" name="Picture 2" descr="C:\Users\Admin\Desktop\trao duyen\20150720_082651-1.jpg"/>
          <p:cNvPicPr>
            <a:picLocks noChangeAspect="1" noChangeArrowheads="1"/>
          </p:cNvPicPr>
          <p:nvPr/>
        </p:nvPicPr>
        <p:blipFill rotWithShape="1">
          <a:blip r:embed="rId8">
            <a:extLst>
              <a:ext uri="{28A0092B-C50C-407E-A947-70E740481C1C}">
                <a14:useLocalDpi xmlns:a14="http://schemas.microsoft.com/office/drawing/2010/main" val="0"/>
              </a:ext>
            </a:extLst>
          </a:blip>
          <a:srcRect l="8537" t="17569"/>
          <a:stretch/>
        </p:blipFill>
        <p:spPr bwMode="auto">
          <a:xfrm>
            <a:off x="3102912" y="1752600"/>
            <a:ext cx="2899994" cy="38675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6" name="Rectangle 15"/>
          <p:cNvSpPr/>
          <p:nvPr/>
        </p:nvSpPr>
        <p:spPr>
          <a:xfrm>
            <a:off x="1027140" y="2057400"/>
            <a:ext cx="2438400" cy="417853"/>
          </a:xfrm>
          <a:prstGeom prst="rect">
            <a:avLst/>
          </a:prstGeom>
        </p:spPr>
        <p:txBody>
          <a:bodyPr wrap="square" lIns="48052" tIns="24026" rIns="48052" bIns="24026">
            <a:spAutoFit/>
          </a:bodyPr>
          <a:lstStyle/>
          <a:p>
            <a:r>
              <a:rPr lang="en-US" sz="2400" dirty="0">
                <a:latin typeface="Aachen" pitchFamily="18" charset="-93"/>
                <a:ea typeface="Aachen" pitchFamily="18" charset="-93"/>
                <a:cs typeface="Aachen" pitchFamily="18" charset="-93"/>
              </a:rPr>
              <a:t>-</a:t>
            </a:r>
            <a:r>
              <a:rPr lang="en-US" sz="2400" dirty="0" smtClean="0">
                <a:latin typeface="Aachen" pitchFamily="18" charset="-93"/>
                <a:ea typeface="Aachen" pitchFamily="18" charset="-93"/>
                <a:cs typeface="Aachen" pitchFamily="18" charset="-93"/>
              </a:rPr>
              <a:t> Từ ngữ:</a:t>
            </a:r>
            <a:endParaRPr lang="en-US" sz="2400" i="1" dirty="0">
              <a:solidFill>
                <a:srgbClr val="C00000"/>
              </a:solidFill>
              <a:latin typeface="Aachen" pitchFamily="18" charset="-93"/>
              <a:ea typeface="Aachen" pitchFamily="18" charset="-93"/>
              <a:cs typeface="Aachen" pitchFamily="18" charset="-93"/>
            </a:endParaRPr>
          </a:p>
        </p:txBody>
      </p:sp>
      <p:sp>
        <p:nvSpPr>
          <p:cNvPr id="20" name="Rectangle 19"/>
          <p:cNvSpPr/>
          <p:nvPr/>
        </p:nvSpPr>
        <p:spPr>
          <a:xfrm>
            <a:off x="417540" y="4376057"/>
            <a:ext cx="1337129"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Chịu</a:t>
            </a:r>
            <a:endParaRPr lang="en-US" sz="2400" i="1" dirty="0">
              <a:solidFill>
                <a:srgbClr val="7030A0"/>
              </a:solidFill>
              <a:latin typeface="Aachen" pitchFamily="18" charset="-93"/>
              <a:ea typeface="Aachen" pitchFamily="18" charset="-93"/>
              <a:cs typeface="Aachen" pitchFamily="18" charset="-93"/>
            </a:endParaRPr>
          </a:p>
        </p:txBody>
      </p:sp>
      <p:cxnSp>
        <p:nvCxnSpPr>
          <p:cNvPr id="4" name="Straight Arrow Connector 3"/>
          <p:cNvCxnSpPr/>
          <p:nvPr/>
        </p:nvCxnSpPr>
        <p:spPr>
          <a:xfrm flipV="1">
            <a:off x="1526069" y="2962901"/>
            <a:ext cx="533400" cy="3138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531512" y="3272241"/>
            <a:ext cx="533400" cy="2134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634926" y="4317502"/>
            <a:ext cx="533400" cy="3138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640369" y="4626842"/>
            <a:ext cx="533400" cy="2134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673215" y="2686854"/>
            <a:ext cx="4653454"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Tin tưởng mà </a:t>
            </a:r>
            <a:r>
              <a:rPr lang="en-US" sz="2500" b="1" smtClean="0">
                <a:ln w="1905"/>
                <a:effectLst>
                  <a:innerShdw blurRad="69850" dist="43180" dir="5400000">
                    <a:srgbClr val="000000">
                      <a:alpha val="65000"/>
                    </a:srgbClr>
                  </a:innerShdw>
                </a:effectLst>
                <a:latin typeface="Calibri" pitchFamily="34" charset="0"/>
                <a:cs typeface="Calibri" pitchFamily="34" charset="0"/>
              </a:rPr>
              <a:t>gửi gắm </a:t>
            </a:r>
            <a:r>
              <a:rPr lang="en-US" sz="2500" b="1" dirty="0" smtClean="0">
                <a:ln w="1905"/>
                <a:effectLst>
                  <a:innerShdw blurRad="69850" dist="43180" dir="5400000">
                    <a:srgbClr val="000000">
                      <a:alpha val="65000"/>
                    </a:srgbClr>
                  </a:innerShdw>
                </a:effectLst>
                <a:latin typeface="Calibri" pitchFamily="34" charset="0"/>
                <a:cs typeface="Calibri" pitchFamily="34" charset="0"/>
              </a:rPr>
              <a:t>hi vọng</a:t>
            </a:r>
            <a:endParaRPr lang="en-US" sz="2500" b="1" dirty="0">
              <a:ln w="1905"/>
              <a:effectLst>
                <a:innerShdw blurRad="69850" dist="43180" dir="5400000">
                  <a:srgbClr val="000000">
                    <a:alpha val="65000"/>
                  </a:srgbClr>
                </a:innerShdw>
              </a:effectLst>
            </a:endParaRPr>
          </a:p>
        </p:txBody>
      </p:sp>
      <p:sp>
        <p:nvSpPr>
          <p:cNvPr id="26" name="Rectangle 25"/>
          <p:cNvSpPr/>
          <p:nvPr/>
        </p:nvSpPr>
        <p:spPr>
          <a:xfrm>
            <a:off x="1648495" y="3198483"/>
            <a:ext cx="6506974"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Âm điệu nặng nề gợi sự quằn quại, đau đớn</a:t>
            </a:r>
            <a:endParaRPr lang="en-US" sz="2500" b="1" dirty="0">
              <a:ln w="1905"/>
              <a:effectLst>
                <a:innerShdw blurRad="69850" dist="43180" dir="5400000">
                  <a:srgbClr val="000000">
                    <a:alpha val="65000"/>
                  </a:srgbClr>
                </a:innerShdw>
              </a:effectLst>
            </a:endParaRPr>
          </a:p>
        </p:txBody>
      </p:sp>
      <p:sp>
        <p:nvSpPr>
          <p:cNvPr id="27" name="Rectangle 26"/>
          <p:cNvSpPr/>
          <p:nvPr/>
        </p:nvSpPr>
        <p:spPr>
          <a:xfrm>
            <a:off x="1672031" y="4114800"/>
            <a:ext cx="572143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Bị bắt buộc, thông cảm mà chấp nhận</a:t>
            </a:r>
            <a:endParaRPr lang="en-US" sz="2500" b="1" dirty="0">
              <a:ln w="1905"/>
              <a:effectLst>
                <a:innerShdw blurRad="69850" dist="43180" dir="5400000">
                  <a:srgbClr val="000000">
                    <a:alpha val="65000"/>
                  </a:srgbClr>
                </a:innerShdw>
              </a:effectLst>
            </a:endParaRPr>
          </a:p>
        </p:txBody>
      </p:sp>
      <p:sp>
        <p:nvSpPr>
          <p:cNvPr id="28" name="Rectangle 27"/>
          <p:cNvSpPr/>
          <p:nvPr/>
        </p:nvSpPr>
        <p:spPr>
          <a:xfrm>
            <a:off x="1678469" y="4591854"/>
            <a:ext cx="46852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Gợi sự thiệt thòi của Thúy Vân</a:t>
            </a:r>
            <a:endParaRPr lang="en-US" sz="2500" b="1" dirty="0">
              <a:ln w="1905"/>
              <a:effectLst>
                <a:innerShdw blurRad="69850" dist="43180" dir="5400000">
                  <a:srgbClr val="000000">
                    <a:alpha val="65000"/>
                  </a:srgbClr>
                </a:innerShdw>
              </a:effectLst>
            </a:endParaRPr>
          </a:p>
        </p:txBody>
      </p:sp>
      <p:pic>
        <p:nvPicPr>
          <p:cNvPr id="29" name="Picture 2" descr="C:\Documents and Settings\ADMIN\Desktop\yik5BERi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6200000" flipH="1">
            <a:off x="666297" y="5418582"/>
            <a:ext cx="597825" cy="733461"/>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798539" y="5781273"/>
            <a:ext cx="7659661" cy="477054"/>
          </a:xfrm>
          <a:prstGeom prst="rect">
            <a:avLst/>
          </a:prstGeom>
        </p:spPr>
        <p:txBody>
          <a:bodyPr wrap="none">
            <a:spAutoFit/>
          </a:bodyPr>
          <a:lstStyle/>
          <a:p>
            <a:pPr lvl="1" algn="ctr">
              <a:spcBef>
                <a:spcPct val="0"/>
              </a:spcBef>
            </a:pPr>
            <a:r>
              <a:rPr lang="en-US" sz="2500" b="1"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Chọn lọc chính </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xác, phù hợp với hoàn cảnh nhân vật</a:t>
            </a:r>
            <a:endParaRPr lang="en-US" sz="2500" b="1" dirty="0">
              <a:ln w="1905"/>
              <a:solidFill>
                <a:srgbClr val="002060"/>
              </a:solidFill>
              <a:effectLst>
                <a:innerShdw blurRad="69850" dist="43180" dir="5400000">
                  <a:srgbClr val="000000">
                    <a:alpha val="65000"/>
                  </a:srgbClr>
                </a:innerShdw>
              </a:effectLst>
            </a:endParaRPr>
          </a:p>
        </p:txBody>
      </p:sp>
      <p:sp>
        <p:nvSpPr>
          <p:cNvPr id="33" name="Rectangle 32"/>
          <p:cNvSpPr/>
          <p:nvPr>
            <p:custDataLst>
              <p:tags r:id="rId4"/>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34" name="Rectangle 33"/>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371708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1+#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nodeType="clickEffect">
                                  <p:stCondLst>
                                    <p:cond delay="0"/>
                                  </p:stCondLst>
                                  <p:childTnLst>
                                    <p:anim calcmode="lin" valueType="num">
                                      <p:cBhvr additive="base">
                                        <p:cTn id="16" dur="500"/>
                                        <p:tgtEl>
                                          <p:spTgt spid="7170"/>
                                        </p:tgtEl>
                                        <p:attrNameLst>
                                          <p:attrName>ppt_x</p:attrName>
                                        </p:attrNameLst>
                                      </p:cBhvr>
                                      <p:tavLst>
                                        <p:tav tm="0">
                                          <p:val>
                                            <p:strVal val="ppt_x"/>
                                          </p:val>
                                        </p:tav>
                                        <p:tav tm="100000">
                                          <p:val>
                                            <p:strVal val="1+ppt_w/2"/>
                                          </p:val>
                                        </p:tav>
                                      </p:tavLst>
                                    </p:anim>
                                    <p:anim calcmode="lin" valueType="num">
                                      <p:cBhvr additive="base">
                                        <p:cTn id="17" dur="500"/>
                                        <p:tgtEl>
                                          <p:spTgt spid="7170"/>
                                        </p:tgtEl>
                                        <p:attrNameLst>
                                          <p:attrName>ppt_y</p:attrName>
                                        </p:attrNameLst>
                                      </p:cBhvr>
                                      <p:tavLst>
                                        <p:tav tm="0">
                                          <p:val>
                                            <p:strVal val="ppt_y"/>
                                          </p:val>
                                        </p:tav>
                                        <p:tav tm="100000">
                                          <p:val>
                                            <p:strVal val="ppt_y"/>
                                          </p:val>
                                        </p:tav>
                                      </p:tavLst>
                                    </p:anim>
                                    <p:set>
                                      <p:cBhvr>
                                        <p:cTn id="18" dur="1" fill="hold">
                                          <p:stCondLst>
                                            <p:cond delay="499"/>
                                          </p:stCondLst>
                                        </p:cTn>
                                        <p:tgtEl>
                                          <p:spTgt spid="7170"/>
                                        </p:tgtEl>
                                        <p:attrNameLst>
                                          <p:attrName>style.visibility</p:attrName>
                                        </p:attrNameLst>
                                      </p:cBhvr>
                                      <p:to>
                                        <p:strVal val="hidden"/>
                                      </p:to>
                                    </p:set>
                                  </p:childTnLst>
                                </p:cTn>
                              </p:par>
                              <p:par>
                                <p:cTn id="19" presetID="2" presetClass="exit" presetSubtype="8" fill="hold" grpId="1" nodeType="withEffect">
                                  <p:stCondLst>
                                    <p:cond delay="0"/>
                                  </p:stCondLst>
                                  <p:childTnLst>
                                    <p:anim calcmode="lin" valueType="num">
                                      <p:cBhvr additive="base">
                                        <p:cTn id="20" dur="500"/>
                                        <p:tgtEl>
                                          <p:spTgt spid="2"/>
                                        </p:tgtEl>
                                        <p:attrNameLst>
                                          <p:attrName>ppt_x</p:attrName>
                                        </p:attrNameLst>
                                      </p:cBhvr>
                                      <p:tavLst>
                                        <p:tav tm="0">
                                          <p:val>
                                            <p:strVal val="ppt_x"/>
                                          </p:val>
                                        </p:tav>
                                        <p:tav tm="100000">
                                          <p:val>
                                            <p:strVal val="0-ppt_w/2"/>
                                          </p:val>
                                        </p:tav>
                                      </p:tavLst>
                                    </p:anim>
                                    <p:anim calcmode="lin" valueType="num">
                                      <p:cBhvr additive="base">
                                        <p:cTn id="21" dur="500"/>
                                        <p:tgtEl>
                                          <p:spTgt spid="2"/>
                                        </p:tgtEl>
                                        <p:attrNameLst>
                                          <p:attrName>ppt_y</p:attrName>
                                        </p:attrNameLst>
                                      </p:cBhvr>
                                      <p:tavLst>
                                        <p:tav tm="0">
                                          <p:val>
                                            <p:strVal val="ppt_y"/>
                                          </p:val>
                                        </p:tav>
                                        <p:tav tm="100000">
                                          <p:val>
                                            <p:strVal val="ppt_y"/>
                                          </p:val>
                                        </p:tav>
                                      </p:tavLst>
                                    </p:anim>
                                    <p:set>
                                      <p:cBhvr>
                                        <p:cTn id="22" dur="1" fill="hold">
                                          <p:stCondLst>
                                            <p:cond delay="499"/>
                                          </p:stCondLst>
                                        </p:cTn>
                                        <p:tgtEl>
                                          <p:spTgt spid="2"/>
                                        </p:tgtEl>
                                        <p:attrNameLst>
                                          <p:attrName>style.visibility</p:attrName>
                                        </p:attrNameLst>
                                      </p:cBhvr>
                                      <p:to>
                                        <p:strVal val="hidden"/>
                                      </p:to>
                                    </p:set>
                                  </p:childTnLst>
                                </p:cTn>
                              </p:par>
                              <p:par>
                                <p:cTn id="23" presetID="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1+#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1+#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 presetClass="entr" presetSubtype="2"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additive="base">
                                        <p:cTn id="78" dur="500" fill="hold"/>
                                        <p:tgtEl>
                                          <p:spTgt spid="30"/>
                                        </p:tgtEl>
                                        <p:attrNameLst>
                                          <p:attrName>ppt_x</p:attrName>
                                        </p:attrNameLst>
                                      </p:cBhvr>
                                      <p:tavLst>
                                        <p:tav tm="0">
                                          <p:val>
                                            <p:strVal val="1+#ppt_w/2"/>
                                          </p:val>
                                        </p:tav>
                                        <p:tav tm="100000">
                                          <p:val>
                                            <p:strVal val="#ppt_x"/>
                                          </p:val>
                                        </p:tav>
                                      </p:tavLst>
                                    </p:anim>
                                    <p:anim calcmode="lin" valueType="num">
                                      <p:cBhvr additive="base">
                                        <p:cTn id="7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2" grpId="1"/>
      <p:bldP spid="16" grpId="0"/>
      <p:bldP spid="20"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6" name="Rectangle 15"/>
          <p:cNvSpPr/>
          <p:nvPr/>
        </p:nvSpPr>
        <p:spPr>
          <a:xfrm>
            <a:off x="1097755" y="2133600"/>
            <a:ext cx="2438400" cy="417853"/>
          </a:xfrm>
          <a:prstGeom prst="rect">
            <a:avLst/>
          </a:prstGeom>
        </p:spPr>
        <p:txBody>
          <a:bodyPr wrap="square" lIns="48052" tIns="24026" rIns="48052" bIns="24026">
            <a:spAutoFit/>
          </a:bodyPr>
          <a:lstStyle/>
          <a:p>
            <a:r>
              <a:rPr lang="en-US" sz="2400" dirty="0">
                <a:latin typeface="Aachen" pitchFamily="18" charset="-93"/>
                <a:ea typeface="Aachen" pitchFamily="18" charset="-93"/>
                <a:cs typeface="Aachen" pitchFamily="18" charset="-93"/>
              </a:rPr>
              <a:t>-</a:t>
            </a:r>
            <a:r>
              <a:rPr lang="en-US" sz="2400" dirty="0" smtClean="0">
                <a:latin typeface="Aachen" pitchFamily="18" charset="-93"/>
                <a:ea typeface="Aachen" pitchFamily="18" charset="-93"/>
                <a:cs typeface="Aachen" pitchFamily="18" charset="-93"/>
              </a:rPr>
              <a:t> Hành động:</a:t>
            </a:r>
            <a:endParaRPr lang="en-US" sz="2400" i="1" dirty="0">
              <a:solidFill>
                <a:srgbClr val="C00000"/>
              </a:solidFill>
              <a:latin typeface="Aachen" pitchFamily="18" charset="-93"/>
              <a:ea typeface="Aachen" pitchFamily="18" charset="-93"/>
              <a:cs typeface="Aachen" pitchFamily="18" charset="-93"/>
            </a:endParaRPr>
          </a:p>
        </p:txBody>
      </p:sp>
      <p:pic>
        <p:nvPicPr>
          <p:cNvPr id="29" name="Picture 2" descr="C:\Documents and Settings\ADMIN\Desktop\yik5BER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200000" flipH="1">
            <a:off x="903380" y="4055778"/>
            <a:ext cx="426529" cy="92131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Admin\Desktop\hinh lam\hinh-nen-powerpoint-thien-nhien-4.jpg"/>
          <p:cNvPicPr>
            <a:picLocks noChangeAspect="1" noChangeArrowheads="1"/>
          </p:cNvPicPr>
          <p:nvPr/>
        </p:nvPicPr>
        <p:blipFill rotWithShape="1">
          <a:blip r:embed="rId8">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1221307" y="4381434"/>
            <a:ext cx="7694093" cy="861774"/>
          </a:xfrm>
          <a:prstGeom prst="rect">
            <a:avLst/>
          </a:prstGeom>
        </p:spPr>
        <p:txBody>
          <a:bodyPr wrap="none">
            <a:spAutoFit/>
          </a:bodyPr>
          <a:lstStyle/>
          <a:p>
            <a:pPr lvl="1" algn="ctr">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Sự việc bất ngờ, phi lý mà lại hợp lý </a:t>
            </a:r>
            <a:r>
              <a:rPr lang="en-US" sz="2500" b="1" dirty="0" smtClean="0">
                <a:ln w="1905"/>
                <a:solidFill>
                  <a:srgbClr val="FF0000"/>
                </a:solidFill>
                <a:effectLst>
                  <a:innerShdw blurRad="69850" dist="43180" dir="5400000">
                    <a:srgbClr val="000000">
                      <a:alpha val="65000"/>
                    </a:srgbClr>
                  </a:innerShdw>
                </a:effectLst>
                <a:latin typeface="Calibri" pitchFamily="34" charset="0"/>
                <a:cs typeface="Calibri" pitchFamily="34" charset="0"/>
              </a:rPr>
              <a:t>→</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thấy được sự </a:t>
            </a:r>
          </a:p>
          <a:p>
            <a:pPr lvl="1" algn="ctr">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khôn khéo của Thúy Kiều</a:t>
            </a:r>
            <a:endParaRPr lang="en-US" sz="2500" b="1" dirty="0">
              <a:ln w="1905"/>
              <a:solidFill>
                <a:srgbClr val="002060"/>
              </a:solidFill>
              <a:effectLst>
                <a:innerShdw blurRad="69850" dist="43180" dir="5400000">
                  <a:srgbClr val="000000">
                    <a:alpha val="65000"/>
                  </a:srgbClr>
                </a:innerShdw>
              </a:effectLst>
            </a:endParaRPr>
          </a:p>
        </p:txBody>
      </p:sp>
      <p:sp>
        <p:nvSpPr>
          <p:cNvPr id="38" name="Rectangle 37"/>
          <p:cNvSpPr/>
          <p:nvPr/>
        </p:nvSpPr>
        <p:spPr>
          <a:xfrm>
            <a:off x="370368" y="3263594"/>
            <a:ext cx="2196194"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Lạy - thưa</a:t>
            </a:r>
            <a:endParaRPr lang="en-US" sz="2400" i="1" dirty="0">
              <a:solidFill>
                <a:srgbClr val="7030A0"/>
              </a:solidFill>
              <a:latin typeface="Aachen" pitchFamily="18" charset="-93"/>
              <a:ea typeface="Aachen" pitchFamily="18" charset="-93"/>
              <a:cs typeface="Aachen" pitchFamily="18" charset="-93"/>
            </a:endParaRPr>
          </a:p>
        </p:txBody>
      </p:sp>
      <p:cxnSp>
        <p:nvCxnSpPr>
          <p:cNvPr id="39" name="Straight Arrow Connector 38"/>
          <p:cNvCxnSpPr/>
          <p:nvPr/>
        </p:nvCxnSpPr>
        <p:spPr>
          <a:xfrm flipV="1">
            <a:off x="2575633" y="3004096"/>
            <a:ext cx="457200" cy="46842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2566562" y="3467981"/>
            <a:ext cx="533400" cy="45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8" idx="3"/>
          </p:cNvCxnSpPr>
          <p:nvPr/>
        </p:nvCxnSpPr>
        <p:spPr>
          <a:xfrm>
            <a:off x="2566562" y="3472521"/>
            <a:ext cx="466271" cy="47705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2642762" y="2765569"/>
            <a:ext cx="5766259"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Tạo không khí trang trọng, thiêng liêng</a:t>
            </a:r>
            <a:endParaRPr lang="en-US" sz="2500" b="1" dirty="0">
              <a:ln w="1905"/>
              <a:effectLst>
                <a:innerShdw blurRad="69850" dist="43180" dir="5400000">
                  <a:srgbClr val="000000">
                    <a:alpha val="65000"/>
                  </a:srgbClr>
                </a:innerShdw>
              </a:effectLst>
            </a:endParaRPr>
          </a:p>
        </p:txBody>
      </p:sp>
      <p:sp>
        <p:nvSpPr>
          <p:cNvPr id="43" name="Rectangle 42"/>
          <p:cNvSpPr/>
          <p:nvPr/>
        </p:nvSpPr>
        <p:spPr>
          <a:xfrm>
            <a:off x="2642762" y="3263414"/>
            <a:ext cx="4916026"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Hé mở việc cậy nhờ rất hệ trọng</a:t>
            </a:r>
            <a:endParaRPr lang="en-US" sz="2500" b="1" dirty="0">
              <a:ln w="1905"/>
              <a:effectLst>
                <a:innerShdw blurRad="69850" dist="43180" dir="5400000">
                  <a:srgbClr val="000000">
                    <a:alpha val="65000"/>
                  </a:srgbClr>
                </a:innerShdw>
              </a:effectLst>
            </a:endParaRPr>
          </a:p>
        </p:txBody>
      </p:sp>
      <p:sp>
        <p:nvSpPr>
          <p:cNvPr id="44" name="Rectangle 43"/>
          <p:cNvSpPr/>
          <p:nvPr/>
        </p:nvSpPr>
        <p:spPr>
          <a:xfrm>
            <a:off x="2642762" y="3720614"/>
            <a:ext cx="5932843"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Hàm ẩn sự biết ơn </a:t>
            </a:r>
            <a:r>
              <a:rPr lang="en-US" sz="2500" b="1" smtClean="0">
                <a:ln w="1905"/>
                <a:effectLst>
                  <a:innerShdw blurRad="69850" dist="43180" dir="5400000">
                    <a:srgbClr val="000000">
                      <a:alpha val="65000"/>
                    </a:srgbClr>
                  </a:innerShdw>
                </a:effectLst>
                <a:latin typeface="Calibri" pitchFamily="34" charset="0"/>
                <a:cs typeface="Calibri" pitchFamily="34" charset="0"/>
              </a:rPr>
              <a:t>đến khắc </a:t>
            </a:r>
            <a:r>
              <a:rPr lang="en-US" sz="2500" b="1" dirty="0" smtClean="0">
                <a:ln w="1905"/>
                <a:effectLst>
                  <a:innerShdw blurRad="69850" dist="43180" dir="5400000">
                    <a:srgbClr val="000000">
                      <a:alpha val="65000"/>
                    </a:srgbClr>
                  </a:innerShdw>
                </a:effectLst>
                <a:latin typeface="Calibri" pitchFamily="34" charset="0"/>
                <a:cs typeface="Calibri" pitchFamily="34" charset="0"/>
              </a:rPr>
              <a:t>cốt ghi tâm</a:t>
            </a:r>
            <a:endParaRPr lang="en-US" sz="2500" b="1" dirty="0">
              <a:ln w="1905"/>
              <a:effectLst>
                <a:innerShdw blurRad="69850" dist="43180" dir="5400000">
                  <a:srgbClr val="000000">
                    <a:alpha val="65000"/>
                  </a:srgbClr>
                </a:innerShdw>
              </a:effectLst>
            </a:endParaRPr>
          </a:p>
        </p:txBody>
      </p:sp>
      <p:pic>
        <p:nvPicPr>
          <p:cNvPr id="45" name="Picture 2" descr="C:\Documents and Settings\ADMIN\Desktop\yik5BER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200000" flipH="1">
            <a:off x="805926" y="5031196"/>
            <a:ext cx="583659" cy="804012"/>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p:cNvSpPr/>
          <p:nvPr/>
        </p:nvSpPr>
        <p:spPr>
          <a:xfrm>
            <a:off x="1354565" y="5422598"/>
            <a:ext cx="7427611" cy="861774"/>
          </a:xfrm>
          <a:prstGeom prst="rect">
            <a:avLst/>
          </a:prstGeom>
        </p:spPr>
        <p:txBody>
          <a:bodyPr wrap="none">
            <a:spAutoFit/>
          </a:bodyPr>
          <a:lstStyle/>
          <a:p>
            <a:pPr lvl="1" algn="ctr">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Sự tinh tế trong cách sử dụng ngôn từ và xây dựng </a:t>
            </a:r>
          </a:p>
          <a:p>
            <a:pPr lvl="1" algn="ctr">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nhân vật của  Nguyễn Du</a:t>
            </a:r>
            <a:endParaRPr lang="en-US" sz="2500" b="1" dirty="0">
              <a:ln w="1905"/>
              <a:solidFill>
                <a:srgbClr val="002060"/>
              </a:solidFill>
              <a:effectLst>
                <a:innerShdw blurRad="69850" dist="43180" dir="5400000">
                  <a:srgbClr val="000000">
                    <a:alpha val="65000"/>
                  </a:srgbClr>
                </a:innerShdw>
              </a:effectLst>
            </a:endParaRPr>
          </a:p>
        </p:txBody>
      </p:sp>
      <p:sp>
        <p:nvSpPr>
          <p:cNvPr id="23" name="Rectangle 22"/>
          <p:cNvSpPr/>
          <p:nvPr>
            <p:custDataLst>
              <p:tags r:id="rId4"/>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4" name="Rectangle 23"/>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413583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par>
                                <p:cTn id="18" presetID="2" presetClass="entr" presetSubtype="2"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1+#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1+#ppt_w/2"/>
                                          </p:val>
                                        </p:tav>
                                        <p:tav tm="100000">
                                          <p:val>
                                            <p:strVal val="#ppt_x"/>
                                          </p:val>
                                        </p:tav>
                                      </p:tavLst>
                                    </p:anim>
                                    <p:anim calcmode="lin" valueType="num">
                                      <p:cBhvr additive="base">
                                        <p:cTn id="30"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par>
                                <p:cTn id="36" presetID="2" presetClass="entr" presetSubtype="2"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1+#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up)">
                                      <p:cBhvr>
                                        <p:cTn id="53" dur="500"/>
                                        <p:tgtEl>
                                          <p:spTgt spid="45"/>
                                        </p:tgtEl>
                                      </p:cBhvr>
                                    </p:animEffect>
                                  </p:childTnLst>
                                </p:cTn>
                              </p:par>
                              <p:par>
                                <p:cTn id="54" presetID="2" presetClass="entr" presetSubtype="2"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additive="base">
                                        <p:cTn id="56" dur="500" fill="hold"/>
                                        <p:tgtEl>
                                          <p:spTgt spid="46"/>
                                        </p:tgtEl>
                                        <p:attrNameLst>
                                          <p:attrName>ppt_x</p:attrName>
                                        </p:attrNameLst>
                                      </p:cBhvr>
                                      <p:tavLst>
                                        <p:tav tm="0">
                                          <p:val>
                                            <p:strVal val="1+#ppt_w/2"/>
                                          </p:val>
                                        </p:tav>
                                        <p:tav tm="100000">
                                          <p:val>
                                            <p:strVal val="#ppt_x"/>
                                          </p:val>
                                        </p:tav>
                                      </p:tavLst>
                                    </p:anim>
                                    <p:anim calcmode="lin" valueType="num">
                                      <p:cBhvr additive="base">
                                        <p:cTn id="5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7" grpId="0"/>
      <p:bldP spid="38" grpId="0"/>
      <p:bldP spid="42" grpId="0"/>
      <p:bldP spid="43" grpId="0"/>
      <p:bldP spid="44"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Admin\Desktop\de thi thu\Kieu3-119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457200"/>
            <a:ext cx="4305299" cy="59154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838200" y="2323620"/>
            <a:ext cx="7239000" cy="2172180"/>
          </a:xfrm>
          <a:prstGeom prst="rect">
            <a:avLst/>
          </a:prstGeom>
        </p:spPr>
        <p:txBody>
          <a:bodyPr wrap="square" lIns="48052" tIns="24026" rIns="48052" bIns="24026">
            <a:spAutoFit/>
          </a:bodyPr>
          <a:lstStyle/>
          <a:p>
            <a:pPr algn="ctr"/>
            <a:r>
              <a:rPr lang="vi-VN" sz="2300" dirty="0" smtClean="0">
                <a:latin typeface="Aachen" pitchFamily="18" charset="-93"/>
                <a:ea typeface="Aachen" pitchFamily="18" charset="-93"/>
                <a:cs typeface="Aachen" pitchFamily="18" charset="-93"/>
              </a:rPr>
              <a:t>Giữa </a:t>
            </a:r>
            <a:r>
              <a:rPr lang="vi-VN" sz="2300" dirty="0">
                <a:latin typeface="Aachen" pitchFamily="18" charset="-93"/>
                <a:ea typeface="Aachen" pitchFamily="18" charset="-93"/>
                <a:cs typeface="Aachen" pitchFamily="18" charset="-93"/>
              </a:rPr>
              <a:t>đường </a:t>
            </a:r>
            <a:r>
              <a:rPr lang="vi-VN" sz="2300" dirty="0">
                <a:solidFill>
                  <a:srgbClr val="C00000"/>
                </a:solidFill>
                <a:latin typeface="Aachen" pitchFamily="18" charset="-93"/>
                <a:ea typeface="Aachen" pitchFamily="18" charset="-93"/>
                <a:cs typeface="Aachen" pitchFamily="18" charset="-93"/>
              </a:rPr>
              <a:t>đứt gánh tương tư,</a:t>
            </a:r>
            <a:br>
              <a:rPr lang="vi-VN" sz="2300" dirty="0">
                <a:solidFill>
                  <a:srgbClr val="C0000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Keo loan chắp mối tơ thừa </a:t>
            </a:r>
            <a:r>
              <a:rPr lang="vi-VN" sz="2300" dirty="0">
                <a:latin typeface="Aachen" pitchFamily="18" charset="-93"/>
                <a:ea typeface="Aachen" pitchFamily="18" charset="-93"/>
                <a:cs typeface="Aachen" pitchFamily="18" charset="-93"/>
              </a:rPr>
              <a:t>mặc em.</a:t>
            </a:r>
            <a:br>
              <a:rPr lang="vi-VN" sz="2300" dirty="0">
                <a:latin typeface="Aachen" pitchFamily="18" charset="-93"/>
                <a:ea typeface="Aachen" pitchFamily="18" charset="-93"/>
                <a:cs typeface="Aachen" pitchFamily="18" charset="-93"/>
              </a:rPr>
            </a:br>
            <a:r>
              <a:rPr lang="vi-VN" sz="2300" dirty="0">
                <a:latin typeface="Aachen" pitchFamily="18" charset="-93"/>
                <a:ea typeface="Aachen" pitchFamily="18" charset="-93"/>
                <a:cs typeface="Aachen" pitchFamily="18" charset="-93"/>
              </a:rPr>
              <a:t>Kể từ </a:t>
            </a:r>
            <a:r>
              <a:rPr lang="vi-VN" sz="2300" dirty="0">
                <a:solidFill>
                  <a:schemeClr val="accent1"/>
                </a:solidFill>
                <a:latin typeface="Aachen" pitchFamily="18" charset="-93"/>
                <a:ea typeface="Aachen" pitchFamily="18" charset="-93"/>
                <a:cs typeface="Aachen" pitchFamily="18" charset="-93"/>
              </a:rPr>
              <a:t>khi gặp </a:t>
            </a:r>
            <a:r>
              <a:rPr lang="vi-VN" sz="2300" dirty="0">
                <a:latin typeface="Aachen" pitchFamily="18" charset="-93"/>
                <a:ea typeface="Aachen" pitchFamily="18" charset="-93"/>
                <a:cs typeface="Aachen" pitchFamily="18" charset="-93"/>
              </a:rPr>
              <a:t>chàng Kim ,</a:t>
            </a:r>
            <a:br>
              <a:rPr lang="vi-VN" sz="2300" dirty="0">
                <a:latin typeface="Aachen" pitchFamily="18" charset="-93"/>
                <a:ea typeface="Aachen" pitchFamily="18" charset="-93"/>
                <a:cs typeface="Aachen" pitchFamily="18" charset="-93"/>
              </a:rPr>
            </a:br>
            <a:r>
              <a:rPr lang="vi-VN" sz="2300" dirty="0">
                <a:solidFill>
                  <a:schemeClr val="accent1"/>
                </a:solidFill>
                <a:latin typeface="Aachen" pitchFamily="18" charset="-93"/>
                <a:ea typeface="Aachen" pitchFamily="18" charset="-93"/>
                <a:cs typeface="Aachen" pitchFamily="18" charset="-93"/>
              </a:rPr>
              <a:t>Khi ngày </a:t>
            </a:r>
            <a:r>
              <a:rPr lang="vi-VN" sz="2300" dirty="0">
                <a:latin typeface="Aachen" pitchFamily="18" charset="-93"/>
                <a:ea typeface="Aachen" pitchFamily="18" charset="-93"/>
                <a:cs typeface="Aachen" pitchFamily="18" charset="-93"/>
              </a:rPr>
              <a:t>quạt ước, </a:t>
            </a:r>
            <a:r>
              <a:rPr lang="vi-VN" sz="2300" dirty="0">
                <a:solidFill>
                  <a:schemeClr val="accent1"/>
                </a:solidFill>
                <a:latin typeface="Aachen" pitchFamily="18" charset="-93"/>
                <a:ea typeface="Aachen" pitchFamily="18" charset="-93"/>
                <a:cs typeface="Aachen" pitchFamily="18" charset="-93"/>
              </a:rPr>
              <a:t>khi đêm </a:t>
            </a:r>
            <a:r>
              <a:rPr lang="vi-VN" sz="2300" dirty="0">
                <a:latin typeface="Aachen" pitchFamily="18" charset="-93"/>
                <a:ea typeface="Aachen" pitchFamily="18" charset="-93"/>
                <a:cs typeface="Aachen" pitchFamily="18" charset="-93"/>
              </a:rPr>
              <a:t>chén thề.</a:t>
            </a:r>
            <a:br>
              <a:rPr lang="vi-VN" sz="2300" dirty="0">
                <a:latin typeface="Aachen" pitchFamily="18" charset="-93"/>
                <a:ea typeface="Aachen" pitchFamily="18" charset="-93"/>
                <a:cs typeface="Aachen" pitchFamily="18" charset="-93"/>
              </a:rPr>
            </a:br>
            <a:r>
              <a:rPr lang="vi-VN" sz="2300" dirty="0">
                <a:latin typeface="Aachen" pitchFamily="18" charset="-93"/>
                <a:ea typeface="Aachen" pitchFamily="18" charset="-93"/>
                <a:cs typeface="Aachen" pitchFamily="18" charset="-93"/>
              </a:rPr>
              <a:t>Sự đâu </a:t>
            </a:r>
            <a:r>
              <a:rPr lang="vi-VN" sz="2300" dirty="0" smtClean="0">
                <a:solidFill>
                  <a:schemeClr val="accent6">
                    <a:lumMod val="75000"/>
                  </a:schemeClr>
                </a:solidFill>
                <a:latin typeface="Aachen" pitchFamily="18" charset="-93"/>
                <a:ea typeface="Aachen" pitchFamily="18" charset="-93"/>
                <a:cs typeface="Aachen" pitchFamily="18" charset="-93"/>
              </a:rPr>
              <a:t>s</a:t>
            </a:r>
            <a:r>
              <a:rPr lang="en-US" sz="2300" dirty="0">
                <a:solidFill>
                  <a:schemeClr val="accent6">
                    <a:lumMod val="75000"/>
                  </a:schemeClr>
                </a:solidFill>
                <a:latin typeface="Aachen" pitchFamily="18" charset="-93"/>
                <a:ea typeface="Aachen" pitchFamily="18" charset="-93"/>
                <a:cs typeface="Aachen" pitchFamily="18" charset="-93"/>
              </a:rPr>
              <a:t>ó</a:t>
            </a:r>
            <a:r>
              <a:rPr lang="vi-VN" sz="2300" dirty="0" smtClean="0">
                <a:solidFill>
                  <a:schemeClr val="accent6">
                    <a:lumMod val="75000"/>
                  </a:schemeClr>
                </a:solidFill>
                <a:latin typeface="Aachen" pitchFamily="18" charset="-93"/>
                <a:ea typeface="Aachen" pitchFamily="18" charset="-93"/>
                <a:cs typeface="Aachen" pitchFamily="18" charset="-93"/>
              </a:rPr>
              <a:t>ng </a:t>
            </a:r>
            <a:r>
              <a:rPr lang="vi-VN" sz="2300" dirty="0">
                <a:solidFill>
                  <a:schemeClr val="accent6">
                    <a:lumMod val="75000"/>
                  </a:schemeClr>
                </a:solidFill>
                <a:latin typeface="Aachen" pitchFamily="18" charset="-93"/>
                <a:ea typeface="Aachen" pitchFamily="18" charset="-93"/>
                <a:cs typeface="Aachen" pitchFamily="18" charset="-93"/>
              </a:rPr>
              <a:t>gió bất kỳ,</a:t>
            </a:r>
            <a:r>
              <a:rPr lang="vi-VN" sz="2300">
                <a:solidFill>
                  <a:schemeClr val="accent6">
                    <a:lumMod val="75000"/>
                  </a:schemeClr>
                </a:solidFill>
                <a:latin typeface="Aachen" pitchFamily="18" charset="-93"/>
                <a:ea typeface="Aachen" pitchFamily="18" charset="-93"/>
                <a:cs typeface="Aachen" pitchFamily="18" charset="-93"/>
              </a:rPr>
              <a:t/>
            </a:r>
            <a:br>
              <a:rPr lang="vi-VN" sz="2300">
                <a:solidFill>
                  <a:schemeClr val="accent6">
                    <a:lumMod val="75000"/>
                  </a:schemeClr>
                </a:solidFill>
                <a:latin typeface="Aachen" pitchFamily="18" charset="-93"/>
                <a:ea typeface="Aachen" pitchFamily="18" charset="-93"/>
                <a:cs typeface="Aachen" pitchFamily="18" charset="-93"/>
              </a:rPr>
            </a:br>
            <a:r>
              <a:rPr lang="vi-VN" sz="2300" smtClean="0">
                <a:latin typeface="Aachen" pitchFamily="18" charset="-93"/>
                <a:ea typeface="Aachen" pitchFamily="18" charset="-93"/>
                <a:cs typeface="Aachen" pitchFamily="18" charset="-93"/>
              </a:rPr>
              <a:t>Hi</a:t>
            </a:r>
            <a:r>
              <a:rPr lang="en-US" sz="2300" smtClean="0">
                <a:latin typeface="Aachen" pitchFamily="18" charset="-93"/>
                <a:ea typeface="Aachen" pitchFamily="18" charset="-93"/>
                <a:cs typeface="Aachen" pitchFamily="18" charset="-93"/>
              </a:rPr>
              <a:t>ế</a:t>
            </a:r>
            <a:r>
              <a:rPr lang="vi-VN" sz="2300" smtClean="0">
                <a:latin typeface="Aachen" pitchFamily="18" charset="-93"/>
                <a:ea typeface="Aachen" pitchFamily="18" charset="-93"/>
                <a:cs typeface="Aachen" pitchFamily="18" charset="-93"/>
              </a:rPr>
              <a:t>u </a:t>
            </a:r>
            <a:r>
              <a:rPr lang="vi-VN" sz="2300" dirty="0">
                <a:latin typeface="Aachen" pitchFamily="18" charset="-93"/>
                <a:ea typeface="Aachen" pitchFamily="18" charset="-93"/>
                <a:cs typeface="Aachen" pitchFamily="18" charset="-93"/>
              </a:rPr>
              <a:t>tình khôn lẽ hai bề vẹn </a:t>
            </a:r>
            <a:r>
              <a:rPr lang="vi-VN" sz="2300" dirty="0" smtClean="0">
                <a:latin typeface="Aachen" pitchFamily="18" charset="-93"/>
                <a:ea typeface="Aachen" pitchFamily="18" charset="-93"/>
                <a:cs typeface="Aachen" pitchFamily="18" charset="-93"/>
              </a:rPr>
              <a:t>hai</a:t>
            </a:r>
            <a:r>
              <a:rPr lang="en-US" sz="2300" dirty="0" smtClean="0">
                <a:latin typeface="Aachen" pitchFamily="18" charset="-93"/>
                <a:ea typeface="Aachen" pitchFamily="18" charset="-93"/>
                <a:cs typeface="Aachen" pitchFamily="18" charset="-93"/>
              </a:rPr>
              <a:t>.</a:t>
            </a:r>
            <a:endParaRPr lang="en-US" sz="2300" dirty="0">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338670349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anim calcmode="lin" valueType="num">
                                      <p:cBhvr additive="base">
                                        <p:cTn id="11" dur="500" fill="hold"/>
                                        <p:tgtEl>
                                          <p:spTgt spid="15362"/>
                                        </p:tgtEl>
                                        <p:attrNameLst>
                                          <p:attrName>ppt_x</p:attrName>
                                        </p:attrNameLst>
                                      </p:cBhvr>
                                      <p:tavLst>
                                        <p:tav tm="0">
                                          <p:val>
                                            <p:strVal val="#ppt_x"/>
                                          </p:val>
                                        </p:tav>
                                        <p:tav tm="100000">
                                          <p:val>
                                            <p:strVal val="#ppt_x"/>
                                          </p:val>
                                        </p:tav>
                                      </p:tavLst>
                                    </p:anim>
                                    <p:anim calcmode="lin" valueType="num">
                                      <p:cBhvr additive="base">
                                        <p:cTn id="12"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18288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1924854"/>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55" name="Right Arrow 54"/>
          <p:cNvSpPr/>
          <p:nvPr/>
        </p:nvSpPr>
        <p:spPr>
          <a:xfrm>
            <a:off x="228600" y="2458254"/>
            <a:ext cx="4305301" cy="3657600"/>
          </a:xfrm>
          <a:prstGeom prst="rightArrow">
            <a:avLst>
              <a:gd name="adj1" fmla="val 76846"/>
              <a:gd name="adj2" fmla="val 1732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6" name="Right Arrow 55"/>
          <p:cNvSpPr/>
          <p:nvPr/>
        </p:nvSpPr>
        <p:spPr>
          <a:xfrm flipH="1">
            <a:off x="4562040" y="2458254"/>
            <a:ext cx="4277160" cy="3657600"/>
          </a:xfrm>
          <a:prstGeom prst="rightArrow">
            <a:avLst>
              <a:gd name="adj1" fmla="val 78295"/>
              <a:gd name="adj2" fmla="val 16935"/>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61" name="Group 60"/>
          <p:cNvGrpSpPr/>
          <p:nvPr/>
        </p:nvGrpSpPr>
        <p:grpSpPr>
          <a:xfrm>
            <a:off x="762000" y="2534454"/>
            <a:ext cx="2743200" cy="630942"/>
            <a:chOff x="36286" y="1973997"/>
            <a:chExt cx="2652485" cy="630942"/>
          </a:xfrm>
        </p:grpSpPr>
        <p:grpSp>
          <p:nvGrpSpPr>
            <p:cNvPr id="62" name="Group 7"/>
            <p:cNvGrpSpPr>
              <a:grpSpLocks/>
            </p:cNvGrpSpPr>
            <p:nvPr/>
          </p:nvGrpSpPr>
          <p:grpSpPr bwMode="auto">
            <a:xfrm>
              <a:off x="36286" y="2057400"/>
              <a:ext cx="2652485" cy="444500"/>
              <a:chOff x="672" y="1900"/>
              <a:chExt cx="1752" cy="280"/>
            </a:xfrm>
          </p:grpSpPr>
          <p:sp>
            <p:nvSpPr>
              <p:cNvPr id="64" name="AutoShape 8"/>
              <p:cNvSpPr>
                <a:spLocks noChangeArrowheads="1"/>
              </p:cNvSpPr>
              <p:nvPr/>
            </p:nvSpPr>
            <p:spPr bwMode="gray">
              <a:xfrm>
                <a:off x="672" y="1900"/>
                <a:ext cx="1752" cy="280"/>
              </a:xfrm>
              <a:prstGeom prst="roundRect">
                <a:avLst>
                  <a:gd name="adj" fmla="val 50000"/>
                </a:avLst>
              </a:prstGeom>
              <a:solidFill>
                <a:schemeClr val="accent2"/>
              </a:solidFill>
              <a:ln w="28575" algn="ctr">
                <a:solidFill>
                  <a:srgbClr val="FFFFFF"/>
                </a:solidFill>
                <a:round/>
                <a:headEnd/>
                <a:tailEnd/>
              </a:ln>
              <a:effectLst>
                <a:outerShdw dist="17961" dir="2700000" algn="ctr" rotWithShape="0">
                  <a:srgbClr val="808080"/>
                </a:outerShdw>
              </a:effectLst>
            </p:spPr>
            <p:txBody>
              <a:bodyPr wrap="none" anchor="ctr"/>
              <a:lstStyle/>
              <a:p>
                <a:endParaRPr lang="en-US"/>
              </a:p>
            </p:txBody>
          </p:sp>
          <p:grpSp>
            <p:nvGrpSpPr>
              <p:cNvPr id="65" name="Group 9"/>
              <p:cNvGrpSpPr>
                <a:grpSpLocks/>
              </p:cNvGrpSpPr>
              <p:nvPr/>
            </p:nvGrpSpPr>
            <p:grpSpPr bwMode="auto">
              <a:xfrm>
                <a:off x="692" y="1916"/>
                <a:ext cx="1715" cy="201"/>
                <a:chOff x="691" y="1916"/>
                <a:chExt cx="1715" cy="201"/>
              </a:xfrm>
            </p:grpSpPr>
            <p:pic>
              <p:nvPicPr>
                <p:cNvPr id="66" name="Picture 10" descr="roundrec_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691" y="1916"/>
                  <a:ext cx="1715" cy="201"/>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1" descr="roundrec_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691" y="1916"/>
                  <a:ext cx="1715" cy="201"/>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63" name="Rectangle 19"/>
            <p:cNvSpPr>
              <a:spLocks noChangeArrowheads="1"/>
            </p:cNvSpPr>
            <p:nvPr/>
          </p:nvSpPr>
          <p:spPr bwMode="gray">
            <a:xfrm>
              <a:off x="66565" y="1973997"/>
              <a:ext cx="2596467"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a:r>
                <a:rPr lang="en-US" sz="3500" b="1" dirty="0" smtClean="0"/>
                <a:t>Quá khứ</a:t>
              </a:r>
              <a:endParaRPr lang="en-US" sz="3500" b="1" dirty="0"/>
            </a:p>
          </p:txBody>
        </p:sp>
      </p:grpSp>
      <p:grpSp>
        <p:nvGrpSpPr>
          <p:cNvPr id="68" name="Group 67"/>
          <p:cNvGrpSpPr/>
          <p:nvPr/>
        </p:nvGrpSpPr>
        <p:grpSpPr>
          <a:xfrm>
            <a:off x="5867400" y="2513112"/>
            <a:ext cx="2362200" cy="630942"/>
            <a:chOff x="36286" y="1964323"/>
            <a:chExt cx="2652485" cy="630942"/>
          </a:xfrm>
        </p:grpSpPr>
        <p:grpSp>
          <p:nvGrpSpPr>
            <p:cNvPr id="69" name="Group 7"/>
            <p:cNvGrpSpPr>
              <a:grpSpLocks/>
            </p:cNvGrpSpPr>
            <p:nvPr/>
          </p:nvGrpSpPr>
          <p:grpSpPr bwMode="auto">
            <a:xfrm>
              <a:off x="36286" y="2057400"/>
              <a:ext cx="2652485" cy="444500"/>
              <a:chOff x="672" y="1900"/>
              <a:chExt cx="1752" cy="280"/>
            </a:xfrm>
          </p:grpSpPr>
          <p:sp>
            <p:nvSpPr>
              <p:cNvPr id="71" name="AutoShape 8"/>
              <p:cNvSpPr>
                <a:spLocks noChangeArrowheads="1"/>
              </p:cNvSpPr>
              <p:nvPr/>
            </p:nvSpPr>
            <p:spPr bwMode="gray">
              <a:xfrm>
                <a:off x="672" y="1900"/>
                <a:ext cx="1752" cy="280"/>
              </a:xfrm>
              <a:prstGeom prst="roundRect">
                <a:avLst>
                  <a:gd name="adj" fmla="val 50000"/>
                </a:avLst>
              </a:prstGeom>
              <a:solidFill>
                <a:schemeClr val="accent2"/>
              </a:solidFill>
              <a:ln w="28575" algn="ctr">
                <a:solidFill>
                  <a:srgbClr val="FFFFFF"/>
                </a:solidFill>
                <a:round/>
                <a:headEnd/>
                <a:tailEnd/>
              </a:ln>
              <a:effectLst>
                <a:outerShdw dist="17961" dir="2700000" algn="ctr" rotWithShape="0">
                  <a:srgbClr val="808080"/>
                </a:outerShdw>
              </a:effectLst>
            </p:spPr>
            <p:txBody>
              <a:bodyPr wrap="none" anchor="ctr"/>
              <a:lstStyle/>
              <a:p>
                <a:endParaRPr lang="en-US"/>
              </a:p>
            </p:txBody>
          </p:sp>
          <p:grpSp>
            <p:nvGrpSpPr>
              <p:cNvPr id="72" name="Group 9"/>
              <p:cNvGrpSpPr>
                <a:grpSpLocks/>
              </p:cNvGrpSpPr>
              <p:nvPr/>
            </p:nvGrpSpPr>
            <p:grpSpPr bwMode="auto">
              <a:xfrm>
                <a:off x="692" y="1916"/>
                <a:ext cx="1715" cy="201"/>
                <a:chOff x="691" y="1916"/>
                <a:chExt cx="1715" cy="201"/>
              </a:xfrm>
            </p:grpSpPr>
            <p:pic>
              <p:nvPicPr>
                <p:cNvPr id="73" name="Picture 10" descr="roundrec_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691" y="1916"/>
                  <a:ext cx="1715" cy="201"/>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1" descr="roundrec_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691" y="1916"/>
                  <a:ext cx="1715" cy="201"/>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0" name="Rectangle 19"/>
            <p:cNvSpPr>
              <a:spLocks noChangeArrowheads="1"/>
            </p:cNvSpPr>
            <p:nvPr/>
          </p:nvSpPr>
          <p:spPr bwMode="gray">
            <a:xfrm>
              <a:off x="92303" y="1964323"/>
              <a:ext cx="2596468"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a:r>
                <a:rPr lang="en-US" sz="3500" b="1" dirty="0" smtClean="0"/>
                <a:t>Hiện tại</a:t>
              </a:r>
              <a:endParaRPr lang="en-US" sz="3500" b="1" dirty="0"/>
            </a:p>
          </p:txBody>
        </p:sp>
      </p:grpSp>
      <p:sp>
        <p:nvSpPr>
          <p:cNvPr id="75" name="Rectangle 74"/>
          <p:cNvSpPr/>
          <p:nvPr/>
        </p:nvSpPr>
        <p:spPr>
          <a:xfrm>
            <a:off x="228600" y="3144054"/>
            <a:ext cx="4191000"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nl-NL" sz="28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Khi gặp chàng Kim</a:t>
            </a:r>
          </a:p>
        </p:txBody>
      </p:sp>
      <p:sp>
        <p:nvSpPr>
          <p:cNvPr id="76" name="Rectangle 75"/>
          <p:cNvSpPr/>
          <p:nvPr/>
        </p:nvSpPr>
        <p:spPr>
          <a:xfrm>
            <a:off x="4876800" y="3154234"/>
            <a:ext cx="3962400"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nl-NL" sz="28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Đứt gánh tương tư</a:t>
            </a:r>
          </a:p>
        </p:txBody>
      </p:sp>
      <p:sp>
        <p:nvSpPr>
          <p:cNvPr id="77" name="Rectangle 76"/>
          <p:cNvSpPr/>
          <p:nvPr/>
        </p:nvSpPr>
        <p:spPr>
          <a:xfrm>
            <a:off x="228600" y="3677454"/>
            <a:ext cx="4191000"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nl-NL" sz="28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Khi ngày quạt ước</a:t>
            </a:r>
          </a:p>
        </p:txBody>
      </p:sp>
      <p:sp>
        <p:nvSpPr>
          <p:cNvPr id="78" name="Rectangle 77"/>
          <p:cNvSpPr/>
          <p:nvPr/>
        </p:nvSpPr>
        <p:spPr>
          <a:xfrm>
            <a:off x="228600" y="4210854"/>
            <a:ext cx="4191000"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nl-NL" sz="28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Khi đêm chén thề</a:t>
            </a:r>
            <a:endParaRPr lang="en-US" sz="2800" b="1" spc="50" dirty="0">
              <a:ln w="11430"/>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79" name="Rectangle 78"/>
          <p:cNvSpPr/>
          <p:nvPr/>
        </p:nvSpPr>
        <p:spPr>
          <a:xfrm>
            <a:off x="4724400" y="3733800"/>
            <a:ext cx="4419600" cy="47705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5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Keo loan chắp mối tơ thừa</a:t>
            </a:r>
            <a:endParaRPr lang="en-US" sz="2500" b="1" spc="50" dirty="0">
              <a:ln w="11430"/>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80" name="Rectangle 79"/>
          <p:cNvSpPr/>
          <p:nvPr/>
        </p:nvSpPr>
        <p:spPr>
          <a:xfrm>
            <a:off x="4724400" y="4221034"/>
            <a:ext cx="3962400"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effectLst>
                  <a:outerShdw blurRad="76200" dist="50800" dir="5400000" algn="tl" rotWithShape="0">
                    <a:srgbClr val="000000">
                      <a:alpha val="65000"/>
                    </a:srgbClr>
                  </a:outerShdw>
                </a:effectLst>
                <a:latin typeface="Calibri" pitchFamily="34" charset="0"/>
                <a:cs typeface="Calibri" pitchFamily="34" charset="0"/>
              </a:rPr>
              <a:t>- Sóng gió bất kỳ </a:t>
            </a:r>
            <a:endParaRPr lang="en-US" sz="2800" b="1" spc="50" dirty="0">
              <a:ln w="11430"/>
              <a:effectLst>
                <a:outerShdw blurRad="76200" dist="50800" dir="5400000" algn="tl" rotWithShape="0">
                  <a:srgbClr val="000000">
                    <a:alpha val="65000"/>
                  </a:srgbClr>
                </a:outerShdw>
              </a:effectLst>
              <a:latin typeface="Calibri" pitchFamily="34" charset="0"/>
              <a:cs typeface="Calibri" pitchFamily="34" charset="0"/>
            </a:endParaRPr>
          </a:p>
        </p:txBody>
      </p:sp>
      <p:pic>
        <p:nvPicPr>
          <p:cNvPr id="81" name="Picture 2" descr="C:\Documents and Settings\ADMIN\Desktop\yik5BERi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5615959" flipH="1">
            <a:off x="556512" y="4837361"/>
            <a:ext cx="345660" cy="722539"/>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descr="C:\Documents and Settings\ADMIN\Desktop\yik5BERi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5615959" flipH="1">
            <a:off x="5309281" y="4837361"/>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83" name="Rectangle 82"/>
          <p:cNvSpPr/>
          <p:nvPr/>
        </p:nvSpPr>
        <p:spPr>
          <a:xfrm>
            <a:off x="1190832" y="4996068"/>
            <a:ext cx="2847768" cy="510186"/>
          </a:xfrm>
          <a:prstGeom prst="rect">
            <a:avLst/>
          </a:prstGeom>
        </p:spPr>
        <p:txBody>
          <a:bodyPr wrap="square" lIns="48052" tIns="24026" rIns="48052" bIns="24026">
            <a:spAutoFit/>
          </a:bodyPr>
          <a:lstStyle/>
          <a:p>
            <a:r>
              <a:rPr lang="en-US" sz="2400" i="1" dirty="0" smtClean="0">
                <a:solidFill>
                  <a:srgbClr val="C00000"/>
                </a:solidFill>
                <a:latin typeface="Aachen" pitchFamily="18" charset="-93"/>
                <a:ea typeface="Aachen" pitchFamily="18" charset="-93"/>
                <a:cs typeface="Aachen" pitchFamily="18" charset="-93"/>
              </a:rPr>
              <a:t> </a:t>
            </a:r>
            <a:r>
              <a:rPr lang="en-US" sz="3000" i="1" dirty="0" smtClean="0">
                <a:solidFill>
                  <a:schemeClr val="bg1"/>
                </a:solidFill>
                <a:latin typeface="Aachen" pitchFamily="18" charset="-93"/>
                <a:ea typeface="Aachen" pitchFamily="18" charset="-93"/>
                <a:cs typeface="Aachen" pitchFamily="18" charset="-93"/>
              </a:rPr>
              <a:t>Hạnh phúc</a:t>
            </a:r>
            <a:endParaRPr lang="en-US" sz="3000" i="1" dirty="0">
              <a:solidFill>
                <a:schemeClr val="bg1"/>
              </a:solidFill>
              <a:latin typeface="Aachen" pitchFamily="18" charset="-93"/>
              <a:ea typeface="Aachen" pitchFamily="18" charset="-93"/>
              <a:cs typeface="Aachen" pitchFamily="18" charset="-93"/>
            </a:endParaRPr>
          </a:p>
        </p:txBody>
      </p:sp>
      <p:sp>
        <p:nvSpPr>
          <p:cNvPr id="84" name="Rectangle 83"/>
          <p:cNvSpPr/>
          <p:nvPr/>
        </p:nvSpPr>
        <p:spPr>
          <a:xfrm>
            <a:off x="5991432" y="5049054"/>
            <a:ext cx="2847768" cy="510186"/>
          </a:xfrm>
          <a:prstGeom prst="rect">
            <a:avLst/>
          </a:prstGeom>
        </p:spPr>
        <p:txBody>
          <a:bodyPr wrap="square" lIns="48052" tIns="24026" rIns="48052" bIns="24026">
            <a:spAutoFit/>
          </a:bodyPr>
          <a:lstStyle/>
          <a:p>
            <a:r>
              <a:rPr lang="en-US" sz="2400" i="1" dirty="0" smtClean="0">
                <a:solidFill>
                  <a:srgbClr val="C00000"/>
                </a:solidFill>
                <a:latin typeface="Aachen" pitchFamily="18" charset="-93"/>
                <a:ea typeface="Aachen" pitchFamily="18" charset="-93"/>
                <a:cs typeface="Aachen" pitchFamily="18" charset="-93"/>
              </a:rPr>
              <a:t> </a:t>
            </a:r>
            <a:r>
              <a:rPr lang="en-US" sz="3000" i="1" dirty="0" smtClean="0">
                <a:solidFill>
                  <a:schemeClr val="bg1"/>
                </a:solidFill>
                <a:latin typeface="Aachen" pitchFamily="18" charset="-93"/>
                <a:ea typeface="Aachen" pitchFamily="18" charset="-93"/>
                <a:cs typeface="Aachen" pitchFamily="18" charset="-93"/>
              </a:rPr>
              <a:t>Khổ đau</a:t>
            </a:r>
            <a:endParaRPr lang="en-US" sz="3000" i="1" dirty="0">
              <a:solidFill>
                <a:schemeClr val="bg1"/>
              </a:solidFill>
              <a:latin typeface="Aachen" pitchFamily="18" charset="-93"/>
              <a:ea typeface="Aachen" pitchFamily="18" charset="-93"/>
              <a:cs typeface="Aachen" pitchFamily="18" charset="-93"/>
            </a:endParaRPr>
          </a:p>
        </p:txBody>
      </p:sp>
      <p:sp>
        <p:nvSpPr>
          <p:cNvPr id="37" name="Rectangle 36"/>
          <p:cNvSpPr/>
          <p:nvPr/>
        </p:nvSpPr>
        <p:spPr>
          <a:xfrm>
            <a:off x="410480" y="1903178"/>
            <a:ext cx="3575274" cy="477054"/>
          </a:xfrm>
          <a:prstGeom prst="rect">
            <a:avLst/>
          </a:prstGeom>
        </p:spPr>
        <p:txBody>
          <a:bodyPr wrap="none">
            <a:spAutoFit/>
          </a:bodyPr>
          <a:lstStyle/>
          <a:p>
            <a:pPr lvl="1" algn="ctr">
              <a:spcBef>
                <a:spcPct val="0"/>
              </a:spcBef>
            </a:pPr>
            <a:r>
              <a:rPr lang="en-US" sz="2500" b="1" smtClean="0">
                <a:ln w="1905"/>
                <a:effectLst>
                  <a:innerShdw blurRad="69850" dist="43180" dir="5400000">
                    <a:srgbClr val="000000">
                      <a:alpha val="65000"/>
                    </a:srgbClr>
                  </a:innerShdw>
                </a:effectLst>
                <a:latin typeface="Calibri" pitchFamily="34" charset="0"/>
                <a:cs typeface="Calibri" pitchFamily="34" charset="0"/>
              </a:rPr>
              <a:t>- Kiều tâm sự với Vân:</a:t>
            </a:r>
            <a:endParaRPr lang="en-US" sz="2500" b="1" dirty="0">
              <a:ln w="1905"/>
              <a:effectLst>
                <a:innerShdw blurRad="69850" dist="43180" dir="5400000">
                  <a:srgbClr val="000000">
                    <a:alpha val="65000"/>
                  </a:srgbClr>
                </a:innerShdw>
              </a:effectLst>
            </a:endParaRPr>
          </a:p>
        </p:txBody>
      </p:sp>
      <p:sp>
        <p:nvSpPr>
          <p:cNvPr id="38" name="Rectangle 37"/>
          <p:cNvSpPr/>
          <p:nvPr>
            <p:custDataLst>
              <p:tags r:id="rId4"/>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39" name="Rectangle 38"/>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2174491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1+#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16" presetClass="entr" presetSubtype="21" fill="hold"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barn(inVertical)">
                                      <p:cBhvr>
                                        <p:cTn id="15" dur="500"/>
                                        <p:tgtEl>
                                          <p:spTgt spid="61"/>
                                        </p:tgtEl>
                                      </p:cBhvr>
                                    </p:animEffect>
                                  </p:childTnLst>
                                </p:cTn>
                              </p:par>
                              <p:par>
                                <p:cTn id="16" presetID="16" presetClass="entr" presetSubtype="21" fill="hold" nodeType="withEffect">
                                  <p:stCondLst>
                                    <p:cond delay="500"/>
                                  </p:stCondLst>
                                  <p:childTnLst>
                                    <p:set>
                                      <p:cBhvr>
                                        <p:cTn id="17" dur="1" fill="hold">
                                          <p:stCondLst>
                                            <p:cond delay="0"/>
                                          </p:stCondLst>
                                        </p:cTn>
                                        <p:tgtEl>
                                          <p:spTgt spid="68"/>
                                        </p:tgtEl>
                                        <p:attrNameLst>
                                          <p:attrName>style.visibility</p:attrName>
                                        </p:attrNameLst>
                                      </p:cBhvr>
                                      <p:to>
                                        <p:strVal val="visible"/>
                                      </p:to>
                                    </p:set>
                                    <p:animEffect transition="in" filter="barn(inVertical)">
                                      <p:cBhvr>
                                        <p:cTn id="18" dur="500"/>
                                        <p:tgtEl>
                                          <p:spTgt spid="6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left)">
                                      <p:cBhvr>
                                        <p:cTn id="23" dur="500"/>
                                        <p:tgtEl>
                                          <p:spTgt spid="7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ipe(left)">
                                      <p:cBhvr>
                                        <p:cTn id="26" dur="500"/>
                                        <p:tgtEl>
                                          <p:spTgt spid="7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wipe(left)">
                                      <p:cBhvr>
                                        <p:cTn id="29" dur="500"/>
                                        <p:tgtEl>
                                          <p:spTgt spid="7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500"/>
                                        <p:tgtEl>
                                          <p:spTgt spid="8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500"/>
                                        <p:tgtEl>
                                          <p:spTgt spid="8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down)">
                                      <p:cBhvr>
                                        <p:cTn id="48" dur="500"/>
                                        <p:tgtEl>
                                          <p:spTgt spid="8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wipe(down)">
                                      <p:cBhvr>
                                        <p:cTn id="5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75" grpId="0"/>
      <p:bldP spid="76" grpId="0"/>
      <p:bldP spid="77" grpId="0"/>
      <p:bldP spid="78" grpId="0"/>
      <p:bldP spid="79" grpId="0"/>
      <p:bldP spid="80" grpId="0"/>
      <p:bldP spid="83" grpId="0"/>
      <p:bldP spid="8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5524020"/>
            <a:ext cx="7239000" cy="971851"/>
          </a:xfrm>
          <a:prstGeom prst="rect">
            <a:avLst/>
          </a:prstGeom>
        </p:spPr>
        <p:txBody>
          <a:bodyPr wrap="square" lIns="48052" tIns="24026" rIns="48052" bIns="24026">
            <a:spAutoFit/>
          </a:bodyPr>
          <a:lstStyle/>
          <a:p>
            <a:pPr algn="ctr"/>
            <a:r>
              <a:rPr lang="vi-VN" sz="3000" dirty="0" smtClean="0">
                <a:latin typeface="Aachen" pitchFamily="18" charset="-93"/>
                <a:ea typeface="Aachen" pitchFamily="18" charset="-93"/>
                <a:cs typeface="Aachen" pitchFamily="18" charset="-93"/>
              </a:rPr>
              <a:t>Kể </a:t>
            </a:r>
            <a:r>
              <a:rPr lang="vi-VN" sz="3000" dirty="0">
                <a:latin typeface="Aachen" pitchFamily="18" charset="-93"/>
                <a:ea typeface="Aachen" pitchFamily="18" charset="-93"/>
                <a:cs typeface="Aachen" pitchFamily="18" charset="-93"/>
              </a:rPr>
              <a:t>từ </a:t>
            </a:r>
            <a:r>
              <a:rPr lang="vi-VN" sz="3000" u="sng" dirty="0">
                <a:solidFill>
                  <a:schemeClr val="accent1"/>
                </a:solidFill>
                <a:latin typeface="Aachen" pitchFamily="18" charset="-93"/>
                <a:ea typeface="Aachen" pitchFamily="18" charset="-93"/>
                <a:cs typeface="Aachen" pitchFamily="18" charset="-93"/>
              </a:rPr>
              <a:t>khi</a:t>
            </a:r>
            <a:r>
              <a:rPr lang="vi-VN" sz="3000" dirty="0">
                <a:solidFill>
                  <a:schemeClr val="accent1"/>
                </a:solidFill>
                <a:latin typeface="Aachen" pitchFamily="18" charset="-93"/>
                <a:ea typeface="Aachen" pitchFamily="18" charset="-93"/>
                <a:cs typeface="Aachen" pitchFamily="18" charset="-93"/>
              </a:rPr>
              <a:t> gặp </a:t>
            </a:r>
            <a:r>
              <a:rPr lang="vi-VN" sz="3000" dirty="0">
                <a:latin typeface="Aachen" pitchFamily="18" charset="-93"/>
                <a:ea typeface="Aachen" pitchFamily="18" charset="-93"/>
                <a:cs typeface="Aachen" pitchFamily="18" charset="-93"/>
              </a:rPr>
              <a:t>chàng Kim ,</a:t>
            </a:r>
            <a:br>
              <a:rPr lang="vi-VN" sz="3000" dirty="0">
                <a:latin typeface="Aachen" pitchFamily="18" charset="-93"/>
                <a:ea typeface="Aachen" pitchFamily="18" charset="-93"/>
                <a:cs typeface="Aachen" pitchFamily="18" charset="-93"/>
              </a:rPr>
            </a:br>
            <a:r>
              <a:rPr lang="vi-VN" sz="3000" u="sng" dirty="0">
                <a:solidFill>
                  <a:schemeClr val="accent1"/>
                </a:solidFill>
                <a:latin typeface="Aachen" pitchFamily="18" charset="-93"/>
                <a:ea typeface="Aachen" pitchFamily="18" charset="-93"/>
                <a:cs typeface="Aachen" pitchFamily="18" charset="-93"/>
              </a:rPr>
              <a:t>Khi</a:t>
            </a:r>
            <a:r>
              <a:rPr lang="vi-VN" sz="3000" dirty="0">
                <a:solidFill>
                  <a:schemeClr val="accent1"/>
                </a:solidFill>
                <a:latin typeface="Aachen" pitchFamily="18" charset="-93"/>
                <a:ea typeface="Aachen" pitchFamily="18" charset="-93"/>
                <a:cs typeface="Aachen" pitchFamily="18" charset="-93"/>
              </a:rPr>
              <a:t> ngày </a:t>
            </a:r>
            <a:r>
              <a:rPr lang="vi-VN" sz="3000" dirty="0">
                <a:latin typeface="Aachen" pitchFamily="18" charset="-93"/>
                <a:ea typeface="Aachen" pitchFamily="18" charset="-93"/>
                <a:cs typeface="Aachen" pitchFamily="18" charset="-93"/>
              </a:rPr>
              <a:t>quạt ước, </a:t>
            </a:r>
            <a:r>
              <a:rPr lang="vi-VN" sz="3000" u="sng" dirty="0">
                <a:solidFill>
                  <a:schemeClr val="accent1"/>
                </a:solidFill>
                <a:latin typeface="Aachen" pitchFamily="18" charset="-93"/>
                <a:ea typeface="Aachen" pitchFamily="18" charset="-93"/>
                <a:cs typeface="Aachen" pitchFamily="18" charset="-93"/>
              </a:rPr>
              <a:t>khi</a:t>
            </a:r>
            <a:r>
              <a:rPr lang="vi-VN" sz="3000" dirty="0">
                <a:solidFill>
                  <a:schemeClr val="accent1"/>
                </a:solidFill>
                <a:latin typeface="Aachen" pitchFamily="18" charset="-93"/>
                <a:ea typeface="Aachen" pitchFamily="18" charset="-93"/>
                <a:cs typeface="Aachen" pitchFamily="18" charset="-93"/>
              </a:rPr>
              <a:t> đêm </a:t>
            </a:r>
            <a:r>
              <a:rPr lang="vi-VN" sz="3000" dirty="0">
                <a:latin typeface="Aachen" pitchFamily="18" charset="-93"/>
                <a:ea typeface="Aachen" pitchFamily="18" charset="-93"/>
                <a:cs typeface="Aachen" pitchFamily="18" charset="-93"/>
              </a:rPr>
              <a:t>chén thề</a:t>
            </a:r>
            <a:r>
              <a:rPr lang="vi-VN" sz="3000" dirty="0" smtClean="0">
                <a:latin typeface="Aachen" pitchFamily="18" charset="-93"/>
                <a:ea typeface="Aachen" pitchFamily="18" charset="-93"/>
                <a:cs typeface="Aachen" pitchFamily="18" charset="-93"/>
              </a:rPr>
              <a:t>.</a:t>
            </a:r>
            <a:endParaRPr lang="en-US" sz="3000" dirty="0">
              <a:latin typeface="Aachen" pitchFamily="18" charset="-93"/>
              <a:ea typeface="Aachen" pitchFamily="18" charset="-93"/>
              <a:cs typeface="Aachen" pitchFamily="18" charset="-93"/>
            </a:endParaRPr>
          </a:p>
        </p:txBody>
      </p:sp>
      <p:pic>
        <p:nvPicPr>
          <p:cNvPr id="4100" name="Picture 4" descr="C:\Users\Admin\Desktop\trao duyen\nghi-luan-doan-trich-chi-em-thuy-kieu-nguyen-d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33400"/>
            <a:ext cx="6172200" cy="46360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64114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577952" y="3087347"/>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Điệp từ: </a:t>
            </a:r>
            <a:r>
              <a:rPr lang="en-US" sz="2400" i="1" dirty="0" smtClean="0">
                <a:solidFill>
                  <a:srgbClr val="7030A0"/>
                </a:solidFill>
                <a:latin typeface="Aachen" pitchFamily="18" charset="-93"/>
                <a:ea typeface="Aachen" pitchFamily="18" charset="-93"/>
                <a:cs typeface="Aachen" pitchFamily="18" charset="-93"/>
              </a:rPr>
              <a:t>khi</a:t>
            </a:r>
            <a:endParaRPr lang="en-US" sz="2400" i="1" dirty="0">
              <a:solidFill>
                <a:srgbClr val="7030A0"/>
              </a:solidFill>
              <a:latin typeface="Aachen" pitchFamily="18" charset="-93"/>
              <a:ea typeface="Aachen" pitchFamily="18" charset="-93"/>
              <a:cs typeface="Aachen" pitchFamily="18" charset="-93"/>
            </a:endParaRPr>
          </a:p>
        </p:txBody>
      </p:sp>
      <p:cxnSp>
        <p:nvCxnSpPr>
          <p:cNvPr id="39" name="Straight Arrow Connector 38"/>
          <p:cNvCxnSpPr/>
          <p:nvPr/>
        </p:nvCxnSpPr>
        <p:spPr>
          <a:xfrm flipV="1">
            <a:off x="5941785" y="3328035"/>
            <a:ext cx="457200" cy="46842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41785" y="3806183"/>
            <a:ext cx="457200" cy="46101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847443" y="3028146"/>
            <a:ext cx="3067957" cy="86177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Kể ngắn gọn</a:t>
            </a:r>
            <a:r>
              <a:rPr lang="en-US" sz="2500" b="1" smtClean="0">
                <a:ln w="1905"/>
                <a:effectLst>
                  <a:innerShdw blurRad="69850" dist="43180" dir="5400000">
                    <a:srgbClr val="000000">
                      <a:alpha val="65000"/>
                    </a:srgbClr>
                  </a:innerShdw>
                </a:effectLst>
                <a:latin typeface="Calibri" pitchFamily="34" charset="0"/>
                <a:cs typeface="Calibri" pitchFamily="34" charset="0"/>
              </a:rPr>
              <a:t>, vấn </a:t>
            </a:r>
            <a:r>
              <a:rPr lang="en-US" sz="2500" b="1" dirty="0" smtClean="0">
                <a:ln w="1905"/>
                <a:effectLst>
                  <a:innerShdw blurRad="69850" dist="43180" dir="5400000">
                    <a:srgbClr val="000000">
                      <a:alpha val="65000"/>
                    </a:srgbClr>
                  </a:innerShdw>
                </a:effectLst>
                <a:latin typeface="Calibri" pitchFamily="34" charset="0"/>
                <a:cs typeface="Calibri" pitchFamily="34" charset="0"/>
              </a:rPr>
              <a:t>tắt, đầy đủ</a:t>
            </a:r>
            <a:endParaRPr lang="en-US" sz="2500" b="1" dirty="0">
              <a:ln w="1905"/>
              <a:effectLst>
                <a:innerShdw blurRad="69850" dist="43180" dir="5400000">
                  <a:srgbClr val="000000">
                    <a:alpha val="65000"/>
                  </a:srgbClr>
                </a:innerShdw>
              </a:effectLst>
            </a:endParaRPr>
          </a:p>
        </p:txBody>
      </p:sp>
      <p:sp>
        <p:nvSpPr>
          <p:cNvPr id="43" name="Rectangle 42"/>
          <p:cNvSpPr/>
          <p:nvPr/>
        </p:nvSpPr>
        <p:spPr>
          <a:xfrm>
            <a:off x="5902917" y="4038600"/>
            <a:ext cx="3241083" cy="86177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Một tình yêu sâu đậm, thiêng liêng</a:t>
            </a:r>
            <a:endParaRPr lang="en-US" sz="2500" b="1" dirty="0">
              <a:ln w="1905"/>
              <a:effectLst>
                <a:innerShdw blurRad="69850" dist="43180" dir="5400000">
                  <a:srgbClr val="000000">
                    <a:alpha val="65000"/>
                  </a:srgbClr>
                </a:innerShdw>
              </a:effectLst>
            </a:endParaRPr>
          </a:p>
        </p:txBody>
      </p:sp>
      <p:sp>
        <p:nvSpPr>
          <p:cNvPr id="21" name="Rectangle 20"/>
          <p:cNvSpPr/>
          <p:nvPr/>
        </p:nvSpPr>
        <p:spPr>
          <a:xfrm>
            <a:off x="577952" y="3696947"/>
            <a:ext cx="5163015"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Từ chỉ thời gian: </a:t>
            </a:r>
            <a:r>
              <a:rPr lang="en-US" sz="2400" i="1" dirty="0" smtClean="0">
                <a:solidFill>
                  <a:srgbClr val="7030A0"/>
                </a:solidFill>
                <a:latin typeface="Aachen" pitchFamily="18" charset="-93"/>
                <a:ea typeface="Aachen" pitchFamily="18" charset="-93"/>
                <a:cs typeface="Aachen" pitchFamily="18" charset="-93"/>
              </a:rPr>
              <a:t>ngày, đêm</a:t>
            </a:r>
            <a:endParaRPr lang="en-US" sz="2400" i="1" dirty="0">
              <a:solidFill>
                <a:srgbClr val="7030A0"/>
              </a:solidFill>
              <a:latin typeface="Aachen" pitchFamily="18" charset="-93"/>
              <a:ea typeface="Aachen" pitchFamily="18" charset="-93"/>
              <a:cs typeface="Aachen" pitchFamily="18" charset="-93"/>
            </a:endParaRPr>
          </a:p>
        </p:txBody>
      </p:sp>
      <p:sp>
        <p:nvSpPr>
          <p:cNvPr id="22" name="Rectangle 21"/>
          <p:cNvSpPr/>
          <p:nvPr/>
        </p:nvSpPr>
        <p:spPr>
          <a:xfrm>
            <a:off x="577952" y="4267200"/>
            <a:ext cx="56704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Hình ảnh ước lệ: </a:t>
            </a:r>
            <a:r>
              <a:rPr lang="en-US" sz="2400" i="1" dirty="0" smtClean="0">
                <a:solidFill>
                  <a:srgbClr val="7030A0"/>
                </a:solidFill>
                <a:latin typeface="Aachen" pitchFamily="18" charset="-93"/>
                <a:ea typeface="Aachen" pitchFamily="18" charset="-93"/>
                <a:cs typeface="Aachen" pitchFamily="18" charset="-93"/>
              </a:rPr>
              <a:t>quạt ước, chén thề</a:t>
            </a:r>
            <a:endParaRPr lang="en-US" sz="2400" i="1" dirty="0">
              <a:solidFill>
                <a:srgbClr val="7030A0"/>
              </a:solidFill>
              <a:latin typeface="Aachen" pitchFamily="18" charset="-93"/>
              <a:ea typeface="Aachen" pitchFamily="18" charset="-93"/>
              <a:cs typeface="Aachen" pitchFamily="18" charset="-93"/>
            </a:endParaRPr>
          </a:p>
        </p:txBody>
      </p:sp>
      <p:sp>
        <p:nvSpPr>
          <p:cNvPr id="2" name="Right Brace 1"/>
          <p:cNvSpPr/>
          <p:nvPr/>
        </p:nvSpPr>
        <p:spPr>
          <a:xfrm>
            <a:off x="5562600" y="3087347"/>
            <a:ext cx="381000" cy="1418226"/>
          </a:xfrm>
          <a:prstGeom prst="rightBrace">
            <a:avLst>
              <a:gd name="adj1" fmla="val 8333"/>
              <a:gd name="adj2" fmla="val 48977"/>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p:cNvSpPr/>
          <p:nvPr/>
        </p:nvSpPr>
        <p:spPr>
          <a:xfrm>
            <a:off x="381000" y="1875219"/>
            <a:ext cx="3487109" cy="477054"/>
          </a:xfrm>
          <a:prstGeom prst="rect">
            <a:avLst/>
          </a:prstGeom>
        </p:spPr>
        <p:txBody>
          <a:bodyPr wrap="none">
            <a:spAutoFit/>
          </a:bodyPr>
          <a:lstStyle/>
          <a:p>
            <a:pPr lvl="1" algn="ctr">
              <a:spcBef>
                <a:spcPct val="0"/>
              </a:spcBef>
            </a:pPr>
            <a:r>
              <a:rPr lang="en-US" sz="2500" b="1" smtClean="0">
                <a:ln w="1905"/>
                <a:effectLst>
                  <a:innerShdw blurRad="69850" dist="43180" dir="5400000">
                    <a:srgbClr val="000000">
                      <a:alpha val="65000"/>
                    </a:srgbClr>
                  </a:innerShdw>
                </a:effectLst>
                <a:latin typeface="Calibri" pitchFamily="34" charset="0"/>
                <a:cs typeface="Calibri" pitchFamily="34" charset="0"/>
              </a:rPr>
              <a:t>- Kiều tâm sự với Vân</a:t>
            </a:r>
            <a:endParaRPr lang="en-US" sz="2500" b="1" dirty="0">
              <a:ln w="1905"/>
              <a:effectLst>
                <a:innerShdw blurRad="69850" dist="43180" dir="5400000">
                  <a:srgbClr val="000000">
                    <a:alpha val="65000"/>
                  </a:srgbClr>
                </a:innerShdw>
              </a:effectLst>
            </a:endParaRPr>
          </a:p>
        </p:txBody>
      </p:sp>
      <p:sp>
        <p:nvSpPr>
          <p:cNvPr id="20" name="Rectangle 19"/>
          <p:cNvSpPr/>
          <p:nvPr>
            <p:custDataLst>
              <p:tags r:id="rId4"/>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3" name="Rectangle 22"/>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57686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 presetClass="entr" presetSubtype="2"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1+#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3" grpId="0"/>
      <p:bldP spid="21" grpId="0"/>
      <p:bldP spid="22"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an 44"/>
          <p:cNvSpPr/>
          <p:nvPr/>
        </p:nvSpPr>
        <p:spPr>
          <a:xfrm rot="5400000">
            <a:off x="3155951" y="-2635246"/>
            <a:ext cx="241297" cy="5791200"/>
          </a:xfrm>
          <a:prstGeom prst="can">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p:cNvGrpSpPr/>
          <p:nvPr/>
        </p:nvGrpSpPr>
        <p:grpSpPr>
          <a:xfrm>
            <a:off x="152400" y="1600200"/>
            <a:ext cx="1371600" cy="4419600"/>
            <a:chOff x="152400" y="1428750"/>
            <a:chExt cx="1371600" cy="3733800"/>
          </a:xfrm>
        </p:grpSpPr>
        <p:sp>
          <p:nvSpPr>
            <p:cNvPr id="56" name="Rectangle 55"/>
            <p:cNvSpPr/>
            <p:nvPr/>
          </p:nvSpPr>
          <p:spPr>
            <a:xfrm>
              <a:off x="152400" y="1428750"/>
              <a:ext cx="1371600" cy="3733800"/>
            </a:xfrm>
            <a:prstGeom prst="rect">
              <a:avLst/>
            </a:prstGeom>
            <a:solidFill>
              <a:schemeClr val="accent4">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676470" y="1905000"/>
              <a:ext cx="323461" cy="2590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ectangle 57"/>
          <p:cNvSpPr/>
          <p:nvPr/>
        </p:nvSpPr>
        <p:spPr>
          <a:xfrm>
            <a:off x="1676400" y="3200400"/>
            <a:ext cx="7315200" cy="2819400"/>
          </a:xfrm>
          <a:prstGeom prst="rect">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1676400" y="914399"/>
            <a:ext cx="7315200" cy="2286001"/>
          </a:xfrm>
          <a:prstGeom prst="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828801" y="1293705"/>
            <a:ext cx="5526434" cy="2897295"/>
          </a:xfrm>
          <a:prstGeom prst="rect">
            <a:avLst/>
          </a:prstGeom>
          <a:solidFill>
            <a:srgbClr val="008080"/>
          </a:solidFill>
          <a:ln w="762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7" descr="C:\Documents and Settings\ADMIN\Desktop\0.Dong_ho.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47825" y="38100"/>
            <a:ext cx="830942" cy="830942"/>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152400" y="914398"/>
            <a:ext cx="1371600" cy="381001"/>
          </a:xfrm>
          <a:prstGeom prst="rect">
            <a:avLst/>
          </a:prstGeom>
          <a:solidFill>
            <a:schemeClr val="bg2"/>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Picture 3" descr="C:\Documents and Settings\ADMIN\My Documents\1.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72399" y="108450"/>
            <a:ext cx="1076325" cy="732017"/>
          </a:xfrm>
          <a:prstGeom prst="rect">
            <a:avLst/>
          </a:prstGeom>
          <a:noFill/>
          <a:extLst>
            <a:ext uri="{909E8E84-426E-40DD-AFC4-6F175D3DCCD1}">
              <a14:hiddenFill xmlns:a14="http://schemas.microsoft.com/office/drawing/2010/main">
                <a:solidFill>
                  <a:srgbClr val="FFFFFF"/>
                </a:solidFill>
              </a14:hiddenFill>
            </a:ext>
          </a:extLst>
        </p:spPr>
      </p:pic>
      <p:sp>
        <p:nvSpPr>
          <p:cNvPr id="64" name="Rectangle 63"/>
          <p:cNvSpPr/>
          <p:nvPr>
            <p:custDataLst>
              <p:tags r:id="rId2"/>
            </p:custDataLst>
          </p:nvPr>
        </p:nvSpPr>
        <p:spPr>
          <a:xfrm>
            <a:off x="2743200" y="274403"/>
            <a:ext cx="4572000" cy="553998"/>
          </a:xfrm>
          <a:prstGeom prst="rect">
            <a:avLst/>
          </a:prstGeom>
          <a:noFill/>
          <a:effectLst>
            <a:glow rad="228600">
              <a:schemeClr val="accent2">
                <a:satMod val="175000"/>
                <a:alpha val="40000"/>
              </a:schemeClr>
            </a:glow>
          </a:effectLst>
        </p:spPr>
        <p:txBody>
          <a:bodyPr wrap="square" lIns="91440" tIns="45720" rIns="91440" bIns="45720">
            <a:spAutoFit/>
          </a:bodyPr>
          <a:lstStyle/>
          <a:p>
            <a:r>
              <a:rPr lang="en-US" sz="2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   </a:t>
            </a:r>
            <a:r>
              <a:rPr lang="en-US" sz="3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HỌC, HỌC NỮA, HỌC MÃI</a:t>
            </a:r>
            <a:endParaRPr lang="en-US" sz="3000" b="1" dirty="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endParaRPr>
          </a:p>
        </p:txBody>
      </p:sp>
      <p:pic>
        <p:nvPicPr>
          <p:cNvPr id="65" name="Picture 4" descr="C:\Documents and Settings\ADMIN\My Documents\planete-ecologi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20000" y="1371600"/>
            <a:ext cx="1181010" cy="14980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6" name="Picture 6" descr="C:\Documents and Settings\ADMIN\My Documents\book-1328584_960_720.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50000"/>
          <a:stretch/>
        </p:blipFill>
        <p:spPr bwMode="auto">
          <a:xfrm>
            <a:off x="1676400" y="4191000"/>
            <a:ext cx="970022" cy="1755842"/>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1" descr="C:\Documents and Settings\ADMIN\My Documents\mdl-006-nb_2_.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4965" t="12181" r="16100" b="8696"/>
          <a:stretch/>
        </p:blipFill>
        <p:spPr bwMode="auto">
          <a:xfrm>
            <a:off x="6118698" y="5471279"/>
            <a:ext cx="1575882" cy="1386722"/>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0" descr="C:\Documents and Settings\ADMIN\My Documents\book-158441_960_72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42631" y="5405898"/>
            <a:ext cx="1173138" cy="622008"/>
          </a:xfrm>
          <a:prstGeom prst="rect">
            <a:avLst/>
          </a:prstGeom>
          <a:noFill/>
          <a:extLst>
            <a:ext uri="{909E8E84-426E-40DD-AFC4-6F175D3DCCD1}">
              <a14:hiddenFill xmlns:a14="http://schemas.microsoft.com/office/drawing/2010/main">
                <a:solidFill>
                  <a:srgbClr val="FFFFFF"/>
                </a:solidFill>
              </a14:hiddenFill>
            </a:ext>
          </a:extLst>
        </p:spPr>
      </p:pic>
      <p:grpSp>
        <p:nvGrpSpPr>
          <p:cNvPr id="69" name="Group 68"/>
          <p:cNvGrpSpPr/>
          <p:nvPr/>
        </p:nvGrpSpPr>
        <p:grpSpPr>
          <a:xfrm>
            <a:off x="4343400" y="6019800"/>
            <a:ext cx="4762410" cy="838200"/>
            <a:chOff x="4346143" y="6019800"/>
            <a:chExt cx="4762410" cy="838200"/>
          </a:xfrm>
        </p:grpSpPr>
        <p:sp>
          <p:nvSpPr>
            <p:cNvPr id="70" name="Rounded Rectangle 69"/>
            <p:cNvSpPr/>
            <p:nvPr/>
          </p:nvSpPr>
          <p:spPr>
            <a:xfrm>
              <a:off x="4346143" y="6019800"/>
              <a:ext cx="4762410" cy="30480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a:off x="4574018" y="6324600"/>
              <a:ext cx="4306659" cy="533400"/>
            </a:xfrm>
            <a:prstGeom prst="roundRect">
              <a:avLst>
                <a:gd name="adj"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Rectangle 71"/>
          <p:cNvSpPr/>
          <p:nvPr>
            <p:custDataLst>
              <p:tags r:id="rId3"/>
            </p:custDataLst>
          </p:nvPr>
        </p:nvSpPr>
        <p:spPr>
          <a:xfrm>
            <a:off x="1895670" y="1408925"/>
            <a:ext cx="5419530" cy="477054"/>
          </a:xfrm>
          <a:prstGeom prst="rect">
            <a:avLst/>
          </a:prstGeom>
          <a:noFill/>
          <a:effectLst>
            <a:glow rad="228600">
              <a:schemeClr val="accent2">
                <a:satMod val="175000"/>
                <a:alpha val="40000"/>
              </a:schemeClr>
            </a:glow>
          </a:effectLst>
        </p:spPr>
        <p:txBody>
          <a:bodyPr wrap="square" lIns="91440" tIns="45720" rIns="91440" bIns="45720">
            <a:spAutoFit/>
          </a:bodyPr>
          <a:lstStyle/>
          <a:p>
            <a:pPr algn="ctr"/>
            <a:r>
              <a:rPr lang="en-US" sz="2000" b="1" dirty="0" smtClean="0">
                <a:ln w="1905"/>
                <a:solidFill>
                  <a:schemeClr val="tx1">
                    <a:lumMod val="65000"/>
                    <a:lumOff val="35000"/>
                  </a:schemeClr>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FFFF00"/>
                </a:solidFill>
                <a:effectLst>
                  <a:innerShdw blurRad="69850" dist="43180" dir="5400000">
                    <a:srgbClr val="000000">
                      <a:alpha val="65000"/>
                    </a:srgbClr>
                  </a:innerShdw>
                </a:effectLst>
                <a:latin typeface="Calibri" pitchFamily="34" charset="0"/>
                <a:cs typeface="Calibri" pitchFamily="34" charset="0"/>
              </a:rPr>
              <a:t>Ngữ văn</a:t>
            </a:r>
          </a:p>
        </p:txBody>
      </p:sp>
      <p:grpSp>
        <p:nvGrpSpPr>
          <p:cNvPr id="76" name="Group 75"/>
          <p:cNvGrpSpPr/>
          <p:nvPr/>
        </p:nvGrpSpPr>
        <p:grpSpPr>
          <a:xfrm>
            <a:off x="240392" y="274403"/>
            <a:ext cx="7215414" cy="5059597"/>
            <a:chOff x="76200" y="-297097"/>
            <a:chExt cx="6248400" cy="5059597"/>
          </a:xfrm>
        </p:grpSpPr>
        <p:sp>
          <p:nvSpPr>
            <p:cNvPr id="77" name="Rectangle 76"/>
            <p:cNvSpPr/>
            <p:nvPr/>
          </p:nvSpPr>
          <p:spPr>
            <a:xfrm>
              <a:off x="152400" y="-297097"/>
              <a:ext cx="6096000" cy="42206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p:cNvGrpSpPr/>
            <p:nvPr/>
          </p:nvGrpSpPr>
          <p:grpSpPr>
            <a:xfrm>
              <a:off x="76200" y="3771900"/>
              <a:ext cx="6248400" cy="990600"/>
              <a:chOff x="76200" y="3771900"/>
              <a:chExt cx="6248400" cy="990600"/>
            </a:xfrm>
          </p:grpSpPr>
          <p:sp>
            <p:nvSpPr>
              <p:cNvPr id="79" name="Block Arc 78"/>
              <p:cNvSpPr/>
              <p:nvPr/>
            </p:nvSpPr>
            <p:spPr>
              <a:xfrm flipV="1">
                <a:off x="3067050" y="3771900"/>
                <a:ext cx="285750" cy="415925"/>
              </a:xfrm>
              <a:prstGeom prst="blockArc">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0" name="Donut 79"/>
              <p:cNvSpPr/>
              <p:nvPr/>
            </p:nvSpPr>
            <p:spPr>
              <a:xfrm>
                <a:off x="3067050" y="4533900"/>
                <a:ext cx="285750" cy="228600"/>
              </a:xfrm>
              <a:prstGeom prst="donu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81" name="Rounded Rectangle 80"/>
              <p:cNvSpPr/>
              <p:nvPr/>
            </p:nvSpPr>
            <p:spPr>
              <a:xfrm>
                <a:off x="76200" y="3902075"/>
                <a:ext cx="6248400" cy="133350"/>
              </a:xfrm>
              <a:prstGeom prst="roundRect">
                <a:avLst>
                  <a:gd name="adj" fmla="val 44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cxnSp>
            <p:nvCxnSpPr>
              <p:cNvPr id="82" name="Straight Connector 81"/>
              <p:cNvCxnSpPr/>
              <p:nvPr/>
            </p:nvCxnSpPr>
            <p:spPr>
              <a:xfrm>
                <a:off x="3209925" y="4152900"/>
                <a:ext cx="0" cy="422275"/>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
        <p:nvSpPr>
          <p:cNvPr id="88" name="Rounded Rectangle 87"/>
          <p:cNvSpPr/>
          <p:nvPr/>
        </p:nvSpPr>
        <p:spPr>
          <a:xfrm>
            <a:off x="150939" y="-486"/>
            <a:ext cx="7391400" cy="266700"/>
          </a:xfrm>
          <a:prstGeom prst="roundRect">
            <a:avLst>
              <a:gd name="adj" fmla="val 44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grpSp>
        <p:nvGrpSpPr>
          <p:cNvPr id="85" name="Group 84"/>
          <p:cNvGrpSpPr/>
          <p:nvPr/>
        </p:nvGrpSpPr>
        <p:grpSpPr>
          <a:xfrm>
            <a:off x="52480" y="-6858"/>
            <a:ext cx="1266642" cy="1408925"/>
            <a:chOff x="2635250" y="3886200"/>
            <a:chExt cx="2457450" cy="2552700"/>
          </a:xfrm>
        </p:grpSpPr>
        <p:sp>
          <p:nvSpPr>
            <p:cNvPr id="86" name="Rounded Rectangle 85"/>
            <p:cNvSpPr/>
            <p:nvPr/>
          </p:nvSpPr>
          <p:spPr>
            <a:xfrm>
              <a:off x="2705100" y="5257800"/>
              <a:ext cx="2317750" cy="431800"/>
            </a:xfrm>
            <a:prstGeom prst="roundRect">
              <a:avLst/>
            </a:prstGeom>
            <a:noFill/>
            <a:ln w="762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4" descr="C:\Documents and Settings\ADMIN\Desktop\may cheu.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635250" y="4800600"/>
              <a:ext cx="2457450" cy="1638300"/>
            </a:xfrm>
            <a:prstGeom prst="rect">
              <a:avLst/>
            </a:prstGeom>
            <a:noFill/>
            <a:extLst>
              <a:ext uri="{909E8E84-426E-40DD-AFC4-6F175D3DCCD1}">
                <a14:hiddenFill xmlns:a14="http://schemas.microsoft.com/office/drawing/2010/main">
                  <a:solidFill>
                    <a:srgbClr val="FFFFFF"/>
                  </a:solidFill>
                </a14:hiddenFill>
              </a:ext>
            </a:extLst>
          </p:spPr>
        </p:pic>
        <p:sp>
          <p:nvSpPr>
            <p:cNvPr id="114" name="Rounded Rectangle 113"/>
            <p:cNvSpPr/>
            <p:nvPr/>
          </p:nvSpPr>
          <p:spPr>
            <a:xfrm>
              <a:off x="3673475" y="5181600"/>
              <a:ext cx="365125" cy="76200"/>
            </a:xfrm>
            <a:prstGeom prst="roundRect">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5" name="Straight Connector 114"/>
            <p:cNvCxnSpPr/>
            <p:nvPr/>
          </p:nvCxnSpPr>
          <p:spPr>
            <a:xfrm>
              <a:off x="3856037" y="3886200"/>
              <a:ext cx="7938" cy="129540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6827265" y="3697254"/>
            <a:ext cx="2316735" cy="2671324"/>
            <a:chOff x="8801010" y="2615076"/>
            <a:chExt cx="2316735" cy="2671324"/>
          </a:xfrm>
        </p:grpSpPr>
        <p:pic>
          <p:nvPicPr>
            <p:cNvPr id="39" name="Picture 2" descr="C:\Users\Admin\Desktop\hinh lam\Clock-PNG.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01010" y="2615076"/>
              <a:ext cx="2316735" cy="2671324"/>
            </a:xfrm>
            <a:prstGeom prst="rect">
              <a:avLst/>
            </a:prstGeom>
            <a:noFill/>
            <a:extLst>
              <a:ext uri="{909E8E84-426E-40DD-AFC4-6F175D3DCCD1}">
                <a14:hiddenFill xmlns:a14="http://schemas.microsoft.com/office/drawing/2010/main">
                  <a:solidFill>
                    <a:srgbClr val="FFFFFF"/>
                  </a:solidFill>
                </a14:hiddenFill>
              </a:ext>
            </a:extLst>
          </p:spPr>
        </p:pic>
        <p:sp>
          <p:nvSpPr>
            <p:cNvPr id="40" name="Oval 39"/>
            <p:cNvSpPr/>
            <p:nvPr/>
          </p:nvSpPr>
          <p:spPr>
            <a:xfrm>
              <a:off x="9353517" y="3638517"/>
              <a:ext cx="1238283" cy="12382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3" name="Picture 3" descr="G:\RIENG TU\DAY HOC\TRUONG THANH BINH 1  (2016-2017)\GIAO AN DIEN TU\HO TRO TAO PP\DONG HO DEM NGUOC\15s.gif"/>
          <p:cNvPicPr>
            <a:picLocks noChangeAspect="1" noChangeArrowheads="1" noCrop="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455806" y="5027438"/>
            <a:ext cx="1154794" cy="6113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4" name="Rectangle 43"/>
          <p:cNvSpPr/>
          <p:nvPr/>
        </p:nvSpPr>
        <p:spPr>
          <a:xfrm>
            <a:off x="7595053" y="4876800"/>
            <a:ext cx="876300" cy="861774"/>
          </a:xfrm>
          <a:prstGeom prst="rect">
            <a:avLst/>
          </a:prstGeom>
        </p:spPr>
        <p:txBody>
          <a:bodyPr wrap="square">
            <a:spAutoFit/>
          </a:bodyPr>
          <a:lstStyle/>
          <a:p>
            <a:pPr algn="ctr"/>
            <a:r>
              <a:rPr lang="en-US" sz="2500" b="1" dirty="0" smtClean="0">
                <a:latin typeface="VNI-Times" pitchFamily="2" charset="0"/>
                <a:ea typeface="Roboto Condensed" panose="02000000000000000000" pitchFamily="2" charset="0"/>
                <a:cs typeface="Segoe UI" panose="020B0502040204020203" pitchFamily="34" charset="0"/>
              </a:rPr>
              <a:t>HẾT </a:t>
            </a:r>
          </a:p>
          <a:p>
            <a:pPr algn="ctr"/>
            <a:r>
              <a:rPr lang="en-US" sz="2500" b="1" dirty="0" smtClean="0">
                <a:latin typeface="VNI-Times" pitchFamily="2" charset="0"/>
                <a:ea typeface="Roboto Condensed" panose="02000000000000000000" pitchFamily="2" charset="0"/>
                <a:cs typeface="Segoe UI" panose="020B0502040204020203" pitchFamily="34" charset="0"/>
              </a:rPr>
              <a:t>GIỜ</a:t>
            </a:r>
            <a:endParaRPr lang="en-US" sz="2500" b="1" dirty="0">
              <a:latin typeface="VNI-Times" pitchFamily="2" charset="0"/>
              <a:ea typeface="Roboto Condensed" panose="02000000000000000000" pitchFamily="2" charset="0"/>
              <a:cs typeface="Segoe UI" panose="020B0502040204020203" pitchFamily="34" charset="0"/>
            </a:endParaRPr>
          </a:p>
        </p:txBody>
      </p:sp>
      <p:sp>
        <p:nvSpPr>
          <p:cNvPr id="46" name="Title 1"/>
          <p:cNvSpPr txBox="1">
            <a:spLocks/>
          </p:cNvSpPr>
          <p:nvPr>
            <p:custDataLst>
              <p:tags r:id="rId4"/>
            </p:custDataLst>
          </p:nvPr>
        </p:nvSpPr>
        <p:spPr>
          <a:xfrm>
            <a:off x="381000" y="4073586"/>
            <a:ext cx="3124201"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r>
              <a:rPr lang="en-US" sz="1500" b="1" dirty="0" smtClean="0">
                <a:ln w="1905"/>
                <a:effectLst>
                  <a:innerShdw blurRad="69850" dist="43180" dir="5400000">
                    <a:srgbClr val="000000">
                      <a:alpha val="65000"/>
                    </a:srgbClr>
                  </a:innerShdw>
                </a:effectLst>
                <a:latin typeface="Calibri" pitchFamily="34" charset="0"/>
                <a:cs typeface="Calibri" pitchFamily="34" charset="0"/>
              </a:rPr>
              <a:t>CHINH PHỤ NGÂM</a:t>
            </a:r>
            <a:endParaRPr lang="en-US" sz="1500" b="1" dirty="0">
              <a:ln w="1905"/>
              <a:effectLst>
                <a:innerShdw blurRad="69850" dist="43180" dir="5400000">
                  <a:srgbClr val="000000">
                    <a:alpha val="65000"/>
                  </a:srgbClr>
                </a:innerShdw>
              </a:effectLst>
            </a:endParaRPr>
          </a:p>
        </p:txBody>
      </p:sp>
      <p:sp>
        <p:nvSpPr>
          <p:cNvPr id="47" name="Title 1"/>
          <p:cNvSpPr txBox="1">
            <a:spLocks/>
          </p:cNvSpPr>
          <p:nvPr>
            <p:custDataLst>
              <p:tags r:id="rId5"/>
            </p:custDataLst>
          </p:nvPr>
        </p:nvSpPr>
        <p:spPr>
          <a:xfrm>
            <a:off x="3276599" y="3962401"/>
            <a:ext cx="4038601" cy="577850"/>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r>
              <a:rPr lang="en-US" sz="1500" b="1" dirty="0" smtClean="0">
                <a:ln w="1905"/>
                <a:effectLst>
                  <a:innerShdw blurRad="69850" dist="43180" dir="5400000">
                    <a:srgbClr val="000000">
                      <a:alpha val="65000"/>
                    </a:srgbClr>
                  </a:innerShdw>
                </a:effectLst>
                <a:latin typeface="Calibri" pitchFamily="34" charset="0"/>
                <a:cs typeface="Calibri" pitchFamily="34" charset="0"/>
              </a:rPr>
              <a:t>CHUYỆN NGƯỜI CON GÁI NAM XƯƠNG</a:t>
            </a:r>
            <a:endParaRPr lang="en-US" sz="1500" b="1" dirty="0">
              <a:ln w="1905"/>
              <a:effectLst>
                <a:innerShdw blurRad="69850" dist="43180" dir="5400000">
                  <a:srgbClr val="000000">
                    <a:alpha val="65000"/>
                  </a:srgbClr>
                </a:innerShdw>
              </a:effectLst>
            </a:endParaRPr>
          </a:p>
        </p:txBody>
      </p:sp>
      <p:sp>
        <p:nvSpPr>
          <p:cNvPr id="48" name="Rectangle 47"/>
          <p:cNvSpPr/>
          <p:nvPr/>
        </p:nvSpPr>
        <p:spPr>
          <a:xfrm>
            <a:off x="1501303" y="316468"/>
            <a:ext cx="5128097" cy="323165"/>
          </a:xfrm>
          <a:prstGeom prst="rect">
            <a:avLst/>
          </a:prstGeom>
        </p:spPr>
        <p:txBody>
          <a:bodyPr wrap="square">
            <a:spAutoFit/>
          </a:bodyPr>
          <a:lstStyle/>
          <a:p>
            <a:pPr algn="ctr"/>
            <a:r>
              <a:rPr lang="en-US" sz="1500" b="1" smtClean="0">
                <a:solidFill>
                  <a:srgbClr val="C00000"/>
                </a:solidFill>
                <a:latin typeface="Times New Roman" pitchFamily="18" charset="0"/>
                <a:ea typeface="Roboto Condensed" panose="02000000000000000000" pitchFamily="2" charset="0"/>
                <a:cs typeface="Times New Roman" pitchFamily="18" charset="0"/>
              </a:rPr>
              <a:t>Trò chơi: NHÌN HÌNH ĐOÁN TÁC PHẨM</a:t>
            </a:r>
            <a:endParaRPr lang="en-US" sz="1500" b="1" dirty="0">
              <a:solidFill>
                <a:srgbClr val="C00000"/>
              </a:solidFill>
              <a:latin typeface="Times New Roman" pitchFamily="18" charset="0"/>
              <a:ea typeface="Roboto Condensed" panose="02000000000000000000" pitchFamily="2" charset="0"/>
              <a:cs typeface="Times New Roman" pitchFamily="18" charset="0"/>
            </a:endParaRPr>
          </a:p>
        </p:txBody>
      </p:sp>
      <p:sp>
        <p:nvSpPr>
          <p:cNvPr id="49" name="Rectangle 48"/>
          <p:cNvSpPr/>
          <p:nvPr/>
        </p:nvSpPr>
        <p:spPr>
          <a:xfrm>
            <a:off x="1086467" y="589002"/>
            <a:ext cx="6381133" cy="615553"/>
          </a:xfrm>
          <a:prstGeom prst="rect">
            <a:avLst/>
          </a:prstGeom>
        </p:spPr>
        <p:txBody>
          <a:bodyPr wrap="square">
            <a:spAutoFit/>
          </a:bodyPr>
          <a:lstStyle/>
          <a:p>
            <a:pPr algn="ctr"/>
            <a:r>
              <a:rPr lang="en-US" sz="1700" dirty="0" smtClean="0">
                <a:solidFill>
                  <a:srgbClr val="002060"/>
                </a:solidFill>
                <a:latin typeface="Aachen" pitchFamily="18" charset="-93"/>
                <a:ea typeface="Aachen" pitchFamily="18" charset="-93"/>
                <a:cs typeface="Aachen" pitchFamily="18" charset="-93"/>
              </a:rPr>
              <a:t>-Hình ảnh trên gợi cho em nghĩ đến tác phẩm nào? Vì sao?</a:t>
            </a:r>
            <a:r>
              <a:rPr lang="vi-VN" sz="1700" dirty="0">
                <a:solidFill>
                  <a:srgbClr val="002060"/>
                </a:solidFill>
                <a:latin typeface="Aachen" pitchFamily="18" charset="-93"/>
                <a:ea typeface="Aachen" pitchFamily="18" charset="-93"/>
                <a:cs typeface="Aachen" pitchFamily="18" charset="-93"/>
              </a:rPr>
              <a:t/>
            </a:r>
            <a:br>
              <a:rPr lang="vi-VN" sz="1700" dirty="0">
                <a:solidFill>
                  <a:srgbClr val="002060"/>
                </a:solidFill>
                <a:latin typeface="Aachen" pitchFamily="18" charset="-93"/>
                <a:ea typeface="Aachen" pitchFamily="18" charset="-93"/>
                <a:cs typeface="Aachen" pitchFamily="18" charset="-93"/>
              </a:rPr>
            </a:br>
            <a:r>
              <a:rPr lang="en-US" sz="1700" dirty="0" smtClean="0">
                <a:solidFill>
                  <a:srgbClr val="002060"/>
                </a:solidFill>
                <a:latin typeface="Aachen" pitchFamily="18" charset="-93"/>
                <a:ea typeface="Aachen" pitchFamily="18" charset="-93"/>
                <a:cs typeface="Aachen" pitchFamily="18" charset="-93"/>
              </a:rPr>
              <a:t>- Điểm chung của hai tác phẩm?</a:t>
            </a:r>
            <a:endParaRPr lang="en-US" sz="1700" dirty="0">
              <a:solidFill>
                <a:srgbClr val="002060"/>
              </a:solidFill>
              <a:latin typeface="Aachen" pitchFamily="18" charset="-93"/>
              <a:ea typeface="Aachen" pitchFamily="18" charset="-93"/>
              <a:cs typeface="Aachen" pitchFamily="18" charset="-93"/>
            </a:endParaRPr>
          </a:p>
        </p:txBody>
      </p:sp>
      <p:pic>
        <p:nvPicPr>
          <p:cNvPr id="50" name="Picture 2" descr="C:\Users\Admin\Desktop\de thi thu\phát-biểu-cảm-nghĩ-chuyen-nguoi-con-gai-nam-xuong.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86200" y="1177488"/>
            <a:ext cx="3385515" cy="28960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 name="Picture 2" descr="C:\Users\Admin\Desktop\5517000677e238a22236.jpg"/>
          <p:cNvPicPr>
            <a:picLocks noChangeAspect="1" noChangeArrowheads="1"/>
          </p:cNvPicPr>
          <p:nvPr/>
        </p:nvPicPr>
        <p:blipFill rotWithShape="1">
          <a:blip r:embed="rId17">
            <a:extLst>
              <a:ext uri="{28A0092B-C50C-407E-A947-70E740481C1C}">
                <a14:useLocalDpi xmlns:a14="http://schemas.microsoft.com/office/drawing/2010/main" val="0"/>
              </a:ext>
            </a:extLst>
          </a:blip>
          <a:srcRect t="21859" b="3968"/>
          <a:stretch/>
        </p:blipFill>
        <p:spPr bwMode="auto">
          <a:xfrm>
            <a:off x="483834" y="1177489"/>
            <a:ext cx="3210277" cy="289609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3661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53" presetClass="exit" presetSubtype="32" fill="hold" nodeType="withEffect">
                                  <p:stCondLst>
                                    <p:cond delay="14800"/>
                                  </p:stCondLst>
                                  <p:childTnLst>
                                    <p:anim calcmode="lin" valueType="num">
                                      <p:cBhvr>
                                        <p:cTn id="14" dur="500"/>
                                        <p:tgtEl>
                                          <p:spTgt spid="43"/>
                                        </p:tgtEl>
                                        <p:attrNameLst>
                                          <p:attrName>ppt_w</p:attrName>
                                        </p:attrNameLst>
                                      </p:cBhvr>
                                      <p:tavLst>
                                        <p:tav tm="0">
                                          <p:val>
                                            <p:strVal val="ppt_w"/>
                                          </p:val>
                                        </p:tav>
                                        <p:tav tm="100000">
                                          <p:val>
                                            <p:fltVal val="0"/>
                                          </p:val>
                                        </p:tav>
                                      </p:tavLst>
                                    </p:anim>
                                    <p:anim calcmode="lin" valueType="num">
                                      <p:cBhvr>
                                        <p:cTn id="15" dur="500"/>
                                        <p:tgtEl>
                                          <p:spTgt spid="43"/>
                                        </p:tgtEl>
                                        <p:attrNameLst>
                                          <p:attrName>ppt_h</p:attrName>
                                        </p:attrNameLst>
                                      </p:cBhvr>
                                      <p:tavLst>
                                        <p:tav tm="0">
                                          <p:val>
                                            <p:strVal val="ppt_h"/>
                                          </p:val>
                                        </p:tav>
                                        <p:tav tm="100000">
                                          <p:val>
                                            <p:fltVal val="0"/>
                                          </p:val>
                                        </p:tav>
                                      </p:tavLst>
                                    </p:anim>
                                    <p:animEffect transition="out" filter="fade">
                                      <p:cBhvr>
                                        <p:cTn id="16" dur="500"/>
                                        <p:tgtEl>
                                          <p:spTgt spid="43"/>
                                        </p:tgtEl>
                                      </p:cBhvr>
                                    </p:animEffect>
                                    <p:set>
                                      <p:cBhvr>
                                        <p:cTn id="17" dur="1" fill="hold">
                                          <p:stCondLst>
                                            <p:cond delay="499"/>
                                          </p:stCondLst>
                                        </p:cTn>
                                        <p:tgtEl>
                                          <p:spTgt spid="43"/>
                                        </p:tgtEl>
                                        <p:attrNameLst>
                                          <p:attrName>style.visibility</p:attrName>
                                        </p:attrNameLst>
                                      </p:cBhvr>
                                      <p:to>
                                        <p:strVal val="hidden"/>
                                      </p:to>
                                    </p:set>
                                  </p:childTnLst>
                                </p:cTn>
                              </p:par>
                              <p:par>
                                <p:cTn id="18" presetID="10" presetClass="entr" presetSubtype="0" fill="hold" grpId="0" nodeType="withEffect">
                                  <p:stCondLst>
                                    <p:cond delay="1480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down)">
                                      <p:cBhvr>
                                        <p:cTn id="25" dur="500"/>
                                        <p:tgtEl>
                                          <p:spTgt spid="4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down)">
                                      <p:cBhvr>
                                        <p:cTn id="2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5524020"/>
            <a:ext cx="7239000" cy="1495071"/>
          </a:xfrm>
          <a:prstGeom prst="rect">
            <a:avLst/>
          </a:prstGeom>
        </p:spPr>
        <p:txBody>
          <a:bodyPr wrap="square" lIns="48052" tIns="24026" rIns="48052" bIns="24026">
            <a:spAutoFit/>
          </a:bodyPr>
          <a:lstStyle/>
          <a:p>
            <a:pPr algn="ctr"/>
            <a:r>
              <a:rPr lang="vi-VN" sz="3200" dirty="0">
                <a:latin typeface="Aachen" pitchFamily="18" charset="-93"/>
                <a:ea typeface="Aachen" pitchFamily="18" charset="-93"/>
                <a:cs typeface="Aachen" pitchFamily="18" charset="-93"/>
              </a:rPr>
              <a:t>Giữa đường đứt </a:t>
            </a:r>
            <a:r>
              <a:rPr lang="vi-VN" sz="3200" dirty="0">
                <a:solidFill>
                  <a:srgbClr val="C00000"/>
                </a:solidFill>
                <a:latin typeface="Aachen" pitchFamily="18" charset="-93"/>
                <a:ea typeface="Aachen" pitchFamily="18" charset="-93"/>
                <a:cs typeface="Aachen" pitchFamily="18" charset="-93"/>
              </a:rPr>
              <a:t>gánh tương tư</a:t>
            </a:r>
            <a:r>
              <a:rPr lang="vi-VN" sz="3200" dirty="0">
                <a:latin typeface="Aachen" pitchFamily="18" charset="-93"/>
                <a:ea typeface="Aachen" pitchFamily="18" charset="-93"/>
                <a:cs typeface="Aachen" pitchFamily="18" charset="-93"/>
              </a:rPr>
              <a:t>,</a:t>
            </a:r>
            <a:br>
              <a:rPr lang="vi-VN" sz="3200" dirty="0">
                <a:latin typeface="Aachen" pitchFamily="18" charset="-93"/>
                <a:ea typeface="Aachen" pitchFamily="18" charset="-93"/>
                <a:cs typeface="Aachen" pitchFamily="18" charset="-93"/>
              </a:rPr>
            </a:br>
            <a:r>
              <a:rPr lang="vi-VN" sz="3200" dirty="0">
                <a:latin typeface="Aachen" pitchFamily="18" charset="-93"/>
                <a:ea typeface="Aachen" pitchFamily="18" charset="-93"/>
                <a:cs typeface="Aachen" pitchFamily="18" charset="-93"/>
              </a:rPr>
              <a:t>Keo loan chắp mối tơ thừa </a:t>
            </a:r>
            <a:r>
              <a:rPr lang="vi-VN" sz="3200" dirty="0">
                <a:solidFill>
                  <a:srgbClr val="C00000"/>
                </a:solidFill>
                <a:latin typeface="Aachen" pitchFamily="18" charset="-93"/>
                <a:ea typeface="Aachen" pitchFamily="18" charset="-93"/>
                <a:cs typeface="Aachen" pitchFamily="18" charset="-93"/>
              </a:rPr>
              <a:t>mặc em.</a:t>
            </a:r>
            <a:r>
              <a:rPr lang="vi-VN" sz="3200" dirty="0">
                <a:latin typeface="Aachen" pitchFamily="18" charset="-93"/>
                <a:ea typeface="Aachen" pitchFamily="18" charset="-93"/>
                <a:cs typeface="Aachen" pitchFamily="18" charset="-93"/>
              </a:rPr>
              <a:t/>
            </a:r>
            <a:br>
              <a:rPr lang="vi-VN" sz="3200" dirty="0">
                <a:latin typeface="Aachen" pitchFamily="18" charset="-93"/>
                <a:ea typeface="Aachen" pitchFamily="18" charset="-93"/>
                <a:cs typeface="Aachen" pitchFamily="18" charset="-93"/>
              </a:rPr>
            </a:br>
            <a:endParaRPr lang="en-US" sz="3000" dirty="0">
              <a:latin typeface="Aachen" pitchFamily="18" charset="-93"/>
              <a:ea typeface="Aachen" pitchFamily="18" charset="-93"/>
              <a:cs typeface="Aachen" pitchFamily="18" charset="-93"/>
            </a:endParaRPr>
          </a:p>
        </p:txBody>
      </p:sp>
      <p:pic>
        <p:nvPicPr>
          <p:cNvPr id="17410" name="Picture 2" descr="C:\Users\Admin\Desktop\de thi thu\21-9NT14214.jpg"/>
          <p:cNvPicPr>
            <a:picLocks noChangeAspect="1" noChangeArrowheads="1"/>
          </p:cNvPicPr>
          <p:nvPr/>
        </p:nvPicPr>
        <p:blipFill rotWithShape="1">
          <a:blip r:embed="rId2">
            <a:extLst>
              <a:ext uri="{28A0092B-C50C-407E-A947-70E740481C1C}">
                <a14:useLocalDpi xmlns:a14="http://schemas.microsoft.com/office/drawing/2010/main" val="0"/>
              </a:ext>
            </a:extLst>
          </a:blip>
          <a:srcRect t="10660" r="5544" b="12766"/>
          <a:stretch/>
        </p:blipFill>
        <p:spPr bwMode="auto">
          <a:xfrm>
            <a:off x="1822456" y="29224"/>
            <a:ext cx="5111744" cy="54839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5647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18288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571419" y="2509269"/>
            <a:ext cx="3467181" cy="787185"/>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Thành ngữ: </a:t>
            </a:r>
          </a:p>
          <a:p>
            <a:r>
              <a:rPr lang="en-US" sz="2400" i="1" dirty="0" smtClean="0">
                <a:solidFill>
                  <a:srgbClr val="7030A0"/>
                </a:solidFill>
                <a:latin typeface="Aachen" pitchFamily="18" charset="-93"/>
                <a:ea typeface="Aachen" pitchFamily="18" charset="-93"/>
                <a:cs typeface="Aachen" pitchFamily="18" charset="-93"/>
              </a:rPr>
              <a:t>đứt gánh tương tư</a:t>
            </a:r>
            <a:endParaRPr lang="en-US" sz="2400" i="1" dirty="0">
              <a:solidFill>
                <a:srgbClr val="7030A0"/>
              </a:solidFill>
              <a:latin typeface="Aachen" pitchFamily="18" charset="-93"/>
              <a:ea typeface="Aachen" pitchFamily="18" charset="-93"/>
              <a:cs typeface="Aachen" pitchFamily="18" charset="-93"/>
            </a:endParaRPr>
          </a:p>
        </p:txBody>
      </p:sp>
      <p:cxnSp>
        <p:nvCxnSpPr>
          <p:cNvPr id="39" name="Straight Arrow Connector 38"/>
          <p:cNvCxnSpPr/>
          <p:nvPr/>
        </p:nvCxnSpPr>
        <p:spPr>
          <a:xfrm flipV="1">
            <a:off x="3581400" y="2686854"/>
            <a:ext cx="414099" cy="23982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581400" y="2916001"/>
            <a:ext cx="391886" cy="2305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3352800" y="2438400"/>
            <a:ext cx="3067957"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Cách </a:t>
            </a:r>
            <a:r>
              <a:rPr lang="en-US" sz="2500" b="1" smtClean="0">
                <a:ln w="1905"/>
                <a:effectLst>
                  <a:innerShdw blurRad="69850" dist="43180" dir="5400000">
                    <a:srgbClr val="000000">
                      <a:alpha val="65000"/>
                    </a:srgbClr>
                  </a:innerShdw>
                </a:effectLst>
                <a:latin typeface="Calibri" pitchFamily="34" charset="0"/>
                <a:cs typeface="Calibri" pitchFamily="34" charset="0"/>
              </a:rPr>
              <a:t>nói giản </a:t>
            </a:r>
            <a:r>
              <a:rPr lang="en-US" sz="2500" b="1" dirty="0" smtClean="0">
                <a:ln w="1905"/>
                <a:effectLst>
                  <a:innerShdw blurRad="69850" dist="43180" dir="5400000">
                    <a:srgbClr val="000000">
                      <a:alpha val="65000"/>
                    </a:srgbClr>
                  </a:innerShdw>
                </a:effectLst>
                <a:latin typeface="Calibri" pitchFamily="34" charset="0"/>
                <a:cs typeface="Calibri" pitchFamily="34" charset="0"/>
              </a:rPr>
              <a:t>dị</a:t>
            </a:r>
            <a:endParaRPr lang="en-US" sz="2500" b="1" dirty="0">
              <a:ln w="1905"/>
              <a:effectLst>
                <a:innerShdw blurRad="69850" dist="43180" dir="5400000">
                  <a:srgbClr val="000000">
                    <a:alpha val="65000"/>
                  </a:srgbClr>
                </a:innerShdw>
              </a:effectLst>
            </a:endParaRPr>
          </a:p>
        </p:txBody>
      </p:sp>
      <p:sp>
        <p:nvSpPr>
          <p:cNvPr id="43" name="Rectangle 42"/>
          <p:cNvSpPr/>
          <p:nvPr/>
        </p:nvSpPr>
        <p:spPr>
          <a:xfrm>
            <a:off x="3313310" y="2915454"/>
            <a:ext cx="5830690"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Sự dang dở của mối tình Kim – Kiều</a:t>
            </a:r>
            <a:endParaRPr lang="en-US" sz="2500" b="1" dirty="0">
              <a:ln w="1905"/>
              <a:effectLst>
                <a:innerShdw blurRad="69850" dist="43180" dir="5400000">
                  <a:srgbClr val="000000">
                    <a:alpha val="65000"/>
                  </a:srgbClr>
                </a:innerShdw>
              </a:effectLst>
            </a:endParaRPr>
          </a:p>
        </p:txBody>
      </p:sp>
      <p:sp>
        <p:nvSpPr>
          <p:cNvPr id="22" name="Rectangle 21"/>
          <p:cNvSpPr/>
          <p:nvPr/>
        </p:nvSpPr>
        <p:spPr>
          <a:xfrm>
            <a:off x="533400" y="3883380"/>
            <a:ext cx="4114800" cy="787185"/>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Điển tích: </a:t>
            </a:r>
          </a:p>
          <a:p>
            <a:r>
              <a:rPr lang="en-US" sz="2400" i="1" dirty="0" smtClean="0">
                <a:solidFill>
                  <a:srgbClr val="7030A0"/>
                </a:solidFill>
                <a:latin typeface="Aachen" pitchFamily="18" charset="-93"/>
                <a:ea typeface="Aachen" pitchFamily="18" charset="-93"/>
                <a:cs typeface="Aachen" pitchFamily="18" charset="-93"/>
              </a:rPr>
              <a:t>keo loan chắp mối tơ thừa</a:t>
            </a:r>
            <a:endParaRPr lang="en-US" sz="2400" i="1" dirty="0">
              <a:solidFill>
                <a:srgbClr val="7030A0"/>
              </a:solidFill>
              <a:latin typeface="Aachen" pitchFamily="18" charset="-93"/>
              <a:ea typeface="Aachen" pitchFamily="18" charset="-93"/>
              <a:cs typeface="Aachen" pitchFamily="18" charset="-93"/>
            </a:endParaRPr>
          </a:p>
        </p:txBody>
      </p:sp>
      <p:sp>
        <p:nvSpPr>
          <p:cNvPr id="19" name="Rectangle 18"/>
          <p:cNvSpPr/>
          <p:nvPr/>
        </p:nvSpPr>
        <p:spPr>
          <a:xfrm>
            <a:off x="3886200" y="3810000"/>
            <a:ext cx="3545115"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Cách nói trang trọng</a:t>
            </a:r>
            <a:endParaRPr lang="en-US" sz="2500" b="1" dirty="0">
              <a:ln w="1905"/>
              <a:effectLst>
                <a:innerShdw blurRad="69850" dist="43180" dir="5400000">
                  <a:srgbClr val="000000">
                    <a:alpha val="65000"/>
                  </a:srgbClr>
                </a:innerShdw>
              </a:effectLst>
            </a:endParaRPr>
          </a:p>
        </p:txBody>
      </p:sp>
      <p:sp>
        <p:nvSpPr>
          <p:cNvPr id="24" name="Rectangle 23"/>
          <p:cNvSpPr/>
          <p:nvPr/>
        </p:nvSpPr>
        <p:spPr>
          <a:xfrm>
            <a:off x="3962400" y="4323546"/>
            <a:ext cx="5105400"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Kiều thấu hiểu hoàn cảnh của Vân</a:t>
            </a:r>
            <a:endParaRPr lang="en-US" sz="2500" b="1" dirty="0">
              <a:ln w="1905"/>
              <a:effectLst>
                <a:innerShdw blurRad="69850" dist="43180" dir="5400000">
                  <a:srgbClr val="000000">
                    <a:alpha val="65000"/>
                  </a:srgbClr>
                </a:innerShdw>
              </a:effectLst>
            </a:endParaRPr>
          </a:p>
        </p:txBody>
      </p:sp>
      <p:cxnSp>
        <p:nvCxnSpPr>
          <p:cNvPr id="26" name="Straight Arrow Connector 25"/>
          <p:cNvCxnSpPr/>
          <p:nvPr/>
        </p:nvCxnSpPr>
        <p:spPr>
          <a:xfrm flipV="1">
            <a:off x="4060813" y="4038600"/>
            <a:ext cx="391886" cy="28494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060813" y="4321968"/>
            <a:ext cx="391886" cy="2305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391190" y="1815152"/>
            <a:ext cx="3647410" cy="477054"/>
          </a:xfrm>
          <a:prstGeom prst="rect">
            <a:avLst/>
          </a:prstGeom>
        </p:spPr>
        <p:txBody>
          <a:bodyPr wrap="none">
            <a:spAutoFit/>
          </a:bodyPr>
          <a:lstStyle/>
          <a:p>
            <a:pPr lvl="1" algn="ctr">
              <a:spcBef>
                <a:spcPct val="0"/>
              </a:spcBef>
            </a:pPr>
            <a:r>
              <a:rPr lang="en-US" sz="2500" b="1" smtClean="0">
                <a:ln w="1905"/>
                <a:effectLst>
                  <a:innerShdw blurRad="69850" dist="43180" dir="5400000">
                    <a:srgbClr val="000000">
                      <a:alpha val="65000"/>
                    </a:srgbClr>
                  </a:innerShdw>
                </a:effectLst>
                <a:latin typeface="Calibri" pitchFamily="34" charset="0"/>
                <a:cs typeface="Calibri" pitchFamily="34" charset="0"/>
              </a:rPr>
              <a:t>- Kiều tâm sự với Vân: </a:t>
            </a:r>
            <a:endParaRPr lang="en-US" sz="2500" b="1" dirty="0">
              <a:ln w="1905"/>
              <a:effectLst>
                <a:innerShdw blurRad="69850" dist="43180" dir="5400000">
                  <a:srgbClr val="000000">
                    <a:alpha val="65000"/>
                  </a:srgbClr>
                </a:innerShdw>
              </a:effectLst>
            </a:endParaRPr>
          </a:p>
        </p:txBody>
      </p:sp>
      <p:sp>
        <p:nvSpPr>
          <p:cNvPr id="29" name="Rectangle 28"/>
          <p:cNvSpPr/>
          <p:nvPr>
            <p:custDataLst>
              <p:tags r:id="rId4"/>
            </p:custDataLst>
          </p:nvPr>
        </p:nvSpPr>
        <p:spPr>
          <a:xfrm>
            <a:off x="152400"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1.Đoạn 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30" name="Rectangle 29"/>
          <p:cNvSpPr/>
          <p:nvPr/>
        </p:nvSpPr>
        <p:spPr>
          <a:xfrm>
            <a:off x="2438400" y="1295400"/>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 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194422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500"/>
                                        <p:tgtEl>
                                          <p:spTgt spid="41"/>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1+#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 presetClass="entr" presetSubtype="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 presetClass="entr" presetSubtype="2"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3" grpId="0"/>
      <p:bldP spid="22" grpId="0"/>
      <p:bldP spid="19" grpId="0"/>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5334000"/>
            <a:ext cx="7239000" cy="1033406"/>
          </a:xfrm>
          <a:prstGeom prst="rect">
            <a:avLst/>
          </a:prstGeom>
        </p:spPr>
        <p:txBody>
          <a:bodyPr wrap="square" lIns="48052" tIns="24026" rIns="48052" bIns="24026">
            <a:spAutoFit/>
          </a:bodyPr>
          <a:lstStyle/>
          <a:p>
            <a:pPr algn="ctr"/>
            <a:r>
              <a:rPr lang="en-US" sz="3200" dirty="0" smtClean="0">
                <a:latin typeface="Aachen" pitchFamily="18" charset="-93"/>
                <a:ea typeface="Aachen" pitchFamily="18" charset="-93"/>
                <a:cs typeface="Aachen" pitchFamily="18" charset="-93"/>
              </a:rPr>
              <a:t>Sự đâu sóng gió bất kì,</a:t>
            </a:r>
          </a:p>
          <a:p>
            <a:pPr algn="ctr"/>
            <a:r>
              <a:rPr lang="en-US" sz="3200" dirty="0" smtClean="0">
                <a:solidFill>
                  <a:srgbClr val="FF0000"/>
                </a:solidFill>
                <a:latin typeface="Aachen" pitchFamily="18" charset="-93"/>
                <a:ea typeface="Aachen" pitchFamily="18" charset="-93"/>
                <a:cs typeface="Aachen" pitchFamily="18" charset="-93"/>
              </a:rPr>
              <a:t>Hiếu tình </a:t>
            </a:r>
            <a:r>
              <a:rPr lang="en-US" sz="3200" dirty="0" smtClean="0">
                <a:latin typeface="Aachen" pitchFamily="18" charset="-93"/>
                <a:ea typeface="Aachen" pitchFamily="18" charset="-93"/>
                <a:cs typeface="Aachen" pitchFamily="18" charset="-93"/>
              </a:rPr>
              <a:t>khôn lẽ hai bề vẹn hai.</a:t>
            </a:r>
            <a:endParaRPr lang="en-US" sz="3000" dirty="0">
              <a:latin typeface="Aachen" pitchFamily="18" charset="-93"/>
              <a:ea typeface="Aachen" pitchFamily="18" charset="-93"/>
              <a:cs typeface="Aachen" pitchFamily="18" charset="-93"/>
            </a:endParaRPr>
          </a:p>
        </p:txBody>
      </p:sp>
      <p:pic>
        <p:nvPicPr>
          <p:cNvPr id="4" name="Picture 2" descr="C:\Users\Admin\Desktop\de thi thu\tu-duyen-10-day-nha-vang-tieng-ruoi-xan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943" y="791960"/>
            <a:ext cx="4169408" cy="39148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2" descr="C:\Users\Admin\Desktop\trao duyen\Tình-yêu-Thúy-Kiều-Kim-Trọng-Từ-góc-nhìn-nữ-quyề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099" y="791960"/>
            <a:ext cx="4280261" cy="38685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92814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1. Đoạn 1:</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4"/>
            </p:custDataLst>
          </p:nvPr>
        </p:nvSpPr>
        <p:spPr>
          <a:xfrm>
            <a:off x="729342" y="18288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501752" y="5181600"/>
            <a:ext cx="55180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Cụm từ: </a:t>
            </a:r>
            <a:r>
              <a:rPr lang="en-US" sz="2400" i="1" dirty="0" smtClean="0">
                <a:solidFill>
                  <a:srgbClr val="7030A0"/>
                </a:solidFill>
                <a:latin typeface="Aachen" pitchFamily="18" charset="-93"/>
                <a:ea typeface="Aachen" pitchFamily="18" charset="-93"/>
                <a:cs typeface="Aachen" pitchFamily="18" charset="-93"/>
              </a:rPr>
              <a:t>hiếu tình..vẹn hai</a:t>
            </a:r>
            <a:endParaRPr lang="en-US" sz="2400" i="1" dirty="0">
              <a:solidFill>
                <a:srgbClr val="7030A0"/>
              </a:solidFill>
              <a:latin typeface="Aachen" pitchFamily="18" charset="-93"/>
              <a:ea typeface="Aachen" pitchFamily="18" charset="-93"/>
              <a:cs typeface="Aachen" pitchFamily="18" charset="-93"/>
            </a:endParaRPr>
          </a:p>
        </p:txBody>
      </p:sp>
      <p:sp>
        <p:nvSpPr>
          <p:cNvPr id="32" name="Rectangle 31"/>
          <p:cNvSpPr/>
          <p:nvPr/>
        </p:nvSpPr>
        <p:spPr>
          <a:xfrm>
            <a:off x="3581400" y="5181600"/>
            <a:ext cx="5643912"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→Sự bế tắc, đau khổ, khó xử của Kiều</a:t>
            </a:r>
            <a:endParaRPr lang="en-US" sz="2500" b="1" dirty="0">
              <a:ln w="1905"/>
              <a:effectLst>
                <a:innerShdw blurRad="69850" dist="43180" dir="5400000">
                  <a:srgbClr val="000000">
                    <a:alpha val="65000"/>
                  </a:srgbClr>
                </a:innerShdw>
              </a:effectLst>
            </a:endParaRPr>
          </a:p>
        </p:txBody>
      </p:sp>
      <p:pic>
        <p:nvPicPr>
          <p:cNvPr id="33" name="Picture 2" descr="C:\Documents and Settings\ADMIN\Desktop\yik5BERi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5615959" flipH="1">
            <a:off x="339069" y="5745814"/>
            <a:ext cx="472065" cy="722539"/>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81000" y="5999946"/>
            <a:ext cx="8153400" cy="477054"/>
          </a:xfrm>
          <a:prstGeom prst="rect">
            <a:avLst/>
          </a:prstGeom>
        </p:spPr>
        <p:txBody>
          <a:bodyPr wrap="square">
            <a:spAutoFit/>
          </a:bodyPr>
          <a:lstStyle/>
          <a:p>
            <a:pPr lvl="1" algn="ctr">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Kiều </a:t>
            </a:r>
            <a:r>
              <a:rPr lang="en-US" sz="2500" b="1"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giải bày </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tâm sự, hoàn cảnh để Thúy Vân </a:t>
            </a:r>
            <a:r>
              <a:rPr lang="en-US" sz="2500" b="1"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thấu hiểu.</a:t>
            </a:r>
            <a:endParaRPr lang="en-US" sz="2500" b="1" dirty="0">
              <a:ln w="1905"/>
              <a:solidFill>
                <a:srgbClr val="002060"/>
              </a:solidFill>
              <a:effectLst>
                <a:innerShdw blurRad="69850" dist="43180" dir="5400000">
                  <a:srgbClr val="000000">
                    <a:alpha val="65000"/>
                  </a:srgbClr>
                </a:innerShdw>
              </a:effectLst>
            </a:endParaRPr>
          </a:p>
        </p:txBody>
      </p:sp>
      <p:sp>
        <p:nvSpPr>
          <p:cNvPr id="25" name="Rectangle 24"/>
          <p:cNvSpPr/>
          <p:nvPr/>
        </p:nvSpPr>
        <p:spPr>
          <a:xfrm>
            <a:off x="2286000" y="1258547"/>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
        <p:nvSpPr>
          <p:cNvPr id="28" name="Rectangle 27"/>
          <p:cNvSpPr/>
          <p:nvPr/>
        </p:nvSpPr>
        <p:spPr>
          <a:xfrm>
            <a:off x="217684" y="1828800"/>
            <a:ext cx="3516551" cy="477054"/>
          </a:xfrm>
          <a:prstGeom prst="rect">
            <a:avLst/>
          </a:prstGeom>
        </p:spPr>
        <p:txBody>
          <a:bodyPr wrap="square">
            <a:spAutoFit/>
          </a:bodyPr>
          <a:lstStyle/>
          <a:p>
            <a:pPr lvl="1" algn="ctr">
              <a:spcBef>
                <a:spcPct val="0"/>
              </a:spcBef>
            </a:pPr>
            <a:r>
              <a:rPr lang="en-US" sz="2500" b="1" smtClean="0">
                <a:ln w="1905"/>
                <a:effectLst>
                  <a:innerShdw blurRad="69850" dist="43180" dir="5400000">
                    <a:srgbClr val="000000">
                      <a:alpha val="65000"/>
                    </a:srgbClr>
                  </a:innerShdw>
                </a:effectLst>
                <a:latin typeface="Calibri" pitchFamily="34" charset="0"/>
                <a:cs typeface="Calibri" pitchFamily="34" charset="0"/>
              </a:rPr>
              <a:t>- Kiều tâm sự với Vân</a:t>
            </a:r>
            <a:endParaRPr lang="en-US" sz="2500" b="1" dirty="0">
              <a:ln w="1905"/>
              <a:effectLst>
                <a:innerShdw blurRad="69850" dist="43180" dir="5400000">
                  <a:srgbClr val="000000">
                    <a:alpha val="65000"/>
                  </a:srgbClr>
                </a:innerShdw>
              </a:effectLst>
            </a:endParaRPr>
          </a:p>
        </p:txBody>
      </p:sp>
      <p:sp>
        <p:nvSpPr>
          <p:cNvPr id="23" name="Rectangle 22"/>
          <p:cNvSpPr/>
          <p:nvPr/>
        </p:nvSpPr>
        <p:spPr>
          <a:xfrm>
            <a:off x="571419" y="2509269"/>
            <a:ext cx="3467181" cy="787185"/>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Thành ngữ: </a:t>
            </a:r>
          </a:p>
          <a:p>
            <a:r>
              <a:rPr lang="en-US" sz="2400" i="1" dirty="0" smtClean="0">
                <a:solidFill>
                  <a:srgbClr val="7030A0"/>
                </a:solidFill>
                <a:latin typeface="Aachen" pitchFamily="18" charset="-93"/>
                <a:ea typeface="Aachen" pitchFamily="18" charset="-93"/>
                <a:cs typeface="Aachen" pitchFamily="18" charset="-93"/>
              </a:rPr>
              <a:t>đứt gánh tương tư</a:t>
            </a:r>
            <a:endParaRPr lang="en-US" sz="2400" i="1" dirty="0">
              <a:solidFill>
                <a:srgbClr val="7030A0"/>
              </a:solidFill>
              <a:latin typeface="Aachen" pitchFamily="18" charset="-93"/>
              <a:ea typeface="Aachen" pitchFamily="18" charset="-93"/>
              <a:cs typeface="Aachen" pitchFamily="18" charset="-93"/>
            </a:endParaRPr>
          </a:p>
        </p:txBody>
      </p:sp>
      <p:cxnSp>
        <p:nvCxnSpPr>
          <p:cNvPr id="29" name="Straight Arrow Connector 28"/>
          <p:cNvCxnSpPr/>
          <p:nvPr/>
        </p:nvCxnSpPr>
        <p:spPr>
          <a:xfrm flipV="1">
            <a:off x="3581400" y="2686854"/>
            <a:ext cx="414099" cy="23982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581400" y="2916001"/>
            <a:ext cx="391886" cy="2305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352800" y="2438400"/>
            <a:ext cx="3067957"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Cách nói dản dị</a:t>
            </a:r>
            <a:endParaRPr lang="en-US" sz="2500" b="1" dirty="0">
              <a:ln w="1905"/>
              <a:effectLst>
                <a:innerShdw blurRad="69850" dist="43180" dir="5400000">
                  <a:srgbClr val="000000">
                    <a:alpha val="65000"/>
                  </a:srgbClr>
                </a:innerShdw>
              </a:effectLst>
            </a:endParaRPr>
          </a:p>
        </p:txBody>
      </p:sp>
      <p:sp>
        <p:nvSpPr>
          <p:cNvPr id="37" name="Rectangle 36"/>
          <p:cNvSpPr/>
          <p:nvPr/>
        </p:nvSpPr>
        <p:spPr>
          <a:xfrm>
            <a:off x="3313310" y="2915454"/>
            <a:ext cx="5830690"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Sự dang dở của mối tình Kim – Kiều</a:t>
            </a:r>
            <a:endParaRPr lang="en-US" sz="2500" b="1" dirty="0">
              <a:ln w="1905"/>
              <a:effectLst>
                <a:innerShdw blurRad="69850" dist="43180" dir="5400000">
                  <a:srgbClr val="000000">
                    <a:alpha val="65000"/>
                  </a:srgbClr>
                </a:innerShdw>
              </a:effectLst>
            </a:endParaRPr>
          </a:p>
        </p:txBody>
      </p:sp>
      <p:sp>
        <p:nvSpPr>
          <p:cNvPr id="40" name="Rectangle 39"/>
          <p:cNvSpPr/>
          <p:nvPr/>
        </p:nvSpPr>
        <p:spPr>
          <a:xfrm>
            <a:off x="533400" y="3883380"/>
            <a:ext cx="4114800" cy="787185"/>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Điển tích: </a:t>
            </a:r>
          </a:p>
          <a:p>
            <a:r>
              <a:rPr lang="en-US" sz="2400" i="1" dirty="0" smtClean="0">
                <a:solidFill>
                  <a:srgbClr val="7030A0"/>
                </a:solidFill>
                <a:latin typeface="Aachen" pitchFamily="18" charset="-93"/>
                <a:ea typeface="Aachen" pitchFamily="18" charset="-93"/>
                <a:cs typeface="Aachen" pitchFamily="18" charset="-93"/>
              </a:rPr>
              <a:t>keo loan chắp mối tơ thừa</a:t>
            </a:r>
            <a:endParaRPr lang="en-US" sz="2400" i="1" dirty="0">
              <a:solidFill>
                <a:srgbClr val="7030A0"/>
              </a:solidFill>
              <a:latin typeface="Aachen" pitchFamily="18" charset="-93"/>
              <a:ea typeface="Aachen" pitchFamily="18" charset="-93"/>
              <a:cs typeface="Aachen" pitchFamily="18" charset="-93"/>
            </a:endParaRPr>
          </a:p>
        </p:txBody>
      </p:sp>
      <p:sp>
        <p:nvSpPr>
          <p:cNvPr id="44" name="Rectangle 43"/>
          <p:cNvSpPr/>
          <p:nvPr/>
        </p:nvSpPr>
        <p:spPr>
          <a:xfrm>
            <a:off x="3886200" y="3810000"/>
            <a:ext cx="3545115"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Cách nói trang trọng</a:t>
            </a:r>
            <a:endParaRPr lang="en-US" sz="2500" b="1" dirty="0">
              <a:ln w="1905"/>
              <a:effectLst>
                <a:innerShdw blurRad="69850" dist="43180" dir="5400000">
                  <a:srgbClr val="000000">
                    <a:alpha val="65000"/>
                  </a:srgbClr>
                </a:innerShdw>
              </a:effectLst>
            </a:endParaRPr>
          </a:p>
        </p:txBody>
      </p:sp>
      <p:sp>
        <p:nvSpPr>
          <p:cNvPr id="45" name="Rectangle 44"/>
          <p:cNvSpPr/>
          <p:nvPr/>
        </p:nvSpPr>
        <p:spPr>
          <a:xfrm>
            <a:off x="3962400" y="4323546"/>
            <a:ext cx="5105400" cy="47705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Kiều thấu hiểu hoàn cảnh của Vân</a:t>
            </a:r>
            <a:endParaRPr lang="en-US" sz="2500" b="1" dirty="0">
              <a:ln w="1905"/>
              <a:effectLst>
                <a:innerShdw blurRad="69850" dist="43180" dir="5400000">
                  <a:srgbClr val="000000">
                    <a:alpha val="65000"/>
                  </a:srgbClr>
                </a:innerShdw>
              </a:effectLst>
            </a:endParaRPr>
          </a:p>
        </p:txBody>
      </p:sp>
      <p:cxnSp>
        <p:nvCxnSpPr>
          <p:cNvPr id="46" name="Straight Arrow Connector 45"/>
          <p:cNvCxnSpPr/>
          <p:nvPr/>
        </p:nvCxnSpPr>
        <p:spPr>
          <a:xfrm flipV="1">
            <a:off x="4060813" y="4038600"/>
            <a:ext cx="391886" cy="28494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060813" y="4321968"/>
            <a:ext cx="391886" cy="2305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87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Desktop\hinh lam\hinh-nen-powerpoint-thien-nhien-4.jpg"/>
          <p:cNvPicPr>
            <a:picLocks noChangeAspect="1" noChangeArrowheads="1"/>
          </p:cNvPicPr>
          <p:nvPr/>
        </p:nvPicPr>
        <p:blipFill rotWithShape="1">
          <a:blip r:embed="rId2">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dmin\Desktop\hinh lam\hinh-nen-powerpoint-thien-nhien-4.jpg"/>
          <p:cNvPicPr>
            <a:picLocks noChangeAspect="1" noChangeArrowheads="1"/>
          </p:cNvPicPr>
          <p:nvPr/>
        </p:nvPicPr>
        <p:blipFill rotWithShape="1">
          <a:blip r:embed="rId2">
            <a:extLst>
              <a:ext uri="{28A0092B-C50C-407E-A947-70E740481C1C}">
                <a14:useLocalDpi xmlns:a14="http://schemas.microsoft.com/office/drawing/2010/main" val="0"/>
              </a:ext>
            </a:extLst>
          </a:blip>
          <a:srcRect r="35486" b="-1147"/>
          <a:stretch/>
        </p:blipFill>
        <p:spPr bwMode="auto">
          <a:xfrm>
            <a:off x="5181600"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Admin\Desktop\de thi thu\29-kieu271.jpg"/>
          <p:cNvPicPr>
            <a:picLocks noChangeAspect="1" noChangeArrowheads="1"/>
          </p:cNvPicPr>
          <p:nvPr/>
        </p:nvPicPr>
        <p:blipFill rotWithShape="1">
          <a:blip r:embed="rId3">
            <a:extLst>
              <a:ext uri="{28A0092B-C50C-407E-A947-70E740481C1C}">
                <a14:useLocalDpi xmlns:a14="http://schemas.microsoft.com/office/drawing/2010/main" val="0"/>
              </a:ext>
            </a:extLst>
          </a:blip>
          <a:srcRect l="29574" r="30938"/>
          <a:stretch/>
        </p:blipFill>
        <p:spPr bwMode="auto">
          <a:xfrm>
            <a:off x="5483928" y="228600"/>
            <a:ext cx="3262958" cy="63996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452730" y="2714949"/>
            <a:ext cx="8920330" cy="1631216"/>
          </a:xfrm>
          <a:prstGeom prst="rect">
            <a:avLst/>
          </a:prstGeom>
        </p:spPr>
        <p:txBody>
          <a:bodyPr wrap="square">
            <a:spAutoFit/>
          </a:bodyPr>
          <a:lstStyle/>
          <a:p>
            <a:pPr algn="ctr"/>
            <a:r>
              <a:rPr lang="vi-VN" sz="2500" dirty="0">
                <a:solidFill>
                  <a:srgbClr val="C00000"/>
                </a:solidFill>
                <a:latin typeface="Aachen" pitchFamily="18" charset="-93"/>
                <a:ea typeface="Aachen" pitchFamily="18" charset="-93"/>
                <a:cs typeface="Aachen" pitchFamily="18" charset="-93"/>
              </a:rPr>
              <a:t>Ngày xuân </a:t>
            </a:r>
            <a:r>
              <a:rPr lang="vi-VN" sz="2500" dirty="0">
                <a:latin typeface="Aachen" pitchFamily="18" charset="-93"/>
                <a:ea typeface="Aachen" pitchFamily="18" charset="-93"/>
                <a:cs typeface="Aachen" pitchFamily="18" charset="-93"/>
              </a:rPr>
              <a:t>em hãy còn dài,</a:t>
            </a:r>
            <a:br>
              <a:rPr lang="vi-VN" sz="2500" dirty="0">
                <a:latin typeface="Aachen" pitchFamily="18" charset="-93"/>
                <a:ea typeface="Aachen" pitchFamily="18" charset="-93"/>
                <a:cs typeface="Aachen" pitchFamily="18" charset="-93"/>
              </a:rPr>
            </a:br>
            <a:r>
              <a:rPr lang="vi-VN" sz="2500" dirty="0">
                <a:latin typeface="Aachen" pitchFamily="18" charset="-93"/>
                <a:ea typeface="Aachen" pitchFamily="18" charset="-93"/>
                <a:cs typeface="Aachen" pitchFamily="18" charset="-93"/>
              </a:rPr>
              <a:t>Xót </a:t>
            </a:r>
            <a:r>
              <a:rPr lang="vi-VN" sz="2500" dirty="0">
                <a:solidFill>
                  <a:srgbClr val="C00000"/>
                </a:solidFill>
                <a:latin typeface="Aachen" pitchFamily="18" charset="-93"/>
                <a:ea typeface="Aachen" pitchFamily="18" charset="-93"/>
                <a:cs typeface="Aachen" pitchFamily="18" charset="-93"/>
              </a:rPr>
              <a:t>tình máu mủ</a:t>
            </a:r>
            <a:r>
              <a:rPr lang="vi-VN" sz="2500" dirty="0">
                <a:latin typeface="Aachen" pitchFamily="18" charset="-93"/>
                <a:ea typeface="Aachen" pitchFamily="18" charset="-93"/>
                <a:cs typeface="Aachen" pitchFamily="18" charset="-93"/>
              </a:rPr>
              <a:t>, thay lời nước non.</a:t>
            </a:r>
            <a:br>
              <a:rPr lang="vi-VN" sz="2500" dirty="0">
                <a:latin typeface="Aachen" pitchFamily="18" charset="-93"/>
                <a:ea typeface="Aachen" pitchFamily="18" charset="-93"/>
                <a:cs typeface="Aachen" pitchFamily="18" charset="-93"/>
              </a:rPr>
            </a:br>
            <a:r>
              <a:rPr lang="vi-VN" sz="2500" dirty="0">
                <a:latin typeface="Aachen" pitchFamily="18" charset="-93"/>
                <a:ea typeface="Aachen" pitchFamily="18" charset="-93"/>
                <a:cs typeface="Aachen" pitchFamily="18" charset="-93"/>
              </a:rPr>
              <a:t>Chị dù thịt nát xương mòn,</a:t>
            </a:r>
            <a:br>
              <a:rPr lang="vi-VN" sz="2500" dirty="0">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Ngậm cười chín suối</a:t>
            </a:r>
            <a:r>
              <a:rPr lang="vi-VN" sz="2500" dirty="0">
                <a:latin typeface="Aachen" pitchFamily="18" charset="-93"/>
                <a:ea typeface="Aachen" pitchFamily="18" charset="-93"/>
                <a:cs typeface="Aachen" pitchFamily="18" charset="-93"/>
              </a:rPr>
              <a:t> hãy còn thơm lây.</a:t>
            </a:r>
            <a:endParaRPr lang="en-US" sz="2500" dirty="0">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382708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1. Đoạn 1:</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4"/>
            </p:custDataLst>
          </p:nvPr>
        </p:nvSpPr>
        <p:spPr>
          <a:xfrm>
            <a:off x="729342" y="19050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620044" y="2619336"/>
            <a:ext cx="4256756"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Ngày xuân...còn dài</a:t>
            </a:r>
            <a:endParaRPr lang="en-US" sz="2400" i="1" dirty="0">
              <a:solidFill>
                <a:srgbClr val="7030A0"/>
              </a:solidFill>
              <a:latin typeface="Aachen" pitchFamily="18" charset="-93"/>
              <a:ea typeface="Aachen" pitchFamily="18" charset="-93"/>
              <a:cs typeface="Aachen" pitchFamily="18" charset="-93"/>
            </a:endParaRPr>
          </a:p>
        </p:txBody>
      </p:sp>
      <p:sp>
        <p:nvSpPr>
          <p:cNvPr id="32" name="Rectangle 31"/>
          <p:cNvSpPr/>
          <p:nvPr/>
        </p:nvSpPr>
        <p:spPr>
          <a:xfrm>
            <a:off x="3350244" y="2589735"/>
            <a:ext cx="5643912"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Vẫn còn trẻ, đẹp, son rỗi</a:t>
            </a:r>
            <a:endParaRPr lang="en-US" sz="2500" b="1" dirty="0">
              <a:ln w="1905"/>
              <a:effectLst>
                <a:innerShdw blurRad="69850" dist="43180" dir="5400000">
                  <a:srgbClr val="000000">
                    <a:alpha val="65000"/>
                  </a:srgbClr>
                </a:innerShdw>
              </a:effectLst>
            </a:endParaRPr>
          </a:p>
        </p:txBody>
      </p:sp>
      <p:sp>
        <p:nvSpPr>
          <p:cNvPr id="25" name="Rectangle 24"/>
          <p:cNvSpPr/>
          <p:nvPr/>
        </p:nvSpPr>
        <p:spPr>
          <a:xfrm>
            <a:off x="620044" y="3362547"/>
            <a:ext cx="4256756"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a:t>
            </a:r>
            <a:r>
              <a:rPr lang="en-US" sz="2400" i="1" dirty="0">
                <a:solidFill>
                  <a:srgbClr val="7030A0"/>
                </a:solidFill>
                <a:latin typeface="Aachen" pitchFamily="18" charset="-93"/>
                <a:ea typeface="Aachen" pitchFamily="18" charset="-93"/>
                <a:cs typeface="Aachen" pitchFamily="18" charset="-93"/>
              </a:rPr>
              <a:t>T</a:t>
            </a:r>
            <a:r>
              <a:rPr lang="en-US" sz="2400" i="1" dirty="0" smtClean="0">
                <a:solidFill>
                  <a:srgbClr val="7030A0"/>
                </a:solidFill>
                <a:latin typeface="Aachen" pitchFamily="18" charset="-93"/>
                <a:ea typeface="Aachen" pitchFamily="18" charset="-93"/>
                <a:cs typeface="Aachen" pitchFamily="18" charset="-93"/>
              </a:rPr>
              <a:t>ình </a:t>
            </a:r>
            <a:r>
              <a:rPr lang="en-US" sz="2400" i="1" smtClean="0">
                <a:solidFill>
                  <a:srgbClr val="7030A0"/>
                </a:solidFill>
                <a:latin typeface="Aachen" pitchFamily="18" charset="-93"/>
                <a:ea typeface="Aachen" pitchFamily="18" charset="-93"/>
                <a:cs typeface="Aachen" pitchFamily="18" charset="-93"/>
              </a:rPr>
              <a:t>máu mủ</a:t>
            </a:r>
            <a:endParaRPr lang="en-US" sz="2400" i="1" dirty="0">
              <a:solidFill>
                <a:srgbClr val="7030A0"/>
              </a:solidFill>
              <a:latin typeface="Aachen" pitchFamily="18" charset="-93"/>
              <a:ea typeface="Aachen" pitchFamily="18" charset="-93"/>
              <a:cs typeface="Aachen" pitchFamily="18" charset="-93"/>
            </a:endParaRPr>
          </a:p>
        </p:txBody>
      </p:sp>
      <p:sp>
        <p:nvSpPr>
          <p:cNvPr id="28" name="Rectangle 27"/>
          <p:cNvSpPr/>
          <p:nvPr/>
        </p:nvSpPr>
        <p:spPr>
          <a:xfrm>
            <a:off x="3350244" y="3332946"/>
            <a:ext cx="5643912"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Tình ruột thịt</a:t>
            </a:r>
            <a:endParaRPr lang="en-US" sz="2500" b="1" dirty="0">
              <a:ln w="1905"/>
              <a:effectLst>
                <a:innerShdw blurRad="69850" dist="43180" dir="5400000">
                  <a:srgbClr val="000000">
                    <a:alpha val="65000"/>
                  </a:srgbClr>
                </a:innerShdw>
              </a:effectLst>
            </a:endParaRPr>
          </a:p>
        </p:txBody>
      </p:sp>
      <p:sp>
        <p:nvSpPr>
          <p:cNvPr id="29" name="Rectangle 28"/>
          <p:cNvSpPr/>
          <p:nvPr/>
        </p:nvSpPr>
        <p:spPr>
          <a:xfrm>
            <a:off x="591470" y="4065522"/>
            <a:ext cx="4256756"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a:t>
            </a:r>
            <a:r>
              <a:rPr lang="en-US" sz="2400" i="1" dirty="0">
                <a:solidFill>
                  <a:srgbClr val="7030A0"/>
                </a:solidFill>
                <a:latin typeface="Aachen" pitchFamily="18" charset="-93"/>
                <a:ea typeface="Aachen" pitchFamily="18" charset="-93"/>
                <a:cs typeface="Aachen" pitchFamily="18" charset="-93"/>
              </a:rPr>
              <a:t>N</a:t>
            </a:r>
            <a:r>
              <a:rPr lang="en-US" sz="2400" i="1" dirty="0" smtClean="0">
                <a:solidFill>
                  <a:srgbClr val="7030A0"/>
                </a:solidFill>
                <a:latin typeface="Aachen" pitchFamily="18" charset="-93"/>
                <a:ea typeface="Aachen" pitchFamily="18" charset="-93"/>
                <a:cs typeface="Aachen" pitchFamily="18" charset="-93"/>
              </a:rPr>
              <a:t>gậm cười chín suối</a:t>
            </a:r>
            <a:endParaRPr lang="en-US" sz="2400" i="1" dirty="0">
              <a:solidFill>
                <a:srgbClr val="7030A0"/>
              </a:solidFill>
              <a:latin typeface="Aachen" pitchFamily="18" charset="-93"/>
              <a:ea typeface="Aachen" pitchFamily="18" charset="-93"/>
              <a:cs typeface="Aachen" pitchFamily="18" charset="-93"/>
            </a:endParaRPr>
          </a:p>
        </p:txBody>
      </p:sp>
      <p:sp>
        <p:nvSpPr>
          <p:cNvPr id="30" name="Rectangle 29"/>
          <p:cNvSpPr/>
          <p:nvPr/>
        </p:nvSpPr>
        <p:spPr>
          <a:xfrm>
            <a:off x="3321670" y="4035921"/>
            <a:ext cx="5643912"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Cái chết, lòng biết ơn</a:t>
            </a:r>
            <a:endParaRPr lang="en-US" sz="2500" b="1" dirty="0">
              <a:ln w="1905"/>
              <a:effectLst>
                <a:innerShdw blurRad="69850" dist="43180" dir="5400000">
                  <a:srgbClr val="000000">
                    <a:alpha val="65000"/>
                  </a:srgbClr>
                </a:innerShdw>
              </a:effectLst>
            </a:endParaRPr>
          </a:p>
        </p:txBody>
      </p:sp>
      <p:pic>
        <p:nvPicPr>
          <p:cNvPr id="35" name="Picture 2" descr="C:\Documents and Settings\ADMIN\Desktop\yik5BERi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5615959" flipH="1">
            <a:off x="803483" y="4837361"/>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762000" y="5029200"/>
            <a:ext cx="8153400" cy="553998"/>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Kiều thuyết phục Vân bằng cả lí và tình</a:t>
            </a:r>
            <a:endParaRPr lang="en-US" sz="3000" b="1" dirty="0">
              <a:ln w="1905"/>
              <a:solidFill>
                <a:srgbClr val="002060"/>
              </a:solidFill>
              <a:effectLst>
                <a:innerShdw blurRad="69850" dist="43180" dir="5400000">
                  <a:srgbClr val="000000">
                    <a:alpha val="65000"/>
                  </a:srgbClr>
                </a:innerShdw>
              </a:effectLst>
            </a:endParaRPr>
          </a:p>
        </p:txBody>
      </p:sp>
      <p:sp>
        <p:nvSpPr>
          <p:cNvPr id="17" name="Rectangle 16"/>
          <p:cNvSpPr/>
          <p:nvPr/>
        </p:nvSpPr>
        <p:spPr>
          <a:xfrm>
            <a:off x="2286000" y="1258547"/>
            <a:ext cx="5715000" cy="417853"/>
          </a:xfrm>
          <a:prstGeom prst="rect">
            <a:avLst/>
          </a:prstGeom>
        </p:spPr>
        <p:txBody>
          <a:bodyPr wrap="square" lIns="48052" tIns="24026" rIns="48052" bIns="24026">
            <a:spAutoFit/>
          </a:bodyPr>
          <a:lstStyle/>
          <a:p>
            <a:r>
              <a:rPr lang="en-US" sz="2400">
                <a:solidFill>
                  <a:srgbClr val="C00000"/>
                </a:solidFill>
                <a:latin typeface="Aachen" pitchFamily="18" charset="-93"/>
                <a:ea typeface="Aachen" pitchFamily="18" charset="-93"/>
                <a:cs typeface="Aachen" pitchFamily="18" charset="-93"/>
              </a:rPr>
              <a:t> </a:t>
            </a:r>
            <a:r>
              <a:rPr lang="en-US" sz="2400" smtClean="0">
                <a:solidFill>
                  <a:srgbClr val="C00000"/>
                </a:solidFill>
                <a:latin typeface="Aachen" pitchFamily="18" charset="-93"/>
                <a:ea typeface="Aachen" pitchFamily="18" charset="-93"/>
                <a:cs typeface="Aachen" pitchFamily="18" charset="-93"/>
              </a:rPr>
              <a:t>Kiều thuyết phục Vân nhận lời trao duyên </a:t>
            </a:r>
            <a:endParaRPr lang="en-US" sz="2400" i="1" dirty="0">
              <a:solidFill>
                <a:srgbClr val="C00000"/>
              </a:solidFill>
              <a:latin typeface="Aachen" pitchFamily="18" charset="-93"/>
              <a:ea typeface="Aachen" pitchFamily="18" charset="-93"/>
              <a:cs typeface="Aachen" pitchFamily="18" charset="-93"/>
            </a:endParaRPr>
          </a:p>
        </p:txBody>
      </p:sp>
      <p:sp>
        <p:nvSpPr>
          <p:cNvPr id="18" name="Rectangle 17"/>
          <p:cNvSpPr/>
          <p:nvPr/>
        </p:nvSpPr>
        <p:spPr>
          <a:xfrm>
            <a:off x="286085" y="1822925"/>
            <a:ext cx="5719771" cy="477054"/>
          </a:xfrm>
          <a:prstGeom prst="rect">
            <a:avLst/>
          </a:prstGeom>
        </p:spPr>
        <p:txBody>
          <a:bodyPr wrap="none">
            <a:spAutoFit/>
          </a:bodyPr>
          <a:lstStyle/>
          <a:p>
            <a:pPr lvl="1" algn="ctr">
              <a:spcBef>
                <a:spcPct val="0"/>
              </a:spcBef>
            </a:pPr>
            <a:r>
              <a:rPr lang="en-US" sz="2500" b="1" smtClean="0">
                <a:ln w="1905"/>
                <a:effectLst>
                  <a:innerShdw blurRad="69850" dist="43180" dir="5400000">
                    <a:srgbClr val="000000">
                      <a:alpha val="65000"/>
                    </a:srgbClr>
                  </a:innerShdw>
                </a:effectLst>
                <a:latin typeface="Calibri" pitchFamily="34" charset="0"/>
                <a:cs typeface="Calibri" pitchFamily="34" charset="0"/>
              </a:rPr>
              <a:t>- Kiều đưa ra lí lẽ để thuyết phục Vân: </a:t>
            </a:r>
            <a:endParaRPr lang="en-US" sz="2500" b="1" dirty="0">
              <a:ln w="1905"/>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77959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0-#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2" grpId="0"/>
      <p:bldP spid="25" grpId="0"/>
      <p:bldP spid="28" grpId="0"/>
      <p:bldP spid="29" grpId="0"/>
      <p:bldP spid="30" grpId="0"/>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1. Đoạn 1:</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4"/>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6" name="Picture 2" descr="C:\Users\Admin\Desktop\hinh lam\hinh-nen-powerpoint-thien-nhien-4.jpg"/>
          <p:cNvPicPr>
            <a:picLocks noChangeAspect="1" noChangeArrowheads="1"/>
          </p:cNvPicPr>
          <p:nvPr/>
        </p:nvPicPr>
        <p:blipFill rotWithShape="1">
          <a:blip r:embed="rId7">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313406" y="2426651"/>
            <a:ext cx="8153400" cy="1477328"/>
          </a:xfrm>
          <a:prstGeom prst="rect">
            <a:avLst/>
          </a:prstGeom>
        </p:spPr>
        <p:txBody>
          <a:bodyPr wrap="square">
            <a:spAutoFit/>
          </a:bodyPr>
          <a:lstStyle/>
          <a:p>
            <a:pPr lvl="1">
              <a:spcBef>
                <a:spcPct val="0"/>
              </a:spcBef>
            </a:pPr>
            <a:r>
              <a:rPr lang="en-US" sz="3000" b="1" dirty="0">
                <a:ln w="1905"/>
                <a:solidFill>
                  <a:srgbClr val="002060"/>
                </a:solidFill>
                <a:effectLst>
                  <a:innerShdw blurRad="69850" dist="43180" dir="5400000">
                    <a:srgbClr val="000000">
                      <a:alpha val="65000"/>
                    </a:srgbClr>
                  </a:innerShdw>
                </a:effectLst>
                <a:latin typeface="Calibri" pitchFamily="34" charset="0"/>
                <a:cs typeface="Calibri" pitchFamily="34" charset="0"/>
              </a:rPr>
              <a:t>→</a:t>
            </a: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Ngôn ngữ chọn lọc, có sự kết hợp của cách nói của văn chương quý tộc và ngôn ngữ bình dân, cách nói khéo léo, chặt chẽ, có lí, có tình.</a:t>
            </a:r>
            <a:endParaRPr lang="en-US" sz="3000" b="1" dirty="0">
              <a:ln w="1905"/>
              <a:solidFill>
                <a:srgbClr val="002060"/>
              </a:solidFill>
              <a:effectLst>
                <a:innerShdw blurRad="69850" dist="43180" dir="5400000">
                  <a:srgbClr val="000000">
                    <a:alpha val="65000"/>
                  </a:srgbClr>
                </a:innerShdw>
              </a:effectLst>
            </a:endParaRPr>
          </a:p>
        </p:txBody>
      </p:sp>
      <p:sp>
        <p:nvSpPr>
          <p:cNvPr id="17" name="Rectangle 16"/>
          <p:cNvSpPr/>
          <p:nvPr/>
        </p:nvSpPr>
        <p:spPr>
          <a:xfrm>
            <a:off x="381000" y="4267200"/>
            <a:ext cx="8153400" cy="1938992"/>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Kiều đã thuyết phục em bằng ngôn ngữ của lí trí, bằng cả “</a:t>
            </a:r>
            <a:r>
              <a:rPr lang="en-US" sz="3000" b="1"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lí, </a:t>
            </a: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tình”. Lời lẽ của nàng điềm tĩnh, rạch ròi song dường như có sự kìm nén tình cảm và nỗi đau.</a:t>
            </a:r>
            <a:endParaRPr lang="en-US" sz="3000" b="1" dirty="0">
              <a:ln w="1905"/>
              <a:solidFill>
                <a:srgbClr val="002060"/>
              </a:solidFill>
              <a:effectLst>
                <a:innerShdw blurRad="69850" dist="43180" dir="5400000">
                  <a:srgbClr val="000000">
                    <a:alpha val="65000"/>
                  </a:srgbClr>
                </a:innerShdw>
              </a:effectLst>
            </a:endParaRPr>
          </a:p>
        </p:txBody>
      </p:sp>
      <p:sp>
        <p:nvSpPr>
          <p:cNvPr id="11" name="Rectangle 10"/>
          <p:cNvSpPr/>
          <p:nvPr/>
        </p:nvSpPr>
        <p:spPr>
          <a:xfrm>
            <a:off x="2286000" y="1258547"/>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 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6058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12" name="Rectangle 11"/>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a:t>
            </a:r>
            <a:r>
              <a:rPr lang="en-US" sz="2400" smtClean="0">
                <a:solidFill>
                  <a:srgbClr val="C00000"/>
                </a:solidFill>
                <a:latin typeface="Aachen" pitchFamily="18" charset="-93"/>
                <a:ea typeface="Aachen" pitchFamily="18" charset="-93"/>
                <a:cs typeface="Aachen" pitchFamily="18" charset="-93"/>
              </a:rPr>
              <a:t>dặn dò Vân:</a:t>
            </a:r>
            <a:endParaRPr lang="en-US" sz="2400" i="1" dirty="0">
              <a:solidFill>
                <a:srgbClr val="C00000"/>
              </a:solidFill>
              <a:latin typeface="Aachen" pitchFamily="18" charset="-93"/>
              <a:ea typeface="Aachen" pitchFamily="18" charset="-93"/>
              <a:cs typeface="Aachen" pitchFamily="18" charset="-93"/>
            </a:endParaRPr>
          </a:p>
        </p:txBody>
      </p:sp>
      <p:pic>
        <p:nvPicPr>
          <p:cNvPr id="3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Admin\Desktop\trao duyen\jongens-en-meisjes-die-groep-werken-6121372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4999" y="3733290"/>
            <a:ext cx="5567929" cy="3124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2917371" y="2072482"/>
            <a:ext cx="2950029" cy="42594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rPr>
              <a:t>THẢO LUẬN NHÓM</a:t>
            </a:r>
            <a:endParaRPr lang="en-US" sz="2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18" name="Rectangle 17"/>
          <p:cNvSpPr/>
          <p:nvPr/>
        </p:nvSpPr>
        <p:spPr>
          <a:xfrm>
            <a:off x="1524000" y="2617113"/>
            <a:ext cx="7315200" cy="430887"/>
          </a:xfrm>
          <a:prstGeom prst="rect">
            <a:avLst/>
          </a:prstGeom>
        </p:spPr>
        <p:txBody>
          <a:bodyPr wrap="square">
            <a:spAutoFit/>
          </a:bodyPr>
          <a:lstStyle/>
          <a:p>
            <a:r>
              <a:rPr lang="en-US" sz="2200" b="1" i="1" dirty="0" smtClean="0">
                <a:solidFill>
                  <a:srgbClr val="7030A0"/>
                </a:solidFill>
              </a:rPr>
              <a:t>  a. Kiều trao cho Vân kỉ vật gì ?</a:t>
            </a:r>
            <a:endParaRPr lang="en-US" sz="2200" i="1" dirty="0">
              <a:solidFill>
                <a:srgbClr val="7030A0"/>
              </a:solidFill>
            </a:endParaRPr>
          </a:p>
        </p:txBody>
      </p:sp>
      <p:sp>
        <p:nvSpPr>
          <p:cNvPr id="19" name="Rectangle 18"/>
          <p:cNvSpPr/>
          <p:nvPr/>
        </p:nvSpPr>
        <p:spPr>
          <a:xfrm>
            <a:off x="1524000" y="2923401"/>
            <a:ext cx="7315200" cy="430887"/>
          </a:xfrm>
          <a:prstGeom prst="rect">
            <a:avLst/>
          </a:prstGeom>
        </p:spPr>
        <p:txBody>
          <a:bodyPr wrap="square">
            <a:spAutoFit/>
          </a:bodyPr>
          <a:lstStyle/>
          <a:p>
            <a:r>
              <a:rPr lang="en-US" sz="2200" b="1" i="1" dirty="0" smtClean="0">
                <a:solidFill>
                  <a:srgbClr val="7030A0"/>
                </a:solidFill>
              </a:rPr>
              <a:t>  b. Cách trao của Kiều có gì đặc biệt?</a:t>
            </a:r>
            <a:endParaRPr lang="en-US" sz="2200" i="1" dirty="0">
              <a:solidFill>
                <a:srgbClr val="7030A0"/>
              </a:solidFill>
            </a:endParaRPr>
          </a:p>
        </p:txBody>
      </p:sp>
      <p:sp>
        <p:nvSpPr>
          <p:cNvPr id="20" name="Rectangle 19"/>
          <p:cNvSpPr/>
          <p:nvPr/>
        </p:nvSpPr>
        <p:spPr>
          <a:xfrm>
            <a:off x="1524000" y="3226713"/>
            <a:ext cx="7315200" cy="430887"/>
          </a:xfrm>
          <a:prstGeom prst="rect">
            <a:avLst/>
          </a:prstGeom>
        </p:spPr>
        <p:txBody>
          <a:bodyPr wrap="square">
            <a:spAutoFit/>
          </a:bodyPr>
          <a:lstStyle/>
          <a:p>
            <a:r>
              <a:rPr lang="en-US" sz="2200" b="1" i="1" dirty="0" smtClean="0">
                <a:solidFill>
                  <a:srgbClr val="7030A0"/>
                </a:solidFill>
              </a:rPr>
              <a:t>  c. Tâm trạng của Kiều như thế nào sau khi trao kỉ vật?</a:t>
            </a:r>
            <a:endParaRPr lang="en-US" sz="2200" i="1" dirty="0">
              <a:solidFill>
                <a:srgbClr val="7030A0"/>
              </a:solidFill>
            </a:endParaRPr>
          </a:p>
        </p:txBody>
      </p:sp>
      <p:sp>
        <p:nvSpPr>
          <p:cNvPr id="14" name="Rectangle 13"/>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smtClean="0">
                <a:solidFill>
                  <a:srgbClr val="C00000"/>
                </a:solidFill>
                <a:latin typeface="Aachen" pitchFamily="18" charset="-93"/>
                <a:ea typeface="Aachen" pitchFamily="18" charset="-93"/>
                <a:cs typeface="Aachen" pitchFamily="18" charset="-93"/>
              </a:rPr>
              <a:t>2. Đoạn </a:t>
            </a:r>
            <a:r>
              <a:rPr lang="en-US" sz="3000" dirty="0" smtClean="0">
                <a:solidFill>
                  <a:srgbClr val="C00000"/>
                </a:solidFill>
                <a:latin typeface="Aachen" pitchFamily="18" charset="-93"/>
                <a:ea typeface="Aachen" pitchFamily="18" charset="-93"/>
                <a:cs typeface="Aachen" pitchFamily="18" charset="-93"/>
              </a:rPr>
              <a:t>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3981739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600"/>
                                        <p:tgtEl>
                                          <p:spTgt spid="11"/>
                                        </p:tgtEl>
                                      </p:cBhvr>
                                    </p:animEffect>
                                    <p:anim calcmode="lin" valueType="num">
                                      <p:cBhvr>
                                        <p:cTn id="18" dur="600" fill="hold"/>
                                        <p:tgtEl>
                                          <p:spTgt spid="11"/>
                                        </p:tgtEl>
                                        <p:attrNameLst>
                                          <p:attrName>ppt_x</p:attrName>
                                        </p:attrNameLst>
                                      </p:cBhvr>
                                      <p:tavLst>
                                        <p:tav tm="0">
                                          <p:val>
                                            <p:strVal val="#ppt_x"/>
                                          </p:val>
                                        </p:tav>
                                        <p:tav tm="100000">
                                          <p:val>
                                            <p:strVal val="#ppt_x"/>
                                          </p:val>
                                        </p:tav>
                                      </p:tavLst>
                                    </p:anim>
                                    <p:anim calcmode="lin" valueType="num">
                                      <p:cBhvr>
                                        <p:cTn id="19" dur="600" fill="hold"/>
                                        <p:tgtEl>
                                          <p:spTgt spid="11"/>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36"/>
            </p:par>
          </p:childTnLst>
        </p:cTn>
      </p:par>
    </p:tnLst>
    <p:bldLst>
      <p:bldP spid="12" grpId="0"/>
      <p:bldP spid="11" grpId="0" animBg="1"/>
      <p:bldP spid="18" grpId="0"/>
      <p:bldP spid="19" grpId="0"/>
      <p:bldP spid="20"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Desktop\hinh lam\hinh-nen-powerpoint-thien-nhien-4.jpg"/>
          <p:cNvPicPr>
            <a:picLocks noChangeAspect="1" noChangeArrowheads="1"/>
          </p:cNvPicPr>
          <p:nvPr/>
        </p:nvPicPr>
        <p:blipFill rotWithShape="1">
          <a:blip r:embed="rId2">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7529" y="4191000"/>
            <a:ext cx="8915400" cy="2356845"/>
          </a:xfrm>
          <a:prstGeom prst="rect">
            <a:avLst/>
          </a:prstGeom>
        </p:spPr>
        <p:txBody>
          <a:bodyPr wrap="square" lIns="48052" tIns="24026" rIns="48052" bIns="24026">
            <a:spAutoFit/>
          </a:bodyPr>
          <a:lstStyle/>
          <a:p>
            <a:pPr algn="ctr"/>
            <a:r>
              <a:rPr lang="vi-VN" sz="2500" dirty="0">
                <a:solidFill>
                  <a:srgbClr val="C00000"/>
                </a:solidFill>
                <a:latin typeface="Aachen" pitchFamily="18" charset="-93"/>
                <a:ea typeface="Aachen" pitchFamily="18" charset="-93"/>
                <a:cs typeface="Aachen" pitchFamily="18" charset="-93"/>
              </a:rPr>
              <a:t>Chiếc </a:t>
            </a:r>
            <a:r>
              <a:rPr lang="en-US" sz="2500" dirty="0" smtClean="0">
                <a:solidFill>
                  <a:srgbClr val="C00000"/>
                </a:solidFill>
                <a:latin typeface="Aachen" pitchFamily="18" charset="-93"/>
                <a:ea typeface="Aachen" pitchFamily="18" charset="-93"/>
                <a:cs typeface="Aachen" pitchFamily="18" charset="-93"/>
              </a:rPr>
              <a:t>vành</a:t>
            </a:r>
            <a:r>
              <a:rPr lang="vi-VN" sz="2500" dirty="0" smtClean="0">
                <a:solidFill>
                  <a:srgbClr val="C00000"/>
                </a:solidFill>
                <a:latin typeface="Aachen" pitchFamily="18" charset="-93"/>
                <a:ea typeface="Aachen" pitchFamily="18" charset="-93"/>
                <a:cs typeface="Aachen" pitchFamily="18" charset="-93"/>
              </a:rPr>
              <a:t> </a:t>
            </a:r>
            <a:r>
              <a:rPr lang="vi-VN" sz="2500" dirty="0">
                <a:solidFill>
                  <a:srgbClr val="002060"/>
                </a:solidFill>
                <a:latin typeface="Aachen" pitchFamily="18" charset="-93"/>
                <a:ea typeface="Aachen" pitchFamily="18" charset="-93"/>
                <a:cs typeface="Aachen" pitchFamily="18" charset="-93"/>
              </a:rPr>
              <a:t>với </a:t>
            </a:r>
            <a:r>
              <a:rPr lang="vi-VN" sz="2500" dirty="0">
                <a:solidFill>
                  <a:srgbClr val="C00000"/>
                </a:solidFill>
                <a:latin typeface="Aachen" pitchFamily="18" charset="-93"/>
                <a:ea typeface="Aachen" pitchFamily="18" charset="-93"/>
                <a:cs typeface="Aachen" pitchFamily="18" charset="-93"/>
              </a:rPr>
              <a:t>bức tờ mây</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Duyên này thì giữ, vật này của chung.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Dù em nên vợ nên chồng,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Xót người mệnh bạc ắt lòng chẳng quên!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Mất người còn chút của tin,</a:t>
            </a:r>
            <a:br>
              <a:rPr lang="vi-VN" sz="2500" dirty="0">
                <a:solidFill>
                  <a:srgbClr val="002060"/>
                </a:solidFill>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Phím đàn </a:t>
            </a:r>
            <a:r>
              <a:rPr lang="vi-VN" sz="2500" dirty="0">
                <a:solidFill>
                  <a:srgbClr val="002060"/>
                </a:solidFill>
                <a:latin typeface="Aachen" pitchFamily="18" charset="-93"/>
                <a:ea typeface="Aachen" pitchFamily="18" charset="-93"/>
                <a:cs typeface="Aachen" pitchFamily="18" charset="-93"/>
              </a:rPr>
              <a:t>với </a:t>
            </a:r>
            <a:r>
              <a:rPr lang="vi-VN" sz="2500" dirty="0">
                <a:solidFill>
                  <a:srgbClr val="C00000"/>
                </a:solidFill>
                <a:latin typeface="Aachen" pitchFamily="18" charset="-93"/>
                <a:ea typeface="Aachen" pitchFamily="18" charset="-93"/>
                <a:cs typeface="Aachen" pitchFamily="18" charset="-93"/>
              </a:rPr>
              <a:t>mảnh hương nguyền </a:t>
            </a:r>
            <a:r>
              <a:rPr lang="vi-VN" sz="2500" dirty="0">
                <a:solidFill>
                  <a:srgbClr val="002060"/>
                </a:solidFill>
                <a:latin typeface="Aachen" pitchFamily="18" charset="-93"/>
                <a:ea typeface="Aachen" pitchFamily="18" charset="-93"/>
                <a:cs typeface="Aachen" pitchFamily="18" charset="-93"/>
              </a:rPr>
              <a:t>ngày xưa.</a:t>
            </a:r>
            <a:endParaRPr lang="en-US" sz="2500" dirty="0">
              <a:solidFill>
                <a:srgbClr val="002060"/>
              </a:solidFill>
              <a:latin typeface="Aachen" pitchFamily="18" charset="-93"/>
              <a:ea typeface="Aachen" pitchFamily="18" charset="-93"/>
              <a:cs typeface="Aachen" pitchFamily="18" charset="-93"/>
            </a:endParaRPr>
          </a:p>
        </p:txBody>
      </p:sp>
      <p:pic>
        <p:nvPicPr>
          <p:cNvPr id="19458" name="Picture 2" descr="C:\Users\Admin\Desktop\trao duyen\truyen-kie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00054"/>
            <a:ext cx="4503212" cy="36555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9459" name="Picture 3" descr="C:\Users\Admin\Desktop\trao duyen\vucaodam.jpg"/>
          <p:cNvPicPr>
            <a:picLocks noChangeAspect="1" noChangeArrowheads="1"/>
          </p:cNvPicPr>
          <p:nvPr/>
        </p:nvPicPr>
        <p:blipFill rotWithShape="1">
          <a:blip r:embed="rId4">
            <a:extLst>
              <a:ext uri="{28A0092B-C50C-407E-A947-70E740481C1C}">
                <a14:useLocalDpi xmlns:a14="http://schemas.microsoft.com/office/drawing/2010/main" val="0"/>
              </a:ext>
            </a:extLst>
          </a:blip>
          <a:srcRect b="9912"/>
          <a:stretch/>
        </p:blipFill>
        <p:spPr bwMode="auto">
          <a:xfrm>
            <a:off x="609600" y="400053"/>
            <a:ext cx="3089150" cy="36194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21501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3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14374" y="3528111"/>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Kỉ vật :</a:t>
            </a:r>
            <a:endParaRPr lang="en-US" sz="2400" i="1" dirty="0">
              <a:solidFill>
                <a:srgbClr val="7030A0"/>
              </a:solidFill>
              <a:latin typeface="Aachen" pitchFamily="18" charset="-93"/>
              <a:ea typeface="Aachen" pitchFamily="18" charset="-93"/>
              <a:cs typeface="Aachen" pitchFamily="18" charset="-93"/>
            </a:endParaRPr>
          </a:p>
        </p:txBody>
      </p:sp>
      <p:sp>
        <p:nvSpPr>
          <p:cNvPr id="10" name="Right Brace 9"/>
          <p:cNvSpPr/>
          <p:nvPr/>
        </p:nvSpPr>
        <p:spPr>
          <a:xfrm rot="10800000">
            <a:off x="1892299" y="3134126"/>
            <a:ext cx="381000" cy="1275003"/>
          </a:xfrm>
          <a:prstGeom prst="rightBrace">
            <a:avLst>
              <a:gd name="adj1" fmla="val 8333"/>
              <a:gd name="adj2" fmla="val 48977"/>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1790700" y="2895600"/>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Chiếc vành</a:t>
            </a:r>
            <a:endParaRPr lang="en-US" sz="2500" b="1" dirty="0">
              <a:ln w="1905"/>
              <a:solidFill>
                <a:srgbClr val="0070C0"/>
              </a:solidFill>
              <a:effectLst>
                <a:innerShdw blurRad="69850" dist="43180" dir="5400000">
                  <a:srgbClr val="000000">
                    <a:alpha val="65000"/>
                  </a:srgbClr>
                </a:innerShdw>
              </a:effectLst>
            </a:endParaRPr>
          </a:p>
        </p:txBody>
      </p:sp>
      <p:sp>
        <p:nvSpPr>
          <p:cNvPr id="16" name="Rectangle 15"/>
          <p:cNvSpPr/>
          <p:nvPr/>
        </p:nvSpPr>
        <p:spPr>
          <a:xfrm>
            <a:off x="1752600" y="3332403"/>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Bức tờ mây</a:t>
            </a:r>
            <a:endParaRPr lang="en-US" sz="2500" b="1" dirty="0">
              <a:ln w="1905"/>
              <a:solidFill>
                <a:srgbClr val="0070C0"/>
              </a:solidFill>
              <a:effectLst>
                <a:innerShdw blurRad="69850" dist="43180" dir="5400000">
                  <a:srgbClr val="000000">
                    <a:alpha val="65000"/>
                  </a:srgbClr>
                </a:innerShdw>
              </a:effectLst>
            </a:endParaRPr>
          </a:p>
        </p:txBody>
      </p:sp>
      <p:sp>
        <p:nvSpPr>
          <p:cNvPr id="17" name="Rectangle 16"/>
          <p:cNvSpPr/>
          <p:nvPr/>
        </p:nvSpPr>
        <p:spPr>
          <a:xfrm>
            <a:off x="1752600" y="3733800"/>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Phím đàn</a:t>
            </a:r>
            <a:endParaRPr lang="en-US" sz="2500" b="1" dirty="0">
              <a:ln w="1905"/>
              <a:solidFill>
                <a:srgbClr val="0070C0"/>
              </a:solidFill>
              <a:effectLst>
                <a:innerShdw blurRad="69850" dist="43180" dir="5400000">
                  <a:srgbClr val="000000">
                    <a:alpha val="65000"/>
                  </a:srgbClr>
                </a:innerShdw>
              </a:effectLst>
            </a:endParaRPr>
          </a:p>
        </p:txBody>
      </p:sp>
      <p:sp>
        <p:nvSpPr>
          <p:cNvPr id="18" name="Rectangle 17"/>
          <p:cNvSpPr/>
          <p:nvPr/>
        </p:nvSpPr>
        <p:spPr>
          <a:xfrm>
            <a:off x="1752600" y="4170603"/>
            <a:ext cx="38100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Mảnh hương nguyền</a:t>
            </a:r>
            <a:endParaRPr lang="en-US" sz="2500" b="1" dirty="0">
              <a:ln w="1905"/>
              <a:solidFill>
                <a:srgbClr val="0070C0"/>
              </a:solidFill>
              <a:effectLst>
                <a:innerShdw blurRad="69850" dist="43180" dir="5400000">
                  <a:srgbClr val="000000">
                    <a:alpha val="65000"/>
                  </a:srgbClr>
                </a:innerShdw>
              </a:effectLst>
            </a:endParaRPr>
          </a:p>
        </p:txBody>
      </p:sp>
      <p:pic>
        <p:nvPicPr>
          <p:cNvPr id="1026" name="Picture 2" descr="C:\Users\Admin\Desktop\trao duyen\trao-duyen-2.jpg"/>
          <p:cNvPicPr>
            <a:picLocks noChangeAspect="1" noChangeArrowheads="1"/>
          </p:cNvPicPr>
          <p:nvPr/>
        </p:nvPicPr>
        <p:blipFill rotWithShape="1">
          <a:blip r:embed="rId7">
            <a:extLst>
              <a:ext uri="{28A0092B-C50C-407E-A947-70E740481C1C}">
                <a14:useLocalDpi xmlns:a14="http://schemas.microsoft.com/office/drawing/2010/main" val="0"/>
              </a:ext>
            </a:extLst>
          </a:blip>
          <a:srcRect b="6000"/>
          <a:stretch/>
        </p:blipFill>
        <p:spPr bwMode="auto">
          <a:xfrm>
            <a:off x="5214533" y="1627896"/>
            <a:ext cx="3720598" cy="4839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0" name="Rectangle 19"/>
          <p:cNvSpPr/>
          <p:nvPr/>
        </p:nvSpPr>
        <p:spPr>
          <a:xfrm>
            <a:off x="52828" y="1693780"/>
            <a:ext cx="28790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thơ đầu :</a:t>
            </a:r>
            <a:endParaRPr lang="en-US" sz="2500" b="1" dirty="0">
              <a:ln w="1905"/>
              <a:effectLst>
                <a:innerShdw blurRad="69850" dist="43180" dir="5400000">
                  <a:srgbClr val="000000">
                    <a:alpha val="65000"/>
                  </a:srgbClr>
                </a:innerShdw>
              </a:effectLst>
            </a:endParaRPr>
          </a:p>
        </p:txBody>
      </p:sp>
      <p:sp>
        <p:nvSpPr>
          <p:cNvPr id="21" name="Rectangle 20"/>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dặn dò</a:t>
            </a:r>
            <a:endParaRPr lang="en-US" sz="2400" i="1" dirty="0">
              <a:solidFill>
                <a:srgbClr val="C00000"/>
              </a:solidFill>
              <a:latin typeface="Aachen" pitchFamily="18" charset="-93"/>
              <a:ea typeface="Aachen" pitchFamily="18" charset="-93"/>
              <a:cs typeface="Aachen" pitchFamily="18" charset="-93"/>
            </a:endParaRPr>
          </a:p>
        </p:txBody>
      </p:sp>
      <p:sp>
        <p:nvSpPr>
          <p:cNvPr id="22" name="Rectangle 21"/>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53066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30"/>
            </p:par>
          </p:childTnLst>
        </p:cTn>
      </p:par>
    </p:tnLst>
    <p:bldLst>
      <p:bldP spid="9" grpId="0"/>
      <p:bldP spid="10" grpId="0" animBg="1"/>
      <p:bldP spid="14"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533400" y="76200"/>
            <a:ext cx="8077200" cy="1384995"/>
          </a:xfrm>
          <a:prstGeom prst="rect">
            <a:avLst/>
          </a:prstGeom>
          <a:noFill/>
        </p:spPr>
        <p:txBody>
          <a:bodyPr wrap="square" lIns="91440" tIns="45720" rIns="91440" bIns="45720">
            <a:spAutoFit/>
          </a:bodyPr>
          <a:lstStyle/>
          <a:p>
            <a:pPr algn="ctr"/>
            <a:endParaRPr lang="en-US" sz="2800" b="1" smtClean="0">
              <a:latin typeface="+mj-lt"/>
            </a:endParaRPr>
          </a:p>
          <a:p>
            <a:pPr algn="ctr"/>
            <a:endParaRPr lang="en-US" sz="2800" b="1">
              <a:latin typeface="+mj-lt"/>
            </a:endParaRPr>
          </a:p>
          <a:p>
            <a:pPr algn="ctr"/>
            <a:r>
              <a:rPr lang="en-US" sz="2800" b="1" smtClean="0">
                <a:latin typeface="+mj-lt"/>
              </a:rPr>
              <a:t>Chủ </a:t>
            </a:r>
            <a:r>
              <a:rPr lang="en-US" sz="2800" b="1" dirty="0">
                <a:latin typeface="+mj-lt"/>
              </a:rPr>
              <a:t>đề</a:t>
            </a:r>
            <a:r>
              <a:rPr lang="en-US" sz="2800" b="1" dirty="0" smtClean="0">
                <a:latin typeface="+mj-lt"/>
              </a:rPr>
              <a:t>:</a:t>
            </a:r>
            <a:endParaRPr lang="en-US" sz="28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17" name="Picture 2" descr="C:\Users\Admin\Desktop\hinh lam\hinh-nen-powerpoint-thien-nhien-4.jpg"/>
          <p:cNvPicPr>
            <a:picLocks noChangeAspect="1" noChangeArrowheads="1"/>
          </p:cNvPicPr>
          <p:nvPr/>
        </p:nvPicPr>
        <p:blipFill rotWithShape="1">
          <a:blip r:embed="rId3">
            <a:extLst>
              <a:ext uri="{28A0092B-C50C-407E-A947-70E740481C1C}">
                <a14:useLocalDpi xmlns:a14="http://schemas.microsoft.com/office/drawing/2010/main" val="0"/>
              </a:ext>
            </a:extLst>
          </a:blip>
          <a:srcRect l="1334" t="355" r="42933" b="1181"/>
          <a:stretch/>
        </p:blipFill>
        <p:spPr bwMode="auto">
          <a:xfrm>
            <a:off x="5996881" y="2574865"/>
            <a:ext cx="3175000" cy="420693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742106" y="6263171"/>
            <a:ext cx="5801694" cy="442429"/>
          </a:xfrm>
          <a:prstGeom prst="rect">
            <a:avLst/>
          </a:prstGeom>
          <a:noFill/>
        </p:spPr>
        <p:txBody>
          <a:bodyPr wrap="square" lIns="57150" tIns="28575" rIns="57150" bIns="28575">
            <a:spAutoFit/>
          </a:bodyPr>
          <a:lstStyle/>
          <a:p>
            <a:pPr algn="ctr"/>
            <a:r>
              <a:rPr lang="en-US" sz="2500" b="1" dirty="0" smtClean="0">
                <a:solidFill>
                  <a:srgbClr val="002060"/>
                </a:solidFill>
                <a:latin typeface="Segoe UI" panose="020B0502040204020203" pitchFamily="34" charset="0"/>
                <a:ea typeface="Roboto Condensed" panose="02000000000000000000" pitchFamily="2" charset="0"/>
                <a:cs typeface="Segoe UI" panose="020B0502040204020203" pitchFamily="34" charset="0"/>
              </a:rPr>
              <a:t>Trích “</a:t>
            </a:r>
            <a:r>
              <a:rPr lang="en-US" sz="2500" b="1" i="1" dirty="0" smtClean="0">
                <a:solidFill>
                  <a:srgbClr val="002060"/>
                </a:solidFill>
                <a:latin typeface="Segoe UI" panose="020B0502040204020203" pitchFamily="34" charset="0"/>
                <a:ea typeface="Roboto Condensed" panose="02000000000000000000" pitchFamily="2" charset="0"/>
                <a:cs typeface="Segoe UI" panose="020B0502040204020203" pitchFamily="34" charset="0"/>
              </a:rPr>
              <a:t>Truyện Kiều</a:t>
            </a:r>
            <a:r>
              <a:rPr lang="en-US" sz="2500" b="1" dirty="0" smtClean="0">
                <a:solidFill>
                  <a:srgbClr val="002060"/>
                </a:solidFill>
                <a:latin typeface="Segoe UI" panose="020B0502040204020203" pitchFamily="34" charset="0"/>
                <a:ea typeface="Roboto Condensed" panose="02000000000000000000" pitchFamily="2" charset="0"/>
                <a:cs typeface="Segoe UI" panose="020B0502040204020203" pitchFamily="34" charset="0"/>
              </a:rPr>
              <a:t>” – Nguyễn Du </a:t>
            </a:r>
            <a:endParaRPr lang="en-US" sz="2500" b="1" dirty="0">
              <a:solidFill>
                <a:srgbClr val="002060"/>
              </a:solidFill>
              <a:latin typeface="Segoe UI" panose="020B0502040204020203" pitchFamily="34" charset="0"/>
              <a:ea typeface="Roboto Condensed" panose="02000000000000000000" pitchFamily="2" charset="0"/>
              <a:cs typeface="Segoe UI" panose="020B0502040204020203" pitchFamily="34" charset="0"/>
            </a:endParaRPr>
          </a:p>
        </p:txBody>
      </p:sp>
      <p:sp>
        <p:nvSpPr>
          <p:cNvPr id="19" name="Rectangle 18"/>
          <p:cNvSpPr/>
          <p:nvPr/>
        </p:nvSpPr>
        <p:spPr>
          <a:xfrm>
            <a:off x="1259475" y="1371604"/>
            <a:ext cx="841898"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T</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0" name="Rectangle 19"/>
          <p:cNvSpPr/>
          <p:nvPr/>
        </p:nvSpPr>
        <p:spPr>
          <a:xfrm>
            <a:off x="1918789" y="1371604"/>
            <a:ext cx="849913"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R</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1" name="Rectangle 20"/>
          <p:cNvSpPr/>
          <p:nvPr/>
        </p:nvSpPr>
        <p:spPr>
          <a:xfrm>
            <a:off x="4495308" y="1371604"/>
            <a:ext cx="838692"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d</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2" name="Rectangle 21"/>
          <p:cNvSpPr/>
          <p:nvPr/>
        </p:nvSpPr>
        <p:spPr>
          <a:xfrm>
            <a:off x="5093687" y="1371601"/>
            <a:ext cx="849913"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u</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3" name="Rectangle 22"/>
          <p:cNvSpPr/>
          <p:nvPr/>
        </p:nvSpPr>
        <p:spPr>
          <a:xfrm>
            <a:off x="5726474" y="1371604"/>
            <a:ext cx="750526"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y</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4" name="Rectangle 23"/>
          <p:cNvSpPr/>
          <p:nvPr/>
        </p:nvSpPr>
        <p:spPr>
          <a:xfrm>
            <a:off x="2581289" y="1371603"/>
            <a:ext cx="797013"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A</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5" name="Rectangle 24"/>
          <p:cNvSpPr/>
          <p:nvPr/>
        </p:nvSpPr>
        <p:spPr>
          <a:xfrm>
            <a:off x="6290445" y="1371604"/>
            <a:ext cx="816250" cy="1323439"/>
          </a:xfrm>
          <a:prstGeom prst="rect">
            <a:avLst/>
          </a:prstGeom>
          <a:noFill/>
          <a:ln>
            <a:noFill/>
          </a:ln>
        </p:spPr>
        <p:txBody>
          <a:bodyPr wrap="none" lIns="91440" tIns="45720" rIns="91440" bIns="45720">
            <a:spAutoFit/>
          </a:bodyPr>
          <a:lstStyle/>
          <a:p>
            <a:pPr algn="ctr"/>
            <a:r>
              <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ê</a:t>
            </a:r>
          </a:p>
        </p:txBody>
      </p:sp>
      <p:sp>
        <p:nvSpPr>
          <p:cNvPr id="26" name="Rectangle 25"/>
          <p:cNvSpPr/>
          <p:nvPr/>
        </p:nvSpPr>
        <p:spPr>
          <a:xfrm>
            <a:off x="3200400" y="1371602"/>
            <a:ext cx="805029"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O</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sp>
        <p:nvSpPr>
          <p:cNvPr id="27" name="Rectangle 26"/>
          <p:cNvSpPr/>
          <p:nvPr/>
        </p:nvSpPr>
        <p:spPr>
          <a:xfrm>
            <a:off x="6934200" y="1371600"/>
            <a:ext cx="872355" cy="1323439"/>
          </a:xfrm>
          <a:prstGeom prst="rect">
            <a:avLst/>
          </a:prstGeom>
          <a:noFill/>
          <a:ln>
            <a:noFill/>
          </a:ln>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rPr>
              <a:t>N</a:t>
            </a:r>
            <a:endParaRPr lang="en-US" sz="8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achen" pitchFamily="18" charset="-93"/>
              <a:ea typeface="Aachen" pitchFamily="18" charset="-93"/>
              <a:cs typeface="Aachen" pitchFamily="18" charset="-93"/>
            </a:endParaRPr>
          </a:p>
        </p:txBody>
      </p:sp>
      <p:pic>
        <p:nvPicPr>
          <p:cNvPr id="3074" name="Picture 2" descr="C:\Users\Admin\Desktop\trao duyen\thuykieu-kimtrong-khacgo-nguyentunghiem.jpg"/>
          <p:cNvPicPr>
            <a:picLocks noChangeAspect="1" noChangeArrowheads="1"/>
          </p:cNvPicPr>
          <p:nvPr/>
        </p:nvPicPr>
        <p:blipFill rotWithShape="1">
          <a:blip r:embed="rId4">
            <a:extLst>
              <a:ext uri="{28A0092B-C50C-407E-A947-70E740481C1C}">
                <a14:useLocalDpi xmlns:a14="http://schemas.microsoft.com/office/drawing/2010/main" val="0"/>
              </a:ext>
            </a:extLst>
          </a:blip>
          <a:srcRect r="1029" b="3787"/>
          <a:stretch/>
        </p:blipFill>
        <p:spPr bwMode="auto">
          <a:xfrm>
            <a:off x="3115493" y="2544629"/>
            <a:ext cx="2986244" cy="36384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0089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3074"/>
                                        </p:tgtEl>
                                        <p:attrNameLst>
                                          <p:attrName>style.visibility</p:attrName>
                                        </p:attrNameLst>
                                      </p:cBhvr>
                                      <p:to>
                                        <p:strVal val="visible"/>
                                      </p:to>
                                    </p:set>
                                    <p:animEffect transition="in" filter="fade">
                                      <p:cBhvr>
                                        <p:cTn id="48" dur="800"/>
                                        <p:tgtEl>
                                          <p:spTgt spid="3074"/>
                                        </p:tgtEl>
                                      </p:cBhvr>
                                    </p:animEffect>
                                    <p:anim calcmode="lin" valueType="num">
                                      <p:cBhvr>
                                        <p:cTn id="49" dur="800" fill="hold"/>
                                        <p:tgtEl>
                                          <p:spTgt spid="3074"/>
                                        </p:tgtEl>
                                        <p:attrNameLst>
                                          <p:attrName>ppt_x</p:attrName>
                                        </p:attrNameLst>
                                      </p:cBhvr>
                                      <p:tavLst>
                                        <p:tav tm="0">
                                          <p:val>
                                            <p:strVal val="#ppt_x"/>
                                          </p:val>
                                        </p:tav>
                                        <p:tav tm="100000">
                                          <p:val>
                                            <p:strVal val="#ppt_x"/>
                                          </p:val>
                                        </p:tav>
                                      </p:tavLst>
                                    </p:anim>
                                    <p:anim calcmode="lin" valueType="num">
                                      <p:cBhvr>
                                        <p:cTn id="50" dur="800" fill="hold"/>
                                        <p:tgtEl>
                                          <p:spTgt spid="3074"/>
                                        </p:tgtEl>
                                        <p:attrNameLst>
                                          <p:attrName>ppt_y</p:attrName>
                                        </p:attrNameLst>
                                      </p:cBhvr>
                                      <p:tavLst>
                                        <p:tav tm="0">
                                          <p:val>
                                            <p:strVal val="#ppt_y+.1"/>
                                          </p:val>
                                        </p:tav>
                                        <p:tav tm="100000">
                                          <p:val>
                                            <p:strVal val="#ppt_y"/>
                                          </p:val>
                                        </p:tav>
                                      </p:tavLst>
                                    </p:anim>
                                  </p:childTnLst>
                                </p:cTn>
                              </p:par>
                              <p:par>
                                <p:cTn id="51" presetID="2" presetClass="entr" presetSubtype="4" decel="100000" fill="hold" grpId="0" nodeType="withEffect">
                                  <p:stCondLst>
                                    <p:cond delay="15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0" grpId="0"/>
      <p:bldP spid="21" grpId="0"/>
      <p:bldP spid="22" grpId="0"/>
      <p:bldP spid="23" grpId="0"/>
      <p:bldP spid="24" grpId="0"/>
      <p:bldP spid="25" grpId="0"/>
      <p:bldP spid="26" grpId="0"/>
      <p:bldP spid="2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Desktop\hinh lam\hinh-nen-powerpoint-thien-nhien-4.jpg"/>
          <p:cNvPicPr>
            <a:picLocks noChangeAspect="1" noChangeArrowheads="1"/>
          </p:cNvPicPr>
          <p:nvPr/>
        </p:nvPicPr>
        <p:blipFill rotWithShape="1">
          <a:blip r:embed="rId2">
            <a:extLst>
              <a:ext uri="{28A0092B-C50C-407E-A947-70E740481C1C}">
                <a14:useLocalDpi xmlns:a14="http://schemas.microsoft.com/office/drawing/2010/main" val="0"/>
              </a:ext>
            </a:extLst>
          </a:blip>
          <a:srcRect r="35486" b="-1147"/>
          <a:stretch/>
        </p:blipFill>
        <p:spPr bwMode="auto">
          <a:xfrm>
            <a:off x="5163015" y="2209800"/>
            <a:ext cx="3904785" cy="459154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Desktop\trao duyen\vucaodam.jpg"/>
          <p:cNvPicPr>
            <a:picLocks noChangeAspect="1" noChangeArrowheads="1"/>
          </p:cNvPicPr>
          <p:nvPr/>
        </p:nvPicPr>
        <p:blipFill rotWithShape="1">
          <a:blip r:embed="rId3">
            <a:extLst>
              <a:ext uri="{28A0092B-C50C-407E-A947-70E740481C1C}">
                <a14:useLocalDpi xmlns:a14="http://schemas.microsoft.com/office/drawing/2010/main" val="0"/>
              </a:ext>
            </a:extLst>
          </a:blip>
          <a:srcRect b="37574"/>
          <a:stretch/>
        </p:blipFill>
        <p:spPr bwMode="auto">
          <a:xfrm>
            <a:off x="5715000" y="2011580"/>
            <a:ext cx="3272970" cy="26227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C:\Users\Admin\Desktop\trao duyen\19225161_943463392461856_4141258731000952865_n.jpg"/>
          <p:cNvPicPr>
            <a:picLocks noChangeAspect="1" noChangeArrowheads="1"/>
          </p:cNvPicPr>
          <p:nvPr/>
        </p:nvPicPr>
        <p:blipFill rotWithShape="1">
          <a:blip r:embed="rId4">
            <a:extLst>
              <a:ext uri="{28A0092B-C50C-407E-A947-70E740481C1C}">
                <a14:useLocalDpi xmlns:a14="http://schemas.microsoft.com/office/drawing/2010/main" val="0"/>
              </a:ext>
            </a:extLst>
          </a:blip>
          <a:srcRect t="16528" b="22768"/>
          <a:stretch/>
        </p:blipFill>
        <p:spPr bwMode="auto">
          <a:xfrm>
            <a:off x="92528" y="4191000"/>
            <a:ext cx="4007757" cy="26222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3" name="Picture 5" descr="C:\Users\Admin\Desktop\trao duyen\nghi-luan-doan-trich-chi-em-thuy-kieu-nguyen-du.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28" y="76200"/>
            <a:ext cx="4174672" cy="2438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4267200" y="492998"/>
            <a:ext cx="4953000" cy="817963"/>
          </a:xfrm>
          <a:prstGeom prst="rect">
            <a:avLst/>
          </a:prstGeom>
        </p:spPr>
        <p:txBody>
          <a:bodyPr wrap="square" lIns="48052" tIns="24026" rIns="48052" bIns="24026">
            <a:spAutoFit/>
          </a:bodyPr>
          <a:lstStyle/>
          <a:p>
            <a:pPr algn="ctr"/>
            <a:r>
              <a:rPr lang="en-US" sz="2500" dirty="0" smtClean="0">
                <a:latin typeface="Aachen" pitchFamily="18" charset="-93"/>
                <a:ea typeface="Aachen" pitchFamily="18" charset="-93"/>
                <a:cs typeface="Aachen" pitchFamily="18" charset="-93"/>
              </a:rPr>
              <a:t>Sẵn tay khăn gấm, </a:t>
            </a:r>
            <a:r>
              <a:rPr lang="en-US" sz="2500" dirty="0" smtClean="0">
                <a:solidFill>
                  <a:srgbClr val="FF0000"/>
                </a:solidFill>
                <a:latin typeface="Aachen" pitchFamily="18" charset="-93"/>
                <a:ea typeface="Aachen" pitchFamily="18" charset="-93"/>
                <a:cs typeface="Aachen" pitchFamily="18" charset="-93"/>
              </a:rPr>
              <a:t>quạt quỳ</a:t>
            </a:r>
            <a:r>
              <a:rPr lang="en-US" sz="2500" dirty="0" smtClean="0">
                <a:latin typeface="Aachen" pitchFamily="18" charset="-93"/>
                <a:ea typeface="Aachen" pitchFamily="18" charset="-93"/>
                <a:cs typeface="Aachen" pitchFamily="18" charset="-93"/>
              </a:rPr>
              <a:t>,</a:t>
            </a:r>
          </a:p>
          <a:p>
            <a:pPr algn="ctr"/>
            <a:r>
              <a:rPr lang="en-US" sz="2500" dirty="0" smtClean="0">
                <a:latin typeface="Aachen" pitchFamily="18" charset="-93"/>
                <a:ea typeface="Aachen" pitchFamily="18" charset="-93"/>
                <a:cs typeface="Aachen" pitchFamily="18" charset="-93"/>
              </a:rPr>
              <a:t>Với cành thoa ấy tức thì đổi trao. </a:t>
            </a:r>
            <a:endParaRPr lang="en-US" sz="2500" dirty="0">
              <a:latin typeface="Aachen" pitchFamily="18" charset="-93"/>
              <a:ea typeface="Aachen" pitchFamily="18" charset="-93"/>
              <a:cs typeface="Aachen" pitchFamily="18" charset="-93"/>
            </a:endParaRPr>
          </a:p>
        </p:txBody>
      </p:sp>
      <p:sp>
        <p:nvSpPr>
          <p:cNvPr id="13" name="Rectangle 12"/>
          <p:cNvSpPr/>
          <p:nvPr/>
        </p:nvSpPr>
        <p:spPr>
          <a:xfrm>
            <a:off x="-381000" y="2590800"/>
            <a:ext cx="6482443" cy="1464293"/>
          </a:xfrm>
          <a:prstGeom prst="rect">
            <a:avLst/>
          </a:prstGeom>
        </p:spPr>
        <p:txBody>
          <a:bodyPr wrap="square" lIns="48052" tIns="24026" rIns="48052" bIns="24026">
            <a:spAutoFit/>
          </a:bodyPr>
          <a:lstStyle/>
          <a:p>
            <a:pPr algn="ctr"/>
            <a:r>
              <a:rPr lang="en-US" sz="2300" dirty="0" smtClean="0">
                <a:solidFill>
                  <a:srgbClr val="FF0000"/>
                </a:solidFill>
                <a:latin typeface="Aachen" pitchFamily="18" charset="-93"/>
                <a:ea typeface="Aachen" pitchFamily="18" charset="-93"/>
                <a:cs typeface="Aachen" pitchFamily="18" charset="-93"/>
              </a:rPr>
              <a:t>Chén hà </a:t>
            </a:r>
            <a:r>
              <a:rPr lang="en-US" sz="2300" dirty="0" smtClean="0">
                <a:latin typeface="Aachen" pitchFamily="18" charset="-93"/>
                <a:ea typeface="Aachen" pitchFamily="18" charset="-93"/>
                <a:cs typeface="Aachen" pitchFamily="18" charset="-93"/>
              </a:rPr>
              <a:t>sánh giọng quỳnh tương</a:t>
            </a:r>
          </a:p>
          <a:p>
            <a:pPr algn="ctr"/>
            <a:r>
              <a:rPr lang="en-US" sz="2300" dirty="0" smtClean="0">
                <a:solidFill>
                  <a:srgbClr val="FF0000"/>
                </a:solidFill>
                <a:latin typeface="Aachen" pitchFamily="18" charset="-93"/>
                <a:ea typeface="Aachen" pitchFamily="18" charset="-93"/>
                <a:cs typeface="Aachen" pitchFamily="18" charset="-93"/>
              </a:rPr>
              <a:t>...Xuyến vàng</a:t>
            </a:r>
            <a:r>
              <a:rPr lang="en-US" sz="2300" dirty="0" smtClean="0">
                <a:latin typeface="Aachen" pitchFamily="18" charset="-93"/>
                <a:ea typeface="Aachen" pitchFamily="18" charset="-93"/>
                <a:cs typeface="Aachen" pitchFamily="18" charset="-93"/>
              </a:rPr>
              <a:t> đôi chiếc, khăn là một vuông</a:t>
            </a:r>
          </a:p>
          <a:p>
            <a:pPr algn="ctr"/>
            <a:r>
              <a:rPr lang="en-US" sz="2300" dirty="0" smtClean="0">
                <a:solidFill>
                  <a:srgbClr val="FF0000"/>
                </a:solidFill>
                <a:latin typeface="Aachen" pitchFamily="18" charset="-93"/>
                <a:ea typeface="Aachen" pitchFamily="18" charset="-93"/>
                <a:cs typeface="Aachen" pitchFamily="18" charset="-93"/>
              </a:rPr>
              <a:t>Tiên thề </a:t>
            </a:r>
            <a:r>
              <a:rPr lang="en-US" sz="2300" dirty="0" smtClean="0">
                <a:latin typeface="Aachen" pitchFamily="18" charset="-93"/>
                <a:ea typeface="Aachen" pitchFamily="18" charset="-93"/>
                <a:cs typeface="Aachen" pitchFamily="18" charset="-93"/>
              </a:rPr>
              <a:t>cùng thảo một chương</a:t>
            </a:r>
          </a:p>
          <a:p>
            <a:pPr algn="ctr"/>
            <a:r>
              <a:rPr lang="en-US" sz="2300" dirty="0" smtClean="0">
                <a:latin typeface="Aachen" pitchFamily="18" charset="-93"/>
                <a:ea typeface="Aachen" pitchFamily="18" charset="-93"/>
                <a:cs typeface="Aachen" pitchFamily="18" charset="-93"/>
              </a:rPr>
              <a:t>Tóc mây một món dao vàng chia đôi</a:t>
            </a:r>
            <a:endParaRPr lang="en-US" sz="2300" dirty="0">
              <a:latin typeface="Aachen" pitchFamily="18" charset="-93"/>
              <a:ea typeface="Aachen" pitchFamily="18" charset="-93"/>
              <a:cs typeface="Aachen" pitchFamily="18" charset="-93"/>
            </a:endParaRPr>
          </a:p>
        </p:txBody>
      </p:sp>
      <p:sp>
        <p:nvSpPr>
          <p:cNvPr id="14" name="Rectangle 13"/>
          <p:cNvSpPr/>
          <p:nvPr/>
        </p:nvSpPr>
        <p:spPr>
          <a:xfrm>
            <a:off x="3271157" y="4953000"/>
            <a:ext cx="6482443" cy="1464293"/>
          </a:xfrm>
          <a:prstGeom prst="rect">
            <a:avLst/>
          </a:prstGeom>
        </p:spPr>
        <p:txBody>
          <a:bodyPr wrap="square" lIns="48052" tIns="24026" rIns="48052" bIns="24026">
            <a:spAutoFit/>
          </a:bodyPr>
          <a:lstStyle/>
          <a:p>
            <a:pPr algn="ctr"/>
            <a:r>
              <a:rPr lang="en-US" sz="2300" dirty="0" smtClean="0">
                <a:latin typeface="Aachen" pitchFamily="18" charset="-93"/>
                <a:ea typeface="Aachen" pitchFamily="18" charset="-93"/>
                <a:cs typeface="Aachen" pitchFamily="18" charset="-93"/>
              </a:rPr>
              <a:t>So dần </a:t>
            </a:r>
            <a:r>
              <a:rPr lang="en-US" sz="2300" dirty="0" smtClean="0">
                <a:solidFill>
                  <a:srgbClr val="FF0000"/>
                </a:solidFill>
                <a:latin typeface="Aachen" pitchFamily="18" charset="-93"/>
                <a:ea typeface="Aachen" pitchFamily="18" charset="-93"/>
                <a:cs typeface="Aachen" pitchFamily="18" charset="-93"/>
              </a:rPr>
              <a:t>dây vũ dây văn,</a:t>
            </a:r>
          </a:p>
          <a:p>
            <a:pPr algn="ctr"/>
            <a:r>
              <a:rPr lang="en-US" sz="2300" dirty="0" smtClean="0">
                <a:latin typeface="Aachen" pitchFamily="18" charset="-93"/>
                <a:ea typeface="Aachen" pitchFamily="18" charset="-93"/>
                <a:cs typeface="Aachen" pitchFamily="18" charset="-93"/>
              </a:rPr>
              <a:t>Bốn dây to nhỏ theo vần cung thương</a:t>
            </a:r>
          </a:p>
          <a:p>
            <a:pPr algn="ctr"/>
            <a:endParaRPr lang="en-US" sz="2300" dirty="0">
              <a:latin typeface="Aachen" pitchFamily="18" charset="-93"/>
              <a:ea typeface="Aachen" pitchFamily="18" charset="-93"/>
              <a:cs typeface="Aachen" pitchFamily="18" charset="-93"/>
            </a:endParaRPr>
          </a:p>
          <a:p>
            <a:pPr algn="ctr"/>
            <a:r>
              <a:rPr lang="en-US" sz="2300" dirty="0" smtClean="0">
                <a:solidFill>
                  <a:srgbClr val="FF0000"/>
                </a:solidFill>
                <a:latin typeface="Aachen" pitchFamily="18" charset="-93"/>
                <a:ea typeface="Aachen" pitchFamily="18" charset="-93"/>
                <a:cs typeface="Aachen" pitchFamily="18" charset="-93"/>
              </a:rPr>
              <a:t>Đài sen </a:t>
            </a:r>
            <a:r>
              <a:rPr lang="en-US" sz="2300" dirty="0" smtClean="0">
                <a:latin typeface="Aachen" pitchFamily="18" charset="-93"/>
                <a:ea typeface="Aachen" pitchFamily="18" charset="-93"/>
                <a:cs typeface="Aachen" pitchFamily="18" charset="-93"/>
              </a:rPr>
              <a:t>nối sáp, </a:t>
            </a:r>
            <a:r>
              <a:rPr lang="en-US" sz="2300" dirty="0" smtClean="0">
                <a:solidFill>
                  <a:srgbClr val="FF0000"/>
                </a:solidFill>
                <a:latin typeface="Aachen" pitchFamily="18" charset="-93"/>
                <a:ea typeface="Aachen" pitchFamily="18" charset="-93"/>
                <a:cs typeface="Aachen" pitchFamily="18" charset="-93"/>
              </a:rPr>
              <a:t>lò đào </a:t>
            </a:r>
            <a:r>
              <a:rPr lang="en-US" sz="2300" dirty="0" smtClean="0">
                <a:latin typeface="Aachen" pitchFamily="18" charset="-93"/>
                <a:ea typeface="Aachen" pitchFamily="18" charset="-93"/>
                <a:cs typeface="Aachen" pitchFamily="18" charset="-93"/>
              </a:rPr>
              <a:t>thêm hương</a:t>
            </a:r>
            <a:endParaRPr lang="en-US" sz="2300" dirty="0">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1426363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3"/>
                                        </p:tgtEl>
                                        <p:attrNameLst>
                                          <p:attrName>style.visibility</p:attrName>
                                        </p:attrNameLst>
                                      </p:cBhvr>
                                      <p:to>
                                        <p:strVal val="visible"/>
                                      </p:to>
                                    </p:set>
                                    <p:anim calcmode="lin" valueType="num">
                                      <p:cBhvr additive="base">
                                        <p:cTn id="7" dur="500" fill="hold"/>
                                        <p:tgtEl>
                                          <p:spTgt spid="2053"/>
                                        </p:tgtEl>
                                        <p:attrNameLst>
                                          <p:attrName>ppt_x</p:attrName>
                                        </p:attrNameLst>
                                      </p:cBhvr>
                                      <p:tavLst>
                                        <p:tav tm="0">
                                          <p:val>
                                            <p:strVal val="0-#ppt_w/2"/>
                                          </p:val>
                                        </p:tav>
                                        <p:tav tm="100000">
                                          <p:val>
                                            <p:strVal val="#ppt_x"/>
                                          </p:val>
                                        </p:tav>
                                      </p:tavLst>
                                    </p:anim>
                                    <p:anim calcmode="lin" valueType="num">
                                      <p:cBhvr additive="base">
                                        <p:cTn id="8" dur="500" fill="hold"/>
                                        <p:tgtEl>
                                          <p:spTgt spid="205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1+#ppt_w/2"/>
                                          </p:val>
                                        </p:tav>
                                        <p:tav tm="100000">
                                          <p:val>
                                            <p:strVal val="#ppt_x"/>
                                          </p:val>
                                        </p:tav>
                                      </p:tavLst>
                                    </p:anim>
                                    <p:anim calcmode="lin" valueType="num">
                                      <p:cBhvr additive="base">
                                        <p:cTn id="18" dur="500" fill="hold"/>
                                        <p:tgtEl>
                                          <p:spTgt spid="205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 calcmode="lin" valueType="num">
                                      <p:cBhvr additive="base">
                                        <p:cTn id="27" dur="500" fill="hold"/>
                                        <p:tgtEl>
                                          <p:spTgt spid="2052"/>
                                        </p:tgtEl>
                                        <p:attrNameLst>
                                          <p:attrName>ppt_x</p:attrName>
                                        </p:attrNameLst>
                                      </p:cBhvr>
                                      <p:tavLst>
                                        <p:tav tm="0">
                                          <p:val>
                                            <p:strVal val="0-#ppt_w/2"/>
                                          </p:val>
                                        </p:tav>
                                        <p:tav tm="100000">
                                          <p:val>
                                            <p:strVal val="#ppt_x"/>
                                          </p:val>
                                        </p:tav>
                                      </p:tavLst>
                                    </p:anim>
                                    <p:anim calcmode="lin" valueType="num">
                                      <p:cBhvr additive="base">
                                        <p:cTn id="28" dur="500" fill="hold"/>
                                        <p:tgtEl>
                                          <p:spTgt spid="205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3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2" name="Right Brace 1"/>
          <p:cNvSpPr/>
          <p:nvPr/>
        </p:nvSpPr>
        <p:spPr>
          <a:xfrm>
            <a:off x="5562600" y="2947035"/>
            <a:ext cx="304800" cy="1548765"/>
          </a:xfrm>
          <a:prstGeom prst="righ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p:cNvSpPr/>
          <p:nvPr/>
        </p:nvSpPr>
        <p:spPr>
          <a:xfrm>
            <a:off x="6019800" y="2795826"/>
            <a:ext cx="2971800" cy="861774"/>
          </a:xfrm>
          <a:prstGeom prst="rect">
            <a:avLst/>
          </a:prstGeom>
        </p:spPr>
        <p:txBody>
          <a:bodyPr wrap="square">
            <a:spAutoFit/>
          </a:bodyPr>
          <a:lstStyle/>
          <a:p>
            <a:pPr lvl="1">
              <a:spcBef>
                <a:spcPct val="0"/>
              </a:spcBef>
            </a:pPr>
            <a:r>
              <a:rPr lang="en-US" sz="2500" b="1" dirty="0">
                <a:ln w="1905"/>
                <a:solidFill>
                  <a:srgbClr val="FF0000"/>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FF0000"/>
                </a:solidFill>
                <a:effectLst>
                  <a:innerShdw blurRad="69850" dist="43180" dir="5400000">
                    <a:srgbClr val="000000">
                      <a:alpha val="65000"/>
                    </a:srgbClr>
                  </a:innerShdw>
                </a:effectLst>
                <a:latin typeface="Calibri" pitchFamily="34" charset="0"/>
                <a:cs typeface="Calibri" pitchFamily="34" charset="0"/>
              </a:rPr>
              <a:t> Hình ảnh ước lệ, tượng trưng</a:t>
            </a:r>
            <a:endParaRPr lang="en-US" sz="2500" b="1" dirty="0">
              <a:ln w="1905"/>
              <a:solidFill>
                <a:srgbClr val="FF0000"/>
              </a:solidFill>
              <a:effectLst>
                <a:innerShdw blurRad="69850" dist="43180" dir="5400000">
                  <a:srgbClr val="000000">
                    <a:alpha val="65000"/>
                  </a:srgbClr>
                </a:innerShdw>
              </a:effectLst>
            </a:endParaRPr>
          </a:p>
        </p:txBody>
      </p:sp>
      <p:sp>
        <p:nvSpPr>
          <p:cNvPr id="20" name="Rectangle 19"/>
          <p:cNvSpPr/>
          <p:nvPr/>
        </p:nvSpPr>
        <p:spPr>
          <a:xfrm>
            <a:off x="5867400" y="3938826"/>
            <a:ext cx="3581400" cy="861774"/>
          </a:xfrm>
          <a:prstGeom prst="rect">
            <a:avLst/>
          </a:prstGeom>
        </p:spPr>
        <p:txBody>
          <a:bodyPr wrap="square">
            <a:spAutoFit/>
          </a:bodyPr>
          <a:lstStyle/>
          <a:p>
            <a:pPr lvl="1">
              <a:spcBef>
                <a:spcPct val="0"/>
              </a:spcBef>
            </a:pPr>
            <a:r>
              <a:rPr lang="en-US" sz="2500" b="1" dirty="0">
                <a:ln w="1905"/>
                <a:solidFill>
                  <a:srgbClr val="FF0000"/>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FF0000"/>
                </a:solidFill>
                <a:effectLst>
                  <a:innerShdw blurRad="69850" dist="43180" dir="5400000">
                    <a:srgbClr val="000000">
                      <a:alpha val="65000"/>
                    </a:srgbClr>
                  </a:innerShdw>
                </a:effectLst>
                <a:latin typeface="Calibri" pitchFamily="34" charset="0"/>
                <a:cs typeface="Calibri" pitchFamily="34" charset="0"/>
              </a:rPr>
              <a:t> Tình yêu sâu nặng, thiêng liêng</a:t>
            </a:r>
            <a:endParaRPr lang="en-US" sz="2500" b="1" dirty="0">
              <a:ln w="1905"/>
              <a:solidFill>
                <a:srgbClr val="FF0000"/>
              </a:solidFill>
              <a:effectLst>
                <a:innerShdw blurRad="69850" dist="43180" dir="5400000">
                  <a:srgbClr val="000000">
                    <a:alpha val="65000"/>
                  </a:srgbClr>
                </a:innerShdw>
              </a:effectLst>
            </a:endParaRPr>
          </a:p>
        </p:txBody>
      </p:sp>
      <p:pic>
        <p:nvPicPr>
          <p:cNvPr id="21" name="Picture 2" descr="C:\Documents and Settings\ADMIN\Desktop\yik5BER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615959" flipH="1">
            <a:off x="364413" y="4975554"/>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332456" y="5181600"/>
            <a:ext cx="8430544" cy="1015663"/>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Lời của Kiều chất chứa bao đao đớn, giằng xé, chua chát.</a:t>
            </a:r>
            <a:endParaRPr lang="en-US" sz="3000" b="1" dirty="0">
              <a:ln w="1905"/>
              <a:solidFill>
                <a:srgbClr val="002060"/>
              </a:solidFill>
              <a:effectLst>
                <a:innerShdw blurRad="69850" dist="43180" dir="5400000">
                  <a:srgbClr val="000000">
                    <a:alpha val="65000"/>
                  </a:srgbClr>
                </a:innerShdw>
              </a:effectLst>
            </a:endParaRPr>
          </a:p>
        </p:txBody>
      </p:sp>
      <p:sp>
        <p:nvSpPr>
          <p:cNvPr id="24" name="Rectangle 23"/>
          <p:cNvSpPr/>
          <p:nvPr/>
        </p:nvSpPr>
        <p:spPr>
          <a:xfrm>
            <a:off x="52828" y="1693780"/>
            <a:ext cx="28790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thơ đầu :</a:t>
            </a:r>
            <a:endParaRPr lang="en-US" sz="2500" b="1" dirty="0">
              <a:ln w="1905"/>
              <a:effectLst>
                <a:innerShdw blurRad="69850" dist="43180" dir="5400000">
                  <a:srgbClr val="000000">
                    <a:alpha val="65000"/>
                  </a:srgbClr>
                </a:innerShdw>
              </a:effectLst>
            </a:endParaRPr>
          </a:p>
        </p:txBody>
      </p:sp>
      <p:sp>
        <p:nvSpPr>
          <p:cNvPr id="25" name="Rectangle 24"/>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a:t>
            </a:r>
            <a:r>
              <a:rPr lang="en-US" sz="2400" smtClean="0">
                <a:solidFill>
                  <a:srgbClr val="C00000"/>
                </a:solidFill>
                <a:latin typeface="Aachen" pitchFamily="18" charset="-93"/>
                <a:ea typeface="Aachen" pitchFamily="18" charset="-93"/>
                <a:cs typeface="Aachen" pitchFamily="18" charset="-93"/>
              </a:rPr>
              <a:t>dặn dò Vân:</a:t>
            </a:r>
            <a:endParaRPr lang="en-US" sz="2400" i="1" dirty="0">
              <a:solidFill>
                <a:srgbClr val="C00000"/>
              </a:solidFill>
              <a:latin typeface="Aachen" pitchFamily="18" charset="-93"/>
              <a:ea typeface="Aachen" pitchFamily="18" charset="-93"/>
              <a:cs typeface="Aachen" pitchFamily="18" charset="-93"/>
            </a:endParaRPr>
          </a:p>
        </p:txBody>
      </p:sp>
      <p:sp>
        <p:nvSpPr>
          <p:cNvPr id="26" name="Rectangle 25"/>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cxnSp>
        <p:nvCxnSpPr>
          <p:cNvPr id="27" name="Straight Arrow Connector 26"/>
          <p:cNvCxnSpPr/>
          <p:nvPr/>
        </p:nvCxnSpPr>
        <p:spPr>
          <a:xfrm flipV="1">
            <a:off x="5943600" y="3184476"/>
            <a:ext cx="457200" cy="52156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943600" y="3706041"/>
            <a:ext cx="457200" cy="5149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14374" y="3528111"/>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Kỉ vật :</a:t>
            </a:r>
            <a:endParaRPr lang="en-US" sz="2400" i="1" dirty="0">
              <a:solidFill>
                <a:srgbClr val="7030A0"/>
              </a:solidFill>
              <a:latin typeface="Aachen" pitchFamily="18" charset="-93"/>
              <a:ea typeface="Aachen" pitchFamily="18" charset="-93"/>
              <a:cs typeface="Aachen" pitchFamily="18" charset="-93"/>
            </a:endParaRPr>
          </a:p>
        </p:txBody>
      </p:sp>
      <p:sp>
        <p:nvSpPr>
          <p:cNvPr id="35" name="Right Brace 34"/>
          <p:cNvSpPr/>
          <p:nvPr/>
        </p:nvSpPr>
        <p:spPr>
          <a:xfrm rot="10800000">
            <a:off x="1892299" y="3134126"/>
            <a:ext cx="381000" cy="1275003"/>
          </a:xfrm>
          <a:prstGeom prst="rightBrace">
            <a:avLst>
              <a:gd name="adj1" fmla="val 8333"/>
              <a:gd name="adj2" fmla="val 48977"/>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1790700" y="2895600"/>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Chiếc vành</a:t>
            </a:r>
            <a:endParaRPr lang="en-US" sz="2500" b="1" dirty="0">
              <a:ln w="1905"/>
              <a:solidFill>
                <a:srgbClr val="0070C0"/>
              </a:solidFill>
              <a:effectLst>
                <a:innerShdw blurRad="69850" dist="43180" dir="5400000">
                  <a:srgbClr val="000000">
                    <a:alpha val="65000"/>
                  </a:srgbClr>
                </a:innerShdw>
              </a:effectLst>
            </a:endParaRPr>
          </a:p>
        </p:txBody>
      </p:sp>
      <p:sp>
        <p:nvSpPr>
          <p:cNvPr id="37" name="Rectangle 36"/>
          <p:cNvSpPr/>
          <p:nvPr/>
        </p:nvSpPr>
        <p:spPr>
          <a:xfrm>
            <a:off x="1752600" y="3332403"/>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Bức tờ mây</a:t>
            </a:r>
            <a:endParaRPr lang="en-US" sz="2500" b="1" dirty="0">
              <a:ln w="1905"/>
              <a:solidFill>
                <a:srgbClr val="0070C0"/>
              </a:solidFill>
              <a:effectLst>
                <a:innerShdw blurRad="69850" dist="43180" dir="5400000">
                  <a:srgbClr val="000000">
                    <a:alpha val="65000"/>
                  </a:srgbClr>
                </a:innerShdw>
              </a:effectLst>
            </a:endParaRPr>
          </a:p>
        </p:txBody>
      </p:sp>
      <p:sp>
        <p:nvSpPr>
          <p:cNvPr id="38" name="Rectangle 37"/>
          <p:cNvSpPr/>
          <p:nvPr/>
        </p:nvSpPr>
        <p:spPr>
          <a:xfrm>
            <a:off x="1752600" y="3733800"/>
            <a:ext cx="25527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Phím đàn</a:t>
            </a:r>
            <a:endParaRPr lang="en-US" sz="2500" b="1" dirty="0">
              <a:ln w="1905"/>
              <a:solidFill>
                <a:srgbClr val="0070C0"/>
              </a:solidFill>
              <a:effectLst>
                <a:innerShdw blurRad="69850" dist="43180" dir="5400000">
                  <a:srgbClr val="000000">
                    <a:alpha val="65000"/>
                  </a:srgbClr>
                </a:innerShdw>
              </a:effectLst>
            </a:endParaRPr>
          </a:p>
        </p:txBody>
      </p:sp>
      <p:sp>
        <p:nvSpPr>
          <p:cNvPr id="40" name="Rectangle 39"/>
          <p:cNvSpPr/>
          <p:nvPr/>
        </p:nvSpPr>
        <p:spPr>
          <a:xfrm>
            <a:off x="1752600" y="4170603"/>
            <a:ext cx="3810000" cy="477054"/>
          </a:xfrm>
          <a:prstGeom prst="rect">
            <a:avLst/>
          </a:prstGeom>
        </p:spPr>
        <p:txBody>
          <a:bodyPr wrap="square">
            <a:spAutoFit/>
          </a:bodyPr>
          <a:lstStyle/>
          <a:p>
            <a:pPr lvl="1">
              <a:spcBef>
                <a:spcPct val="0"/>
              </a:spcBef>
            </a:pPr>
            <a:r>
              <a:rPr lang="en-US" sz="2500" b="1" dirty="0" smtClean="0">
                <a:ln w="1905"/>
                <a:solidFill>
                  <a:srgbClr val="0070C0"/>
                </a:solidFill>
                <a:effectLst>
                  <a:innerShdw blurRad="69850" dist="43180" dir="5400000">
                    <a:srgbClr val="000000">
                      <a:alpha val="65000"/>
                    </a:srgbClr>
                  </a:innerShdw>
                </a:effectLst>
                <a:latin typeface="Calibri" pitchFamily="34" charset="0"/>
                <a:cs typeface="Calibri" pitchFamily="34" charset="0"/>
              </a:rPr>
              <a:t>- Mảnh hương nguyền</a:t>
            </a:r>
            <a:endParaRPr lang="en-US" sz="2500" b="1" dirty="0">
              <a:ln w="1905"/>
              <a:solidFill>
                <a:srgbClr val="0070C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489881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par>
                                <p:cTn id="22" presetID="2" presetClass="entr" presetSubtype="2"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1+#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par>
                                <p:cTn id="31" presetID="2" presetClass="entr" presetSubtype="2"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35"/>
            </p:par>
          </p:childTnLst>
        </p:cTn>
      </p:par>
    </p:tnLst>
    <p:bldLst>
      <p:bldP spid="2" grpId="0" animBg="1"/>
      <p:bldP spid="19" grpId="0"/>
      <p:bldP spid="20"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29" y="4481286"/>
            <a:ext cx="8915400" cy="2356845"/>
          </a:xfrm>
          <a:prstGeom prst="rect">
            <a:avLst/>
          </a:prstGeom>
        </p:spPr>
        <p:txBody>
          <a:bodyPr wrap="square" lIns="48052" tIns="24026" rIns="48052" bIns="24026">
            <a:spAutoFit/>
          </a:bodyPr>
          <a:lstStyle/>
          <a:p>
            <a:pPr algn="ctr"/>
            <a:r>
              <a:rPr lang="vi-VN" sz="2500">
                <a:solidFill>
                  <a:srgbClr val="002060"/>
                </a:solidFill>
                <a:latin typeface="Aachen" pitchFamily="18" charset="-93"/>
                <a:ea typeface="Aachen" pitchFamily="18" charset="-93"/>
                <a:cs typeface="Aachen" pitchFamily="18" charset="-93"/>
              </a:rPr>
              <a:t>Chiếc </a:t>
            </a:r>
            <a:r>
              <a:rPr lang="en-US" sz="2500" smtClean="0">
                <a:solidFill>
                  <a:srgbClr val="002060"/>
                </a:solidFill>
                <a:latin typeface="Aachen" pitchFamily="18" charset="-93"/>
                <a:ea typeface="Aachen" pitchFamily="18" charset="-93"/>
                <a:cs typeface="Aachen" pitchFamily="18" charset="-93"/>
              </a:rPr>
              <a:t>vành</a:t>
            </a:r>
            <a:r>
              <a:rPr lang="vi-VN" sz="2500" smtClean="0">
                <a:solidFill>
                  <a:srgbClr val="002060"/>
                </a:solidFill>
                <a:latin typeface="Aachen" pitchFamily="18" charset="-93"/>
                <a:ea typeface="Aachen" pitchFamily="18" charset="-93"/>
                <a:cs typeface="Aachen" pitchFamily="18" charset="-93"/>
              </a:rPr>
              <a:t> </a:t>
            </a:r>
            <a:r>
              <a:rPr lang="vi-VN" sz="2500" dirty="0">
                <a:solidFill>
                  <a:srgbClr val="002060"/>
                </a:solidFill>
                <a:latin typeface="Aachen" pitchFamily="18" charset="-93"/>
                <a:ea typeface="Aachen" pitchFamily="18" charset="-93"/>
                <a:cs typeface="Aachen" pitchFamily="18" charset="-93"/>
              </a:rPr>
              <a:t>với bức tờ mây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Duyên này thì giữ, vật này </a:t>
            </a:r>
            <a:r>
              <a:rPr lang="vi-VN" sz="2500" dirty="0">
                <a:solidFill>
                  <a:srgbClr val="C00000"/>
                </a:solidFill>
                <a:latin typeface="Aachen" pitchFamily="18" charset="-93"/>
                <a:ea typeface="Aachen" pitchFamily="18" charset="-93"/>
                <a:cs typeface="Aachen" pitchFamily="18" charset="-93"/>
              </a:rPr>
              <a:t>của chung</a:t>
            </a:r>
            <a:r>
              <a:rPr lang="vi-VN" sz="2500" dirty="0">
                <a:solidFill>
                  <a:srgbClr val="002060"/>
                </a:solidFill>
                <a:latin typeface="Aachen" pitchFamily="18" charset="-93"/>
                <a:ea typeface="Aachen" pitchFamily="18" charset="-93"/>
                <a:cs typeface="Aachen" pitchFamily="18" charset="-93"/>
              </a:rPr>
              <a:t>.</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Dù em nên vợ nên chồng,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Xót người mệnh bạc ắt lòng chẳng quên!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Mất người còn chút </a:t>
            </a:r>
            <a:r>
              <a:rPr lang="vi-VN" sz="2500" dirty="0">
                <a:solidFill>
                  <a:srgbClr val="C00000"/>
                </a:solidFill>
                <a:latin typeface="Aachen" pitchFamily="18" charset="-93"/>
                <a:ea typeface="Aachen" pitchFamily="18" charset="-93"/>
                <a:cs typeface="Aachen" pitchFamily="18" charset="-93"/>
              </a:rPr>
              <a:t>của tin</a:t>
            </a:r>
            <a:r>
              <a:rPr lang="vi-VN" sz="2500" dirty="0">
                <a:solidFill>
                  <a:srgbClr val="002060"/>
                </a:solidFill>
                <a:latin typeface="Aachen" pitchFamily="18" charset="-93"/>
                <a:ea typeface="Aachen" pitchFamily="18" charset="-93"/>
                <a:cs typeface="Aachen" pitchFamily="18" charset="-93"/>
              </a:rPr>
              <a:t>,</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Phím đàn với mảnh hương nguyền ngày xưa.</a:t>
            </a:r>
            <a:endParaRPr lang="en-US" sz="2500" dirty="0">
              <a:solidFill>
                <a:srgbClr val="002060"/>
              </a:solidFill>
              <a:latin typeface="Aachen" pitchFamily="18" charset="-93"/>
              <a:ea typeface="Aachen" pitchFamily="18" charset="-93"/>
              <a:cs typeface="Aachen" pitchFamily="18" charset="-93"/>
            </a:endParaRPr>
          </a:p>
        </p:txBody>
      </p:sp>
      <p:pic>
        <p:nvPicPr>
          <p:cNvPr id="7" name="Picture 2" descr="C:\Users\Admin\Desktop\trao duyen\trao-duyen-2.jpg"/>
          <p:cNvPicPr>
            <a:picLocks noChangeAspect="1" noChangeArrowheads="1"/>
          </p:cNvPicPr>
          <p:nvPr/>
        </p:nvPicPr>
        <p:blipFill rotWithShape="1">
          <a:blip r:embed="rId2">
            <a:extLst>
              <a:ext uri="{28A0092B-C50C-407E-A947-70E740481C1C}">
                <a14:useLocalDpi xmlns:a14="http://schemas.microsoft.com/office/drawing/2010/main" val="0"/>
              </a:ext>
            </a:extLst>
          </a:blip>
          <a:srcRect t="22301" b="6000"/>
          <a:stretch/>
        </p:blipFill>
        <p:spPr bwMode="auto">
          <a:xfrm>
            <a:off x="2242356" y="184698"/>
            <a:ext cx="4423427" cy="43889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028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3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57628" y="28956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Của tin:</a:t>
            </a:r>
            <a:endParaRPr lang="en-US" sz="2400" i="1" dirty="0">
              <a:solidFill>
                <a:srgbClr val="7030A0"/>
              </a:solidFill>
              <a:latin typeface="Aachen" pitchFamily="18" charset="-93"/>
              <a:ea typeface="Aachen" pitchFamily="18" charset="-93"/>
              <a:cs typeface="Aachen" pitchFamily="18" charset="-93"/>
            </a:endParaRPr>
          </a:p>
        </p:txBody>
      </p:sp>
      <p:sp>
        <p:nvSpPr>
          <p:cNvPr id="23" name="Rectangle 22"/>
          <p:cNvSpPr/>
          <p:nvPr/>
        </p:nvSpPr>
        <p:spPr>
          <a:xfrm>
            <a:off x="381000" y="2189946"/>
            <a:ext cx="2232663"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Cách trao :</a:t>
            </a:r>
            <a:endParaRPr lang="en-US" sz="2500" b="1" dirty="0">
              <a:ln w="1905"/>
              <a:effectLst>
                <a:innerShdw blurRad="69850" dist="43180" dir="5400000">
                  <a:srgbClr val="000000">
                    <a:alpha val="65000"/>
                  </a:srgbClr>
                </a:innerShdw>
              </a:effectLst>
            </a:endParaRPr>
          </a:p>
        </p:txBody>
      </p:sp>
      <p:sp>
        <p:nvSpPr>
          <p:cNvPr id="24" name="Rectangle 23"/>
          <p:cNvSpPr/>
          <p:nvPr/>
        </p:nvSpPr>
        <p:spPr>
          <a:xfrm>
            <a:off x="357628" y="35052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Của chung:</a:t>
            </a:r>
            <a:endParaRPr lang="en-US" sz="2400" i="1" dirty="0">
              <a:solidFill>
                <a:srgbClr val="7030A0"/>
              </a:solidFill>
              <a:latin typeface="Aachen" pitchFamily="18" charset="-93"/>
              <a:ea typeface="Aachen" pitchFamily="18" charset="-93"/>
              <a:cs typeface="Aachen" pitchFamily="18" charset="-93"/>
            </a:endParaRPr>
          </a:p>
        </p:txBody>
      </p:sp>
      <p:sp>
        <p:nvSpPr>
          <p:cNvPr id="25" name="Rectangle 24"/>
          <p:cNvSpPr/>
          <p:nvPr/>
        </p:nvSpPr>
        <p:spPr>
          <a:xfrm>
            <a:off x="1559719" y="2865999"/>
            <a:ext cx="4612481"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rPr>
              <a:t>Vật làm tin – giữa Kim và Kiều</a:t>
            </a:r>
            <a:endParaRPr lang="en-US" sz="2500" b="1" dirty="0">
              <a:ln w="1905"/>
              <a:effectLst>
                <a:innerShdw blurRad="69850" dist="43180" dir="5400000">
                  <a:srgbClr val="000000">
                    <a:alpha val="65000"/>
                  </a:srgbClr>
                </a:innerShdw>
              </a:effectLst>
            </a:endParaRPr>
          </a:p>
        </p:txBody>
      </p:sp>
      <p:sp>
        <p:nvSpPr>
          <p:cNvPr id="19" name="Rectangle 18"/>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a:t>
            </a:r>
            <a:r>
              <a:rPr lang="en-US" sz="2400" smtClean="0">
                <a:solidFill>
                  <a:srgbClr val="C00000"/>
                </a:solidFill>
                <a:latin typeface="Aachen" pitchFamily="18" charset="-93"/>
                <a:ea typeface="Aachen" pitchFamily="18" charset="-93"/>
                <a:cs typeface="Aachen" pitchFamily="18" charset="-93"/>
              </a:rPr>
              <a:t>dặn dò Vân</a:t>
            </a:r>
            <a:endParaRPr lang="en-US" sz="2400" i="1" dirty="0">
              <a:solidFill>
                <a:srgbClr val="C00000"/>
              </a:solidFill>
              <a:latin typeface="Aachen" pitchFamily="18" charset="-93"/>
              <a:ea typeface="Aachen" pitchFamily="18" charset="-93"/>
              <a:cs typeface="Aachen" pitchFamily="18" charset="-93"/>
            </a:endParaRPr>
          </a:p>
        </p:txBody>
      </p:sp>
      <p:sp>
        <p:nvSpPr>
          <p:cNvPr id="20" name="Rectangle 19"/>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9" name="Rectangle 28"/>
          <p:cNvSpPr/>
          <p:nvPr/>
        </p:nvSpPr>
        <p:spPr>
          <a:xfrm>
            <a:off x="52828" y="1693780"/>
            <a:ext cx="28790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thơ đầu :</a:t>
            </a:r>
            <a:endParaRPr lang="en-US" sz="2500" b="1" dirty="0">
              <a:ln w="1905"/>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76225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25"/>
            </p:par>
          </p:childTnLst>
        </p:cTn>
      </p:par>
    </p:tnLst>
    <p:bldLst>
      <p:bldP spid="9" grpId="0"/>
      <p:bldP spid="23" grpId="0"/>
      <p:bldP spid="24"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51857" y="502384"/>
            <a:ext cx="7663543" cy="163121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1">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C00000"/>
                </a:solidFill>
                <a:effectLst>
                  <a:innerShdw blurRad="69850" dist="43180" dir="5400000">
                    <a:srgbClr val="000000">
                      <a:alpha val="65000"/>
                    </a:srgbClr>
                  </a:innerShdw>
                </a:effectLst>
                <a:latin typeface="Calibri" pitchFamily="34" charset="0"/>
                <a:cs typeface="Calibri" pitchFamily="34" charset="0"/>
              </a:rPr>
              <a:t>Của chung </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là của  ai? Bao nhiêu đau đớn trong hai  tiếng đơn sơ! Thế là duyên đã trao. Cái điều duy nhất có thể làm để báo đáp ân tình trong muôn một , đã làm xong.</a:t>
            </a:r>
            <a:endParaRPr lang="en-US" sz="2500" b="1" dirty="0">
              <a:ln w="1905"/>
              <a:solidFill>
                <a:srgbClr val="002060"/>
              </a:solidFill>
              <a:effectLst>
                <a:innerShdw blurRad="69850" dist="43180" dir="5400000">
                  <a:srgbClr val="000000">
                    <a:alpha val="65000"/>
                  </a:srgbClr>
                </a:innerShdw>
              </a:effectLst>
            </a:endParaRPr>
          </a:p>
        </p:txBody>
      </p:sp>
      <p:sp>
        <p:nvSpPr>
          <p:cNvPr id="9" name="Rectangle 8"/>
          <p:cNvSpPr/>
          <p:nvPr/>
        </p:nvSpPr>
        <p:spPr>
          <a:xfrm>
            <a:off x="457200" y="2998381"/>
            <a:ext cx="6477000" cy="317009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1">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Đó là </a:t>
            </a:r>
            <a:r>
              <a:rPr lang="en-US" sz="2500" b="1" dirty="0" smtClean="0">
                <a:ln w="1905"/>
                <a:solidFill>
                  <a:srgbClr val="C00000"/>
                </a:solidFill>
                <a:effectLst>
                  <a:innerShdw blurRad="69850" dist="43180" dir="5400000">
                    <a:srgbClr val="000000">
                      <a:alpha val="65000"/>
                    </a:srgbClr>
                  </a:innerShdw>
                </a:effectLst>
                <a:latin typeface="Calibri" pitchFamily="34" charset="0"/>
                <a:cs typeface="Calibri" pitchFamily="34" charset="0"/>
              </a:rPr>
              <a:t>Của chung</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của chàng, của chị hay còn là của em. Thiêng liêng hơn, vì không những nó là vật chứng giám như vầng trăng đêm nào, mà còn trong mùi hương thơm, trong tiếng đàn, trong tấm lòng thành thiêng liêng nhất của hai con người. Đó là </a:t>
            </a:r>
            <a:r>
              <a:rPr lang="en-US" sz="2500" b="1" dirty="0" smtClean="0">
                <a:ln w="1905"/>
                <a:solidFill>
                  <a:srgbClr val="C00000"/>
                </a:solidFill>
                <a:effectLst>
                  <a:innerShdw blurRad="69850" dist="43180" dir="5400000">
                    <a:srgbClr val="000000">
                      <a:alpha val="65000"/>
                    </a:srgbClr>
                  </a:innerShdw>
                </a:effectLst>
                <a:latin typeface="Calibri" pitchFamily="34" charset="0"/>
                <a:cs typeface="Calibri" pitchFamily="34" charset="0"/>
              </a:rPr>
              <a:t>của tin </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để lại cho nhau. Hồn chị gửi cả trong ấy.</a:t>
            </a:r>
          </a:p>
        </p:txBody>
      </p:sp>
      <p:pic>
        <p:nvPicPr>
          <p:cNvPr id="2052" name="Picture 4" descr="C:\Users\Admin\Desktop\de thi thu\29-kieu271.jpg"/>
          <p:cNvPicPr>
            <a:picLocks noChangeAspect="1" noChangeArrowheads="1"/>
          </p:cNvPicPr>
          <p:nvPr/>
        </p:nvPicPr>
        <p:blipFill rotWithShape="1">
          <a:blip r:embed="rId2">
            <a:extLst>
              <a:ext uri="{28A0092B-C50C-407E-A947-70E740481C1C}">
                <a14:useLocalDpi xmlns:a14="http://schemas.microsoft.com/office/drawing/2010/main" val="0"/>
              </a:ext>
            </a:extLst>
          </a:blip>
          <a:srcRect l="29326" r="31276"/>
          <a:stretch/>
        </p:blipFill>
        <p:spPr bwMode="auto">
          <a:xfrm>
            <a:off x="6934200" y="2590800"/>
            <a:ext cx="1981200" cy="38945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381000" y="152400"/>
            <a:ext cx="2162772" cy="2610654"/>
            <a:chOff x="-381000" y="152400"/>
            <a:chExt cx="2162772" cy="2610654"/>
          </a:xfrm>
        </p:grpSpPr>
        <p:pic>
          <p:nvPicPr>
            <p:cNvPr id="2051" name="Picture 3" descr="C:\Users\Admin\Desktop\Hoai Thanh cop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43" y="152400"/>
              <a:ext cx="1734693" cy="2209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81000" y="2286000"/>
              <a:ext cx="2162772" cy="477054"/>
            </a:xfrm>
            <a:prstGeom prst="rect">
              <a:avLst/>
            </a:prstGeom>
          </p:spPr>
          <p:txBody>
            <a:bodyPr wrap="square">
              <a:spAutoFit/>
            </a:bodyPr>
            <a:lstStyle/>
            <a:p>
              <a:pPr lvl="1" algn="r">
                <a:spcBef>
                  <a:spcPct val="0"/>
                </a:spcBef>
              </a:pPr>
              <a:r>
                <a:rPr lang="en-US" sz="2500" b="1" dirty="0">
                  <a:ln w="1905"/>
                  <a:effectLst>
                    <a:innerShdw blurRad="69850" dist="43180" dir="5400000">
                      <a:srgbClr val="000000">
                        <a:alpha val="65000"/>
                      </a:srgbClr>
                    </a:innerShdw>
                  </a:effectLst>
                  <a:latin typeface="Calibri" pitchFamily="34" charset="0"/>
                  <a:cs typeface="Calibri" pitchFamily="34" charset="0"/>
                </a:rPr>
                <a:t>Hoài Thanh</a:t>
              </a:r>
              <a:endParaRPr lang="en-US" sz="2500" b="1" dirty="0">
                <a:ln w="1905"/>
                <a:effectLst>
                  <a:innerShdw blurRad="69850" dist="43180" dir="5400000">
                    <a:srgbClr val="000000">
                      <a:alpha val="65000"/>
                    </a:srgbClr>
                  </a:innerShdw>
                </a:effectLst>
              </a:endParaRPr>
            </a:p>
          </p:txBody>
        </p:sp>
      </p:grpSp>
    </p:spTree>
    <p:extLst>
      <p:ext uri="{BB962C8B-B14F-4D97-AF65-F5344CB8AC3E}">
        <p14:creationId xmlns:p14="http://schemas.microsoft.com/office/powerpoint/2010/main" val="3246642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1+#ppt_w/2"/>
                                          </p:val>
                                        </p:tav>
                                        <p:tav tm="100000">
                                          <p:val>
                                            <p:strVal val="#ppt_x"/>
                                          </p:val>
                                        </p:tav>
                                      </p:tavLst>
                                    </p:anim>
                                    <p:anim calcmode="lin" valueType="num">
                                      <p:cBhvr additive="base">
                                        <p:cTn id="13" dur="500" fill="hold"/>
                                        <p:tgtEl>
                                          <p:spTgt spid="2052"/>
                                        </p:tgtEl>
                                        <p:attrNameLst>
                                          <p:attrName>ppt_y</p:attrName>
                                        </p:attrNameLst>
                                      </p:cBhvr>
                                      <p:tavLst>
                                        <p:tav tm="0">
                                          <p:val>
                                            <p:strVal val="#ppt_y"/>
                                          </p:val>
                                        </p:tav>
                                        <p:tav tm="100000">
                                          <p:val>
                                            <p:strVal val="#ppt_y"/>
                                          </p:val>
                                        </p:tav>
                                      </p:tavLst>
                                    </p:anim>
                                  </p:childTnLst>
                                </p:cTn>
                              </p:par>
                              <p:par>
                                <p:cTn id="14" presetID="22" presetClass="entr" presetSubtype="1" fill="hold" grpId="0" nodeType="withEffect">
                                  <p:stCondLst>
                                    <p:cond delay="40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39" name="Picture 2" descr="C:\Users\Admin\Desktop\Pictur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31046" y="28956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Của tin:</a:t>
            </a:r>
            <a:endParaRPr lang="en-US" sz="2400" i="1" dirty="0">
              <a:solidFill>
                <a:srgbClr val="7030A0"/>
              </a:solidFill>
              <a:latin typeface="Aachen" pitchFamily="18" charset="-93"/>
              <a:ea typeface="Aachen" pitchFamily="18" charset="-93"/>
              <a:cs typeface="Aachen" pitchFamily="18" charset="-93"/>
            </a:endParaRPr>
          </a:p>
        </p:txBody>
      </p:sp>
      <p:pic>
        <p:nvPicPr>
          <p:cNvPr id="21" name="Picture 2" descr="C:\Documents and Settings\ADMIN\Desktop\yik5BER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615959" flipH="1">
            <a:off x="593013" y="4899354"/>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561056" y="5105400"/>
            <a:ext cx="8430544" cy="1015663"/>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Sự luyến tiếc, đau đớn, bi kịch duyên trao đi mà tình không trao được</a:t>
            </a:r>
            <a:endParaRPr lang="en-US" sz="3000" b="1" dirty="0">
              <a:ln w="1905"/>
              <a:solidFill>
                <a:srgbClr val="002060"/>
              </a:solidFill>
              <a:effectLst>
                <a:innerShdw blurRad="69850" dist="43180" dir="5400000">
                  <a:srgbClr val="000000">
                    <a:alpha val="65000"/>
                  </a:srgbClr>
                </a:innerShdw>
              </a:effectLst>
            </a:endParaRPr>
          </a:p>
        </p:txBody>
      </p:sp>
      <p:sp>
        <p:nvSpPr>
          <p:cNvPr id="23" name="Rectangle 22"/>
          <p:cNvSpPr/>
          <p:nvPr/>
        </p:nvSpPr>
        <p:spPr>
          <a:xfrm>
            <a:off x="381000" y="2189946"/>
            <a:ext cx="2232663"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Cách trao :</a:t>
            </a:r>
            <a:endParaRPr lang="en-US" sz="2500" b="1" dirty="0">
              <a:ln w="1905"/>
              <a:effectLst>
                <a:innerShdw blurRad="69850" dist="43180" dir="5400000">
                  <a:srgbClr val="000000">
                    <a:alpha val="65000"/>
                  </a:srgbClr>
                </a:innerShdw>
              </a:effectLst>
            </a:endParaRPr>
          </a:p>
        </p:txBody>
      </p:sp>
      <p:sp>
        <p:nvSpPr>
          <p:cNvPr id="24" name="Rectangle 23"/>
          <p:cNvSpPr/>
          <p:nvPr/>
        </p:nvSpPr>
        <p:spPr>
          <a:xfrm>
            <a:off x="331046" y="35052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Của chung:</a:t>
            </a:r>
            <a:endParaRPr lang="en-US" sz="2400" i="1" dirty="0">
              <a:solidFill>
                <a:srgbClr val="7030A0"/>
              </a:solidFill>
              <a:latin typeface="Aachen" pitchFamily="18" charset="-93"/>
              <a:ea typeface="Aachen" pitchFamily="18" charset="-93"/>
              <a:cs typeface="Aachen" pitchFamily="18" charset="-93"/>
            </a:endParaRPr>
          </a:p>
        </p:txBody>
      </p:sp>
      <p:sp>
        <p:nvSpPr>
          <p:cNvPr id="25" name="Rectangle 24"/>
          <p:cNvSpPr/>
          <p:nvPr/>
        </p:nvSpPr>
        <p:spPr>
          <a:xfrm>
            <a:off x="1533137" y="2865999"/>
            <a:ext cx="4612481"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rPr>
              <a:t>Vật làm tin – giữa Kim và Kiều</a:t>
            </a:r>
            <a:endParaRPr lang="en-US" sz="2500" b="1" dirty="0">
              <a:ln w="1905"/>
              <a:effectLst>
                <a:innerShdw blurRad="69850" dist="43180" dir="5400000">
                  <a:srgbClr val="000000">
                    <a:alpha val="65000"/>
                  </a:srgbClr>
                </a:innerShdw>
              </a:effectLst>
            </a:endParaRPr>
          </a:p>
        </p:txBody>
      </p:sp>
      <p:sp>
        <p:nvSpPr>
          <p:cNvPr id="26" name="Rectangle 25"/>
          <p:cNvSpPr/>
          <p:nvPr/>
        </p:nvSpPr>
        <p:spPr>
          <a:xfrm>
            <a:off x="1954618" y="3485346"/>
            <a:ext cx="5131982"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rPr>
              <a:t>Kim Trọng – Thúy Kiều – Thúy Vân</a:t>
            </a:r>
            <a:endParaRPr lang="en-US" sz="2500" b="1" dirty="0">
              <a:ln w="1905"/>
              <a:effectLst>
                <a:innerShdw blurRad="69850" dist="43180" dir="5400000">
                  <a:srgbClr val="000000">
                    <a:alpha val="65000"/>
                  </a:srgbClr>
                </a:innerShdw>
              </a:effectLst>
            </a:endParaRPr>
          </a:p>
        </p:txBody>
      </p:sp>
      <p:sp>
        <p:nvSpPr>
          <p:cNvPr id="27" name="Rectangle 26"/>
          <p:cNvSpPr/>
          <p:nvPr/>
        </p:nvSpPr>
        <p:spPr>
          <a:xfrm>
            <a:off x="354418" y="4077947"/>
            <a:ext cx="6808382"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a:t>
            </a:r>
            <a:r>
              <a:rPr lang="en-US" sz="2400" i="1" smtClean="0">
                <a:solidFill>
                  <a:srgbClr val="7030A0"/>
                </a:solidFill>
                <a:latin typeface="Aachen" pitchFamily="18" charset="-93"/>
                <a:ea typeface="Aachen" pitchFamily="18" charset="-93"/>
                <a:cs typeface="Aachen" pitchFamily="18" charset="-93"/>
              </a:rPr>
              <a:t>+ Duyên </a:t>
            </a:r>
            <a:r>
              <a:rPr lang="en-US" sz="2400" i="1" dirty="0" smtClean="0">
                <a:solidFill>
                  <a:srgbClr val="7030A0"/>
                </a:solidFill>
                <a:latin typeface="Aachen" pitchFamily="18" charset="-93"/>
                <a:ea typeface="Aachen" pitchFamily="18" charset="-93"/>
                <a:cs typeface="Aachen" pitchFamily="18" charset="-93"/>
              </a:rPr>
              <a:t>này thì giữ, vật này của chung</a:t>
            </a:r>
            <a:endParaRPr lang="en-US" sz="2400" i="1" dirty="0">
              <a:solidFill>
                <a:srgbClr val="7030A0"/>
              </a:solidFill>
              <a:latin typeface="Aachen" pitchFamily="18" charset="-93"/>
              <a:ea typeface="Aachen" pitchFamily="18" charset="-93"/>
              <a:cs typeface="Aachen" pitchFamily="18" charset="-93"/>
            </a:endParaRPr>
          </a:p>
        </p:txBody>
      </p:sp>
      <p:sp>
        <p:nvSpPr>
          <p:cNvPr id="19" name="Rectangle 18"/>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dặn dò</a:t>
            </a:r>
            <a:endParaRPr lang="en-US" sz="2400" i="1" dirty="0">
              <a:solidFill>
                <a:srgbClr val="C00000"/>
              </a:solidFill>
              <a:latin typeface="Aachen" pitchFamily="18" charset="-93"/>
              <a:ea typeface="Aachen" pitchFamily="18" charset="-93"/>
              <a:cs typeface="Aachen" pitchFamily="18" charset="-93"/>
            </a:endParaRPr>
          </a:p>
        </p:txBody>
      </p:sp>
      <p:sp>
        <p:nvSpPr>
          <p:cNvPr id="20" name="Rectangle 19"/>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9" name="Rectangle 28"/>
          <p:cNvSpPr/>
          <p:nvPr/>
        </p:nvSpPr>
        <p:spPr>
          <a:xfrm>
            <a:off x="52828" y="1693780"/>
            <a:ext cx="28790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thơ đầu :</a:t>
            </a:r>
            <a:endParaRPr lang="en-US" sz="2500" b="1" dirty="0">
              <a:ln w="1905"/>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9361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24"/>
            </p:par>
          </p:childTnLst>
        </p:cTn>
      </p:par>
    </p:tnLst>
    <p:bldLst>
      <p:bldP spid="22" grpId="0"/>
      <p:bldP spid="26" grpId="0"/>
      <p:bldP spid="2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29" y="4481286"/>
            <a:ext cx="8915400" cy="2356845"/>
          </a:xfrm>
          <a:prstGeom prst="rect">
            <a:avLst/>
          </a:prstGeom>
        </p:spPr>
        <p:txBody>
          <a:bodyPr wrap="square" lIns="48052" tIns="24026" rIns="48052" bIns="24026">
            <a:spAutoFit/>
          </a:bodyPr>
          <a:lstStyle/>
          <a:p>
            <a:pPr algn="ctr"/>
            <a:r>
              <a:rPr lang="vi-VN" sz="2500" dirty="0">
                <a:solidFill>
                  <a:srgbClr val="002060"/>
                </a:solidFill>
                <a:latin typeface="Aachen" pitchFamily="18" charset="-93"/>
                <a:ea typeface="Aachen" pitchFamily="18" charset="-93"/>
                <a:cs typeface="Aachen" pitchFamily="18" charset="-93"/>
              </a:rPr>
              <a:t>Chiếc thoa với bức tờ mây</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Duyên này thì giữ, vật này của chung.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Dù em nên vợ nên chồng,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Xót người </a:t>
            </a:r>
            <a:r>
              <a:rPr lang="vi-VN" sz="2500" dirty="0">
                <a:solidFill>
                  <a:srgbClr val="C00000"/>
                </a:solidFill>
                <a:latin typeface="Aachen" pitchFamily="18" charset="-93"/>
                <a:ea typeface="Aachen" pitchFamily="18" charset="-93"/>
                <a:cs typeface="Aachen" pitchFamily="18" charset="-93"/>
              </a:rPr>
              <a:t>mệnh bạc </a:t>
            </a:r>
            <a:r>
              <a:rPr lang="vi-VN" sz="2500" dirty="0">
                <a:solidFill>
                  <a:srgbClr val="002060"/>
                </a:solidFill>
                <a:latin typeface="Aachen" pitchFamily="18" charset="-93"/>
                <a:ea typeface="Aachen" pitchFamily="18" charset="-93"/>
                <a:cs typeface="Aachen" pitchFamily="18" charset="-93"/>
              </a:rPr>
              <a:t>ắt lòng chẳng quên!</a:t>
            </a:r>
            <a:br>
              <a:rPr lang="vi-VN" sz="2500" dirty="0">
                <a:solidFill>
                  <a:srgbClr val="002060"/>
                </a:solidFill>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Mất người </a:t>
            </a:r>
            <a:r>
              <a:rPr lang="vi-VN" sz="2500" dirty="0">
                <a:solidFill>
                  <a:srgbClr val="002060"/>
                </a:solidFill>
                <a:latin typeface="Aachen" pitchFamily="18" charset="-93"/>
                <a:ea typeface="Aachen" pitchFamily="18" charset="-93"/>
                <a:cs typeface="Aachen" pitchFamily="18" charset="-93"/>
              </a:rPr>
              <a:t>còn chút của tin,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Phím đàn với mảnh hương nguyền ngày xưa.</a:t>
            </a:r>
            <a:endParaRPr lang="en-US" sz="2500" dirty="0">
              <a:solidFill>
                <a:srgbClr val="002060"/>
              </a:solidFill>
              <a:latin typeface="Aachen" pitchFamily="18" charset="-93"/>
              <a:ea typeface="Aachen" pitchFamily="18" charset="-93"/>
              <a:cs typeface="Aachen" pitchFamily="18" charset="-93"/>
            </a:endParaRPr>
          </a:p>
        </p:txBody>
      </p:sp>
      <p:pic>
        <p:nvPicPr>
          <p:cNvPr id="7" name="Picture 2" descr="C:\Users\Admin\Desktop\trao duyen\trao-duyen-2.jpg"/>
          <p:cNvPicPr>
            <a:picLocks noChangeAspect="1" noChangeArrowheads="1"/>
          </p:cNvPicPr>
          <p:nvPr/>
        </p:nvPicPr>
        <p:blipFill rotWithShape="1">
          <a:blip r:embed="rId2">
            <a:extLst>
              <a:ext uri="{28A0092B-C50C-407E-A947-70E740481C1C}">
                <a14:useLocalDpi xmlns:a14="http://schemas.microsoft.com/office/drawing/2010/main" val="0"/>
              </a:ext>
            </a:extLst>
          </a:blip>
          <a:srcRect t="22301" b="6000"/>
          <a:stretch/>
        </p:blipFill>
        <p:spPr bwMode="auto">
          <a:xfrm>
            <a:off x="2242356" y="184698"/>
            <a:ext cx="4423427" cy="43889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277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9" name="Rectangle 8"/>
          <p:cNvSpPr/>
          <p:nvPr/>
        </p:nvSpPr>
        <p:spPr>
          <a:xfrm>
            <a:off x="387452" y="32004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Mất người:</a:t>
            </a:r>
            <a:endParaRPr lang="en-US" sz="2400" i="1" dirty="0">
              <a:solidFill>
                <a:srgbClr val="7030A0"/>
              </a:solidFill>
              <a:latin typeface="Aachen" pitchFamily="18" charset="-93"/>
              <a:ea typeface="Aachen" pitchFamily="18" charset="-93"/>
              <a:cs typeface="Aachen" pitchFamily="18" charset="-93"/>
            </a:endParaRPr>
          </a:p>
        </p:txBody>
      </p:sp>
      <p:sp>
        <p:nvSpPr>
          <p:cNvPr id="23" name="Rectangle 22"/>
          <p:cNvSpPr/>
          <p:nvPr/>
        </p:nvSpPr>
        <p:spPr>
          <a:xfrm>
            <a:off x="381898" y="2189946"/>
            <a:ext cx="223086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Tâm trạng:</a:t>
            </a:r>
            <a:endParaRPr lang="en-US" sz="2500" b="1" dirty="0">
              <a:ln w="1905"/>
              <a:effectLst>
                <a:innerShdw blurRad="69850" dist="43180" dir="5400000">
                  <a:srgbClr val="000000">
                    <a:alpha val="65000"/>
                  </a:srgbClr>
                </a:innerShdw>
              </a:effectLst>
            </a:endParaRPr>
          </a:p>
        </p:txBody>
      </p:sp>
      <p:sp>
        <p:nvSpPr>
          <p:cNvPr id="24" name="Rectangle 23"/>
          <p:cNvSpPr/>
          <p:nvPr/>
        </p:nvSpPr>
        <p:spPr>
          <a:xfrm>
            <a:off x="387452" y="3810000"/>
            <a:ext cx="3155848"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Mệnh bạc:</a:t>
            </a:r>
            <a:endParaRPr lang="en-US" sz="2400" i="1" dirty="0">
              <a:solidFill>
                <a:srgbClr val="7030A0"/>
              </a:solidFill>
              <a:latin typeface="Aachen" pitchFamily="18" charset="-93"/>
              <a:ea typeface="Aachen" pitchFamily="18" charset="-93"/>
              <a:cs typeface="Aachen" pitchFamily="18" charset="-93"/>
            </a:endParaRPr>
          </a:p>
        </p:txBody>
      </p:sp>
      <p:sp>
        <p:nvSpPr>
          <p:cNvPr id="26" name="Rectangle 25"/>
          <p:cNvSpPr/>
          <p:nvPr/>
        </p:nvSpPr>
        <p:spPr>
          <a:xfrm>
            <a:off x="2286000" y="3274106"/>
            <a:ext cx="2514600" cy="86177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rPr>
              <a:t>Xem như mình đã chết</a:t>
            </a:r>
            <a:endParaRPr lang="en-US" sz="2500" b="1" dirty="0">
              <a:ln w="1905"/>
              <a:effectLst>
                <a:innerShdw blurRad="69850" dist="43180" dir="5400000">
                  <a:srgbClr val="000000">
                    <a:alpha val="65000"/>
                  </a:srgbClr>
                </a:innerShdw>
              </a:effectLst>
            </a:endParaRPr>
          </a:p>
        </p:txBody>
      </p:sp>
      <p:sp>
        <p:nvSpPr>
          <p:cNvPr id="16" name="Right Brace 15"/>
          <p:cNvSpPr/>
          <p:nvPr/>
        </p:nvSpPr>
        <p:spPr>
          <a:xfrm>
            <a:off x="2468224" y="3274106"/>
            <a:ext cx="286852" cy="953747"/>
          </a:xfrm>
          <a:prstGeom prst="rightBrace">
            <a:avLst/>
          </a:pr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146" name="Picture 2" descr="C:\Users\Admin\Desktop\trao duyen\201608091505135681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1693780"/>
            <a:ext cx="2997051" cy="48497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9" name="Rectangle 18"/>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dặn dò</a:t>
            </a:r>
            <a:endParaRPr lang="en-US" sz="2400" i="1" dirty="0">
              <a:solidFill>
                <a:srgbClr val="C00000"/>
              </a:solidFill>
              <a:latin typeface="Aachen" pitchFamily="18" charset="-93"/>
              <a:ea typeface="Aachen" pitchFamily="18" charset="-93"/>
              <a:cs typeface="Aachen" pitchFamily="18" charset="-93"/>
            </a:endParaRPr>
          </a:p>
        </p:txBody>
      </p:sp>
      <p:sp>
        <p:nvSpPr>
          <p:cNvPr id="20" name="Rectangle 19"/>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15" name="Rectangle 14"/>
          <p:cNvSpPr/>
          <p:nvPr/>
        </p:nvSpPr>
        <p:spPr>
          <a:xfrm>
            <a:off x="52828" y="1693780"/>
            <a:ext cx="2879058"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thơ đầu :</a:t>
            </a:r>
            <a:endParaRPr lang="en-US" sz="2500" b="1" dirty="0">
              <a:ln w="1905"/>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99537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1+#ppt_w/2"/>
                                          </p:val>
                                        </p:tav>
                                        <p:tav tm="100000">
                                          <p:val>
                                            <p:strVal val="#ppt_x"/>
                                          </p:val>
                                        </p:tav>
                                      </p:tavLst>
                                    </p:anim>
                                    <p:anim calcmode="lin" valueType="num">
                                      <p:cBhvr additive="base">
                                        <p:cTn id="12"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par>
              <p:cTn id="33"/>
            </p:par>
          </p:childTnLst>
        </p:cTn>
      </p:par>
    </p:tnLst>
    <p:bldLst>
      <p:bldP spid="9" grpId="0"/>
      <p:bldP spid="23" grpId="0"/>
      <p:bldP spid="24" grpId="0"/>
      <p:bldP spid="26" grpId="0"/>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dmin\Desktop\trao duyen\trao-duyen-2.jpg"/>
          <p:cNvPicPr>
            <a:picLocks noChangeAspect="1" noChangeArrowheads="1"/>
          </p:cNvPicPr>
          <p:nvPr/>
        </p:nvPicPr>
        <p:blipFill rotWithShape="1">
          <a:blip r:embed="rId2">
            <a:extLst>
              <a:ext uri="{28A0092B-C50C-407E-A947-70E740481C1C}">
                <a14:useLocalDpi xmlns:a14="http://schemas.microsoft.com/office/drawing/2010/main" val="0"/>
              </a:ext>
            </a:extLst>
          </a:blip>
          <a:srcRect l="15832" t="6177" r="8043" b="6000"/>
          <a:stretch/>
        </p:blipFill>
        <p:spPr bwMode="auto">
          <a:xfrm>
            <a:off x="5188415" y="688316"/>
            <a:ext cx="3606359" cy="57575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228600" y="1828800"/>
            <a:ext cx="5715000" cy="2880066"/>
          </a:xfrm>
          <a:prstGeom prst="rect">
            <a:avLst/>
          </a:prstGeom>
        </p:spPr>
        <p:txBody>
          <a:bodyPr wrap="square" lIns="48052" tIns="24026" rIns="48052" bIns="24026">
            <a:spAutoFit/>
          </a:bodyPr>
          <a:lstStyle/>
          <a:p>
            <a:pPr algn="ctr"/>
            <a:r>
              <a:rPr lang="vi-VN" sz="2300" dirty="0">
                <a:solidFill>
                  <a:srgbClr val="002060"/>
                </a:solidFill>
                <a:latin typeface="Aachen" pitchFamily="18" charset="-93"/>
                <a:ea typeface="Aachen" pitchFamily="18" charset="-93"/>
                <a:cs typeface="Aachen" pitchFamily="18" charset="-93"/>
              </a:rPr>
              <a:t>Mai sau dù có bao giờ,</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Đốt lò </a:t>
            </a:r>
            <a:r>
              <a:rPr lang="vi-VN" sz="2300" dirty="0">
                <a:solidFill>
                  <a:srgbClr val="C00000"/>
                </a:solidFill>
                <a:latin typeface="Aachen" pitchFamily="18" charset="-93"/>
                <a:ea typeface="Aachen" pitchFamily="18" charset="-93"/>
                <a:cs typeface="Aachen" pitchFamily="18" charset="-93"/>
              </a:rPr>
              <a:t>hương</a:t>
            </a:r>
            <a:r>
              <a:rPr lang="vi-VN" sz="2300" dirty="0">
                <a:solidFill>
                  <a:srgbClr val="002060"/>
                </a:solidFill>
                <a:latin typeface="Aachen" pitchFamily="18" charset="-93"/>
                <a:ea typeface="Aachen" pitchFamily="18" charset="-93"/>
                <a:cs typeface="Aachen" pitchFamily="18" charset="-93"/>
              </a:rPr>
              <a:t> ấy, so tơ phím này.</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Trông ra </a:t>
            </a:r>
            <a:r>
              <a:rPr lang="vi-VN" sz="2300" dirty="0">
                <a:solidFill>
                  <a:srgbClr val="C00000"/>
                </a:solidFill>
                <a:latin typeface="Aachen" pitchFamily="18" charset="-93"/>
                <a:ea typeface="Aachen" pitchFamily="18" charset="-93"/>
                <a:cs typeface="Aachen" pitchFamily="18" charset="-93"/>
              </a:rPr>
              <a:t>ngọn cỏ </a:t>
            </a:r>
            <a:r>
              <a:rPr lang="en-US" sz="2300" dirty="0" smtClean="0">
                <a:solidFill>
                  <a:srgbClr val="C00000"/>
                </a:solidFill>
                <a:latin typeface="Aachen" pitchFamily="18" charset="-93"/>
                <a:ea typeface="Aachen" pitchFamily="18" charset="-93"/>
                <a:cs typeface="Aachen" pitchFamily="18" charset="-93"/>
              </a:rPr>
              <a:t>lá</a:t>
            </a:r>
            <a:r>
              <a:rPr lang="vi-VN" sz="2300" dirty="0" smtClean="0">
                <a:solidFill>
                  <a:srgbClr val="C00000"/>
                </a:solidFill>
                <a:latin typeface="Aachen" pitchFamily="18" charset="-93"/>
                <a:ea typeface="Aachen" pitchFamily="18" charset="-93"/>
                <a:cs typeface="Aachen" pitchFamily="18" charset="-93"/>
              </a:rPr>
              <a:t> </a:t>
            </a:r>
            <a:r>
              <a:rPr lang="vi-VN" sz="2300" dirty="0">
                <a:solidFill>
                  <a:srgbClr val="C00000"/>
                </a:solidFill>
                <a:latin typeface="Aachen" pitchFamily="18" charset="-93"/>
                <a:ea typeface="Aachen" pitchFamily="18" charset="-93"/>
                <a:cs typeface="Aachen" pitchFamily="18" charset="-93"/>
              </a:rPr>
              <a:t>cây</a:t>
            </a:r>
            <a:r>
              <a:rPr lang="vi-VN" sz="2300" dirty="0">
                <a:solidFill>
                  <a:srgbClr val="002060"/>
                </a:solidFill>
                <a:latin typeface="Aachen" pitchFamily="18" charset="-93"/>
                <a:ea typeface="Aachen" pitchFamily="18" charset="-93"/>
                <a:cs typeface="Aachen" pitchFamily="18" charset="-93"/>
              </a:rPr>
              <a:t>,</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Thấy </a:t>
            </a:r>
            <a:r>
              <a:rPr lang="vi-VN" sz="2300" dirty="0">
                <a:solidFill>
                  <a:srgbClr val="C00000"/>
                </a:solidFill>
                <a:latin typeface="Aachen" pitchFamily="18" charset="-93"/>
                <a:ea typeface="Aachen" pitchFamily="18" charset="-93"/>
                <a:cs typeface="Aachen" pitchFamily="18" charset="-93"/>
              </a:rPr>
              <a:t>hiu hiu gió</a:t>
            </a:r>
            <a:r>
              <a:rPr lang="vi-VN" sz="2300" dirty="0">
                <a:solidFill>
                  <a:srgbClr val="002060"/>
                </a:solidFill>
                <a:latin typeface="Aachen" pitchFamily="18" charset="-93"/>
                <a:ea typeface="Aachen" pitchFamily="18" charset="-93"/>
                <a:cs typeface="Aachen" pitchFamily="18" charset="-93"/>
              </a:rPr>
              <a:t>, thì hay chị về.</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Hồn</a:t>
            </a:r>
            <a:r>
              <a:rPr lang="vi-VN" sz="2300" dirty="0">
                <a:solidFill>
                  <a:srgbClr val="002060"/>
                </a:solidFill>
                <a:latin typeface="Aachen" pitchFamily="18" charset="-93"/>
                <a:ea typeface="Aachen" pitchFamily="18" charset="-93"/>
                <a:cs typeface="Aachen" pitchFamily="18" charset="-93"/>
              </a:rPr>
              <a:t> còn mang nặng lời thề,</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Nát thân bồ liễu </a:t>
            </a:r>
            <a:r>
              <a:rPr lang="vi-VN" sz="2300" dirty="0">
                <a:solidFill>
                  <a:srgbClr val="002060"/>
                </a:solidFill>
                <a:latin typeface="Aachen" pitchFamily="18" charset="-93"/>
                <a:ea typeface="Aachen" pitchFamily="18" charset="-93"/>
                <a:cs typeface="Aachen" pitchFamily="18" charset="-93"/>
              </a:rPr>
              <a:t>đền nghì trúc mai.</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Dạ đài cách mặt, khuất lời</a:t>
            </a:r>
            <a:r>
              <a:rPr lang="vi-VN" sz="2300" dirty="0">
                <a:solidFill>
                  <a:srgbClr val="002060"/>
                </a:solidFill>
                <a:latin typeface="Aachen" pitchFamily="18" charset="-93"/>
                <a:ea typeface="Aachen" pitchFamily="18" charset="-93"/>
                <a:cs typeface="Aachen" pitchFamily="18" charset="-93"/>
              </a:rPr>
              <a:t>,</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Rảy xin chén nước cho </a:t>
            </a:r>
            <a:r>
              <a:rPr lang="vi-VN" sz="2300" dirty="0">
                <a:solidFill>
                  <a:srgbClr val="C00000"/>
                </a:solidFill>
                <a:latin typeface="Aachen" pitchFamily="18" charset="-93"/>
                <a:ea typeface="Aachen" pitchFamily="18" charset="-93"/>
                <a:cs typeface="Aachen" pitchFamily="18" charset="-93"/>
              </a:rPr>
              <a:t>người thác oan</a:t>
            </a:r>
            <a:endParaRPr lang="en-US" sz="2300"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1114888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Desktop\Pictur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304800" y="782866"/>
            <a:ext cx="6574971" cy="221599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300" dirty="0" smtClean="0">
                <a:latin typeface="Aachen" pitchFamily="18" charset="-93"/>
                <a:ea typeface="Aachen" pitchFamily="18" charset="-93"/>
                <a:cs typeface="Aachen" pitchFamily="18" charset="-93"/>
              </a:rPr>
              <a:t> </a:t>
            </a:r>
            <a:r>
              <a:rPr lang="vi-VN" sz="2300" dirty="0" smtClean="0">
                <a:latin typeface="Aachen" pitchFamily="18" charset="-93"/>
                <a:ea typeface="Aachen" pitchFamily="18" charset="-93"/>
                <a:cs typeface="Aachen" pitchFamily="18" charset="-93"/>
              </a:rPr>
              <a:t>"</a:t>
            </a:r>
            <a:r>
              <a:rPr lang="vi-VN" sz="2300" dirty="0">
                <a:latin typeface="Aachen" pitchFamily="18" charset="-93"/>
                <a:ea typeface="Aachen" pitchFamily="18" charset="-93"/>
                <a:cs typeface="Aachen" pitchFamily="18" charset="-93"/>
              </a:rPr>
              <a:t>Ngày sau, chàng cùng em thiếp </a:t>
            </a:r>
            <a:r>
              <a:rPr lang="vi-VN" sz="2300" dirty="0">
                <a:solidFill>
                  <a:srgbClr val="C00000"/>
                </a:solidFill>
                <a:latin typeface="Aachen" pitchFamily="18" charset="-93"/>
                <a:ea typeface="Aachen" pitchFamily="18" charset="-93"/>
                <a:cs typeface="Aachen" pitchFamily="18" charset="-93"/>
              </a:rPr>
              <a:t>đốt hương, gảy đàn, đọc ca, ngâm khúc, khói hương </a:t>
            </a:r>
            <a:r>
              <a:rPr lang="vi-VN" sz="2300" dirty="0">
                <a:latin typeface="Aachen" pitchFamily="18" charset="-93"/>
                <a:ea typeface="Aachen" pitchFamily="18" charset="-93"/>
                <a:cs typeface="Aachen" pitchFamily="18" charset="-93"/>
              </a:rPr>
              <a:t>phảng phất, có gió lạnh như </a:t>
            </a:r>
            <a:r>
              <a:rPr lang="vi-VN" sz="2300" dirty="0">
                <a:solidFill>
                  <a:srgbClr val="C00000"/>
                </a:solidFill>
                <a:latin typeface="Aachen" pitchFamily="18" charset="-93"/>
                <a:ea typeface="Aachen" pitchFamily="18" charset="-93"/>
                <a:cs typeface="Aachen" pitchFamily="18" charset="-93"/>
              </a:rPr>
              <a:t>mưa tuyết </a:t>
            </a:r>
            <a:r>
              <a:rPr lang="vi-VN" sz="2300" dirty="0">
                <a:latin typeface="Aachen" pitchFamily="18" charset="-93"/>
                <a:ea typeface="Aachen" pitchFamily="18" charset="-93"/>
                <a:cs typeface="Aachen" pitchFamily="18" charset="-93"/>
              </a:rPr>
              <a:t>đưa lại, tức là </a:t>
            </a:r>
            <a:r>
              <a:rPr lang="vi-VN" sz="2300" dirty="0">
                <a:solidFill>
                  <a:srgbClr val="C00000"/>
                </a:solidFill>
                <a:latin typeface="Aachen" pitchFamily="18" charset="-93"/>
                <a:ea typeface="Aachen" pitchFamily="18" charset="-93"/>
                <a:cs typeface="Aachen" pitchFamily="18" charset="-93"/>
              </a:rPr>
              <a:t>hồn thiếp </a:t>
            </a:r>
            <a:r>
              <a:rPr lang="vi-VN" sz="2300" dirty="0">
                <a:latin typeface="Aachen" pitchFamily="18" charset="-93"/>
                <a:ea typeface="Aachen" pitchFamily="18" charset="-93"/>
                <a:cs typeface="Aachen" pitchFamily="18" charset="-93"/>
              </a:rPr>
              <a:t>đó. May mà chàng lấy chén nước chè </a:t>
            </a:r>
            <a:r>
              <a:rPr lang="vi-VN" sz="2300" dirty="0">
                <a:solidFill>
                  <a:srgbClr val="C00000"/>
                </a:solidFill>
                <a:latin typeface="Aachen" pitchFamily="18" charset="-93"/>
                <a:ea typeface="Aachen" pitchFamily="18" charset="-93"/>
                <a:cs typeface="Aachen" pitchFamily="18" charset="-93"/>
              </a:rPr>
              <a:t>rưới vào oan hồn </a:t>
            </a:r>
            <a:r>
              <a:rPr lang="vi-VN" sz="2300" dirty="0">
                <a:latin typeface="Aachen" pitchFamily="18" charset="-93"/>
                <a:ea typeface="Aachen" pitchFamily="18" charset="-93"/>
                <a:cs typeface="Aachen" pitchFamily="18" charset="-93"/>
              </a:rPr>
              <a:t>của thiếp thì thiếp mang ơn nhiều lắm</a:t>
            </a:r>
            <a:r>
              <a:rPr lang="vi-VN" sz="2300" dirty="0" smtClean="0">
                <a:latin typeface="Aachen" pitchFamily="18" charset="-93"/>
                <a:ea typeface="Aachen" pitchFamily="18" charset="-93"/>
                <a:cs typeface="Aachen" pitchFamily="18" charset="-93"/>
              </a:rPr>
              <a:t>"</a:t>
            </a:r>
            <a:endParaRPr lang="en-US" sz="2300" dirty="0">
              <a:latin typeface="Aachen" pitchFamily="18" charset="-93"/>
              <a:ea typeface="Aachen" pitchFamily="18" charset="-93"/>
              <a:cs typeface="Aachen" pitchFamily="18" charset="-93"/>
            </a:endParaRPr>
          </a:p>
        </p:txBody>
      </p:sp>
      <p:pic>
        <p:nvPicPr>
          <p:cNvPr id="5122" name="Picture 2" descr="C:\Users\Admin\Desktop\trao duyen\image004.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228600"/>
            <a:ext cx="2338388" cy="311278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3" name="Rectangle 2"/>
          <p:cNvSpPr/>
          <p:nvPr/>
        </p:nvSpPr>
        <p:spPr>
          <a:xfrm>
            <a:off x="1600200" y="345757"/>
            <a:ext cx="3921266" cy="492443"/>
          </a:xfrm>
          <a:prstGeom prst="rect">
            <a:avLst/>
          </a:prstGeom>
        </p:spPr>
        <p:txBody>
          <a:bodyPr wrap="none">
            <a:spAutoFit/>
          </a:bodyPr>
          <a:lstStyle/>
          <a:p>
            <a:r>
              <a:rPr lang="en-US" sz="2600" i="1" dirty="0" smtClean="0">
                <a:solidFill>
                  <a:srgbClr val="002060"/>
                </a:solidFill>
                <a:latin typeface="Aachen" pitchFamily="18" charset="-93"/>
                <a:ea typeface="Aachen" pitchFamily="18" charset="-93"/>
                <a:cs typeface="Aachen" pitchFamily="18" charset="-93"/>
              </a:rPr>
              <a:t>( Thanh </a:t>
            </a:r>
            <a:r>
              <a:rPr lang="en-US" sz="2600" i="1" dirty="0">
                <a:solidFill>
                  <a:srgbClr val="002060"/>
                </a:solidFill>
                <a:latin typeface="Aachen" pitchFamily="18" charset="-93"/>
                <a:ea typeface="Aachen" pitchFamily="18" charset="-93"/>
                <a:cs typeface="Aachen" pitchFamily="18" charset="-93"/>
              </a:rPr>
              <a:t>Tâm Tài </a:t>
            </a:r>
            <a:r>
              <a:rPr lang="en-US" sz="2600" i="1" dirty="0" smtClean="0">
                <a:solidFill>
                  <a:srgbClr val="002060"/>
                </a:solidFill>
                <a:latin typeface="Aachen" pitchFamily="18" charset="-93"/>
                <a:ea typeface="Aachen" pitchFamily="18" charset="-93"/>
                <a:cs typeface="Aachen" pitchFamily="18" charset="-93"/>
              </a:rPr>
              <a:t>Nhân )</a:t>
            </a:r>
            <a:endParaRPr lang="en-US" sz="2600" dirty="0">
              <a:solidFill>
                <a:srgbClr val="002060"/>
              </a:solidFill>
              <a:latin typeface="Aachen" pitchFamily="18" charset="-93"/>
              <a:ea typeface="Aachen" pitchFamily="18" charset="-93"/>
              <a:cs typeface="Aachen" pitchFamily="18" charset="-93"/>
            </a:endParaRPr>
          </a:p>
        </p:txBody>
      </p:sp>
      <p:sp>
        <p:nvSpPr>
          <p:cNvPr id="23" name="Rectangle 22"/>
          <p:cNvSpPr/>
          <p:nvPr/>
        </p:nvSpPr>
        <p:spPr>
          <a:xfrm>
            <a:off x="2628900" y="3686641"/>
            <a:ext cx="6057900" cy="2880066"/>
          </a:xfrm>
          <a:prstGeom prst="rect">
            <a:avLst/>
          </a:prstGeom>
        </p:spPr>
        <p:style>
          <a:lnRef idx="2">
            <a:schemeClr val="accent2"/>
          </a:lnRef>
          <a:fillRef idx="1">
            <a:schemeClr val="lt1"/>
          </a:fillRef>
          <a:effectRef idx="0">
            <a:schemeClr val="accent2"/>
          </a:effectRef>
          <a:fontRef idx="minor">
            <a:schemeClr val="dk1"/>
          </a:fontRef>
        </p:style>
        <p:txBody>
          <a:bodyPr wrap="square" lIns="48052" tIns="24026" rIns="48052" bIns="24026">
            <a:spAutoFit/>
          </a:bodyPr>
          <a:lstStyle/>
          <a:p>
            <a:pPr algn="ctr"/>
            <a:r>
              <a:rPr lang="vi-VN" sz="2300" dirty="0">
                <a:solidFill>
                  <a:srgbClr val="002060"/>
                </a:solidFill>
                <a:latin typeface="Aachen" pitchFamily="18" charset="-93"/>
                <a:ea typeface="Aachen" pitchFamily="18" charset="-93"/>
                <a:cs typeface="Aachen" pitchFamily="18" charset="-93"/>
              </a:rPr>
              <a:t>Mai sau dù có bao giờ,</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Đốt lò </a:t>
            </a:r>
            <a:r>
              <a:rPr lang="vi-VN" sz="2300" dirty="0">
                <a:solidFill>
                  <a:srgbClr val="C00000"/>
                </a:solidFill>
                <a:latin typeface="Aachen" pitchFamily="18" charset="-93"/>
                <a:ea typeface="Aachen" pitchFamily="18" charset="-93"/>
                <a:cs typeface="Aachen" pitchFamily="18" charset="-93"/>
              </a:rPr>
              <a:t>hương</a:t>
            </a:r>
            <a:r>
              <a:rPr lang="vi-VN" sz="2300" dirty="0">
                <a:solidFill>
                  <a:srgbClr val="002060"/>
                </a:solidFill>
                <a:latin typeface="Aachen" pitchFamily="18" charset="-93"/>
                <a:ea typeface="Aachen" pitchFamily="18" charset="-93"/>
                <a:cs typeface="Aachen" pitchFamily="18" charset="-93"/>
              </a:rPr>
              <a:t> ấy, so tơ phím này.</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Trông ra </a:t>
            </a:r>
            <a:r>
              <a:rPr lang="vi-VN" sz="2300" dirty="0">
                <a:solidFill>
                  <a:srgbClr val="C00000"/>
                </a:solidFill>
                <a:latin typeface="Aachen" pitchFamily="18" charset="-93"/>
                <a:ea typeface="Aachen" pitchFamily="18" charset="-93"/>
                <a:cs typeface="Aachen" pitchFamily="18" charset="-93"/>
              </a:rPr>
              <a:t>ngọn cỏ </a:t>
            </a:r>
            <a:r>
              <a:rPr lang="en-US" sz="2300" dirty="0" smtClean="0">
                <a:solidFill>
                  <a:srgbClr val="C00000"/>
                </a:solidFill>
                <a:latin typeface="Aachen" pitchFamily="18" charset="-93"/>
                <a:ea typeface="Aachen" pitchFamily="18" charset="-93"/>
                <a:cs typeface="Aachen" pitchFamily="18" charset="-93"/>
              </a:rPr>
              <a:t>lá</a:t>
            </a:r>
            <a:r>
              <a:rPr lang="vi-VN" sz="2300" dirty="0" smtClean="0">
                <a:solidFill>
                  <a:srgbClr val="C00000"/>
                </a:solidFill>
                <a:latin typeface="Aachen" pitchFamily="18" charset="-93"/>
                <a:ea typeface="Aachen" pitchFamily="18" charset="-93"/>
                <a:cs typeface="Aachen" pitchFamily="18" charset="-93"/>
              </a:rPr>
              <a:t> </a:t>
            </a:r>
            <a:r>
              <a:rPr lang="vi-VN" sz="2300" dirty="0">
                <a:solidFill>
                  <a:srgbClr val="C00000"/>
                </a:solidFill>
                <a:latin typeface="Aachen" pitchFamily="18" charset="-93"/>
                <a:ea typeface="Aachen" pitchFamily="18" charset="-93"/>
                <a:cs typeface="Aachen" pitchFamily="18" charset="-93"/>
              </a:rPr>
              <a:t>cây</a:t>
            </a:r>
            <a:r>
              <a:rPr lang="vi-VN" sz="2300" dirty="0">
                <a:solidFill>
                  <a:srgbClr val="002060"/>
                </a:solidFill>
                <a:latin typeface="Aachen" pitchFamily="18" charset="-93"/>
                <a:ea typeface="Aachen" pitchFamily="18" charset="-93"/>
                <a:cs typeface="Aachen" pitchFamily="18" charset="-93"/>
              </a:rPr>
              <a:t>,</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Thấy </a:t>
            </a:r>
            <a:r>
              <a:rPr lang="vi-VN" sz="2300" dirty="0">
                <a:solidFill>
                  <a:srgbClr val="C00000"/>
                </a:solidFill>
                <a:latin typeface="Aachen" pitchFamily="18" charset="-93"/>
                <a:ea typeface="Aachen" pitchFamily="18" charset="-93"/>
                <a:cs typeface="Aachen" pitchFamily="18" charset="-93"/>
              </a:rPr>
              <a:t>hiu hiu gió</a:t>
            </a:r>
            <a:r>
              <a:rPr lang="vi-VN" sz="2300" dirty="0">
                <a:solidFill>
                  <a:srgbClr val="002060"/>
                </a:solidFill>
                <a:latin typeface="Aachen" pitchFamily="18" charset="-93"/>
                <a:ea typeface="Aachen" pitchFamily="18" charset="-93"/>
                <a:cs typeface="Aachen" pitchFamily="18" charset="-93"/>
              </a:rPr>
              <a:t>, thì hay chị về.</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Hồn</a:t>
            </a:r>
            <a:r>
              <a:rPr lang="vi-VN" sz="2300" dirty="0">
                <a:solidFill>
                  <a:srgbClr val="002060"/>
                </a:solidFill>
                <a:latin typeface="Aachen" pitchFamily="18" charset="-93"/>
                <a:ea typeface="Aachen" pitchFamily="18" charset="-93"/>
                <a:cs typeface="Aachen" pitchFamily="18" charset="-93"/>
              </a:rPr>
              <a:t> còn mang nặng lời thề,</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Nát thân bồ liễu </a:t>
            </a:r>
            <a:r>
              <a:rPr lang="vi-VN" sz="2300" dirty="0">
                <a:solidFill>
                  <a:srgbClr val="002060"/>
                </a:solidFill>
                <a:latin typeface="Aachen" pitchFamily="18" charset="-93"/>
                <a:ea typeface="Aachen" pitchFamily="18" charset="-93"/>
                <a:cs typeface="Aachen" pitchFamily="18" charset="-93"/>
              </a:rPr>
              <a:t>đền nghì trúc mai.</a:t>
            </a:r>
            <a:br>
              <a:rPr lang="vi-VN" sz="2300" dirty="0">
                <a:solidFill>
                  <a:srgbClr val="002060"/>
                </a:solidFill>
                <a:latin typeface="Aachen" pitchFamily="18" charset="-93"/>
                <a:ea typeface="Aachen" pitchFamily="18" charset="-93"/>
                <a:cs typeface="Aachen" pitchFamily="18" charset="-93"/>
              </a:rPr>
            </a:br>
            <a:r>
              <a:rPr lang="vi-VN" sz="2300" dirty="0">
                <a:solidFill>
                  <a:srgbClr val="C00000"/>
                </a:solidFill>
                <a:latin typeface="Aachen" pitchFamily="18" charset="-93"/>
                <a:ea typeface="Aachen" pitchFamily="18" charset="-93"/>
                <a:cs typeface="Aachen" pitchFamily="18" charset="-93"/>
              </a:rPr>
              <a:t>Dạ đài cách mặt, khuất lời</a:t>
            </a:r>
            <a:r>
              <a:rPr lang="vi-VN" sz="2300" dirty="0">
                <a:solidFill>
                  <a:srgbClr val="002060"/>
                </a:solidFill>
                <a:latin typeface="Aachen" pitchFamily="18" charset="-93"/>
                <a:ea typeface="Aachen" pitchFamily="18" charset="-93"/>
                <a:cs typeface="Aachen" pitchFamily="18" charset="-93"/>
              </a:rPr>
              <a:t>,</a:t>
            </a:r>
            <a:br>
              <a:rPr lang="vi-VN" sz="2300" dirty="0">
                <a:solidFill>
                  <a:srgbClr val="002060"/>
                </a:solidFill>
                <a:latin typeface="Aachen" pitchFamily="18" charset="-93"/>
                <a:ea typeface="Aachen" pitchFamily="18" charset="-93"/>
                <a:cs typeface="Aachen" pitchFamily="18" charset="-93"/>
              </a:rPr>
            </a:br>
            <a:r>
              <a:rPr lang="vi-VN" sz="2300" dirty="0">
                <a:solidFill>
                  <a:srgbClr val="002060"/>
                </a:solidFill>
                <a:latin typeface="Aachen" pitchFamily="18" charset="-93"/>
                <a:ea typeface="Aachen" pitchFamily="18" charset="-93"/>
                <a:cs typeface="Aachen" pitchFamily="18" charset="-93"/>
              </a:rPr>
              <a:t>Rảy xin chén nước cho </a:t>
            </a:r>
            <a:r>
              <a:rPr lang="vi-VN" sz="2300" dirty="0">
                <a:solidFill>
                  <a:srgbClr val="C00000"/>
                </a:solidFill>
                <a:latin typeface="Aachen" pitchFamily="18" charset="-93"/>
                <a:ea typeface="Aachen" pitchFamily="18" charset="-93"/>
                <a:cs typeface="Aachen" pitchFamily="18" charset="-93"/>
              </a:rPr>
              <a:t>người thác oan</a:t>
            </a:r>
            <a:endParaRPr lang="en-US" sz="2300" dirty="0">
              <a:solidFill>
                <a:srgbClr val="C00000"/>
              </a:solidFill>
              <a:latin typeface="Aachen" pitchFamily="18" charset="-93"/>
              <a:ea typeface="Aachen" pitchFamily="18" charset="-93"/>
              <a:cs typeface="Aachen" pitchFamily="18" charset="-93"/>
            </a:endParaRPr>
          </a:p>
        </p:txBody>
      </p:sp>
      <p:sp>
        <p:nvSpPr>
          <p:cNvPr id="24" name="Rectangle 23"/>
          <p:cNvSpPr/>
          <p:nvPr/>
        </p:nvSpPr>
        <p:spPr>
          <a:xfrm>
            <a:off x="4382041" y="3276600"/>
            <a:ext cx="2209259" cy="492443"/>
          </a:xfrm>
          <a:prstGeom prst="rect">
            <a:avLst/>
          </a:prstGeom>
        </p:spPr>
        <p:txBody>
          <a:bodyPr wrap="none">
            <a:spAutoFit/>
          </a:bodyPr>
          <a:lstStyle/>
          <a:p>
            <a:r>
              <a:rPr lang="en-US" sz="2600" i="1" dirty="0" smtClean="0">
                <a:solidFill>
                  <a:srgbClr val="002060"/>
                </a:solidFill>
                <a:latin typeface="Aachen" pitchFamily="18" charset="-93"/>
                <a:ea typeface="Aachen" pitchFamily="18" charset="-93"/>
                <a:cs typeface="Aachen" pitchFamily="18" charset="-93"/>
              </a:rPr>
              <a:t>( Nguyễn Du)</a:t>
            </a:r>
            <a:endParaRPr lang="en-US" sz="2600" dirty="0">
              <a:solidFill>
                <a:srgbClr val="002060"/>
              </a:solidFill>
              <a:latin typeface="Aachen" pitchFamily="18" charset="-93"/>
              <a:ea typeface="Aachen" pitchFamily="18" charset="-93"/>
              <a:cs typeface="Aachen" pitchFamily="18" charset="-93"/>
            </a:endParaRPr>
          </a:p>
        </p:txBody>
      </p:sp>
      <p:pic>
        <p:nvPicPr>
          <p:cNvPr id="5123" name="Picture 3" descr="C:\Users\Admin\Desktop\trao duyen\truyenkieu-mua-sach-hay.jpg"/>
          <p:cNvPicPr>
            <a:picLocks noChangeAspect="1" noChangeArrowheads="1"/>
          </p:cNvPicPr>
          <p:nvPr/>
        </p:nvPicPr>
        <p:blipFill rotWithShape="1">
          <a:blip r:embed="rId5">
            <a:extLst>
              <a:ext uri="{28A0092B-C50C-407E-A947-70E740481C1C}">
                <a14:useLocalDpi xmlns:a14="http://schemas.microsoft.com/office/drawing/2010/main" val="0"/>
              </a:ext>
            </a:extLst>
          </a:blip>
          <a:srcRect t="5923" b="12122"/>
          <a:stretch/>
        </p:blipFill>
        <p:spPr bwMode="auto">
          <a:xfrm>
            <a:off x="371298" y="3298857"/>
            <a:ext cx="2752902" cy="340674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75689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2" presetClass="entr" presetSubtype="1" fill="hold" nodeType="withEffect">
                                  <p:stCondLst>
                                    <p:cond delay="300"/>
                                  </p:stCondLst>
                                  <p:childTnLst>
                                    <p:set>
                                      <p:cBhvr>
                                        <p:cTn id="14" dur="1" fill="hold">
                                          <p:stCondLst>
                                            <p:cond delay="0"/>
                                          </p:stCondLst>
                                        </p:cTn>
                                        <p:tgtEl>
                                          <p:spTgt spid="5122"/>
                                        </p:tgtEl>
                                        <p:attrNameLst>
                                          <p:attrName>style.visibility</p:attrName>
                                        </p:attrNameLst>
                                      </p:cBhvr>
                                      <p:to>
                                        <p:strVal val="visible"/>
                                      </p:to>
                                    </p:set>
                                    <p:animEffect transition="in" filter="wipe(up)">
                                      <p:cBhvr>
                                        <p:cTn id="15" dur="5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par>
                                <p:cTn id="26" presetID="22" presetClass="entr" presetSubtype="1" fill="hold" nodeType="withEffect">
                                  <p:stCondLst>
                                    <p:cond delay="400"/>
                                  </p:stCondLst>
                                  <p:childTnLst>
                                    <p:set>
                                      <p:cBhvr>
                                        <p:cTn id="27" dur="1" fill="hold">
                                          <p:stCondLst>
                                            <p:cond delay="0"/>
                                          </p:stCondLst>
                                        </p:cTn>
                                        <p:tgtEl>
                                          <p:spTgt spid="5123"/>
                                        </p:tgtEl>
                                        <p:attrNameLst>
                                          <p:attrName>style.visibility</p:attrName>
                                        </p:attrNameLst>
                                      </p:cBhvr>
                                      <p:to>
                                        <p:strVal val="visible"/>
                                      </p:to>
                                    </p:set>
                                    <p:animEffect transition="in" filter="wipe(up)">
                                      <p:cBhvr>
                                        <p:cTn id="28"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29"/>
            </p:par>
          </p:childTnLst>
        </p:cTn>
      </p:par>
    </p:tnLst>
    <p:bldLst>
      <p:bldP spid="20" grpId="0" animBg="1"/>
      <p:bldP spid="3" grpId="0"/>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Admin\Desktop\de thi thu\tu-duyen-10-day-nha-vang-tieng-ruoi-xanh.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76400" y="1981200"/>
            <a:ext cx="6400800" cy="4572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custDataLst>
              <p:tags r:id="rId1"/>
            </p:custDataLst>
          </p:nvPr>
        </p:nvSpPr>
        <p:spPr>
          <a:xfrm>
            <a:off x="180974" y="398680"/>
            <a:ext cx="581025"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I.</a:t>
            </a:r>
            <a:endParaRPr lang="en-US" sz="5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7" name="Rectangle 6"/>
          <p:cNvSpPr/>
          <p:nvPr>
            <p:custDataLst>
              <p:tags r:id="rId2"/>
            </p:custDataLst>
          </p:nvPr>
        </p:nvSpPr>
        <p:spPr>
          <a:xfrm>
            <a:off x="304800" y="511314"/>
            <a:ext cx="44196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TÌM HIỂU CHUNG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1. Vị trí đoạn trích</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4"/>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207828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21" name="Picture 2" descr="C:\Documents and Settings\ADMIN\Desktop\yik5BER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5615959" flipH="1">
            <a:off x="364413" y="4289754"/>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332456" y="4495800"/>
            <a:ext cx="6068344" cy="861774"/>
          </a:xfrm>
          <a:prstGeom prst="rect">
            <a:avLst/>
          </a:prstGeom>
        </p:spPr>
        <p:txBody>
          <a:bodyPr wrap="square">
            <a:spAutoFit/>
          </a:bodyPr>
          <a:lstStyle/>
          <a:p>
            <a:pPr lvl="1">
              <a:spcBef>
                <a:spcPct val="0"/>
              </a:spcBef>
            </a:pP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Kiều nói với Vân mà như đang nói với chính mình.</a:t>
            </a:r>
            <a:endParaRPr lang="en-US" sz="2500" b="1" dirty="0">
              <a:ln w="1905"/>
              <a:solidFill>
                <a:srgbClr val="002060"/>
              </a:solidFill>
              <a:effectLst>
                <a:innerShdw blurRad="69850" dist="43180" dir="5400000">
                  <a:srgbClr val="000000">
                    <a:alpha val="65000"/>
                  </a:srgbClr>
                </a:innerShdw>
              </a:effectLst>
            </a:endParaRPr>
          </a:p>
        </p:txBody>
      </p:sp>
      <p:sp>
        <p:nvSpPr>
          <p:cNvPr id="23" name="Rectangle 22"/>
          <p:cNvSpPr/>
          <p:nvPr/>
        </p:nvSpPr>
        <p:spPr>
          <a:xfrm>
            <a:off x="232105" y="2254984"/>
            <a:ext cx="4568495"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Từ ngữ, hình ảnh, điển tích :</a:t>
            </a:r>
            <a:endParaRPr lang="en-US" sz="2500" b="1" dirty="0">
              <a:ln w="1905"/>
              <a:effectLst>
                <a:innerShdw blurRad="69850" dist="43180" dir="5400000">
                  <a:srgbClr val="000000">
                    <a:alpha val="65000"/>
                  </a:srgbClr>
                </a:innerShdw>
              </a:effectLst>
            </a:endParaRPr>
          </a:p>
        </p:txBody>
      </p:sp>
      <p:sp>
        <p:nvSpPr>
          <p:cNvPr id="26" name="Rectangle 25"/>
          <p:cNvSpPr/>
          <p:nvPr/>
        </p:nvSpPr>
        <p:spPr>
          <a:xfrm>
            <a:off x="533400" y="2712184"/>
            <a:ext cx="5486400" cy="1631216"/>
          </a:xfrm>
          <a:prstGeom prst="rect">
            <a:avLst/>
          </a:prstGeom>
        </p:spPr>
        <p:txBody>
          <a:bodyPr wrap="square">
            <a:spAutoFit/>
          </a:bodyPr>
          <a:lstStyle/>
          <a:p>
            <a:pPr lvl="1">
              <a:spcBef>
                <a:spcPct val="0"/>
              </a:spcBef>
            </a:pPr>
            <a:r>
              <a:rPr lang="en-US" sz="2500" b="1" dirty="0" smtClean="0">
                <a:ln w="1905"/>
                <a:solidFill>
                  <a:srgbClr val="7030A0"/>
                </a:solidFill>
                <a:effectLst>
                  <a:innerShdw blurRad="69850" dist="43180" dir="5400000">
                    <a:srgbClr val="000000">
                      <a:alpha val="65000"/>
                    </a:srgbClr>
                  </a:innerShdw>
                </a:effectLst>
              </a:rPr>
              <a:t>  Đốt hương, ngọn cỏ, lá cây, hiu hiu gió, hồn nặng lời thề, nát thân bồ liễu, dạ đài, cách mặt khuất lời, người thác oan</a:t>
            </a:r>
            <a:endParaRPr lang="en-US" sz="2500" b="1" dirty="0">
              <a:ln w="1905"/>
              <a:solidFill>
                <a:srgbClr val="7030A0"/>
              </a:solidFill>
              <a:effectLst>
                <a:innerShdw blurRad="69850" dist="43180" dir="5400000">
                  <a:srgbClr val="000000">
                    <a:alpha val="65000"/>
                  </a:srgbClr>
                </a:innerShdw>
              </a:effectLst>
            </a:endParaRPr>
          </a:p>
        </p:txBody>
      </p:sp>
      <p:sp>
        <p:nvSpPr>
          <p:cNvPr id="18" name="Rectangle 17"/>
          <p:cNvSpPr/>
          <p:nvPr/>
        </p:nvSpPr>
        <p:spPr>
          <a:xfrm>
            <a:off x="79633" y="1676400"/>
            <a:ext cx="7006967"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8 câu tiếp theo : Kiều dặn dò Thúy Vân</a:t>
            </a:r>
            <a:endParaRPr lang="en-US" sz="2500" b="1" dirty="0">
              <a:ln w="1905"/>
              <a:effectLst>
                <a:innerShdw blurRad="69850" dist="43180" dir="5400000">
                  <a:srgbClr val="000000">
                    <a:alpha val="65000"/>
                  </a:srgbClr>
                </a:innerShdw>
              </a:effectLst>
            </a:endParaRPr>
          </a:p>
        </p:txBody>
      </p:sp>
      <p:pic>
        <p:nvPicPr>
          <p:cNvPr id="17" name="Picture 2" descr="C:\Documents and Settings\ADMIN\Desktop\yik5BER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5615959" flipH="1">
            <a:off x="336310" y="5356554"/>
            <a:ext cx="345660" cy="72253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304353" y="5537537"/>
            <a:ext cx="6068344" cy="938719"/>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solidFill>
                  <a:srgbClr val="002060"/>
                </a:solidFill>
                <a:effectLst>
                  <a:innerShdw blurRad="69850" dist="43180" dir="5400000">
                    <a:srgbClr val="000000">
                      <a:alpha val="65000"/>
                    </a:srgbClr>
                  </a:innerShdw>
                </a:effectLst>
                <a:latin typeface="Calibri" pitchFamily="34" charset="0"/>
                <a:cs typeface="Calibri" pitchFamily="34" charset="0"/>
              </a:rPr>
              <a:t>Nhận ra bi kịch đau đớn, tuyệt vọng; nàng nghĩ đến cái chết.</a:t>
            </a:r>
            <a:endParaRPr lang="en-US" sz="2500" b="1" dirty="0">
              <a:ln w="1905"/>
              <a:solidFill>
                <a:srgbClr val="002060"/>
              </a:solidFill>
              <a:effectLst>
                <a:innerShdw blurRad="69850" dist="43180" dir="5400000">
                  <a:srgbClr val="000000">
                    <a:alpha val="65000"/>
                  </a:srgbClr>
                </a:innerShdw>
              </a:effectLst>
            </a:endParaRPr>
          </a:p>
        </p:txBody>
      </p:sp>
      <p:pic>
        <p:nvPicPr>
          <p:cNvPr id="7170" name="Picture 2" descr="C:\Users\Admin\Desktop\de thi thu\21-9NT07997.jpg"/>
          <p:cNvPicPr>
            <a:picLocks noChangeAspect="1" noChangeArrowheads="1"/>
          </p:cNvPicPr>
          <p:nvPr/>
        </p:nvPicPr>
        <p:blipFill rotWithShape="1">
          <a:blip r:embed="rId7">
            <a:extLst>
              <a:ext uri="{28A0092B-C50C-407E-A947-70E740481C1C}">
                <a14:useLocalDpi xmlns:a14="http://schemas.microsoft.com/office/drawing/2010/main" val="0"/>
              </a:ext>
            </a:extLst>
          </a:blip>
          <a:srcRect l="15000" t="3257" r="8000" b="6145"/>
          <a:stretch/>
        </p:blipFill>
        <p:spPr bwMode="auto">
          <a:xfrm>
            <a:off x="5955804" y="1636588"/>
            <a:ext cx="2973884" cy="48404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6" name="Rectangle 15"/>
          <p:cNvSpPr/>
          <p:nvPr/>
        </p:nvSpPr>
        <p:spPr>
          <a:xfrm>
            <a:off x="2400300" y="1258547"/>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a:t>
            </a:r>
            <a:r>
              <a:rPr lang="en-US" sz="2400" smtClean="0">
                <a:solidFill>
                  <a:srgbClr val="C00000"/>
                </a:solidFill>
                <a:latin typeface="Aachen" pitchFamily="18" charset="-93"/>
                <a:ea typeface="Aachen" pitchFamily="18" charset="-93"/>
                <a:cs typeface="Aachen" pitchFamily="18" charset="-93"/>
              </a:rPr>
              <a:t>dặn dò Vân</a:t>
            </a:r>
            <a:endParaRPr lang="en-US" sz="2400" i="1" dirty="0">
              <a:solidFill>
                <a:srgbClr val="C00000"/>
              </a:solidFill>
              <a:latin typeface="Aachen" pitchFamily="18" charset="-93"/>
              <a:ea typeface="Aachen" pitchFamily="18" charset="-93"/>
              <a:cs typeface="Aachen" pitchFamily="18" charset="-93"/>
            </a:endParaRPr>
          </a:p>
        </p:txBody>
      </p:sp>
      <p:sp>
        <p:nvSpPr>
          <p:cNvPr id="20" name="Rectangle 19"/>
          <p:cNvSpPr/>
          <p:nvPr>
            <p:custDataLst>
              <p:tags r:id="rId3"/>
            </p:custDataLst>
          </p:nvPr>
        </p:nvSpPr>
        <p:spPr>
          <a:xfrm>
            <a:off x="52828" y="1192381"/>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2.Đoạn 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805200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400"/>
                                  </p:stCondLst>
                                  <p:childTnLst>
                                    <p:set>
                                      <p:cBhvr>
                                        <p:cTn id="10" dur="1" fill="hold">
                                          <p:stCondLst>
                                            <p:cond delay="0"/>
                                          </p:stCondLst>
                                        </p:cTn>
                                        <p:tgtEl>
                                          <p:spTgt spid="7170"/>
                                        </p:tgtEl>
                                        <p:attrNameLst>
                                          <p:attrName>style.visibility</p:attrName>
                                        </p:attrNameLst>
                                      </p:cBhvr>
                                      <p:to>
                                        <p:strVal val="visible"/>
                                      </p:to>
                                    </p:set>
                                    <p:anim calcmode="lin" valueType="num">
                                      <p:cBhvr additive="base">
                                        <p:cTn id="11" dur="500" fill="hold"/>
                                        <p:tgtEl>
                                          <p:spTgt spid="7170"/>
                                        </p:tgtEl>
                                        <p:attrNameLst>
                                          <p:attrName>ppt_x</p:attrName>
                                        </p:attrNameLst>
                                      </p:cBhvr>
                                      <p:tavLst>
                                        <p:tav tm="0">
                                          <p:val>
                                            <p:strVal val="#ppt_x"/>
                                          </p:val>
                                        </p:tav>
                                        <p:tav tm="100000">
                                          <p:val>
                                            <p:strVal val="#ppt_x"/>
                                          </p:val>
                                        </p:tav>
                                      </p:tavLst>
                                    </p:anim>
                                    <p:anim calcmode="lin" valueType="num">
                                      <p:cBhvr additive="base">
                                        <p:cTn id="12"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80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38"/>
            </p:par>
          </p:childTnLst>
        </p:cTn>
      </p:par>
    </p:tnLst>
    <p:bldLst>
      <p:bldP spid="22" grpId="0"/>
      <p:bldP spid="23" grpId="0"/>
      <p:bldP spid="26" grpId="0"/>
      <p:bldP spid="18" grpId="0"/>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277895"/>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pic>
        <p:nvPicPr>
          <p:cNvPr id="31" name="Picture 2" descr="C:\Users\Admin\Desktop\Picture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p:cNvSpPr/>
          <p:nvPr/>
        </p:nvSpPr>
        <p:spPr>
          <a:xfrm>
            <a:off x="165030" y="2327940"/>
            <a:ext cx="5778570"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- 6 câu : Kiều trao kỉ vật cho Thúy Vân</a:t>
            </a:r>
            <a:endParaRPr lang="en-US" sz="2500" b="1" dirty="0">
              <a:ln w="1905"/>
              <a:effectLst>
                <a:innerShdw blurRad="69850" dist="43180" dir="5400000">
                  <a:srgbClr val="000000">
                    <a:alpha val="65000"/>
                  </a:srgbClr>
                </a:innerShdw>
              </a:effectLst>
            </a:endParaRPr>
          </a:p>
        </p:txBody>
      </p:sp>
      <p:sp>
        <p:nvSpPr>
          <p:cNvPr id="37" name="Rectangle 36"/>
          <p:cNvSpPr/>
          <p:nvPr/>
        </p:nvSpPr>
        <p:spPr>
          <a:xfrm>
            <a:off x="253740" y="2765286"/>
            <a:ext cx="4623060"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- 8 câu : Kiều dặn dò Thúy Vân</a:t>
            </a:r>
            <a:endParaRPr lang="en-US" sz="2500" b="1" dirty="0">
              <a:ln w="1905"/>
              <a:effectLst>
                <a:innerShdw blurRad="69850" dist="43180" dir="5400000">
                  <a:srgbClr val="000000">
                    <a:alpha val="65000"/>
                  </a:srgbClr>
                </a:innerShdw>
              </a:effectLst>
            </a:endParaRPr>
          </a:p>
        </p:txBody>
      </p:sp>
      <p:sp>
        <p:nvSpPr>
          <p:cNvPr id="38" name="Rectangle 37"/>
          <p:cNvSpPr/>
          <p:nvPr/>
        </p:nvSpPr>
        <p:spPr>
          <a:xfrm>
            <a:off x="291840" y="3581400"/>
            <a:ext cx="5486400" cy="477054"/>
          </a:xfrm>
          <a:prstGeom prst="rect">
            <a:avLst/>
          </a:prstGeom>
        </p:spPr>
        <p:txBody>
          <a:bodyPr wrap="square">
            <a:spAutoFit/>
          </a:bodyPr>
          <a:lstStyle/>
          <a:p>
            <a:pPr lvl="1">
              <a:spcBef>
                <a:spcPct val="0"/>
              </a:spcBef>
            </a:pPr>
            <a:r>
              <a:rPr lang="en-US" sz="2500" b="1" dirty="0" smtClean="0">
                <a:ln w="1905"/>
                <a:solidFill>
                  <a:srgbClr val="002060"/>
                </a:solidFill>
                <a:effectLst>
                  <a:innerShdw blurRad="69850" dist="43180" dir="5400000">
                    <a:srgbClr val="000000">
                      <a:alpha val="65000"/>
                    </a:srgbClr>
                  </a:innerShdw>
                </a:effectLst>
              </a:rPr>
              <a:t>  &gt;&gt; Miêu tả diễn biến tâm lí tinh tế</a:t>
            </a:r>
            <a:endParaRPr lang="en-US" sz="2500" b="1" dirty="0">
              <a:ln w="1905"/>
              <a:solidFill>
                <a:srgbClr val="002060"/>
              </a:solidFill>
              <a:effectLst>
                <a:innerShdw blurRad="69850" dist="43180" dir="5400000">
                  <a:srgbClr val="000000">
                    <a:alpha val="65000"/>
                  </a:srgbClr>
                </a:innerShdw>
              </a:effectLst>
            </a:endParaRPr>
          </a:p>
        </p:txBody>
      </p:sp>
      <p:sp>
        <p:nvSpPr>
          <p:cNvPr id="39" name="Rectangle 38"/>
          <p:cNvSpPr/>
          <p:nvPr/>
        </p:nvSpPr>
        <p:spPr>
          <a:xfrm>
            <a:off x="381000" y="4876800"/>
            <a:ext cx="8437612" cy="861774"/>
          </a:xfrm>
          <a:prstGeom prst="rect">
            <a:avLst/>
          </a:prstGeom>
        </p:spPr>
        <p:txBody>
          <a:bodyPr wrap="square">
            <a:spAutoFit/>
          </a:bodyPr>
          <a:lstStyle/>
          <a:p>
            <a:pPr lvl="1">
              <a:spcBef>
                <a:spcPct val="0"/>
              </a:spcBef>
            </a:pPr>
            <a:r>
              <a:rPr lang="en-US" sz="2500" b="1" dirty="0" smtClean="0">
                <a:ln w="1905"/>
                <a:solidFill>
                  <a:srgbClr val="002060"/>
                </a:solidFill>
                <a:effectLst>
                  <a:innerShdw blurRad="69850" dist="43180" dir="5400000">
                    <a:srgbClr val="000000">
                      <a:alpha val="65000"/>
                    </a:srgbClr>
                  </a:innerShdw>
                </a:effectLst>
              </a:rPr>
              <a:t>  &gt;&gt; Kiều rất chu đáo có lòng độ lượng và đức hi sinh, luôn lo lắng và hiểu cho người trước khi nghĩ đến mình.</a:t>
            </a:r>
            <a:endParaRPr lang="en-US" sz="2500" b="1" dirty="0">
              <a:ln w="1905"/>
              <a:solidFill>
                <a:srgbClr val="002060"/>
              </a:solidFill>
              <a:effectLst>
                <a:innerShdw blurRad="69850" dist="43180" dir="5400000">
                  <a:srgbClr val="000000">
                    <a:alpha val="65000"/>
                  </a:srgbClr>
                </a:innerShdw>
              </a:effectLst>
            </a:endParaRPr>
          </a:p>
        </p:txBody>
      </p:sp>
      <p:sp>
        <p:nvSpPr>
          <p:cNvPr id="40" name="Rectangle 39"/>
          <p:cNvSpPr/>
          <p:nvPr/>
        </p:nvSpPr>
        <p:spPr>
          <a:xfrm>
            <a:off x="942056" y="4046726"/>
            <a:ext cx="5992144" cy="477054"/>
          </a:xfrm>
          <a:prstGeom prst="rect">
            <a:avLst/>
          </a:prstGeom>
        </p:spPr>
        <p:txBody>
          <a:bodyPr wrap="square">
            <a:spAutoFit/>
          </a:bodyPr>
          <a:lstStyle/>
          <a:p>
            <a:pPr lvl="1">
              <a:spcBef>
                <a:spcPct val="0"/>
              </a:spcBef>
            </a:pPr>
            <a:r>
              <a:rPr lang="en-US" sz="2500" b="1" dirty="0" smtClean="0">
                <a:ln w="1905"/>
                <a:solidFill>
                  <a:srgbClr val="7030A0"/>
                </a:solidFill>
                <a:effectLst>
                  <a:innerShdw blurRad="69850" dist="43180" dir="5400000">
                    <a:srgbClr val="000000">
                      <a:alpha val="65000"/>
                    </a:srgbClr>
                  </a:innerShdw>
                </a:effectLst>
                <a:latin typeface="Calibri" pitchFamily="34" charset="0"/>
                <a:cs typeface="Calibri" pitchFamily="34" charset="0"/>
              </a:rPr>
              <a:t>Lí trí  </a:t>
            </a:r>
            <a:r>
              <a:rPr lang="en-US" sz="2500" b="1" dirty="0" smtClean="0">
                <a:ln w="1905"/>
                <a:solidFill>
                  <a:srgbClr val="FF0000"/>
                </a:solidFill>
                <a:effectLst>
                  <a:innerShdw blurRad="69850" dist="43180" dir="5400000">
                    <a:srgbClr val="000000">
                      <a:alpha val="65000"/>
                    </a:srgbClr>
                  </a:innerShdw>
                </a:effectLst>
                <a:latin typeface="Calibri" pitchFamily="34" charset="0"/>
                <a:cs typeface="Calibri" pitchFamily="34" charset="0"/>
              </a:rPr>
              <a:t>→</a:t>
            </a:r>
            <a:r>
              <a:rPr lang="en-US" sz="2500" b="1" dirty="0" smtClean="0">
                <a:ln w="1905"/>
                <a:solidFill>
                  <a:srgbClr val="7030A0"/>
                </a:solidFill>
                <a:effectLst>
                  <a:innerShdw blurRad="69850" dist="43180" dir="5400000">
                    <a:srgbClr val="000000">
                      <a:alpha val="65000"/>
                    </a:srgbClr>
                  </a:innerShdw>
                </a:effectLst>
                <a:latin typeface="Calibri" pitchFamily="34" charset="0"/>
                <a:cs typeface="Calibri" pitchFamily="34" charset="0"/>
              </a:rPr>
              <a:t> Lí trí – tình </a:t>
            </a:r>
            <a:r>
              <a:rPr lang="en-US" sz="2500" b="1" dirty="0">
                <a:ln w="1905"/>
                <a:solidFill>
                  <a:srgbClr val="7030A0"/>
                </a:solidFill>
                <a:effectLst>
                  <a:innerShdw blurRad="69850" dist="43180" dir="5400000">
                    <a:srgbClr val="000000">
                      <a:alpha val="65000"/>
                    </a:srgbClr>
                  </a:innerShdw>
                </a:effectLst>
                <a:latin typeface="Calibri" pitchFamily="34" charset="0"/>
                <a:cs typeface="Calibri" pitchFamily="34" charset="0"/>
              </a:rPr>
              <a:t>cảm  </a:t>
            </a:r>
            <a:r>
              <a:rPr lang="en-US" sz="2500" b="1" dirty="0" smtClean="0">
                <a:ln w="1905"/>
                <a:solidFill>
                  <a:srgbClr val="FF0000"/>
                </a:solidFill>
                <a:effectLst>
                  <a:innerShdw blurRad="69850" dist="43180" dir="5400000">
                    <a:srgbClr val="000000">
                      <a:alpha val="65000"/>
                    </a:srgbClr>
                  </a:innerShdw>
                </a:effectLst>
                <a:latin typeface="Calibri" pitchFamily="34" charset="0"/>
                <a:cs typeface="Calibri" pitchFamily="34" charset="0"/>
              </a:rPr>
              <a:t>→</a:t>
            </a:r>
            <a:r>
              <a:rPr lang="en-US" sz="2500" b="1" dirty="0" smtClean="0">
                <a:ln w="1905"/>
                <a:solidFill>
                  <a:srgbClr val="7030A0"/>
                </a:solidFill>
                <a:effectLst>
                  <a:innerShdw blurRad="69850" dist="43180" dir="5400000">
                    <a:srgbClr val="000000">
                      <a:alpha val="65000"/>
                    </a:srgbClr>
                  </a:innerShdw>
                </a:effectLst>
                <a:latin typeface="Calibri" pitchFamily="34" charset="0"/>
                <a:cs typeface="Calibri" pitchFamily="34" charset="0"/>
              </a:rPr>
              <a:t>  Tình cảm </a:t>
            </a:r>
            <a:endParaRPr lang="en-US" sz="2500" b="1" dirty="0">
              <a:ln w="1905"/>
              <a:solidFill>
                <a:srgbClr val="7030A0"/>
              </a:solidFill>
              <a:effectLst>
                <a:innerShdw blurRad="69850" dist="43180" dir="5400000">
                  <a:srgbClr val="000000">
                    <a:alpha val="65000"/>
                  </a:srgbClr>
                </a:innerShdw>
              </a:effectLst>
            </a:endParaRPr>
          </a:p>
        </p:txBody>
      </p:sp>
      <p:sp>
        <p:nvSpPr>
          <p:cNvPr id="16" name="Rectangle 15"/>
          <p:cNvSpPr/>
          <p:nvPr/>
        </p:nvSpPr>
        <p:spPr>
          <a:xfrm>
            <a:off x="2286000" y="1971166"/>
            <a:ext cx="5715000" cy="417853"/>
          </a:xfrm>
          <a:prstGeom prst="rect">
            <a:avLst/>
          </a:prstGeom>
        </p:spPr>
        <p:txBody>
          <a:bodyPr wrap="square" lIns="48052" tIns="24026" rIns="48052" bIns="24026">
            <a:spAutoFit/>
          </a:bodyPr>
          <a:lstStyle/>
          <a:p>
            <a:r>
              <a:rPr lang="en-US" sz="2400" dirty="0" smtClean="0">
                <a:solidFill>
                  <a:srgbClr val="C00000"/>
                </a:solidFill>
                <a:latin typeface="Aachen" pitchFamily="18" charset="-93"/>
                <a:ea typeface="Aachen" pitchFamily="18" charset="-93"/>
                <a:cs typeface="Aachen" pitchFamily="18" charset="-93"/>
              </a:rPr>
              <a:t>Kiều trao kỉ vật và </a:t>
            </a:r>
            <a:r>
              <a:rPr lang="en-US" sz="2400" smtClean="0">
                <a:solidFill>
                  <a:srgbClr val="C00000"/>
                </a:solidFill>
                <a:latin typeface="Aachen" pitchFamily="18" charset="-93"/>
                <a:ea typeface="Aachen" pitchFamily="18" charset="-93"/>
                <a:cs typeface="Aachen" pitchFamily="18" charset="-93"/>
              </a:rPr>
              <a:t>dặn dò Vân</a:t>
            </a:r>
            <a:endParaRPr lang="en-US" sz="2400" i="1" dirty="0">
              <a:solidFill>
                <a:srgbClr val="C00000"/>
              </a:solidFill>
              <a:latin typeface="Aachen" pitchFamily="18" charset="-93"/>
              <a:ea typeface="Aachen" pitchFamily="18" charset="-93"/>
              <a:cs typeface="Aachen" pitchFamily="18" charset="-93"/>
            </a:endParaRPr>
          </a:p>
        </p:txBody>
      </p:sp>
      <p:sp>
        <p:nvSpPr>
          <p:cNvPr id="18" name="Rectangle 17"/>
          <p:cNvSpPr/>
          <p:nvPr>
            <p:custDataLst>
              <p:tags r:id="rId4"/>
            </p:custDataLst>
          </p:nvPr>
        </p:nvSpPr>
        <p:spPr>
          <a:xfrm>
            <a:off x="-61472" y="19050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smtClean="0">
                <a:solidFill>
                  <a:srgbClr val="C00000"/>
                </a:solidFill>
                <a:latin typeface="Aachen" pitchFamily="18" charset="-93"/>
                <a:ea typeface="Aachen" pitchFamily="18" charset="-93"/>
                <a:cs typeface="Aachen" pitchFamily="18" charset="-93"/>
              </a:rPr>
              <a:t>2. Đoạn </a:t>
            </a:r>
            <a:r>
              <a:rPr lang="en-US" sz="3000" dirty="0" smtClean="0">
                <a:solidFill>
                  <a:srgbClr val="C00000"/>
                </a:solidFill>
                <a:latin typeface="Aachen" pitchFamily="18" charset="-93"/>
                <a:ea typeface="Aachen" pitchFamily="18" charset="-93"/>
                <a:cs typeface="Aachen" pitchFamily="18" charset="-93"/>
              </a:rPr>
              <a:t>2</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19" name="Rectangle 18"/>
          <p:cNvSpPr/>
          <p:nvPr>
            <p:custDataLst>
              <p:tags r:id="rId5"/>
            </p:custDataLst>
          </p:nvPr>
        </p:nvSpPr>
        <p:spPr>
          <a:xfrm>
            <a:off x="-76200" y="1351002"/>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smtClean="0">
                <a:solidFill>
                  <a:srgbClr val="C00000"/>
                </a:solidFill>
                <a:latin typeface="Aachen" pitchFamily="18" charset="-93"/>
                <a:ea typeface="Aachen" pitchFamily="18" charset="-93"/>
                <a:cs typeface="Aachen" pitchFamily="18" charset="-93"/>
              </a:rPr>
              <a:t>1. Đoạn </a:t>
            </a:r>
            <a:r>
              <a:rPr lang="en-US" sz="3000" dirty="0" smtClean="0">
                <a:solidFill>
                  <a:srgbClr val="C00000"/>
                </a:solidFill>
                <a:latin typeface="Aachen" pitchFamily="18" charset="-93"/>
                <a:ea typeface="Aachen" pitchFamily="18" charset="-93"/>
                <a:cs typeface="Aachen" pitchFamily="18" charset="-93"/>
              </a:rPr>
              <a:t>1</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0" name="Rectangle 19"/>
          <p:cNvSpPr/>
          <p:nvPr/>
        </p:nvSpPr>
        <p:spPr>
          <a:xfrm>
            <a:off x="2209800" y="1427202"/>
            <a:ext cx="5715000" cy="417853"/>
          </a:xfrm>
          <a:prstGeom prst="rect">
            <a:avLst/>
          </a:prstGeom>
        </p:spPr>
        <p:txBody>
          <a:bodyPr wrap="square" lIns="48052" tIns="24026" rIns="48052" bIns="24026">
            <a:spAutoFit/>
          </a:bodyPr>
          <a:lstStyle/>
          <a:p>
            <a:r>
              <a:rPr lang="en-US" sz="2400" smtClean="0">
                <a:solidFill>
                  <a:srgbClr val="C00000"/>
                </a:solidFill>
                <a:latin typeface="Aachen" pitchFamily="18" charset="-93"/>
                <a:ea typeface="Aachen" pitchFamily="18" charset="-93"/>
                <a:cs typeface="Aachen" pitchFamily="18" charset="-93"/>
              </a:rPr>
              <a:t>Kiều thuyết phục Vân nhận lời trao duyên</a:t>
            </a:r>
            <a:endParaRPr lang="en-US" sz="24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2762297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1+#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0-#ppt_w/2"/>
                                          </p:val>
                                        </p:tav>
                                        <p:tav tm="100000">
                                          <p:val>
                                            <p:strVal val="#ppt_x"/>
                                          </p:val>
                                        </p:tav>
                                      </p:tavLst>
                                    </p:anim>
                                    <p:anim calcmode="lin" valueType="num">
                                      <p:cBhvr additive="base">
                                        <p:cTn id="3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1676400"/>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6" name="Rectangle 15"/>
          <p:cNvSpPr/>
          <p:nvPr/>
        </p:nvSpPr>
        <p:spPr>
          <a:xfrm>
            <a:off x="39443" y="1686327"/>
            <a:ext cx="3465757"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8 câu thơ cuối cùng</a:t>
            </a:r>
            <a:endParaRPr lang="en-US" sz="2500" b="1" dirty="0">
              <a:ln w="1905"/>
              <a:effectLst>
                <a:innerShdw blurRad="69850" dist="43180" dir="5400000">
                  <a:srgbClr val="000000">
                    <a:alpha val="65000"/>
                  </a:srgbClr>
                </a:innerShdw>
              </a:effectLst>
            </a:endParaRPr>
          </a:p>
        </p:txBody>
      </p:sp>
      <p:pic>
        <p:nvPicPr>
          <p:cNvPr id="19" name="Picture 2" descr="C:\Users\Admin\Desktop\Pictur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Desktop\trao duyen\jongens-en-meisjes-die-groep-werken-6121372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4999" y="3733291"/>
            <a:ext cx="5567929" cy="3124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7" name="Rounded Rectangle 26"/>
          <p:cNvSpPr/>
          <p:nvPr/>
        </p:nvSpPr>
        <p:spPr>
          <a:xfrm>
            <a:off x="3048000" y="2153454"/>
            <a:ext cx="2950029" cy="42594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rPr>
              <a:t>THẢO LUẬN NHÓM</a:t>
            </a:r>
            <a:endParaRPr lang="en-US" sz="2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28" name="Rectangle 27"/>
          <p:cNvSpPr/>
          <p:nvPr/>
        </p:nvSpPr>
        <p:spPr>
          <a:xfrm>
            <a:off x="1524000" y="2635479"/>
            <a:ext cx="7315200" cy="430887"/>
          </a:xfrm>
          <a:prstGeom prst="rect">
            <a:avLst/>
          </a:prstGeom>
        </p:spPr>
        <p:txBody>
          <a:bodyPr wrap="square">
            <a:spAutoFit/>
          </a:bodyPr>
          <a:lstStyle/>
          <a:p>
            <a:r>
              <a:rPr lang="en-US" sz="2200" b="1" i="1" dirty="0" smtClean="0">
                <a:solidFill>
                  <a:srgbClr val="7030A0"/>
                </a:solidFill>
              </a:rPr>
              <a:t>  a. Kiều đang nói chuyện với ai ?</a:t>
            </a:r>
            <a:endParaRPr lang="en-US" sz="2200" i="1" dirty="0">
              <a:solidFill>
                <a:srgbClr val="7030A0"/>
              </a:solidFill>
            </a:endParaRPr>
          </a:p>
        </p:txBody>
      </p:sp>
      <p:sp>
        <p:nvSpPr>
          <p:cNvPr id="29" name="Rectangle 28"/>
          <p:cNvSpPr/>
          <p:nvPr/>
        </p:nvSpPr>
        <p:spPr>
          <a:xfrm>
            <a:off x="1524000" y="2941767"/>
            <a:ext cx="7315200" cy="430887"/>
          </a:xfrm>
          <a:prstGeom prst="rect">
            <a:avLst/>
          </a:prstGeom>
        </p:spPr>
        <p:txBody>
          <a:bodyPr wrap="square">
            <a:spAutoFit/>
          </a:bodyPr>
          <a:lstStyle/>
          <a:p>
            <a:r>
              <a:rPr lang="en-US" sz="2200" b="1" i="1" dirty="0" smtClean="0">
                <a:solidFill>
                  <a:srgbClr val="7030A0"/>
                </a:solidFill>
              </a:rPr>
              <a:t>  b. Tâm trạng của Kiều thể hiện qua những từ ngữ nào?</a:t>
            </a:r>
            <a:endParaRPr lang="en-US" sz="2200" i="1" dirty="0">
              <a:solidFill>
                <a:srgbClr val="7030A0"/>
              </a:solidFill>
            </a:endParaRPr>
          </a:p>
        </p:txBody>
      </p:sp>
      <p:sp>
        <p:nvSpPr>
          <p:cNvPr id="13" name="Rectangle 12"/>
          <p:cNvSpPr/>
          <p:nvPr/>
        </p:nvSpPr>
        <p:spPr>
          <a:xfrm>
            <a:off x="1524000" y="3246567"/>
            <a:ext cx="7315200" cy="430887"/>
          </a:xfrm>
          <a:prstGeom prst="rect">
            <a:avLst/>
          </a:prstGeom>
        </p:spPr>
        <p:txBody>
          <a:bodyPr wrap="square">
            <a:spAutoFit/>
          </a:bodyPr>
          <a:lstStyle/>
          <a:p>
            <a:r>
              <a:rPr lang="en-US" sz="2200" b="1" i="1" dirty="0" smtClean="0">
                <a:solidFill>
                  <a:srgbClr val="7030A0"/>
                </a:solidFill>
              </a:rPr>
              <a:t>  c. Hành động của Kiều có gì đặc biệt?</a:t>
            </a:r>
            <a:endParaRPr lang="en-US" sz="2200" i="1" dirty="0">
              <a:solidFill>
                <a:srgbClr val="7030A0"/>
              </a:solidFill>
            </a:endParaRPr>
          </a:p>
        </p:txBody>
      </p:sp>
      <p:sp>
        <p:nvSpPr>
          <p:cNvPr id="14" name="Rectangle 13"/>
          <p:cNvSpPr/>
          <p:nvPr>
            <p:custDataLst>
              <p:tags r:id="rId4"/>
            </p:custDataLst>
          </p:nvPr>
        </p:nvSpPr>
        <p:spPr>
          <a:xfrm>
            <a:off x="-61472"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3.Đoạn 3</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6355675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4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8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animBg="1"/>
      <p:bldP spid="28" grpId="0"/>
      <p:bldP spid="29" grpId="0"/>
      <p:bldP spid="13"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0" y="360402"/>
            <a:ext cx="91440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Kiều tâm sự với Kim Trọng trong nỗi tuyệt vọng</a:t>
            </a:r>
            <a:endParaRPr lang="en-US" sz="3000" b="1" spc="50" dirty="0">
              <a:ln w="11430"/>
              <a:solidFill>
                <a:srgbClr val="002060"/>
              </a:solidFill>
              <a:effectLst>
                <a:outerShdw blurRad="76200" dist="50800" dir="5400000" algn="tl" rotWithShape="0">
                  <a:srgbClr val="000000">
                    <a:alpha val="65000"/>
                  </a:srgbClr>
                </a:outerShdw>
              </a:effectLst>
            </a:endParaRPr>
          </a:p>
        </p:txBody>
      </p:sp>
      <p:sp>
        <p:nvSpPr>
          <p:cNvPr id="11" name="Rectangle 10"/>
          <p:cNvSpPr/>
          <p:nvPr/>
        </p:nvSpPr>
        <p:spPr>
          <a:xfrm>
            <a:off x="-285750" y="1752600"/>
            <a:ext cx="6324600" cy="3126287"/>
          </a:xfrm>
          <a:prstGeom prst="rect">
            <a:avLst/>
          </a:prstGeom>
        </p:spPr>
        <p:txBody>
          <a:bodyPr wrap="square" lIns="48052" tIns="24026" rIns="48052" bIns="24026">
            <a:spAutoFit/>
          </a:bodyPr>
          <a:lstStyle/>
          <a:p>
            <a:pPr algn="ctr"/>
            <a:r>
              <a:rPr lang="vi-VN" sz="2500" dirty="0">
                <a:solidFill>
                  <a:srgbClr val="C00000"/>
                </a:solidFill>
                <a:latin typeface="Aachen" pitchFamily="18" charset="-93"/>
                <a:ea typeface="Aachen" pitchFamily="18" charset="-93"/>
                <a:cs typeface="Aachen" pitchFamily="18" charset="-93"/>
              </a:rPr>
              <a:t>Bây giờ </a:t>
            </a:r>
            <a:r>
              <a:rPr lang="vi-VN" sz="2500" dirty="0">
                <a:solidFill>
                  <a:srgbClr val="002060"/>
                </a:solidFill>
                <a:latin typeface="Aachen" pitchFamily="18" charset="-93"/>
                <a:ea typeface="Aachen" pitchFamily="18" charset="-93"/>
                <a:cs typeface="Aachen" pitchFamily="18" charset="-93"/>
              </a:rPr>
              <a:t>trâm gãy bình tan,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Kể làm sao xiết muôn vàn ái ân!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Trăm nghìn gửi lạy tình quân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Tơ duyên ngắn ngủi có ngần ấy </a:t>
            </a:r>
            <a:r>
              <a:rPr lang="vi-VN" sz="2500" dirty="0" smtClean="0">
                <a:solidFill>
                  <a:srgbClr val="002060"/>
                </a:solidFill>
                <a:latin typeface="Aachen" pitchFamily="18" charset="-93"/>
                <a:ea typeface="Aachen" pitchFamily="18" charset="-93"/>
                <a:cs typeface="Aachen" pitchFamily="18" charset="-93"/>
              </a:rPr>
              <a:t>thôi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Phân sao phận bạc như </a:t>
            </a:r>
            <a:r>
              <a:rPr lang="vi-VN" sz="2500" dirty="0" smtClean="0">
                <a:solidFill>
                  <a:srgbClr val="002060"/>
                </a:solidFill>
                <a:latin typeface="Aachen" pitchFamily="18" charset="-93"/>
                <a:ea typeface="Aachen" pitchFamily="18" charset="-93"/>
                <a:cs typeface="Aachen" pitchFamily="18" charset="-93"/>
              </a:rPr>
              <a:t>vôi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Đã đành nước chảy hoa trôi lỡ làng.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Ôi Kim Lang! Hỡi Kim lang!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Thôi thôi thiếp đã phụ chàng từ đây!</a:t>
            </a:r>
            <a:endParaRPr lang="en-US" sz="2500" dirty="0">
              <a:solidFill>
                <a:srgbClr val="002060"/>
              </a:solidFill>
              <a:latin typeface="Aachen" pitchFamily="18" charset="-93"/>
              <a:ea typeface="Aachen" pitchFamily="18" charset="-93"/>
              <a:cs typeface="Aachen" pitchFamily="18" charset="-93"/>
            </a:endParaRPr>
          </a:p>
        </p:txBody>
      </p:sp>
      <p:pic>
        <p:nvPicPr>
          <p:cNvPr id="6146" name="Picture 2" descr="C:\Users\Admin\Desktop\de thi thu\kieu_tranh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570" y="1066800"/>
            <a:ext cx="3254029" cy="5105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12860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146"/>
                                        </p:tgtEl>
                                        <p:attrNameLst>
                                          <p:attrName>style.visibility</p:attrName>
                                        </p:attrNameLst>
                                      </p:cBhvr>
                                      <p:to>
                                        <p:strVal val="visible"/>
                                      </p:to>
                                    </p:set>
                                    <p:anim calcmode="lin" valueType="num">
                                      <p:cBhvr additive="base">
                                        <p:cTn id="15" dur="500" fill="hold"/>
                                        <p:tgtEl>
                                          <p:spTgt spid="6146"/>
                                        </p:tgtEl>
                                        <p:attrNameLst>
                                          <p:attrName>ppt_x</p:attrName>
                                        </p:attrNameLst>
                                      </p:cBhvr>
                                      <p:tavLst>
                                        <p:tav tm="0">
                                          <p:val>
                                            <p:strVal val="#ppt_x"/>
                                          </p:val>
                                        </p:tav>
                                        <p:tav tm="100000">
                                          <p:val>
                                            <p:strVal val="#ppt_x"/>
                                          </p:val>
                                        </p:tav>
                                      </p:tavLst>
                                    </p:anim>
                                    <p:anim calcmode="lin" valueType="num">
                                      <p:cBhvr additive="base">
                                        <p:cTn id="16"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2" name="Rectangle 11"/>
          <p:cNvSpPr/>
          <p:nvPr/>
        </p:nvSpPr>
        <p:spPr>
          <a:xfrm>
            <a:off x="333375" y="1260454"/>
            <a:ext cx="7696200" cy="910296"/>
          </a:xfrm>
          <a:prstGeom prst="rect">
            <a:avLst/>
          </a:prstGeom>
        </p:spPr>
        <p:txBody>
          <a:bodyPr wrap="square" lIns="48052" tIns="24026" rIns="48052" bIns="24026">
            <a:spAutoFit/>
          </a:bodyPr>
          <a:lstStyle/>
          <a:p>
            <a:r>
              <a:rPr lang="en-US" sz="2800" smtClean="0">
                <a:solidFill>
                  <a:srgbClr val="C00000"/>
                </a:solidFill>
                <a:latin typeface="Aachen" pitchFamily="18" charset="-93"/>
                <a:ea typeface="Aachen" pitchFamily="18" charset="-93"/>
                <a:cs typeface="Aachen" pitchFamily="18" charset="-93"/>
              </a:rPr>
              <a:t>                     </a:t>
            </a:r>
            <a:r>
              <a:rPr lang="en-US" sz="2700" smtClean="0">
                <a:solidFill>
                  <a:srgbClr val="C00000"/>
                </a:solidFill>
                <a:latin typeface="Aachen" pitchFamily="18" charset="-93"/>
                <a:ea typeface="Aachen" pitchFamily="18" charset="-93"/>
                <a:cs typeface="Aachen" pitchFamily="18" charset="-93"/>
              </a:rPr>
              <a:t>Thúy </a:t>
            </a:r>
            <a:r>
              <a:rPr lang="en-US" sz="2700" dirty="0" smtClean="0">
                <a:solidFill>
                  <a:srgbClr val="C00000"/>
                </a:solidFill>
                <a:latin typeface="Aachen" pitchFamily="18" charset="-93"/>
                <a:ea typeface="Aachen" pitchFamily="18" charset="-93"/>
                <a:cs typeface="Aachen" pitchFamily="18" charset="-93"/>
              </a:rPr>
              <a:t>Kiều tâm sự với Kim Trọng </a:t>
            </a:r>
          </a:p>
          <a:p>
            <a:r>
              <a:rPr lang="en-US" sz="2700" smtClean="0">
                <a:solidFill>
                  <a:srgbClr val="C00000"/>
                </a:solidFill>
                <a:latin typeface="Aachen" pitchFamily="18" charset="-93"/>
                <a:ea typeface="Aachen" pitchFamily="18" charset="-93"/>
                <a:cs typeface="Aachen" pitchFamily="18" charset="-93"/>
              </a:rPr>
              <a:t>trong nỗi </a:t>
            </a:r>
            <a:r>
              <a:rPr lang="en-US" sz="2700" dirty="0" smtClean="0">
                <a:solidFill>
                  <a:srgbClr val="C00000"/>
                </a:solidFill>
                <a:latin typeface="Aachen" pitchFamily="18" charset="-93"/>
                <a:ea typeface="Aachen" pitchFamily="18" charset="-93"/>
                <a:cs typeface="Aachen" pitchFamily="18" charset="-93"/>
              </a:rPr>
              <a:t>tuyệt vọng</a:t>
            </a:r>
            <a:endParaRPr lang="en-US" sz="2700" i="1" dirty="0">
              <a:solidFill>
                <a:srgbClr val="C00000"/>
              </a:solidFill>
              <a:latin typeface="Aachen" pitchFamily="18" charset="-93"/>
              <a:ea typeface="Aachen" pitchFamily="18" charset="-93"/>
              <a:cs typeface="Aachen" pitchFamily="18" charset="-93"/>
            </a:endParaRPr>
          </a:p>
        </p:txBody>
      </p:sp>
      <p:sp>
        <p:nvSpPr>
          <p:cNvPr id="16" name="Rectangle 15"/>
          <p:cNvSpPr/>
          <p:nvPr/>
        </p:nvSpPr>
        <p:spPr>
          <a:xfrm>
            <a:off x="39443" y="2123673"/>
            <a:ext cx="3465757"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8 câu thơ cuối cùng</a:t>
            </a:r>
            <a:endParaRPr lang="en-US" sz="2500" b="1" dirty="0">
              <a:ln w="1905"/>
              <a:effectLst>
                <a:innerShdw blurRad="69850" dist="43180" dir="5400000">
                  <a:srgbClr val="000000">
                    <a:alpha val="65000"/>
                  </a:srgbClr>
                </a:innerShdw>
              </a:effectLst>
            </a:endParaRPr>
          </a:p>
        </p:txBody>
      </p:sp>
      <p:sp>
        <p:nvSpPr>
          <p:cNvPr id="17" name="Rectangle 16"/>
          <p:cNvSpPr/>
          <p:nvPr/>
        </p:nvSpPr>
        <p:spPr>
          <a:xfrm>
            <a:off x="196952" y="2676303"/>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Từ ngữ </a:t>
            </a:r>
            <a:r>
              <a:rPr lang="en-US" sz="2400" i="1" dirty="0">
                <a:latin typeface="Aachen" pitchFamily="18" charset="-93"/>
                <a:ea typeface="Aachen" pitchFamily="18" charset="-93"/>
                <a:cs typeface="Aachen" pitchFamily="18" charset="-93"/>
              </a:rPr>
              <a:t> </a:t>
            </a:r>
            <a:r>
              <a:rPr lang="en-US" sz="2400" i="1" dirty="0" smtClean="0">
                <a:solidFill>
                  <a:srgbClr val="7030A0"/>
                </a:solidFill>
                <a:latin typeface="Aachen" pitchFamily="18" charset="-93"/>
                <a:ea typeface="Aachen" pitchFamily="18" charset="-93"/>
                <a:cs typeface="Aachen" pitchFamily="18" charset="-93"/>
              </a:rPr>
              <a:t>Bây giờ:</a:t>
            </a:r>
            <a:endParaRPr lang="en-US" sz="2400" i="1" dirty="0">
              <a:solidFill>
                <a:srgbClr val="7030A0"/>
              </a:solidFill>
              <a:latin typeface="Aachen" pitchFamily="18" charset="-93"/>
              <a:ea typeface="Aachen" pitchFamily="18" charset="-93"/>
              <a:cs typeface="Aachen" pitchFamily="18" charset="-93"/>
            </a:endParaRPr>
          </a:p>
        </p:txBody>
      </p:sp>
      <p:sp>
        <p:nvSpPr>
          <p:cNvPr id="18" name="Rectangle 17"/>
          <p:cNvSpPr/>
          <p:nvPr/>
        </p:nvSpPr>
        <p:spPr>
          <a:xfrm>
            <a:off x="152400" y="3124200"/>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Thành ngữ :</a:t>
            </a:r>
            <a:endParaRPr lang="en-US" sz="2400" i="1" dirty="0">
              <a:solidFill>
                <a:srgbClr val="C00000"/>
              </a:solidFill>
              <a:latin typeface="Aachen" pitchFamily="18" charset="-93"/>
              <a:ea typeface="Aachen" pitchFamily="18" charset="-93"/>
              <a:cs typeface="Aachen" pitchFamily="18" charset="-93"/>
            </a:endParaRPr>
          </a:p>
        </p:txBody>
      </p:sp>
      <p:pic>
        <p:nvPicPr>
          <p:cNvPr id="19" name="Picture 2" descr="C:\Users\Admin\Desktop\Pictur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2743200" y="2646703"/>
            <a:ext cx="5105400"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Nàng luôn ý thức về thực tại.</a:t>
            </a:r>
            <a:endParaRPr lang="en-US" sz="2500" b="1" dirty="0">
              <a:ln w="1905"/>
              <a:effectLst>
                <a:innerShdw blurRad="69850" dist="43180" dir="5400000">
                  <a:srgbClr val="000000">
                    <a:alpha val="65000"/>
                  </a:srgbClr>
                </a:innerShdw>
              </a:effectLst>
            </a:endParaRPr>
          </a:p>
        </p:txBody>
      </p:sp>
      <p:sp>
        <p:nvSpPr>
          <p:cNvPr id="21" name="Rectangle 20"/>
          <p:cNvSpPr/>
          <p:nvPr/>
        </p:nvSpPr>
        <p:spPr>
          <a:xfrm>
            <a:off x="381000" y="3581400"/>
            <a:ext cx="3681413"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Trâm gãy gương tan</a:t>
            </a:r>
            <a:endParaRPr lang="en-US" sz="2400" i="1" dirty="0">
              <a:solidFill>
                <a:srgbClr val="7030A0"/>
              </a:solidFill>
              <a:latin typeface="Aachen" pitchFamily="18" charset="-93"/>
              <a:ea typeface="Aachen" pitchFamily="18" charset="-93"/>
              <a:cs typeface="Aachen" pitchFamily="18" charset="-93"/>
            </a:endParaRPr>
          </a:p>
        </p:txBody>
      </p:sp>
      <p:sp>
        <p:nvSpPr>
          <p:cNvPr id="23" name="Rectangle 22"/>
          <p:cNvSpPr/>
          <p:nvPr/>
        </p:nvSpPr>
        <p:spPr>
          <a:xfrm>
            <a:off x="381000" y="4077947"/>
            <a:ext cx="3681413"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Phận bạc như vôi</a:t>
            </a:r>
            <a:endParaRPr lang="en-US" sz="2400" i="1" dirty="0">
              <a:solidFill>
                <a:srgbClr val="7030A0"/>
              </a:solidFill>
              <a:latin typeface="Aachen" pitchFamily="18" charset="-93"/>
              <a:ea typeface="Aachen" pitchFamily="18" charset="-93"/>
              <a:cs typeface="Aachen" pitchFamily="18" charset="-93"/>
            </a:endParaRPr>
          </a:p>
        </p:txBody>
      </p:sp>
      <p:sp>
        <p:nvSpPr>
          <p:cNvPr id="24" name="Rectangle 23"/>
          <p:cNvSpPr/>
          <p:nvPr/>
        </p:nvSpPr>
        <p:spPr>
          <a:xfrm>
            <a:off x="381000" y="4535147"/>
            <a:ext cx="3681413" cy="417853"/>
          </a:xfrm>
          <a:prstGeom prst="rect">
            <a:avLst/>
          </a:prstGeom>
        </p:spPr>
        <p:txBody>
          <a:bodyPr wrap="square" lIns="48052" tIns="24026" rIns="48052" bIns="24026">
            <a:spAutoFit/>
          </a:bodyPr>
          <a:lstStyle/>
          <a:p>
            <a:r>
              <a:rPr lang="en-US" sz="2400" i="1" dirty="0" smtClean="0">
                <a:solidFill>
                  <a:srgbClr val="7030A0"/>
                </a:solidFill>
                <a:latin typeface="Aachen" pitchFamily="18" charset="-93"/>
                <a:ea typeface="Aachen" pitchFamily="18" charset="-93"/>
                <a:cs typeface="Aachen" pitchFamily="18" charset="-93"/>
              </a:rPr>
              <a:t> + Nước chảy hoa trôi</a:t>
            </a:r>
            <a:endParaRPr lang="en-US" sz="2400" i="1" dirty="0">
              <a:solidFill>
                <a:srgbClr val="7030A0"/>
              </a:solidFill>
              <a:latin typeface="Aachen" pitchFamily="18" charset="-93"/>
              <a:ea typeface="Aachen" pitchFamily="18" charset="-93"/>
              <a:cs typeface="Aachen" pitchFamily="18" charset="-93"/>
            </a:endParaRPr>
          </a:p>
        </p:txBody>
      </p:sp>
      <p:sp>
        <p:nvSpPr>
          <p:cNvPr id="25" name="Right Brace 24"/>
          <p:cNvSpPr/>
          <p:nvPr/>
        </p:nvSpPr>
        <p:spPr>
          <a:xfrm>
            <a:off x="3810000" y="3733800"/>
            <a:ext cx="381000" cy="1192837"/>
          </a:xfrm>
          <a:prstGeom prst="rightBrace">
            <a:avLst/>
          </a:pr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062413" y="3693805"/>
            <a:ext cx="4548188" cy="1246495"/>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Sự tan vỡ, dở dang, bạc bẽo, trôi nổi của tình duyên và số phận con người.</a:t>
            </a:r>
            <a:endParaRPr lang="en-US" sz="2500" b="1" dirty="0">
              <a:ln w="1905"/>
              <a:effectLst>
                <a:innerShdw blurRad="69850" dist="43180" dir="5400000">
                  <a:srgbClr val="000000">
                    <a:alpha val="65000"/>
                  </a:srgbClr>
                </a:innerShdw>
              </a:effectLst>
            </a:endParaRPr>
          </a:p>
        </p:txBody>
      </p:sp>
      <p:sp>
        <p:nvSpPr>
          <p:cNvPr id="27" name="Rectangle 26"/>
          <p:cNvSpPr/>
          <p:nvPr>
            <p:custDataLst>
              <p:tags r:id="rId4"/>
            </p:custDataLst>
          </p:nvPr>
        </p:nvSpPr>
        <p:spPr>
          <a:xfrm>
            <a:off x="-61472"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smtClean="0">
                <a:solidFill>
                  <a:srgbClr val="C00000"/>
                </a:solidFill>
                <a:latin typeface="Aachen" pitchFamily="18" charset="-93"/>
                <a:ea typeface="Aachen" pitchFamily="18" charset="-93"/>
                <a:cs typeface="Aachen" pitchFamily="18" charset="-93"/>
              </a:rPr>
              <a:t>3. Đoạn 3</a:t>
            </a:r>
            <a:r>
              <a:rPr lang="en-US" sz="3000" b="1"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9786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0-#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par>
                                <p:cTn id="42" presetID="2" presetClass="entr" presetSubtype="2"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20" grpId="0"/>
      <p:bldP spid="21" grpId="0"/>
      <p:bldP spid="23" grpId="0"/>
      <p:bldP spid="24" grpId="0"/>
      <p:bldP spid="25" grpId="0" animBg="1"/>
      <p:bldP spid="2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5750" y="1752600"/>
            <a:ext cx="6324600" cy="3126287"/>
          </a:xfrm>
          <a:prstGeom prst="rect">
            <a:avLst/>
          </a:prstGeom>
        </p:spPr>
        <p:txBody>
          <a:bodyPr wrap="square" lIns="48052" tIns="24026" rIns="48052" bIns="24026">
            <a:spAutoFit/>
          </a:bodyPr>
          <a:lstStyle/>
          <a:p>
            <a:pPr algn="ctr"/>
            <a:r>
              <a:rPr lang="vi-VN" sz="2500" dirty="0">
                <a:solidFill>
                  <a:srgbClr val="002060"/>
                </a:solidFill>
                <a:latin typeface="Aachen" pitchFamily="18" charset="-93"/>
                <a:ea typeface="Aachen" pitchFamily="18" charset="-93"/>
                <a:cs typeface="Aachen" pitchFamily="18" charset="-93"/>
              </a:rPr>
              <a:t>Bây giờ trâm gãy bình tan,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Kể làm sao xiết muôn vàn ái ân!</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Trăm nghìn gửi lạy </a:t>
            </a:r>
            <a:r>
              <a:rPr lang="vi-VN" sz="2500" dirty="0">
                <a:solidFill>
                  <a:srgbClr val="C00000"/>
                </a:solidFill>
                <a:latin typeface="Aachen" pitchFamily="18" charset="-93"/>
                <a:ea typeface="Aachen" pitchFamily="18" charset="-93"/>
                <a:cs typeface="Aachen" pitchFamily="18" charset="-93"/>
              </a:rPr>
              <a:t>tình quân</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Tơ duyên ngắn ngủi có ngần ấy </a:t>
            </a:r>
            <a:r>
              <a:rPr lang="vi-VN" sz="2500" dirty="0" smtClean="0">
                <a:solidFill>
                  <a:srgbClr val="002060"/>
                </a:solidFill>
                <a:latin typeface="Aachen" pitchFamily="18" charset="-93"/>
                <a:ea typeface="Aachen" pitchFamily="18" charset="-93"/>
                <a:cs typeface="Aachen" pitchFamily="18" charset="-93"/>
              </a:rPr>
              <a:t>thôi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Phân sao phận bạc như </a:t>
            </a:r>
            <a:r>
              <a:rPr lang="vi-VN" sz="2500" dirty="0" smtClean="0">
                <a:solidFill>
                  <a:srgbClr val="002060"/>
                </a:solidFill>
                <a:latin typeface="Aachen" pitchFamily="18" charset="-93"/>
                <a:ea typeface="Aachen" pitchFamily="18" charset="-93"/>
                <a:cs typeface="Aachen" pitchFamily="18" charset="-93"/>
              </a:rPr>
              <a:t>vôi</a:t>
            </a:r>
            <a:r>
              <a:rPr lang="en-US" sz="2500" dirty="0" smtClean="0">
                <a:solidFill>
                  <a:srgbClr val="002060"/>
                </a:solidFill>
                <a:latin typeface="Aachen" pitchFamily="18" charset="-93"/>
                <a:ea typeface="Aachen" pitchFamily="18" charset="-93"/>
                <a:cs typeface="Aachen" pitchFamily="18" charset="-93"/>
              </a:rPr>
              <a:t>!</a:t>
            </a:r>
            <a:r>
              <a:rPr lang="vi-VN" sz="2500" dirty="0">
                <a:solidFill>
                  <a:srgbClr val="002060"/>
                </a:solidFill>
                <a:latin typeface="Aachen" pitchFamily="18" charset="-93"/>
                <a:ea typeface="Aachen" pitchFamily="18" charset="-93"/>
                <a:cs typeface="Aachen" pitchFamily="18" charset="-93"/>
              </a:rPr>
              <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Đã đành nước chảy hoa trôi lỡ làng.</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Ôi </a:t>
            </a:r>
            <a:r>
              <a:rPr lang="vi-VN" sz="2500" dirty="0">
                <a:solidFill>
                  <a:srgbClr val="C00000"/>
                </a:solidFill>
                <a:latin typeface="Aachen" pitchFamily="18" charset="-93"/>
                <a:ea typeface="Aachen" pitchFamily="18" charset="-93"/>
                <a:cs typeface="Aachen" pitchFamily="18" charset="-93"/>
              </a:rPr>
              <a:t>Kim Lang</a:t>
            </a:r>
            <a:r>
              <a:rPr lang="vi-VN" sz="2500" dirty="0">
                <a:solidFill>
                  <a:srgbClr val="002060"/>
                </a:solidFill>
                <a:latin typeface="Aachen" pitchFamily="18" charset="-93"/>
                <a:ea typeface="Aachen" pitchFamily="18" charset="-93"/>
                <a:cs typeface="Aachen" pitchFamily="18" charset="-93"/>
              </a:rPr>
              <a:t>! Hỡi </a:t>
            </a:r>
            <a:r>
              <a:rPr lang="vi-VN" sz="2500" dirty="0">
                <a:solidFill>
                  <a:srgbClr val="C00000"/>
                </a:solidFill>
                <a:latin typeface="Aachen" pitchFamily="18" charset="-93"/>
                <a:ea typeface="Aachen" pitchFamily="18" charset="-93"/>
                <a:cs typeface="Aachen" pitchFamily="18" charset="-93"/>
              </a:rPr>
              <a:t>Kim lang</a:t>
            </a:r>
            <a:r>
              <a:rPr lang="vi-VN" sz="2500" dirty="0">
                <a:solidFill>
                  <a:srgbClr val="002060"/>
                </a:solidFill>
                <a:latin typeface="Aachen" pitchFamily="18" charset="-93"/>
                <a:ea typeface="Aachen" pitchFamily="18" charset="-93"/>
                <a:cs typeface="Aachen" pitchFamily="18" charset="-93"/>
              </a:rPr>
              <a:t>!</a:t>
            </a:r>
            <a:br>
              <a:rPr lang="vi-VN" sz="2500" dirty="0">
                <a:solidFill>
                  <a:srgbClr val="00206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Thôi thôi thiếp đã phụ </a:t>
            </a:r>
            <a:r>
              <a:rPr lang="vi-VN" sz="2500" dirty="0">
                <a:solidFill>
                  <a:srgbClr val="C00000"/>
                </a:solidFill>
                <a:latin typeface="Aachen" pitchFamily="18" charset="-93"/>
                <a:ea typeface="Aachen" pitchFamily="18" charset="-93"/>
                <a:cs typeface="Aachen" pitchFamily="18" charset="-93"/>
              </a:rPr>
              <a:t>chàng</a:t>
            </a:r>
            <a:r>
              <a:rPr lang="vi-VN" sz="2500" dirty="0">
                <a:solidFill>
                  <a:srgbClr val="002060"/>
                </a:solidFill>
                <a:latin typeface="Aachen" pitchFamily="18" charset="-93"/>
                <a:ea typeface="Aachen" pitchFamily="18" charset="-93"/>
                <a:cs typeface="Aachen" pitchFamily="18" charset="-93"/>
              </a:rPr>
              <a:t> từ đây!</a:t>
            </a:r>
            <a:endParaRPr lang="en-US" sz="2500" dirty="0">
              <a:solidFill>
                <a:srgbClr val="002060"/>
              </a:solidFill>
              <a:latin typeface="Aachen" pitchFamily="18" charset="-93"/>
              <a:ea typeface="Aachen" pitchFamily="18" charset="-93"/>
              <a:cs typeface="Aachen" pitchFamily="18" charset="-93"/>
            </a:endParaRPr>
          </a:p>
        </p:txBody>
      </p:sp>
      <p:pic>
        <p:nvPicPr>
          <p:cNvPr id="6146" name="Picture 2" descr="C:\Users\Admin\Desktop\de thi thu\kieu_tranh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570" y="1066800"/>
            <a:ext cx="3254029" cy="5105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0" y="360402"/>
            <a:ext cx="91440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Kiều tâm sự với Kim Trọng trong nỗi tuyệt vọng</a:t>
            </a:r>
            <a:endParaRPr lang="en-US" sz="3000" b="1" spc="50" dirty="0">
              <a:ln w="11430"/>
              <a:solidFill>
                <a:srgbClr val="00206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0360104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7" name="Rectangle 16"/>
          <p:cNvSpPr/>
          <p:nvPr/>
        </p:nvSpPr>
        <p:spPr>
          <a:xfrm>
            <a:off x="196952" y="2676303"/>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Từ ngữ </a:t>
            </a:r>
            <a:r>
              <a:rPr lang="en-US" sz="2400" i="1" dirty="0">
                <a:latin typeface="Aachen" pitchFamily="18" charset="-93"/>
                <a:ea typeface="Aachen" pitchFamily="18" charset="-93"/>
                <a:cs typeface="Aachen" pitchFamily="18" charset="-93"/>
              </a:rPr>
              <a:t> </a:t>
            </a:r>
            <a:r>
              <a:rPr lang="en-US" sz="2400" i="1" dirty="0" smtClean="0">
                <a:solidFill>
                  <a:srgbClr val="7030A0"/>
                </a:solidFill>
                <a:latin typeface="Aachen" pitchFamily="18" charset="-93"/>
                <a:ea typeface="Aachen" pitchFamily="18" charset="-93"/>
                <a:cs typeface="Aachen" pitchFamily="18" charset="-93"/>
              </a:rPr>
              <a:t>Bây giờ</a:t>
            </a:r>
            <a:r>
              <a:rPr lang="en-US" sz="2400" i="1" dirty="0" smtClean="0">
                <a:latin typeface="Aachen" pitchFamily="18" charset="-93"/>
                <a:ea typeface="Aachen" pitchFamily="18" charset="-93"/>
                <a:cs typeface="Aachen" pitchFamily="18" charset="-93"/>
              </a:rPr>
              <a:t>:</a:t>
            </a:r>
            <a:endParaRPr lang="en-US" sz="2400" i="1" dirty="0">
              <a:latin typeface="Aachen" pitchFamily="18" charset="-93"/>
              <a:ea typeface="Aachen" pitchFamily="18" charset="-93"/>
              <a:cs typeface="Aachen" pitchFamily="18" charset="-93"/>
            </a:endParaRPr>
          </a:p>
        </p:txBody>
      </p:sp>
      <p:sp>
        <p:nvSpPr>
          <p:cNvPr id="18" name="Rectangle 17"/>
          <p:cNvSpPr/>
          <p:nvPr/>
        </p:nvSpPr>
        <p:spPr>
          <a:xfrm>
            <a:off x="152400" y="3124200"/>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Thành ngữ :</a:t>
            </a:r>
            <a:endParaRPr lang="en-US" sz="2400" i="1" dirty="0">
              <a:solidFill>
                <a:srgbClr val="C00000"/>
              </a:solidFill>
              <a:latin typeface="Aachen" pitchFamily="18" charset="-93"/>
              <a:ea typeface="Aachen" pitchFamily="18" charset="-93"/>
              <a:cs typeface="Aachen" pitchFamily="18" charset="-93"/>
            </a:endParaRPr>
          </a:p>
        </p:txBody>
      </p:sp>
      <p:pic>
        <p:nvPicPr>
          <p:cNvPr id="19" name="Picture 2" descr="C:\Users\Admin\Desktop\Pictur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2743200" y="2646703"/>
            <a:ext cx="5105400"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Nàng luôn ý thức về thực tại.</a:t>
            </a:r>
            <a:endParaRPr lang="en-US" sz="2500" b="1" dirty="0">
              <a:ln w="1905"/>
              <a:effectLst>
                <a:innerShdw blurRad="69850" dist="43180" dir="5400000">
                  <a:srgbClr val="000000">
                    <a:alpha val="65000"/>
                  </a:srgbClr>
                </a:innerShdw>
              </a:effectLst>
            </a:endParaRPr>
          </a:p>
        </p:txBody>
      </p:sp>
      <p:sp>
        <p:nvSpPr>
          <p:cNvPr id="26" name="Rectangle 25"/>
          <p:cNvSpPr/>
          <p:nvPr/>
        </p:nvSpPr>
        <p:spPr>
          <a:xfrm>
            <a:off x="1676400" y="3124200"/>
            <a:ext cx="6072188"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Sự tan vỡ, dở dang, bạc bẽo, trôi nổi</a:t>
            </a:r>
            <a:endParaRPr lang="en-US" sz="2500" b="1" dirty="0">
              <a:ln w="1905"/>
              <a:effectLst>
                <a:innerShdw blurRad="69850" dist="43180" dir="5400000">
                  <a:srgbClr val="000000">
                    <a:alpha val="65000"/>
                  </a:srgbClr>
                </a:innerShdw>
              </a:effectLst>
            </a:endParaRPr>
          </a:p>
        </p:txBody>
      </p:sp>
      <p:sp>
        <p:nvSpPr>
          <p:cNvPr id="22" name="Rectangle 21"/>
          <p:cNvSpPr/>
          <p:nvPr/>
        </p:nvSpPr>
        <p:spPr>
          <a:xfrm>
            <a:off x="152400" y="3544547"/>
            <a:ext cx="6858000"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Cách gọi: </a:t>
            </a:r>
            <a:r>
              <a:rPr lang="en-US" sz="2400" i="1" dirty="0" smtClean="0">
                <a:solidFill>
                  <a:srgbClr val="7030A0"/>
                </a:solidFill>
                <a:latin typeface="Aachen" pitchFamily="18" charset="-93"/>
                <a:ea typeface="Aachen" pitchFamily="18" charset="-93"/>
                <a:cs typeface="Aachen" pitchFamily="18" charset="-93"/>
              </a:rPr>
              <a:t>Tình quân, kim lang, chàng</a:t>
            </a:r>
            <a:endParaRPr lang="en-US" sz="2400" i="1" dirty="0">
              <a:solidFill>
                <a:srgbClr val="7030A0"/>
              </a:solidFill>
              <a:latin typeface="Aachen" pitchFamily="18" charset="-93"/>
              <a:ea typeface="Aachen" pitchFamily="18" charset="-93"/>
              <a:cs typeface="Aachen" pitchFamily="18" charset="-93"/>
            </a:endParaRPr>
          </a:p>
        </p:txBody>
      </p:sp>
      <p:sp>
        <p:nvSpPr>
          <p:cNvPr id="27" name="Rectangle 26"/>
          <p:cNvSpPr/>
          <p:nvPr/>
        </p:nvSpPr>
        <p:spPr>
          <a:xfrm>
            <a:off x="0" y="3938826"/>
            <a:ext cx="8967788" cy="86177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 </a:t>
            </a:r>
            <a:r>
              <a:rPr lang="en-US" sz="2500" b="1" dirty="0" smtClean="0">
                <a:ln w="1905"/>
                <a:solidFill>
                  <a:srgbClr val="002060"/>
                </a:solidFill>
                <a:effectLst>
                  <a:innerShdw blurRad="69850" dist="43180" dir="5400000">
                    <a:srgbClr val="000000">
                      <a:alpha val="65000"/>
                    </a:srgbClr>
                  </a:innerShdw>
                </a:effectLst>
              </a:rPr>
              <a:t>Kiều chuyển hẳn sang đọc thoại nội tâm mang tính chất đối thoại với người vắng mặt ( Kim Trọng)</a:t>
            </a:r>
            <a:endParaRPr lang="en-US" sz="2500" b="1" dirty="0">
              <a:ln w="1905"/>
              <a:solidFill>
                <a:srgbClr val="002060"/>
              </a:solidFill>
              <a:effectLst>
                <a:innerShdw blurRad="69850" dist="43180" dir="5400000">
                  <a:srgbClr val="000000">
                    <a:alpha val="65000"/>
                  </a:srgbClr>
                </a:innerShdw>
              </a:effectLst>
            </a:endParaRPr>
          </a:p>
        </p:txBody>
      </p:sp>
      <p:sp>
        <p:nvSpPr>
          <p:cNvPr id="28" name="Rectangle 27"/>
          <p:cNvSpPr/>
          <p:nvPr/>
        </p:nvSpPr>
        <p:spPr>
          <a:xfrm>
            <a:off x="206374" y="4800600"/>
            <a:ext cx="2939597"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Hành động </a:t>
            </a:r>
            <a:r>
              <a:rPr lang="en-US" sz="2400" i="1" dirty="0" smtClean="0">
                <a:solidFill>
                  <a:srgbClr val="7030A0"/>
                </a:solidFill>
                <a:latin typeface="Aachen" pitchFamily="18" charset="-93"/>
                <a:ea typeface="Aachen" pitchFamily="18" charset="-93"/>
                <a:cs typeface="Aachen" pitchFamily="18" charset="-93"/>
              </a:rPr>
              <a:t>Lạy </a:t>
            </a:r>
            <a:r>
              <a:rPr lang="en-US" sz="2400" i="1" dirty="0">
                <a:latin typeface="Aachen" pitchFamily="18" charset="-93"/>
                <a:ea typeface="Aachen" pitchFamily="18" charset="-93"/>
                <a:cs typeface="Aachen" pitchFamily="18" charset="-93"/>
              </a:rPr>
              <a:t>:</a:t>
            </a:r>
            <a:endParaRPr lang="en-US" sz="2400" i="1" dirty="0">
              <a:solidFill>
                <a:srgbClr val="C00000"/>
              </a:solidFill>
              <a:latin typeface="Aachen" pitchFamily="18" charset="-93"/>
              <a:ea typeface="Aachen" pitchFamily="18" charset="-93"/>
              <a:cs typeface="Aachen" pitchFamily="18" charset="-93"/>
            </a:endParaRPr>
          </a:p>
        </p:txBody>
      </p:sp>
      <p:sp>
        <p:nvSpPr>
          <p:cNvPr id="29" name="Rectangle 28"/>
          <p:cNvSpPr/>
          <p:nvPr/>
        </p:nvSpPr>
        <p:spPr>
          <a:xfrm>
            <a:off x="2514600" y="4780746"/>
            <a:ext cx="5105400"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Tạ tội với Kim Trọng</a:t>
            </a:r>
            <a:endParaRPr lang="en-US" sz="2500" b="1" dirty="0">
              <a:ln w="1905"/>
              <a:effectLst>
                <a:innerShdw blurRad="69850" dist="43180" dir="5400000">
                  <a:srgbClr val="000000">
                    <a:alpha val="65000"/>
                  </a:srgbClr>
                </a:innerShdw>
              </a:effectLst>
            </a:endParaRPr>
          </a:p>
        </p:txBody>
      </p:sp>
      <p:sp>
        <p:nvSpPr>
          <p:cNvPr id="24" name="Rectangle 23"/>
          <p:cNvSpPr/>
          <p:nvPr>
            <p:custDataLst>
              <p:tags r:id="rId4"/>
            </p:custDataLst>
          </p:nvPr>
        </p:nvSpPr>
        <p:spPr>
          <a:xfrm>
            <a:off x="-61472"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3.Đoạn 3</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25" name="Rectangle 24"/>
          <p:cNvSpPr/>
          <p:nvPr/>
        </p:nvSpPr>
        <p:spPr>
          <a:xfrm>
            <a:off x="333375" y="1260454"/>
            <a:ext cx="7696200" cy="910296"/>
          </a:xfrm>
          <a:prstGeom prst="rect">
            <a:avLst/>
          </a:prstGeom>
        </p:spPr>
        <p:txBody>
          <a:bodyPr wrap="square" lIns="48052" tIns="24026" rIns="48052" bIns="24026">
            <a:spAutoFit/>
          </a:bodyPr>
          <a:lstStyle/>
          <a:p>
            <a:r>
              <a:rPr lang="en-US" sz="2800" smtClean="0">
                <a:solidFill>
                  <a:srgbClr val="C00000"/>
                </a:solidFill>
                <a:latin typeface="Aachen" pitchFamily="18" charset="-93"/>
                <a:ea typeface="Aachen" pitchFamily="18" charset="-93"/>
                <a:cs typeface="Aachen" pitchFamily="18" charset="-93"/>
              </a:rPr>
              <a:t>                   </a:t>
            </a:r>
            <a:r>
              <a:rPr lang="en-US" sz="2700" smtClean="0">
                <a:solidFill>
                  <a:srgbClr val="C00000"/>
                </a:solidFill>
                <a:latin typeface="Aachen" pitchFamily="18" charset="-93"/>
                <a:ea typeface="Aachen" pitchFamily="18" charset="-93"/>
                <a:cs typeface="Aachen" pitchFamily="18" charset="-93"/>
              </a:rPr>
              <a:t>Thúy </a:t>
            </a:r>
            <a:r>
              <a:rPr lang="en-US" sz="2700" dirty="0" smtClean="0">
                <a:solidFill>
                  <a:srgbClr val="C00000"/>
                </a:solidFill>
                <a:latin typeface="Aachen" pitchFamily="18" charset="-93"/>
                <a:ea typeface="Aachen" pitchFamily="18" charset="-93"/>
                <a:cs typeface="Aachen" pitchFamily="18" charset="-93"/>
              </a:rPr>
              <a:t>Kiều tâm sự với Kim Trọng </a:t>
            </a:r>
          </a:p>
          <a:p>
            <a:r>
              <a:rPr lang="en-US" sz="2700" dirty="0" smtClean="0">
                <a:solidFill>
                  <a:srgbClr val="C00000"/>
                </a:solidFill>
                <a:latin typeface="Aachen" pitchFamily="18" charset="-93"/>
                <a:ea typeface="Aachen" pitchFamily="18" charset="-93"/>
                <a:cs typeface="Aachen" pitchFamily="18" charset="-93"/>
              </a:rPr>
              <a:t>trong nổi tuyệt vọng</a:t>
            </a:r>
            <a:endParaRPr lang="en-US" sz="27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68267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0-#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p:bldP spid="27" grpId="0"/>
      <p:bldP spid="28" grpId="0"/>
      <p:bldP spid="2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5750" y="1752600"/>
            <a:ext cx="6324600" cy="3126287"/>
          </a:xfrm>
          <a:prstGeom prst="rect">
            <a:avLst/>
          </a:prstGeom>
        </p:spPr>
        <p:txBody>
          <a:bodyPr wrap="square" lIns="48052" tIns="24026" rIns="48052" bIns="24026">
            <a:spAutoFit/>
          </a:bodyPr>
          <a:lstStyle/>
          <a:p>
            <a:pPr algn="ctr"/>
            <a:r>
              <a:rPr lang="vi-VN" sz="2500" dirty="0">
                <a:solidFill>
                  <a:srgbClr val="002060"/>
                </a:solidFill>
                <a:latin typeface="Aachen" pitchFamily="18" charset="-93"/>
                <a:ea typeface="Aachen" pitchFamily="18" charset="-93"/>
                <a:cs typeface="Aachen" pitchFamily="18" charset="-93"/>
              </a:rPr>
              <a:t>Bây giờ trâm gãy bình tan,</a:t>
            </a:r>
            <a:br>
              <a:rPr lang="vi-VN" sz="2500" dirty="0">
                <a:solidFill>
                  <a:srgbClr val="002060"/>
                </a:solidFill>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Kể làm sao xiết muôn vàn ái ân!</a:t>
            </a:r>
            <a:br>
              <a:rPr lang="vi-VN" sz="2500" dirty="0">
                <a:solidFill>
                  <a:srgbClr val="C0000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Trăm nghìn gửi lạy tình quân</a:t>
            </a:r>
            <a:br>
              <a:rPr lang="vi-VN" sz="2500" dirty="0">
                <a:solidFill>
                  <a:srgbClr val="002060"/>
                </a:solidFill>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Tơ duyên ngắn ngủi có ngần ấy </a:t>
            </a:r>
            <a:r>
              <a:rPr lang="vi-VN" sz="2500" dirty="0" smtClean="0">
                <a:solidFill>
                  <a:srgbClr val="C00000"/>
                </a:solidFill>
                <a:latin typeface="Aachen" pitchFamily="18" charset="-93"/>
                <a:ea typeface="Aachen" pitchFamily="18" charset="-93"/>
                <a:cs typeface="Aachen" pitchFamily="18" charset="-93"/>
              </a:rPr>
              <a:t>thôi</a:t>
            </a:r>
            <a:r>
              <a:rPr lang="en-US" sz="2500" dirty="0" smtClean="0">
                <a:solidFill>
                  <a:srgbClr val="C00000"/>
                </a:solidFill>
                <a:latin typeface="Aachen" pitchFamily="18" charset="-93"/>
                <a:ea typeface="Aachen" pitchFamily="18" charset="-93"/>
                <a:cs typeface="Aachen" pitchFamily="18" charset="-93"/>
              </a:rPr>
              <a:t>!</a:t>
            </a:r>
            <a:r>
              <a:rPr lang="vi-VN" sz="2500" dirty="0">
                <a:solidFill>
                  <a:srgbClr val="C00000"/>
                </a:solidFill>
                <a:latin typeface="Aachen" pitchFamily="18" charset="-93"/>
                <a:ea typeface="Aachen" pitchFamily="18" charset="-93"/>
                <a:cs typeface="Aachen" pitchFamily="18" charset="-93"/>
              </a:rPr>
              <a:t/>
            </a:r>
            <a:br>
              <a:rPr lang="vi-VN" sz="2500" dirty="0">
                <a:solidFill>
                  <a:srgbClr val="C00000"/>
                </a:solidFill>
                <a:latin typeface="Aachen" pitchFamily="18" charset="-93"/>
                <a:ea typeface="Aachen" pitchFamily="18" charset="-93"/>
                <a:cs typeface="Aachen" pitchFamily="18" charset="-93"/>
              </a:rPr>
            </a:br>
            <a:r>
              <a:rPr lang="vi-VN" sz="2500" dirty="0">
                <a:solidFill>
                  <a:srgbClr val="C00000"/>
                </a:solidFill>
                <a:latin typeface="Aachen" pitchFamily="18" charset="-93"/>
                <a:ea typeface="Aachen" pitchFamily="18" charset="-93"/>
                <a:cs typeface="Aachen" pitchFamily="18" charset="-93"/>
              </a:rPr>
              <a:t>Phân sao phận bạc như </a:t>
            </a:r>
            <a:r>
              <a:rPr lang="vi-VN" sz="2500" dirty="0" smtClean="0">
                <a:solidFill>
                  <a:srgbClr val="C00000"/>
                </a:solidFill>
                <a:latin typeface="Aachen" pitchFamily="18" charset="-93"/>
                <a:ea typeface="Aachen" pitchFamily="18" charset="-93"/>
                <a:cs typeface="Aachen" pitchFamily="18" charset="-93"/>
              </a:rPr>
              <a:t>vôi</a:t>
            </a:r>
            <a:r>
              <a:rPr lang="en-US" sz="2500" dirty="0">
                <a:solidFill>
                  <a:srgbClr val="C00000"/>
                </a:solidFill>
                <a:latin typeface="Aachen" pitchFamily="18" charset="-93"/>
                <a:ea typeface="Aachen" pitchFamily="18" charset="-93"/>
                <a:cs typeface="Aachen" pitchFamily="18" charset="-93"/>
              </a:rPr>
              <a:t>!</a:t>
            </a:r>
            <a:r>
              <a:rPr lang="vi-VN" sz="2500" dirty="0">
                <a:solidFill>
                  <a:srgbClr val="C00000"/>
                </a:solidFill>
                <a:latin typeface="Aachen" pitchFamily="18" charset="-93"/>
                <a:ea typeface="Aachen" pitchFamily="18" charset="-93"/>
                <a:cs typeface="Aachen" pitchFamily="18" charset="-93"/>
              </a:rPr>
              <a:t/>
            </a:r>
            <a:br>
              <a:rPr lang="vi-VN" sz="2500" dirty="0">
                <a:solidFill>
                  <a:srgbClr val="C00000"/>
                </a:solidFill>
                <a:latin typeface="Aachen" pitchFamily="18" charset="-93"/>
                <a:ea typeface="Aachen" pitchFamily="18" charset="-93"/>
                <a:cs typeface="Aachen" pitchFamily="18" charset="-93"/>
              </a:rPr>
            </a:br>
            <a:r>
              <a:rPr lang="vi-VN" sz="2500" dirty="0">
                <a:solidFill>
                  <a:srgbClr val="002060"/>
                </a:solidFill>
                <a:latin typeface="Aachen" pitchFamily="18" charset="-93"/>
                <a:ea typeface="Aachen" pitchFamily="18" charset="-93"/>
                <a:cs typeface="Aachen" pitchFamily="18" charset="-93"/>
              </a:rPr>
              <a:t>Đã đành nước chảy hoa trôi lỡ làng.</a:t>
            </a:r>
            <a:br>
              <a:rPr lang="vi-VN" sz="2500" dirty="0">
                <a:solidFill>
                  <a:srgbClr val="002060"/>
                </a:solidFill>
                <a:latin typeface="Aachen" pitchFamily="18" charset="-93"/>
                <a:ea typeface="Aachen" pitchFamily="18" charset="-93"/>
                <a:cs typeface="Aachen" pitchFamily="18" charset="-93"/>
              </a:rPr>
            </a:br>
            <a:r>
              <a:rPr lang="vi-VN" sz="2500" dirty="0">
                <a:solidFill>
                  <a:srgbClr val="7030A0"/>
                </a:solidFill>
                <a:latin typeface="Aachen" pitchFamily="18" charset="-93"/>
                <a:ea typeface="Aachen" pitchFamily="18" charset="-93"/>
                <a:cs typeface="Aachen" pitchFamily="18" charset="-93"/>
              </a:rPr>
              <a:t>Ôi</a:t>
            </a:r>
            <a:r>
              <a:rPr lang="vi-VN" sz="2500" dirty="0">
                <a:solidFill>
                  <a:srgbClr val="C00000"/>
                </a:solidFill>
                <a:latin typeface="Aachen" pitchFamily="18" charset="-93"/>
                <a:ea typeface="Aachen" pitchFamily="18" charset="-93"/>
                <a:cs typeface="Aachen" pitchFamily="18" charset="-93"/>
              </a:rPr>
              <a:t> Kim Lang! </a:t>
            </a:r>
            <a:r>
              <a:rPr lang="vi-VN" sz="2500" dirty="0">
                <a:solidFill>
                  <a:srgbClr val="7030A0"/>
                </a:solidFill>
                <a:latin typeface="Aachen" pitchFamily="18" charset="-93"/>
                <a:ea typeface="Aachen" pitchFamily="18" charset="-93"/>
                <a:cs typeface="Aachen" pitchFamily="18" charset="-93"/>
              </a:rPr>
              <a:t>Hỡi </a:t>
            </a:r>
            <a:r>
              <a:rPr lang="vi-VN" sz="2500" dirty="0">
                <a:solidFill>
                  <a:srgbClr val="C00000"/>
                </a:solidFill>
                <a:latin typeface="Aachen" pitchFamily="18" charset="-93"/>
                <a:ea typeface="Aachen" pitchFamily="18" charset="-93"/>
                <a:cs typeface="Aachen" pitchFamily="18" charset="-93"/>
              </a:rPr>
              <a:t>Kim lang!</a:t>
            </a:r>
            <a:br>
              <a:rPr lang="vi-VN" sz="2500" dirty="0">
                <a:solidFill>
                  <a:srgbClr val="C00000"/>
                </a:solidFill>
                <a:latin typeface="Aachen" pitchFamily="18" charset="-93"/>
                <a:ea typeface="Aachen" pitchFamily="18" charset="-93"/>
                <a:cs typeface="Aachen" pitchFamily="18" charset="-93"/>
              </a:rPr>
            </a:br>
            <a:r>
              <a:rPr lang="vi-VN" sz="2500" dirty="0">
                <a:solidFill>
                  <a:srgbClr val="7030A0"/>
                </a:solidFill>
                <a:latin typeface="Aachen" pitchFamily="18" charset="-93"/>
                <a:ea typeface="Aachen" pitchFamily="18" charset="-93"/>
                <a:cs typeface="Aachen" pitchFamily="18" charset="-93"/>
              </a:rPr>
              <a:t>Thôi thôi </a:t>
            </a:r>
            <a:r>
              <a:rPr lang="vi-VN" sz="2500" dirty="0">
                <a:solidFill>
                  <a:srgbClr val="C00000"/>
                </a:solidFill>
                <a:latin typeface="Aachen" pitchFamily="18" charset="-93"/>
                <a:ea typeface="Aachen" pitchFamily="18" charset="-93"/>
                <a:cs typeface="Aachen" pitchFamily="18" charset="-93"/>
              </a:rPr>
              <a:t>thiếp đã phụ chàng từ đây!</a:t>
            </a:r>
            <a:endParaRPr lang="en-US" sz="2500" dirty="0">
              <a:solidFill>
                <a:srgbClr val="C00000"/>
              </a:solidFill>
              <a:latin typeface="Aachen" pitchFamily="18" charset="-93"/>
              <a:ea typeface="Aachen" pitchFamily="18" charset="-93"/>
              <a:cs typeface="Aachen" pitchFamily="18" charset="-93"/>
            </a:endParaRPr>
          </a:p>
        </p:txBody>
      </p:sp>
      <p:pic>
        <p:nvPicPr>
          <p:cNvPr id="6146" name="Picture 2" descr="C:\Users\Admin\Desktop\de thi thu\kieu_tranh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570" y="1066800"/>
            <a:ext cx="3254029" cy="5105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0" y="360402"/>
            <a:ext cx="9144000" cy="55399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000" b="1" spc="50" dirty="0" smtClean="0">
                <a:ln w="11430"/>
                <a:solidFill>
                  <a:srgbClr val="002060"/>
                </a:solidFill>
                <a:effectLst>
                  <a:outerShdw blurRad="76200" dist="50800" dir="5400000" algn="tl" rotWithShape="0">
                    <a:srgbClr val="000000">
                      <a:alpha val="65000"/>
                    </a:srgbClr>
                  </a:outerShdw>
                </a:effectLst>
              </a:rPr>
              <a:t>Kiều tâm sự với Kim Trọng trong nỗi tuyệt vọng</a:t>
            </a:r>
            <a:endParaRPr lang="en-US" sz="3000" b="1" spc="50" dirty="0">
              <a:ln w="11430"/>
              <a:solidFill>
                <a:srgbClr val="00206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13726058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8096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533400" y="511314"/>
            <a:ext cx="47244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TÌM HIỂU văn bản </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8" name="Title 1"/>
          <p:cNvSpPr txBox="1">
            <a:spLocks/>
          </p:cNvSpPr>
          <p:nvPr>
            <p:custDataLst>
              <p:tags r:id="rId3"/>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16" name="Rectangle 15"/>
          <p:cNvSpPr/>
          <p:nvPr/>
        </p:nvSpPr>
        <p:spPr>
          <a:xfrm>
            <a:off x="39443" y="2123673"/>
            <a:ext cx="3465757" cy="477054"/>
          </a:xfrm>
          <a:prstGeom prst="rect">
            <a:avLst/>
          </a:prstGeom>
        </p:spPr>
        <p:txBody>
          <a:bodyPr wrap="non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8 câu thơ cuối cùng</a:t>
            </a:r>
            <a:endParaRPr lang="en-US" sz="2500" b="1" dirty="0">
              <a:ln w="1905"/>
              <a:effectLst>
                <a:innerShdw blurRad="69850" dist="43180" dir="5400000">
                  <a:srgbClr val="000000">
                    <a:alpha val="65000"/>
                  </a:srgbClr>
                </a:innerShdw>
              </a:effectLst>
            </a:endParaRPr>
          </a:p>
        </p:txBody>
      </p:sp>
      <p:sp>
        <p:nvSpPr>
          <p:cNvPr id="17" name="Rectangle 16"/>
          <p:cNvSpPr/>
          <p:nvPr/>
        </p:nvSpPr>
        <p:spPr>
          <a:xfrm>
            <a:off x="196952" y="2676303"/>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Từ ngữ </a:t>
            </a:r>
            <a:r>
              <a:rPr lang="en-US" sz="2400" i="1" dirty="0">
                <a:latin typeface="Aachen" pitchFamily="18" charset="-93"/>
                <a:ea typeface="Aachen" pitchFamily="18" charset="-93"/>
                <a:cs typeface="Aachen" pitchFamily="18" charset="-93"/>
              </a:rPr>
              <a:t> </a:t>
            </a:r>
            <a:r>
              <a:rPr lang="en-US" sz="2400" i="1" dirty="0" smtClean="0">
                <a:solidFill>
                  <a:srgbClr val="7030A0"/>
                </a:solidFill>
                <a:latin typeface="Aachen" pitchFamily="18" charset="-93"/>
                <a:ea typeface="Aachen" pitchFamily="18" charset="-93"/>
                <a:cs typeface="Aachen" pitchFamily="18" charset="-93"/>
              </a:rPr>
              <a:t>Bây giờ</a:t>
            </a:r>
            <a:r>
              <a:rPr lang="en-US" sz="2400" i="1" dirty="0" smtClean="0">
                <a:latin typeface="Aachen" pitchFamily="18" charset="-93"/>
                <a:ea typeface="Aachen" pitchFamily="18" charset="-93"/>
                <a:cs typeface="Aachen" pitchFamily="18" charset="-93"/>
              </a:rPr>
              <a:t>:</a:t>
            </a:r>
            <a:endParaRPr lang="en-US" sz="2400" i="1" dirty="0">
              <a:latin typeface="Aachen" pitchFamily="18" charset="-93"/>
              <a:ea typeface="Aachen" pitchFamily="18" charset="-93"/>
              <a:cs typeface="Aachen" pitchFamily="18" charset="-93"/>
            </a:endParaRPr>
          </a:p>
        </p:txBody>
      </p:sp>
      <p:sp>
        <p:nvSpPr>
          <p:cNvPr id="18" name="Rectangle 17"/>
          <p:cNvSpPr/>
          <p:nvPr/>
        </p:nvSpPr>
        <p:spPr>
          <a:xfrm>
            <a:off x="152400" y="3124200"/>
            <a:ext cx="315584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Thành ngữ :</a:t>
            </a:r>
            <a:endParaRPr lang="en-US" sz="2400" i="1" dirty="0">
              <a:solidFill>
                <a:srgbClr val="C00000"/>
              </a:solidFill>
              <a:latin typeface="Aachen" pitchFamily="18" charset="-93"/>
              <a:ea typeface="Aachen" pitchFamily="18" charset="-93"/>
              <a:cs typeface="Aachen" pitchFamily="18" charset="-93"/>
            </a:endParaRPr>
          </a:p>
        </p:txBody>
      </p:sp>
      <p:pic>
        <p:nvPicPr>
          <p:cNvPr id="19" name="Picture 2" descr="C:\Users\Admin\Desktop\Pictur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362200"/>
            <a:ext cx="3176588" cy="420687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2743200" y="2646703"/>
            <a:ext cx="5105400"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Nàng luôn ý thức về thực tại.</a:t>
            </a:r>
            <a:endParaRPr lang="en-US" sz="2500" b="1" dirty="0">
              <a:ln w="1905"/>
              <a:effectLst>
                <a:innerShdw blurRad="69850" dist="43180" dir="5400000">
                  <a:srgbClr val="000000">
                    <a:alpha val="65000"/>
                  </a:srgbClr>
                </a:innerShdw>
              </a:effectLst>
            </a:endParaRPr>
          </a:p>
        </p:txBody>
      </p:sp>
      <p:sp>
        <p:nvSpPr>
          <p:cNvPr id="26" name="Rectangle 25"/>
          <p:cNvSpPr/>
          <p:nvPr/>
        </p:nvSpPr>
        <p:spPr>
          <a:xfrm>
            <a:off x="1676400" y="3124200"/>
            <a:ext cx="6072188"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Sự tan vỡ, dở dang, bạc bẽo, trôi nổi</a:t>
            </a:r>
            <a:endParaRPr lang="en-US" sz="2500" b="1" dirty="0">
              <a:ln w="1905"/>
              <a:effectLst>
                <a:innerShdw blurRad="69850" dist="43180" dir="5400000">
                  <a:srgbClr val="000000">
                    <a:alpha val="65000"/>
                  </a:srgbClr>
                </a:innerShdw>
              </a:effectLst>
            </a:endParaRPr>
          </a:p>
        </p:txBody>
      </p:sp>
      <p:sp>
        <p:nvSpPr>
          <p:cNvPr id="22" name="Rectangle 21"/>
          <p:cNvSpPr/>
          <p:nvPr/>
        </p:nvSpPr>
        <p:spPr>
          <a:xfrm>
            <a:off x="152400" y="3544547"/>
            <a:ext cx="6858000"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Cách gọi: </a:t>
            </a:r>
            <a:r>
              <a:rPr lang="en-US" sz="2400" i="1" dirty="0" smtClean="0">
                <a:solidFill>
                  <a:srgbClr val="7030A0"/>
                </a:solidFill>
                <a:latin typeface="Aachen" pitchFamily="18" charset="-93"/>
                <a:ea typeface="Aachen" pitchFamily="18" charset="-93"/>
                <a:cs typeface="Aachen" pitchFamily="18" charset="-93"/>
              </a:rPr>
              <a:t>Tình quân</a:t>
            </a:r>
            <a:r>
              <a:rPr lang="en-US" sz="2400" i="1" smtClean="0">
                <a:solidFill>
                  <a:srgbClr val="7030A0"/>
                </a:solidFill>
                <a:latin typeface="Aachen" pitchFamily="18" charset="-93"/>
                <a:ea typeface="Aachen" pitchFamily="18" charset="-93"/>
                <a:cs typeface="Aachen" pitchFamily="18" charset="-93"/>
              </a:rPr>
              <a:t>, Kim lang</a:t>
            </a:r>
            <a:r>
              <a:rPr lang="en-US" sz="2400" i="1" dirty="0" smtClean="0">
                <a:solidFill>
                  <a:srgbClr val="7030A0"/>
                </a:solidFill>
                <a:latin typeface="Aachen" pitchFamily="18" charset="-93"/>
                <a:ea typeface="Aachen" pitchFamily="18" charset="-93"/>
                <a:cs typeface="Aachen" pitchFamily="18" charset="-93"/>
              </a:rPr>
              <a:t>, chàng</a:t>
            </a:r>
            <a:endParaRPr lang="en-US" sz="2400" i="1" dirty="0">
              <a:solidFill>
                <a:srgbClr val="7030A0"/>
              </a:solidFill>
              <a:latin typeface="Aachen" pitchFamily="18" charset="-93"/>
              <a:ea typeface="Aachen" pitchFamily="18" charset="-93"/>
              <a:cs typeface="Aachen" pitchFamily="18" charset="-93"/>
            </a:endParaRPr>
          </a:p>
        </p:txBody>
      </p:sp>
      <p:sp>
        <p:nvSpPr>
          <p:cNvPr id="27" name="Rectangle 26"/>
          <p:cNvSpPr/>
          <p:nvPr/>
        </p:nvSpPr>
        <p:spPr>
          <a:xfrm>
            <a:off x="0" y="3938826"/>
            <a:ext cx="8967788" cy="86177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 </a:t>
            </a:r>
            <a:r>
              <a:rPr lang="en-US" sz="2500" b="1" dirty="0" smtClean="0">
                <a:ln w="1905"/>
                <a:solidFill>
                  <a:srgbClr val="002060"/>
                </a:solidFill>
                <a:effectLst>
                  <a:innerShdw blurRad="69850" dist="43180" dir="5400000">
                    <a:srgbClr val="000000">
                      <a:alpha val="65000"/>
                    </a:srgbClr>
                  </a:innerShdw>
                </a:effectLst>
              </a:rPr>
              <a:t>Kiều chuyển hẳn sang đọc thoại nội tâm mang tính chất đối thoại với người vắng mặt ( Kim Trọng).</a:t>
            </a:r>
            <a:endParaRPr lang="en-US" sz="2500" b="1" dirty="0">
              <a:ln w="1905"/>
              <a:solidFill>
                <a:srgbClr val="002060"/>
              </a:solidFill>
              <a:effectLst>
                <a:innerShdw blurRad="69850" dist="43180" dir="5400000">
                  <a:srgbClr val="000000">
                    <a:alpha val="65000"/>
                  </a:srgbClr>
                </a:innerShdw>
              </a:effectLst>
            </a:endParaRPr>
          </a:p>
        </p:txBody>
      </p:sp>
      <p:sp>
        <p:nvSpPr>
          <p:cNvPr id="28" name="Rectangle 27"/>
          <p:cNvSpPr/>
          <p:nvPr/>
        </p:nvSpPr>
        <p:spPr>
          <a:xfrm>
            <a:off x="206374" y="4800600"/>
            <a:ext cx="2939597"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Hành động </a:t>
            </a:r>
            <a:r>
              <a:rPr lang="en-US" sz="2400" i="1" dirty="0" smtClean="0">
                <a:solidFill>
                  <a:srgbClr val="7030A0"/>
                </a:solidFill>
                <a:latin typeface="Aachen" pitchFamily="18" charset="-93"/>
                <a:ea typeface="Aachen" pitchFamily="18" charset="-93"/>
                <a:cs typeface="Aachen" pitchFamily="18" charset="-93"/>
              </a:rPr>
              <a:t>Lạy</a:t>
            </a:r>
            <a:r>
              <a:rPr lang="en-US" sz="2400" i="1" dirty="0" smtClean="0">
                <a:solidFill>
                  <a:srgbClr val="C00000"/>
                </a:solidFill>
                <a:latin typeface="Aachen" pitchFamily="18" charset="-93"/>
                <a:ea typeface="Aachen" pitchFamily="18" charset="-93"/>
                <a:cs typeface="Aachen" pitchFamily="18" charset="-93"/>
              </a:rPr>
              <a:t> </a:t>
            </a:r>
            <a:r>
              <a:rPr lang="en-US" sz="2400" i="1" dirty="0">
                <a:latin typeface="Aachen" pitchFamily="18" charset="-93"/>
                <a:ea typeface="Aachen" pitchFamily="18" charset="-93"/>
                <a:cs typeface="Aachen" pitchFamily="18" charset="-93"/>
              </a:rPr>
              <a:t>:</a:t>
            </a:r>
            <a:endParaRPr lang="en-US" sz="2400" i="1" dirty="0">
              <a:solidFill>
                <a:srgbClr val="C00000"/>
              </a:solidFill>
              <a:latin typeface="Aachen" pitchFamily="18" charset="-93"/>
              <a:ea typeface="Aachen" pitchFamily="18" charset="-93"/>
              <a:cs typeface="Aachen" pitchFamily="18" charset="-93"/>
            </a:endParaRPr>
          </a:p>
        </p:txBody>
      </p:sp>
      <p:sp>
        <p:nvSpPr>
          <p:cNvPr id="29" name="Rectangle 28"/>
          <p:cNvSpPr/>
          <p:nvPr/>
        </p:nvSpPr>
        <p:spPr>
          <a:xfrm>
            <a:off x="2514600" y="4780746"/>
            <a:ext cx="5105400" cy="47705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Tạ tội với Kim Trọng</a:t>
            </a:r>
            <a:endParaRPr lang="en-US" sz="2500" b="1" dirty="0">
              <a:ln w="1905"/>
              <a:effectLst>
                <a:innerShdw blurRad="69850" dist="43180" dir="5400000">
                  <a:srgbClr val="000000">
                    <a:alpha val="65000"/>
                  </a:srgbClr>
                </a:innerShdw>
              </a:effectLst>
            </a:endParaRPr>
          </a:p>
        </p:txBody>
      </p:sp>
      <p:sp>
        <p:nvSpPr>
          <p:cNvPr id="21" name="Rectangle 20"/>
          <p:cNvSpPr/>
          <p:nvPr/>
        </p:nvSpPr>
        <p:spPr>
          <a:xfrm>
            <a:off x="152400" y="5209986"/>
            <a:ext cx="8739188" cy="417853"/>
          </a:xfrm>
          <a:prstGeom prst="rect">
            <a:avLst/>
          </a:prstGeom>
        </p:spPr>
        <p:txBody>
          <a:bodyPr wrap="square" lIns="48052" tIns="24026" rIns="48052" bIns="24026">
            <a:spAutoFit/>
          </a:bodyPr>
          <a:lstStyle/>
          <a:p>
            <a:r>
              <a:rPr lang="en-US" sz="2400" i="1" dirty="0" smtClean="0">
                <a:latin typeface="Aachen" pitchFamily="18" charset="-93"/>
                <a:ea typeface="Aachen" pitchFamily="18" charset="-93"/>
                <a:cs typeface="Aachen" pitchFamily="18" charset="-93"/>
              </a:rPr>
              <a:t> - Hàng loạt các câu cảm thán, các thán từ : </a:t>
            </a:r>
            <a:r>
              <a:rPr lang="en-US" sz="2400" i="1" dirty="0" smtClean="0">
                <a:solidFill>
                  <a:srgbClr val="7030A0"/>
                </a:solidFill>
                <a:latin typeface="Aachen" pitchFamily="18" charset="-93"/>
                <a:ea typeface="Aachen" pitchFamily="18" charset="-93"/>
                <a:cs typeface="Aachen" pitchFamily="18" charset="-93"/>
              </a:rPr>
              <a:t>ôi, hỡi, thôi thôi</a:t>
            </a:r>
            <a:endParaRPr lang="en-US" sz="2400" i="1" dirty="0">
              <a:solidFill>
                <a:srgbClr val="7030A0"/>
              </a:solidFill>
              <a:latin typeface="Aachen" pitchFamily="18" charset="-93"/>
              <a:ea typeface="Aachen" pitchFamily="18" charset="-93"/>
              <a:cs typeface="Aachen" pitchFamily="18" charset="-93"/>
            </a:endParaRPr>
          </a:p>
        </p:txBody>
      </p:sp>
      <p:sp>
        <p:nvSpPr>
          <p:cNvPr id="23" name="Rectangle 22"/>
          <p:cNvSpPr/>
          <p:nvPr/>
        </p:nvSpPr>
        <p:spPr>
          <a:xfrm>
            <a:off x="-76200" y="5619372"/>
            <a:ext cx="8967788" cy="86177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rPr>
              <a:t>  → </a:t>
            </a:r>
            <a:r>
              <a:rPr lang="en-US" sz="2500" b="1" dirty="0" smtClean="0">
                <a:ln w="1905"/>
                <a:solidFill>
                  <a:srgbClr val="002060"/>
                </a:solidFill>
                <a:effectLst>
                  <a:innerShdw blurRad="69850" dist="43180" dir="5400000">
                    <a:srgbClr val="000000">
                      <a:alpha val="65000"/>
                    </a:srgbClr>
                  </a:innerShdw>
                </a:effectLst>
              </a:rPr>
              <a:t>Sức chịu đựng của tinh thần nàng đã đạt tới đỉnh điểm, </a:t>
            </a:r>
            <a:r>
              <a:rPr lang="en-US" sz="2500" b="1" smtClean="0">
                <a:ln w="1905"/>
                <a:solidFill>
                  <a:srgbClr val="002060"/>
                </a:solidFill>
                <a:effectLst>
                  <a:innerShdw blurRad="69850" dist="43180" dir="5400000">
                    <a:srgbClr val="000000">
                      <a:alpha val="65000"/>
                    </a:srgbClr>
                  </a:innerShdw>
                </a:effectLst>
              </a:rPr>
              <a:t>tất cả </a:t>
            </a:r>
            <a:r>
              <a:rPr lang="en-US" sz="2500" b="1" dirty="0" smtClean="0">
                <a:ln w="1905"/>
                <a:solidFill>
                  <a:srgbClr val="002060"/>
                </a:solidFill>
                <a:effectLst>
                  <a:innerShdw blurRad="69850" dist="43180" dir="5400000">
                    <a:srgbClr val="000000">
                      <a:alpha val="65000"/>
                    </a:srgbClr>
                  </a:innerShdw>
                </a:effectLst>
              </a:rPr>
              <a:t>đều vỡ òa thành tiếng khóc và nàng ngất xỉu.</a:t>
            </a:r>
            <a:endParaRPr lang="en-US" sz="2500" b="1" dirty="0">
              <a:ln w="1905"/>
              <a:solidFill>
                <a:srgbClr val="002060"/>
              </a:solidFill>
              <a:effectLst>
                <a:innerShdw blurRad="69850" dist="43180" dir="5400000">
                  <a:srgbClr val="000000">
                    <a:alpha val="65000"/>
                  </a:srgbClr>
                </a:innerShdw>
              </a:effectLst>
            </a:endParaRPr>
          </a:p>
        </p:txBody>
      </p:sp>
      <p:sp>
        <p:nvSpPr>
          <p:cNvPr id="30" name="Rectangle 29"/>
          <p:cNvSpPr/>
          <p:nvPr>
            <p:custDataLst>
              <p:tags r:id="rId4"/>
            </p:custDataLst>
          </p:nvPr>
        </p:nvSpPr>
        <p:spPr>
          <a:xfrm>
            <a:off x="-61472" y="1219200"/>
            <a:ext cx="2819400" cy="553998"/>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000" dirty="0" smtClean="0">
                <a:solidFill>
                  <a:srgbClr val="C00000"/>
                </a:solidFill>
                <a:latin typeface="Aachen" pitchFamily="18" charset="-93"/>
                <a:ea typeface="Aachen" pitchFamily="18" charset="-93"/>
                <a:cs typeface="Aachen" pitchFamily="18" charset="-93"/>
              </a:rPr>
              <a:t>3.Đoạn 3</a:t>
            </a:r>
            <a:r>
              <a:rPr lang="en-US" sz="3000" b="1" dirty="0" smtClean="0">
                <a:ln w="1905"/>
                <a:solidFill>
                  <a:srgbClr val="C00000"/>
                </a:solidFill>
                <a:effectLst>
                  <a:innerShdw blurRad="69850" dist="43180" dir="5400000">
                    <a:srgbClr val="000000">
                      <a:alpha val="65000"/>
                    </a:srgbClr>
                  </a:innerShdw>
                </a:effectLst>
              </a:rPr>
              <a:t>:</a:t>
            </a:r>
            <a:endParaRPr lang="en-US" sz="3000" b="1" dirty="0">
              <a:ln w="1905"/>
              <a:solidFill>
                <a:srgbClr val="C00000"/>
              </a:solidFill>
              <a:effectLst>
                <a:innerShdw blurRad="69850" dist="43180" dir="5400000">
                  <a:srgbClr val="000000">
                    <a:alpha val="65000"/>
                  </a:srgbClr>
                </a:innerShdw>
              </a:effectLst>
            </a:endParaRPr>
          </a:p>
        </p:txBody>
      </p:sp>
      <p:sp>
        <p:nvSpPr>
          <p:cNvPr id="31" name="Rectangle 30"/>
          <p:cNvSpPr/>
          <p:nvPr/>
        </p:nvSpPr>
        <p:spPr>
          <a:xfrm>
            <a:off x="333375" y="1260454"/>
            <a:ext cx="7696200" cy="910296"/>
          </a:xfrm>
          <a:prstGeom prst="rect">
            <a:avLst/>
          </a:prstGeom>
        </p:spPr>
        <p:txBody>
          <a:bodyPr wrap="square" lIns="48052" tIns="24026" rIns="48052" bIns="24026">
            <a:spAutoFit/>
          </a:bodyPr>
          <a:lstStyle/>
          <a:p>
            <a:r>
              <a:rPr lang="en-US" sz="2800" dirty="0" smtClean="0">
                <a:solidFill>
                  <a:srgbClr val="C00000"/>
                </a:solidFill>
                <a:latin typeface="Aachen" pitchFamily="18" charset="-93"/>
                <a:ea typeface="Aachen" pitchFamily="18" charset="-93"/>
                <a:cs typeface="Aachen" pitchFamily="18" charset="-93"/>
              </a:rPr>
              <a:t>                  </a:t>
            </a:r>
            <a:r>
              <a:rPr lang="en-US" sz="2700" dirty="0" smtClean="0">
                <a:solidFill>
                  <a:srgbClr val="C00000"/>
                </a:solidFill>
                <a:latin typeface="Aachen" pitchFamily="18" charset="-93"/>
                <a:ea typeface="Aachen" pitchFamily="18" charset="-93"/>
                <a:cs typeface="Aachen" pitchFamily="18" charset="-93"/>
              </a:rPr>
              <a:t>Thúy Kiều tâm sự với Kim Trọng </a:t>
            </a:r>
          </a:p>
          <a:p>
            <a:r>
              <a:rPr lang="en-US" sz="2700" dirty="0" smtClean="0">
                <a:solidFill>
                  <a:srgbClr val="C00000"/>
                </a:solidFill>
                <a:latin typeface="Aachen" pitchFamily="18" charset="-93"/>
                <a:ea typeface="Aachen" pitchFamily="18" charset="-93"/>
                <a:cs typeface="Aachen" pitchFamily="18" charset="-93"/>
              </a:rPr>
              <a:t>trong nổi tuyệt vọng</a:t>
            </a:r>
            <a:endParaRPr lang="en-US" sz="2700" i="1" dirty="0">
              <a:solidFill>
                <a:srgbClr val="C00000"/>
              </a:solidFill>
              <a:latin typeface="Aachen" pitchFamily="18" charset="-93"/>
              <a:ea typeface="Aachen" pitchFamily="18" charset="-93"/>
              <a:cs typeface="Aachen" pitchFamily="18" charset="-93"/>
            </a:endParaRPr>
          </a:p>
        </p:txBody>
      </p:sp>
    </p:spTree>
    <p:extLst>
      <p:ext uri="{BB962C8B-B14F-4D97-AF65-F5344CB8AC3E}">
        <p14:creationId xmlns:p14="http://schemas.microsoft.com/office/powerpoint/2010/main" val="395082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43000" y="5767626"/>
            <a:ext cx="6858000" cy="861774"/>
          </a:xfrm>
          <a:prstGeom prst="rect">
            <a:avLst/>
          </a:prstGeom>
        </p:spPr>
        <p:txBody>
          <a:bodyPr wrap="square">
            <a:spAutoFit/>
          </a:bodyPr>
          <a:lstStyle/>
          <a:p>
            <a:pPr algn="ctr"/>
            <a:r>
              <a:rPr lang="en-US" sz="2500" dirty="0" smtClean="0">
                <a:solidFill>
                  <a:srgbClr val="002060"/>
                </a:solidFill>
                <a:latin typeface="Aachen" pitchFamily="18" charset="-93"/>
                <a:ea typeface="Aachen" pitchFamily="18" charset="-93"/>
                <a:cs typeface="Aachen" pitchFamily="18" charset="-93"/>
              </a:rPr>
              <a:t>Cạn lời hồn ngất máu say,</a:t>
            </a:r>
          </a:p>
          <a:p>
            <a:pPr algn="ctr"/>
            <a:r>
              <a:rPr lang="en-US" sz="2500" dirty="0" smtClean="0">
                <a:solidFill>
                  <a:srgbClr val="002060"/>
                </a:solidFill>
                <a:latin typeface="Aachen" pitchFamily="18" charset="-93"/>
                <a:ea typeface="Aachen" pitchFamily="18" charset="-93"/>
                <a:cs typeface="Aachen" pitchFamily="18" charset="-93"/>
              </a:rPr>
              <a:t>Một hơi lặng ngắt, đôi tay giá đồng.</a:t>
            </a:r>
            <a:endParaRPr lang="en-US" sz="2500" dirty="0">
              <a:solidFill>
                <a:srgbClr val="002060"/>
              </a:solidFill>
              <a:latin typeface="Aachen" pitchFamily="18" charset="-93"/>
              <a:ea typeface="Aachen" pitchFamily="18" charset="-93"/>
              <a:cs typeface="Aachen" pitchFamily="18" charset="-93"/>
            </a:endParaRPr>
          </a:p>
        </p:txBody>
      </p:sp>
      <p:pic>
        <p:nvPicPr>
          <p:cNvPr id="8194" name="Picture 2" descr="C:\Users\Admin\Desktop\trao duyen\20150720_08260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28600"/>
            <a:ext cx="3810000" cy="55105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84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esktop\trao duyen\cam-nhan-cua-em-ve-nhan-vat-thuy-kieu-trong-doan-trich-kieu-o-lau-ngung-bich.jpg"/>
          <p:cNvPicPr>
            <a:picLocks noChangeAspect="1" noChangeArrowheads="1"/>
          </p:cNvPicPr>
          <p:nvPr/>
        </p:nvPicPr>
        <p:blipFill rotWithShape="1">
          <a:blip r:embed="rId3">
            <a:extLst>
              <a:ext uri="{28A0092B-C50C-407E-A947-70E740481C1C}">
                <a14:useLocalDpi xmlns:a14="http://schemas.microsoft.com/office/drawing/2010/main" val="0"/>
              </a:ext>
            </a:extLst>
          </a:blip>
          <a:srcRect l="-313" b="4350"/>
          <a:stretch/>
        </p:blipFill>
        <p:spPr bwMode="auto">
          <a:xfrm>
            <a:off x="2286000" y="76200"/>
            <a:ext cx="4114800" cy="53947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1143000" y="5302984"/>
            <a:ext cx="6477000" cy="1631216"/>
          </a:xfrm>
          <a:prstGeom prst="rect">
            <a:avLst/>
          </a:prstGeom>
        </p:spPr>
        <p:txBody>
          <a:bodyPr wrap="square">
            <a:spAutoFit/>
          </a:bodyPr>
          <a:lstStyle/>
          <a:p>
            <a:pPr algn="ctr"/>
            <a:r>
              <a:rPr lang="vi-VN" sz="2500" dirty="0">
                <a:latin typeface="Aachen" pitchFamily="18" charset="-93"/>
                <a:ea typeface="Aachen" pitchFamily="18" charset="-93"/>
                <a:cs typeface="Aachen" pitchFamily="18" charset="-93"/>
              </a:rPr>
              <a:t>Một mình </a:t>
            </a:r>
            <a:r>
              <a:rPr lang="vi-VN" sz="2500" dirty="0" smtClean="0">
                <a:latin typeface="Aachen" pitchFamily="18" charset="-93"/>
                <a:ea typeface="Aachen" pitchFamily="18" charset="-93"/>
                <a:cs typeface="Aachen" pitchFamily="18" charset="-93"/>
              </a:rPr>
              <a:t>nàng</a:t>
            </a:r>
            <a:r>
              <a:rPr lang="en-US" sz="2500" dirty="0" smtClean="0">
                <a:latin typeface="Aachen" pitchFamily="18" charset="-93"/>
                <a:ea typeface="Aachen" pitchFamily="18" charset="-93"/>
                <a:cs typeface="Aachen" pitchFamily="18" charset="-93"/>
              </a:rPr>
              <a:t>,</a:t>
            </a:r>
            <a:r>
              <a:rPr lang="vi-VN" sz="2500" dirty="0" smtClean="0">
                <a:latin typeface="Aachen" pitchFamily="18" charset="-93"/>
                <a:ea typeface="Aachen" pitchFamily="18" charset="-93"/>
                <a:cs typeface="Aachen" pitchFamily="18" charset="-93"/>
              </a:rPr>
              <a:t> </a:t>
            </a:r>
            <a:r>
              <a:rPr lang="vi-VN" sz="2500" dirty="0">
                <a:latin typeface="Aachen" pitchFamily="18" charset="-93"/>
                <a:ea typeface="Aachen" pitchFamily="18" charset="-93"/>
                <a:cs typeface="Aachen" pitchFamily="18" charset="-93"/>
              </a:rPr>
              <a:t>ngọn đèn khuya,</a:t>
            </a:r>
            <a:br>
              <a:rPr lang="vi-VN" sz="2500" dirty="0">
                <a:latin typeface="Aachen" pitchFamily="18" charset="-93"/>
                <a:ea typeface="Aachen" pitchFamily="18" charset="-93"/>
                <a:cs typeface="Aachen" pitchFamily="18" charset="-93"/>
              </a:rPr>
            </a:br>
            <a:r>
              <a:rPr lang="en-US" sz="2500" dirty="0">
                <a:latin typeface="Aachen" pitchFamily="18" charset="-93"/>
                <a:ea typeface="Aachen" pitchFamily="18" charset="-93"/>
                <a:cs typeface="Aachen" pitchFamily="18" charset="-93"/>
              </a:rPr>
              <a:t>Á</a:t>
            </a:r>
            <a:r>
              <a:rPr lang="vi-VN" sz="2500" dirty="0" smtClean="0">
                <a:latin typeface="Aachen" pitchFamily="18" charset="-93"/>
                <a:ea typeface="Aachen" pitchFamily="18" charset="-93"/>
                <a:cs typeface="Aachen" pitchFamily="18" charset="-93"/>
              </a:rPr>
              <a:t>o </a:t>
            </a:r>
            <a:r>
              <a:rPr lang="en-US" sz="2500" dirty="0">
                <a:latin typeface="Aachen" pitchFamily="18" charset="-93"/>
                <a:ea typeface="Aachen" pitchFamily="18" charset="-93"/>
                <a:cs typeface="Aachen" pitchFamily="18" charset="-93"/>
              </a:rPr>
              <a:t>đ</a:t>
            </a:r>
            <a:r>
              <a:rPr lang="vi-VN" sz="2500" dirty="0" smtClean="0">
                <a:latin typeface="Aachen" pitchFamily="18" charset="-93"/>
                <a:ea typeface="Aachen" pitchFamily="18" charset="-93"/>
                <a:cs typeface="Aachen" pitchFamily="18" charset="-93"/>
              </a:rPr>
              <a:t>ầm </a:t>
            </a:r>
            <a:r>
              <a:rPr lang="vi-VN" sz="2500" dirty="0">
                <a:latin typeface="Aachen" pitchFamily="18" charset="-93"/>
                <a:ea typeface="Aachen" pitchFamily="18" charset="-93"/>
                <a:cs typeface="Aachen" pitchFamily="18" charset="-93"/>
              </a:rPr>
              <a:t>giọt </a:t>
            </a:r>
            <a:r>
              <a:rPr lang="en-US" sz="2500" dirty="0" smtClean="0">
                <a:latin typeface="Aachen" pitchFamily="18" charset="-93"/>
                <a:ea typeface="Aachen" pitchFamily="18" charset="-93"/>
                <a:cs typeface="Aachen" pitchFamily="18" charset="-93"/>
              </a:rPr>
              <a:t>tủi</a:t>
            </a:r>
            <a:r>
              <a:rPr lang="vi-VN" sz="2500" dirty="0" smtClean="0">
                <a:latin typeface="Aachen" pitchFamily="18" charset="-93"/>
                <a:ea typeface="Aachen" pitchFamily="18" charset="-93"/>
                <a:cs typeface="Aachen" pitchFamily="18" charset="-93"/>
              </a:rPr>
              <a:t>, </a:t>
            </a:r>
            <a:r>
              <a:rPr lang="vi-VN" sz="2500" dirty="0">
                <a:latin typeface="Aachen" pitchFamily="18" charset="-93"/>
                <a:ea typeface="Aachen" pitchFamily="18" charset="-93"/>
                <a:cs typeface="Aachen" pitchFamily="18" charset="-93"/>
              </a:rPr>
              <a:t>tóc </a:t>
            </a:r>
            <a:r>
              <a:rPr lang="en-US" sz="2500" dirty="0" smtClean="0">
                <a:latin typeface="Aachen" pitchFamily="18" charset="-93"/>
                <a:ea typeface="Aachen" pitchFamily="18" charset="-93"/>
                <a:cs typeface="Aachen" pitchFamily="18" charset="-93"/>
              </a:rPr>
              <a:t>s</a:t>
            </a:r>
            <a:r>
              <a:rPr lang="vi-VN" sz="2500" dirty="0" smtClean="0">
                <a:latin typeface="Aachen" pitchFamily="18" charset="-93"/>
                <a:ea typeface="Aachen" pitchFamily="18" charset="-93"/>
                <a:cs typeface="Aachen" pitchFamily="18" charset="-93"/>
              </a:rPr>
              <a:t>e m</a:t>
            </a:r>
            <a:r>
              <a:rPr lang="en-US" sz="2500" dirty="0" smtClean="0">
                <a:latin typeface="Aachen" pitchFamily="18" charset="-93"/>
                <a:ea typeface="Aachen" pitchFamily="18" charset="-93"/>
                <a:cs typeface="Aachen" pitchFamily="18" charset="-93"/>
              </a:rPr>
              <a:t>ái</a:t>
            </a:r>
            <a:r>
              <a:rPr lang="vi-VN" sz="2500" dirty="0" smtClean="0">
                <a:latin typeface="Aachen" pitchFamily="18" charset="-93"/>
                <a:ea typeface="Aachen" pitchFamily="18" charset="-93"/>
                <a:cs typeface="Aachen" pitchFamily="18" charset="-93"/>
              </a:rPr>
              <a:t> </a:t>
            </a:r>
            <a:r>
              <a:rPr lang="vi-VN" sz="2500" dirty="0">
                <a:latin typeface="Aachen" pitchFamily="18" charset="-93"/>
                <a:ea typeface="Aachen" pitchFamily="18" charset="-93"/>
                <a:cs typeface="Aachen" pitchFamily="18" charset="-93"/>
              </a:rPr>
              <a:t>sầu</a:t>
            </a:r>
            <a:r>
              <a:rPr lang="vi-VN" sz="2500" dirty="0" smtClean="0">
                <a:latin typeface="Aachen" pitchFamily="18" charset="-93"/>
                <a:ea typeface="Aachen" pitchFamily="18" charset="-93"/>
                <a:cs typeface="Aachen" pitchFamily="18" charset="-93"/>
              </a:rPr>
              <a:t>.</a:t>
            </a:r>
            <a:endParaRPr lang="en-US" sz="2500" dirty="0" smtClean="0">
              <a:latin typeface="Aachen" pitchFamily="18" charset="-93"/>
              <a:ea typeface="Aachen" pitchFamily="18" charset="-93"/>
              <a:cs typeface="Aachen" pitchFamily="18" charset="-93"/>
            </a:endParaRPr>
          </a:p>
          <a:p>
            <a:pPr algn="ctr"/>
            <a:r>
              <a:rPr lang="vi-VN" sz="2500" dirty="0">
                <a:latin typeface="Aachen" pitchFamily="18" charset="-93"/>
                <a:ea typeface="Aachen" pitchFamily="18" charset="-93"/>
                <a:cs typeface="Aachen" pitchFamily="18" charset="-93"/>
              </a:rPr>
              <a:t>Nỗi riêng riêng những </a:t>
            </a:r>
            <a:r>
              <a:rPr lang="vi-VN" sz="2500" dirty="0" smtClean="0">
                <a:latin typeface="Aachen" pitchFamily="18" charset="-93"/>
                <a:ea typeface="Aachen" pitchFamily="18" charset="-93"/>
                <a:cs typeface="Aachen" pitchFamily="18" charset="-93"/>
              </a:rPr>
              <a:t>bàn hoàn</a:t>
            </a:r>
            <a:r>
              <a:rPr lang="vi-VN" sz="2500" dirty="0">
                <a:latin typeface="Aachen" pitchFamily="18" charset="-93"/>
                <a:ea typeface="Aachen" pitchFamily="18" charset="-93"/>
                <a:cs typeface="Aachen" pitchFamily="18" charset="-93"/>
              </a:rPr>
              <a:t/>
            </a:r>
            <a:br>
              <a:rPr lang="vi-VN" sz="2500" dirty="0">
                <a:latin typeface="Aachen" pitchFamily="18" charset="-93"/>
                <a:ea typeface="Aachen" pitchFamily="18" charset="-93"/>
                <a:cs typeface="Aachen" pitchFamily="18" charset="-93"/>
              </a:rPr>
            </a:br>
            <a:r>
              <a:rPr lang="vi-VN" sz="2500" dirty="0">
                <a:latin typeface="Aachen" pitchFamily="18" charset="-93"/>
                <a:ea typeface="Aachen" pitchFamily="18" charset="-93"/>
                <a:cs typeface="Aachen" pitchFamily="18" charset="-93"/>
              </a:rPr>
              <a:t>Dầu chong trắng </a:t>
            </a:r>
            <a:r>
              <a:rPr lang="vi-VN" sz="2500" dirty="0" smtClean="0">
                <a:latin typeface="Aachen" pitchFamily="18" charset="-93"/>
                <a:ea typeface="Aachen" pitchFamily="18" charset="-93"/>
                <a:cs typeface="Aachen" pitchFamily="18" charset="-93"/>
              </a:rPr>
              <a:t>đĩa</a:t>
            </a:r>
            <a:r>
              <a:rPr lang="en-US" sz="2500" dirty="0" smtClean="0">
                <a:latin typeface="Aachen" pitchFamily="18" charset="-93"/>
                <a:ea typeface="Aachen" pitchFamily="18" charset="-93"/>
                <a:cs typeface="Aachen" pitchFamily="18" charset="-93"/>
              </a:rPr>
              <a:t>,</a:t>
            </a:r>
            <a:r>
              <a:rPr lang="vi-VN" sz="2500" dirty="0" smtClean="0">
                <a:latin typeface="Aachen" pitchFamily="18" charset="-93"/>
                <a:ea typeface="Aachen" pitchFamily="18" charset="-93"/>
                <a:cs typeface="Aachen" pitchFamily="18" charset="-93"/>
              </a:rPr>
              <a:t> </a:t>
            </a:r>
            <a:r>
              <a:rPr lang="vi-VN" sz="2500" dirty="0">
                <a:latin typeface="Aachen" pitchFamily="18" charset="-93"/>
                <a:ea typeface="Aachen" pitchFamily="18" charset="-93"/>
                <a:cs typeface="Aachen" pitchFamily="18" charset="-93"/>
              </a:rPr>
              <a:t>lệ tràn thấm khăn</a:t>
            </a:r>
            <a:r>
              <a:rPr lang="vi-VN" sz="2500" dirty="0"/>
              <a:t>.</a:t>
            </a:r>
            <a:endParaRPr lang="en-US" sz="2500" dirty="0"/>
          </a:p>
        </p:txBody>
      </p:sp>
    </p:spTree>
    <p:extLst>
      <p:ext uri="{BB962C8B-B14F-4D97-AF65-F5344CB8AC3E}">
        <p14:creationId xmlns:p14="http://schemas.microsoft.com/office/powerpoint/2010/main" val="26424828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Desktop\trao duyen\jongens-en-meisjes-die-groep-werken-612137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4999" y="3352291"/>
            <a:ext cx="5567929" cy="3124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2917371" y="914400"/>
            <a:ext cx="2950029" cy="42594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rPr>
              <a:t>THẢO LUẬN NHÓM</a:t>
            </a:r>
            <a:endParaRPr lang="en-US" sz="2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13" name="Rectangle 12"/>
          <p:cNvSpPr/>
          <p:nvPr/>
        </p:nvSpPr>
        <p:spPr>
          <a:xfrm>
            <a:off x="574343" y="1618661"/>
            <a:ext cx="8534400" cy="707886"/>
          </a:xfrm>
          <a:prstGeom prst="rect">
            <a:avLst/>
          </a:prstGeom>
        </p:spPr>
        <p:txBody>
          <a:bodyPr wrap="square">
            <a:spAutoFit/>
          </a:bodyPr>
          <a:lstStyle/>
          <a:p>
            <a:r>
              <a:rPr lang="en-US" sz="2000" b="1" i="1" dirty="0" smtClean="0">
                <a:solidFill>
                  <a:srgbClr val="7030A0"/>
                </a:solidFill>
              </a:rPr>
              <a:t>  a. Đoạn thơ này có nhan đề “Trao duyên”, cuối cùng duyên</a:t>
            </a:r>
            <a:r>
              <a:rPr lang="en-US" sz="2000" b="1" i="1" dirty="0">
                <a:solidFill>
                  <a:srgbClr val="7030A0"/>
                </a:solidFill>
              </a:rPr>
              <a:t> </a:t>
            </a:r>
            <a:r>
              <a:rPr lang="en-US" sz="2000" b="1" i="1" dirty="0" smtClean="0">
                <a:solidFill>
                  <a:srgbClr val="7030A0"/>
                </a:solidFill>
              </a:rPr>
              <a:t>có được trao không? Tại sao gọi đoạn thơ này là một bi kịch?</a:t>
            </a:r>
            <a:endParaRPr lang="en-US" sz="2000" i="1" dirty="0">
              <a:solidFill>
                <a:srgbClr val="7030A0"/>
              </a:solidFill>
            </a:endParaRPr>
          </a:p>
        </p:txBody>
      </p:sp>
      <p:sp>
        <p:nvSpPr>
          <p:cNvPr id="16" name="Rectangle 15"/>
          <p:cNvSpPr/>
          <p:nvPr/>
        </p:nvSpPr>
        <p:spPr>
          <a:xfrm>
            <a:off x="589128" y="2332234"/>
            <a:ext cx="7538310" cy="400110"/>
          </a:xfrm>
          <a:prstGeom prst="rect">
            <a:avLst/>
          </a:prstGeom>
        </p:spPr>
        <p:txBody>
          <a:bodyPr wrap="square">
            <a:spAutoFit/>
          </a:bodyPr>
          <a:lstStyle/>
          <a:p>
            <a:r>
              <a:rPr lang="en-US" sz="2000" b="1" i="1" dirty="0" smtClean="0">
                <a:solidFill>
                  <a:srgbClr val="7030A0"/>
                </a:solidFill>
              </a:rPr>
              <a:t>  b. Nhận xét về thân phận của nàng Kiều trong đoạn thơ?</a:t>
            </a:r>
            <a:endParaRPr lang="en-US" sz="2000" i="1" dirty="0">
              <a:solidFill>
                <a:srgbClr val="7030A0"/>
              </a:solidFill>
            </a:endParaRPr>
          </a:p>
        </p:txBody>
      </p:sp>
    </p:spTree>
    <p:extLst>
      <p:ext uri="{BB962C8B-B14F-4D97-AF65-F5344CB8AC3E}">
        <p14:creationId xmlns:p14="http://schemas.microsoft.com/office/powerpoint/2010/main" val="293241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4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Desktop\trao duyen\jongens-en-meisjes-die-groep-werken-612137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4999" y="3352291"/>
            <a:ext cx="5567929" cy="3124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162642" y="4274475"/>
            <a:ext cx="2316735" cy="2671324"/>
            <a:chOff x="8801010" y="2615076"/>
            <a:chExt cx="2316735" cy="2671324"/>
          </a:xfrm>
        </p:grpSpPr>
        <p:pic>
          <p:nvPicPr>
            <p:cNvPr id="18" name="Picture 2" descr="C:\Users\Admin\Desktop\hinh lam\Clock-P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1010" y="2615076"/>
              <a:ext cx="2316735" cy="2671324"/>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p:cNvSpPr/>
            <p:nvPr/>
          </p:nvSpPr>
          <p:spPr>
            <a:xfrm>
              <a:off x="9353517" y="3638517"/>
              <a:ext cx="1238283" cy="12382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1" name="Picture 2" descr="G:\RIENG TU\DAY HOC\TRUONG THANH BINH 1  (2016-2017)\GIAO AN DIEN TU\HO TRO TAO PP\DONG HO DEM NGUOC\3 phut.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3664" y="5453656"/>
            <a:ext cx="1213872" cy="910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3" name="Rectangle 22"/>
          <p:cNvSpPr/>
          <p:nvPr/>
        </p:nvSpPr>
        <p:spPr>
          <a:xfrm>
            <a:off x="571500" y="5410200"/>
            <a:ext cx="876300" cy="1015663"/>
          </a:xfrm>
          <a:prstGeom prst="rect">
            <a:avLst/>
          </a:prstGeom>
        </p:spPr>
        <p:txBody>
          <a:bodyPr wrap="square">
            <a:spAutoFit/>
          </a:bodyPr>
          <a:lstStyle/>
          <a:p>
            <a:pPr algn="ctr"/>
            <a:r>
              <a:rPr lang="en-US" sz="3000" b="1" dirty="0" smtClean="0">
                <a:ea typeface="Roboto Condensed" panose="02000000000000000000" pitchFamily="2" charset="0"/>
                <a:cs typeface="Segoe UI" panose="020B0502040204020203" pitchFamily="34" charset="0"/>
              </a:rPr>
              <a:t>HẾT </a:t>
            </a:r>
          </a:p>
          <a:p>
            <a:pPr algn="ctr"/>
            <a:r>
              <a:rPr lang="en-US" sz="3000" b="1" dirty="0" smtClean="0">
                <a:ea typeface="Roboto Condensed" panose="02000000000000000000" pitchFamily="2" charset="0"/>
                <a:cs typeface="Segoe UI" panose="020B0502040204020203" pitchFamily="34" charset="0"/>
              </a:rPr>
              <a:t>GIỜ</a:t>
            </a:r>
            <a:endParaRPr lang="en-US" sz="3000" b="1" dirty="0">
              <a:ea typeface="Roboto Condensed" panose="02000000000000000000" pitchFamily="2" charset="0"/>
              <a:cs typeface="Segoe UI" panose="020B0502040204020203" pitchFamily="34" charset="0"/>
            </a:endParaRPr>
          </a:p>
        </p:txBody>
      </p:sp>
      <p:sp>
        <p:nvSpPr>
          <p:cNvPr id="14" name="Rounded Rectangle 13"/>
          <p:cNvSpPr/>
          <p:nvPr/>
        </p:nvSpPr>
        <p:spPr>
          <a:xfrm>
            <a:off x="2917371" y="914400"/>
            <a:ext cx="2950029" cy="42594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rPr>
              <a:t>THẢO LUẬN NHÓM</a:t>
            </a:r>
            <a:endParaRPr lang="en-US" sz="2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Calibri" pitchFamily="34" charset="0"/>
            </a:endParaRPr>
          </a:p>
        </p:txBody>
      </p:sp>
      <p:sp>
        <p:nvSpPr>
          <p:cNvPr id="15" name="Rectangle 14"/>
          <p:cNvSpPr/>
          <p:nvPr/>
        </p:nvSpPr>
        <p:spPr>
          <a:xfrm>
            <a:off x="574343" y="1618661"/>
            <a:ext cx="8534400" cy="707886"/>
          </a:xfrm>
          <a:prstGeom prst="rect">
            <a:avLst/>
          </a:prstGeom>
        </p:spPr>
        <p:txBody>
          <a:bodyPr wrap="square">
            <a:spAutoFit/>
          </a:bodyPr>
          <a:lstStyle/>
          <a:p>
            <a:r>
              <a:rPr lang="en-US" sz="2000" b="1" i="1" dirty="0" smtClean="0">
                <a:solidFill>
                  <a:srgbClr val="7030A0"/>
                </a:solidFill>
              </a:rPr>
              <a:t>  a. Đoạn thơ này có nhan đề “Trao duyên”, cuối cùng duyên</a:t>
            </a:r>
            <a:r>
              <a:rPr lang="en-US" sz="2000" b="1" i="1" dirty="0">
                <a:solidFill>
                  <a:srgbClr val="7030A0"/>
                </a:solidFill>
              </a:rPr>
              <a:t> </a:t>
            </a:r>
            <a:r>
              <a:rPr lang="en-US" sz="2000" b="1" i="1" dirty="0" smtClean="0">
                <a:solidFill>
                  <a:srgbClr val="7030A0"/>
                </a:solidFill>
              </a:rPr>
              <a:t>có được trao không? Tại sao gọi đoạn thơ này là một bi kịch?</a:t>
            </a:r>
            <a:endParaRPr lang="en-US" sz="2000" i="1" dirty="0">
              <a:solidFill>
                <a:srgbClr val="7030A0"/>
              </a:solidFill>
            </a:endParaRPr>
          </a:p>
        </p:txBody>
      </p:sp>
      <p:sp>
        <p:nvSpPr>
          <p:cNvPr id="20" name="Rectangle 19"/>
          <p:cNvSpPr/>
          <p:nvPr/>
        </p:nvSpPr>
        <p:spPr>
          <a:xfrm>
            <a:off x="589128" y="2332234"/>
            <a:ext cx="7538310" cy="400110"/>
          </a:xfrm>
          <a:prstGeom prst="rect">
            <a:avLst/>
          </a:prstGeom>
        </p:spPr>
        <p:txBody>
          <a:bodyPr wrap="square">
            <a:spAutoFit/>
          </a:bodyPr>
          <a:lstStyle/>
          <a:p>
            <a:r>
              <a:rPr lang="en-US" sz="2000" b="1" i="1" dirty="0" smtClean="0">
                <a:solidFill>
                  <a:srgbClr val="7030A0"/>
                </a:solidFill>
              </a:rPr>
              <a:t>  b. Nhận xét về thân phận của nàng Kiều trong đoạn thơ?</a:t>
            </a:r>
            <a:endParaRPr lang="en-US" sz="2000" i="1" dirty="0">
              <a:solidFill>
                <a:srgbClr val="7030A0"/>
              </a:solidFill>
            </a:endParaRPr>
          </a:p>
        </p:txBody>
      </p:sp>
    </p:spTree>
    <p:extLst>
      <p:ext uri="{BB962C8B-B14F-4D97-AF65-F5344CB8AC3E}">
        <p14:creationId xmlns:p14="http://schemas.microsoft.com/office/powerpoint/2010/main" val="406290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800"/>
                                        <p:tgtEl>
                                          <p:spTgt spid="17"/>
                                        </p:tgtEl>
                                      </p:cBhvr>
                                    </p:animEffect>
                                    <p:anim calcmode="lin" valueType="num">
                                      <p:cBhvr>
                                        <p:cTn id="8" dur="800" fill="hold"/>
                                        <p:tgtEl>
                                          <p:spTgt spid="17"/>
                                        </p:tgtEl>
                                        <p:attrNameLst>
                                          <p:attrName>ppt_x</p:attrName>
                                        </p:attrNameLst>
                                      </p:cBhvr>
                                      <p:tavLst>
                                        <p:tav tm="0">
                                          <p:val>
                                            <p:strVal val="#ppt_x"/>
                                          </p:val>
                                        </p:tav>
                                        <p:tav tm="100000">
                                          <p:val>
                                            <p:strVal val="#ppt_x"/>
                                          </p:val>
                                        </p:tav>
                                      </p:tavLst>
                                    </p:anim>
                                    <p:anim calcmode="lin" valueType="num">
                                      <p:cBhvr>
                                        <p:cTn id="9" dur="800" fill="hold"/>
                                        <p:tgtEl>
                                          <p:spTgt spid="17"/>
                                        </p:tgtEl>
                                        <p:attrNameLst>
                                          <p:attrName>ppt_y</p:attrName>
                                        </p:attrNameLst>
                                      </p:cBhvr>
                                      <p:tavLst>
                                        <p:tav tm="0">
                                          <p:val>
                                            <p:strVal val="#ppt_y+.1"/>
                                          </p:val>
                                        </p:tav>
                                        <p:tav tm="100000">
                                          <p:val>
                                            <p:strVal val="#ppt_y"/>
                                          </p:val>
                                        </p:tav>
                                      </p:tavLst>
                                    </p:anim>
                                  </p:childTnLst>
                                </p:cTn>
                              </p:par>
                              <p:par>
                                <p:cTn id="10" presetID="6" presetClass="entr" presetSubtype="32" fill="hold" nodeType="withEffect">
                                  <p:stCondLst>
                                    <p:cond delay="800"/>
                                  </p:stCondLst>
                                  <p:childTnLst>
                                    <p:set>
                                      <p:cBhvr>
                                        <p:cTn id="11" dur="1" fill="hold">
                                          <p:stCondLst>
                                            <p:cond delay="0"/>
                                          </p:stCondLst>
                                        </p:cTn>
                                        <p:tgtEl>
                                          <p:spTgt spid="21"/>
                                        </p:tgtEl>
                                        <p:attrNameLst>
                                          <p:attrName>style.visibility</p:attrName>
                                        </p:attrNameLst>
                                      </p:cBhvr>
                                      <p:to>
                                        <p:strVal val="visible"/>
                                      </p:to>
                                    </p:set>
                                    <p:animEffect transition="in" filter="circle(out)">
                                      <p:cBhvr>
                                        <p:cTn id="12" dur="900"/>
                                        <p:tgtEl>
                                          <p:spTgt spid="21"/>
                                        </p:tgtEl>
                                      </p:cBhvr>
                                    </p:animEffect>
                                  </p:childTnLst>
                                </p:cTn>
                              </p:par>
                              <p:par>
                                <p:cTn id="13" presetID="6" presetClass="entr" presetSubtype="32" fill="hold" grpId="0" nodeType="withEffect">
                                  <p:stCondLst>
                                    <p:cond delay="181000"/>
                                  </p:stCondLst>
                                  <p:childTnLst>
                                    <p:set>
                                      <p:cBhvr>
                                        <p:cTn id="14" dur="1" fill="hold">
                                          <p:stCondLst>
                                            <p:cond delay="0"/>
                                          </p:stCondLst>
                                        </p:cTn>
                                        <p:tgtEl>
                                          <p:spTgt spid="23"/>
                                        </p:tgtEl>
                                        <p:attrNameLst>
                                          <p:attrName>style.visibility</p:attrName>
                                        </p:attrNameLst>
                                      </p:cBhvr>
                                      <p:to>
                                        <p:strVal val="visible"/>
                                      </p:to>
                                    </p:set>
                                    <p:animEffect transition="in" filter="circle(out)">
                                      <p:cBhvr>
                                        <p:cTn id="15" dur="500"/>
                                        <p:tgtEl>
                                          <p:spTgt spid="23"/>
                                        </p:tgtEl>
                                      </p:cBhvr>
                                    </p:animEffect>
                                  </p:childTnLst>
                                </p:cTn>
                              </p:par>
                              <p:par>
                                <p:cTn id="16" presetID="53" presetClass="exit" presetSubtype="32" fill="hold" nodeType="withEffect">
                                  <p:stCondLst>
                                    <p:cond delay="181000"/>
                                  </p:stCondLst>
                                  <p:childTnLst>
                                    <p:anim calcmode="lin" valueType="num">
                                      <p:cBhvr>
                                        <p:cTn id="17" dur="500"/>
                                        <p:tgtEl>
                                          <p:spTgt spid="21"/>
                                        </p:tgtEl>
                                        <p:attrNameLst>
                                          <p:attrName>ppt_w</p:attrName>
                                        </p:attrNameLst>
                                      </p:cBhvr>
                                      <p:tavLst>
                                        <p:tav tm="0">
                                          <p:val>
                                            <p:strVal val="ppt_w"/>
                                          </p:val>
                                        </p:tav>
                                        <p:tav tm="100000">
                                          <p:val>
                                            <p:fltVal val="0"/>
                                          </p:val>
                                        </p:tav>
                                      </p:tavLst>
                                    </p:anim>
                                    <p:anim calcmode="lin" valueType="num">
                                      <p:cBhvr>
                                        <p:cTn id="18" dur="500"/>
                                        <p:tgtEl>
                                          <p:spTgt spid="21"/>
                                        </p:tgtEl>
                                        <p:attrNameLst>
                                          <p:attrName>ppt_h</p:attrName>
                                        </p:attrNameLst>
                                      </p:cBhvr>
                                      <p:tavLst>
                                        <p:tav tm="0">
                                          <p:val>
                                            <p:strVal val="ppt_h"/>
                                          </p:val>
                                        </p:tav>
                                        <p:tav tm="100000">
                                          <p:val>
                                            <p:fltVal val="0"/>
                                          </p:val>
                                        </p:tav>
                                      </p:tavLst>
                                    </p:anim>
                                    <p:animEffect transition="out" filter="fade">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custDataLst>
              <p:tags r:id="rId1"/>
            </p:custDataLst>
          </p:nvPr>
        </p:nvSpPr>
        <p:spPr>
          <a:xfrm>
            <a:off x="180974" y="398680"/>
            <a:ext cx="962026"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III.</a:t>
            </a:r>
            <a:endParaRPr lang="en-US" sz="5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7" name="Rectangle 6"/>
          <p:cNvSpPr/>
          <p:nvPr>
            <p:custDataLst>
              <p:tags r:id="rId2"/>
            </p:custDataLst>
          </p:nvPr>
        </p:nvSpPr>
        <p:spPr>
          <a:xfrm>
            <a:off x="990600" y="511314"/>
            <a:ext cx="4724400" cy="707886"/>
          </a:xfrm>
          <a:prstGeom prst="rect">
            <a:avLst/>
          </a:prstGeom>
          <a:noFill/>
        </p:spPr>
        <p:txBody>
          <a:bodyPr wrap="square" lIns="91440" tIns="45720" rIns="91440" bIns="45720">
            <a:spAutoFit/>
          </a:bodyPr>
          <a:lstStyle/>
          <a:p>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TỔNG KẾT</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A. Nội dung</a:t>
            </a:r>
            <a:endParaRPr lang="en-US" sz="3500" b="1" dirty="0">
              <a:ln w="1905"/>
              <a:solidFill>
                <a:srgbClr val="C00000"/>
              </a:solidFill>
              <a:effectLst>
                <a:innerShdw blurRad="69850" dist="43180" dir="5400000">
                  <a:srgbClr val="000000">
                    <a:alpha val="65000"/>
                  </a:srgbClr>
                </a:innerShdw>
              </a:effectLst>
            </a:endParaRPr>
          </a:p>
        </p:txBody>
      </p:sp>
      <p:sp>
        <p:nvSpPr>
          <p:cNvPr id="22" name="Rectangle 21"/>
          <p:cNvSpPr/>
          <p:nvPr/>
        </p:nvSpPr>
        <p:spPr>
          <a:xfrm>
            <a:off x="-25400" y="1752600"/>
            <a:ext cx="5740400" cy="1938992"/>
          </a:xfrm>
          <a:prstGeom prst="rect">
            <a:avLst/>
          </a:prstGeom>
        </p:spPr>
        <p:txBody>
          <a:bodyPr wrap="square">
            <a:spAutoFit/>
          </a:bodyPr>
          <a:lstStyle/>
          <a:p>
            <a:pPr lvl="1">
              <a:spcBef>
                <a:spcPct val="0"/>
              </a:spcBef>
            </a:pPr>
            <a:r>
              <a:rPr lang="en-US" sz="3000" b="1" dirty="0" smtClean="0">
                <a:ln w="1905"/>
                <a:solidFill>
                  <a:srgbClr val="C00000"/>
                </a:solidFill>
                <a:effectLst>
                  <a:innerShdw blurRad="69850" dist="43180" dir="5400000">
                    <a:srgbClr val="000000">
                      <a:alpha val="65000"/>
                    </a:srgbClr>
                  </a:innerShdw>
                </a:effectLst>
              </a:rPr>
              <a:t>  &gt;&gt; </a:t>
            </a:r>
            <a:r>
              <a:rPr lang="en-US" sz="3000" b="1" dirty="0" smtClean="0">
                <a:ln w="1905"/>
                <a:solidFill>
                  <a:srgbClr val="002060"/>
                </a:solidFill>
                <a:effectLst>
                  <a:innerShdw blurRad="69850" dist="43180" dir="5400000">
                    <a:srgbClr val="000000">
                      <a:alpha val="65000"/>
                    </a:srgbClr>
                  </a:innerShdw>
                </a:effectLst>
              </a:rPr>
              <a:t>Đoạn trích thể hiện bi kịch tình yêu, thân phận bất hạnh và nhân cách cao đẹp của Thúy Kiều.</a:t>
            </a:r>
            <a:endParaRPr lang="en-US" sz="3000" b="1" dirty="0">
              <a:ln w="1905"/>
              <a:solidFill>
                <a:srgbClr val="002060"/>
              </a:solidFill>
              <a:effectLst>
                <a:innerShdw blurRad="69850" dist="43180" dir="5400000">
                  <a:srgbClr val="000000">
                    <a:alpha val="65000"/>
                  </a:srgbClr>
                </a:innerShdw>
              </a:effectLst>
            </a:endParaRPr>
          </a:p>
        </p:txBody>
      </p:sp>
      <p:sp>
        <p:nvSpPr>
          <p:cNvPr id="28" name="Rectangle 27"/>
          <p:cNvSpPr/>
          <p:nvPr>
            <p:custDataLst>
              <p:tags r:id="rId4"/>
            </p:custDataLst>
          </p:nvPr>
        </p:nvSpPr>
        <p:spPr>
          <a:xfrm>
            <a:off x="-228600" y="3831610"/>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a:ln w="1905"/>
                <a:solidFill>
                  <a:srgbClr val="C00000"/>
                </a:solidFill>
                <a:effectLst>
                  <a:innerShdw blurRad="69850" dist="43180" dir="5400000">
                    <a:srgbClr val="000000">
                      <a:alpha val="65000"/>
                    </a:srgbClr>
                  </a:innerShdw>
                </a:effectLst>
              </a:rPr>
              <a:t>B</a:t>
            </a:r>
            <a:r>
              <a:rPr lang="en-US" sz="3500" b="1" dirty="0" smtClean="0">
                <a:ln w="1905"/>
                <a:solidFill>
                  <a:srgbClr val="C00000"/>
                </a:solidFill>
                <a:effectLst>
                  <a:innerShdw blurRad="69850" dist="43180" dir="5400000">
                    <a:srgbClr val="000000">
                      <a:alpha val="65000"/>
                    </a:srgbClr>
                  </a:innerShdw>
                </a:effectLst>
              </a:rPr>
              <a:t>. Nghệ thuật</a:t>
            </a:r>
            <a:endParaRPr lang="en-US" sz="3500" b="1" dirty="0">
              <a:ln w="1905"/>
              <a:solidFill>
                <a:srgbClr val="C00000"/>
              </a:solidFill>
              <a:effectLst>
                <a:innerShdw blurRad="69850" dist="43180" dir="5400000">
                  <a:srgbClr val="000000">
                    <a:alpha val="65000"/>
                  </a:srgbClr>
                </a:innerShdw>
              </a:effectLst>
            </a:endParaRPr>
          </a:p>
        </p:txBody>
      </p:sp>
      <p:sp>
        <p:nvSpPr>
          <p:cNvPr id="29" name="Rectangle 28"/>
          <p:cNvSpPr/>
          <p:nvPr/>
        </p:nvSpPr>
        <p:spPr>
          <a:xfrm>
            <a:off x="-101600" y="4461808"/>
            <a:ext cx="5740400" cy="1015663"/>
          </a:xfrm>
          <a:prstGeom prst="rect">
            <a:avLst/>
          </a:prstGeom>
        </p:spPr>
        <p:txBody>
          <a:bodyPr wrap="square">
            <a:spAutoFit/>
          </a:bodyPr>
          <a:lstStyle/>
          <a:p>
            <a:pPr lvl="1">
              <a:spcBef>
                <a:spcPct val="0"/>
              </a:spcBef>
            </a:pPr>
            <a:r>
              <a:rPr lang="en-US" sz="3000" b="1" dirty="0" smtClean="0">
                <a:ln w="1905"/>
                <a:solidFill>
                  <a:srgbClr val="C00000"/>
                </a:solidFill>
                <a:effectLst>
                  <a:innerShdw blurRad="69850" dist="43180" dir="5400000">
                    <a:srgbClr val="000000">
                      <a:alpha val="65000"/>
                    </a:srgbClr>
                  </a:innerShdw>
                </a:effectLst>
              </a:rPr>
              <a:t>  &gt;&gt; </a:t>
            </a:r>
            <a:r>
              <a:rPr lang="en-US" sz="3000" b="1" dirty="0" smtClean="0">
                <a:ln w="1905"/>
                <a:solidFill>
                  <a:srgbClr val="002060"/>
                </a:solidFill>
                <a:effectLst>
                  <a:innerShdw blurRad="69850" dist="43180" dir="5400000">
                    <a:srgbClr val="000000">
                      <a:alpha val="65000"/>
                    </a:srgbClr>
                  </a:innerShdw>
                </a:effectLst>
              </a:rPr>
              <a:t>Nghệ thuật miêu tả tâm lý nhân vật tinh tế, sắc sảo.</a:t>
            </a:r>
          </a:p>
        </p:txBody>
      </p:sp>
      <p:pic>
        <p:nvPicPr>
          <p:cNvPr id="9218" name="Picture 2" descr="C:\Users\Admin\Desktop\trao duyen\19894574_943463592461836_742153047437446685_n.jpg"/>
          <p:cNvPicPr>
            <a:picLocks noChangeAspect="1" noChangeArrowheads="1"/>
          </p:cNvPicPr>
          <p:nvPr/>
        </p:nvPicPr>
        <p:blipFill rotWithShape="1">
          <a:blip r:embed="rId7">
            <a:extLst>
              <a:ext uri="{28A0092B-C50C-407E-A947-70E740481C1C}">
                <a14:useLocalDpi xmlns:a14="http://schemas.microsoft.com/office/drawing/2010/main" val="0"/>
              </a:ext>
            </a:extLst>
          </a:blip>
          <a:srcRect r="24929"/>
          <a:stretch/>
        </p:blipFill>
        <p:spPr bwMode="auto">
          <a:xfrm>
            <a:off x="5689600" y="818237"/>
            <a:ext cx="3200400" cy="56842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101600" y="5529123"/>
            <a:ext cx="5740400" cy="553998"/>
          </a:xfrm>
          <a:prstGeom prst="rect">
            <a:avLst/>
          </a:prstGeom>
        </p:spPr>
        <p:txBody>
          <a:bodyPr wrap="square">
            <a:spAutoFit/>
          </a:bodyPr>
          <a:lstStyle/>
          <a:p>
            <a:pPr lvl="1">
              <a:spcBef>
                <a:spcPct val="0"/>
              </a:spcBef>
            </a:pPr>
            <a:r>
              <a:rPr lang="en-US" sz="3000" b="1" dirty="0" smtClean="0">
                <a:ln w="1905"/>
                <a:solidFill>
                  <a:srgbClr val="C00000"/>
                </a:solidFill>
                <a:effectLst>
                  <a:innerShdw blurRad="69850" dist="43180" dir="5400000">
                    <a:srgbClr val="000000">
                      <a:alpha val="65000"/>
                    </a:srgbClr>
                  </a:innerShdw>
                </a:effectLst>
              </a:rPr>
              <a:t>&gt;&gt; </a:t>
            </a:r>
            <a:r>
              <a:rPr lang="en-US" sz="3000" b="1" dirty="0" smtClean="0">
                <a:ln w="1905"/>
                <a:solidFill>
                  <a:srgbClr val="002060"/>
                </a:solidFill>
                <a:effectLst>
                  <a:innerShdw blurRad="69850" dist="43180" dir="5400000">
                    <a:srgbClr val="000000">
                      <a:alpha val="65000"/>
                    </a:srgbClr>
                  </a:innerShdw>
                </a:effectLst>
              </a:rPr>
              <a:t>Từ </a:t>
            </a:r>
            <a:r>
              <a:rPr lang="en-US" sz="3000" b="1" smtClean="0">
                <a:ln w="1905"/>
                <a:solidFill>
                  <a:srgbClr val="002060"/>
                </a:solidFill>
                <a:effectLst>
                  <a:innerShdw blurRad="69850" dist="43180" dir="5400000">
                    <a:srgbClr val="000000">
                      <a:alpha val="65000"/>
                    </a:srgbClr>
                  </a:innerShdw>
                </a:effectLst>
              </a:rPr>
              <a:t>ngữ trau </a:t>
            </a:r>
            <a:r>
              <a:rPr lang="en-US" sz="3000" b="1" dirty="0" smtClean="0">
                <a:ln w="1905"/>
                <a:solidFill>
                  <a:srgbClr val="002060"/>
                </a:solidFill>
                <a:effectLst>
                  <a:innerShdw blurRad="69850" dist="43180" dir="5400000">
                    <a:srgbClr val="000000">
                      <a:alpha val="65000"/>
                    </a:srgbClr>
                  </a:innerShdw>
                </a:effectLst>
              </a:rPr>
              <a:t>chuốt, đặc sắc.</a:t>
            </a:r>
            <a:endParaRPr lang="en-US" sz="3000" b="1" dirty="0">
              <a:ln w="1905"/>
              <a:solidFill>
                <a:srgbClr val="00206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02653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additive="base">
                                        <p:cTn id="15" dur="500" fill="hold"/>
                                        <p:tgtEl>
                                          <p:spTgt spid="9218"/>
                                        </p:tgtEl>
                                        <p:attrNameLst>
                                          <p:attrName>ppt_x</p:attrName>
                                        </p:attrNameLst>
                                      </p:cBhvr>
                                      <p:tavLst>
                                        <p:tav tm="0">
                                          <p:val>
                                            <p:strVal val="#ppt_x"/>
                                          </p:val>
                                        </p:tav>
                                        <p:tav tm="100000">
                                          <p:val>
                                            <p:strVal val="#ppt_x"/>
                                          </p:val>
                                        </p:tav>
                                      </p:tavLst>
                                    </p:anim>
                                    <p:anim calcmode="lin" valueType="num">
                                      <p:cBhvr additive="base">
                                        <p:cTn id="16" dur="500" fill="hold"/>
                                        <p:tgtEl>
                                          <p:spTgt spid="921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up)">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P spid="22" grpId="0"/>
      <p:bldP spid="28" grpId="0"/>
      <p:bldP spid="29"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custDataLst>
              <p:tags r:id="rId1"/>
            </p:custDataLst>
          </p:nvPr>
        </p:nvSpPr>
        <p:spPr>
          <a:xfrm>
            <a:off x="2768600" y="511314"/>
            <a:ext cx="2870200" cy="2554545"/>
          </a:xfrm>
          <a:prstGeom prst="rect">
            <a:avLst/>
          </a:prstGeom>
          <a:noFill/>
        </p:spPr>
        <p:txBody>
          <a:bodyPr wrap="square" lIns="91440" tIns="45720" rIns="91440" bIns="45720">
            <a:spAutoFit/>
          </a:bodyPr>
          <a:lstStyle/>
          <a:p>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LUYỆN TẬP   </a:t>
            </a:r>
          </a:p>
          <a:p>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a:p>
            <a:endParaRPr lang="en-US" sz="4000" b="1" cap="all" smtClean="0">
              <a:ln w="9000" cmpd="sng">
                <a:solidFill>
                  <a:schemeClr val="accent4">
                    <a:shade val="50000"/>
                    <a:satMod val="120000"/>
                  </a:schemeClr>
                </a:solidFill>
                <a:prstDash val="solid"/>
              </a:ln>
              <a:effectLst>
                <a:reflection blurRad="12700" stA="28000" endPos="45000" dist="1000" dir="5400000" sy="-100000" algn="bl" rotWithShape="0"/>
              </a:effectLst>
            </a:endParaRPr>
          </a:p>
          <a:p>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22" name="Rectangle 21"/>
          <p:cNvSpPr/>
          <p:nvPr/>
        </p:nvSpPr>
        <p:spPr>
          <a:xfrm>
            <a:off x="-25400" y="1371600"/>
            <a:ext cx="8940800" cy="1015663"/>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rPr>
              <a:t>“Qua việc trao duyên của Kiều em hiểu gì về tình yêu của người xưa?”</a:t>
            </a:r>
            <a:endParaRPr lang="en-US" sz="3000" b="1" dirty="0">
              <a:ln w="1905"/>
              <a:solidFill>
                <a:srgbClr val="002060"/>
              </a:solidFill>
              <a:effectLst>
                <a:innerShdw blurRad="69850" dist="43180" dir="5400000">
                  <a:srgbClr val="000000">
                    <a:alpha val="65000"/>
                  </a:srgbClr>
                </a:innerShdw>
              </a:effectLst>
            </a:endParaRPr>
          </a:p>
        </p:txBody>
      </p:sp>
      <p:pic>
        <p:nvPicPr>
          <p:cNvPr id="1026" name="Picture 2" descr="C:\Users\Admin\Desktop\trao duyen\nor000qq938722293n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383632"/>
            <a:ext cx="4034631" cy="40346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03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 presetClass="entr" presetSubtype="2" fill="hold" nodeType="withEffect">
                                  <p:stCondLst>
                                    <p:cond delay="60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500" fill="hold"/>
                                        <p:tgtEl>
                                          <p:spTgt spid="1026"/>
                                        </p:tgtEl>
                                        <p:attrNameLst>
                                          <p:attrName>ppt_x</p:attrName>
                                        </p:attrNameLst>
                                      </p:cBhvr>
                                      <p:tavLst>
                                        <p:tav tm="0">
                                          <p:val>
                                            <p:strVal val="1+#ppt_w/2"/>
                                          </p:val>
                                        </p:tav>
                                        <p:tav tm="100000">
                                          <p:val>
                                            <p:strVal val="#ppt_x"/>
                                          </p:val>
                                        </p:tav>
                                      </p:tavLst>
                                    </p:anim>
                                    <p:anim calcmode="lin" valueType="num">
                                      <p:cBhvr additive="base">
                                        <p:cTn id="15"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custDataLst>
              <p:tags r:id="rId1"/>
            </p:custDataLst>
          </p:nvPr>
        </p:nvSpPr>
        <p:spPr>
          <a:xfrm>
            <a:off x="2590800" y="511314"/>
            <a:ext cx="4622800" cy="707886"/>
          </a:xfrm>
          <a:prstGeom prst="rect">
            <a:avLst/>
          </a:prstGeom>
          <a:noFill/>
        </p:spPr>
        <p:txBody>
          <a:bodyPr wrap="square" lIns="91440" tIns="45720" rIns="91440" bIns="45720">
            <a:spAutoFit/>
          </a:bodyPr>
          <a:lstStyle/>
          <a:p>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Bài tập Vận dụng</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22" name="Rectangle 21"/>
          <p:cNvSpPr/>
          <p:nvPr/>
        </p:nvSpPr>
        <p:spPr>
          <a:xfrm>
            <a:off x="-25400" y="1788586"/>
            <a:ext cx="8940800" cy="1477328"/>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rPr>
              <a:t>  Viết một đoạn văn nêu nhận xét của em về tình yêu của Thúy Kiều – Kim Trọng trong sự so sánh với tình yêu thời hiện đại?</a:t>
            </a:r>
            <a:endParaRPr lang="en-US" sz="3000" b="1" dirty="0">
              <a:ln w="1905"/>
              <a:solidFill>
                <a:srgbClr val="002060"/>
              </a:solidFill>
              <a:effectLst>
                <a:innerShdw blurRad="69850" dist="43180" dir="5400000">
                  <a:srgbClr val="000000">
                    <a:alpha val="65000"/>
                  </a:srgbClr>
                </a:innerShdw>
              </a:effectLst>
            </a:endParaRPr>
          </a:p>
        </p:txBody>
      </p:sp>
      <p:sp>
        <p:nvSpPr>
          <p:cNvPr id="4" name="Rectangle 3"/>
          <p:cNvSpPr/>
          <p:nvPr>
            <p:custDataLst>
              <p:tags r:id="rId2"/>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Bài tập:</a:t>
            </a:r>
            <a:endParaRPr lang="en-US" sz="3500" b="1" dirty="0">
              <a:ln w="1905"/>
              <a:solidFill>
                <a:srgbClr val="C00000"/>
              </a:solidFill>
              <a:effectLst>
                <a:innerShdw blurRad="69850" dist="43180" dir="5400000">
                  <a:srgbClr val="000000">
                    <a:alpha val="65000"/>
                  </a:srgbClr>
                </a:innerShdw>
              </a:effectLst>
            </a:endParaRPr>
          </a:p>
        </p:txBody>
      </p:sp>
      <p:pic>
        <p:nvPicPr>
          <p:cNvPr id="2050" name="Picture 2" descr="C:\Users\Admin\Desktop\trao duyen\19225161_943463392461856_4141258731000952865_n.jpg"/>
          <p:cNvPicPr>
            <a:picLocks noChangeAspect="1" noChangeArrowheads="1"/>
          </p:cNvPicPr>
          <p:nvPr/>
        </p:nvPicPr>
        <p:blipFill rotWithShape="1">
          <a:blip r:embed="rId5">
            <a:extLst>
              <a:ext uri="{28A0092B-C50C-407E-A947-70E740481C1C}">
                <a14:useLocalDpi xmlns:a14="http://schemas.microsoft.com/office/drawing/2010/main" val="0"/>
              </a:ext>
            </a:extLst>
          </a:blip>
          <a:srcRect l="-943" t="13915" r="13050" b="22641"/>
          <a:stretch/>
        </p:blipFill>
        <p:spPr bwMode="auto">
          <a:xfrm>
            <a:off x="1022368" y="3213100"/>
            <a:ext cx="3549632" cy="34163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3" name="Picture 5" descr="C:\Users\Admin\Desktop\224389304-romantic-pictures-of-lov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3200400"/>
            <a:ext cx="3429000" cy="3429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41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40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0-#ppt_w/2"/>
                                          </p:val>
                                        </p:tav>
                                        <p:tav tm="100000">
                                          <p:val>
                                            <p:strVal val="#ppt_x"/>
                                          </p:val>
                                        </p:tav>
                                      </p:tavLst>
                                    </p:anim>
                                    <p:anim calcmode="lin" valueType="num">
                                      <p:cBhvr additive="base">
                                        <p:cTn id="20" dur="500" fill="hold"/>
                                        <p:tgtEl>
                                          <p:spTgt spid="205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400"/>
                                  </p:stCondLst>
                                  <p:childTnLst>
                                    <p:set>
                                      <p:cBhvr>
                                        <p:cTn id="22" dur="1" fill="hold">
                                          <p:stCondLst>
                                            <p:cond delay="0"/>
                                          </p:stCondLst>
                                        </p:cTn>
                                        <p:tgtEl>
                                          <p:spTgt spid="2053"/>
                                        </p:tgtEl>
                                        <p:attrNameLst>
                                          <p:attrName>style.visibility</p:attrName>
                                        </p:attrNameLst>
                                      </p:cBhvr>
                                      <p:to>
                                        <p:strVal val="visible"/>
                                      </p:to>
                                    </p:set>
                                    <p:anim calcmode="lin" valueType="num">
                                      <p:cBhvr additive="base">
                                        <p:cTn id="23" dur="500" fill="hold"/>
                                        <p:tgtEl>
                                          <p:spTgt spid="2053"/>
                                        </p:tgtEl>
                                        <p:attrNameLst>
                                          <p:attrName>ppt_x</p:attrName>
                                        </p:attrNameLst>
                                      </p:cBhvr>
                                      <p:tavLst>
                                        <p:tav tm="0">
                                          <p:val>
                                            <p:strVal val="1+#ppt_w/2"/>
                                          </p:val>
                                        </p:tav>
                                        <p:tav tm="100000">
                                          <p:val>
                                            <p:strVal val="#ppt_x"/>
                                          </p:val>
                                        </p:tav>
                                      </p:tavLst>
                                    </p:anim>
                                    <p:anim calcmode="lin" valueType="num">
                                      <p:cBhvr additive="base">
                                        <p:cTn id="24" dur="500" fill="hold"/>
                                        <p:tgtEl>
                                          <p:spTgt spid="20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custDataLst>
              <p:tags r:id="rId1"/>
            </p:custDataLst>
          </p:nvPr>
        </p:nvSpPr>
        <p:spPr>
          <a:xfrm>
            <a:off x="381000" y="511314"/>
            <a:ext cx="84582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Bài tập mở rộng</a:t>
            </a:r>
            <a:endParaRPr lang="en-US" sz="4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22" name="Rectangle 21"/>
          <p:cNvSpPr/>
          <p:nvPr/>
        </p:nvSpPr>
        <p:spPr>
          <a:xfrm>
            <a:off x="-25400" y="2057400"/>
            <a:ext cx="8940800" cy="1015663"/>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rPr>
              <a:t>  Viết một đoạn văn hình dung tâm trạng của Thúy Vân trong và sau khi trao duyên?</a:t>
            </a:r>
            <a:endParaRPr lang="en-US" sz="3000" b="1" dirty="0">
              <a:ln w="1905"/>
              <a:solidFill>
                <a:srgbClr val="002060"/>
              </a:solidFill>
              <a:effectLst>
                <a:innerShdw blurRad="69850" dist="43180" dir="5400000">
                  <a:srgbClr val="000000">
                    <a:alpha val="65000"/>
                  </a:srgbClr>
                </a:innerShdw>
              </a:effectLst>
            </a:endParaRPr>
          </a:p>
        </p:txBody>
      </p:sp>
      <p:sp>
        <p:nvSpPr>
          <p:cNvPr id="4" name="Rectangle 3"/>
          <p:cNvSpPr/>
          <p:nvPr>
            <p:custDataLst>
              <p:tags r:id="rId2"/>
            </p:custDataLst>
          </p:nvPr>
        </p:nvSpPr>
        <p:spPr>
          <a:xfrm>
            <a:off x="-152400" y="1447800"/>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Bài tập 1:</a:t>
            </a:r>
            <a:endParaRPr lang="en-US" sz="3500" b="1" dirty="0">
              <a:ln w="1905"/>
              <a:solidFill>
                <a:srgbClr val="C00000"/>
              </a:solidFill>
              <a:effectLst>
                <a:innerShdw blurRad="69850" dist="43180" dir="5400000">
                  <a:srgbClr val="000000">
                    <a:alpha val="65000"/>
                  </a:srgbClr>
                </a:innerShdw>
              </a:effectLst>
            </a:endParaRPr>
          </a:p>
        </p:txBody>
      </p:sp>
      <p:sp>
        <p:nvSpPr>
          <p:cNvPr id="5" name="Rectangle 4"/>
          <p:cNvSpPr/>
          <p:nvPr/>
        </p:nvSpPr>
        <p:spPr>
          <a:xfrm>
            <a:off x="0" y="3810000"/>
            <a:ext cx="8940800" cy="1015663"/>
          </a:xfrm>
          <a:prstGeom prst="rect">
            <a:avLst/>
          </a:prstGeom>
        </p:spPr>
        <p:txBody>
          <a:bodyPr wrap="square">
            <a:spAutoFit/>
          </a:bodyPr>
          <a:lstStyle/>
          <a:p>
            <a:pPr lvl="1">
              <a:spcBef>
                <a:spcPct val="0"/>
              </a:spcBef>
            </a:pPr>
            <a:r>
              <a:rPr lang="en-US" sz="3000" b="1" dirty="0" smtClean="0">
                <a:ln w="1905"/>
                <a:solidFill>
                  <a:srgbClr val="002060"/>
                </a:solidFill>
                <a:effectLst>
                  <a:innerShdw blurRad="69850" dist="43180" dir="5400000">
                    <a:srgbClr val="000000">
                      <a:alpha val="65000"/>
                    </a:srgbClr>
                  </a:innerShdw>
                </a:effectLst>
              </a:rPr>
              <a:t>  Tưởng tượng giấc mơ của Kiều sau khi nàng bị ngất đi?</a:t>
            </a:r>
            <a:endParaRPr lang="en-US" sz="3000" b="1" dirty="0">
              <a:ln w="1905"/>
              <a:solidFill>
                <a:srgbClr val="002060"/>
              </a:solidFill>
              <a:effectLst>
                <a:innerShdw blurRad="69850" dist="43180" dir="5400000">
                  <a:srgbClr val="000000">
                    <a:alpha val="65000"/>
                  </a:srgbClr>
                </a:innerShdw>
              </a:effectLst>
            </a:endParaRPr>
          </a:p>
        </p:txBody>
      </p:sp>
      <p:sp>
        <p:nvSpPr>
          <p:cNvPr id="6" name="Rectangle 5"/>
          <p:cNvSpPr/>
          <p:nvPr>
            <p:custDataLst>
              <p:tags r:id="rId3"/>
            </p:custDataLst>
          </p:nvPr>
        </p:nvSpPr>
        <p:spPr>
          <a:xfrm>
            <a:off x="-127000" y="3200400"/>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Bài tập 2:</a:t>
            </a:r>
            <a:endParaRPr lang="en-US" sz="35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10224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4" grpId="0"/>
      <p:bldP spid="5"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200"/>
            <a:ext cx="9144000" cy="286232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6000" b="1" spc="50" dirty="0" smtClean="0">
                <a:ln w="11430"/>
                <a:solidFill>
                  <a:srgbClr val="3200C0"/>
                </a:solidFill>
                <a:effectLst>
                  <a:outerShdw blurRad="76200" dist="50800" dir="5400000" algn="tl" rotWithShape="0">
                    <a:srgbClr val="000000">
                      <a:alpha val="65000"/>
                    </a:srgbClr>
                  </a:outerShdw>
                </a:effectLst>
              </a:rPr>
              <a:t>CHÂN THÀNH CẢM ƠN QUÝ THẦY CÔ VÀ CÁC EM HỌC SINH THEO DÕI</a:t>
            </a:r>
            <a:endParaRPr lang="en-US" sz="6000" b="1" spc="50" dirty="0">
              <a:ln w="11430"/>
              <a:solidFill>
                <a:srgbClr val="3200C0"/>
              </a:solidFill>
              <a:effectLst>
                <a:outerShdw blurRad="76200" dist="50800" dir="5400000" algn="tl" rotWithShape="0">
                  <a:srgbClr val="000000">
                    <a:alpha val="65000"/>
                  </a:srgbClr>
                </a:outerShdw>
              </a:effectLst>
            </a:endParaRPr>
          </a:p>
        </p:txBody>
      </p:sp>
      <p:pic>
        <p:nvPicPr>
          <p:cNvPr id="3075" name="Picture 3" descr="C:\Users\Admin\Desktop\hinh lam\thank-you-clipart-thank-you-flower-300x20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137647"/>
            <a:ext cx="4615962"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39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1000"/>
                                        <p:tgtEl>
                                          <p:spTgt spid="3075"/>
                                        </p:tgtEl>
                                      </p:cBhvr>
                                    </p:animEffect>
                                    <p:anim calcmode="lin" valueType="num">
                                      <p:cBhvr>
                                        <p:cTn id="8" dur="1000" fill="hold"/>
                                        <p:tgtEl>
                                          <p:spTgt spid="3075"/>
                                        </p:tgtEl>
                                        <p:attrNameLst>
                                          <p:attrName>ppt_x</p:attrName>
                                        </p:attrNameLst>
                                      </p:cBhvr>
                                      <p:tavLst>
                                        <p:tav tm="0">
                                          <p:val>
                                            <p:strVal val="#ppt_x"/>
                                          </p:val>
                                        </p:tav>
                                        <p:tav tm="100000">
                                          <p:val>
                                            <p:strVal val="#ppt_x"/>
                                          </p:val>
                                        </p:tav>
                                      </p:tavLst>
                                    </p:anim>
                                    <p:anim calcmode="lin" valueType="num">
                                      <p:cBhvr>
                                        <p:cTn id="9" dur="1000" fill="hold"/>
                                        <p:tgtEl>
                                          <p:spTgt spid="30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5638800"/>
            <a:ext cx="5867400" cy="861774"/>
          </a:xfrm>
          <a:prstGeom prst="rect">
            <a:avLst/>
          </a:prstGeom>
        </p:spPr>
        <p:txBody>
          <a:bodyPr wrap="square">
            <a:spAutoFit/>
          </a:bodyPr>
          <a:lstStyle/>
          <a:p>
            <a:pPr algn="ctr"/>
            <a:r>
              <a:rPr lang="en-US" sz="2500" smtClean="0">
                <a:latin typeface="Aachen" pitchFamily="18" charset="-93"/>
                <a:ea typeface="Aachen" pitchFamily="18" charset="-93"/>
                <a:cs typeface="Aachen" pitchFamily="18" charset="-93"/>
              </a:rPr>
              <a:t>“</a:t>
            </a:r>
            <a:r>
              <a:rPr lang="vi-VN" sz="2500" smtClean="0">
                <a:latin typeface="Aachen" pitchFamily="18" charset="-93"/>
                <a:ea typeface="Aachen" pitchFamily="18" charset="-93"/>
                <a:cs typeface="Aachen" pitchFamily="18" charset="-93"/>
              </a:rPr>
              <a:t>Nghĩ </a:t>
            </a:r>
            <a:r>
              <a:rPr lang="vi-VN" sz="2500" dirty="0">
                <a:latin typeface="Aachen" pitchFamily="18" charset="-93"/>
                <a:ea typeface="Aachen" pitchFamily="18" charset="-93"/>
                <a:cs typeface="Aachen" pitchFamily="18" charset="-93"/>
              </a:rPr>
              <a:t>đâu rẽ cửa chia nhà </a:t>
            </a:r>
            <a:r>
              <a:rPr lang="vi-VN" sz="2500">
                <a:latin typeface="Aachen" pitchFamily="18" charset="-93"/>
                <a:ea typeface="Aachen" pitchFamily="18" charset="-93"/>
                <a:cs typeface="Aachen" pitchFamily="18" charset="-93"/>
              </a:rPr>
              <a:t>tự </a:t>
            </a:r>
            <a:r>
              <a:rPr lang="vi-VN" sz="2500" smtClean="0">
                <a:latin typeface="Aachen" pitchFamily="18" charset="-93"/>
                <a:ea typeface="Aachen" pitchFamily="18" charset="-93"/>
                <a:cs typeface="Aachen" pitchFamily="18" charset="-93"/>
              </a:rPr>
              <a:t>tôi</a:t>
            </a:r>
            <a:r>
              <a:rPr lang="en-US" sz="2500" smtClean="0">
                <a:latin typeface="Aachen" pitchFamily="18" charset="-93"/>
                <a:ea typeface="Aachen" pitchFamily="18" charset="-93"/>
                <a:cs typeface="Aachen" pitchFamily="18" charset="-93"/>
              </a:rPr>
              <a:t>”.</a:t>
            </a:r>
            <a:endParaRPr lang="en-US" sz="2500" dirty="0" smtClean="0">
              <a:latin typeface="Aachen" pitchFamily="18" charset="-93"/>
              <a:ea typeface="Aachen" pitchFamily="18" charset="-93"/>
              <a:cs typeface="Aachen" pitchFamily="18" charset="-93"/>
            </a:endParaRPr>
          </a:p>
          <a:p>
            <a:pPr algn="ctr"/>
            <a:r>
              <a:rPr lang="en-US" sz="2500" smtClean="0">
                <a:latin typeface="Aachen" pitchFamily="18" charset="-93"/>
                <a:ea typeface="Aachen" pitchFamily="18" charset="-93"/>
                <a:cs typeface="Aachen" pitchFamily="18" charset="-93"/>
              </a:rPr>
              <a:t>“</a:t>
            </a:r>
            <a:r>
              <a:rPr lang="vi-VN" sz="2500" smtClean="0">
                <a:latin typeface="Aachen" pitchFamily="18" charset="-93"/>
                <a:ea typeface="Aachen" pitchFamily="18" charset="-93"/>
                <a:cs typeface="Aachen" pitchFamily="18" charset="-93"/>
              </a:rPr>
              <a:t>Vì </a:t>
            </a:r>
            <a:r>
              <a:rPr lang="vi-VN" sz="2500" dirty="0">
                <a:latin typeface="Aachen" pitchFamily="18" charset="-93"/>
                <a:ea typeface="Aachen" pitchFamily="18" charset="-93"/>
                <a:cs typeface="Aachen" pitchFamily="18" charset="-93"/>
              </a:rPr>
              <a:t>ta khăng </a:t>
            </a:r>
            <a:r>
              <a:rPr lang="vi-VN" sz="2500" dirty="0" smtClean="0">
                <a:latin typeface="Aachen" pitchFamily="18" charset="-93"/>
                <a:ea typeface="Aachen" pitchFamily="18" charset="-93"/>
                <a:cs typeface="Aachen" pitchFamily="18" charset="-93"/>
              </a:rPr>
              <a:t>khít </a:t>
            </a:r>
            <a:r>
              <a:rPr lang="vi-VN" sz="2500" dirty="0">
                <a:latin typeface="Aachen" pitchFamily="18" charset="-93"/>
                <a:ea typeface="Aachen" pitchFamily="18" charset="-93"/>
                <a:cs typeface="Aachen" pitchFamily="18" charset="-93"/>
              </a:rPr>
              <a:t>cho người </a:t>
            </a:r>
            <a:r>
              <a:rPr lang="vi-VN" sz="2500">
                <a:latin typeface="Aachen" pitchFamily="18" charset="-93"/>
                <a:ea typeface="Aachen" pitchFamily="18" charset="-93"/>
                <a:cs typeface="Aachen" pitchFamily="18" charset="-93"/>
              </a:rPr>
              <a:t>dở </a:t>
            </a:r>
            <a:r>
              <a:rPr lang="vi-VN" sz="2500" smtClean="0">
                <a:latin typeface="Aachen" pitchFamily="18" charset="-93"/>
                <a:ea typeface="Aachen" pitchFamily="18" charset="-93"/>
                <a:cs typeface="Aachen" pitchFamily="18" charset="-93"/>
              </a:rPr>
              <a:t>dang</a:t>
            </a:r>
            <a:r>
              <a:rPr lang="en-US" sz="2500" smtClean="0">
                <a:latin typeface="Aachen" pitchFamily="18" charset="-93"/>
                <a:ea typeface="Aachen" pitchFamily="18" charset="-93"/>
                <a:cs typeface="Aachen" pitchFamily="18" charset="-93"/>
              </a:rPr>
              <a:t>”</a:t>
            </a:r>
            <a:r>
              <a:rPr lang="vi-VN" sz="2500" smtClean="0">
                <a:latin typeface="Aachen" pitchFamily="18" charset="-93"/>
                <a:ea typeface="Aachen" pitchFamily="18" charset="-93"/>
                <a:cs typeface="Aachen" pitchFamily="18" charset="-93"/>
              </a:rPr>
              <a:t>.</a:t>
            </a:r>
            <a:endParaRPr lang="en-US" sz="2500" dirty="0">
              <a:latin typeface="Aachen" pitchFamily="18" charset="-93"/>
              <a:ea typeface="Aachen" pitchFamily="18" charset="-93"/>
              <a:cs typeface="Aachen" pitchFamily="18" charset="-93"/>
            </a:endParaRPr>
          </a:p>
        </p:txBody>
      </p:sp>
      <p:pic>
        <p:nvPicPr>
          <p:cNvPr id="3075" name="Picture 3" descr="C:\Users\Admin\Desktop\trao duyen\Tình-yêu-Thúy-Kiều-Kim-Trọng-Từ-góc-nhìn-nữ-quyề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685800"/>
            <a:ext cx="6798792" cy="47737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84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5853550"/>
            <a:ext cx="5791200" cy="861774"/>
          </a:xfrm>
          <a:prstGeom prst="rect">
            <a:avLst/>
          </a:prstGeom>
        </p:spPr>
        <p:txBody>
          <a:bodyPr wrap="square">
            <a:spAutoFit/>
          </a:bodyPr>
          <a:lstStyle/>
          <a:p>
            <a:pPr algn="ctr"/>
            <a:r>
              <a:rPr lang="vi-VN" sz="2500" dirty="0">
                <a:latin typeface="Aachen" pitchFamily="18" charset="-93"/>
                <a:ea typeface="Aachen" pitchFamily="18" charset="-93"/>
                <a:cs typeface="Aachen" pitchFamily="18" charset="-93"/>
              </a:rPr>
              <a:t>Thúy Vân chợt tỉnh giấc xuân,</a:t>
            </a:r>
            <a:br>
              <a:rPr lang="vi-VN" sz="2500" dirty="0">
                <a:latin typeface="Aachen" pitchFamily="18" charset="-93"/>
                <a:ea typeface="Aachen" pitchFamily="18" charset="-93"/>
                <a:cs typeface="Aachen" pitchFamily="18" charset="-93"/>
              </a:rPr>
            </a:br>
            <a:r>
              <a:rPr lang="vi-VN" sz="2500" dirty="0">
                <a:latin typeface="Aachen" pitchFamily="18" charset="-93"/>
                <a:ea typeface="Aachen" pitchFamily="18" charset="-93"/>
                <a:cs typeface="Aachen" pitchFamily="18" charset="-93"/>
              </a:rPr>
              <a:t>Dưới đèn ghé đến ân cần hỏi han</a:t>
            </a:r>
            <a:endParaRPr lang="en-US" sz="2500" dirty="0">
              <a:latin typeface="Aachen" pitchFamily="18" charset="-93"/>
              <a:ea typeface="Aachen" pitchFamily="18" charset="-93"/>
              <a:cs typeface="Aachen" pitchFamily="18" charset="-93"/>
            </a:endParaRPr>
          </a:p>
        </p:txBody>
      </p:sp>
      <p:pic>
        <p:nvPicPr>
          <p:cNvPr id="4098" name="Picture 2" descr="C:\Users\Admin\Desktop\de thi thu\21-9NT07997.jpg"/>
          <p:cNvPicPr>
            <a:picLocks noChangeAspect="1" noChangeArrowheads="1"/>
          </p:cNvPicPr>
          <p:nvPr/>
        </p:nvPicPr>
        <p:blipFill rotWithShape="1">
          <a:blip r:embed="rId3">
            <a:extLst>
              <a:ext uri="{28A0092B-C50C-407E-A947-70E740481C1C}">
                <a14:useLocalDpi xmlns:a14="http://schemas.microsoft.com/office/drawing/2010/main" val="0"/>
              </a:ext>
            </a:extLst>
          </a:blip>
          <a:srcRect l="1" t="19355" r="-1142" b="8637"/>
          <a:stretch/>
        </p:blipFill>
        <p:spPr bwMode="auto">
          <a:xfrm>
            <a:off x="1472293" y="152400"/>
            <a:ext cx="5766707" cy="56793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983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Admin\Desktop\de thi thu\tu-duyen-10-day-nha-vang-tieng-ruoi-xanh.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76400" y="1981200"/>
            <a:ext cx="6400800" cy="4572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custDataLst>
              <p:tags r:id="rId1"/>
            </p:custDataLst>
          </p:nvPr>
        </p:nvSpPr>
        <p:spPr>
          <a:xfrm>
            <a:off x="180974" y="398680"/>
            <a:ext cx="581025" cy="861774"/>
          </a:xfrm>
          <a:prstGeom prst="rect">
            <a:avLst/>
          </a:prstGeom>
          <a:noFill/>
        </p:spPr>
        <p:txBody>
          <a:bodyPr wrap="square" lIns="91440" tIns="45720" rIns="91440" bIns="45720">
            <a:spAutoFit/>
          </a:bodyPr>
          <a:lstStyle/>
          <a:p>
            <a:pPr algn="ctr"/>
            <a:r>
              <a:rPr lang="en-US" sz="5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I.</a:t>
            </a:r>
            <a:endParaRPr lang="en-US" sz="5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7" name="Rectangle 6"/>
          <p:cNvSpPr/>
          <p:nvPr>
            <p:custDataLst>
              <p:tags r:id="rId2"/>
            </p:custDataLst>
          </p:nvPr>
        </p:nvSpPr>
        <p:spPr>
          <a:xfrm>
            <a:off x="304800" y="511314"/>
            <a:ext cx="4419600" cy="707886"/>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TÌM HIỂU CHUNG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15" name="Rectangle 14"/>
          <p:cNvSpPr/>
          <p:nvPr>
            <p:custDataLst>
              <p:tags r:id="rId3"/>
            </p:custDataLst>
          </p:nvPr>
        </p:nvSpPr>
        <p:spPr>
          <a:xfrm>
            <a:off x="-152400" y="1122402"/>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dirty="0" smtClean="0">
                <a:ln w="1905"/>
                <a:solidFill>
                  <a:srgbClr val="C00000"/>
                </a:solidFill>
                <a:effectLst>
                  <a:innerShdw blurRad="69850" dist="43180" dir="5400000">
                    <a:srgbClr val="000000">
                      <a:alpha val="65000"/>
                    </a:srgbClr>
                  </a:innerShdw>
                </a:effectLst>
              </a:rPr>
              <a:t>1. Vị trí đoạn trích</a:t>
            </a:r>
            <a:endParaRPr lang="en-US" sz="3500" b="1" dirty="0">
              <a:ln w="1905"/>
              <a:solidFill>
                <a:srgbClr val="C00000"/>
              </a:solidFill>
              <a:effectLst>
                <a:innerShdw blurRad="69850" dist="43180" dir="5400000">
                  <a:srgbClr val="000000">
                    <a:alpha val="65000"/>
                  </a:srgbClr>
                </a:innerShdw>
              </a:effectLst>
            </a:endParaRPr>
          </a:p>
        </p:txBody>
      </p:sp>
      <p:sp>
        <p:nvSpPr>
          <p:cNvPr id="8" name="Title 1"/>
          <p:cNvSpPr txBox="1">
            <a:spLocks/>
          </p:cNvSpPr>
          <p:nvPr>
            <p:custDataLst>
              <p:tags r:id="rId4"/>
            </p:custDataLst>
          </p:nvPr>
        </p:nvSpPr>
        <p:spPr>
          <a:xfrm>
            <a:off x="729342" y="2113746"/>
            <a:ext cx="4833258" cy="312905"/>
          </a:xfrm>
          <a:prstGeom prst="rect">
            <a:avLst/>
          </a:prstGeom>
        </p:spPr>
        <p:txBody>
          <a:bodyPr vert="horz" lIns="173992" tIns="86996" rIns="173992" bIns="8699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rtl="0">
              <a:spcBef>
                <a:spcPct val="0"/>
              </a:spcBef>
            </a:pPr>
            <a:endParaRPr lang="en-US" sz="2500" b="1" dirty="0">
              <a:ln w="1905"/>
              <a:effectLst>
                <a:innerShdw blurRad="69850" dist="43180" dir="5400000">
                  <a:srgbClr val="000000">
                    <a:alpha val="65000"/>
                  </a:srgbClr>
                </a:innerShdw>
              </a:effectLst>
            </a:endParaRPr>
          </a:p>
        </p:txBody>
      </p:sp>
      <p:sp>
        <p:nvSpPr>
          <p:cNvPr id="9" name="Rectangle 8"/>
          <p:cNvSpPr/>
          <p:nvPr/>
        </p:nvSpPr>
        <p:spPr>
          <a:xfrm>
            <a:off x="204803" y="1839311"/>
            <a:ext cx="4619593" cy="861774"/>
          </a:xfrm>
          <a:prstGeom prst="rect">
            <a:avLst/>
          </a:prstGeom>
        </p:spPr>
        <p:txBody>
          <a:bodyPr wrap="square">
            <a:spAutoFit/>
          </a:bodyPr>
          <a:lstStyle/>
          <a:p>
            <a:pPr lvl="1">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a:t>
            </a:r>
            <a:r>
              <a:rPr lang="en-US" sz="2500" b="1" dirty="0">
                <a:ln w="1905"/>
                <a:effectLst>
                  <a:innerShdw blurRad="69850" dist="43180" dir="5400000">
                    <a:srgbClr val="000000">
                      <a:alpha val="65000"/>
                    </a:srgbClr>
                  </a:innerShdw>
                </a:effectLst>
                <a:latin typeface="Calibri" pitchFamily="34" charset="0"/>
                <a:cs typeface="Calibri" pitchFamily="34" charset="0"/>
              </a:rPr>
              <a:t> </a:t>
            </a:r>
            <a:r>
              <a:rPr lang="en-US" sz="2500" b="1" dirty="0" smtClean="0">
                <a:ln w="1905"/>
                <a:effectLst>
                  <a:innerShdw blurRad="69850" dist="43180" dir="5400000">
                    <a:srgbClr val="000000">
                      <a:alpha val="65000"/>
                    </a:srgbClr>
                  </a:innerShdw>
                </a:effectLst>
                <a:latin typeface="Calibri" pitchFamily="34" charset="0"/>
                <a:cs typeface="Calibri" pitchFamily="34" charset="0"/>
              </a:rPr>
              <a:t>Từ câu  723 </a:t>
            </a:r>
            <a:r>
              <a:rPr lang="en-US" sz="2500" b="1" smtClean="0">
                <a:ln w="1905"/>
                <a:effectLst>
                  <a:innerShdw blurRad="69850" dist="43180" dir="5400000">
                    <a:srgbClr val="000000">
                      <a:alpha val="65000"/>
                    </a:srgbClr>
                  </a:innerShdw>
                </a:effectLst>
                <a:latin typeface="Calibri" pitchFamily="34" charset="0"/>
                <a:cs typeface="Calibri" pitchFamily="34" charset="0"/>
              </a:rPr>
              <a:t>đến 756 của tác phẩm.</a:t>
            </a:r>
            <a:endParaRPr lang="en-US" sz="2500" b="1" dirty="0">
              <a:ln w="1905"/>
              <a:effectLst>
                <a:innerShdw blurRad="69850" dist="43180" dir="5400000">
                  <a:srgbClr val="000000">
                    <a:alpha val="65000"/>
                  </a:srgbClr>
                </a:innerShdw>
              </a:effectLst>
            </a:endParaRPr>
          </a:p>
        </p:txBody>
      </p:sp>
      <p:sp>
        <p:nvSpPr>
          <p:cNvPr id="10" name="Rectangle 9"/>
          <p:cNvSpPr/>
          <p:nvPr/>
        </p:nvSpPr>
        <p:spPr>
          <a:xfrm>
            <a:off x="11531" y="2822749"/>
            <a:ext cx="4717418" cy="861774"/>
          </a:xfrm>
          <a:prstGeom prst="rect">
            <a:avLst/>
          </a:prstGeom>
        </p:spPr>
        <p:txBody>
          <a:bodyPr wrap="square">
            <a:spAutoFit/>
          </a:bodyPr>
          <a:lstStyle/>
          <a:p>
            <a:pPr lvl="1" algn="ctr">
              <a:spcBef>
                <a:spcPct val="0"/>
              </a:spcBef>
            </a:pPr>
            <a:r>
              <a:rPr lang="en-US" sz="2500" b="1" dirty="0" smtClean="0">
                <a:ln w="1905"/>
                <a:effectLst>
                  <a:innerShdw blurRad="69850" dist="43180" dir="5400000">
                    <a:srgbClr val="000000">
                      <a:alpha val="65000"/>
                    </a:srgbClr>
                  </a:innerShdw>
                </a:effectLst>
                <a:latin typeface="Calibri" pitchFamily="34" charset="0"/>
                <a:cs typeface="Calibri" pitchFamily="34" charset="0"/>
              </a:rPr>
              <a:t>- Mở đầu </a:t>
            </a:r>
            <a:r>
              <a:rPr lang="en-US" sz="2500" b="1" smtClean="0">
                <a:ln w="1905"/>
                <a:effectLst>
                  <a:innerShdw blurRad="69850" dist="43180" dir="5400000">
                    <a:srgbClr val="000000">
                      <a:alpha val="65000"/>
                    </a:srgbClr>
                  </a:innerShdw>
                </a:effectLst>
                <a:latin typeface="Calibri" pitchFamily="34" charset="0"/>
                <a:cs typeface="Calibri" pitchFamily="34" charset="0"/>
              </a:rPr>
              <a:t>cho quãng đời </a:t>
            </a:r>
            <a:r>
              <a:rPr lang="en-US" sz="2500" b="1" dirty="0" smtClean="0">
                <a:ln w="1905"/>
                <a:effectLst>
                  <a:innerShdw blurRad="69850" dist="43180" dir="5400000">
                    <a:srgbClr val="000000">
                      <a:alpha val="65000"/>
                    </a:srgbClr>
                  </a:innerShdw>
                </a:effectLst>
                <a:latin typeface="Calibri" pitchFamily="34" charset="0"/>
                <a:cs typeface="Calibri" pitchFamily="34" charset="0"/>
              </a:rPr>
              <a:t>15 năm lưu lạc của </a:t>
            </a:r>
            <a:r>
              <a:rPr lang="en-US" sz="2500" b="1" smtClean="0">
                <a:ln w="1905"/>
                <a:effectLst>
                  <a:innerShdw blurRad="69850" dist="43180" dir="5400000">
                    <a:srgbClr val="000000">
                      <a:alpha val="65000"/>
                    </a:srgbClr>
                  </a:innerShdw>
                </a:effectLst>
                <a:latin typeface="Calibri" pitchFamily="34" charset="0"/>
                <a:cs typeface="Calibri" pitchFamily="34" charset="0"/>
              </a:rPr>
              <a:t>Thúy Kiều.</a:t>
            </a:r>
            <a:endParaRPr lang="en-US" sz="2500" b="1" dirty="0">
              <a:ln w="1905"/>
              <a:effectLst>
                <a:innerShdw blurRad="69850" dist="43180" dir="5400000">
                  <a:srgbClr val="000000">
                    <a:alpha val="65000"/>
                  </a:srgbClr>
                </a:innerShdw>
              </a:effectLst>
            </a:endParaRPr>
          </a:p>
        </p:txBody>
      </p:sp>
      <p:sp>
        <p:nvSpPr>
          <p:cNvPr id="11" name="Rectangle 10"/>
          <p:cNvSpPr/>
          <p:nvPr>
            <p:custDataLst>
              <p:tags r:id="rId5"/>
            </p:custDataLst>
          </p:nvPr>
        </p:nvSpPr>
        <p:spPr>
          <a:xfrm>
            <a:off x="0" y="4028301"/>
            <a:ext cx="4114800" cy="630942"/>
          </a:xfrm>
          <a:prstGeom prst="rect">
            <a:avLst/>
          </a:prstGeom>
          <a:noFill/>
          <a:ln w="57150">
            <a:noFill/>
          </a:ln>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lvl="1">
              <a:spcBef>
                <a:spcPct val="0"/>
              </a:spcBef>
            </a:pPr>
            <a:r>
              <a:rPr lang="en-US" sz="3500" b="1" smtClean="0">
                <a:ln w="1905"/>
                <a:solidFill>
                  <a:srgbClr val="C00000"/>
                </a:solidFill>
                <a:effectLst>
                  <a:innerShdw blurRad="69850" dist="43180" dir="5400000">
                    <a:srgbClr val="000000">
                      <a:alpha val="65000"/>
                    </a:srgbClr>
                  </a:innerShdw>
                </a:effectLst>
              </a:rPr>
              <a:t>2. Bố cục</a:t>
            </a:r>
            <a:endParaRPr lang="en-US" sz="3500"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4324057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nodeType="with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1+ppt_w/2"/>
                                          </p:val>
                                        </p:tav>
                                      </p:tavLst>
                                    </p:anim>
                                    <p:anim calcmode="lin" valueType="num">
                                      <p:cBhvr additive="base">
                                        <p:cTn id="7" dur="500"/>
                                        <p:tgtEl>
                                          <p:spTgt spid="18"/>
                                        </p:tgtEl>
                                        <p:attrNameLst>
                                          <p:attrName>ppt_y</p:attrName>
                                        </p:attrNameLst>
                                      </p:cBhvr>
                                      <p:tavLst>
                                        <p:tav tm="0">
                                          <p:val>
                                            <p:strVal val="ppt_y"/>
                                          </p:val>
                                        </p:tav>
                                        <p:tav tm="100000">
                                          <p:val>
                                            <p:strVal val="ppt_y"/>
                                          </p:val>
                                        </p:tav>
                                      </p:tavLst>
                                    </p:anim>
                                    <p:set>
                                      <p:cBhvr>
                                        <p:cTn id="8" dur="1" fill="hold">
                                          <p:stCondLst>
                                            <p:cond delay="499"/>
                                          </p:stCondLst>
                                        </p:cTn>
                                        <p:tgtEl>
                                          <p:spTgt spid="18"/>
                                        </p:tgtEl>
                                        <p:attrNameLst>
                                          <p:attrName>style.visibility</p:attrName>
                                        </p:attrNameLst>
                                      </p:cBhvr>
                                      <p:to>
                                        <p:strVal val="hidden"/>
                                      </p:to>
                                    </p:set>
                                  </p:childTnLst>
                                </p:cTn>
                              </p:par>
                              <p:par>
                                <p:cTn id="9" presetID="2" presetClass="entr" presetSubtype="8" fill="hold" grpId="0" nodeType="withEffect">
                                  <p:stCondLst>
                                    <p:cond delay="4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PPSNARRATIONPROPS" val="C:\Users\Administrator\Desktop\hao tau (mp3cut.net).mp3"/>
  <p:tag name="PPSNARRATION" val="1,1609229796,C:\Users\Administrator\Documents\Presentation112_pptx\Media.ppcx"/>
  <p:tag name="HTML_SHAPEINFO" val="&lt;SlideThumbPath val=&quot;Slide1.PNG&quot;/&gt;"/>
</p:tagLst>
</file>

<file path=ppt/tags/tag10.xml><?xml version="1.0" encoding="utf-8"?>
<p:tagLst xmlns:a="http://schemas.openxmlformats.org/drawingml/2006/main" xmlns:r="http://schemas.openxmlformats.org/officeDocument/2006/relationships" xmlns:p="http://schemas.openxmlformats.org/presentationml/2006/main">
  <p:tag name="PPSNARRATION" val="4,678952538,C:\Users\Administrator\Desktop\BAI LAM ELEANING\THANH NGU-DIEN CO-ful chu_pptx\Media.ppcx"/>
</p:tagLst>
</file>

<file path=ppt/tags/tag10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10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10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0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153D09-4EE3-4DB2-A60B-796DEE8ECCDA}&quot;/&gt;&lt;filename val=&quot;C:\Documents and Settings\ADMIN\My Documents\My Adobe Presentations\Presentation2 EAA\data\asimages\{B9153D09-4EE3-4DB2-A60B-796DEE8ECCDA}.png&quot;/&gt;&lt;hasEffects val=&quot;1&quot;/&gt;&lt;left val=&quot;-18&quot;/&gt;&lt;top val=&quot;-1.56&quot;/&gt;&lt;width val=&quot;395.64&quot;/&gt;&lt;height val=&quot;68.64&quot;/&gt;&lt;/ThreeDShapeInfo&gt;"/>
</p:tagLst>
</file>

<file path=ppt/tags/tag1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1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153D09-4EE3-4DB2-A60B-796DEE8ECCDA}&quot;/&gt;&lt;filename val=&quot;C:\Documents and Settings\ADMIN\My Documents\My Adobe Presentations\Presentation2 EAA\data\asimages\{B9153D09-4EE3-4DB2-A60B-796DEE8ECCDA}.png&quot;/&gt;&lt;hasEffects val=&quot;1&quot;/&gt;&lt;left val=&quot;-18&quot;/&gt;&lt;top val=&quot;-1.56&quot;/&gt;&lt;width val=&quot;395.64&quot;/&gt;&lt;height val=&quot;68.64&quot;/&gt;&lt;/ThreeDShapeInfo&gt;"/>
</p:tagLst>
</file>

<file path=ppt/tags/tag13.xml><?xml version="1.0" encoding="utf-8"?>
<p:tagLst xmlns:a="http://schemas.openxmlformats.org/drawingml/2006/main" xmlns:r="http://schemas.openxmlformats.org/officeDocument/2006/relationships" xmlns:p="http://schemas.openxmlformats.org/presentationml/2006/main">
  <p:tag name="PPSNARRATION" val="4,678952538,C:\Users\Administrator\Desktop\BAI LAM ELEANING\THANH NGU-DIEN CO-ful chu_pptx\Media.ppcx"/>
</p:tagLst>
</file>

<file path=ppt/tags/tag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153D09-4EE3-4DB2-A60B-796DEE8ECCDA}&quot;/&gt;&lt;filename val=&quot;C:\Documents and Settings\ADMIN\My Documents\My Adobe Presentations\Presentation2 EAA\data\asimages\{B9153D09-4EE3-4DB2-A60B-796DEE8ECCDA}.png&quot;/&gt;&lt;hasEffects val=&quot;1&quot;/&gt;&lt;left val=&quot;-18&quot;/&gt;&lt;top val=&quot;-1.56&quot;/&gt;&lt;width val=&quot;395.64&quot;/&gt;&lt;height val=&quot;68.64&quot;/&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153D09-4EE3-4DB2-A60B-796DEE8ECCDA}&quot;/&gt;&lt;filename val=&quot;C:\Documents and Settings\ADMIN\My Documents\My Adobe Presentations\Presentation2 EAA\data\asimages\{B9153D09-4EE3-4DB2-A60B-796DEE8ECCDA}.png&quot;/&gt;&lt;hasEffects val=&quot;1&quot;/&gt;&lt;left val=&quot;-18&quot;/&gt;&lt;top val=&quot;-1.56&quot;/&gt;&lt;width val=&quot;395.64&quot;/&gt;&lt;height val=&quot;68.64&quot;/&gt;&lt;/ThreeDShape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PRESENTER_SHAPEINFO" val="&lt;ThreeDShapeInfo&gt;&lt;uuid val=&quot;{260975B6-A9FA-48E2-8CC5-AA92FD640ADC}&quot;/&gt;&lt;isInvalidForFieldText val=&quot;0&quot;/&gt;&lt;Image&gt;&lt;filename val=&quot;C:\Users\Administrator\Documents\My Adobe Presentations\Presentation112\data\asimages\{260975B6-A9FA-48E2-8CC5-AA92FD640ADC}_1.png&quot;/&gt;&lt;left val=&quot;0&quot;/&gt;&lt;top val=&quot;111&quot;/&gt;&lt;width val=&quot;720&quot;/&gt;&lt;height val=&quot;71&quot;/&gt;&lt;hasText val=&quot;1&quot;/&gt;&lt;/Image&gt;&lt;/ThreeDShapeInfo&gt;"/>
</p:tagLst>
</file>

<file path=ppt/tags/tag1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99A2DC7E-0AF3-4A96-A652-FC31FB0C363F}&quot;/&gt;&lt;isInvalidForFieldText val=&quot;0&quot;/&gt;&lt;Image&gt;&lt;filename val=&quot;C:\Users\Administrator\Documents\My Adobe Presentations\Presentation112\data\asimages\{99A2DC7E-0AF3-4A96-A652-FC31FB0C363F}_1.png&quot;/&gt;&lt;left val=&quot;208&quot;/&gt;&lt;top val=&quot;150&quot;/&gt;&lt;width val=&quot;304&quot;/&gt;&lt;height val=&quot;505&quot;/&gt;&lt;hasText val=&quot;1&quot;/&gt;&lt;/Image&gt;&lt;/ThreeDShapeInfo&gt;"/>
</p:tagLst>
</file>

<file path=ppt/tags/tag2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2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2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3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PRESENTER_SHAPEINFO" val="&lt;ThreeDShapeInfo&gt;&lt;uuid val=&quot;{103F7F88-F45D-45E0-A607-98CB1A4A9979}&quot;/&gt;&lt;isInvalidForFieldText val=&quot;0&quot;/&gt;&lt;Image&gt;&lt;filename val=&quot;C:\Users\Administrator\Documents\My Adobe Presentations\Presentation112\data\asimages\{103F7F88-F45D-45E0-A607-98CB1A4A9979}_1.png&quot;/&gt;&lt;left val=&quot;-18&quot;/&gt;&lt;top val=&quot;-2&quot;/&gt;&lt;width val=&quot;395&quot;/&gt;&lt;height val=&quot;68&quot;/&gt;&lt;hasText val=&quot;1&quot;/&gt;&lt;/Image&gt;&lt;/ThreeDShapeInfo&gt;"/>
</p:tagLst>
</file>

<file path=ppt/tags/tag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4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4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PRESENTER_SHAPEINFO" val="&lt;ThreeDShapeInfo&gt;&lt;uuid val=&quot;{19E6F1A6-16FB-49D1-A851-DC8DA4A679AA}&quot;/&gt;&lt;isInvalidForFieldText val=&quot;0&quot;/&gt;&lt;Image&gt;&lt;filename val=&quot;C:\Users\Administrator\Documents\My Adobe Presentations\Presentation112\data\asimages\{19E6F1A6-16FB-49D1-A851-DC8DA4A679AA}_1.png&quot;/&gt;&lt;left val=&quot;310&quot;/&gt;&lt;top val=&quot;58&quot;/&gt;&lt;width val=&quot;94&quot;/&gt;&lt;height val=&quot;39&quot;/&gt;&lt;hasText val=&quot;1&quot;/&gt;&lt;/Image&gt;&lt;/ThreeDShapeInfo&gt;"/>
</p:tagLst>
</file>

<file path=ppt/tags/tag5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5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PRESENTER_SHAPEINFO" val="&lt;ThreeDShapeInfo&gt;&lt;uuid val=&quot;{36CE2095-624D-4637-A740-37243209937F}&quot;/&gt;&lt;isInvalidForFieldText val=&quot;0&quot;/&gt;&lt;Image&gt;&lt;filename val=&quot;C:\Users\Administrator\Documents\My Adobe Presentations\Presentation112\data\asimages\{36CE2095-624D-4637-A740-37243209937F}_1.png&quot;/&gt;&lt;left val=&quot;302&quot;/&gt;&lt;top val=&quot;508&quot;/&gt;&lt;width val=&quot;112&quot;/&gt;&lt;height val=&quot;32&quot;/&gt;&lt;hasText val=&quot;1&quot;/&gt;&lt;/Image&gt;&lt;/ThreeDShapeInfo&gt;"/>
</p:tagLst>
</file>

<file path=ppt/tags/tag6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6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6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PRESENTER_SHAPEINFO" val="&lt;ThreeDShapeInfo&gt;&lt;uuid val=&quot;{260975B6-A9FA-48E2-8CC5-AA92FD640ADC}&quot;/&gt;&lt;isInvalidForFieldText val=&quot;0&quot;/&gt;&lt;Image&gt;&lt;filename val=&quot;C:\Users\Administrator\Documents\My Adobe Presentations\Presentation112\data\asimages\{260975B6-A9FA-48E2-8CC5-AA92FD640ADC}_1.png&quot;/&gt;&lt;left val=&quot;0&quot;/&gt;&lt;top val=&quot;111&quot;/&gt;&lt;width val=&quot;720&quot;/&gt;&lt;height val=&quot;71&quot;/&gt;&lt;hasText val=&quot;1&quot;/&gt;&lt;/Image&gt;&lt;/ThreeDShapeInfo&gt;"/>
</p:tagLst>
</file>

<file path=ppt/tags/tag7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PRESENTER_SHAPEINFO" val="&lt;ThreeDShapeInfo&gt;&lt;uuid val=&quot;{103F7F88-F45D-45E0-A607-98CB1A4A9979}&quot;/&gt;&lt;isInvalidForFieldText val=&quot;0&quot;/&gt;&lt;Image&gt;&lt;filename val=&quot;C:\Users\Administrator\Documents\My Adobe Presentations\Presentation112\data\asimages\{103F7F88-F45D-45E0-A607-98CB1A4A9979}_1.png&quot;/&gt;&lt;left val=&quot;-18&quot;/&gt;&lt;top val=&quot;-2&quot;/&gt;&lt;width val=&quot;395&quot;/&gt;&lt;height val=&quot;68&quot;/&gt;&lt;hasText val=&quot;1&quot;/&gt;&lt;/Image&gt;&lt;/ThreeDShapeInfo&gt;"/>
</p:tagLst>
</file>

<file path=ppt/tags/tag80.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89.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PRESENTER_SHAPEINFO" val="&lt;ThreeDShapeInfo&gt;&lt;uuid val=&quot;{260975B6-A9FA-48E2-8CC5-AA92FD640ADC}&quot;/&gt;&lt;isInvalidForFieldText val=&quot;0&quot;/&gt;&lt;Image&gt;&lt;filename val=&quot;C:\Users\Administrator\Documents\My Adobe Presentations\Presentation112\data\asimages\{260975B6-A9FA-48E2-8CC5-AA92FD640ADC}_1.png&quot;/&gt;&lt;left val=&quot;0&quot;/&gt;&lt;top val=&quot;111&quot;/&gt;&lt;width val=&quot;720&quot;/&gt;&lt;height val=&quot;71&quot;/&gt;&lt;hasText val=&quot;1&quot;/&gt;&lt;/Image&gt;&lt;/ThreeDShape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91.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4.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ags/tag96.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8.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6903B4-BCFF-4EA1-9983-4B79C0837A82}&quot;/&gt;&lt;filename val=&quot;C:\DOCUME~1\ADMIN\LOCALS~1\Temp\PR\data\asimages\{B96903B4-BCFF-4EA1-9983-4B79C0837A82}.png&quot;/&gt;&lt;hasEffects val=&quot;1&quot;/&gt;&lt;left val=&quot;141&quot;/&gt;&lt;top val=&quot;100.56&quot;/&gt;&lt;width val=&quot;442.08&quot;/&gt;&lt;height val=&quot;110.52&quot;/&gt;&lt;/ThreeDShapeInfo&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PRESENTER_SHAPEINFO" val="&lt;ThreeDShapeInfo&gt;&lt;uuid val=&quot;{2C10E2FC-0544-4074-A781-081275079A3C}&quot;/&gt;&lt;isInvalidForFieldText val=&quot;0&quot;/&gt;&lt;Image&gt;&lt;filename val=&quot;C:\Users\Administrator\Documents\My Adobe Presentations\Presentation112\data\asimages\{2C10E2FC-0544-4074-A781-081275079A3C}_1.png&quot;/&gt;&lt;left val=&quot;206&quot;/&gt;&lt;top val=&quot;385&quot;/&gt;&lt;width val=&quot;309&quot;/&gt;&lt;height val=&quot;40&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3128</TotalTime>
  <Words>2803</Words>
  <Application>Microsoft Office PowerPoint</Application>
  <PresentationFormat>On-screen Show (4:3)</PresentationFormat>
  <Paragraphs>416</Paragraphs>
  <Slides>66</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66</vt:i4>
      </vt:variant>
    </vt:vector>
  </HeadingPairs>
  <TitlesOfParts>
    <vt:vector size="74" baseType="lpstr">
      <vt:lpstr>Arial</vt:lpstr>
      <vt:lpstr>Calibri</vt:lpstr>
      <vt:lpstr>Roboto Condensed</vt:lpstr>
      <vt:lpstr>Times New Roman</vt:lpstr>
      <vt:lpstr>VNI-Times</vt:lpstr>
      <vt:lpstr>Aachen</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Sky123.Org</dc:creator>
  <cp:lastModifiedBy>Admin</cp:lastModifiedBy>
  <cp:revision>342</cp:revision>
  <dcterms:created xsi:type="dcterms:W3CDTF">2017-11-23T01:44:44Z</dcterms:created>
  <dcterms:modified xsi:type="dcterms:W3CDTF">2019-04-03T05:58:30Z</dcterms:modified>
</cp:coreProperties>
</file>