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6" r:id="rId3"/>
    <p:sldId id="275" r:id="rId4"/>
    <p:sldId id="257" r:id="rId5"/>
    <p:sldId id="258" r:id="rId6"/>
    <p:sldId id="259" r:id="rId7"/>
    <p:sldId id="260" r:id="rId8"/>
    <p:sldId id="261" r:id="rId9"/>
    <p:sldId id="262" r:id="rId10"/>
    <p:sldId id="263" r:id="rId11"/>
    <p:sldId id="276" r:id="rId12"/>
    <p:sldId id="264" r:id="rId13"/>
    <p:sldId id="265" r:id="rId14"/>
    <p:sldId id="266" r:id="rId15"/>
    <p:sldId id="267" r:id="rId16"/>
    <p:sldId id="268" r:id="rId17"/>
    <p:sldId id="269" r:id="rId18"/>
    <p:sldId id="280" r:id="rId19"/>
    <p:sldId id="277" r:id="rId20"/>
    <p:sldId id="278" r:id="rId21"/>
    <p:sldId id="287" r:id="rId22"/>
    <p:sldId id="270" r:id="rId23"/>
    <p:sldId id="271" r:id="rId24"/>
    <p:sldId id="272" r:id="rId25"/>
    <p:sldId id="281" r:id="rId26"/>
    <p:sldId id="288" r:id="rId27"/>
    <p:sldId id="282" r:id="rId28"/>
    <p:sldId id="273" r:id="rId29"/>
    <p:sldId id="285" r:id="rId30"/>
    <p:sldId id="286" r:id="rId31"/>
    <p:sldId id="283" r:id="rId32"/>
    <p:sldId id="284" r:id="rId33"/>
    <p:sldId id="274" r:id="rId34"/>
    <p:sldId id="289" r:id="rId3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Nguyễn Hoàng" initials="HNH" lastIdx="1" clrIdx="0">
    <p:extLst>
      <p:ext uri="{19B8F6BF-5375-455C-9EA6-DF929625EA0E}">
        <p15:presenceInfo xmlns:p15="http://schemas.microsoft.com/office/powerpoint/2012/main" userId="5afcc0dbcac7a5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5-27T15:05:02.136"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4A29-6BB7-01DF-FF07-8DD18F2D3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15C217-F86D-9809-D806-F7C6FE4604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4E659300-F991-B97A-5F7F-D4D7F0977919}"/>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C6DA780D-800A-95CA-B75A-E65ECD9EA29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ADE82AC-81C0-538E-F473-83E86677A5C0}"/>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1426938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D063E-94B5-C828-A1F7-1CDC7ECABB2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FA92A4B-F869-CD1F-A6CB-039F8AFE4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E74BC82-2E64-AED9-BD89-873DF8FDA6C5}"/>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C4B8ED32-B4E0-C1E5-B191-AF8155DACF4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389C7C5-9DDE-7C54-5B24-6629F2EF71BF}"/>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356947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8BEBAC-53E9-D50A-0B36-B3D115CD7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AA511FB-7FD9-F3CE-E0C2-D2F8EBACBB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A7C683-0B11-4E51-9A09-0F12FC4DE5FC}"/>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32AE8E80-4E19-5FD0-0276-49A0A110E84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1AF234D-9326-325B-D3F9-26F69741821D}"/>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153058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A98F-AB8E-4F6F-9505-9CFB3AB25C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B5BDC6D-1DFA-1A2D-42EC-7D0AC971E6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8E20BC-8F15-BB9F-DC22-77FB7AE735B7}"/>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6A40FBDE-BA93-CB3B-BB9F-FEF389E7CC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7DA6EA4-7E75-F2CE-CBA0-B1553D7B82D4}"/>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2318610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98AA3-0568-7871-1DD3-D7B48AF77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FC3E6D9-1FAE-4DD3-9144-618BF8A8CC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550FD-7258-4C6F-EFBF-0E800C744534}"/>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E808EE10-DE8A-6B97-BCDA-816823421A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CE249FA-2A20-7870-F357-EDCD389E7816}"/>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189557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3BD4-B6AD-62B0-3443-E4190BD5EAE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C19620A-B05A-9745-FB2E-1C32A83D30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499FF4F-6A69-8A26-D63D-880C162E3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10A760-C0EB-B32E-6672-40F1C4029108}"/>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6" name="Footer Placeholder 5">
            <a:extLst>
              <a:ext uri="{FF2B5EF4-FFF2-40B4-BE49-F238E27FC236}">
                <a16:creationId xmlns:a16="http://schemas.microsoft.com/office/drawing/2014/main" id="{5900BCF7-DCE0-EAEF-55A1-ADE25D43A7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2367B99-1A67-B5EF-A38E-9E572FED115F}"/>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2218863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34E9-185E-3486-27E4-A0F55602F63F}"/>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647DA4D-027C-1A66-4BA3-1B8574CF15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847BA7-4037-4889-34E8-970078F263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55AFBABA-931C-9937-2185-D7C97D582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026475-E904-797D-DD63-C73F22EDC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20243E9-298B-0297-66DD-D2E63F0BBD08}"/>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8" name="Footer Placeholder 7">
            <a:extLst>
              <a:ext uri="{FF2B5EF4-FFF2-40B4-BE49-F238E27FC236}">
                <a16:creationId xmlns:a16="http://schemas.microsoft.com/office/drawing/2014/main" id="{406853A2-300F-196E-76EC-1C6510F0ACB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60A7D2A5-C376-E8FD-98BD-F3DFB98E8A95}"/>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166314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0D9F-0EC9-1EF7-5DBF-003676884E8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71395B6-F697-5C7F-CB01-DAA801B635C1}"/>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4" name="Footer Placeholder 3">
            <a:extLst>
              <a:ext uri="{FF2B5EF4-FFF2-40B4-BE49-F238E27FC236}">
                <a16:creationId xmlns:a16="http://schemas.microsoft.com/office/drawing/2014/main" id="{86F3E852-007D-4D25-8882-5CBAD14DBD9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54B4064-08FE-631F-5CFA-2308C052213E}"/>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2100354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BBD36-7FD1-4149-84EB-366376EED267}"/>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3" name="Footer Placeholder 2">
            <a:extLst>
              <a:ext uri="{FF2B5EF4-FFF2-40B4-BE49-F238E27FC236}">
                <a16:creationId xmlns:a16="http://schemas.microsoft.com/office/drawing/2014/main" id="{DF619733-F49B-5164-BF60-CD6DB760EFF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98CB18E-330E-FBF3-2ACD-E8332267658A}"/>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209541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7070-B61E-8E17-8C15-20A8FB67B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164A531-95F9-E82B-F579-3A324D029C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7D06FC41-C203-E342-6B97-3442D14422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808170-2509-3B74-2ECC-D3DE011F00AB}"/>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6" name="Footer Placeholder 5">
            <a:extLst>
              <a:ext uri="{FF2B5EF4-FFF2-40B4-BE49-F238E27FC236}">
                <a16:creationId xmlns:a16="http://schemas.microsoft.com/office/drawing/2014/main" id="{C920CC5B-3D0F-E314-1BCC-1459166A294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9D99B2-F973-06AC-CE17-35BC47C62323}"/>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357232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FE696-DDD4-15CA-7780-EA1609EA04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DD50401-D688-528A-7F27-BCD4875F82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C8E9B42F-4F0B-C193-9A35-42C0A447EB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46146-A9B9-8420-74C6-B761CEA31141}"/>
              </a:ext>
            </a:extLst>
          </p:cNvPr>
          <p:cNvSpPr>
            <a:spLocks noGrp="1"/>
          </p:cNvSpPr>
          <p:nvPr>
            <p:ph type="dt" sz="half" idx="10"/>
          </p:nvPr>
        </p:nvSpPr>
        <p:spPr/>
        <p:txBody>
          <a:bodyPr/>
          <a:lstStyle/>
          <a:p>
            <a:fld id="{090AC661-2A01-4A0D-968D-06D97AE49ECB}" type="datetimeFigureOut">
              <a:rPr lang="vi-VN" smtClean="0"/>
              <a:t>11/06/2023</a:t>
            </a:fld>
            <a:endParaRPr lang="vi-VN"/>
          </a:p>
        </p:txBody>
      </p:sp>
      <p:sp>
        <p:nvSpPr>
          <p:cNvPr id="6" name="Footer Placeholder 5">
            <a:extLst>
              <a:ext uri="{FF2B5EF4-FFF2-40B4-BE49-F238E27FC236}">
                <a16:creationId xmlns:a16="http://schemas.microsoft.com/office/drawing/2014/main" id="{749B3737-C17C-5070-2B7E-DABDE284FCA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27C3B30-C10F-F3BE-B9BE-F5A68AA4C9E0}"/>
              </a:ext>
            </a:extLst>
          </p:cNvPr>
          <p:cNvSpPr>
            <a:spLocks noGrp="1"/>
          </p:cNvSpPr>
          <p:nvPr>
            <p:ph type="sldNum" sz="quarter" idx="12"/>
          </p:nvPr>
        </p:nvSpPr>
        <p:spPr/>
        <p:txBody>
          <a:bodyPr/>
          <a:lstStyle/>
          <a:p>
            <a:fld id="{B0F583C7-BFDD-429E-925A-2ACBD8F9FFEF}" type="slidenum">
              <a:rPr lang="vi-VN" smtClean="0"/>
              <a:t>‹#›</a:t>
            </a:fld>
            <a:endParaRPr lang="vi-VN"/>
          </a:p>
        </p:txBody>
      </p:sp>
    </p:spTree>
    <p:extLst>
      <p:ext uri="{BB962C8B-B14F-4D97-AF65-F5344CB8AC3E}">
        <p14:creationId xmlns:p14="http://schemas.microsoft.com/office/powerpoint/2010/main" val="580361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75CEB-204B-618C-8848-705419880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C81CD3-CB3F-79C6-F74F-1597CCD90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BBF6ED0-826A-C3C6-44BB-EE32AEF107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AC661-2A01-4A0D-968D-06D97AE49ECB}" type="datetimeFigureOut">
              <a:rPr lang="vi-VN" smtClean="0"/>
              <a:t>11/06/2023</a:t>
            </a:fld>
            <a:endParaRPr lang="vi-VN"/>
          </a:p>
        </p:txBody>
      </p:sp>
      <p:sp>
        <p:nvSpPr>
          <p:cNvPr id="5" name="Footer Placeholder 4">
            <a:extLst>
              <a:ext uri="{FF2B5EF4-FFF2-40B4-BE49-F238E27FC236}">
                <a16:creationId xmlns:a16="http://schemas.microsoft.com/office/drawing/2014/main" id="{04707A69-750A-B240-7E66-70FF7F62D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5D62611-4841-EDCB-7E6C-A834487C8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583C7-BFDD-429E-925A-2ACBD8F9FFEF}" type="slidenum">
              <a:rPr lang="vi-VN" smtClean="0"/>
              <a:t>‹#›</a:t>
            </a:fld>
            <a:endParaRPr lang="vi-VN"/>
          </a:p>
        </p:txBody>
      </p:sp>
    </p:spTree>
    <p:extLst>
      <p:ext uri="{BB962C8B-B14F-4D97-AF65-F5344CB8AC3E}">
        <p14:creationId xmlns:p14="http://schemas.microsoft.com/office/powerpoint/2010/main" val="3412105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tdRIpScHy-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toptailieu.vn/bai-viet/47570/quan-sat-hinh-374-va-cho-biet-chieu-di-chuyen-cua-hop-tu-sau-khi-thu-tinh"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toptailieu.vn/bai-viet/47571/su-thu-tinh-xay-ra-o-dau-thai-nhi-duoc-nuoi-duong-o-da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toptailieu.vn/bai-viet/47572/quan-sat-hinh-375-va-giai-thich-hien-tuong-kinh-nguyet"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toptailieu.vn/bai-viet/47574/neu-su-thay-doi-do-day-niem-mac-tu-cung-trong-chu-ki-kinh-nguyet"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ZbWNNxDXGoI"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optailieu.vn/bai-viet/47582/tien-hanh-du-an-dieu-tra-su-hieu-biet-cua-hoc-sinh-tai-truong-em-ve-suc-khoe-sinh-sa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toptailieu.vn/bai-viet/47576/neu-vi-du-benh-lay-truyen-qua-duong-sinh-duc-va-cach-phong-tranh"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toptailieu.vn/bai-viet/47577/quan-sat-hinh-376-va-cho-biet-can-lam-gi-de-bao-ve-suc-khoe-sinh-san-vi-thanh-nien"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y4Zhzu9vzio"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toptailieu.vn/bai-viet/47576/neu-vi-du-benh-lay-truyen-qua-duong-sinh-duc-va-cach-phong-tranh"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toptailieu.vn/bai-viet/47579/quan-he-tinh-duc-khong-an-toan-o-tuoi-vi-thanh-nien-co-the-dan-den-hau-qua-gi"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toptailieu.vn/bai-viet/47581/em-lua-chon-bien-phap-nao-de-bao-ve-suc-khoe-sinh-san-cua-ban-than"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optailieu.vn/bai-viet/47561/quan-sat-hinh-371-cho-biet-vai-tro-cua-he-sinh-duc-nam-va-he-sinh-duc-n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optailieu.vn/bai-viet/47561/quan-sat-hinh-371-cho-biet-vai-tro-cua-he-sinh-duc-nam-va-he-sinh-duc-n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optailieu.vn/bai-viet/47563/quan-sat-hinh-372-ke-ten-va-trinh-bay-chuc-nang-cua-cac-co-quan-trong-he-sinh-duc-n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optailieu.vn/bai-viet/47565/quan-sat-hinh-373-ke-ten-va-trinh-bay-chuc-nang-cua-cac-co-quan-trong-he-sinh-duc-na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0D3268A3-1C94-E50D-F1D1-44074C74DECE}"/>
              </a:ext>
            </a:extLst>
          </p:cNvPr>
          <p:cNvGrpSpPr/>
          <p:nvPr/>
        </p:nvGrpSpPr>
        <p:grpSpPr>
          <a:xfrm>
            <a:off x="0" y="0"/>
            <a:ext cx="12192000" cy="6886757"/>
            <a:chOff x="0" y="0"/>
            <a:chExt cx="12192000" cy="6886757"/>
          </a:xfrm>
        </p:grpSpPr>
        <p:sp>
          <p:nvSpPr>
            <p:cNvPr id="4" name="TextBox 14">
              <a:extLst>
                <a:ext uri="{FF2B5EF4-FFF2-40B4-BE49-F238E27FC236}">
                  <a16:creationId xmlns:a16="http://schemas.microsoft.com/office/drawing/2014/main" id="{79F55A16-7663-79F0-AC69-4B1221D9BE25}"/>
                </a:ext>
              </a:extLst>
            </p:cNvPr>
            <p:cNvSpPr txBox="1"/>
            <p:nvPr/>
          </p:nvSpPr>
          <p:spPr>
            <a:xfrm>
              <a:off x="0" y="0"/>
              <a:ext cx="12192000" cy="6886757"/>
            </a:xfrm>
            <a:prstGeom prst="rect">
              <a:avLst/>
            </a:prstGeom>
            <a:solidFill>
              <a:srgbClr val="0070C0"/>
            </a:solidFill>
          </p:spPr>
          <p:txBody>
            <a:bodyPr wrap="square" rtlCol="0" anchor="ctr">
              <a:spAutoFit/>
            </a:bodyPr>
            <a:lstStyle/>
            <a:p>
              <a:pPr algn="ctr">
                <a:lnSpc>
                  <a:spcPct val="150000"/>
                </a:lnSpc>
                <a:defRPr/>
              </a:pPr>
              <a:r>
                <a:rPr lang="en-US" altLang="ko-KR" sz="3600" b="1" dirty="0">
                  <a:solidFill>
                    <a:srgbClr val="FFFF00"/>
                  </a:solidFill>
                  <a:effectLst>
                    <a:outerShdw blurRad="38100" dist="38100" dir="2700000" algn="tl">
                      <a:srgbClr val="000000">
                        <a:alpha val="43137"/>
                      </a:srgbClr>
                    </a:outerShdw>
                  </a:effectLst>
                  <a:latin typeface="Calibri" panose="020F0502020204030204"/>
                  <a:cs typeface="Arial" pitchFamily="34" charset="0"/>
                </a:rPr>
                <a:t>CHỦ ĐỀ 7 – CƠ THỂ NGƯỜI</a:t>
              </a:r>
            </a:p>
            <a:p>
              <a:pPr algn="ctr">
                <a:lnSpc>
                  <a:spcPct val="150000"/>
                </a:lnSpc>
                <a:defRPr/>
              </a:pPr>
              <a:r>
                <a:rPr lang="en-US" altLang="ko-KR" sz="3600" b="1" dirty="0">
                  <a:solidFill>
                    <a:schemeClr val="bg1"/>
                  </a:solidFill>
                  <a:effectLst>
                    <a:outerShdw blurRad="38100" dist="38100" dir="2700000" algn="tl">
                      <a:srgbClr val="000000">
                        <a:alpha val="43137"/>
                      </a:srgbClr>
                    </a:outerShdw>
                  </a:effectLst>
                  <a:latin typeface="Calibri" panose="020F0502020204030204"/>
                  <a:cs typeface="Arial" pitchFamily="34" charset="0"/>
                </a:rPr>
                <a:t>BÀI 37 – SINH SẢN Ở NGƯỜI</a:t>
              </a: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r>
                <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rPr>
                <a:t>GIÁO VIÊN: NGUYỄN HOÀNG HUY 		ĐƠN VỊ: TRƯỜNG THCS NAM HẢI – NAM TRỰC – NAM ĐỊNH</a:t>
              </a: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gn="ctr">
                <a:lnSpc>
                  <a:spcPct val="150000"/>
                </a:lnSpc>
                <a:defRPr/>
              </a:pPr>
              <a:endParaRPr lang="en-US"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a:p>
              <a:pPr>
                <a:lnSpc>
                  <a:spcPct val="150000"/>
                </a:lnSpc>
                <a:defRPr/>
              </a:pPr>
              <a:endParaRPr lang="vi-VN" altLang="ko-KR" sz="1600" b="1" dirty="0">
                <a:solidFill>
                  <a:schemeClr val="bg1"/>
                </a:solidFill>
                <a:effectLst>
                  <a:outerShdw blurRad="38100" dist="38100" dir="2700000" algn="tl">
                    <a:srgbClr val="000000">
                      <a:alpha val="43137"/>
                    </a:srgbClr>
                  </a:outerShdw>
                </a:effectLst>
                <a:latin typeface="Calibri" panose="020F0502020204030204"/>
                <a:cs typeface="Arial" pitchFamily="34" charset="0"/>
              </a:endParaRPr>
            </a:p>
          </p:txBody>
        </p:sp>
        <p:pic>
          <p:nvPicPr>
            <p:cNvPr id="6" name="Picture 5">
              <a:extLst>
                <a:ext uri="{FF2B5EF4-FFF2-40B4-BE49-F238E27FC236}">
                  <a16:creationId xmlns:a16="http://schemas.microsoft.com/office/drawing/2014/main" id="{52B56475-6F70-EDF7-5180-44A760181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5687" y="3137452"/>
              <a:ext cx="6062870" cy="3422995"/>
            </a:xfrm>
            <a:prstGeom prst="rect">
              <a:avLst/>
            </a:prstGeom>
          </p:spPr>
        </p:pic>
      </p:grpSp>
    </p:spTree>
    <p:extLst>
      <p:ext uri="{BB962C8B-B14F-4D97-AF65-F5344CB8AC3E}">
        <p14:creationId xmlns:p14="http://schemas.microsoft.com/office/powerpoint/2010/main" val="7669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FC81E1-E52D-5E51-D304-5F369515C3E2}"/>
              </a:ext>
            </a:extLst>
          </p:cNvPr>
          <p:cNvSpPr txBox="1"/>
          <p:nvPr/>
        </p:nvSpPr>
        <p:spPr>
          <a:xfrm>
            <a:off x="205409" y="1030078"/>
            <a:ext cx="11781181" cy="461665"/>
          </a:xfrm>
          <a:prstGeom prst="rect">
            <a:avLst/>
          </a:prstGeom>
          <a:solidFill>
            <a:schemeClr val="accent4"/>
          </a:solidFill>
        </p:spPr>
        <p:txBody>
          <a:bodyPr wrap="square">
            <a:spAutoFit/>
          </a:bodyPr>
          <a:lstStyle/>
          <a:p>
            <a:pPr algn="ctr"/>
            <a:r>
              <a:rPr lang="en-US" sz="2400" b="1" u="sng" dirty="0">
                <a:solidFill>
                  <a:srgbClr val="FF0000"/>
                </a:solidFill>
                <a:latin typeface="+mj-lt"/>
              </a:rPr>
              <a:t>ĐÁP ÁN PHIIẾU HỌC TẬP</a:t>
            </a:r>
          </a:p>
        </p:txBody>
      </p:sp>
      <p:sp>
        <p:nvSpPr>
          <p:cNvPr id="6" name="TextBox 5">
            <a:extLst>
              <a:ext uri="{FF2B5EF4-FFF2-40B4-BE49-F238E27FC236}">
                <a16:creationId xmlns:a16="http://schemas.microsoft.com/office/drawing/2014/main" id="{E87BB7F4-6515-2038-9E63-0927E88403CA}"/>
              </a:ext>
            </a:extLst>
          </p:cNvPr>
          <p:cNvSpPr txBox="1"/>
          <p:nvPr/>
        </p:nvSpPr>
        <p:spPr>
          <a:xfrm>
            <a:off x="1709531" y="2134464"/>
            <a:ext cx="8892209" cy="523220"/>
          </a:xfrm>
          <a:prstGeom prst="rect">
            <a:avLst/>
          </a:prstGeom>
          <a:noFill/>
        </p:spPr>
        <p:txBody>
          <a:bodyPr wrap="square">
            <a:spAutoFit/>
          </a:bodyPr>
          <a:lstStyle/>
          <a:p>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Sơ đồ đường đi của tinh trùng trong hệ sinh dục nam:</a:t>
            </a:r>
            <a:endParaRPr lang="vi-VN" sz="2800" b="1" dirty="0">
              <a:solidFill>
                <a:srgbClr val="0070C0"/>
              </a:solidFill>
            </a:endParaRPr>
          </a:p>
        </p:txBody>
      </p:sp>
      <p:sp>
        <p:nvSpPr>
          <p:cNvPr id="8" name="TextBox 7">
            <a:extLst>
              <a:ext uri="{FF2B5EF4-FFF2-40B4-BE49-F238E27FC236}">
                <a16:creationId xmlns:a16="http://schemas.microsoft.com/office/drawing/2014/main" id="{6B786A70-779A-F1E7-09B9-606A383A92A6}"/>
              </a:ext>
            </a:extLst>
          </p:cNvPr>
          <p:cNvSpPr txBox="1"/>
          <p:nvPr/>
        </p:nvSpPr>
        <p:spPr>
          <a:xfrm>
            <a:off x="53008" y="3379751"/>
            <a:ext cx="2464905" cy="353558"/>
          </a:xfrm>
          <a:prstGeom prst="rect">
            <a:avLst/>
          </a:prstGeom>
          <a:noFill/>
        </p:spPr>
        <p:txBody>
          <a:bodyPr wrap="square">
            <a:spAutoFit/>
          </a:bodyPr>
          <a:lstStyle/>
          <a:p>
            <a:pPr marL="30480" marR="30480" algn="just">
              <a:lnSpc>
                <a:spcPts val="1800"/>
              </a:lnSpc>
              <a:spcAft>
                <a:spcPts val="1200"/>
              </a:spcAft>
            </a:pP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Tinh hoàn </a:t>
            </a:r>
            <a:r>
              <a:rPr lang="vi-VN" sz="28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CEC71AD-78B2-C1E2-71E5-4F971FF3B890}"/>
              </a:ext>
            </a:extLst>
          </p:cNvPr>
          <p:cNvSpPr txBox="1"/>
          <p:nvPr/>
        </p:nvSpPr>
        <p:spPr>
          <a:xfrm>
            <a:off x="2226366" y="3210089"/>
            <a:ext cx="3048000" cy="523220"/>
          </a:xfrm>
          <a:prstGeom prst="rect">
            <a:avLst/>
          </a:prstGeom>
          <a:noFill/>
        </p:spPr>
        <p:txBody>
          <a:bodyPr wrap="square">
            <a:spAutoFit/>
          </a:bodyPr>
          <a:lstStyle/>
          <a:p>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M</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à</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o tinh ho</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à</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n </a:t>
            </a:r>
            <a:r>
              <a:rPr lang="vi-VN" sz="28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0070C0"/>
              </a:solidFill>
            </a:endParaRPr>
          </a:p>
        </p:txBody>
      </p:sp>
      <p:sp>
        <p:nvSpPr>
          <p:cNvPr id="12" name="TextBox 11">
            <a:extLst>
              <a:ext uri="{FF2B5EF4-FFF2-40B4-BE49-F238E27FC236}">
                <a16:creationId xmlns:a16="http://schemas.microsoft.com/office/drawing/2014/main" id="{EEFCB93F-255C-9AEF-1BA2-A31BC3CB08F2}"/>
              </a:ext>
            </a:extLst>
          </p:cNvPr>
          <p:cNvSpPr txBox="1"/>
          <p:nvPr/>
        </p:nvSpPr>
        <p:spPr>
          <a:xfrm>
            <a:off x="5055708" y="3249029"/>
            <a:ext cx="2816086" cy="523220"/>
          </a:xfrm>
          <a:prstGeom prst="rect">
            <a:avLst/>
          </a:prstGeom>
          <a:noFill/>
        </p:spPr>
        <p:txBody>
          <a:bodyPr wrap="square">
            <a:spAutoFit/>
          </a:bodyPr>
          <a:lstStyle/>
          <a:p>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Ố</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ng d</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ẫ</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n tinh </a:t>
            </a:r>
            <a:r>
              <a:rPr lang="vi-VN" sz="28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0070C0"/>
              </a:solidFill>
            </a:endParaRPr>
          </a:p>
        </p:txBody>
      </p:sp>
      <p:sp>
        <p:nvSpPr>
          <p:cNvPr id="14" name="TextBox 13">
            <a:extLst>
              <a:ext uri="{FF2B5EF4-FFF2-40B4-BE49-F238E27FC236}">
                <a16:creationId xmlns:a16="http://schemas.microsoft.com/office/drawing/2014/main" id="{7BBCA59A-09E5-5D30-5934-81FBB4B07529}"/>
              </a:ext>
            </a:extLst>
          </p:cNvPr>
          <p:cNvSpPr txBox="1"/>
          <p:nvPr/>
        </p:nvSpPr>
        <p:spPr>
          <a:xfrm>
            <a:off x="7653132" y="3274717"/>
            <a:ext cx="1954696" cy="523220"/>
          </a:xfrm>
          <a:prstGeom prst="rect">
            <a:avLst/>
          </a:prstGeom>
          <a:noFill/>
        </p:spPr>
        <p:txBody>
          <a:bodyPr wrap="square">
            <a:spAutoFit/>
          </a:bodyPr>
          <a:lstStyle/>
          <a:p>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T</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ú</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i tinh </a:t>
            </a:r>
            <a:r>
              <a:rPr lang="vi-VN" sz="28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solidFill>
                <a:srgbClr val="0070C0"/>
              </a:solidFill>
            </a:endParaRPr>
          </a:p>
        </p:txBody>
      </p:sp>
      <p:sp>
        <p:nvSpPr>
          <p:cNvPr id="16" name="TextBox 15">
            <a:extLst>
              <a:ext uri="{FF2B5EF4-FFF2-40B4-BE49-F238E27FC236}">
                <a16:creationId xmlns:a16="http://schemas.microsoft.com/office/drawing/2014/main" id="{9446D467-EE0F-892D-E11C-9089BB0BD673}"/>
              </a:ext>
            </a:extLst>
          </p:cNvPr>
          <p:cNvSpPr txBox="1"/>
          <p:nvPr/>
        </p:nvSpPr>
        <p:spPr>
          <a:xfrm>
            <a:off x="9316283" y="3300405"/>
            <a:ext cx="2796207" cy="954107"/>
          </a:xfrm>
          <a:prstGeom prst="rect">
            <a:avLst/>
          </a:prstGeom>
          <a:noFill/>
        </p:spPr>
        <p:txBody>
          <a:bodyPr wrap="square">
            <a:spAutoFit/>
          </a:bodyPr>
          <a:lstStyle/>
          <a:p>
            <a:pPr algn="ct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Ni</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ê</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̣u </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đ</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ạo trong d</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ươ</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ng v</a:t>
            </a:r>
            <a:r>
              <a:rPr lang="vi-VN" sz="2800" b="1" kern="0" dirty="0">
                <a:solidFill>
                  <a:srgbClr val="0070C0"/>
                </a:solidFill>
                <a:effectLst/>
                <a:latin typeface="Roboto" panose="02000000000000000000" pitchFamily="2" charset="0"/>
                <a:ea typeface="Times New Roman" panose="02020603050405020304" pitchFamily="18" charset="0"/>
                <a:cs typeface="Roboto" panose="02000000000000000000" pitchFamily="2" charset="0"/>
              </a:rPr>
              <a:t>ậ</a:t>
            </a: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t</a:t>
            </a:r>
            <a:endParaRPr lang="vi-VN" sz="2800" b="1" dirty="0">
              <a:solidFill>
                <a:srgbClr val="0070C0"/>
              </a:solidFill>
            </a:endParaRPr>
          </a:p>
        </p:txBody>
      </p:sp>
    </p:spTree>
    <p:extLst>
      <p:ext uri="{BB962C8B-B14F-4D97-AF65-F5344CB8AC3E}">
        <p14:creationId xmlns:p14="http://schemas.microsoft.com/office/powerpoint/2010/main" val="240013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4">
            <a:extLst>
              <a:ext uri="{FF2B5EF4-FFF2-40B4-BE49-F238E27FC236}">
                <a16:creationId xmlns:a16="http://schemas.microsoft.com/office/drawing/2014/main" id="{A27917A9-C3E4-E729-B5F4-C95332C2C2B8}"/>
              </a:ext>
            </a:extLst>
          </p:cNvPr>
          <p:cNvSpPr txBox="1"/>
          <p:nvPr/>
        </p:nvSpPr>
        <p:spPr>
          <a:xfrm>
            <a:off x="967408" y="324537"/>
            <a:ext cx="10561981" cy="830997"/>
          </a:xfrm>
          <a:prstGeom prst="rect">
            <a:avLst/>
          </a:prstGeom>
          <a:solidFill>
            <a:srgbClr val="0070C0"/>
          </a:solidFill>
        </p:spPr>
        <p:txBody>
          <a:bodyPr wrap="square" rtlCol="0" anchor="ctr">
            <a:spAutoFit/>
          </a:bodyPr>
          <a:lstStyle/>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CHỦ ĐỀ 7 – CƠ THỂ NGƯỜI</a:t>
            </a:r>
          </a:p>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BÀI 37 – SINH SẢN Ở NGƯỜI</a:t>
            </a:r>
            <a:endParaRPr lang="vi-VN"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endParaRPr>
          </a:p>
        </p:txBody>
      </p:sp>
      <p:sp>
        <p:nvSpPr>
          <p:cNvPr id="6" name="Freeform: Shape 5">
            <a:extLst>
              <a:ext uri="{FF2B5EF4-FFF2-40B4-BE49-F238E27FC236}">
                <a16:creationId xmlns:a16="http://schemas.microsoft.com/office/drawing/2014/main" id="{68CBAA2A-E5D4-BE52-2D6E-539D2E4CC6B2}"/>
              </a:ext>
            </a:extLst>
          </p:cNvPr>
          <p:cNvSpPr/>
          <p:nvPr/>
        </p:nvSpPr>
        <p:spPr>
          <a:xfrm>
            <a:off x="967408" y="1925005"/>
            <a:ext cx="10561981" cy="1600073"/>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ctr" defTabSz="711200">
              <a:lnSpc>
                <a:spcPct val="90000"/>
              </a:lnSpc>
              <a:spcBef>
                <a:spcPct val="0"/>
              </a:spcBef>
              <a:spcAft>
                <a:spcPct val="35000"/>
              </a:spcAft>
              <a:buNone/>
            </a:pPr>
            <a:r>
              <a:rPr lang="en-US" sz="4000" kern="1200" dirty="0"/>
              <a:t>TIẾT 2: HI</a:t>
            </a:r>
            <a:r>
              <a:rPr lang="en-US" sz="4000" kern="1200" dirty="0">
                <a:latin typeface="+mj-lt"/>
              </a:rPr>
              <a:t>Ệ</a:t>
            </a:r>
            <a:r>
              <a:rPr lang="en-US" sz="4000" kern="1200" dirty="0"/>
              <a:t>N TƯỢNG THỤ TINH , THỤ THAI VÀ KINH NGUY</a:t>
            </a:r>
            <a:r>
              <a:rPr lang="en-US" sz="4000" kern="1200" dirty="0">
                <a:latin typeface="+mj-lt"/>
              </a:rPr>
              <a:t>Ệ</a:t>
            </a:r>
            <a:r>
              <a:rPr lang="en-US" sz="4000" kern="1200" dirty="0"/>
              <a:t>T</a:t>
            </a:r>
            <a:endParaRPr lang="vi-VN" sz="4000" kern="1200" dirty="0"/>
          </a:p>
        </p:txBody>
      </p:sp>
      <p:sp>
        <p:nvSpPr>
          <p:cNvPr id="3" name="TextBox 2">
            <a:extLst>
              <a:ext uri="{FF2B5EF4-FFF2-40B4-BE49-F238E27FC236}">
                <a16:creationId xmlns:a16="http://schemas.microsoft.com/office/drawing/2014/main" id="{7CC5D7CE-3D8C-302B-012B-3FAB5628F134}"/>
              </a:ext>
            </a:extLst>
          </p:cNvPr>
          <p:cNvSpPr txBox="1"/>
          <p:nvPr/>
        </p:nvSpPr>
        <p:spPr>
          <a:xfrm>
            <a:off x="967407" y="3638792"/>
            <a:ext cx="10561981" cy="501548"/>
          </a:xfrm>
          <a:prstGeom prst="rect">
            <a:avLst/>
          </a:prstGeom>
          <a:solidFill>
            <a:srgbClr val="FFC000"/>
          </a:solidFill>
        </p:spPr>
        <p:txBody>
          <a:bodyPr wrap="square">
            <a:spAutoFit/>
          </a:bodyPr>
          <a:lstStyle/>
          <a:p>
            <a:pPr marR="30480" lvl="0" algn="ctr">
              <a:lnSpc>
                <a:spcPct val="150000"/>
              </a:lnSpc>
              <a:spcAft>
                <a:spcPts val="1200"/>
              </a:spcAft>
            </a:pPr>
            <a:r>
              <a:rPr lang="en-US" sz="2000" b="1" kern="0" dirty="0">
                <a:solidFill>
                  <a:srgbClr val="008000"/>
                </a:solidFill>
                <a:latin typeface="Roboto" panose="02000000000000000000" pitchFamily="2" charset="0"/>
                <a:ea typeface="Arial" panose="020B0604020202020204" pitchFamily="34" charset="0"/>
                <a:cs typeface="Times New Roman" panose="02020603050405020304" pitchFamily="18" charset="0"/>
              </a:rPr>
              <a:t>QUAN SÁT VIDEO VÀ CHO BIẾT KHI NÀO DIỄN RA HIỆN TƯỢNG THU TINH VÀ THỤ THAI?</a:t>
            </a:r>
            <a:endParaRPr lang="vi-VN" sz="20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98E5D28-4FB7-3F48-3A8B-C6A784FB1D31}"/>
              </a:ext>
            </a:extLst>
          </p:cNvPr>
          <p:cNvSpPr txBox="1"/>
          <p:nvPr/>
        </p:nvSpPr>
        <p:spPr>
          <a:xfrm>
            <a:off x="1338468" y="5580031"/>
            <a:ext cx="10561981" cy="646331"/>
          </a:xfrm>
          <a:prstGeom prst="rect">
            <a:avLst/>
          </a:prstGeom>
          <a:noFill/>
        </p:spPr>
        <p:txBody>
          <a:bodyPr wrap="square">
            <a:spAutoFit/>
          </a:bodyPr>
          <a:lstStyle/>
          <a:p>
            <a:r>
              <a:rPr lang="vi-VN" sz="3600" dirty="0">
                <a:hlinkClick r:id="rId2"/>
              </a:rPr>
              <a:t>https://www.youtube.com/watch?v=tdRIpScHy-s</a:t>
            </a:r>
            <a:endParaRPr lang="vi-VN" sz="3600" dirty="0"/>
          </a:p>
        </p:txBody>
      </p:sp>
    </p:spTree>
    <p:extLst>
      <p:ext uri="{BB962C8B-B14F-4D97-AF65-F5344CB8AC3E}">
        <p14:creationId xmlns:p14="http://schemas.microsoft.com/office/powerpoint/2010/main" val="41345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41EA4C-5985-9C8C-1E45-5DAA89745B13}"/>
              </a:ext>
            </a:extLst>
          </p:cNvPr>
          <p:cNvSpPr txBox="1"/>
          <p:nvPr/>
        </p:nvSpPr>
        <p:spPr>
          <a:xfrm>
            <a:off x="371061" y="133818"/>
            <a:ext cx="11449877" cy="1311513"/>
          </a:xfrm>
          <a:prstGeom prst="rect">
            <a:avLst/>
          </a:prstGeom>
          <a:solidFill>
            <a:srgbClr val="FFC000"/>
          </a:solidFill>
        </p:spPr>
        <p:txBody>
          <a:bodyPr wrap="square">
            <a:spAutoFit/>
          </a:bodyPr>
          <a:lstStyle/>
          <a:p>
            <a:pPr marR="30480" lvl="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 3:</a:t>
            </a: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37.4 và cho biết chiều di chuyển của hợp tử sau khi thụ tinh.</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descr="KHTN 8 (Cánh Diều) Bài 37: Sinh sản ở người | Khoa học tự nhiên 8 (ảnh 5)">
            <a:extLst>
              <a:ext uri="{FF2B5EF4-FFF2-40B4-BE49-F238E27FC236}">
                <a16:creationId xmlns:a16="http://schemas.microsoft.com/office/drawing/2014/main" id="{F37B6A8D-B250-6290-45EF-2C8A6834D0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3026" y="1675721"/>
            <a:ext cx="8415132" cy="5048461"/>
          </a:xfrm>
          <a:prstGeom prst="rect">
            <a:avLst/>
          </a:prstGeom>
          <a:noFill/>
          <a:ln>
            <a:noFill/>
          </a:ln>
        </p:spPr>
      </p:pic>
    </p:spTree>
    <p:extLst>
      <p:ext uri="{BB962C8B-B14F-4D97-AF65-F5344CB8AC3E}">
        <p14:creationId xmlns:p14="http://schemas.microsoft.com/office/powerpoint/2010/main" val="231309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0241C3-D1A9-4ACB-5BAD-0BDB3EBD87CA}"/>
              </a:ext>
            </a:extLst>
          </p:cNvPr>
          <p:cNvSpPr txBox="1"/>
          <p:nvPr/>
        </p:nvSpPr>
        <p:spPr>
          <a:xfrm>
            <a:off x="225287" y="407446"/>
            <a:ext cx="11423374" cy="4143057"/>
          </a:xfrm>
          <a:prstGeom prst="rect">
            <a:avLst/>
          </a:prstGeom>
          <a:noFill/>
        </p:spPr>
        <p:txBody>
          <a:bodyPr wrap="square">
            <a:spAutoFit/>
          </a:bodyPr>
          <a:lstStyle/>
          <a:p>
            <a:pPr marL="30480" marR="30480" algn="just">
              <a:lnSpc>
                <a:spcPct val="150000"/>
              </a:lnSpc>
              <a:spcAft>
                <a:spcPts val="1200"/>
              </a:spcAft>
            </a:pPr>
            <a:r>
              <a:rPr lang="vi-VN" sz="3200" b="1" i="1" u="sng" kern="0" dirty="0">
                <a:solidFill>
                  <a:srgbClr val="00B05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3200" b="1" i="1" u="sng" kern="100"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b="1" kern="0" dirty="0">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Chiều di chuyển của hợp tử sau khi thụ tinh: Hợp tử được hình thành sau khi thụ tinh sẽ di chuyển dọc theo ống dẫn trứng hướng về phía tử cung, đồng thời phân chia tạo thành phôi. Phôi sẽ bám vào lớp niêm mạc tử cung dày, xốp và chứa nhiều mạch máu để làm tổ và phát triển thành thai.</a:t>
            </a:r>
            <a:endParaRPr lang="vi-VN" sz="2800" b="1"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072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587D2B-3CFD-0372-7A30-11F885EA4658}"/>
              </a:ext>
            </a:extLst>
          </p:cNvPr>
          <p:cNvSpPr txBox="1"/>
          <p:nvPr/>
        </p:nvSpPr>
        <p:spPr>
          <a:xfrm>
            <a:off x="543339" y="191150"/>
            <a:ext cx="11463130" cy="1311513"/>
          </a:xfrm>
          <a:prstGeom prst="rect">
            <a:avLst/>
          </a:prstGeom>
          <a:no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Luyện tập 3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 Sự thụ tinh xảy ra ở đâu? Thai nhi được nuôi dưỡng ở đâu?</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0132DCD-F899-FA01-184C-71C329FB0ABF}"/>
              </a:ext>
            </a:extLst>
          </p:cNvPr>
          <p:cNvSpPr txBox="1"/>
          <p:nvPr/>
        </p:nvSpPr>
        <p:spPr>
          <a:xfrm>
            <a:off x="649357" y="1762539"/>
            <a:ext cx="11237843" cy="4204613"/>
          </a:xfrm>
          <a:prstGeom prst="rect">
            <a:avLst/>
          </a:prstGeom>
          <a:noFill/>
        </p:spPr>
        <p:txBody>
          <a:bodyPr wrap="square" rtlCol="0">
            <a:spAutoFit/>
          </a:bodyPr>
          <a:lstStyle/>
          <a:p>
            <a:pPr marL="30480" marR="30480" algn="just">
              <a:lnSpc>
                <a:spcPct val="150000"/>
              </a:lnSpc>
              <a:spcAft>
                <a:spcPts val="1200"/>
              </a:spcAft>
            </a:pPr>
            <a:r>
              <a:rPr lang="vi-VN" sz="2800" b="1"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Sự thụ tinh xảy ra ở ống dẫn trứng, khi tinh trùng gặp trứng vào thời điểm thích hợp.</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Thai nhi được nuôi dưỡng ở tử cung. Niêm mạc tử cung là nơi phôi bám vào, hình thành nhau thai để trao đổi chất với cơ thể mẹ giúp phôi thai phát triển.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86621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499E7E-776B-3E48-91C1-6DCD373ED35E}"/>
              </a:ext>
            </a:extLst>
          </p:cNvPr>
          <p:cNvSpPr txBox="1"/>
          <p:nvPr/>
        </p:nvSpPr>
        <p:spPr>
          <a:xfrm>
            <a:off x="483704" y="226584"/>
            <a:ext cx="11224591" cy="665182"/>
          </a:xfrm>
          <a:prstGeom prst="rect">
            <a:avLst/>
          </a:prstGeom>
          <a:solidFill>
            <a:srgbClr val="FFC000"/>
          </a:solid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 4:</a:t>
            </a: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37.5 và giải thích hiện tượng kinh nguyệt.</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descr="KHTN 8 (Cánh Diều) Bài 37: Sinh sản ở người | Khoa học tự nhiên 8 (ảnh 6)">
            <a:extLst>
              <a:ext uri="{FF2B5EF4-FFF2-40B4-BE49-F238E27FC236}">
                <a16:creationId xmlns:a16="http://schemas.microsoft.com/office/drawing/2014/main" id="{A685366D-083A-AA76-EC1D-0EB31324E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3703" y="1073425"/>
            <a:ext cx="11224591" cy="5274365"/>
          </a:xfrm>
          <a:prstGeom prst="rect">
            <a:avLst/>
          </a:prstGeom>
          <a:noFill/>
          <a:ln>
            <a:noFill/>
          </a:ln>
        </p:spPr>
      </p:pic>
    </p:spTree>
    <p:extLst>
      <p:ext uri="{BB962C8B-B14F-4D97-AF65-F5344CB8AC3E}">
        <p14:creationId xmlns:p14="http://schemas.microsoft.com/office/powerpoint/2010/main" val="31380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D4F2DC-AA8A-4CB5-2D46-EDC74454A37D}"/>
              </a:ext>
            </a:extLst>
          </p:cNvPr>
          <p:cNvSpPr txBox="1"/>
          <p:nvPr/>
        </p:nvSpPr>
        <p:spPr>
          <a:xfrm>
            <a:off x="331304" y="247230"/>
            <a:ext cx="11529391" cy="4050724"/>
          </a:xfrm>
          <a:prstGeom prst="rect">
            <a:avLst/>
          </a:prstGeom>
          <a:noFill/>
        </p:spPr>
        <p:txBody>
          <a:bodyPr wrap="square">
            <a:spAutoFit/>
          </a:bodyPr>
          <a:lstStyle/>
          <a:p>
            <a:pPr marL="30480" marR="30480">
              <a:lnSpc>
                <a:spcPct val="150000"/>
              </a:lnSpc>
              <a:spcAft>
                <a:spcPts val="1200"/>
              </a:spcAft>
            </a:pPr>
            <a:r>
              <a:rPr lang="vi-VN" sz="2800" b="1" i="1" u="sng"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b="1" i="1" u="sng" kern="1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50000"/>
              </a:lnSpc>
              <a:spcAft>
                <a:spcPts val="800"/>
              </a:spcAft>
            </a:pPr>
            <a:r>
              <a:rPr lang="vi-VN" sz="2800" i="1" kern="0" dirty="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Hiện tượng kinh nguyệt: Nếu trứng rụng mà không được thụ tinh thì sau khoảng 14 ngày kể từ khi rụng trứng, lượng hormone do buồng trứng tiết ra bị giảm đi. Vì vậy, lớp niêm mạc tử cung bong ra, thoát ra ngoài cùng máu và dịch nhầy nhờ sự co bóp của tử cung gọi là hiện tượng kinh nguyệt.</a:t>
            </a:r>
            <a:endParaRPr lang="vi-VN" sz="2800" i="1"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50603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11C32A-C366-D320-ACC6-B9B65BFAD921}"/>
              </a:ext>
            </a:extLst>
          </p:cNvPr>
          <p:cNvSpPr txBox="1"/>
          <p:nvPr/>
        </p:nvSpPr>
        <p:spPr>
          <a:xfrm>
            <a:off x="159025" y="14143"/>
            <a:ext cx="11794435" cy="624273"/>
          </a:xfrm>
          <a:prstGeom prst="rect">
            <a:avLst/>
          </a:prstGeom>
          <a:noFill/>
        </p:spPr>
        <p:txBody>
          <a:bodyPr wrap="square">
            <a:spAutoFit/>
          </a:bodyPr>
          <a:lstStyle/>
          <a:p>
            <a:pPr marL="30480" marR="30480" algn="just">
              <a:lnSpc>
                <a:spcPct val="150000"/>
              </a:lnSpc>
              <a:spcAft>
                <a:spcPts val="1200"/>
              </a:spcAft>
            </a:pPr>
            <a:r>
              <a:rPr lang="vi-VN" sz="2600" b="1" i="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Luyện tập</a:t>
            </a:r>
            <a:r>
              <a:rPr lang="en-US" sz="2600" b="1" i="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 4</a:t>
            </a:r>
            <a:r>
              <a:rPr lang="vi-VN" sz="2600" b="1" i="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a:t>
            </a:r>
            <a:r>
              <a:rPr lang="vi-VN" sz="2600" i="1"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6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Nêu sự thay đổi độ dày niêm mạc tử cung trong chu kì kinh nguyệt.</a:t>
            </a:r>
            <a:endParaRPr lang="vi-VN" sz="2600" i="1"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7F1877-1DA8-3FE8-91AA-5DE85B459C15}"/>
              </a:ext>
            </a:extLst>
          </p:cNvPr>
          <p:cNvSpPr txBox="1"/>
          <p:nvPr/>
        </p:nvSpPr>
        <p:spPr>
          <a:xfrm>
            <a:off x="225285" y="755373"/>
            <a:ext cx="11661913" cy="5651162"/>
          </a:xfrm>
          <a:prstGeom prst="rect">
            <a:avLst/>
          </a:prstGeom>
          <a:noFill/>
        </p:spPr>
        <p:txBody>
          <a:bodyPr wrap="square" rtlCol="0">
            <a:spAutoFit/>
          </a:bodyPr>
          <a:lstStyle/>
          <a:p>
            <a:pPr marL="30480" marR="30480" algn="just">
              <a:lnSpc>
                <a:spcPct val="150000"/>
              </a:lnSpc>
              <a:spcAft>
                <a:spcPts val="1200"/>
              </a:spcAft>
            </a:pPr>
            <a:r>
              <a:rPr lang="vi-VN" sz="2800" b="1"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Sự thay đổi độ dày niêm mạc tử cung trong chu kì kinh nguyệt:</a:t>
            </a:r>
            <a:endParaRPr lang="vi-VN" sz="28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Ở giai đoạn bắt đầu chu kì kinh nguyệt (khoảng ngày 1 đến ngày 5 của chu kì), lớp niêm mạc tử cung bị bong ra </a:t>
            </a:r>
            <a:r>
              <a:rPr lang="vi-VN"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l</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ớ</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p ni</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ê</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m m</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ạ</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 t</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ư</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cung m</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ỏ</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ng d</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â</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̀n.</a:t>
            </a:r>
            <a:endParaRPr lang="vi-VN" sz="28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Ở giai đoạn tiếp theo (khoảng ngày 6 đến ngày 28 của chu kì), lớp niêm mạc của tử cung bắt đầu dày lên </a:t>
            </a:r>
            <a:r>
              <a:rPr lang="vi-VN" sz="2800" i="1"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l</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ơ</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́p ni</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ê</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m mạc t</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ư</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cung dày nh</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â</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́t vào cu</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ô</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 của chu kì </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đê</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chu</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â</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̉n bị cho ph</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ô</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 </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đê</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́n làm t</a:t>
            </a:r>
            <a:r>
              <a:rPr lang="vi-VN" sz="2800" i="1" kern="0" dirty="0">
                <a:solidFill>
                  <a:srgbClr val="000000"/>
                </a:solidFill>
                <a:effectLst/>
                <a:latin typeface="Roboto" panose="02000000000000000000" pitchFamily="2" charset="0"/>
                <a:ea typeface="Times New Roman" panose="02020603050405020304" pitchFamily="18" charset="0"/>
                <a:cs typeface="Roboto" panose="02000000000000000000" pitchFamily="2" charset="0"/>
              </a:rPr>
              <a:t>ô</a:t>
            </a:r>
            <a:r>
              <a:rPr lang="vi-VN" sz="28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vi-VN" sz="2800" i="1"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8116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BA9CE0-DD77-F26D-0C0E-8819C0AEFA06}"/>
              </a:ext>
            </a:extLst>
          </p:cNvPr>
          <p:cNvSpPr txBox="1"/>
          <p:nvPr/>
        </p:nvSpPr>
        <p:spPr>
          <a:xfrm>
            <a:off x="892519" y="2967335"/>
            <a:ext cx="10662086" cy="923330"/>
          </a:xfrm>
          <a:prstGeom prst="rect">
            <a:avLst/>
          </a:prstGeom>
          <a:noFill/>
        </p:spPr>
        <p:txBody>
          <a:bodyPr wrap="none" rtlCol="0">
            <a:spAutoFit/>
          </a:bodyPr>
          <a:lstStyle/>
          <a:p>
            <a:r>
              <a:rPr lang="vi-VN" sz="3600" u="sng" kern="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hlinkClick r:id="rId2"/>
              </a:rPr>
              <a:t>https://www.youtube.com/watch?v=ZbWNNxDXGoI</a:t>
            </a:r>
            <a:endParaRPr lang="vi-VN" sz="3600" kern="1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TextBox 3">
            <a:extLst>
              <a:ext uri="{FF2B5EF4-FFF2-40B4-BE49-F238E27FC236}">
                <a16:creationId xmlns:a16="http://schemas.microsoft.com/office/drawing/2014/main" id="{D171A422-3FA7-FB6C-9AA2-CE0E118DFB5B}"/>
              </a:ext>
            </a:extLst>
          </p:cNvPr>
          <p:cNvSpPr txBox="1"/>
          <p:nvPr/>
        </p:nvSpPr>
        <p:spPr>
          <a:xfrm>
            <a:off x="764957" y="781879"/>
            <a:ext cx="10662086" cy="1231106"/>
          </a:xfrm>
          <a:prstGeom prst="rect">
            <a:avLst/>
          </a:prstGeom>
          <a:solidFill>
            <a:srgbClr val="FF0000"/>
          </a:solidFill>
        </p:spPr>
        <p:txBody>
          <a:bodyPr wrap="square" rtlCol="0">
            <a:spAutoFit/>
          </a:bodyPr>
          <a:lstStyle/>
          <a:p>
            <a:pPr algn="ctr"/>
            <a:r>
              <a:rPr lang="en-US" sz="2800" b="1" kern="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VIDEO</a:t>
            </a:r>
          </a:p>
          <a:p>
            <a:pPr algn="ctr"/>
            <a:r>
              <a:rPr lang="vi-VN"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Cách tính ngày rụng trứng trong kỳ kinh nguyệt chị em nên biết</a:t>
            </a:r>
            <a:endParaRPr lang="vi-VN" sz="2800" b="1" kern="0" dirty="0">
              <a:solidFill>
                <a:schemeClr val="bg1"/>
              </a:solidFill>
              <a:effectLst/>
              <a:latin typeface="Times New Roman" panose="02020603050405020304" pitchFamily="18" charset="0"/>
              <a:ea typeface="Times New Roman" panose="02020603050405020304" pitchFamily="18" charset="0"/>
            </a:endParaRPr>
          </a:p>
          <a:p>
            <a:endParaRPr lang="vi-VN" dirty="0"/>
          </a:p>
        </p:txBody>
      </p:sp>
    </p:spTree>
    <p:extLst>
      <p:ext uri="{BB962C8B-B14F-4D97-AF65-F5344CB8AC3E}">
        <p14:creationId xmlns:p14="http://schemas.microsoft.com/office/powerpoint/2010/main" val="297318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4">
            <a:extLst>
              <a:ext uri="{FF2B5EF4-FFF2-40B4-BE49-F238E27FC236}">
                <a16:creationId xmlns:a16="http://schemas.microsoft.com/office/drawing/2014/main" id="{36C7A892-942F-E820-C00F-29433010F9E1}"/>
              </a:ext>
            </a:extLst>
          </p:cNvPr>
          <p:cNvSpPr txBox="1"/>
          <p:nvPr/>
        </p:nvSpPr>
        <p:spPr>
          <a:xfrm>
            <a:off x="967408" y="324537"/>
            <a:ext cx="10561981" cy="830997"/>
          </a:xfrm>
          <a:prstGeom prst="rect">
            <a:avLst/>
          </a:prstGeom>
          <a:solidFill>
            <a:srgbClr val="0070C0"/>
          </a:solidFill>
        </p:spPr>
        <p:txBody>
          <a:bodyPr wrap="square" rtlCol="0" anchor="ctr">
            <a:spAutoFit/>
          </a:bodyPr>
          <a:lstStyle/>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CHỦ ĐỀ 7 – CƠ THỂ NGƯỜI</a:t>
            </a:r>
          </a:p>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BÀI 37 – SINH SẢN Ở NGƯỜI</a:t>
            </a:r>
            <a:endParaRPr lang="vi-VN"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endParaRPr>
          </a:p>
        </p:txBody>
      </p:sp>
      <p:sp>
        <p:nvSpPr>
          <p:cNvPr id="3" name="Freeform: Shape 2">
            <a:extLst>
              <a:ext uri="{FF2B5EF4-FFF2-40B4-BE49-F238E27FC236}">
                <a16:creationId xmlns:a16="http://schemas.microsoft.com/office/drawing/2014/main" id="{3875494E-F613-8048-E479-6F1D54495D03}"/>
              </a:ext>
            </a:extLst>
          </p:cNvPr>
          <p:cNvSpPr/>
          <p:nvPr/>
        </p:nvSpPr>
        <p:spPr>
          <a:xfrm>
            <a:off x="967408" y="2154548"/>
            <a:ext cx="10561981" cy="908335"/>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ctr" defTabSz="711200">
              <a:lnSpc>
                <a:spcPct val="90000"/>
              </a:lnSpc>
              <a:spcBef>
                <a:spcPct val="0"/>
              </a:spcBef>
              <a:spcAft>
                <a:spcPct val="35000"/>
              </a:spcAft>
              <a:buNone/>
            </a:pPr>
            <a:r>
              <a:rPr lang="en-US" sz="4000" kern="1200" dirty="0"/>
              <a:t>TIẾT 3: BẢO V</a:t>
            </a:r>
            <a:r>
              <a:rPr lang="en-US" sz="4000" kern="1200" dirty="0">
                <a:latin typeface="+mj-lt"/>
              </a:rPr>
              <a:t>Ệ</a:t>
            </a:r>
            <a:r>
              <a:rPr lang="en-US" sz="4000" kern="1200" dirty="0"/>
              <a:t> SỨC KHOẢ SINH SẢN</a:t>
            </a:r>
            <a:endParaRPr lang="vi-VN" sz="4000" kern="1200" dirty="0"/>
          </a:p>
        </p:txBody>
      </p:sp>
    </p:spTree>
    <p:extLst>
      <p:ext uri="{BB962C8B-B14F-4D97-AF65-F5344CB8AC3E}">
        <p14:creationId xmlns:p14="http://schemas.microsoft.com/office/powerpoint/2010/main" val="1986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4">
            <a:extLst>
              <a:ext uri="{FF2B5EF4-FFF2-40B4-BE49-F238E27FC236}">
                <a16:creationId xmlns:a16="http://schemas.microsoft.com/office/drawing/2014/main" id="{D36D729C-8F11-1BAF-2DA6-1E2E5F00A27C}"/>
              </a:ext>
            </a:extLst>
          </p:cNvPr>
          <p:cNvSpPr txBox="1"/>
          <p:nvPr/>
        </p:nvSpPr>
        <p:spPr>
          <a:xfrm>
            <a:off x="2818227" y="324537"/>
            <a:ext cx="6846278" cy="830997"/>
          </a:xfrm>
          <a:prstGeom prst="rect">
            <a:avLst/>
          </a:prstGeom>
          <a:solidFill>
            <a:srgbClr val="0070C0"/>
          </a:solidFill>
        </p:spPr>
        <p:txBody>
          <a:bodyPr wrap="square" rtlCol="0" anchor="ctr">
            <a:spAutoFit/>
          </a:bodyPr>
          <a:lstStyle/>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CHỦ ĐỀ 7 – CƠ THỂ NGƯỜI</a:t>
            </a:r>
          </a:p>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BÀI 37 – SINH SẢN Ở NGƯỜI</a:t>
            </a:r>
            <a:endParaRPr lang="vi-VN"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endParaRPr>
          </a:p>
        </p:txBody>
      </p:sp>
      <p:grpSp>
        <p:nvGrpSpPr>
          <p:cNvPr id="39" name="Group 38">
            <a:extLst>
              <a:ext uri="{FF2B5EF4-FFF2-40B4-BE49-F238E27FC236}">
                <a16:creationId xmlns:a16="http://schemas.microsoft.com/office/drawing/2014/main" id="{E4654698-0AEC-A8A7-9488-9C808E1E7B85}"/>
              </a:ext>
            </a:extLst>
          </p:cNvPr>
          <p:cNvGrpSpPr/>
          <p:nvPr/>
        </p:nvGrpSpPr>
        <p:grpSpPr>
          <a:xfrm>
            <a:off x="284923" y="3106615"/>
            <a:ext cx="2001077" cy="908335"/>
            <a:chOff x="284923" y="3106615"/>
            <a:chExt cx="2001077" cy="908335"/>
          </a:xfrm>
        </p:grpSpPr>
        <p:sp>
          <p:nvSpPr>
            <p:cNvPr id="37" name="Rectangle: Rounded Corners 36">
              <a:extLst>
                <a:ext uri="{FF2B5EF4-FFF2-40B4-BE49-F238E27FC236}">
                  <a16:creationId xmlns:a16="http://schemas.microsoft.com/office/drawing/2014/main" id="{EAD84ABC-CB86-67B4-988D-62E485D99984}"/>
                </a:ext>
              </a:extLst>
            </p:cNvPr>
            <p:cNvSpPr/>
            <p:nvPr/>
          </p:nvSpPr>
          <p:spPr>
            <a:xfrm>
              <a:off x="284923" y="3106615"/>
              <a:ext cx="2001077" cy="9083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TextBox 14">
              <a:extLst>
                <a:ext uri="{FF2B5EF4-FFF2-40B4-BE49-F238E27FC236}">
                  <a16:creationId xmlns:a16="http://schemas.microsoft.com/office/drawing/2014/main" id="{25B9DB68-6AAE-AB60-D45C-46372E00195D}"/>
                </a:ext>
              </a:extLst>
            </p:cNvPr>
            <p:cNvSpPr txBox="1"/>
            <p:nvPr/>
          </p:nvSpPr>
          <p:spPr>
            <a:xfrm>
              <a:off x="284923" y="3309717"/>
              <a:ext cx="1861929" cy="461665"/>
            </a:xfrm>
            <a:prstGeom prst="rect">
              <a:avLst/>
            </a:prstGeom>
            <a:noFill/>
          </p:spPr>
          <p:txBody>
            <a:bodyPr wrap="square" rtlCol="0" anchor="ctr">
              <a:spAutoFit/>
            </a:bodyPr>
            <a:lstStyle/>
            <a:p>
              <a:pPr algn="ctr">
                <a:defRPr/>
              </a:pPr>
              <a:r>
                <a:rPr lang="en-US" altLang="ko-KR" sz="2400" b="1" dirty="0">
                  <a:solidFill>
                    <a:srgbClr val="002060"/>
                  </a:solidFill>
                  <a:effectLst>
                    <a:outerShdw blurRad="38100" dist="38100" dir="2700000" algn="tl">
                      <a:srgbClr val="000000">
                        <a:alpha val="43137"/>
                      </a:srgbClr>
                    </a:outerShdw>
                  </a:effectLst>
                  <a:latin typeface="Calibri" panose="020F0502020204030204"/>
                  <a:cs typeface="Arial" pitchFamily="34" charset="0"/>
                </a:rPr>
                <a:t>NỘI DUNG</a:t>
              </a:r>
              <a:endParaRPr lang="vi-VN" altLang="ko-KR" sz="2400" b="1" dirty="0">
                <a:solidFill>
                  <a:srgbClr val="002060"/>
                </a:solidFill>
                <a:effectLst>
                  <a:outerShdw blurRad="38100" dist="38100" dir="2700000" algn="tl">
                    <a:srgbClr val="000000">
                      <a:alpha val="43137"/>
                    </a:srgbClr>
                  </a:outerShdw>
                </a:effectLst>
                <a:latin typeface="Calibri" panose="020F0502020204030204"/>
                <a:cs typeface="Arial" pitchFamily="34" charset="0"/>
              </a:endParaRPr>
            </a:p>
          </p:txBody>
        </p:sp>
      </p:grpSp>
      <p:grpSp>
        <p:nvGrpSpPr>
          <p:cNvPr id="29" name="Group 28">
            <a:extLst>
              <a:ext uri="{FF2B5EF4-FFF2-40B4-BE49-F238E27FC236}">
                <a16:creationId xmlns:a16="http://schemas.microsoft.com/office/drawing/2014/main" id="{5FA03D05-DF5D-8DDC-8021-623518F05A04}"/>
              </a:ext>
            </a:extLst>
          </p:cNvPr>
          <p:cNvGrpSpPr/>
          <p:nvPr/>
        </p:nvGrpSpPr>
        <p:grpSpPr>
          <a:xfrm>
            <a:off x="2818227" y="1814732"/>
            <a:ext cx="6846278" cy="3699803"/>
            <a:chOff x="2438400" y="2725941"/>
            <a:chExt cx="5689600" cy="1923840"/>
          </a:xfrm>
        </p:grpSpPr>
        <p:sp>
          <p:nvSpPr>
            <p:cNvPr id="31" name="Freeform: Shape 30">
              <a:extLst>
                <a:ext uri="{FF2B5EF4-FFF2-40B4-BE49-F238E27FC236}">
                  <a16:creationId xmlns:a16="http://schemas.microsoft.com/office/drawing/2014/main" id="{C48CDCE3-9555-A985-A1A6-1C822DEE21FA}"/>
                </a:ext>
              </a:extLst>
            </p:cNvPr>
            <p:cNvSpPr/>
            <p:nvPr/>
          </p:nvSpPr>
          <p:spPr>
            <a:xfrm>
              <a:off x="2438400" y="2725941"/>
              <a:ext cx="5689600" cy="472320"/>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l" defTabSz="711200">
                <a:lnSpc>
                  <a:spcPct val="90000"/>
                </a:lnSpc>
                <a:spcBef>
                  <a:spcPct val="0"/>
                </a:spcBef>
                <a:spcAft>
                  <a:spcPct val="35000"/>
                </a:spcAft>
                <a:buNone/>
              </a:pPr>
              <a:r>
                <a:rPr lang="en-US" sz="2000" kern="1200" dirty="0"/>
                <a:t>TIẾT 1: CẤU TẠO CHỨC NĂNG H</a:t>
              </a:r>
              <a:r>
                <a:rPr lang="en-US" sz="2000" kern="1200" dirty="0">
                  <a:latin typeface="+mj-lt"/>
                </a:rPr>
                <a:t>Ệ</a:t>
              </a:r>
              <a:r>
                <a:rPr lang="en-US" sz="2000" kern="1200" dirty="0"/>
                <a:t> SINH DỤC</a:t>
              </a:r>
              <a:endParaRPr lang="vi-VN" sz="2000" kern="1200" dirty="0"/>
            </a:p>
          </p:txBody>
        </p:sp>
        <p:sp>
          <p:nvSpPr>
            <p:cNvPr id="33" name="Freeform: Shape 32">
              <a:extLst>
                <a:ext uri="{FF2B5EF4-FFF2-40B4-BE49-F238E27FC236}">
                  <a16:creationId xmlns:a16="http://schemas.microsoft.com/office/drawing/2014/main" id="{897A1E71-EA2E-56CD-F80D-C484C118EC94}"/>
                </a:ext>
              </a:extLst>
            </p:cNvPr>
            <p:cNvSpPr/>
            <p:nvPr/>
          </p:nvSpPr>
          <p:spPr>
            <a:xfrm>
              <a:off x="2438400" y="3451701"/>
              <a:ext cx="5689600" cy="472320"/>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l" defTabSz="711200">
                <a:lnSpc>
                  <a:spcPct val="90000"/>
                </a:lnSpc>
                <a:spcBef>
                  <a:spcPct val="0"/>
                </a:spcBef>
                <a:spcAft>
                  <a:spcPct val="35000"/>
                </a:spcAft>
                <a:buNone/>
              </a:pPr>
              <a:r>
                <a:rPr lang="en-US" sz="2000" kern="1200" dirty="0"/>
                <a:t>TIẾT 2: HI</a:t>
              </a:r>
              <a:r>
                <a:rPr lang="en-US" sz="2000" kern="1200" dirty="0">
                  <a:latin typeface="+mj-lt"/>
                </a:rPr>
                <a:t>Ệ</a:t>
              </a:r>
              <a:r>
                <a:rPr lang="en-US" sz="2000" kern="1200" dirty="0"/>
                <a:t>N TƯỢNG THỤ TINH , THỤ THAI VÀ KINH NGUY</a:t>
              </a:r>
              <a:r>
                <a:rPr lang="en-US" sz="2000" kern="1200" dirty="0">
                  <a:latin typeface="+mj-lt"/>
                </a:rPr>
                <a:t>Ệ</a:t>
              </a:r>
              <a:r>
                <a:rPr lang="en-US" sz="2000" kern="1200" dirty="0"/>
                <a:t>T</a:t>
              </a:r>
              <a:endParaRPr lang="vi-VN" sz="2000" kern="1200" dirty="0"/>
            </a:p>
          </p:txBody>
        </p:sp>
        <p:sp>
          <p:nvSpPr>
            <p:cNvPr id="35" name="Freeform: Shape 34">
              <a:extLst>
                <a:ext uri="{FF2B5EF4-FFF2-40B4-BE49-F238E27FC236}">
                  <a16:creationId xmlns:a16="http://schemas.microsoft.com/office/drawing/2014/main" id="{F1D5EB07-ECE3-259C-6F10-09C397E4BC2F}"/>
                </a:ext>
              </a:extLst>
            </p:cNvPr>
            <p:cNvSpPr/>
            <p:nvPr/>
          </p:nvSpPr>
          <p:spPr>
            <a:xfrm>
              <a:off x="2438400" y="4177461"/>
              <a:ext cx="5689600" cy="472320"/>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l" defTabSz="711200">
                <a:lnSpc>
                  <a:spcPct val="90000"/>
                </a:lnSpc>
                <a:spcBef>
                  <a:spcPct val="0"/>
                </a:spcBef>
                <a:spcAft>
                  <a:spcPct val="35000"/>
                </a:spcAft>
                <a:buNone/>
              </a:pPr>
              <a:r>
                <a:rPr lang="en-US" sz="2000" kern="1200" dirty="0"/>
                <a:t>TIẾT 3: BẢO V</a:t>
              </a:r>
              <a:r>
                <a:rPr lang="en-US" sz="2000" kern="1200" dirty="0">
                  <a:latin typeface="+mj-lt"/>
                </a:rPr>
                <a:t>Ệ</a:t>
              </a:r>
              <a:r>
                <a:rPr lang="en-US" sz="2000" kern="1200" dirty="0"/>
                <a:t> SỨC KHOẢ SINH SẢN</a:t>
              </a:r>
              <a:endParaRPr lang="vi-VN" sz="2000" kern="1200" dirty="0"/>
            </a:p>
          </p:txBody>
        </p:sp>
      </p:grpSp>
    </p:spTree>
    <p:extLst>
      <p:ext uri="{BB962C8B-B14F-4D97-AF65-F5344CB8AC3E}">
        <p14:creationId xmlns:p14="http://schemas.microsoft.com/office/powerpoint/2010/main" val="25495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15B676-B0DF-139E-242E-D31AF47DA208}"/>
              </a:ext>
            </a:extLst>
          </p:cNvPr>
          <p:cNvSpPr txBox="1"/>
          <p:nvPr/>
        </p:nvSpPr>
        <p:spPr>
          <a:xfrm>
            <a:off x="397565" y="71412"/>
            <a:ext cx="11396869" cy="2111732"/>
          </a:xfrm>
          <a:prstGeom prst="rect">
            <a:avLst/>
          </a:prstGeom>
          <a:solidFill>
            <a:srgbClr val="FFC000"/>
          </a:solidFill>
        </p:spPr>
        <p:txBody>
          <a:bodyPr wrap="square">
            <a:spAutoFit/>
          </a:bodyPr>
          <a:lstStyle/>
          <a:p>
            <a:pPr marL="30480" marR="30480" algn="ctr">
              <a:lnSpc>
                <a:spcPct val="150000"/>
              </a:lnSpc>
              <a:spcAft>
                <a:spcPts val="1200"/>
              </a:spcAft>
            </a:pPr>
            <a:r>
              <a:rPr lang="en-US" sz="2800" b="1" kern="0" dirty="0">
                <a:solidFill>
                  <a:srgbClr val="008000"/>
                </a:solidFill>
                <a:latin typeface="Roboto" panose="02000000000000000000" pitchFamily="2" charset="0"/>
                <a:ea typeface="Times New Roman" panose="02020603050405020304" pitchFamily="18" charset="0"/>
                <a:cs typeface="Times New Roman" panose="02020603050405020304" pitchFamily="18" charset="0"/>
                <a:hlinkClick r:id="rId2"/>
              </a:rPr>
              <a:t>BÁO CÁO KẾT QUẢ DỰ ÁN</a:t>
            </a: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a:t>
            </a: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endParaRPr lang="en-US"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endParaRPr>
          </a:p>
          <a:p>
            <a:pPr marL="30480" marR="30480" algn="ctr">
              <a:lnSpc>
                <a:spcPct val="150000"/>
              </a:lnSpc>
              <a:spcAft>
                <a:spcPts val="12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Tiến hành dự án điều tra sự hiểu biết của học sinh tại trường em về sức khỏe sinh sản vị thành niên theo mẫu phiếu:</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descr="KHTN 8 (Cánh Diều) Bài 37: Sinh sản ở người | Khoa học tự nhiên 8 (ảnh 8)">
            <a:extLst>
              <a:ext uri="{FF2B5EF4-FFF2-40B4-BE49-F238E27FC236}">
                <a16:creationId xmlns:a16="http://schemas.microsoft.com/office/drawing/2014/main" id="{E2F77388-18DD-B026-69A9-AD549A831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565" y="2377290"/>
            <a:ext cx="11396869" cy="4480710"/>
          </a:xfrm>
          <a:prstGeom prst="rect">
            <a:avLst/>
          </a:prstGeom>
          <a:noFill/>
          <a:ln>
            <a:noFill/>
          </a:ln>
        </p:spPr>
      </p:pic>
    </p:spTree>
    <p:extLst>
      <p:ext uri="{BB962C8B-B14F-4D97-AF65-F5344CB8AC3E}">
        <p14:creationId xmlns:p14="http://schemas.microsoft.com/office/powerpoint/2010/main" val="150932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F1A51A-5FBE-2C05-A340-ACB020454C89}"/>
              </a:ext>
            </a:extLst>
          </p:cNvPr>
          <p:cNvSpPr txBox="1"/>
          <p:nvPr/>
        </p:nvSpPr>
        <p:spPr>
          <a:xfrm>
            <a:off x="1537251" y="636104"/>
            <a:ext cx="8587409" cy="4816575"/>
          </a:xfrm>
          <a:prstGeom prst="rect">
            <a:avLst/>
          </a:prstGeom>
          <a:noFill/>
        </p:spPr>
        <p:txBody>
          <a:bodyPr wrap="square">
            <a:spAutoFit/>
          </a:bodyPr>
          <a:lstStyle/>
          <a:p>
            <a:pPr marL="30480" marR="30480" algn="just">
              <a:lnSpc>
                <a:spcPct val="200000"/>
              </a:lnSpc>
              <a:spcAft>
                <a:spcPts val="1200"/>
              </a:spcAft>
            </a:pPr>
            <a:r>
              <a:rPr lang="en-US" sz="3600" kern="0" dirty="0" err="1">
                <a:solidFill>
                  <a:srgbClr val="0070C0"/>
                </a:solidFill>
                <a:effectLst/>
                <a:latin typeface="Roboto" panose="02000000000000000000" pitchFamily="2" charset="0"/>
                <a:ea typeface="Times New Roman" panose="02020603050405020304" pitchFamily="18" charset="0"/>
                <a:cs typeface="Times New Roman" panose="02020603050405020304" pitchFamily="18" charset="0"/>
              </a:rPr>
              <a:t>S</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ố</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200000"/>
              </a:lnSpc>
              <a:spcAft>
                <a:spcPts val="1200"/>
              </a:spcAft>
            </a:pP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200000"/>
              </a:lnSpc>
              <a:spcAft>
                <a:spcPts val="1200"/>
              </a:spcAft>
            </a:pP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200000"/>
              </a:lnSpc>
              <a:spcAft>
                <a:spcPts val="1200"/>
              </a:spcAft>
            </a:pP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18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kern="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36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99231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8FE088-1DE2-371B-F714-E2700495BABE}"/>
              </a:ext>
            </a:extLst>
          </p:cNvPr>
          <p:cNvSpPr txBox="1"/>
          <p:nvPr/>
        </p:nvSpPr>
        <p:spPr>
          <a:xfrm>
            <a:off x="172278" y="133818"/>
            <a:ext cx="11900452" cy="644728"/>
          </a:xfrm>
          <a:prstGeom prst="rect">
            <a:avLst/>
          </a:prstGeom>
          <a:solidFill>
            <a:srgbClr val="FFC000"/>
          </a:solidFill>
        </p:spPr>
        <p:txBody>
          <a:bodyPr wrap="square">
            <a:spAutoFit/>
          </a:bodyPr>
          <a:lstStyle/>
          <a:p>
            <a:pPr marL="30480" marR="30480" algn="just">
              <a:lnSpc>
                <a:spcPct val="150000"/>
              </a:lnSpc>
              <a:spcAft>
                <a:spcPts val="1200"/>
              </a:spcAft>
            </a:pPr>
            <a:r>
              <a:rPr lang="vi-VN" sz="27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a:t>
            </a:r>
            <a:r>
              <a:rPr lang="vi-VN" sz="27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7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Nêu ví dụ bệnh lây truyền qua đường sinh dục và cách phòng tránh.</a:t>
            </a:r>
            <a:endParaRPr lang="vi-VN" sz="27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434CBFD-30AD-57B9-A36E-783968D27A0E}"/>
              </a:ext>
            </a:extLst>
          </p:cNvPr>
          <p:cNvSpPr txBox="1"/>
          <p:nvPr/>
        </p:nvSpPr>
        <p:spPr>
          <a:xfrm>
            <a:off x="172278" y="908052"/>
            <a:ext cx="11900452" cy="5497274"/>
          </a:xfrm>
          <a:prstGeom prst="rect">
            <a:avLst/>
          </a:prstGeom>
          <a:noFill/>
        </p:spPr>
        <p:txBody>
          <a:bodyPr wrap="square">
            <a:spAutoFit/>
          </a:bodyPr>
          <a:lstStyle/>
          <a:p>
            <a:pPr marL="30480" marR="30480" algn="just">
              <a:lnSpc>
                <a:spcPct val="150000"/>
              </a:lnSpc>
              <a:spcAft>
                <a:spcPts val="1200"/>
              </a:spcAft>
            </a:pPr>
            <a:r>
              <a:rPr lang="vi-VN" sz="2800" b="1"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Ví dụ bệnh lây truyền qua đường sinh dục như: HIV/AIDS, bệnh lậu, giang mai, sùi mào gà, viêm gan B,…</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Cách phòng tránh bệnh lây truyền qua đường sinh dục: Cần quan hệ tình dục an toàn, sử dụng bao cao su khi quan hệ tình dục, tiêm vaccine phòng bệnh, khám phụ khoa định kì, không dùng chung các vật dụng dính máu hoặc dịch cơ thể và đến ngay cơ sở y tế khi có dấu hiệu bất thường ở cơ quan sinh dục.</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8968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021068-26F8-E242-385D-CB8F5828275D}"/>
              </a:ext>
            </a:extLst>
          </p:cNvPr>
          <p:cNvSpPr txBox="1"/>
          <p:nvPr/>
        </p:nvSpPr>
        <p:spPr>
          <a:xfrm>
            <a:off x="159026" y="0"/>
            <a:ext cx="11873948" cy="1311513"/>
          </a:xfrm>
          <a:prstGeom prst="rect">
            <a:avLst/>
          </a:prstGeom>
          <a:solidFill>
            <a:srgbClr val="FFC000"/>
          </a:solid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 6:</a:t>
            </a: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37.6 và cho biết, cần làm gì để bảo vệ sức khỏe sinh sản vị thành niên? Nêu ý nghĩa của mỗi biện pháp đó.</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4" name="Picture 3" descr="KHTN 8 (Cánh Diều) Bài 37: Sinh sản ở người | Khoa học tự nhiên 8 (ảnh 7)">
            <a:extLst>
              <a:ext uri="{FF2B5EF4-FFF2-40B4-BE49-F238E27FC236}">
                <a16:creationId xmlns:a16="http://schemas.microsoft.com/office/drawing/2014/main" id="{1E2B4174-97A7-88F6-D0AF-BD40234C44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026" y="1311513"/>
            <a:ext cx="11873948" cy="5546487"/>
          </a:xfrm>
          <a:prstGeom prst="rect">
            <a:avLst/>
          </a:prstGeom>
          <a:noFill/>
          <a:ln>
            <a:noFill/>
          </a:ln>
        </p:spPr>
      </p:pic>
    </p:spTree>
    <p:extLst>
      <p:ext uri="{BB962C8B-B14F-4D97-AF65-F5344CB8AC3E}">
        <p14:creationId xmlns:p14="http://schemas.microsoft.com/office/powerpoint/2010/main" val="40769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253AF9-A96A-1A18-BC1C-03F31B6390C3}"/>
              </a:ext>
            </a:extLst>
          </p:cNvPr>
          <p:cNvSpPr txBox="1"/>
          <p:nvPr/>
        </p:nvSpPr>
        <p:spPr>
          <a:xfrm>
            <a:off x="185530" y="34225"/>
            <a:ext cx="11820939" cy="1384995"/>
          </a:xfrm>
          <a:prstGeom prst="rect">
            <a:avLst/>
          </a:prstGeom>
          <a:solidFill>
            <a:srgbClr val="FFC000"/>
          </a:solidFill>
        </p:spPr>
        <p:txBody>
          <a:bodyPr wrap="square">
            <a:spAutoFit/>
          </a:bodyPr>
          <a:lstStyle/>
          <a:p>
            <a:pPr marL="30480" marR="30480" algn="ctr"/>
            <a:r>
              <a:rPr lang="vi-VN" sz="2800" b="1"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ct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Biện pháp để bảo vệ sức khỏe sinh sản vị thành niên </a:t>
            </a:r>
            <a:endParaRPr lang="en-US"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30480" marR="30480" algn="ct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và ý nghĩa của mỗi biện pháp:</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A41D3AEE-EBF3-D453-B7E9-F7139ACF30A8}"/>
              </a:ext>
            </a:extLst>
          </p:cNvPr>
          <p:cNvGraphicFramePr>
            <a:graphicFrameLocks noGrp="1"/>
          </p:cNvGraphicFramePr>
          <p:nvPr>
            <p:extLst>
              <p:ext uri="{D42A27DB-BD31-4B8C-83A1-F6EECF244321}">
                <p14:modId xmlns:p14="http://schemas.microsoft.com/office/powerpoint/2010/main" val="3826764356"/>
              </p:ext>
            </p:extLst>
          </p:nvPr>
        </p:nvGraphicFramePr>
        <p:xfrm>
          <a:off x="185530" y="1446549"/>
          <a:ext cx="11820938" cy="5368050"/>
        </p:xfrm>
        <a:graphic>
          <a:graphicData uri="http://schemas.openxmlformats.org/drawingml/2006/table">
            <a:tbl>
              <a:tblPr firstRow="1" firstCol="1" bandRow="1">
                <a:tableStyleId>{5C22544A-7EE6-4342-B048-85BDC9FD1C3A}</a:tableStyleId>
              </a:tblPr>
              <a:tblGrid>
                <a:gridCol w="6202018">
                  <a:extLst>
                    <a:ext uri="{9D8B030D-6E8A-4147-A177-3AD203B41FA5}">
                      <a16:colId xmlns:a16="http://schemas.microsoft.com/office/drawing/2014/main" val="609049321"/>
                    </a:ext>
                  </a:extLst>
                </a:gridCol>
                <a:gridCol w="5618920">
                  <a:extLst>
                    <a:ext uri="{9D8B030D-6E8A-4147-A177-3AD203B41FA5}">
                      <a16:colId xmlns:a16="http://schemas.microsoft.com/office/drawing/2014/main" val="2353667"/>
                    </a:ext>
                  </a:extLst>
                </a:gridCol>
              </a:tblGrid>
              <a:tr h="232249">
                <a:tc>
                  <a:txBody>
                    <a:bodyPr/>
                    <a:lstStyle/>
                    <a:p>
                      <a:pPr marL="30480" marR="30480" algn="ctr">
                        <a:lnSpc>
                          <a:spcPts val="1800"/>
                        </a:lnSpc>
                        <a:spcAft>
                          <a:spcPts val="1200"/>
                        </a:spcAft>
                      </a:pPr>
                      <a:r>
                        <a:rPr lang="vi-VN" sz="2800" kern="0" dirty="0">
                          <a:solidFill>
                            <a:srgbClr val="FF0000"/>
                          </a:solidFill>
                          <a:effectLst/>
                        </a:rPr>
                        <a:t>BIỆN PHÁP</a:t>
                      </a:r>
                      <a:endParaRPr lang="vi-VN" sz="2800"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ctr">
                        <a:lnSpc>
                          <a:spcPts val="1800"/>
                        </a:lnSpc>
                        <a:spcAft>
                          <a:spcPts val="1200"/>
                        </a:spcAft>
                      </a:pPr>
                      <a:endParaRPr lang="en-US" sz="1800" kern="0" dirty="0">
                        <a:solidFill>
                          <a:srgbClr val="FF0000"/>
                        </a:solidFill>
                        <a:effectLst/>
                      </a:endParaRPr>
                    </a:p>
                    <a:p>
                      <a:pPr marL="30480" marR="30480" algn="ctr">
                        <a:lnSpc>
                          <a:spcPts val="1800"/>
                        </a:lnSpc>
                        <a:spcAft>
                          <a:spcPts val="1200"/>
                        </a:spcAft>
                      </a:pPr>
                      <a:r>
                        <a:rPr lang="vi-VN" sz="2800" kern="0" dirty="0">
                          <a:solidFill>
                            <a:srgbClr val="FF0000"/>
                          </a:solidFill>
                          <a:effectLst/>
                        </a:rPr>
                        <a:t>Ý NGHĨA</a:t>
                      </a:r>
                      <a:endParaRPr lang="en-US" sz="2800" kern="0" dirty="0">
                        <a:solidFill>
                          <a:srgbClr val="FF0000"/>
                        </a:solidFill>
                        <a:effectLst/>
                      </a:endParaRPr>
                    </a:p>
                    <a:p>
                      <a:pPr marL="30480" marR="30480" algn="ctr">
                        <a:lnSpc>
                          <a:spcPts val="1800"/>
                        </a:lnSpc>
                        <a:spcAft>
                          <a:spcPts val="1200"/>
                        </a:spcAft>
                      </a:pPr>
                      <a:endParaRPr lang="vi-VN" sz="1800"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5995446"/>
                  </a:ext>
                </a:extLst>
              </a:tr>
              <a:tr h="1115820">
                <a:tc>
                  <a:txBody>
                    <a:bodyPr/>
                    <a:lstStyle/>
                    <a:p>
                      <a:pPr marL="30480" marR="30480" algn="just">
                        <a:lnSpc>
                          <a:spcPts val="1800"/>
                        </a:lnSpc>
                        <a:spcAft>
                          <a:spcPts val="1200"/>
                        </a:spcAft>
                      </a:pPr>
                      <a:r>
                        <a:rPr lang="vi-VN" sz="1800" kern="0" dirty="0">
                          <a:effectLst/>
                        </a:rPr>
                        <a:t>Tìm hiểu thông tin về sức khỏe sinh sản từ nguồn</a:t>
                      </a:r>
                      <a:endParaRPr lang="vi-VN" sz="1800" kern="100" dirty="0">
                        <a:effectLst/>
                      </a:endParaRPr>
                    </a:p>
                    <a:p>
                      <a:pPr marL="30480" marR="30480" algn="just">
                        <a:lnSpc>
                          <a:spcPts val="1800"/>
                        </a:lnSpc>
                        <a:spcAft>
                          <a:spcPts val="1200"/>
                        </a:spcAft>
                      </a:pPr>
                      <a:r>
                        <a:rPr lang="vi-VN" sz="1800" kern="0" dirty="0">
                          <a:effectLst/>
                        </a:rPr>
                        <a:t>kiến thức đáng tin cậy.</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just">
                        <a:lnSpc>
                          <a:spcPts val="1800"/>
                        </a:lnSpc>
                        <a:spcAft>
                          <a:spcPts val="1200"/>
                        </a:spcAft>
                      </a:pPr>
                      <a:r>
                        <a:rPr lang="vi-VN" sz="1800" kern="0" dirty="0">
                          <a:effectLst/>
                        </a:rPr>
                        <a:t>Giúp vị thành niên chủ động, có quyết</a:t>
                      </a:r>
                      <a:endParaRPr lang="vi-VN" sz="1800" kern="100" dirty="0">
                        <a:effectLst/>
                      </a:endParaRPr>
                    </a:p>
                    <a:p>
                      <a:pPr marL="30480" marR="30480" algn="just">
                        <a:lnSpc>
                          <a:spcPts val="1800"/>
                        </a:lnSpc>
                        <a:spcAft>
                          <a:spcPts val="1200"/>
                        </a:spcAft>
                      </a:pPr>
                      <a:r>
                        <a:rPr lang="vi-VN" sz="1800" kern="0" dirty="0">
                          <a:effectLst/>
                        </a:rPr>
                        <a:t>định và hành vi đúng về sức khỏe sinh</a:t>
                      </a:r>
                      <a:r>
                        <a:rPr lang="en-US" sz="1800" kern="100" dirty="0">
                          <a:effectLst/>
                        </a:rPr>
                        <a:t> </a:t>
                      </a:r>
                      <a:r>
                        <a:rPr lang="vi-VN" sz="1800" kern="0" dirty="0">
                          <a:effectLst/>
                        </a:rPr>
                        <a:t>sản.</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3881033"/>
                  </a:ext>
                </a:extLst>
              </a:tr>
              <a:tr h="944156">
                <a:tc>
                  <a:txBody>
                    <a:bodyPr/>
                    <a:lstStyle/>
                    <a:p>
                      <a:pPr marL="30480" marR="30480" algn="just">
                        <a:lnSpc>
                          <a:spcPts val="1800"/>
                        </a:lnSpc>
                        <a:spcAft>
                          <a:spcPts val="1200"/>
                        </a:spcAft>
                      </a:pPr>
                      <a:r>
                        <a:rPr lang="vi-VN" sz="1800" kern="0">
                          <a:effectLst/>
                        </a:rPr>
                        <a:t>Nâng cao sức khỏe, vệ sinh cá nhân và cơ quan sinh</a:t>
                      </a:r>
                      <a:endParaRPr lang="vi-VN" sz="1800" kern="100">
                        <a:effectLst/>
                      </a:endParaRPr>
                    </a:p>
                    <a:p>
                      <a:pPr marL="30480" marR="30480" algn="just">
                        <a:lnSpc>
                          <a:spcPts val="1800"/>
                        </a:lnSpc>
                        <a:spcAft>
                          <a:spcPts val="1200"/>
                        </a:spcAft>
                      </a:pPr>
                      <a:r>
                        <a:rPr lang="vi-VN" sz="1800" kern="0">
                          <a:effectLst/>
                        </a:rPr>
                        <a:t>dục đúng cách, sinh hoạt điều độ, tập thể dục thường xuyên, chế độ dinh dưỡng hợp lí.</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just">
                        <a:lnSpc>
                          <a:spcPts val="1800"/>
                        </a:lnSpc>
                        <a:spcAft>
                          <a:spcPts val="1200"/>
                        </a:spcAft>
                      </a:pPr>
                      <a:r>
                        <a:rPr lang="vi-VN" sz="1800" kern="0">
                          <a:effectLst/>
                        </a:rPr>
                        <a:t>Giúp nâng cao sức đề kháng cho cơ thể.</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39934462"/>
                  </a:ext>
                </a:extLst>
              </a:tr>
              <a:tr h="944156">
                <a:tc>
                  <a:txBody>
                    <a:bodyPr/>
                    <a:lstStyle/>
                    <a:p>
                      <a:pPr marL="30480" marR="30480" algn="just">
                        <a:lnSpc>
                          <a:spcPts val="1800"/>
                        </a:lnSpc>
                        <a:spcAft>
                          <a:spcPts val="1200"/>
                        </a:spcAft>
                      </a:pPr>
                      <a:r>
                        <a:rPr lang="vi-VN" sz="1800" kern="0">
                          <a:effectLst/>
                        </a:rPr>
                        <a:t>Không nên quan hệ tình dục.</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just">
                        <a:lnSpc>
                          <a:spcPts val="1800"/>
                        </a:lnSpc>
                        <a:spcAft>
                          <a:spcPts val="1200"/>
                        </a:spcAft>
                      </a:pPr>
                      <a:r>
                        <a:rPr lang="vi-VN" sz="1800" kern="0" dirty="0">
                          <a:effectLst/>
                        </a:rPr>
                        <a:t>Tránh mang thai ngoài ý muốn, phá thai, mắc bệnh lây truyền qua đường sinh dục</a:t>
                      </a:r>
                      <a:r>
                        <a:rPr lang="en-US" sz="1800" kern="100" dirty="0">
                          <a:effectLst/>
                        </a:rPr>
                        <a:t> </a:t>
                      </a:r>
                      <a:r>
                        <a:rPr lang="vi-VN" sz="1800" kern="0" dirty="0">
                          <a:effectLst/>
                        </a:rPr>
                        <a:t>và vi phạm pháp luật.</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2654396"/>
                  </a:ext>
                </a:extLst>
              </a:tr>
              <a:tr h="686659">
                <a:tc>
                  <a:txBody>
                    <a:bodyPr/>
                    <a:lstStyle/>
                    <a:p>
                      <a:pPr marL="30480" marR="30480" algn="just">
                        <a:lnSpc>
                          <a:spcPts val="1800"/>
                        </a:lnSpc>
                        <a:spcAft>
                          <a:spcPts val="1200"/>
                        </a:spcAft>
                      </a:pPr>
                      <a:r>
                        <a:rPr lang="vi-VN" sz="1800" kern="0">
                          <a:effectLst/>
                        </a:rPr>
                        <a:t>Không sử dụng các chất kích thích, không xem phim ảnh, website không phù hợp.</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just">
                        <a:lnSpc>
                          <a:spcPts val="1800"/>
                        </a:lnSpc>
                        <a:spcAft>
                          <a:spcPts val="1200"/>
                        </a:spcAft>
                      </a:pPr>
                      <a:r>
                        <a:rPr lang="vi-VN" sz="1800" kern="0" dirty="0">
                          <a:effectLst/>
                        </a:rPr>
                        <a:t>Tránh những ảnh hưởng tiêu cực đến sức</a:t>
                      </a:r>
                      <a:r>
                        <a:rPr lang="en-US" sz="1800" kern="100" dirty="0">
                          <a:effectLst/>
                        </a:rPr>
                        <a:t> </a:t>
                      </a:r>
                      <a:r>
                        <a:rPr lang="vi-VN" sz="1800" kern="0" dirty="0">
                          <a:effectLst/>
                        </a:rPr>
                        <a:t>khỏe thể chất và tinh thần.</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213323009"/>
                  </a:ext>
                </a:extLst>
              </a:tr>
              <a:tr h="686659">
                <a:tc>
                  <a:txBody>
                    <a:bodyPr/>
                    <a:lstStyle/>
                    <a:p>
                      <a:pPr marL="30480" marR="30480" algn="just">
                        <a:lnSpc>
                          <a:spcPts val="1800"/>
                        </a:lnSpc>
                        <a:spcAft>
                          <a:spcPts val="1200"/>
                        </a:spcAft>
                      </a:pPr>
                      <a:r>
                        <a:rPr lang="vi-VN" sz="1800" kern="0">
                          <a:effectLst/>
                        </a:rPr>
                        <a:t>Có hành vi đúng mực với người khác giới, giúp đỡ</a:t>
                      </a:r>
                      <a:endParaRPr lang="vi-VN" sz="1800" kern="100">
                        <a:effectLst/>
                      </a:endParaRPr>
                    </a:p>
                    <a:p>
                      <a:pPr marL="30480" marR="30480" algn="just">
                        <a:lnSpc>
                          <a:spcPts val="1800"/>
                        </a:lnSpc>
                        <a:spcAft>
                          <a:spcPts val="1200"/>
                        </a:spcAft>
                      </a:pPr>
                      <a:r>
                        <a:rPr lang="vi-VN" sz="1800" kern="0">
                          <a:effectLst/>
                        </a:rPr>
                        <a:t>nhau cùng tiến bộ.</a:t>
                      </a: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480" marR="30480" algn="just">
                        <a:lnSpc>
                          <a:spcPts val="1800"/>
                        </a:lnSpc>
                        <a:spcAft>
                          <a:spcPts val="1200"/>
                        </a:spcAft>
                      </a:pPr>
                      <a:r>
                        <a:rPr lang="vi-VN" sz="1800" kern="0" dirty="0">
                          <a:effectLst/>
                        </a:rPr>
                        <a:t>Giúp giữ tình bạn trong sáng; giảm nguy</a:t>
                      </a:r>
                      <a:r>
                        <a:rPr lang="en-US" sz="1800" kern="100" dirty="0">
                          <a:effectLst/>
                        </a:rPr>
                        <a:t> </a:t>
                      </a:r>
                      <a:r>
                        <a:rPr lang="vi-VN" sz="1800" kern="0" dirty="0">
                          <a:effectLst/>
                        </a:rPr>
                        <a:t>cơ bị xâm hại.</a:t>
                      </a:r>
                      <a:endParaRPr lang="vi-VN" sz="18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89591481"/>
                  </a:ext>
                </a:extLst>
              </a:tr>
            </a:tbl>
          </a:graphicData>
        </a:graphic>
      </p:graphicFrame>
    </p:spTree>
    <p:extLst>
      <p:ext uri="{BB962C8B-B14F-4D97-AF65-F5344CB8AC3E}">
        <p14:creationId xmlns:p14="http://schemas.microsoft.com/office/powerpoint/2010/main" val="173579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7C2943-CA6B-A5B6-C106-412112A0F606}"/>
              </a:ext>
            </a:extLst>
          </p:cNvPr>
          <p:cNvSpPr txBox="1"/>
          <p:nvPr/>
        </p:nvSpPr>
        <p:spPr>
          <a:xfrm>
            <a:off x="1404728" y="3105834"/>
            <a:ext cx="9995237" cy="646331"/>
          </a:xfrm>
          <a:prstGeom prst="rect">
            <a:avLst/>
          </a:prstGeom>
          <a:noFill/>
        </p:spPr>
        <p:txBody>
          <a:bodyPr wrap="none" rtlCol="0">
            <a:spAutoFit/>
          </a:bodyPr>
          <a:lstStyle/>
          <a:p>
            <a:r>
              <a:rPr lang="vi-VN" sz="3600" dirty="0">
                <a:hlinkClick r:id="rId2"/>
              </a:rPr>
              <a:t>https://www.youtube.com/watch?v=y4Zhzu9vzio</a:t>
            </a:r>
            <a:endParaRPr lang="vi-VN" sz="3600" dirty="0"/>
          </a:p>
        </p:txBody>
      </p:sp>
      <p:sp>
        <p:nvSpPr>
          <p:cNvPr id="4" name="TextBox 3">
            <a:extLst>
              <a:ext uri="{FF2B5EF4-FFF2-40B4-BE49-F238E27FC236}">
                <a16:creationId xmlns:a16="http://schemas.microsoft.com/office/drawing/2014/main" id="{AB48B4E3-E334-2AA7-DE6B-D2B54E3B2728}"/>
              </a:ext>
            </a:extLst>
          </p:cNvPr>
          <p:cNvSpPr txBox="1"/>
          <p:nvPr/>
        </p:nvSpPr>
        <p:spPr>
          <a:xfrm>
            <a:off x="1214203" y="503582"/>
            <a:ext cx="10376289" cy="1600438"/>
          </a:xfrm>
          <a:prstGeom prst="rect">
            <a:avLst/>
          </a:prstGeom>
          <a:solidFill>
            <a:srgbClr val="FF0000"/>
          </a:solidFill>
        </p:spPr>
        <p:txBody>
          <a:bodyPr wrap="square" rtlCol="0">
            <a:spAutoFit/>
          </a:bodyPr>
          <a:lstStyle/>
          <a:p>
            <a:pPr algn="ctr"/>
            <a:r>
              <a:rPr lang="en-US" sz="4000" b="1" i="0" dirty="0">
                <a:solidFill>
                  <a:schemeClr val="bg1"/>
                </a:solidFill>
                <a:effectLst/>
                <a:latin typeface="YouTube Sans"/>
              </a:rPr>
              <a:t>VIDEO</a:t>
            </a:r>
          </a:p>
          <a:p>
            <a:pPr algn="ctr"/>
            <a:r>
              <a:rPr lang="vi-VN" sz="4000" b="1" i="0" dirty="0">
                <a:solidFill>
                  <a:schemeClr val="bg1"/>
                </a:solidFill>
                <a:effectLst/>
                <a:latin typeface="YouTube Sans"/>
              </a:rPr>
              <a:t>Tránh thai bằng những cách nào?</a:t>
            </a:r>
          </a:p>
          <a:p>
            <a:endParaRPr lang="vi-VN" dirty="0"/>
          </a:p>
        </p:txBody>
      </p:sp>
    </p:spTree>
    <p:extLst>
      <p:ext uri="{BB962C8B-B14F-4D97-AF65-F5344CB8AC3E}">
        <p14:creationId xmlns:p14="http://schemas.microsoft.com/office/powerpoint/2010/main" val="97082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3A1224-15CA-98CA-D46F-E67FA05E3C88}"/>
              </a:ext>
            </a:extLst>
          </p:cNvPr>
          <p:cNvSpPr txBox="1"/>
          <p:nvPr/>
        </p:nvSpPr>
        <p:spPr>
          <a:xfrm>
            <a:off x="1981200" y="385609"/>
            <a:ext cx="8229600" cy="644728"/>
          </a:xfrm>
          <a:prstGeom prst="rect">
            <a:avLst/>
          </a:prstGeom>
          <a:solidFill>
            <a:srgbClr val="FFC000"/>
          </a:solidFill>
        </p:spPr>
        <p:txBody>
          <a:bodyPr wrap="square">
            <a:spAutoFit/>
          </a:bodyPr>
          <a:lstStyle/>
          <a:p>
            <a:pPr marL="30480" marR="30480" algn="just">
              <a:lnSpc>
                <a:spcPct val="150000"/>
              </a:lnSpc>
              <a:spcAft>
                <a:spcPts val="1200"/>
              </a:spcAft>
            </a:pPr>
            <a:r>
              <a:rPr lang="vi-VN" sz="27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a:t>
            </a:r>
            <a:r>
              <a:rPr lang="vi-VN" sz="27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en-US" sz="2700" kern="0" dirty="0">
                <a:solidFill>
                  <a:srgbClr val="000000"/>
                </a:solidFill>
                <a:latin typeface="Roboto" panose="02000000000000000000" pitchFamily="2" charset="0"/>
                <a:ea typeface="Times New Roman" panose="02020603050405020304" pitchFamily="18" charset="0"/>
                <a:cs typeface="Times New Roman" panose="02020603050405020304" pitchFamily="18" charset="0"/>
                <a:hlinkClick r:id="rId2"/>
              </a:rPr>
              <a:t>KỂ TÊN MỘT SỐ BIỆN PHÁP TRÁNH THAI?</a:t>
            </a:r>
            <a:r>
              <a:rPr lang="vi-VN" sz="27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a:t>
            </a:r>
            <a:endParaRPr lang="vi-VN" sz="27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3E50826-CC8C-ACE2-EBAE-929DB7BEEC7D}"/>
              </a:ext>
            </a:extLst>
          </p:cNvPr>
          <p:cNvSpPr txBox="1"/>
          <p:nvPr/>
        </p:nvSpPr>
        <p:spPr>
          <a:xfrm>
            <a:off x="1828800" y="1391479"/>
            <a:ext cx="6533322" cy="4801314"/>
          </a:xfrm>
          <a:prstGeom prst="rect">
            <a:avLst/>
          </a:prstGeom>
          <a:noFill/>
        </p:spPr>
        <p:txBody>
          <a:bodyPr wrap="square" rtlCol="0">
            <a:spAutoFit/>
          </a:bodyPr>
          <a:lstStyle/>
          <a:p>
            <a:pPr algn="l">
              <a:buFont typeface="+mj-lt"/>
              <a:buAutoNum type="arabicPeriod"/>
            </a:pPr>
            <a:r>
              <a:rPr lang="vi-VN" sz="3600" b="0" i="0" dirty="0">
                <a:solidFill>
                  <a:srgbClr val="202124"/>
                </a:solidFill>
                <a:effectLst/>
                <a:latin typeface="Google Sans"/>
              </a:rPr>
              <a:t>Sử dụng bao cao su. ...</a:t>
            </a:r>
          </a:p>
          <a:p>
            <a:pPr algn="l">
              <a:buFont typeface="+mj-lt"/>
              <a:buAutoNum type="arabicPeriod"/>
            </a:pPr>
            <a:r>
              <a:rPr lang="vi-VN" sz="3600" b="0" i="0" dirty="0">
                <a:solidFill>
                  <a:srgbClr val="202124"/>
                </a:solidFill>
                <a:effectLst/>
                <a:latin typeface="Google Sans"/>
              </a:rPr>
              <a:t>Thuốc ngừa </a:t>
            </a:r>
            <a:r>
              <a:rPr lang="vi-VN" sz="3600" b="1" i="0" dirty="0">
                <a:solidFill>
                  <a:srgbClr val="202124"/>
                </a:solidFill>
                <a:effectLst/>
                <a:latin typeface="Google Sans"/>
              </a:rPr>
              <a:t>thai</a:t>
            </a:r>
            <a:r>
              <a:rPr lang="vi-VN" sz="3600" b="0" i="0" dirty="0">
                <a:solidFill>
                  <a:srgbClr val="202124"/>
                </a:solidFill>
                <a:effectLst/>
                <a:latin typeface="Google Sans"/>
              </a:rPr>
              <a:t> dạng uống. ...</a:t>
            </a:r>
          </a:p>
          <a:p>
            <a:pPr algn="l">
              <a:buFont typeface="+mj-lt"/>
              <a:buAutoNum type="arabicPeriod"/>
            </a:pPr>
            <a:r>
              <a:rPr lang="vi-VN" sz="3600" b="0" i="0" dirty="0">
                <a:solidFill>
                  <a:srgbClr val="202124"/>
                </a:solidFill>
                <a:effectLst/>
                <a:latin typeface="Google Sans"/>
              </a:rPr>
              <a:t>Thuốc </a:t>
            </a:r>
            <a:r>
              <a:rPr lang="vi-VN" sz="3600" b="1" i="0" dirty="0">
                <a:solidFill>
                  <a:srgbClr val="202124"/>
                </a:solidFill>
                <a:effectLst/>
                <a:latin typeface="Google Sans"/>
              </a:rPr>
              <a:t>tránh thai</a:t>
            </a:r>
            <a:r>
              <a:rPr lang="vi-VN" sz="3600" b="0" i="0" dirty="0">
                <a:solidFill>
                  <a:srgbClr val="202124"/>
                </a:solidFill>
                <a:effectLst/>
                <a:latin typeface="Google Sans"/>
              </a:rPr>
              <a:t> khẩn cấp. ...</a:t>
            </a:r>
          </a:p>
          <a:p>
            <a:pPr algn="l">
              <a:buFont typeface="+mj-lt"/>
              <a:buAutoNum type="arabicPeriod"/>
            </a:pPr>
            <a:r>
              <a:rPr lang="vi-VN" sz="3600" b="0" i="0" dirty="0">
                <a:solidFill>
                  <a:srgbClr val="202124"/>
                </a:solidFill>
                <a:effectLst/>
                <a:latin typeface="Google Sans"/>
              </a:rPr>
              <a:t>Thuốc ngừa </a:t>
            </a:r>
            <a:r>
              <a:rPr lang="vi-VN" sz="3600" b="1" i="0" dirty="0">
                <a:solidFill>
                  <a:srgbClr val="202124"/>
                </a:solidFill>
                <a:effectLst/>
                <a:latin typeface="Google Sans"/>
              </a:rPr>
              <a:t>thai</a:t>
            </a:r>
            <a:r>
              <a:rPr lang="vi-VN" sz="3600" b="0" i="0" dirty="0">
                <a:solidFill>
                  <a:srgbClr val="202124"/>
                </a:solidFill>
                <a:effectLst/>
                <a:latin typeface="Google Sans"/>
              </a:rPr>
              <a:t> dạng tiêm. ...</a:t>
            </a:r>
          </a:p>
          <a:p>
            <a:pPr algn="l">
              <a:buFont typeface="+mj-lt"/>
              <a:buAutoNum type="arabicPeriod"/>
            </a:pPr>
            <a:r>
              <a:rPr lang="vi-VN" sz="3600" b="0" i="0" dirty="0">
                <a:solidFill>
                  <a:srgbClr val="202124"/>
                </a:solidFill>
                <a:effectLst/>
                <a:latin typeface="Google Sans"/>
              </a:rPr>
              <a:t>Đặt vòng </a:t>
            </a:r>
            <a:r>
              <a:rPr lang="vi-VN" sz="3600" b="1" i="0" dirty="0">
                <a:solidFill>
                  <a:srgbClr val="202124"/>
                </a:solidFill>
                <a:effectLst/>
                <a:latin typeface="Google Sans"/>
              </a:rPr>
              <a:t>tránh thai</a:t>
            </a:r>
            <a:r>
              <a:rPr lang="vi-VN" sz="3600" b="0" i="0" dirty="0">
                <a:solidFill>
                  <a:srgbClr val="202124"/>
                </a:solidFill>
                <a:effectLst/>
                <a:latin typeface="Google Sans"/>
              </a:rPr>
              <a:t>. ...</a:t>
            </a:r>
          </a:p>
          <a:p>
            <a:pPr algn="l">
              <a:buFont typeface="+mj-lt"/>
              <a:buAutoNum type="arabicPeriod"/>
            </a:pPr>
            <a:r>
              <a:rPr lang="vi-VN" sz="3600" b="0" i="0" dirty="0">
                <a:solidFill>
                  <a:srgbClr val="202124"/>
                </a:solidFill>
                <a:effectLst/>
                <a:latin typeface="Google Sans"/>
              </a:rPr>
              <a:t>Cấy que </a:t>
            </a:r>
            <a:r>
              <a:rPr lang="vi-VN" sz="3600" b="1" i="0" dirty="0">
                <a:solidFill>
                  <a:srgbClr val="202124"/>
                </a:solidFill>
                <a:effectLst/>
                <a:latin typeface="Google Sans"/>
              </a:rPr>
              <a:t>tránh thai</a:t>
            </a:r>
            <a:r>
              <a:rPr lang="vi-VN" sz="3600" b="0" i="0" dirty="0">
                <a:solidFill>
                  <a:srgbClr val="202124"/>
                </a:solidFill>
                <a:effectLst/>
                <a:latin typeface="Google Sans"/>
              </a:rPr>
              <a:t>. ...</a:t>
            </a:r>
          </a:p>
          <a:p>
            <a:pPr algn="l">
              <a:buFont typeface="+mj-lt"/>
              <a:buAutoNum type="arabicPeriod"/>
            </a:pPr>
            <a:r>
              <a:rPr lang="vi-VN" sz="3600" b="0" i="0" dirty="0">
                <a:solidFill>
                  <a:srgbClr val="202124"/>
                </a:solidFill>
                <a:effectLst/>
                <a:latin typeface="Google Sans"/>
              </a:rPr>
              <a:t>Miếng dán </a:t>
            </a:r>
            <a:r>
              <a:rPr lang="vi-VN" sz="3600" b="1" i="0" dirty="0">
                <a:solidFill>
                  <a:srgbClr val="202124"/>
                </a:solidFill>
                <a:effectLst/>
                <a:latin typeface="Google Sans"/>
              </a:rPr>
              <a:t>tránh thai</a:t>
            </a:r>
            <a:r>
              <a:rPr lang="vi-VN" sz="3600" b="0" i="0" dirty="0">
                <a:solidFill>
                  <a:srgbClr val="202124"/>
                </a:solidFill>
                <a:effectLst/>
                <a:latin typeface="Google Sans"/>
              </a:rPr>
              <a:t>. ...</a:t>
            </a:r>
          </a:p>
          <a:p>
            <a:pPr algn="l">
              <a:buFont typeface="+mj-lt"/>
              <a:buAutoNum type="arabicPeriod"/>
            </a:pPr>
            <a:r>
              <a:rPr lang="vi-VN" sz="3600" b="0" i="0" dirty="0">
                <a:solidFill>
                  <a:srgbClr val="202124"/>
                </a:solidFill>
                <a:effectLst/>
                <a:latin typeface="Google Sans"/>
              </a:rPr>
              <a:t>Kiêng quan hệ</a:t>
            </a:r>
          </a:p>
          <a:p>
            <a:endParaRPr lang="vi-VN" dirty="0"/>
          </a:p>
        </p:txBody>
      </p:sp>
    </p:spTree>
    <p:extLst>
      <p:ext uri="{BB962C8B-B14F-4D97-AF65-F5344CB8AC3E}">
        <p14:creationId xmlns:p14="http://schemas.microsoft.com/office/powerpoint/2010/main" val="227460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04032FC-FEDC-1116-5C55-CE98FF072DCF}"/>
              </a:ext>
            </a:extLst>
          </p:cNvPr>
          <p:cNvGrpSpPr/>
          <p:nvPr/>
        </p:nvGrpSpPr>
        <p:grpSpPr>
          <a:xfrm>
            <a:off x="0" y="0"/>
            <a:ext cx="12192000" cy="6858000"/>
            <a:chOff x="0" y="0"/>
            <a:chExt cx="12192000" cy="6858000"/>
          </a:xfrm>
        </p:grpSpPr>
        <p:sp>
          <p:nvSpPr>
            <p:cNvPr id="3" name="TextBox 2">
              <a:extLst>
                <a:ext uri="{FF2B5EF4-FFF2-40B4-BE49-F238E27FC236}">
                  <a16:creationId xmlns:a16="http://schemas.microsoft.com/office/drawing/2014/main" id="{643701B5-3FA6-F651-A044-583A9D9F5F0E}"/>
                </a:ext>
              </a:extLst>
            </p:cNvPr>
            <p:cNvSpPr txBox="1"/>
            <p:nvPr/>
          </p:nvSpPr>
          <p:spPr>
            <a:xfrm>
              <a:off x="0" y="132524"/>
              <a:ext cx="5334000" cy="6524863"/>
            </a:xfrm>
            <a:prstGeom prst="rect">
              <a:avLst/>
            </a:prstGeom>
            <a:noFill/>
          </p:spPr>
          <p:txBody>
            <a:bodyPr wrap="square">
              <a:spAutoFit/>
            </a:bodyPr>
            <a:lstStyle/>
            <a:p>
              <a:pPr algn="just"/>
              <a:r>
                <a:rPr lang="vi-VN" sz="2200" b="0" i="1" dirty="0">
                  <a:solidFill>
                    <a:srgbClr val="0070C0"/>
                  </a:solidFill>
                  <a:effectLst/>
                  <a:latin typeface="Arial" panose="020B0604020202020204" pitchFamily="34" charset="0"/>
                </a:rPr>
                <a:t>Theo Vụ Sức khỏe Bà mẹ Trẻ em, Bộ Y tế, giai đoạn 2019-2021, mỗi năm Việt Nam có khoảng 200.000 ca phá thai. Số ca mang thai tuổi vị thành niên (15-19 tuổi) chưa có xu hướng giảm trong những năm gần đây, chiếm khoảng 2,5% - 3% tổng số phụ nữ mang thai. Mỗi năm có thêm 3.000 ca phá thai ở tuổi vị thành niên.</a:t>
              </a:r>
            </a:p>
            <a:p>
              <a:pPr algn="just"/>
              <a:r>
                <a:rPr lang="vi-VN" sz="2200" b="0" i="1" dirty="0">
                  <a:solidFill>
                    <a:srgbClr val="0070C0"/>
                  </a:solidFill>
                  <a:effectLst/>
                  <a:latin typeface="Arial" panose="020B0604020202020204" pitchFamily="34" charset="0"/>
                </a:rPr>
                <a:t>Theo số liệu thống kê của Tổ chức Y tế Thế giới (WHO), trên thế giới, 44 trong số 1.000 trẻ được sinh ra từ các bà mẹ tuổi VTN (15-19 tuổi). Ở các nước đang phát triển, ít nhất 10 triệu trường hợp mang thai ngoài ý muốn trong 1 năm ở những trẻ nữ VTN độ tuổi 15 đến 19. Các biến chứng trong quá trình mang thai và sinh đẻ là nguyên nhân tử vong hàng đầu đối với các trẻ gái 15-19 tuổi.</a:t>
              </a:r>
            </a:p>
          </p:txBody>
        </p:sp>
        <p:pic>
          <p:nvPicPr>
            <p:cNvPr id="5" name="Picture 4">
              <a:extLst>
                <a:ext uri="{FF2B5EF4-FFF2-40B4-BE49-F238E27FC236}">
                  <a16:creationId xmlns:a16="http://schemas.microsoft.com/office/drawing/2014/main" id="{A41C2492-A3C8-9F85-7722-DD864DF4F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grpSp>
    </p:spTree>
    <p:extLst>
      <p:ext uri="{BB962C8B-B14F-4D97-AF65-F5344CB8AC3E}">
        <p14:creationId xmlns:p14="http://schemas.microsoft.com/office/powerpoint/2010/main" val="226703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9A1DF-091D-6B32-5D09-86E9D7CE19A1}"/>
              </a:ext>
            </a:extLst>
          </p:cNvPr>
          <p:cNvSpPr txBox="1"/>
          <p:nvPr/>
        </p:nvSpPr>
        <p:spPr>
          <a:xfrm>
            <a:off x="218660" y="186827"/>
            <a:ext cx="11754679" cy="1311513"/>
          </a:xfrm>
          <a:prstGeom prst="rect">
            <a:avLst/>
          </a:prstGeom>
          <a:solidFill>
            <a:srgbClr val="FFC000"/>
          </a:solid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Luyện tập 5:</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 Quan hệ tình dục không an toàn ở tuổi vị thành niên có thể dẫn đến hậu quả gì?</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AD7E3EF-EED0-683D-1912-3E68BC4282D1}"/>
              </a:ext>
            </a:extLst>
          </p:cNvPr>
          <p:cNvSpPr txBox="1"/>
          <p:nvPr/>
        </p:nvSpPr>
        <p:spPr>
          <a:xfrm>
            <a:off x="218660" y="1498340"/>
            <a:ext cx="11754678" cy="5169236"/>
          </a:xfrm>
          <a:prstGeom prst="rect">
            <a:avLst/>
          </a:prstGeom>
          <a:noFill/>
        </p:spPr>
        <p:txBody>
          <a:bodyPr wrap="square">
            <a:spAutoFit/>
          </a:bodyPr>
          <a:lstStyle/>
          <a:p>
            <a:pPr marL="30480" marR="30480" algn="just">
              <a:lnSpc>
                <a:spcPct val="150000"/>
              </a:lnSpc>
              <a:spcAft>
                <a:spcPts val="1200"/>
              </a:spcAft>
            </a:pPr>
            <a:r>
              <a:rPr lang="vi-VN" sz="2800" b="1" i="1" u="sng"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b="1" i="1" u="sng"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Quan hệ tình dục không an toàn ở tuổi vị thành niên có thể dẫn tới nhiều hậu quả như:</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Mang thai ngoài ý muốn, nạo phá thai gây ảnh hưởng nghiêm trọng đến sức khỏe, tinh thần và học tập của vị thành niên.</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Mắc bệnh lây truyền qua đường tình dục khi quan hệ tình dục không an toàn như HIV/AIDS, bệnh lậu, giang mai, sùi mào gà, viêm gan B,…</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lnSpc>
                <a:spcPct val="150000"/>
              </a:lnSpc>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Vi phạm pháp luật: Theo Luật Trẻ em năm 2016, người dưới 16 tuổi được xem là trẻ em và bất cứ hành vi quan hệ trong độ tuổi này đều vi phạm pháp luật.</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8626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1CDB3-EA23-2AF7-4D94-CBA7C93BF6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4" y="715618"/>
            <a:ext cx="12023491" cy="5751443"/>
          </a:xfrm>
          <a:prstGeom prst="rect">
            <a:avLst/>
          </a:prstGeom>
        </p:spPr>
      </p:pic>
      <p:sp>
        <p:nvSpPr>
          <p:cNvPr id="4" name="Rectangle: Rounded Corners 3">
            <a:extLst>
              <a:ext uri="{FF2B5EF4-FFF2-40B4-BE49-F238E27FC236}">
                <a16:creationId xmlns:a16="http://schemas.microsoft.com/office/drawing/2014/main" id="{6DC300D5-18E7-F062-0400-EB76CC826473}"/>
              </a:ext>
            </a:extLst>
          </p:cNvPr>
          <p:cNvSpPr/>
          <p:nvPr/>
        </p:nvSpPr>
        <p:spPr>
          <a:xfrm>
            <a:off x="609600" y="1524000"/>
            <a:ext cx="3366052" cy="1007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vi-VN" sz="2800" dirty="0"/>
          </a:p>
        </p:txBody>
      </p:sp>
      <p:sp>
        <p:nvSpPr>
          <p:cNvPr id="5" name="Rectangle: Rounded Corners 4">
            <a:extLst>
              <a:ext uri="{FF2B5EF4-FFF2-40B4-BE49-F238E27FC236}">
                <a16:creationId xmlns:a16="http://schemas.microsoft.com/office/drawing/2014/main" id="{407BED53-689F-0177-6C03-85A6B6811790}"/>
              </a:ext>
            </a:extLst>
          </p:cNvPr>
          <p:cNvSpPr/>
          <p:nvPr/>
        </p:nvSpPr>
        <p:spPr>
          <a:xfrm>
            <a:off x="609599" y="2792894"/>
            <a:ext cx="3366052" cy="12722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vi-VN" sz="2800" dirty="0"/>
          </a:p>
        </p:txBody>
      </p:sp>
      <p:sp>
        <p:nvSpPr>
          <p:cNvPr id="6" name="Rectangle: Rounded Corners 5">
            <a:extLst>
              <a:ext uri="{FF2B5EF4-FFF2-40B4-BE49-F238E27FC236}">
                <a16:creationId xmlns:a16="http://schemas.microsoft.com/office/drawing/2014/main" id="{51802335-88F8-1210-1424-F36FB0E32787}"/>
              </a:ext>
            </a:extLst>
          </p:cNvPr>
          <p:cNvSpPr/>
          <p:nvPr/>
        </p:nvSpPr>
        <p:spPr>
          <a:xfrm>
            <a:off x="503582" y="4379845"/>
            <a:ext cx="3472069" cy="1543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vi-VN" sz="2800" dirty="0"/>
          </a:p>
        </p:txBody>
      </p:sp>
      <p:sp>
        <p:nvSpPr>
          <p:cNvPr id="7" name="Rectangle: Rounded Corners 6">
            <a:extLst>
              <a:ext uri="{FF2B5EF4-FFF2-40B4-BE49-F238E27FC236}">
                <a16:creationId xmlns:a16="http://schemas.microsoft.com/office/drawing/2014/main" id="{39D3DBC4-D7DC-119D-438B-C12C504AECA1}"/>
              </a:ext>
            </a:extLst>
          </p:cNvPr>
          <p:cNvSpPr/>
          <p:nvPr/>
        </p:nvSpPr>
        <p:spPr>
          <a:xfrm>
            <a:off x="9051236" y="1053549"/>
            <a:ext cx="2809461" cy="9607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vi-VN" sz="2800" dirty="0"/>
          </a:p>
        </p:txBody>
      </p:sp>
      <p:sp>
        <p:nvSpPr>
          <p:cNvPr id="8" name="Rectangle: Rounded Corners 7">
            <a:extLst>
              <a:ext uri="{FF2B5EF4-FFF2-40B4-BE49-F238E27FC236}">
                <a16:creationId xmlns:a16="http://schemas.microsoft.com/office/drawing/2014/main" id="{CF2191D3-CD8A-A071-C600-0298DF8EE414}"/>
              </a:ext>
            </a:extLst>
          </p:cNvPr>
          <p:cNvSpPr/>
          <p:nvPr/>
        </p:nvSpPr>
        <p:spPr>
          <a:xfrm>
            <a:off x="9051236" y="2398644"/>
            <a:ext cx="2756452" cy="87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5</a:t>
            </a:r>
            <a:endParaRPr lang="vi-VN" sz="2800" dirty="0"/>
          </a:p>
        </p:txBody>
      </p:sp>
      <p:sp>
        <p:nvSpPr>
          <p:cNvPr id="9" name="Rectangle: Rounded Corners 8">
            <a:extLst>
              <a:ext uri="{FF2B5EF4-FFF2-40B4-BE49-F238E27FC236}">
                <a16:creationId xmlns:a16="http://schemas.microsoft.com/office/drawing/2014/main" id="{07E766D2-AA1F-4329-3B02-0717AA6D819A}"/>
              </a:ext>
            </a:extLst>
          </p:cNvPr>
          <p:cNvSpPr/>
          <p:nvPr/>
        </p:nvSpPr>
        <p:spPr>
          <a:xfrm>
            <a:off x="9104245" y="3723860"/>
            <a:ext cx="2756452" cy="1033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t>
            </a:r>
            <a:endParaRPr lang="vi-VN" sz="2800" dirty="0"/>
          </a:p>
        </p:txBody>
      </p:sp>
      <p:sp>
        <p:nvSpPr>
          <p:cNvPr id="10" name="Rectangle: Rounded Corners 9">
            <a:extLst>
              <a:ext uri="{FF2B5EF4-FFF2-40B4-BE49-F238E27FC236}">
                <a16:creationId xmlns:a16="http://schemas.microsoft.com/office/drawing/2014/main" id="{BEB79D89-32F1-4E7C-4946-646438EF29B2}"/>
              </a:ext>
            </a:extLst>
          </p:cNvPr>
          <p:cNvSpPr/>
          <p:nvPr/>
        </p:nvSpPr>
        <p:spPr>
          <a:xfrm>
            <a:off x="9051236" y="5088835"/>
            <a:ext cx="2756452" cy="12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7</a:t>
            </a:r>
            <a:endParaRPr lang="vi-VN" sz="2800" dirty="0"/>
          </a:p>
        </p:txBody>
      </p:sp>
      <p:sp>
        <p:nvSpPr>
          <p:cNvPr id="12" name="TextBox 11">
            <a:extLst>
              <a:ext uri="{FF2B5EF4-FFF2-40B4-BE49-F238E27FC236}">
                <a16:creationId xmlns:a16="http://schemas.microsoft.com/office/drawing/2014/main" id="{C0CCD23B-E60B-72C4-6400-3E6180FEF4C6}"/>
              </a:ext>
            </a:extLst>
          </p:cNvPr>
          <p:cNvSpPr txBox="1"/>
          <p:nvPr/>
        </p:nvSpPr>
        <p:spPr>
          <a:xfrm>
            <a:off x="3975651" y="172279"/>
            <a:ext cx="4717773"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CHÚ THÍCH CÁC HÌNH SAU?</a:t>
            </a:r>
            <a:endParaRPr lang="vi-V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4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182C5478-B8BA-2BA2-44F0-9F5B729EFDDE}"/>
              </a:ext>
            </a:extLst>
          </p:cNvPr>
          <p:cNvSpPr/>
          <p:nvPr/>
        </p:nvSpPr>
        <p:spPr>
          <a:xfrm>
            <a:off x="967409" y="1814732"/>
            <a:ext cx="10561982" cy="908335"/>
          </a:xfrm>
          <a:custGeom>
            <a:avLst/>
            <a:gdLst>
              <a:gd name="connsiteX0" fmla="*/ 0 w 5689600"/>
              <a:gd name="connsiteY0" fmla="*/ 78722 h 472320"/>
              <a:gd name="connsiteX1" fmla="*/ 78722 w 5689600"/>
              <a:gd name="connsiteY1" fmla="*/ 0 h 472320"/>
              <a:gd name="connsiteX2" fmla="*/ 5610878 w 5689600"/>
              <a:gd name="connsiteY2" fmla="*/ 0 h 472320"/>
              <a:gd name="connsiteX3" fmla="*/ 5689600 w 5689600"/>
              <a:gd name="connsiteY3" fmla="*/ 78722 h 472320"/>
              <a:gd name="connsiteX4" fmla="*/ 5689600 w 5689600"/>
              <a:gd name="connsiteY4" fmla="*/ 393598 h 472320"/>
              <a:gd name="connsiteX5" fmla="*/ 5610878 w 5689600"/>
              <a:gd name="connsiteY5" fmla="*/ 472320 h 472320"/>
              <a:gd name="connsiteX6" fmla="*/ 78722 w 5689600"/>
              <a:gd name="connsiteY6" fmla="*/ 472320 h 472320"/>
              <a:gd name="connsiteX7" fmla="*/ 0 w 5689600"/>
              <a:gd name="connsiteY7" fmla="*/ 393598 h 472320"/>
              <a:gd name="connsiteX8" fmla="*/ 0 w 5689600"/>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472320">
                <a:moveTo>
                  <a:pt x="0" y="78722"/>
                </a:moveTo>
                <a:cubicBezTo>
                  <a:pt x="0" y="35245"/>
                  <a:pt x="35245" y="0"/>
                  <a:pt x="78722" y="0"/>
                </a:cubicBezTo>
                <a:lnTo>
                  <a:pt x="5610878" y="0"/>
                </a:lnTo>
                <a:cubicBezTo>
                  <a:pt x="5654355" y="0"/>
                  <a:pt x="5689600" y="35245"/>
                  <a:pt x="5689600" y="78722"/>
                </a:cubicBezTo>
                <a:lnTo>
                  <a:pt x="5689600" y="393598"/>
                </a:lnTo>
                <a:cubicBezTo>
                  <a:pt x="5689600" y="437075"/>
                  <a:pt x="5654355" y="472320"/>
                  <a:pt x="5610878" y="472320"/>
                </a:cubicBezTo>
                <a:lnTo>
                  <a:pt x="78722" y="472320"/>
                </a:lnTo>
                <a:cubicBezTo>
                  <a:pt x="35245" y="472320"/>
                  <a:pt x="0" y="437075"/>
                  <a:pt x="0" y="393598"/>
                </a:cubicBezTo>
                <a:lnTo>
                  <a:pt x="0" y="78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8110" tIns="23057" rIns="238110" bIns="23057" numCol="1" spcCol="1270" anchor="ctr" anchorCtr="0">
            <a:noAutofit/>
          </a:bodyPr>
          <a:lstStyle/>
          <a:p>
            <a:pPr marL="0" lvl="0" indent="0" algn="l" defTabSz="711200">
              <a:lnSpc>
                <a:spcPct val="90000"/>
              </a:lnSpc>
              <a:spcBef>
                <a:spcPct val="0"/>
              </a:spcBef>
              <a:spcAft>
                <a:spcPct val="35000"/>
              </a:spcAft>
              <a:buNone/>
            </a:pPr>
            <a:r>
              <a:rPr lang="en-US" sz="4000" kern="1200" dirty="0"/>
              <a:t>TIẾT 1: CẤU TẠO CHỨC NĂNG H</a:t>
            </a:r>
            <a:r>
              <a:rPr lang="en-US" sz="4000" kern="1200" dirty="0">
                <a:latin typeface="+mj-lt"/>
              </a:rPr>
              <a:t>Ệ</a:t>
            </a:r>
            <a:r>
              <a:rPr lang="en-US" sz="4000" kern="1200" dirty="0"/>
              <a:t> SINH DỤC</a:t>
            </a:r>
            <a:endParaRPr lang="vi-VN" sz="4000" kern="1200" dirty="0"/>
          </a:p>
        </p:txBody>
      </p:sp>
      <p:sp>
        <p:nvSpPr>
          <p:cNvPr id="5" name="TextBox 14">
            <a:extLst>
              <a:ext uri="{FF2B5EF4-FFF2-40B4-BE49-F238E27FC236}">
                <a16:creationId xmlns:a16="http://schemas.microsoft.com/office/drawing/2014/main" id="{889020F5-5B88-C3E9-4AEA-2ED1803C733C}"/>
              </a:ext>
            </a:extLst>
          </p:cNvPr>
          <p:cNvSpPr txBox="1"/>
          <p:nvPr/>
        </p:nvSpPr>
        <p:spPr>
          <a:xfrm>
            <a:off x="967408" y="324537"/>
            <a:ext cx="10561981" cy="830997"/>
          </a:xfrm>
          <a:prstGeom prst="rect">
            <a:avLst/>
          </a:prstGeom>
          <a:solidFill>
            <a:srgbClr val="0070C0"/>
          </a:solidFill>
        </p:spPr>
        <p:txBody>
          <a:bodyPr wrap="square" rtlCol="0" anchor="ctr">
            <a:spAutoFit/>
          </a:bodyPr>
          <a:lstStyle/>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CHỦ ĐỀ 7 – CƠ THỂ NGƯỜI</a:t>
            </a:r>
          </a:p>
          <a:p>
            <a:pPr algn="ctr">
              <a:defRPr/>
            </a:pPr>
            <a:r>
              <a:rPr lang="en-US"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rPr>
              <a:t>BÀI 37 – SINH SẢN Ở NGƯỜI</a:t>
            </a:r>
            <a:endParaRPr lang="vi-VN" altLang="ko-KR" sz="2400" b="1" dirty="0">
              <a:solidFill>
                <a:srgbClr val="FF0000"/>
              </a:solidFill>
              <a:effectLst>
                <a:outerShdw blurRad="38100" dist="38100" dir="2700000" algn="tl">
                  <a:srgbClr val="000000">
                    <a:alpha val="43137"/>
                  </a:srgbClr>
                </a:outerShdw>
              </a:effectLst>
              <a:latin typeface="Calibri" panose="020F0502020204030204"/>
              <a:cs typeface="Arial" pitchFamily="34" charset="0"/>
            </a:endParaRPr>
          </a:p>
        </p:txBody>
      </p:sp>
    </p:spTree>
    <p:extLst>
      <p:ext uri="{BB962C8B-B14F-4D97-AF65-F5344CB8AC3E}">
        <p14:creationId xmlns:p14="http://schemas.microsoft.com/office/powerpoint/2010/main" val="26045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7D0DA5-7440-30C1-2E76-67F13268E7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29" y="834887"/>
            <a:ext cx="11537541" cy="5804452"/>
          </a:xfrm>
          <a:prstGeom prst="rect">
            <a:avLst/>
          </a:prstGeom>
        </p:spPr>
      </p:pic>
      <p:sp>
        <p:nvSpPr>
          <p:cNvPr id="9" name="Rectangle: Rounded Corners 8">
            <a:extLst>
              <a:ext uri="{FF2B5EF4-FFF2-40B4-BE49-F238E27FC236}">
                <a16:creationId xmlns:a16="http://schemas.microsoft.com/office/drawing/2014/main" id="{200E151A-59AA-D2CE-281F-91B5321337F1}"/>
              </a:ext>
            </a:extLst>
          </p:cNvPr>
          <p:cNvSpPr/>
          <p:nvPr/>
        </p:nvSpPr>
        <p:spPr>
          <a:xfrm>
            <a:off x="510764" y="1124778"/>
            <a:ext cx="4090292" cy="11678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vi-VN" sz="2800" dirty="0"/>
          </a:p>
        </p:txBody>
      </p:sp>
      <p:sp>
        <p:nvSpPr>
          <p:cNvPr id="10" name="Rectangle: Rounded Corners 9">
            <a:extLst>
              <a:ext uri="{FF2B5EF4-FFF2-40B4-BE49-F238E27FC236}">
                <a16:creationId xmlns:a16="http://schemas.microsoft.com/office/drawing/2014/main" id="{0E93DC59-AA42-EBE7-5025-E753B73FC8E9}"/>
              </a:ext>
            </a:extLst>
          </p:cNvPr>
          <p:cNvSpPr/>
          <p:nvPr/>
        </p:nvSpPr>
        <p:spPr>
          <a:xfrm>
            <a:off x="510763" y="2802832"/>
            <a:ext cx="4090291" cy="2193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vi-VN" sz="2800" dirty="0"/>
          </a:p>
        </p:txBody>
      </p:sp>
      <p:sp>
        <p:nvSpPr>
          <p:cNvPr id="11" name="Rectangle: Rounded Corners 10">
            <a:extLst>
              <a:ext uri="{FF2B5EF4-FFF2-40B4-BE49-F238E27FC236}">
                <a16:creationId xmlns:a16="http://schemas.microsoft.com/office/drawing/2014/main" id="{A6CCD9B5-0C98-8A30-C7F7-162314D6AAB3}"/>
              </a:ext>
            </a:extLst>
          </p:cNvPr>
          <p:cNvSpPr/>
          <p:nvPr/>
        </p:nvSpPr>
        <p:spPr>
          <a:xfrm>
            <a:off x="7942603" y="1030357"/>
            <a:ext cx="3803371" cy="18718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endParaRPr lang="vi-VN" sz="2800" dirty="0"/>
          </a:p>
        </p:txBody>
      </p:sp>
      <p:sp>
        <p:nvSpPr>
          <p:cNvPr id="12" name="Rectangle: Rounded Corners 11">
            <a:extLst>
              <a:ext uri="{FF2B5EF4-FFF2-40B4-BE49-F238E27FC236}">
                <a16:creationId xmlns:a16="http://schemas.microsoft.com/office/drawing/2014/main" id="{0BA418DE-D886-F34F-BE72-80E6B08F61E4}"/>
              </a:ext>
            </a:extLst>
          </p:cNvPr>
          <p:cNvSpPr/>
          <p:nvPr/>
        </p:nvSpPr>
        <p:spPr>
          <a:xfrm>
            <a:off x="8014255" y="3462129"/>
            <a:ext cx="3617080" cy="1242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vi-VN" sz="2800" dirty="0"/>
          </a:p>
        </p:txBody>
      </p:sp>
      <p:sp>
        <p:nvSpPr>
          <p:cNvPr id="13" name="Rectangle: Rounded Corners 12">
            <a:extLst>
              <a:ext uri="{FF2B5EF4-FFF2-40B4-BE49-F238E27FC236}">
                <a16:creationId xmlns:a16="http://schemas.microsoft.com/office/drawing/2014/main" id="{F026DA7A-7ED3-B4E3-D5E7-E632572C9A6E}"/>
              </a:ext>
            </a:extLst>
          </p:cNvPr>
          <p:cNvSpPr/>
          <p:nvPr/>
        </p:nvSpPr>
        <p:spPr>
          <a:xfrm>
            <a:off x="7947231" y="5174975"/>
            <a:ext cx="3684104" cy="735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6</a:t>
            </a:r>
            <a:endParaRPr lang="vi-VN" sz="2800" dirty="0"/>
          </a:p>
        </p:txBody>
      </p:sp>
      <p:sp>
        <p:nvSpPr>
          <p:cNvPr id="14" name="TextBox 13">
            <a:extLst>
              <a:ext uri="{FF2B5EF4-FFF2-40B4-BE49-F238E27FC236}">
                <a16:creationId xmlns:a16="http://schemas.microsoft.com/office/drawing/2014/main" id="{55AAA608-9013-770E-0533-019B7BFA8BEF}"/>
              </a:ext>
            </a:extLst>
          </p:cNvPr>
          <p:cNvSpPr txBox="1"/>
          <p:nvPr/>
        </p:nvSpPr>
        <p:spPr>
          <a:xfrm>
            <a:off x="3737114" y="207569"/>
            <a:ext cx="5367131" cy="461665"/>
          </a:xfrm>
          <a:prstGeom prst="rect">
            <a:avLst/>
          </a:prstGeom>
          <a:noFill/>
        </p:spPr>
        <p:txBody>
          <a:bodyPr wrap="square" rtlCol="0">
            <a:spAutoFit/>
          </a:bodyPr>
          <a:lstStyle/>
          <a:p>
            <a:r>
              <a:rPr lang="en-US" sz="2400" b="1" dirty="0">
                <a:solidFill>
                  <a:srgbClr val="0070C0"/>
                </a:solidFill>
                <a:latin typeface="Times New Roman" panose="02020603050405020304" pitchFamily="18" charset="0"/>
                <a:cs typeface="Times New Roman" panose="02020603050405020304" pitchFamily="18" charset="0"/>
              </a:rPr>
              <a:t>CHÚ THÍCH CH CÁC HÌNH SAU?</a:t>
            </a:r>
            <a:endParaRPr lang="vi-VN"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74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C464C2-868F-C832-D264-36282E447494}"/>
              </a:ext>
            </a:extLst>
          </p:cNvPr>
          <p:cNvSpPr txBox="1"/>
          <p:nvPr/>
        </p:nvSpPr>
        <p:spPr>
          <a:xfrm>
            <a:off x="551052" y="742122"/>
            <a:ext cx="11640947" cy="5004703"/>
          </a:xfrm>
          <a:prstGeom prst="rect">
            <a:avLst/>
          </a:prstGeom>
          <a:noFill/>
        </p:spPr>
        <p:txBody>
          <a:bodyPr wrap="square">
            <a:spAutoFit/>
          </a:bodyPr>
          <a:lstStyle/>
          <a:p>
            <a:pPr marL="30480" marR="30480" algn="just">
              <a:lnSpc>
                <a:spcPts val="1800"/>
              </a:lnSpc>
              <a:spcAft>
                <a:spcPts val="1200"/>
              </a:spcAft>
            </a:pPr>
            <a:r>
              <a:rPr lang="en-US" sz="24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TRẮC NGHIỆM</a:t>
            </a:r>
            <a:endParaRPr lang="vi-VN" sz="2400" kern="1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2160"/>
              </a:lnSpc>
            </a:pPr>
            <a:r>
              <a:rPr lang="vi-VN" b="1" dirty="0">
                <a:solidFill>
                  <a:srgbClr val="008000"/>
                </a:solidFill>
                <a:effectLst/>
                <a:latin typeface="Open Sans" panose="020B0606030504020204" pitchFamily="34" charset="0"/>
                <a:ea typeface="Times New Roman" panose="02020603050405020304" pitchFamily="18" charset="0"/>
              </a:rPr>
              <a:t>Câu </a:t>
            </a:r>
            <a:r>
              <a:rPr lang="en-US" b="1" dirty="0">
                <a:solidFill>
                  <a:srgbClr val="008000"/>
                </a:solidFill>
                <a:effectLst/>
                <a:latin typeface="Open Sans" panose="020B0606030504020204" pitchFamily="34" charset="0"/>
                <a:ea typeface="Times New Roman" panose="02020603050405020304" pitchFamily="18" charset="0"/>
              </a:rPr>
              <a:t>1</a:t>
            </a:r>
            <a:r>
              <a:rPr lang="vi-VN" b="1" dirty="0">
                <a:solidFill>
                  <a:srgbClr val="008000"/>
                </a:solidFill>
                <a:effectLst/>
                <a:latin typeface="Open Sans" panose="020B0606030504020204" pitchFamily="34" charset="0"/>
                <a:ea typeface="Times New Roman" panose="02020603050405020304" pitchFamily="18" charset="0"/>
              </a:rPr>
              <a:t>:</a:t>
            </a:r>
            <a:r>
              <a:rPr lang="vi-VN" dirty="0">
                <a:solidFill>
                  <a:srgbClr val="212529"/>
                </a:solidFill>
                <a:effectLst/>
                <a:latin typeface="Open Sans" panose="020B0606030504020204" pitchFamily="34" charset="0"/>
                <a:ea typeface="Times New Roman" panose="02020603050405020304" pitchFamily="18" charset="0"/>
              </a:rPr>
              <a:t> Sau khi trứng rụng, nó có thể sống sót trong tử cung bao lâu?</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b="1" dirty="0">
                <a:solidFill>
                  <a:srgbClr val="212529"/>
                </a:solidFill>
                <a:effectLst/>
                <a:latin typeface="Open Sans" panose="020B0606030504020204" pitchFamily="34" charset="0"/>
                <a:ea typeface="Times New Roman" panose="02020603050405020304" pitchFamily="18" charset="0"/>
              </a:rPr>
              <a:t>A.</a:t>
            </a:r>
            <a:r>
              <a:rPr lang="vi-VN" dirty="0">
                <a:solidFill>
                  <a:srgbClr val="212529"/>
                </a:solidFill>
                <a:effectLst/>
                <a:latin typeface="Open Sans" panose="020B0606030504020204" pitchFamily="34" charset="0"/>
                <a:ea typeface="Times New Roman" panose="02020603050405020304" pitchFamily="18" charset="0"/>
              </a:rPr>
              <a:t> 2 – 3 ngày	</a:t>
            </a:r>
            <a:r>
              <a:rPr lang="en-US" dirty="0">
                <a:solidFill>
                  <a:srgbClr val="212529"/>
                </a:solidFill>
                <a:effectLst/>
                <a:latin typeface="Open Sans" panose="020B0606030504020204" pitchFamily="34" charset="0"/>
                <a:ea typeface="Times New Roman" panose="02020603050405020304" pitchFamily="18" charset="0"/>
              </a:rPr>
              <a:t>	</a:t>
            </a:r>
            <a:r>
              <a:rPr lang="vi-VN" b="1" dirty="0">
                <a:solidFill>
                  <a:srgbClr val="212529"/>
                </a:solidFill>
                <a:effectLst/>
                <a:latin typeface="Open Sans" panose="020B0606030504020204" pitchFamily="34" charset="0"/>
                <a:ea typeface="Times New Roman" panose="02020603050405020304" pitchFamily="18" charset="0"/>
              </a:rPr>
              <a:t>B.</a:t>
            </a:r>
            <a:r>
              <a:rPr lang="vi-VN" dirty="0">
                <a:solidFill>
                  <a:srgbClr val="212529"/>
                </a:solidFill>
                <a:effectLst/>
                <a:latin typeface="Open Sans" panose="020B0606030504020204" pitchFamily="34" charset="0"/>
                <a:ea typeface="Times New Roman" panose="02020603050405020304" pitchFamily="18" charset="0"/>
              </a:rPr>
              <a:t> 4 – 5 ngày	</a:t>
            </a:r>
            <a:r>
              <a:rPr lang="en-US" dirty="0">
                <a:solidFill>
                  <a:srgbClr val="212529"/>
                </a:solidFill>
                <a:effectLst/>
                <a:latin typeface="Open Sans" panose="020B0606030504020204" pitchFamily="34" charset="0"/>
                <a:ea typeface="Times New Roman" panose="02020603050405020304" pitchFamily="18" charset="0"/>
              </a:rPr>
              <a:t>	</a:t>
            </a:r>
            <a:r>
              <a:rPr lang="vi-VN" b="1" dirty="0">
                <a:solidFill>
                  <a:srgbClr val="212529"/>
                </a:solidFill>
                <a:effectLst/>
                <a:latin typeface="Open Sans" panose="020B0606030504020204" pitchFamily="34" charset="0"/>
                <a:ea typeface="Times New Roman" panose="02020603050405020304" pitchFamily="18" charset="0"/>
              </a:rPr>
              <a:t>C.</a:t>
            </a:r>
            <a:r>
              <a:rPr lang="vi-VN" dirty="0">
                <a:solidFill>
                  <a:srgbClr val="212529"/>
                </a:solidFill>
                <a:effectLst/>
                <a:latin typeface="Open Sans" panose="020B0606030504020204" pitchFamily="34" charset="0"/>
                <a:ea typeface="Times New Roman" panose="02020603050405020304" pitchFamily="18" charset="0"/>
              </a:rPr>
              <a:t> 1 tuần	</a:t>
            </a:r>
            <a:r>
              <a:rPr lang="vi-VN" b="1" dirty="0">
                <a:solidFill>
                  <a:srgbClr val="212529"/>
                </a:solidFill>
                <a:effectLst/>
                <a:latin typeface="Open Sans" panose="020B0606030504020204" pitchFamily="34" charset="0"/>
                <a:ea typeface="Times New Roman" panose="02020603050405020304" pitchFamily="18" charset="0"/>
              </a:rPr>
              <a:t>D.</a:t>
            </a:r>
            <a:r>
              <a:rPr lang="vi-VN" dirty="0">
                <a:solidFill>
                  <a:srgbClr val="212529"/>
                </a:solidFill>
                <a:effectLst/>
                <a:latin typeface="Open Sans" panose="020B0606030504020204" pitchFamily="34" charset="0"/>
                <a:ea typeface="Times New Roman" panose="02020603050405020304" pitchFamily="18" charset="0"/>
              </a:rPr>
              <a:t> Cho tới khi gặp được tinh trùng</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b="1" dirty="0">
                <a:solidFill>
                  <a:srgbClr val="008000"/>
                </a:solidFill>
                <a:effectLst/>
                <a:latin typeface="Open Sans" panose="020B0606030504020204" pitchFamily="34" charset="0"/>
                <a:ea typeface="Times New Roman" panose="02020603050405020304" pitchFamily="18" charset="0"/>
              </a:rPr>
              <a:t>Câu </a:t>
            </a:r>
            <a:r>
              <a:rPr lang="en-US" b="1" dirty="0">
                <a:solidFill>
                  <a:srgbClr val="008000"/>
                </a:solidFill>
                <a:effectLst/>
                <a:latin typeface="Open Sans" panose="020B0606030504020204" pitchFamily="34" charset="0"/>
                <a:ea typeface="Times New Roman" panose="02020603050405020304" pitchFamily="18" charset="0"/>
              </a:rPr>
              <a:t>2</a:t>
            </a:r>
            <a:r>
              <a:rPr lang="vi-VN" b="1" dirty="0">
                <a:solidFill>
                  <a:srgbClr val="008000"/>
                </a:solidFill>
                <a:effectLst/>
                <a:latin typeface="Open Sans" panose="020B0606030504020204" pitchFamily="34" charset="0"/>
                <a:ea typeface="Times New Roman" panose="02020603050405020304" pitchFamily="18" charset="0"/>
              </a:rPr>
              <a:t>:</a:t>
            </a:r>
            <a:r>
              <a:rPr lang="vi-VN" b="1" dirty="0">
                <a:solidFill>
                  <a:srgbClr val="212529"/>
                </a:solidFill>
                <a:effectLst/>
                <a:latin typeface="Open Sans" panose="020B0606030504020204" pitchFamily="34" charset="0"/>
                <a:ea typeface="Times New Roman" panose="02020603050405020304" pitchFamily="18" charset="0"/>
              </a:rPr>
              <a:t> </a:t>
            </a:r>
            <a:r>
              <a:rPr lang="vi-VN" dirty="0">
                <a:solidFill>
                  <a:srgbClr val="212529"/>
                </a:solidFill>
                <a:effectLst/>
                <a:latin typeface="Open Sans" panose="020B0606030504020204" pitchFamily="34" charset="0"/>
                <a:ea typeface="Times New Roman" panose="02020603050405020304" pitchFamily="18" charset="0"/>
              </a:rPr>
              <a:t>Ở cơ quan sinh dục nam, bộ phận nào là nơi sản xuất ra tinh trùng?</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b="1" dirty="0">
                <a:solidFill>
                  <a:srgbClr val="212529"/>
                </a:solidFill>
                <a:effectLst/>
                <a:latin typeface="Open Sans" panose="020B0606030504020204" pitchFamily="34" charset="0"/>
                <a:ea typeface="Times New Roman" panose="02020603050405020304" pitchFamily="18" charset="0"/>
              </a:rPr>
              <a:t>A.</a:t>
            </a:r>
            <a:r>
              <a:rPr lang="vi-VN" dirty="0">
                <a:solidFill>
                  <a:srgbClr val="212529"/>
                </a:solidFill>
                <a:effectLst/>
                <a:latin typeface="Open Sans" panose="020B0606030504020204" pitchFamily="34" charset="0"/>
                <a:ea typeface="Times New Roman" panose="02020603050405020304" pitchFamily="18" charset="0"/>
              </a:rPr>
              <a:t> Ống dẫn tinh</a:t>
            </a:r>
            <a:r>
              <a:rPr lang="vi-VN" b="1" dirty="0">
                <a:solidFill>
                  <a:srgbClr val="212529"/>
                </a:solidFill>
                <a:effectLst/>
                <a:latin typeface="Open Sans" panose="020B0606030504020204" pitchFamily="34" charset="0"/>
                <a:ea typeface="Times New Roman" panose="02020603050405020304" pitchFamily="18" charset="0"/>
              </a:rPr>
              <a:t> 		B.</a:t>
            </a:r>
            <a:r>
              <a:rPr lang="vi-VN" dirty="0">
                <a:solidFill>
                  <a:srgbClr val="212529"/>
                </a:solidFill>
                <a:effectLst/>
                <a:latin typeface="Open Sans" panose="020B0606030504020204" pitchFamily="34" charset="0"/>
                <a:ea typeface="Times New Roman" panose="02020603050405020304" pitchFamily="18" charset="0"/>
              </a:rPr>
              <a:t> Túi tinh                  </a:t>
            </a:r>
            <a:r>
              <a:rPr lang="vi-VN" b="1" dirty="0">
                <a:solidFill>
                  <a:srgbClr val="212529"/>
                </a:solidFill>
                <a:effectLst/>
                <a:latin typeface="Open Sans" panose="020B0606030504020204" pitchFamily="34" charset="0"/>
                <a:ea typeface="Times New Roman" panose="02020603050405020304" pitchFamily="18" charset="0"/>
              </a:rPr>
              <a:t> </a:t>
            </a:r>
            <a:r>
              <a:rPr lang="vi-VN" dirty="0">
                <a:solidFill>
                  <a:srgbClr val="212529"/>
                </a:solidFill>
                <a:effectLst/>
                <a:latin typeface="Open Sans" panose="020B0606030504020204" pitchFamily="34" charset="0"/>
                <a:ea typeface="Times New Roman" panose="02020603050405020304" pitchFamily="18" charset="0"/>
              </a:rPr>
              <a:t>    </a:t>
            </a:r>
            <a:r>
              <a:rPr lang="en-US" dirty="0">
                <a:solidFill>
                  <a:srgbClr val="212529"/>
                </a:solidFill>
                <a:effectLst/>
                <a:latin typeface="Open Sans" panose="020B0606030504020204" pitchFamily="34" charset="0"/>
                <a:ea typeface="Times New Roman" panose="02020603050405020304" pitchFamily="18" charset="0"/>
              </a:rPr>
              <a:t>	</a:t>
            </a:r>
            <a:r>
              <a:rPr lang="vi-VN" b="1" dirty="0">
                <a:solidFill>
                  <a:srgbClr val="212529"/>
                </a:solidFill>
                <a:effectLst/>
                <a:latin typeface="Open Sans" panose="020B0606030504020204" pitchFamily="34" charset="0"/>
                <a:ea typeface="Times New Roman" panose="02020603050405020304" pitchFamily="18" charset="0"/>
              </a:rPr>
              <a:t>C.</a:t>
            </a:r>
            <a:r>
              <a:rPr lang="vi-VN" dirty="0">
                <a:solidFill>
                  <a:srgbClr val="212529"/>
                </a:solidFill>
                <a:effectLst/>
                <a:latin typeface="Open Sans" panose="020B0606030504020204" pitchFamily="34" charset="0"/>
                <a:ea typeface="Times New Roman" panose="02020603050405020304" pitchFamily="18" charset="0"/>
              </a:rPr>
              <a:t> Tinh hoàn	</a:t>
            </a:r>
            <a:r>
              <a:rPr lang="vi-VN" b="1" dirty="0">
                <a:solidFill>
                  <a:srgbClr val="212529"/>
                </a:solidFill>
                <a:effectLst/>
                <a:latin typeface="Open Sans" panose="020B0606030504020204" pitchFamily="34" charset="0"/>
                <a:ea typeface="Times New Roman" panose="02020603050405020304" pitchFamily="18" charset="0"/>
              </a:rPr>
              <a:t>D.</a:t>
            </a:r>
            <a:r>
              <a:rPr lang="vi-VN" dirty="0">
                <a:solidFill>
                  <a:srgbClr val="212529"/>
                </a:solidFill>
                <a:effectLst/>
                <a:latin typeface="Open Sans" panose="020B0606030504020204" pitchFamily="34" charset="0"/>
                <a:ea typeface="Times New Roman" panose="02020603050405020304" pitchFamily="18" charset="0"/>
              </a:rPr>
              <a:t> Mào tinh</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b="1" dirty="0">
                <a:solidFill>
                  <a:srgbClr val="008000"/>
                </a:solidFill>
                <a:effectLst/>
                <a:latin typeface="Open Sans" panose="020B0606030504020204" pitchFamily="34" charset="0"/>
                <a:ea typeface="Times New Roman" panose="02020603050405020304" pitchFamily="18" charset="0"/>
              </a:rPr>
              <a:t>Câu </a:t>
            </a:r>
            <a:r>
              <a:rPr lang="en-US" b="1" dirty="0">
                <a:solidFill>
                  <a:srgbClr val="008000"/>
                </a:solidFill>
                <a:effectLst/>
                <a:latin typeface="Open Sans" panose="020B0606030504020204" pitchFamily="34" charset="0"/>
                <a:ea typeface="Times New Roman" panose="02020603050405020304" pitchFamily="18" charset="0"/>
              </a:rPr>
              <a:t>3</a:t>
            </a:r>
            <a:r>
              <a:rPr lang="vi-VN" b="1" dirty="0">
                <a:solidFill>
                  <a:srgbClr val="008000"/>
                </a:solidFill>
                <a:effectLst/>
                <a:latin typeface="Open Sans" panose="020B0606030504020204" pitchFamily="34" charset="0"/>
                <a:ea typeface="Times New Roman" panose="02020603050405020304" pitchFamily="18" charset="0"/>
              </a:rPr>
              <a:t>:</a:t>
            </a:r>
            <a:r>
              <a:rPr lang="vi-VN" b="1" dirty="0">
                <a:solidFill>
                  <a:srgbClr val="212529"/>
                </a:solidFill>
                <a:effectLst/>
                <a:latin typeface="Open Sans" panose="020B0606030504020204" pitchFamily="34" charset="0"/>
                <a:ea typeface="Times New Roman" panose="02020603050405020304" pitchFamily="18" charset="0"/>
              </a:rPr>
              <a:t> </a:t>
            </a:r>
            <a:r>
              <a:rPr lang="vi-VN" dirty="0">
                <a:solidFill>
                  <a:srgbClr val="212529"/>
                </a:solidFill>
                <a:effectLst/>
                <a:latin typeface="Open Sans" panose="020B0606030504020204" pitchFamily="34" charset="0"/>
                <a:ea typeface="Times New Roman" panose="02020603050405020304" pitchFamily="18" charset="0"/>
              </a:rPr>
              <a:t>Sau khi hoàn thiện về cấu tạo, tinh trùng được dự trữ ở đâu ?</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b="1" dirty="0">
                <a:solidFill>
                  <a:srgbClr val="212529"/>
                </a:solidFill>
                <a:effectLst/>
                <a:latin typeface="Open Sans" panose="020B0606030504020204" pitchFamily="34" charset="0"/>
                <a:ea typeface="Times New Roman" panose="02020603050405020304" pitchFamily="18" charset="0"/>
              </a:rPr>
              <a:t>A.</a:t>
            </a:r>
            <a:r>
              <a:rPr lang="vi-VN" dirty="0">
                <a:solidFill>
                  <a:srgbClr val="212529"/>
                </a:solidFill>
                <a:effectLst/>
                <a:latin typeface="Open Sans" panose="020B0606030504020204" pitchFamily="34" charset="0"/>
                <a:ea typeface="Times New Roman" panose="02020603050405020304" pitchFamily="18" charset="0"/>
              </a:rPr>
              <a:t> Ống đái		</a:t>
            </a:r>
            <a:r>
              <a:rPr lang="vi-VN" b="1" dirty="0">
                <a:solidFill>
                  <a:srgbClr val="212529"/>
                </a:solidFill>
                <a:effectLst/>
                <a:latin typeface="Open Sans" panose="020B0606030504020204" pitchFamily="34" charset="0"/>
                <a:ea typeface="Times New Roman" panose="02020603050405020304" pitchFamily="18" charset="0"/>
              </a:rPr>
              <a:t>B.</a:t>
            </a:r>
            <a:r>
              <a:rPr lang="vi-VN" dirty="0">
                <a:solidFill>
                  <a:srgbClr val="212529"/>
                </a:solidFill>
                <a:effectLst/>
                <a:latin typeface="Open Sans" panose="020B0606030504020204" pitchFamily="34" charset="0"/>
                <a:ea typeface="Times New Roman" panose="02020603050405020304" pitchFamily="18" charset="0"/>
              </a:rPr>
              <a:t> Mào tinh                   </a:t>
            </a:r>
            <a:r>
              <a:rPr lang="en-US" dirty="0">
                <a:solidFill>
                  <a:srgbClr val="212529"/>
                </a:solidFill>
                <a:effectLst/>
                <a:latin typeface="Open Sans" panose="020B0606030504020204" pitchFamily="34" charset="0"/>
                <a:ea typeface="Times New Roman" panose="02020603050405020304" pitchFamily="18" charset="0"/>
              </a:rPr>
              <a:t>	</a:t>
            </a:r>
            <a:r>
              <a:rPr lang="vi-VN" b="1" dirty="0">
                <a:solidFill>
                  <a:srgbClr val="212529"/>
                </a:solidFill>
                <a:effectLst/>
                <a:latin typeface="Open Sans" panose="020B0606030504020204" pitchFamily="34" charset="0"/>
                <a:ea typeface="Times New Roman" panose="02020603050405020304" pitchFamily="18" charset="0"/>
              </a:rPr>
              <a:t>C.</a:t>
            </a:r>
            <a:r>
              <a:rPr lang="vi-VN" dirty="0">
                <a:solidFill>
                  <a:srgbClr val="212529"/>
                </a:solidFill>
                <a:effectLst/>
                <a:latin typeface="Open Sans" panose="020B0606030504020204" pitchFamily="34" charset="0"/>
                <a:ea typeface="Times New Roman" panose="02020603050405020304" pitchFamily="18" charset="0"/>
              </a:rPr>
              <a:t> Túi tinh	</a:t>
            </a:r>
            <a:r>
              <a:rPr lang="vi-VN" b="1" dirty="0">
                <a:solidFill>
                  <a:srgbClr val="212529"/>
                </a:solidFill>
                <a:effectLst/>
                <a:latin typeface="Open Sans" panose="020B0606030504020204" pitchFamily="34" charset="0"/>
                <a:ea typeface="Times New Roman" panose="02020603050405020304" pitchFamily="18" charset="0"/>
              </a:rPr>
              <a:t>D.</a:t>
            </a:r>
            <a:r>
              <a:rPr lang="vi-VN" dirty="0">
                <a:solidFill>
                  <a:srgbClr val="212529"/>
                </a:solidFill>
                <a:effectLst/>
                <a:latin typeface="Open Sans" panose="020B0606030504020204" pitchFamily="34" charset="0"/>
                <a:ea typeface="Times New Roman" panose="02020603050405020304" pitchFamily="18" charset="0"/>
              </a:rPr>
              <a:t> Tinh hoàn</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endParaRPr lang="en-US" b="1" dirty="0">
              <a:solidFill>
                <a:srgbClr val="008000"/>
              </a:solidFill>
              <a:effectLst/>
              <a:latin typeface="Open Sans" panose="020B0606030504020204" pitchFamily="34" charset="0"/>
              <a:ea typeface="Times New Roman" panose="02020603050405020304" pitchFamily="18" charset="0"/>
            </a:endParaRPr>
          </a:p>
          <a:p>
            <a:pPr algn="just">
              <a:lnSpc>
                <a:spcPts val="2160"/>
              </a:lnSpc>
              <a:spcAft>
                <a:spcPts val="750"/>
              </a:spcAft>
            </a:pPr>
            <a:r>
              <a:rPr lang="vi-VN" b="1" dirty="0">
                <a:solidFill>
                  <a:srgbClr val="008000"/>
                </a:solidFill>
                <a:effectLst/>
                <a:latin typeface="Open Sans" panose="020B0606030504020204" pitchFamily="34" charset="0"/>
                <a:ea typeface="Times New Roman" panose="02020603050405020304" pitchFamily="18" charset="0"/>
              </a:rPr>
              <a:t>Câu </a:t>
            </a:r>
            <a:r>
              <a:rPr lang="en-US" b="1" dirty="0">
                <a:solidFill>
                  <a:srgbClr val="008000"/>
                </a:solidFill>
                <a:effectLst/>
                <a:latin typeface="Open Sans" panose="020B0606030504020204" pitchFamily="34" charset="0"/>
                <a:ea typeface="Times New Roman" panose="02020603050405020304" pitchFamily="18" charset="0"/>
              </a:rPr>
              <a:t>4</a:t>
            </a:r>
            <a:r>
              <a:rPr lang="vi-VN" dirty="0">
                <a:solidFill>
                  <a:srgbClr val="000000"/>
                </a:solidFill>
                <a:effectLst/>
                <a:latin typeface="Open Sans" panose="020B0606030504020204" pitchFamily="34" charset="0"/>
                <a:ea typeface="Times New Roman" panose="02020603050405020304" pitchFamily="18" charset="0"/>
              </a:rPr>
              <a:t>. Chu kì rụng trứng ở người bình thường nằm trong khoảng</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r>
              <a:rPr lang="vi-VN" b="1" dirty="0">
                <a:solidFill>
                  <a:srgbClr val="000000"/>
                </a:solidFill>
                <a:effectLst/>
                <a:latin typeface="Open Sans" panose="020B0606030504020204" pitchFamily="34" charset="0"/>
                <a:ea typeface="Times New Roman" panose="02020603050405020304" pitchFamily="18" charset="0"/>
              </a:rPr>
              <a:t>A</a:t>
            </a:r>
            <a:r>
              <a:rPr lang="vi-VN" dirty="0">
                <a:solidFill>
                  <a:srgbClr val="000000"/>
                </a:solidFill>
                <a:effectLst/>
                <a:latin typeface="Open Sans" panose="020B0606030504020204" pitchFamily="34" charset="0"/>
                <a:ea typeface="Times New Roman" panose="02020603050405020304" pitchFamily="18" charset="0"/>
              </a:rPr>
              <a:t>.14 – 20 ngày.</a:t>
            </a:r>
            <a:r>
              <a:rPr lang="vi-VN" sz="1200" dirty="0">
                <a:solidFill>
                  <a:srgbClr val="333333"/>
                </a:solidFill>
                <a:effectLst/>
                <a:latin typeface="Open Sans" panose="020B0606030504020204" pitchFamily="34" charset="0"/>
                <a:ea typeface="Times New Roman" panose="02020603050405020304" pitchFamily="18" charset="0"/>
              </a:rPr>
              <a:t>		</a:t>
            </a:r>
            <a:r>
              <a:rPr lang="vi-VN" b="1" dirty="0">
                <a:solidFill>
                  <a:srgbClr val="000000"/>
                </a:solidFill>
                <a:effectLst/>
                <a:latin typeface="Open Sans" panose="020B0606030504020204" pitchFamily="34" charset="0"/>
                <a:ea typeface="Times New Roman" panose="02020603050405020304" pitchFamily="18" charset="0"/>
              </a:rPr>
              <a:t>B</a:t>
            </a:r>
            <a:r>
              <a:rPr lang="vi-VN" dirty="0">
                <a:solidFill>
                  <a:srgbClr val="000000"/>
                </a:solidFill>
                <a:effectLst/>
                <a:latin typeface="Open Sans" panose="020B0606030504020204" pitchFamily="34" charset="0"/>
                <a:ea typeface="Times New Roman" panose="02020603050405020304" pitchFamily="18" charset="0"/>
              </a:rPr>
              <a:t>. 24 – 28 ngày.</a:t>
            </a:r>
            <a:r>
              <a:rPr lang="vi-VN" sz="1200" dirty="0">
                <a:solidFill>
                  <a:srgbClr val="333333"/>
                </a:solidFill>
                <a:effectLst/>
                <a:latin typeface="Open Sans" panose="020B0606030504020204" pitchFamily="34" charset="0"/>
                <a:ea typeface="Times New Roman" panose="02020603050405020304" pitchFamily="18" charset="0"/>
              </a:rPr>
              <a:t>		</a:t>
            </a:r>
            <a:r>
              <a:rPr lang="vi-VN" b="1" dirty="0">
                <a:solidFill>
                  <a:srgbClr val="000000"/>
                </a:solidFill>
                <a:effectLst/>
                <a:latin typeface="Open Sans" panose="020B0606030504020204" pitchFamily="34" charset="0"/>
                <a:ea typeface="Times New Roman" panose="02020603050405020304" pitchFamily="18" charset="0"/>
              </a:rPr>
              <a:t>C</a:t>
            </a:r>
            <a:r>
              <a:rPr lang="vi-VN" dirty="0">
                <a:solidFill>
                  <a:srgbClr val="000000"/>
                </a:solidFill>
                <a:effectLst/>
                <a:latin typeface="Open Sans" panose="020B0606030504020204" pitchFamily="34" charset="0"/>
                <a:ea typeface="Times New Roman" panose="02020603050405020304" pitchFamily="18" charset="0"/>
              </a:rPr>
              <a:t>. 28 – 32 ngày.</a:t>
            </a:r>
            <a:r>
              <a:rPr lang="vi-VN" sz="1200" dirty="0">
                <a:solidFill>
                  <a:srgbClr val="333333"/>
                </a:solidFill>
                <a:effectLst/>
                <a:latin typeface="Open Sans" panose="020B0606030504020204" pitchFamily="34" charset="0"/>
                <a:ea typeface="Times New Roman" panose="02020603050405020304" pitchFamily="18" charset="0"/>
              </a:rPr>
              <a:t>	</a:t>
            </a:r>
            <a:r>
              <a:rPr lang="vi-VN" b="1" dirty="0">
                <a:solidFill>
                  <a:srgbClr val="000000"/>
                </a:solidFill>
                <a:effectLst/>
                <a:latin typeface="Open Sans" panose="020B0606030504020204" pitchFamily="34" charset="0"/>
                <a:ea typeface="Times New Roman" panose="02020603050405020304" pitchFamily="18" charset="0"/>
              </a:rPr>
              <a:t>D</a:t>
            </a:r>
            <a:r>
              <a:rPr lang="vi-VN" dirty="0">
                <a:solidFill>
                  <a:srgbClr val="000000"/>
                </a:solidFill>
                <a:effectLst/>
                <a:latin typeface="Open Sans" panose="020B0606030504020204" pitchFamily="34" charset="0"/>
                <a:ea typeface="Times New Roman" panose="02020603050405020304" pitchFamily="18" charset="0"/>
              </a:rPr>
              <a:t>. 35 – 40 ngày.</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b="1" dirty="0">
                <a:solidFill>
                  <a:srgbClr val="008000"/>
                </a:solidFill>
                <a:effectLst/>
                <a:latin typeface="Open Sans" panose="020B0606030504020204" pitchFamily="34" charset="0"/>
                <a:ea typeface="Times New Roman" panose="02020603050405020304" pitchFamily="18" charset="0"/>
              </a:rPr>
              <a:t>Câu </a:t>
            </a:r>
            <a:r>
              <a:rPr lang="en-US" b="1" dirty="0">
                <a:solidFill>
                  <a:srgbClr val="008000"/>
                </a:solidFill>
                <a:effectLst/>
                <a:latin typeface="Open Sans" panose="020B0606030504020204" pitchFamily="34" charset="0"/>
                <a:ea typeface="Times New Roman" panose="02020603050405020304" pitchFamily="18" charset="0"/>
              </a:rPr>
              <a:t>5</a:t>
            </a:r>
            <a:r>
              <a:rPr lang="vi-VN" b="1" dirty="0">
                <a:solidFill>
                  <a:srgbClr val="008000"/>
                </a:solidFill>
                <a:effectLst/>
                <a:latin typeface="Open Sans" panose="020B0606030504020204" pitchFamily="34" charset="0"/>
                <a:ea typeface="Times New Roman" panose="02020603050405020304" pitchFamily="18" charset="0"/>
              </a:rPr>
              <a:t>:</a:t>
            </a:r>
            <a:r>
              <a:rPr lang="vi-VN" dirty="0">
                <a:solidFill>
                  <a:srgbClr val="212529"/>
                </a:solidFill>
                <a:effectLst/>
                <a:latin typeface="Open Sans" panose="020B0606030504020204" pitchFamily="34" charset="0"/>
                <a:ea typeface="Times New Roman" panose="02020603050405020304" pitchFamily="18" charset="0"/>
              </a:rPr>
              <a:t> Kết quả của sự thụ thai là gì?</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b="1" dirty="0">
                <a:solidFill>
                  <a:srgbClr val="212529"/>
                </a:solidFill>
                <a:effectLst/>
                <a:latin typeface="Open Sans" panose="020B0606030504020204" pitchFamily="34" charset="0"/>
                <a:ea typeface="Times New Roman" panose="02020603050405020304" pitchFamily="18" charset="0"/>
              </a:rPr>
              <a:t>A.</a:t>
            </a:r>
            <a:r>
              <a:rPr lang="vi-VN" dirty="0">
                <a:solidFill>
                  <a:srgbClr val="212529"/>
                </a:solidFill>
                <a:effectLst/>
                <a:latin typeface="Open Sans" panose="020B0606030504020204" pitchFamily="34" charset="0"/>
                <a:ea typeface="Times New Roman" panose="02020603050405020304" pitchFamily="18" charset="0"/>
              </a:rPr>
              <a:t> Hình thành hợp tử				</a:t>
            </a:r>
            <a:r>
              <a:rPr lang="vi-VN" b="1" dirty="0">
                <a:solidFill>
                  <a:srgbClr val="212529"/>
                </a:solidFill>
                <a:effectLst/>
                <a:latin typeface="Open Sans" panose="020B0606030504020204" pitchFamily="34" charset="0"/>
                <a:ea typeface="Times New Roman" panose="02020603050405020304" pitchFamily="18" charset="0"/>
              </a:rPr>
              <a:t>B.</a:t>
            </a:r>
            <a:r>
              <a:rPr lang="vi-VN" dirty="0">
                <a:solidFill>
                  <a:srgbClr val="212529"/>
                </a:solidFill>
                <a:effectLst/>
                <a:latin typeface="Open Sans" panose="020B0606030504020204" pitchFamily="34" charset="0"/>
                <a:ea typeface="Times New Roman" panose="02020603050405020304" pitchFamily="18" charset="0"/>
              </a:rPr>
              <a:t> Hợp tử bám vào niêm mạc tử cung</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b="1" dirty="0">
                <a:solidFill>
                  <a:srgbClr val="212529"/>
                </a:solidFill>
                <a:effectLst/>
                <a:latin typeface="Open Sans" panose="020B0606030504020204" pitchFamily="34" charset="0"/>
                <a:ea typeface="Times New Roman" panose="02020603050405020304" pitchFamily="18" charset="0"/>
              </a:rPr>
              <a:t>C.</a:t>
            </a:r>
            <a:r>
              <a:rPr lang="vi-VN" dirty="0">
                <a:solidFill>
                  <a:srgbClr val="212529"/>
                </a:solidFill>
                <a:effectLst/>
                <a:latin typeface="Open Sans" panose="020B0606030504020204" pitchFamily="34" charset="0"/>
                <a:ea typeface="Times New Roman" panose="02020603050405020304" pitchFamily="18" charset="0"/>
              </a:rPr>
              <a:t> Hợp tử làm tổ trong tử cung			</a:t>
            </a:r>
            <a:r>
              <a:rPr lang="vi-VN" b="1" dirty="0">
                <a:solidFill>
                  <a:srgbClr val="212529"/>
                </a:solidFill>
                <a:effectLst/>
                <a:latin typeface="Open Sans" panose="020B0606030504020204" pitchFamily="34" charset="0"/>
                <a:ea typeface="Times New Roman" panose="02020603050405020304" pitchFamily="18" charset="0"/>
              </a:rPr>
              <a:t>D.</a:t>
            </a:r>
            <a:r>
              <a:rPr lang="vi-VN" dirty="0">
                <a:solidFill>
                  <a:srgbClr val="212529"/>
                </a:solidFill>
                <a:effectLst/>
                <a:latin typeface="Open Sans" panose="020B0606030504020204" pitchFamily="34" charset="0"/>
                <a:ea typeface="Times New Roman" panose="02020603050405020304" pitchFamily="18" charset="0"/>
              </a:rPr>
              <a:t> Cả B và C</a:t>
            </a:r>
            <a:endParaRPr lang="vi-VN" sz="1600" dirty="0">
              <a:effectLst/>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693596CD-C269-62DB-9449-0D6964432024}"/>
              </a:ext>
            </a:extLst>
          </p:cNvPr>
          <p:cNvSpPr/>
          <p:nvPr/>
        </p:nvSpPr>
        <p:spPr>
          <a:xfrm>
            <a:off x="450573" y="1351721"/>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2">
            <a:extLst>
              <a:ext uri="{FF2B5EF4-FFF2-40B4-BE49-F238E27FC236}">
                <a16:creationId xmlns:a16="http://schemas.microsoft.com/office/drawing/2014/main" id="{BABA1734-CC25-84FB-2BED-FC14F0A81CEE}"/>
              </a:ext>
            </a:extLst>
          </p:cNvPr>
          <p:cNvSpPr/>
          <p:nvPr/>
        </p:nvSpPr>
        <p:spPr>
          <a:xfrm>
            <a:off x="5875655" y="2206486"/>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7795A029-0925-56A5-6B15-3A9FFC90D427}"/>
              </a:ext>
            </a:extLst>
          </p:cNvPr>
          <p:cNvSpPr/>
          <p:nvPr/>
        </p:nvSpPr>
        <p:spPr>
          <a:xfrm>
            <a:off x="5875655" y="2986055"/>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C9BA3346-0919-9F66-0B01-D57CC0F53A48}"/>
              </a:ext>
            </a:extLst>
          </p:cNvPr>
          <p:cNvSpPr/>
          <p:nvPr/>
        </p:nvSpPr>
        <p:spPr>
          <a:xfrm>
            <a:off x="5902160" y="4108022"/>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23FC4D50-989A-DE99-9EC8-BFD58E7437C2}"/>
              </a:ext>
            </a:extLst>
          </p:cNvPr>
          <p:cNvSpPr/>
          <p:nvPr/>
        </p:nvSpPr>
        <p:spPr>
          <a:xfrm>
            <a:off x="450572" y="5302876"/>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32011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5696E-99B4-B7FF-A97E-B4CB723F22B6}"/>
              </a:ext>
            </a:extLst>
          </p:cNvPr>
          <p:cNvSpPr txBox="1"/>
          <p:nvPr/>
        </p:nvSpPr>
        <p:spPr>
          <a:xfrm>
            <a:off x="404191" y="170031"/>
            <a:ext cx="11383617" cy="6517938"/>
          </a:xfrm>
          <a:prstGeom prst="rect">
            <a:avLst/>
          </a:prstGeom>
          <a:noFill/>
        </p:spPr>
        <p:txBody>
          <a:bodyPr wrap="square">
            <a:spAutoFit/>
          </a:bodyPr>
          <a:lstStyle/>
          <a:p>
            <a:pPr>
              <a:lnSpc>
                <a:spcPts val="2160"/>
              </a:lnSpc>
            </a:pPr>
            <a:r>
              <a:rPr lang="en-US" sz="2800" b="1" kern="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TRẮC NGHIỆM</a:t>
            </a:r>
            <a:endParaRPr lang="en-US" sz="1800"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sz="1800" b="1" dirty="0">
                <a:solidFill>
                  <a:srgbClr val="008000"/>
                </a:solidFill>
                <a:effectLst/>
                <a:latin typeface="Open Sans" panose="020B0606030504020204" pitchFamily="34" charset="0"/>
                <a:ea typeface="Times New Roman" panose="02020603050405020304" pitchFamily="18" charset="0"/>
              </a:rPr>
              <a:t>Câu </a:t>
            </a:r>
            <a:r>
              <a:rPr lang="en-US" sz="1800" b="1" dirty="0">
                <a:solidFill>
                  <a:srgbClr val="008000"/>
                </a:solidFill>
                <a:effectLst/>
                <a:latin typeface="Open Sans" panose="020B0606030504020204" pitchFamily="34" charset="0"/>
                <a:ea typeface="Times New Roman" panose="02020603050405020304" pitchFamily="18" charset="0"/>
              </a:rPr>
              <a:t>6</a:t>
            </a:r>
            <a:r>
              <a:rPr lang="vi-VN" sz="1800" b="1" dirty="0">
                <a:solidFill>
                  <a:srgbClr val="008000"/>
                </a:solidFill>
                <a:effectLst/>
                <a:latin typeface="Open Sans" panose="020B0606030504020204" pitchFamily="34" charset="0"/>
                <a:ea typeface="Times New Roman" panose="02020603050405020304" pitchFamily="18" charset="0"/>
              </a:rPr>
              <a:t>:</a:t>
            </a:r>
            <a:r>
              <a:rPr lang="vi-VN" sz="1800" b="1" dirty="0">
                <a:solidFill>
                  <a:srgbClr val="212529"/>
                </a:solidFill>
                <a:effectLst/>
                <a:latin typeface="Open Sans" panose="020B0606030504020204" pitchFamily="34" charset="0"/>
                <a:ea typeface="Times New Roman" panose="02020603050405020304" pitchFamily="18" charset="0"/>
              </a:rPr>
              <a:t> </a:t>
            </a:r>
            <a:r>
              <a:rPr lang="vi-VN" sz="1800" dirty="0">
                <a:solidFill>
                  <a:srgbClr val="212529"/>
                </a:solidFill>
                <a:effectLst/>
                <a:latin typeface="Open Sans" panose="020B0606030504020204" pitchFamily="34" charset="0"/>
                <a:ea typeface="Times New Roman" panose="02020603050405020304" pitchFamily="18" charset="0"/>
              </a:rPr>
              <a:t>Quá trình mang thai ở người thường kéo dài trong bao lâu?</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A.</a:t>
            </a:r>
            <a:r>
              <a:rPr lang="vi-VN" sz="1800" dirty="0">
                <a:solidFill>
                  <a:srgbClr val="212529"/>
                </a:solidFill>
                <a:effectLst/>
                <a:latin typeface="Open Sans" panose="020B0606030504020204" pitchFamily="34" charset="0"/>
                <a:ea typeface="Times New Roman" panose="02020603050405020304" pitchFamily="18" charset="0"/>
              </a:rPr>
              <a:t> 280 ngày  		</a:t>
            </a:r>
            <a:r>
              <a:rPr lang="vi-VN" sz="1800" b="1" dirty="0">
                <a:solidFill>
                  <a:srgbClr val="212529"/>
                </a:solidFill>
                <a:effectLst/>
                <a:latin typeface="Open Sans" panose="020B0606030504020204" pitchFamily="34" charset="0"/>
                <a:ea typeface="Times New Roman" panose="02020603050405020304" pitchFamily="18" charset="0"/>
              </a:rPr>
              <a:t>B.</a:t>
            </a:r>
            <a:r>
              <a:rPr lang="vi-VN" sz="1800" dirty="0">
                <a:solidFill>
                  <a:srgbClr val="212529"/>
                </a:solidFill>
                <a:effectLst/>
                <a:latin typeface="Open Sans" panose="020B0606030504020204" pitchFamily="34" charset="0"/>
                <a:ea typeface="Times New Roman" panose="02020603050405020304" pitchFamily="18" charset="0"/>
              </a:rPr>
              <a:t> 290 ngày         		</a:t>
            </a:r>
            <a:r>
              <a:rPr lang="vi-VN" sz="1800" b="1" dirty="0">
                <a:solidFill>
                  <a:srgbClr val="212529"/>
                </a:solidFill>
                <a:effectLst/>
                <a:latin typeface="Open Sans" panose="020B0606030504020204" pitchFamily="34" charset="0"/>
                <a:ea typeface="Times New Roman" panose="02020603050405020304" pitchFamily="18" charset="0"/>
              </a:rPr>
              <a:t>C.</a:t>
            </a:r>
            <a:r>
              <a:rPr lang="vi-VN" sz="1800" dirty="0">
                <a:solidFill>
                  <a:srgbClr val="212529"/>
                </a:solidFill>
                <a:effectLst/>
                <a:latin typeface="Open Sans" panose="020B0606030504020204" pitchFamily="34" charset="0"/>
                <a:ea typeface="Times New Roman" panose="02020603050405020304" pitchFamily="18" charset="0"/>
              </a:rPr>
              <a:t> 260 ngày	</a:t>
            </a:r>
            <a:r>
              <a:rPr lang="vi-VN" sz="1800" b="1" dirty="0">
                <a:solidFill>
                  <a:srgbClr val="212529"/>
                </a:solidFill>
                <a:effectLst/>
                <a:latin typeface="Open Sans" panose="020B0606030504020204" pitchFamily="34" charset="0"/>
                <a:ea typeface="Times New Roman" panose="02020603050405020304" pitchFamily="18" charset="0"/>
              </a:rPr>
              <a:t>D.</a:t>
            </a:r>
            <a:r>
              <a:rPr lang="vi-VN" sz="1800" dirty="0">
                <a:solidFill>
                  <a:srgbClr val="212529"/>
                </a:solidFill>
                <a:effectLst/>
                <a:latin typeface="Open Sans" panose="020B0606030504020204" pitchFamily="34" charset="0"/>
                <a:ea typeface="Times New Roman" panose="02020603050405020304" pitchFamily="18" charset="0"/>
              </a:rPr>
              <a:t> 240 ngày</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sz="1800"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sz="1800" b="1" dirty="0">
                <a:solidFill>
                  <a:srgbClr val="008000"/>
                </a:solidFill>
                <a:effectLst/>
                <a:latin typeface="Open Sans" panose="020B0606030504020204" pitchFamily="34" charset="0"/>
                <a:ea typeface="Times New Roman" panose="02020603050405020304" pitchFamily="18" charset="0"/>
              </a:rPr>
              <a:t>Câu </a:t>
            </a:r>
            <a:r>
              <a:rPr lang="en-US" sz="1800" b="1" dirty="0">
                <a:solidFill>
                  <a:srgbClr val="008000"/>
                </a:solidFill>
                <a:effectLst/>
                <a:latin typeface="Open Sans" panose="020B0606030504020204" pitchFamily="34" charset="0"/>
                <a:ea typeface="Times New Roman" panose="02020603050405020304" pitchFamily="18" charset="0"/>
              </a:rPr>
              <a:t>7</a:t>
            </a:r>
            <a:r>
              <a:rPr lang="vi-VN" sz="1800" b="1" dirty="0">
                <a:solidFill>
                  <a:srgbClr val="008000"/>
                </a:solidFill>
                <a:effectLst/>
                <a:latin typeface="Open Sans" panose="020B0606030504020204" pitchFamily="34" charset="0"/>
                <a:ea typeface="Times New Roman" panose="02020603050405020304" pitchFamily="18" charset="0"/>
              </a:rPr>
              <a:t>:</a:t>
            </a:r>
            <a:r>
              <a:rPr lang="vi-VN" sz="1800" dirty="0">
                <a:solidFill>
                  <a:srgbClr val="008000"/>
                </a:solidFill>
                <a:effectLst/>
                <a:latin typeface="Open Sans" panose="020B0606030504020204" pitchFamily="34" charset="0"/>
                <a:ea typeface="Times New Roman" panose="02020603050405020304" pitchFamily="18" charset="0"/>
              </a:rPr>
              <a:t> </a:t>
            </a:r>
            <a:r>
              <a:rPr lang="vi-VN" sz="1800" dirty="0">
                <a:solidFill>
                  <a:srgbClr val="212529"/>
                </a:solidFill>
                <a:effectLst/>
                <a:latin typeface="Open Sans" panose="020B0606030504020204" pitchFamily="34" charset="0"/>
                <a:ea typeface="Times New Roman" panose="02020603050405020304" pitchFamily="18" charset="0"/>
              </a:rPr>
              <a:t>Hậu quả của việc nạo phá thai?</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A.</a:t>
            </a:r>
            <a:r>
              <a:rPr lang="vi-VN" sz="1800" dirty="0">
                <a:solidFill>
                  <a:srgbClr val="212529"/>
                </a:solidFill>
                <a:effectLst/>
                <a:latin typeface="Open Sans" panose="020B0606030504020204" pitchFamily="34" charset="0"/>
                <a:ea typeface="Times New Roman" panose="02020603050405020304" pitchFamily="18" charset="0"/>
              </a:rPr>
              <a:t> Dính buồng trứng, tắc vòi trứng</a:t>
            </a:r>
            <a:r>
              <a:rPr lang="en-US" sz="1600" dirty="0">
                <a:latin typeface="Times New Roman" panose="02020603050405020304" pitchFamily="18" charset="0"/>
                <a:ea typeface="Times New Roman" panose="02020603050405020304" pitchFamily="18" charset="0"/>
              </a:rPr>
              <a:t>			</a:t>
            </a:r>
            <a:r>
              <a:rPr lang="vi-VN" sz="1800" b="1" dirty="0">
                <a:solidFill>
                  <a:srgbClr val="212529"/>
                </a:solidFill>
                <a:effectLst/>
                <a:latin typeface="Open Sans" panose="020B0606030504020204" pitchFamily="34" charset="0"/>
                <a:ea typeface="Times New Roman" panose="02020603050405020304" pitchFamily="18" charset="0"/>
              </a:rPr>
              <a:t>B.</a:t>
            </a:r>
            <a:r>
              <a:rPr lang="vi-VN" sz="1800" dirty="0">
                <a:solidFill>
                  <a:srgbClr val="212529"/>
                </a:solidFill>
                <a:effectLst/>
                <a:latin typeface="Open Sans" panose="020B0606030504020204" pitchFamily="34" charset="0"/>
                <a:ea typeface="Times New Roman" panose="02020603050405020304" pitchFamily="18" charset="0"/>
              </a:rPr>
              <a:t> Tổn thương thành tử cung (có thể để lại sẹo)</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C.</a:t>
            </a:r>
            <a:r>
              <a:rPr lang="vi-VN" sz="1800" dirty="0">
                <a:solidFill>
                  <a:srgbClr val="212529"/>
                </a:solidFill>
                <a:effectLst/>
                <a:latin typeface="Open Sans" panose="020B0606030504020204" pitchFamily="34" charset="0"/>
                <a:ea typeface="Times New Roman" panose="02020603050405020304" pitchFamily="18" charset="0"/>
              </a:rPr>
              <a:t> Có thể gây vỡ tử cung</a:t>
            </a:r>
            <a:r>
              <a:rPr lang="en-US" sz="1600" dirty="0">
                <a:latin typeface="Times New Roman" panose="02020603050405020304" pitchFamily="18" charset="0"/>
                <a:ea typeface="Times New Roman" panose="02020603050405020304" pitchFamily="18" charset="0"/>
              </a:rPr>
              <a:t>				</a:t>
            </a:r>
            <a:r>
              <a:rPr lang="vi-VN" sz="1800" b="1" dirty="0">
                <a:solidFill>
                  <a:srgbClr val="212529"/>
                </a:solidFill>
                <a:effectLst/>
                <a:latin typeface="Open Sans" panose="020B0606030504020204" pitchFamily="34" charset="0"/>
                <a:ea typeface="Times New Roman" panose="02020603050405020304" pitchFamily="18" charset="0"/>
              </a:rPr>
              <a:t>D.</a:t>
            </a:r>
            <a:r>
              <a:rPr lang="vi-VN" sz="1800" dirty="0">
                <a:solidFill>
                  <a:srgbClr val="212529"/>
                </a:solidFill>
                <a:effectLst/>
                <a:latin typeface="Open Sans" panose="020B0606030504020204" pitchFamily="34" charset="0"/>
                <a:ea typeface="Times New Roman" panose="02020603050405020304" pitchFamily="18" charset="0"/>
              </a:rPr>
              <a:t> Tất cả các đáp án trên</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sz="1800"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vi-VN" sz="1800" b="1" dirty="0">
                <a:solidFill>
                  <a:srgbClr val="008000"/>
                </a:solidFill>
                <a:effectLst/>
                <a:latin typeface="Open Sans" panose="020B0606030504020204" pitchFamily="34" charset="0"/>
                <a:ea typeface="Times New Roman" panose="02020603050405020304" pitchFamily="18" charset="0"/>
              </a:rPr>
              <a:t>Câu </a:t>
            </a:r>
            <a:r>
              <a:rPr lang="en-US" sz="1800" b="1" dirty="0">
                <a:solidFill>
                  <a:srgbClr val="008000"/>
                </a:solidFill>
                <a:effectLst/>
                <a:latin typeface="Open Sans" panose="020B0606030504020204" pitchFamily="34" charset="0"/>
                <a:ea typeface="Times New Roman" panose="02020603050405020304" pitchFamily="18" charset="0"/>
              </a:rPr>
              <a:t>8</a:t>
            </a:r>
            <a:r>
              <a:rPr lang="vi-VN" sz="1800" b="1" dirty="0">
                <a:solidFill>
                  <a:srgbClr val="008000"/>
                </a:solidFill>
                <a:effectLst/>
                <a:latin typeface="Open Sans" panose="020B0606030504020204" pitchFamily="34" charset="0"/>
                <a:ea typeface="Times New Roman" panose="02020603050405020304" pitchFamily="18" charset="0"/>
              </a:rPr>
              <a:t>:</a:t>
            </a:r>
            <a:r>
              <a:rPr lang="vi-VN" sz="1800" dirty="0">
                <a:solidFill>
                  <a:srgbClr val="008000"/>
                </a:solidFill>
                <a:effectLst/>
                <a:latin typeface="Open Sans" panose="020B0606030504020204" pitchFamily="34" charset="0"/>
                <a:ea typeface="Times New Roman" panose="02020603050405020304" pitchFamily="18" charset="0"/>
              </a:rPr>
              <a:t> </a:t>
            </a:r>
            <a:r>
              <a:rPr lang="vi-VN" sz="1800" dirty="0">
                <a:solidFill>
                  <a:srgbClr val="212529"/>
                </a:solidFill>
                <a:effectLst/>
                <a:latin typeface="Open Sans" panose="020B0606030504020204" pitchFamily="34" charset="0"/>
                <a:ea typeface="Times New Roman" panose="02020603050405020304" pitchFamily="18" charset="0"/>
              </a:rPr>
              <a:t>Chị B đã có 2 người con, chị và chồng chị không muốn sinh thêm con nữa. Em hãy đưa ra biện pháp tránh thai phù hợp nhất đối với vợ chồng chị B?</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A.</a:t>
            </a:r>
            <a:r>
              <a:rPr lang="vi-VN" sz="1800" dirty="0">
                <a:solidFill>
                  <a:srgbClr val="212529"/>
                </a:solidFill>
                <a:effectLst/>
                <a:latin typeface="Open Sans" panose="020B0606030504020204" pitchFamily="34" charset="0"/>
                <a:ea typeface="Times New Roman" panose="02020603050405020304" pitchFamily="18" charset="0"/>
              </a:rPr>
              <a:t> Bao cao su		</a:t>
            </a:r>
            <a:r>
              <a:rPr lang="vi-VN" sz="1800" b="1" dirty="0">
                <a:solidFill>
                  <a:srgbClr val="212529"/>
                </a:solidFill>
                <a:effectLst/>
                <a:latin typeface="Open Sans" panose="020B0606030504020204" pitchFamily="34" charset="0"/>
                <a:ea typeface="Times New Roman" panose="02020603050405020304" pitchFamily="18" charset="0"/>
              </a:rPr>
              <a:t>B.</a:t>
            </a:r>
            <a:r>
              <a:rPr lang="vi-VN" sz="1800" dirty="0">
                <a:solidFill>
                  <a:srgbClr val="212529"/>
                </a:solidFill>
                <a:effectLst/>
                <a:latin typeface="Open Sans" panose="020B0606030504020204" pitchFamily="34" charset="0"/>
                <a:ea typeface="Times New Roman" panose="02020603050405020304" pitchFamily="18" charset="0"/>
              </a:rPr>
              <a:t> Triệt sản		</a:t>
            </a:r>
            <a:r>
              <a:rPr lang="vi-VN" sz="1800" b="1" dirty="0">
                <a:solidFill>
                  <a:srgbClr val="212529"/>
                </a:solidFill>
                <a:effectLst/>
                <a:latin typeface="Open Sans" panose="020B0606030504020204" pitchFamily="34" charset="0"/>
                <a:ea typeface="Times New Roman" panose="02020603050405020304" pitchFamily="18" charset="0"/>
              </a:rPr>
              <a:t>C. </a:t>
            </a:r>
            <a:r>
              <a:rPr lang="vi-VN" sz="1800" dirty="0">
                <a:solidFill>
                  <a:srgbClr val="212529"/>
                </a:solidFill>
                <a:effectLst/>
                <a:latin typeface="Open Sans" panose="020B0606030504020204" pitchFamily="34" charset="0"/>
                <a:ea typeface="Times New Roman" panose="02020603050405020304" pitchFamily="18" charset="0"/>
              </a:rPr>
              <a:t>Đặt vòng	</a:t>
            </a:r>
            <a:r>
              <a:rPr lang="vi-VN" sz="1800" b="1" dirty="0">
                <a:solidFill>
                  <a:srgbClr val="212529"/>
                </a:solidFill>
                <a:effectLst/>
                <a:latin typeface="Open Sans" panose="020B0606030504020204" pitchFamily="34" charset="0"/>
                <a:ea typeface="Times New Roman" panose="02020603050405020304" pitchFamily="18" charset="0"/>
              </a:rPr>
              <a:t>D.</a:t>
            </a:r>
            <a:r>
              <a:rPr lang="vi-VN" sz="1800" dirty="0">
                <a:solidFill>
                  <a:srgbClr val="212529"/>
                </a:solidFill>
                <a:effectLst/>
                <a:latin typeface="Open Sans" panose="020B0606030504020204" pitchFamily="34" charset="0"/>
                <a:ea typeface="Times New Roman" panose="02020603050405020304" pitchFamily="18" charset="0"/>
              </a:rPr>
              <a:t> Tính chu kì kinh nguyệt</a:t>
            </a:r>
            <a:endParaRPr lang="vi-VN" sz="1600" dirty="0">
              <a:effectLst/>
              <a:latin typeface="Times New Roman" panose="02020603050405020304" pitchFamily="18" charset="0"/>
              <a:ea typeface="Times New Roman" panose="02020603050405020304" pitchFamily="18" charset="0"/>
            </a:endParaRPr>
          </a:p>
          <a:p>
            <a:pPr>
              <a:lnSpc>
                <a:spcPts val="2160"/>
              </a:lnSpc>
            </a:pPr>
            <a:endParaRPr lang="en-US" sz="1800" b="1" dirty="0">
              <a:solidFill>
                <a:srgbClr val="008000"/>
              </a:solidFill>
              <a:effectLst/>
              <a:latin typeface="Open Sans" panose="020B0606030504020204" pitchFamily="34" charset="0"/>
              <a:ea typeface="Times New Roman" panose="02020603050405020304" pitchFamily="18" charset="0"/>
            </a:endParaRPr>
          </a:p>
          <a:p>
            <a:pPr>
              <a:lnSpc>
                <a:spcPts val="2160"/>
              </a:lnSpc>
            </a:pPr>
            <a:r>
              <a:rPr lang="en-US" sz="1800" b="1" dirty="0">
                <a:solidFill>
                  <a:srgbClr val="008000"/>
                </a:solidFill>
                <a:effectLst/>
                <a:latin typeface="Open Sans" panose="020B0606030504020204" pitchFamily="34" charset="0"/>
                <a:ea typeface="Times New Roman" panose="02020603050405020304" pitchFamily="18" charset="0"/>
              </a:rPr>
              <a:t>C</a:t>
            </a:r>
            <a:r>
              <a:rPr lang="vi-VN" sz="1800" b="1" dirty="0">
                <a:solidFill>
                  <a:srgbClr val="008000"/>
                </a:solidFill>
                <a:effectLst/>
                <a:latin typeface="Open Sans" panose="020B0606030504020204" pitchFamily="34" charset="0"/>
                <a:ea typeface="Times New Roman" panose="02020603050405020304" pitchFamily="18" charset="0"/>
              </a:rPr>
              <a:t>âu </a:t>
            </a:r>
            <a:r>
              <a:rPr lang="en-US" sz="1800" b="1" dirty="0">
                <a:solidFill>
                  <a:srgbClr val="008000"/>
                </a:solidFill>
                <a:effectLst/>
                <a:latin typeface="Open Sans" panose="020B0606030504020204" pitchFamily="34" charset="0"/>
                <a:ea typeface="Times New Roman" panose="02020603050405020304" pitchFamily="18" charset="0"/>
              </a:rPr>
              <a:t>9</a:t>
            </a:r>
            <a:r>
              <a:rPr lang="vi-VN" sz="1800" b="1" dirty="0">
                <a:solidFill>
                  <a:srgbClr val="008000"/>
                </a:solidFill>
                <a:effectLst/>
                <a:latin typeface="Open Sans" panose="020B0606030504020204" pitchFamily="34" charset="0"/>
                <a:ea typeface="Times New Roman" panose="02020603050405020304" pitchFamily="18" charset="0"/>
              </a:rPr>
              <a:t>:</a:t>
            </a:r>
            <a:r>
              <a:rPr lang="vi-VN" sz="1800" dirty="0">
                <a:solidFill>
                  <a:srgbClr val="212529"/>
                </a:solidFill>
                <a:effectLst/>
                <a:latin typeface="Open Sans" panose="020B0606030504020204" pitchFamily="34" charset="0"/>
                <a:ea typeface="Times New Roman" panose="02020603050405020304" pitchFamily="18" charset="0"/>
              </a:rPr>
              <a:t> Bệnh giang mai lây truyền qua con đường nào?</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A. </a:t>
            </a:r>
            <a:r>
              <a:rPr lang="vi-VN" sz="1800" dirty="0">
                <a:solidFill>
                  <a:srgbClr val="212529"/>
                </a:solidFill>
                <a:effectLst/>
                <a:latin typeface="Open Sans" panose="020B0606030504020204" pitchFamily="34" charset="0"/>
                <a:ea typeface="Times New Roman" panose="02020603050405020304" pitchFamily="18" charset="0"/>
              </a:rPr>
              <a:t>Qua quan hệ tình dục không an toàn.		</a:t>
            </a:r>
            <a:r>
              <a:rPr lang="vi-VN" sz="1800" b="1" dirty="0">
                <a:solidFill>
                  <a:srgbClr val="212529"/>
                </a:solidFill>
                <a:effectLst/>
                <a:latin typeface="Open Sans" panose="020B0606030504020204" pitchFamily="34" charset="0"/>
                <a:ea typeface="Times New Roman" panose="02020603050405020304" pitchFamily="18" charset="0"/>
              </a:rPr>
              <a:t>B.</a:t>
            </a:r>
            <a:r>
              <a:rPr lang="vi-VN" sz="1800" dirty="0">
                <a:solidFill>
                  <a:srgbClr val="212529"/>
                </a:solidFill>
                <a:effectLst/>
                <a:latin typeface="Open Sans" panose="020B0606030504020204" pitchFamily="34" charset="0"/>
                <a:ea typeface="Times New Roman" panose="02020603050405020304" pitchFamily="18" charset="0"/>
              </a:rPr>
              <a:t> Qua truyền máu.</a:t>
            </a:r>
            <a:endParaRPr lang="vi-VN" sz="1600" dirty="0">
              <a:effectLst/>
              <a:latin typeface="Times New Roman" panose="02020603050405020304" pitchFamily="18" charset="0"/>
              <a:ea typeface="Times New Roman" panose="02020603050405020304" pitchFamily="18" charset="0"/>
            </a:endParaRPr>
          </a:p>
          <a:p>
            <a:pPr>
              <a:lnSpc>
                <a:spcPts val="2160"/>
              </a:lnSpc>
            </a:pPr>
            <a:r>
              <a:rPr lang="vi-VN" sz="1800" b="1" dirty="0">
                <a:solidFill>
                  <a:srgbClr val="212529"/>
                </a:solidFill>
                <a:effectLst/>
                <a:latin typeface="Open Sans" panose="020B0606030504020204" pitchFamily="34" charset="0"/>
                <a:ea typeface="Times New Roman" panose="02020603050405020304" pitchFamily="18" charset="0"/>
              </a:rPr>
              <a:t>C.</a:t>
            </a:r>
            <a:r>
              <a:rPr lang="vi-VN" sz="1800" dirty="0">
                <a:solidFill>
                  <a:srgbClr val="212529"/>
                </a:solidFill>
                <a:effectLst/>
                <a:latin typeface="Open Sans" panose="020B0606030504020204" pitchFamily="34" charset="0"/>
                <a:ea typeface="Times New Roman" panose="02020603050405020304" pitchFamily="18" charset="0"/>
              </a:rPr>
              <a:t> Từ mẹ sang con.				</a:t>
            </a:r>
            <a:r>
              <a:rPr lang="vi-VN" sz="1800" b="1" dirty="0">
                <a:solidFill>
                  <a:srgbClr val="212529"/>
                </a:solidFill>
                <a:effectLst/>
                <a:latin typeface="Open Sans" panose="020B0606030504020204" pitchFamily="34" charset="0"/>
                <a:ea typeface="Times New Roman" panose="02020603050405020304" pitchFamily="18" charset="0"/>
              </a:rPr>
              <a:t>D.</a:t>
            </a:r>
            <a:r>
              <a:rPr lang="vi-VN" sz="1800" dirty="0">
                <a:solidFill>
                  <a:srgbClr val="212529"/>
                </a:solidFill>
                <a:effectLst/>
                <a:latin typeface="Open Sans" panose="020B0606030504020204" pitchFamily="34" charset="0"/>
                <a:ea typeface="Times New Roman" panose="02020603050405020304" pitchFamily="18" charset="0"/>
              </a:rPr>
              <a:t> Tất cả các đáp án trên</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endParaRPr lang="en-US" sz="1800" b="1" dirty="0">
              <a:solidFill>
                <a:srgbClr val="008000"/>
              </a:solidFill>
              <a:effectLst/>
              <a:latin typeface="Open Sans" panose="020B0606030504020204" pitchFamily="34" charset="0"/>
              <a:ea typeface="Times New Roman" panose="02020603050405020304" pitchFamily="18" charset="0"/>
            </a:endParaRPr>
          </a:p>
          <a:p>
            <a:pPr algn="just">
              <a:lnSpc>
                <a:spcPts val="2160"/>
              </a:lnSpc>
              <a:spcAft>
                <a:spcPts val="750"/>
              </a:spcAft>
            </a:pPr>
            <a:r>
              <a:rPr lang="vi-VN" sz="1800" b="1" dirty="0">
                <a:solidFill>
                  <a:srgbClr val="008000"/>
                </a:solidFill>
                <a:effectLst/>
                <a:latin typeface="Open Sans" panose="020B0606030504020204" pitchFamily="34" charset="0"/>
                <a:ea typeface="Times New Roman" panose="02020603050405020304" pitchFamily="18" charset="0"/>
              </a:rPr>
              <a:t>Câu </a:t>
            </a:r>
            <a:r>
              <a:rPr lang="en-US" sz="1800" b="1" dirty="0">
                <a:solidFill>
                  <a:srgbClr val="008000"/>
                </a:solidFill>
                <a:effectLst/>
                <a:latin typeface="Open Sans" panose="020B0606030504020204" pitchFamily="34" charset="0"/>
                <a:ea typeface="Times New Roman" panose="02020603050405020304" pitchFamily="18" charset="0"/>
              </a:rPr>
              <a:t>10</a:t>
            </a:r>
            <a:r>
              <a:rPr lang="vi-VN" sz="1800" dirty="0">
                <a:solidFill>
                  <a:srgbClr val="000000"/>
                </a:solidFill>
                <a:effectLst/>
                <a:latin typeface="Open Sans" panose="020B0606030504020204" pitchFamily="34" charset="0"/>
                <a:ea typeface="Times New Roman" panose="02020603050405020304" pitchFamily="18" charset="0"/>
              </a:rPr>
              <a:t>. Người bị bệnh giang mai có xuất hiện triệu chứng nào dưới đây?</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r>
              <a:rPr lang="vi-VN" sz="1800" b="1" dirty="0">
                <a:solidFill>
                  <a:srgbClr val="000000"/>
                </a:solidFill>
                <a:effectLst/>
                <a:latin typeface="Open Sans" panose="020B0606030504020204" pitchFamily="34" charset="0"/>
                <a:ea typeface="Times New Roman" panose="02020603050405020304" pitchFamily="18" charset="0"/>
              </a:rPr>
              <a:t>A</a:t>
            </a:r>
            <a:r>
              <a:rPr lang="vi-VN" sz="1800" dirty="0">
                <a:solidFill>
                  <a:srgbClr val="000000"/>
                </a:solidFill>
                <a:effectLst/>
                <a:latin typeface="Open Sans" panose="020B0606030504020204" pitchFamily="34" charset="0"/>
                <a:ea typeface="Times New Roman" panose="02020603050405020304" pitchFamily="18" charset="0"/>
              </a:rPr>
              <a:t>. Tiêu chảy cấp</a:t>
            </a:r>
            <a:r>
              <a:rPr lang="vi-VN" sz="1200" dirty="0">
                <a:solidFill>
                  <a:srgbClr val="333333"/>
                </a:solidFill>
                <a:effectLst/>
                <a:latin typeface="Open Sans" panose="020B0606030504020204" pitchFamily="34" charset="0"/>
                <a:ea typeface="Times New Roman" panose="02020603050405020304" pitchFamily="18" charset="0"/>
              </a:rPr>
              <a:t>						</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r>
              <a:rPr lang="vi-VN" sz="1800" b="1" dirty="0">
                <a:solidFill>
                  <a:srgbClr val="000000"/>
                </a:solidFill>
                <a:effectLst/>
                <a:latin typeface="Open Sans" panose="020B0606030504020204" pitchFamily="34" charset="0"/>
                <a:ea typeface="Times New Roman" panose="02020603050405020304" pitchFamily="18" charset="0"/>
              </a:rPr>
              <a:t>B</a:t>
            </a:r>
            <a:r>
              <a:rPr lang="vi-VN" sz="1800" dirty="0">
                <a:solidFill>
                  <a:srgbClr val="000000"/>
                </a:solidFill>
                <a:effectLst/>
                <a:latin typeface="Open Sans" panose="020B0606030504020204" pitchFamily="34" charset="0"/>
                <a:ea typeface="Times New Roman" panose="02020603050405020304" pitchFamily="18" charset="0"/>
              </a:rPr>
              <a:t>. Tiểu buốt</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r>
              <a:rPr lang="vi-VN" sz="1800" b="1" dirty="0">
                <a:solidFill>
                  <a:srgbClr val="000000"/>
                </a:solidFill>
                <a:effectLst/>
                <a:latin typeface="Open Sans" panose="020B0606030504020204" pitchFamily="34" charset="0"/>
                <a:ea typeface="Times New Roman" panose="02020603050405020304" pitchFamily="18" charset="0"/>
              </a:rPr>
              <a:t>C</a:t>
            </a:r>
            <a:r>
              <a:rPr lang="vi-VN" sz="1800" dirty="0">
                <a:solidFill>
                  <a:srgbClr val="000000"/>
                </a:solidFill>
                <a:effectLst/>
                <a:latin typeface="Open Sans" panose="020B0606030504020204" pitchFamily="34" charset="0"/>
                <a:ea typeface="Times New Roman" panose="02020603050405020304" pitchFamily="18" charset="0"/>
              </a:rPr>
              <a:t>. Xuất hiện các vết loét nông, cứng, có bờ viền và không đau</a:t>
            </a:r>
            <a:endParaRPr lang="vi-VN" sz="1600" dirty="0">
              <a:effectLst/>
              <a:latin typeface="Times New Roman" panose="02020603050405020304" pitchFamily="18" charset="0"/>
              <a:ea typeface="Times New Roman" panose="02020603050405020304" pitchFamily="18" charset="0"/>
            </a:endParaRPr>
          </a:p>
          <a:p>
            <a:pPr algn="just">
              <a:lnSpc>
                <a:spcPts val="2160"/>
              </a:lnSpc>
              <a:spcAft>
                <a:spcPts val="750"/>
              </a:spcAft>
            </a:pPr>
            <a:r>
              <a:rPr lang="vi-VN" sz="1800" b="1" dirty="0">
                <a:solidFill>
                  <a:srgbClr val="000000"/>
                </a:solidFill>
                <a:effectLst/>
                <a:latin typeface="Open Sans" panose="020B0606030504020204" pitchFamily="34" charset="0"/>
                <a:ea typeface="Times New Roman" panose="02020603050405020304" pitchFamily="18" charset="0"/>
              </a:rPr>
              <a:t>D</a:t>
            </a:r>
            <a:r>
              <a:rPr lang="vi-VN" sz="1800" dirty="0">
                <a:solidFill>
                  <a:srgbClr val="000000"/>
                </a:solidFill>
                <a:effectLst/>
                <a:latin typeface="Open Sans" panose="020B0606030504020204" pitchFamily="34" charset="0"/>
                <a:ea typeface="Times New Roman" panose="02020603050405020304" pitchFamily="18" charset="0"/>
              </a:rPr>
              <a:t>. Tiểu ra máu có lẫn mủ do viêm</a:t>
            </a:r>
            <a:endParaRPr lang="vi-VN" sz="1600" dirty="0">
              <a:effectLst/>
              <a:latin typeface="Times New Roman" panose="02020603050405020304" pitchFamily="18" charset="0"/>
              <a:ea typeface="Times New Roman" panose="02020603050405020304" pitchFamily="18" charset="0"/>
            </a:endParaRPr>
          </a:p>
        </p:txBody>
      </p:sp>
      <p:sp>
        <p:nvSpPr>
          <p:cNvPr id="2" name="Oval 1">
            <a:extLst>
              <a:ext uri="{FF2B5EF4-FFF2-40B4-BE49-F238E27FC236}">
                <a16:creationId xmlns:a16="http://schemas.microsoft.com/office/drawing/2014/main" id="{25C40055-5D6E-8A87-7F03-B1172172A639}"/>
              </a:ext>
            </a:extLst>
          </p:cNvPr>
          <p:cNvSpPr/>
          <p:nvPr/>
        </p:nvSpPr>
        <p:spPr>
          <a:xfrm>
            <a:off x="278295" y="649356"/>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Oval 3">
            <a:extLst>
              <a:ext uri="{FF2B5EF4-FFF2-40B4-BE49-F238E27FC236}">
                <a16:creationId xmlns:a16="http://schemas.microsoft.com/office/drawing/2014/main" id="{8E7DCAAB-1404-4432-EC79-575FB608F8D1}"/>
              </a:ext>
            </a:extLst>
          </p:cNvPr>
          <p:cNvSpPr/>
          <p:nvPr/>
        </p:nvSpPr>
        <p:spPr>
          <a:xfrm>
            <a:off x="5840351" y="1828799"/>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Oval 4">
            <a:extLst>
              <a:ext uri="{FF2B5EF4-FFF2-40B4-BE49-F238E27FC236}">
                <a16:creationId xmlns:a16="http://schemas.microsoft.com/office/drawing/2014/main" id="{E92C77E0-0F9F-D3BB-C65C-131F0787C411}"/>
              </a:ext>
            </a:extLst>
          </p:cNvPr>
          <p:cNvSpPr/>
          <p:nvPr/>
        </p:nvSpPr>
        <p:spPr>
          <a:xfrm>
            <a:off x="3021495" y="2912165"/>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Oval 5">
            <a:extLst>
              <a:ext uri="{FF2B5EF4-FFF2-40B4-BE49-F238E27FC236}">
                <a16:creationId xmlns:a16="http://schemas.microsoft.com/office/drawing/2014/main" id="{E287F9D8-6F69-9E1E-7D61-E233BC458E45}"/>
              </a:ext>
            </a:extLst>
          </p:cNvPr>
          <p:cNvSpPr/>
          <p:nvPr/>
        </p:nvSpPr>
        <p:spPr>
          <a:xfrm>
            <a:off x="5840350" y="4004402"/>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a:extLst>
              <a:ext uri="{FF2B5EF4-FFF2-40B4-BE49-F238E27FC236}">
                <a16:creationId xmlns:a16="http://schemas.microsoft.com/office/drawing/2014/main" id="{169D8280-66C6-4124-63CD-03525908DAA3}"/>
              </a:ext>
            </a:extLst>
          </p:cNvPr>
          <p:cNvSpPr/>
          <p:nvPr/>
        </p:nvSpPr>
        <p:spPr>
          <a:xfrm>
            <a:off x="278294" y="5824331"/>
            <a:ext cx="511295" cy="51683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6989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5" grpId="0" animBg="1"/>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86759A-1DD9-CF89-5449-795F6663CACB}"/>
              </a:ext>
            </a:extLst>
          </p:cNvPr>
          <p:cNvSpPr txBox="1"/>
          <p:nvPr/>
        </p:nvSpPr>
        <p:spPr>
          <a:xfrm>
            <a:off x="337930" y="0"/>
            <a:ext cx="11516139" cy="1465401"/>
          </a:xfrm>
          <a:prstGeom prst="rect">
            <a:avLst/>
          </a:prstGeom>
          <a:solidFill>
            <a:srgbClr val="FFC000"/>
          </a:solidFill>
        </p:spPr>
        <p:txBody>
          <a:bodyPr wrap="square">
            <a:spAutoFit/>
          </a:bodyPr>
          <a:lstStyle/>
          <a:p>
            <a:pPr marL="30480" marR="30480" algn="ctr">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VẬN DỤNG :</a:t>
            </a:r>
            <a:endParaRPr lang="en-US"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endParaRPr>
          </a:p>
          <a:p>
            <a:pPr marL="30480" marR="30480" algn="ctr">
              <a:lnSpc>
                <a:spcPct val="150000"/>
              </a:lnSpc>
              <a:spcAft>
                <a:spcPts val="1200"/>
              </a:spcAft>
            </a:pP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Em lựa chọn biện pháp nào để bảo vệ sức khỏe sinh sản của bản thân?</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8C3B370-2848-AD25-2FDC-6D2FFF30AD4B}"/>
              </a:ext>
            </a:extLst>
          </p:cNvPr>
          <p:cNvSpPr txBox="1"/>
          <p:nvPr/>
        </p:nvSpPr>
        <p:spPr>
          <a:xfrm>
            <a:off x="337930" y="2057203"/>
            <a:ext cx="11516138" cy="4555093"/>
          </a:xfrm>
          <a:prstGeom prst="rect">
            <a:avLst/>
          </a:prstGeom>
          <a:noFill/>
        </p:spPr>
        <p:txBody>
          <a:bodyPr wrap="square">
            <a:spAutoFit/>
          </a:bodyPr>
          <a:lstStyle/>
          <a:p>
            <a:pPr marL="30480" marR="30480" algn="just">
              <a:spcAft>
                <a:spcPts val="1200"/>
              </a:spcAft>
            </a:pPr>
            <a:r>
              <a:rPr lang="vi-VN" sz="2800" b="1" i="1" u="sng"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Trả lời:</a:t>
            </a:r>
            <a:endParaRPr lang="vi-VN" sz="2800" i="1" u="sng"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Học sinh tự đưa ra câu trả lời dựa theo nhận thức của bản thân.</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Tham khảo một số biện pháp bảo vệ sức khỏe sinh sản của bản thân:</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Tìm hiểu thông tin về sức khỏe sinh sản từ nguồn kiến thức đáng tin cậy.</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Nâng cao sức khỏe, vệ sinh cá nhân và cơ quan sinh dục đúng cách, sinh hoạt điều độ, tập thể dục thường xuyên, chế độ dinh dưỡng hợp lí.</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Không sử dụng các chất kích thích, không xem phim ảnh, website không phù hợp.</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Có hành vi đúng mực với người khác giới, giúp đỡ nhau cùng tiến bộ.</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a:p>
            <a:pPr marL="30480" marR="30480" algn="just">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Không nên quan hệ tình dục ở độ tuổi học sinh.</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4601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92563D-480C-8A2D-87E2-5274B2BCF10F}"/>
              </a:ext>
            </a:extLst>
          </p:cNvPr>
          <p:cNvSpPr txBox="1"/>
          <p:nvPr/>
        </p:nvSpPr>
        <p:spPr>
          <a:xfrm>
            <a:off x="337930" y="0"/>
            <a:ext cx="11516139" cy="2259273"/>
          </a:xfrm>
          <a:prstGeom prst="rect">
            <a:avLst/>
          </a:prstGeom>
          <a:solidFill>
            <a:srgbClr val="FFC000"/>
          </a:solidFill>
        </p:spPr>
        <p:txBody>
          <a:bodyPr wrap="square">
            <a:spAutoFit/>
          </a:bodyPr>
          <a:lstStyle/>
          <a:p>
            <a:pPr marL="30480" marR="30480" algn="ctr">
              <a:lnSpc>
                <a:spcPct val="150000"/>
              </a:lnSpc>
              <a:spcAft>
                <a:spcPts val="1200"/>
              </a:spcAft>
            </a:pPr>
            <a:r>
              <a:rPr lang="en-US"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HƯỚNG DẪN HỌC Ở NHÀ</a:t>
            </a: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rPr>
              <a:t>:</a:t>
            </a:r>
            <a:endParaRPr lang="en-US"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30480" marR="30480" algn="ctr">
              <a:lnSpc>
                <a:spcPct val="150000"/>
              </a:lnSpc>
              <a:spcAft>
                <a:spcPts val="1200"/>
              </a:spcAft>
            </a:pP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2800" kern="0" dirty="0">
                <a:solidFill>
                  <a:srgbClr val="000000"/>
                </a:solidFill>
                <a:latin typeface="Roboto" panose="02000000000000000000" pitchFamily="2" charset="0"/>
                <a:ea typeface="Times New Roman" panose="02020603050405020304" pitchFamily="18" charset="0"/>
                <a:cs typeface="Times New Roman" panose="02020603050405020304" pitchFamily="18" charset="0"/>
              </a:rPr>
              <a:t>- HỌC BÀI 37 </a:t>
            </a:r>
          </a:p>
          <a:p>
            <a:pPr marL="30480" marR="30480" algn="ctr">
              <a:lnSpc>
                <a:spcPct val="150000"/>
              </a:lnSpc>
              <a:spcAft>
                <a:spcPts val="1200"/>
              </a:spcAft>
            </a:pPr>
            <a:r>
              <a:rPr lang="en-US" sz="2800" kern="0" dirty="0">
                <a:solidFill>
                  <a:srgbClr val="000000"/>
                </a:solidFill>
                <a:effectLst/>
                <a:latin typeface="Roboto" panose="02000000000000000000" pitchFamily="2" charset="0"/>
                <a:ea typeface="Arial" panose="020B0604020202020204" pitchFamily="34" charset="0"/>
                <a:cs typeface="Times New Roman" panose="02020603050405020304" pitchFamily="18" charset="0"/>
              </a:rPr>
              <a:t>- LÀM BÀI TẬP CHỦ ĐỀ7</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3851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B8A7253-783F-E697-EE66-EF01E133533B}"/>
              </a:ext>
            </a:extLst>
          </p:cNvPr>
          <p:cNvSpPr txBox="1"/>
          <p:nvPr/>
        </p:nvSpPr>
        <p:spPr>
          <a:xfrm>
            <a:off x="781878" y="27802"/>
            <a:ext cx="10986052" cy="1291251"/>
          </a:xfrm>
          <a:prstGeom prst="rect">
            <a:avLst/>
          </a:prstGeom>
          <a:solidFill>
            <a:schemeClr val="accent4"/>
          </a:solidFill>
        </p:spPr>
        <p:txBody>
          <a:bodyPr wrap="square">
            <a:spAutoFit/>
          </a:bodyPr>
          <a:lstStyle/>
          <a:p>
            <a:pPr marL="30480" marR="30480" algn="ctr">
              <a:lnSpc>
                <a:spcPct val="150000"/>
              </a:lnSpc>
              <a:spcAft>
                <a:spcPts val="1200"/>
              </a:spcAft>
            </a:pPr>
            <a:r>
              <a:rPr lang="en-US" sz="2400" b="1" strike="noStrike" kern="0" dirty="0">
                <a:solidFill>
                  <a:srgbClr val="008000"/>
                </a:solidFill>
                <a:effectLst/>
                <a:latin typeface="+mj-lt"/>
                <a:ea typeface="Times New Roman" panose="02020603050405020304" pitchFamily="18" charset="0"/>
                <a:cs typeface="Times New Roman" panose="02020603050405020304" pitchFamily="18" charset="0"/>
                <a:hlinkClick r:id="rId2"/>
              </a:rPr>
              <a:t>KHỞI ĐỘNG</a:t>
            </a:r>
            <a:endParaRPr lang="en-US" sz="2400" b="1"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endParaRPr>
          </a:p>
          <a:p>
            <a:pPr marL="30480" marR="30480" algn="just">
              <a:lnSpc>
                <a:spcPct val="150000"/>
              </a:lnSpc>
              <a:spcAft>
                <a:spcPts val="1200"/>
              </a:spcAft>
            </a:pPr>
            <a:r>
              <a:rPr lang="vi-VN" sz="2400" b="1"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37.1, cho biết vai trò của hệ sinh dục nam và hệ sinh dục nữ.</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KHTN 8 (Cánh Diều) Bài 37: Sinh sản ở người | Khoa học tự nhiên 8 (ảnh 1)">
            <a:extLst>
              <a:ext uri="{FF2B5EF4-FFF2-40B4-BE49-F238E27FC236}">
                <a16:creationId xmlns:a16="http://schemas.microsoft.com/office/drawing/2014/main" id="{B466A502-AA61-165D-0B48-F5790EB101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878" y="1457947"/>
            <a:ext cx="10986052" cy="5266975"/>
          </a:xfrm>
          <a:prstGeom prst="rect">
            <a:avLst/>
          </a:prstGeom>
          <a:noFill/>
          <a:ln>
            <a:noFill/>
          </a:ln>
        </p:spPr>
      </p:pic>
    </p:spTree>
    <p:extLst>
      <p:ext uri="{BB962C8B-B14F-4D97-AF65-F5344CB8AC3E}">
        <p14:creationId xmlns:p14="http://schemas.microsoft.com/office/powerpoint/2010/main" val="400734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D527EC-1A38-743A-ACA9-CD8DDF76BB07}"/>
              </a:ext>
            </a:extLst>
          </p:cNvPr>
          <p:cNvSpPr txBox="1"/>
          <p:nvPr/>
        </p:nvSpPr>
        <p:spPr>
          <a:xfrm>
            <a:off x="596348" y="1842053"/>
            <a:ext cx="10933044" cy="4748351"/>
          </a:xfrm>
          <a:prstGeom prst="rect">
            <a:avLst/>
          </a:prstGeom>
          <a:noFill/>
        </p:spPr>
        <p:txBody>
          <a:bodyPr wrap="square">
            <a:spAutoFit/>
          </a:bodyPr>
          <a:lstStyle/>
          <a:p>
            <a:pPr>
              <a:lnSpc>
                <a:spcPct val="150000"/>
              </a:lnSpc>
              <a:spcAft>
                <a:spcPts val="800"/>
              </a:spcAft>
            </a:pPr>
            <a:r>
              <a:rPr lang="vi-VN" sz="2800" kern="0" dirty="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Hệ sinh dục nam và hệ sinh dục nữ đều có vai trò tiết hormone sinh dục và thực hiện chức năng sinh sản đảm bảo duy trì nòi giống qua các thế hệ. Trong đó:</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50000"/>
              </a:lnSpc>
              <a:spcAft>
                <a:spcPts val="800"/>
              </a:spcAft>
            </a:pPr>
            <a:r>
              <a:rPr lang="vi-VN" sz="2800" kern="0" dirty="0">
                <a:solidFill>
                  <a:srgbClr val="212529"/>
                </a:solidFill>
                <a:effectLst/>
                <a:latin typeface="Roboto" panose="02000000000000000000" pitchFamily="2" charset="0"/>
                <a:ea typeface="Times New Roman" panose="02020603050405020304" pitchFamily="18" charset="0"/>
                <a:cs typeface="Times New Roman" panose="02020603050405020304" pitchFamily="18" charset="0"/>
              </a:rPr>
              <a:t>- Vai trò của hệ sinh dục nam: Sản sinh ra tinh trùng và tiết hormone sinh dục nam.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50000"/>
              </a:lnSpc>
              <a:spcAft>
                <a:spcPts val="800"/>
              </a:spcAft>
            </a:pP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Vai trò của hệ sinh dục nữ: Sản xuất trứng, tiết hormone sinh dục nữ và là nơi diễn ra quá trình thụ tinh, phát triển phôi thai.</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4642518-6F30-1E20-157F-95B94043B8D9}"/>
              </a:ext>
            </a:extLst>
          </p:cNvPr>
          <p:cNvSpPr txBox="1"/>
          <p:nvPr/>
        </p:nvSpPr>
        <p:spPr>
          <a:xfrm>
            <a:off x="543340" y="80810"/>
            <a:ext cx="10986052" cy="1291251"/>
          </a:xfrm>
          <a:prstGeom prst="rect">
            <a:avLst/>
          </a:prstGeom>
          <a:solidFill>
            <a:schemeClr val="accent4"/>
          </a:solidFill>
        </p:spPr>
        <p:txBody>
          <a:bodyPr wrap="square">
            <a:spAutoFit/>
          </a:bodyPr>
          <a:lstStyle/>
          <a:p>
            <a:pPr marL="30480" marR="30480" algn="ctr">
              <a:lnSpc>
                <a:spcPct val="150000"/>
              </a:lnSpc>
              <a:spcAft>
                <a:spcPts val="1200"/>
              </a:spcAft>
            </a:pPr>
            <a:r>
              <a:rPr lang="en-US" sz="2400" b="1" kern="0" dirty="0">
                <a:solidFill>
                  <a:srgbClr val="008000"/>
                </a:solidFill>
                <a:latin typeface="Roboto" panose="02000000000000000000" pitchFamily="2" charset="0"/>
                <a:ea typeface="Times New Roman" panose="02020603050405020304" pitchFamily="18" charset="0"/>
                <a:cs typeface="Times New Roman" panose="02020603050405020304" pitchFamily="18" charset="0"/>
                <a:hlinkClick r:id="rId2"/>
              </a:rPr>
              <a:t>KHỞI ĐỘNG</a:t>
            </a:r>
            <a:endParaRPr lang="en-US" sz="24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endParaRPr>
          </a:p>
          <a:p>
            <a:pPr marL="30480" marR="30480" algn="just">
              <a:lnSpc>
                <a:spcPct val="150000"/>
              </a:lnSpc>
              <a:spcAft>
                <a:spcPts val="1200"/>
              </a:spcAft>
            </a:pPr>
            <a:r>
              <a:rPr lang="vi-VN" sz="2400" i="1"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37.1, cho biết vai trò của hệ sinh dục nam và hệ sinh dục nữ.</a:t>
            </a:r>
            <a:endParaRPr lang="vi-VN" sz="2400" i="1" kern="1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8235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22EDD4-3D78-88E9-7E89-141186C645BA}"/>
              </a:ext>
            </a:extLst>
          </p:cNvPr>
          <p:cNvSpPr txBox="1"/>
          <p:nvPr/>
        </p:nvSpPr>
        <p:spPr>
          <a:xfrm>
            <a:off x="629478" y="106016"/>
            <a:ext cx="10933043" cy="1311513"/>
          </a:xfrm>
          <a:prstGeom prst="rect">
            <a:avLst/>
          </a:prstGeom>
          <a:solidFill>
            <a:schemeClr val="accent4"/>
          </a:solid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 1:</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 Quan sát hình 37.2, kể tên và trình bày chức năng của các cơ quan trong hệ sinh dục nữ.</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KHTN 8 (Cánh Diều) Bài 37: Sinh sản ở người | Khoa học tự nhiên 8 (ảnh 2)">
            <a:extLst>
              <a:ext uri="{FF2B5EF4-FFF2-40B4-BE49-F238E27FC236}">
                <a16:creationId xmlns:a16="http://schemas.microsoft.com/office/drawing/2014/main" id="{BCDEC8D9-720C-0AD6-6EFD-82879503DB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478" y="1518572"/>
            <a:ext cx="10933043" cy="5199079"/>
          </a:xfrm>
          <a:prstGeom prst="rect">
            <a:avLst/>
          </a:prstGeom>
          <a:noFill/>
          <a:ln>
            <a:noFill/>
          </a:ln>
        </p:spPr>
      </p:pic>
    </p:spTree>
    <p:extLst>
      <p:ext uri="{BB962C8B-B14F-4D97-AF65-F5344CB8AC3E}">
        <p14:creationId xmlns:p14="http://schemas.microsoft.com/office/powerpoint/2010/main" val="39052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630570-4EE0-30C5-CE30-0416A97DE5AA}"/>
              </a:ext>
            </a:extLst>
          </p:cNvPr>
          <p:cNvSpPr txBox="1"/>
          <p:nvPr/>
        </p:nvSpPr>
        <p:spPr>
          <a:xfrm>
            <a:off x="523461" y="92764"/>
            <a:ext cx="11180400" cy="1311513"/>
          </a:xfrm>
          <a:prstGeom prst="rect">
            <a:avLst/>
          </a:prstGeom>
          <a:solidFill>
            <a:schemeClr val="accent4"/>
          </a:solidFill>
        </p:spPr>
        <p:txBody>
          <a:bodyPr wrap="square">
            <a:spAutoFit/>
          </a:bodyPr>
          <a:lstStyle/>
          <a:p>
            <a:pPr marL="30480" marR="30480" algn="just">
              <a:lnSpc>
                <a:spcPct val="150000"/>
              </a:lnSpc>
              <a:spcAft>
                <a:spcPts val="1200"/>
              </a:spcAft>
            </a:pPr>
            <a:r>
              <a:rPr lang="vi-VN" sz="2800" b="1" u="none" strike="noStrike" kern="0" dirty="0">
                <a:solidFill>
                  <a:srgbClr val="008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Câu hỏi:</a:t>
            </a:r>
            <a:r>
              <a:rPr lang="vi-VN" sz="2800" kern="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hlinkClick r:id="rId2"/>
              </a:rPr>
              <a:t> </a:t>
            </a:r>
            <a:r>
              <a:rPr lang="vi-VN" sz="2800" kern="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Quan sát hình 37.3, kể tên và trình bày chức năng của các cơ quan trong hệ sinh dục nam.</a:t>
            </a:r>
            <a:endParaRPr lang="vi-VN" sz="2800" kern="1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5" descr="KHTN 8 (Cánh Diều) Bài 37: Sinh sản ở người | Khoa học tự nhiên 8 (ảnh 3)">
            <a:extLst>
              <a:ext uri="{FF2B5EF4-FFF2-40B4-BE49-F238E27FC236}">
                <a16:creationId xmlns:a16="http://schemas.microsoft.com/office/drawing/2014/main" id="{0B07538E-22B3-88EF-5FC5-95F0203471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460" y="1534675"/>
            <a:ext cx="11180401" cy="5230562"/>
          </a:xfrm>
          <a:prstGeom prst="rect">
            <a:avLst/>
          </a:prstGeom>
          <a:noFill/>
          <a:ln>
            <a:noFill/>
          </a:ln>
        </p:spPr>
      </p:pic>
    </p:spTree>
    <p:extLst>
      <p:ext uri="{BB962C8B-B14F-4D97-AF65-F5344CB8AC3E}">
        <p14:creationId xmlns:p14="http://schemas.microsoft.com/office/powerpoint/2010/main" val="30896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93FB352-4DA3-32F4-B14F-D175C1FB97E3}"/>
              </a:ext>
            </a:extLst>
          </p:cNvPr>
          <p:cNvSpPr txBox="1"/>
          <p:nvPr/>
        </p:nvSpPr>
        <p:spPr>
          <a:xfrm>
            <a:off x="424069" y="92766"/>
            <a:ext cx="11343862" cy="1723549"/>
          </a:xfrm>
          <a:prstGeom prst="rect">
            <a:avLst/>
          </a:prstGeom>
          <a:solidFill>
            <a:schemeClr val="accent4"/>
          </a:solidFill>
        </p:spPr>
        <p:txBody>
          <a:bodyPr wrap="square" rtlCol="0">
            <a:spAutoFit/>
          </a:bodyPr>
          <a:lstStyle/>
          <a:p>
            <a:pPr algn="ctr"/>
            <a:endParaRPr lang="en-US" sz="1600" b="1" u="sng" dirty="0">
              <a:solidFill>
                <a:srgbClr val="0070C0"/>
              </a:solidFill>
              <a:latin typeface="+mj-lt"/>
            </a:endParaRPr>
          </a:p>
          <a:p>
            <a:pPr algn="ctr"/>
            <a:r>
              <a:rPr lang="en-US" sz="2800" b="1" u="sng" dirty="0">
                <a:solidFill>
                  <a:srgbClr val="FF0000"/>
                </a:solidFill>
                <a:latin typeface="+mj-lt"/>
              </a:rPr>
              <a:t>HOẠT ĐỘNG NHÓM THEO KĨ THUẬT KHĂN TRẢI BÀN</a:t>
            </a:r>
          </a:p>
          <a:p>
            <a:pPr algn="ctr"/>
            <a:endParaRPr lang="en-US" sz="1400" b="1" u="sng" dirty="0">
              <a:solidFill>
                <a:srgbClr val="0070C0"/>
              </a:solidFill>
              <a:latin typeface="+mj-lt"/>
            </a:endParaRPr>
          </a:p>
          <a:p>
            <a:pPr marL="457200" indent="-457200" algn="ctr">
              <a:buAutoNum type="arabicPeriod"/>
            </a:pPr>
            <a:r>
              <a:rPr lang="vi-VN" sz="2400" b="1" i="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Nêu tên cơ quan và chức năng của các cơ quan thuộc hệ sinh dục nữ, hệ sinh dục nam theo bảng gợi ý sau:</a:t>
            </a:r>
            <a:endParaRPr lang="en-US" sz="2400" b="1" i="1"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p:txBody>
      </p:sp>
      <p:pic>
        <p:nvPicPr>
          <p:cNvPr id="5" name="Picture 4" descr="KHTN 8 (Cánh Diều) Bài 37: Sinh sản ở người | Khoa học tự nhiên 8 (ảnh 4)">
            <a:extLst>
              <a:ext uri="{FF2B5EF4-FFF2-40B4-BE49-F238E27FC236}">
                <a16:creationId xmlns:a16="http://schemas.microsoft.com/office/drawing/2014/main" id="{C17962BD-EE7E-A849-4B31-BB20A1A13D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7897" y="1881810"/>
            <a:ext cx="11343862" cy="2398643"/>
          </a:xfrm>
          <a:prstGeom prst="rect">
            <a:avLst/>
          </a:prstGeom>
          <a:noFill/>
          <a:ln>
            <a:noFill/>
          </a:ln>
        </p:spPr>
      </p:pic>
      <p:sp>
        <p:nvSpPr>
          <p:cNvPr id="6" name="TextBox 5">
            <a:extLst>
              <a:ext uri="{FF2B5EF4-FFF2-40B4-BE49-F238E27FC236}">
                <a16:creationId xmlns:a16="http://schemas.microsoft.com/office/drawing/2014/main" id="{741E12D8-6314-38D7-F9D4-67996F8D83C7}"/>
              </a:ext>
            </a:extLst>
          </p:cNvPr>
          <p:cNvSpPr txBox="1"/>
          <p:nvPr/>
        </p:nvSpPr>
        <p:spPr>
          <a:xfrm>
            <a:off x="443949" y="4485866"/>
            <a:ext cx="11343862" cy="523220"/>
          </a:xfrm>
          <a:prstGeom prst="rect">
            <a:avLst/>
          </a:prstGeom>
          <a:solidFill>
            <a:schemeClr val="accent4"/>
          </a:solidFill>
        </p:spPr>
        <p:txBody>
          <a:bodyPr wrap="square" rtlCol="0">
            <a:spAutoFit/>
          </a:bodyPr>
          <a:lstStyle/>
          <a:p>
            <a:r>
              <a:rPr lang="en-US" sz="28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2. </a:t>
            </a:r>
            <a:r>
              <a:rPr lang="vi-VN" sz="2400" b="1" i="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Lập sơ đồ đường đi của tinh trùng trong hệ sinh dục nam</a:t>
            </a:r>
            <a:r>
              <a:rPr lang="en-US" sz="2400" b="1" i="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a:t>
            </a:r>
          </a:p>
        </p:txBody>
      </p:sp>
    </p:spTree>
    <p:extLst>
      <p:ext uri="{BB962C8B-B14F-4D97-AF65-F5344CB8AC3E}">
        <p14:creationId xmlns:p14="http://schemas.microsoft.com/office/powerpoint/2010/main" val="230691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90ED76-B718-733B-6F8D-1FCB3DC0F661}"/>
              </a:ext>
            </a:extLst>
          </p:cNvPr>
          <p:cNvSpPr txBox="1"/>
          <p:nvPr/>
        </p:nvSpPr>
        <p:spPr>
          <a:xfrm>
            <a:off x="145773" y="27370"/>
            <a:ext cx="11781181" cy="461665"/>
          </a:xfrm>
          <a:prstGeom prst="rect">
            <a:avLst/>
          </a:prstGeom>
          <a:solidFill>
            <a:schemeClr val="accent4"/>
          </a:solidFill>
        </p:spPr>
        <p:txBody>
          <a:bodyPr wrap="square">
            <a:spAutoFit/>
          </a:bodyPr>
          <a:lstStyle/>
          <a:p>
            <a:pPr algn="ctr"/>
            <a:r>
              <a:rPr lang="en-US" sz="2400" b="1" u="sng" dirty="0">
                <a:solidFill>
                  <a:srgbClr val="FF0000"/>
                </a:solidFill>
                <a:latin typeface="+mj-lt"/>
              </a:rPr>
              <a:t>ĐÁP ÁN PHIIẾU HỌC TẬP</a:t>
            </a:r>
          </a:p>
        </p:txBody>
      </p:sp>
      <p:graphicFrame>
        <p:nvGraphicFramePr>
          <p:cNvPr id="6" name="Table 5">
            <a:extLst>
              <a:ext uri="{FF2B5EF4-FFF2-40B4-BE49-F238E27FC236}">
                <a16:creationId xmlns:a16="http://schemas.microsoft.com/office/drawing/2014/main" id="{E4B07A7B-65BB-252D-1A85-24D5DEFA216C}"/>
              </a:ext>
            </a:extLst>
          </p:cNvPr>
          <p:cNvGraphicFramePr>
            <a:graphicFrameLocks noGrp="1"/>
          </p:cNvGraphicFramePr>
          <p:nvPr>
            <p:extLst>
              <p:ext uri="{D42A27DB-BD31-4B8C-83A1-F6EECF244321}">
                <p14:modId xmlns:p14="http://schemas.microsoft.com/office/powerpoint/2010/main" val="4216184887"/>
              </p:ext>
            </p:extLst>
          </p:nvPr>
        </p:nvGraphicFramePr>
        <p:xfrm>
          <a:off x="145774" y="609600"/>
          <a:ext cx="11781182" cy="6132141"/>
        </p:xfrm>
        <a:graphic>
          <a:graphicData uri="http://schemas.openxmlformats.org/drawingml/2006/table">
            <a:tbl>
              <a:tblPr firstRow="1" firstCol="1" bandRow="1">
                <a:tableStyleId>{5C22544A-7EE6-4342-B048-85BDC9FD1C3A}</a:tableStyleId>
              </a:tblPr>
              <a:tblGrid>
                <a:gridCol w="1555729">
                  <a:extLst>
                    <a:ext uri="{9D8B030D-6E8A-4147-A177-3AD203B41FA5}">
                      <a16:colId xmlns:a16="http://schemas.microsoft.com/office/drawing/2014/main" val="495353666"/>
                    </a:ext>
                  </a:extLst>
                </a:gridCol>
                <a:gridCol w="4301732">
                  <a:extLst>
                    <a:ext uri="{9D8B030D-6E8A-4147-A177-3AD203B41FA5}">
                      <a16:colId xmlns:a16="http://schemas.microsoft.com/office/drawing/2014/main" val="1664843909"/>
                    </a:ext>
                  </a:extLst>
                </a:gridCol>
                <a:gridCol w="1961322">
                  <a:extLst>
                    <a:ext uri="{9D8B030D-6E8A-4147-A177-3AD203B41FA5}">
                      <a16:colId xmlns:a16="http://schemas.microsoft.com/office/drawing/2014/main" val="3355581095"/>
                    </a:ext>
                  </a:extLst>
                </a:gridCol>
                <a:gridCol w="3962399">
                  <a:extLst>
                    <a:ext uri="{9D8B030D-6E8A-4147-A177-3AD203B41FA5}">
                      <a16:colId xmlns:a16="http://schemas.microsoft.com/office/drawing/2014/main" val="1090640630"/>
                    </a:ext>
                  </a:extLst>
                </a:gridCol>
              </a:tblGrid>
              <a:tr h="203300">
                <a:tc gridSpan="2">
                  <a:txBody>
                    <a:bodyPr/>
                    <a:lstStyle/>
                    <a:p>
                      <a:pPr marL="30480" marR="30480" algn="ctr">
                        <a:lnSpc>
                          <a:spcPts val="1800"/>
                        </a:lnSpc>
                        <a:spcAft>
                          <a:spcPts val="1200"/>
                        </a:spcAft>
                      </a:pPr>
                      <a:r>
                        <a:rPr lang="vi-VN" sz="1800" kern="0" dirty="0">
                          <a:solidFill>
                            <a:srgbClr val="FF0000"/>
                          </a:solidFill>
                          <a:effectLst/>
                        </a:rPr>
                        <a:t>HỆ SINH DỤC NỮ</a:t>
                      </a:r>
                      <a:endParaRPr lang="vi-VN" sz="1800"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hMerge="1">
                  <a:txBody>
                    <a:bodyPr/>
                    <a:lstStyle/>
                    <a:p>
                      <a:endParaRPr lang="vi-VN"/>
                    </a:p>
                  </a:txBody>
                  <a:tcPr/>
                </a:tc>
                <a:tc gridSpan="2">
                  <a:txBody>
                    <a:bodyPr/>
                    <a:lstStyle/>
                    <a:p>
                      <a:pPr marL="30480" marR="30480" algn="ctr">
                        <a:lnSpc>
                          <a:spcPts val="1800"/>
                        </a:lnSpc>
                        <a:spcAft>
                          <a:spcPts val="1200"/>
                        </a:spcAft>
                      </a:pPr>
                      <a:r>
                        <a:rPr lang="vi-VN" sz="1800" kern="0" dirty="0">
                          <a:solidFill>
                            <a:srgbClr val="FF0000"/>
                          </a:solidFill>
                          <a:effectLst/>
                        </a:rPr>
                        <a:t>HỆ SINH DỤC NAM</a:t>
                      </a:r>
                      <a:endParaRPr lang="vi-VN" sz="1800" kern="1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hMerge="1">
                  <a:txBody>
                    <a:bodyPr/>
                    <a:lstStyle/>
                    <a:p>
                      <a:endParaRPr lang="vi-VN"/>
                    </a:p>
                  </a:txBody>
                  <a:tcPr/>
                </a:tc>
                <a:extLst>
                  <a:ext uri="{0D108BD9-81ED-4DB2-BD59-A6C34878D82A}">
                    <a16:rowId xmlns:a16="http://schemas.microsoft.com/office/drawing/2014/main" val="166416354"/>
                  </a:ext>
                </a:extLst>
              </a:tr>
              <a:tr h="203300">
                <a:tc>
                  <a:txBody>
                    <a:bodyPr/>
                    <a:lstStyle/>
                    <a:p>
                      <a:pPr marL="30480" marR="30480" algn="ctr">
                        <a:lnSpc>
                          <a:spcPts val="1800"/>
                        </a:lnSpc>
                        <a:spcAft>
                          <a:spcPts val="1200"/>
                        </a:spcAft>
                      </a:pPr>
                      <a:r>
                        <a:rPr lang="vi-VN" sz="1600" kern="0" dirty="0">
                          <a:solidFill>
                            <a:schemeClr val="tx1"/>
                          </a:solidFill>
                          <a:effectLst/>
                        </a:rPr>
                        <a:t>Cơ quan</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ctr">
                        <a:lnSpc>
                          <a:spcPts val="1800"/>
                        </a:lnSpc>
                        <a:spcAft>
                          <a:spcPts val="1200"/>
                        </a:spcAft>
                      </a:pPr>
                      <a:r>
                        <a:rPr lang="vi-VN" sz="1600" kern="0">
                          <a:effectLst/>
                        </a:rPr>
                        <a:t>Chức năng</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ctr">
                        <a:lnSpc>
                          <a:spcPts val="1800"/>
                        </a:lnSpc>
                        <a:spcAft>
                          <a:spcPts val="1200"/>
                        </a:spcAft>
                      </a:pPr>
                      <a:r>
                        <a:rPr lang="vi-VN" sz="1600" b="1" kern="0" dirty="0">
                          <a:solidFill>
                            <a:schemeClr val="tx1"/>
                          </a:solidFill>
                          <a:effectLst/>
                        </a:rPr>
                        <a:t>Cơ quan</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ctr">
                        <a:lnSpc>
                          <a:spcPts val="1800"/>
                        </a:lnSpc>
                        <a:spcAft>
                          <a:spcPts val="1200"/>
                        </a:spcAft>
                      </a:pPr>
                      <a:r>
                        <a:rPr lang="vi-VN" sz="1600" kern="0" dirty="0">
                          <a:effectLst/>
                        </a:rPr>
                        <a:t>Chức năng</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4275858435"/>
                  </a:ext>
                </a:extLst>
              </a:tr>
              <a:tr h="542134">
                <a:tc>
                  <a:txBody>
                    <a:bodyPr/>
                    <a:lstStyle/>
                    <a:p>
                      <a:pPr marL="30480" marR="30480" algn="just">
                        <a:lnSpc>
                          <a:spcPts val="1800"/>
                        </a:lnSpc>
                        <a:spcAft>
                          <a:spcPts val="1200"/>
                        </a:spcAft>
                      </a:pPr>
                      <a:r>
                        <a:rPr lang="vi-VN" sz="1600" kern="0" dirty="0">
                          <a:solidFill>
                            <a:schemeClr val="tx1"/>
                          </a:solidFill>
                          <a:effectLst/>
                        </a:rPr>
                        <a:t>Buồng trứng</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a:effectLst/>
                        </a:rPr>
                        <a:t>- Sản xuất trứng và tiết hormone sinh dục nữ.</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just">
                        <a:lnSpc>
                          <a:spcPts val="1800"/>
                        </a:lnSpc>
                        <a:spcAft>
                          <a:spcPts val="1200"/>
                        </a:spcAft>
                      </a:pPr>
                      <a:r>
                        <a:rPr lang="vi-VN" sz="1600" b="1" kern="0" dirty="0">
                          <a:solidFill>
                            <a:schemeClr val="tx1"/>
                          </a:solidFill>
                          <a:effectLst/>
                        </a:rPr>
                        <a:t>Ống dẫn tinh</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Vận chuyển tinh trùng đến túi</a:t>
                      </a:r>
                      <a:r>
                        <a:rPr lang="en-US" sz="1600" kern="100" dirty="0">
                          <a:effectLst/>
                        </a:rPr>
                        <a:t> </a:t>
                      </a:r>
                      <a:r>
                        <a:rPr lang="vi-VN" sz="1600" kern="0" dirty="0">
                          <a:effectLst/>
                        </a:rPr>
                        <a:t>tinh.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071095588"/>
                  </a:ext>
                </a:extLst>
              </a:tr>
              <a:tr h="1558636">
                <a:tc>
                  <a:txBody>
                    <a:bodyPr/>
                    <a:lstStyle/>
                    <a:p>
                      <a:pPr marL="30480" marR="30480" algn="just">
                        <a:lnSpc>
                          <a:spcPts val="1800"/>
                        </a:lnSpc>
                        <a:spcAft>
                          <a:spcPts val="1200"/>
                        </a:spcAft>
                      </a:pPr>
                      <a:r>
                        <a:rPr lang="vi-VN" sz="1600" kern="0" dirty="0">
                          <a:solidFill>
                            <a:schemeClr val="tx1"/>
                          </a:solidFill>
                          <a:effectLst/>
                        </a:rPr>
                        <a:t>Âm đạo</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 Có tuyến tiết ra chất nhờn</a:t>
                      </a:r>
                      <a:r>
                        <a:rPr lang="en-US" sz="1600" kern="100" dirty="0">
                          <a:effectLst/>
                        </a:rPr>
                        <a:t> </a:t>
                      </a:r>
                      <a:r>
                        <a:rPr lang="vi-VN" sz="1600" kern="0" dirty="0">
                          <a:effectLst/>
                        </a:rPr>
                        <a:t>mang tính acid giúp giảm</a:t>
                      </a:r>
                      <a:r>
                        <a:rPr lang="en-US" sz="1600" kern="100" dirty="0">
                          <a:effectLst/>
                        </a:rPr>
                        <a:t> </a:t>
                      </a:r>
                      <a:r>
                        <a:rPr lang="vi-VN" sz="1600" kern="0" dirty="0">
                          <a:effectLst/>
                        </a:rPr>
                        <a:t>ma sát và ngăn chặn vi khuẩn xâm nhập.</a:t>
                      </a:r>
                      <a:endParaRPr lang="vi-VN" sz="1600" kern="100" dirty="0">
                        <a:effectLst/>
                      </a:endParaRPr>
                    </a:p>
                    <a:p>
                      <a:pPr marL="30480" marR="30480" algn="just">
                        <a:lnSpc>
                          <a:spcPts val="1800"/>
                        </a:lnSpc>
                        <a:spcAft>
                          <a:spcPts val="1200"/>
                        </a:spcAft>
                      </a:pPr>
                      <a:r>
                        <a:rPr lang="vi-VN" sz="1600" kern="0" dirty="0">
                          <a:effectLst/>
                        </a:rPr>
                        <a:t>- Tiếp nhận tinh trùng.</a:t>
                      </a:r>
                      <a:endParaRPr lang="vi-VN" sz="1600" kern="100" dirty="0">
                        <a:effectLst/>
                      </a:endParaRPr>
                    </a:p>
                    <a:p>
                      <a:pPr marL="30480" marR="30480" algn="just">
                        <a:lnSpc>
                          <a:spcPts val="1800"/>
                        </a:lnSpc>
                        <a:spcAft>
                          <a:spcPts val="1200"/>
                        </a:spcAft>
                      </a:pPr>
                      <a:r>
                        <a:rPr lang="vi-VN" sz="1600" kern="0" dirty="0">
                          <a:effectLst/>
                        </a:rPr>
                        <a:t>- Là đường ra của trẻ sơ sinh.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just">
                        <a:lnSpc>
                          <a:spcPts val="1800"/>
                        </a:lnSpc>
                        <a:spcAft>
                          <a:spcPts val="1200"/>
                        </a:spcAft>
                      </a:pPr>
                      <a:r>
                        <a:rPr lang="vi-VN" sz="1600" b="1" kern="0" dirty="0">
                          <a:solidFill>
                            <a:schemeClr val="tx1"/>
                          </a:solidFill>
                          <a:effectLst/>
                        </a:rPr>
                        <a:t>Tuyến tiền liệt</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Tiết dịch màu trắng hòa lẫn với</a:t>
                      </a:r>
                      <a:endParaRPr lang="vi-VN" sz="1600" kern="100" dirty="0">
                        <a:effectLst/>
                      </a:endParaRPr>
                    </a:p>
                    <a:p>
                      <a:pPr marL="30480" marR="30480" algn="just">
                        <a:lnSpc>
                          <a:spcPts val="1800"/>
                        </a:lnSpc>
                        <a:spcAft>
                          <a:spcPts val="1200"/>
                        </a:spcAft>
                      </a:pPr>
                      <a:r>
                        <a:rPr lang="vi-VN" sz="1600" kern="0" dirty="0">
                          <a:effectLst/>
                        </a:rPr>
                        <a:t>tinh trùng từ túi tinh phóng ra</a:t>
                      </a:r>
                      <a:r>
                        <a:rPr lang="en-US" sz="1600" kern="100" dirty="0">
                          <a:effectLst/>
                        </a:rPr>
                        <a:t> </a:t>
                      </a:r>
                      <a:r>
                        <a:rPr lang="vi-VN" sz="1600" kern="0" dirty="0">
                          <a:effectLst/>
                        </a:rPr>
                        <a:t>tạo thành tinh dịch.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1157302922"/>
                  </a:ext>
                </a:extLst>
              </a:tr>
              <a:tr h="1219802">
                <a:tc>
                  <a:txBody>
                    <a:bodyPr/>
                    <a:lstStyle/>
                    <a:p>
                      <a:pPr marL="30480" marR="30480" algn="just">
                        <a:lnSpc>
                          <a:spcPts val="1800"/>
                        </a:lnSpc>
                        <a:spcAft>
                          <a:spcPts val="1200"/>
                        </a:spcAft>
                      </a:pPr>
                      <a:r>
                        <a:rPr lang="vi-VN" sz="1600" kern="0" dirty="0">
                          <a:solidFill>
                            <a:schemeClr val="tx1"/>
                          </a:solidFill>
                          <a:effectLst/>
                        </a:rPr>
                        <a:t>Ống dẫn</a:t>
                      </a:r>
                      <a:endParaRPr lang="vi-VN" sz="1600" kern="100" dirty="0">
                        <a:solidFill>
                          <a:schemeClr val="tx1"/>
                        </a:solidFill>
                        <a:effectLst/>
                      </a:endParaRPr>
                    </a:p>
                    <a:p>
                      <a:pPr marL="30480" marR="30480" algn="just">
                        <a:lnSpc>
                          <a:spcPts val="1800"/>
                        </a:lnSpc>
                        <a:spcAft>
                          <a:spcPts val="1200"/>
                        </a:spcAft>
                      </a:pPr>
                      <a:r>
                        <a:rPr lang="vi-VN" sz="1600" kern="0" dirty="0">
                          <a:solidFill>
                            <a:schemeClr val="tx1"/>
                          </a:solidFill>
                          <a:effectLst/>
                        </a:rPr>
                        <a:t>trứng</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 Đón trứng.</a:t>
                      </a:r>
                      <a:endParaRPr lang="vi-VN" sz="1600" kern="100" dirty="0">
                        <a:effectLst/>
                      </a:endParaRPr>
                    </a:p>
                    <a:p>
                      <a:pPr marL="30480" marR="30480" algn="just">
                        <a:lnSpc>
                          <a:spcPts val="1800"/>
                        </a:lnSpc>
                        <a:spcAft>
                          <a:spcPts val="1200"/>
                        </a:spcAft>
                      </a:pPr>
                      <a:r>
                        <a:rPr lang="vi-VN" sz="1600" kern="0" dirty="0">
                          <a:effectLst/>
                        </a:rPr>
                        <a:t>- Là nơi diễn ra sự thụ tinh.</a:t>
                      </a:r>
                      <a:endParaRPr lang="vi-VN" sz="1600" kern="100" dirty="0">
                        <a:effectLst/>
                      </a:endParaRPr>
                    </a:p>
                    <a:p>
                      <a:pPr marL="30480" marR="30480" algn="just">
                        <a:lnSpc>
                          <a:spcPts val="1800"/>
                        </a:lnSpc>
                        <a:spcAft>
                          <a:spcPts val="1200"/>
                        </a:spcAft>
                      </a:pPr>
                      <a:r>
                        <a:rPr lang="vi-VN" sz="1600" kern="0" dirty="0">
                          <a:effectLst/>
                        </a:rPr>
                        <a:t>- Vận chuyển trứng hoặc hợp</a:t>
                      </a:r>
                      <a:r>
                        <a:rPr lang="en-US" sz="1600" kern="100" dirty="0">
                          <a:effectLst/>
                        </a:rPr>
                        <a:t> </a:t>
                      </a:r>
                      <a:r>
                        <a:rPr lang="vi-VN" sz="1600" kern="0" dirty="0">
                          <a:effectLst/>
                        </a:rPr>
                        <a:t>tử xuống tử cung.</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just">
                        <a:lnSpc>
                          <a:spcPts val="1800"/>
                        </a:lnSpc>
                        <a:spcAft>
                          <a:spcPts val="1200"/>
                        </a:spcAft>
                      </a:pPr>
                      <a:r>
                        <a:rPr lang="vi-VN" sz="1600" b="1" kern="0" dirty="0">
                          <a:solidFill>
                            <a:schemeClr val="tx1"/>
                          </a:solidFill>
                          <a:effectLst/>
                        </a:rPr>
                        <a:t>Tuyến hành</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Tiết dịch nhờn có tác dụng rửa</a:t>
                      </a:r>
                      <a:r>
                        <a:rPr lang="en-US" sz="1600" kern="100" dirty="0">
                          <a:effectLst/>
                        </a:rPr>
                        <a:t> </a:t>
                      </a:r>
                      <a:r>
                        <a:rPr lang="vi-VN" sz="1600" kern="0" dirty="0">
                          <a:effectLst/>
                        </a:rPr>
                        <a:t>niệu đạo và làm giảm tính acid</a:t>
                      </a:r>
                      <a:r>
                        <a:rPr lang="en-US" sz="1600" kern="100" dirty="0">
                          <a:effectLst/>
                        </a:rPr>
                        <a:t> </a:t>
                      </a:r>
                      <a:r>
                        <a:rPr lang="vi-VN" sz="1600" kern="0" dirty="0">
                          <a:effectLst/>
                        </a:rPr>
                        <a:t>của dịch âm đạo, đảm bảo sự</a:t>
                      </a:r>
                      <a:r>
                        <a:rPr lang="en-US" sz="1600" kern="100" dirty="0">
                          <a:effectLst/>
                        </a:rPr>
                        <a:t> </a:t>
                      </a:r>
                      <a:r>
                        <a:rPr lang="vi-VN" sz="1600" kern="0" dirty="0">
                          <a:effectLst/>
                        </a:rPr>
                        <a:t>sống sót của tinh trùng.</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919753971"/>
                  </a:ext>
                </a:extLst>
              </a:tr>
              <a:tr h="542134">
                <a:tc>
                  <a:txBody>
                    <a:bodyPr/>
                    <a:lstStyle/>
                    <a:p>
                      <a:pPr marL="30480" marR="30480" algn="just">
                        <a:lnSpc>
                          <a:spcPts val="1800"/>
                        </a:lnSpc>
                        <a:spcAft>
                          <a:spcPts val="1200"/>
                        </a:spcAft>
                      </a:pPr>
                      <a:r>
                        <a:rPr lang="vi-VN" sz="1600" kern="0" dirty="0">
                          <a:solidFill>
                            <a:schemeClr val="tx1"/>
                          </a:solidFill>
                          <a:effectLst/>
                        </a:rPr>
                        <a:t>Tử cung</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 Tiếp nhận trứng hoặc hợp tử.</a:t>
                      </a:r>
                      <a:endParaRPr lang="vi-VN" sz="1600" kern="100" dirty="0">
                        <a:effectLst/>
                      </a:endParaRPr>
                    </a:p>
                    <a:p>
                      <a:pPr marL="30480" marR="30480" algn="just">
                        <a:lnSpc>
                          <a:spcPts val="1800"/>
                        </a:lnSpc>
                        <a:spcAft>
                          <a:spcPts val="1200"/>
                        </a:spcAft>
                      </a:pPr>
                      <a:r>
                        <a:rPr lang="vi-VN" sz="1600" kern="0" dirty="0">
                          <a:effectLst/>
                        </a:rPr>
                        <a:t>- Nuôi dưỡng phôi thai.</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just">
                        <a:lnSpc>
                          <a:spcPts val="1800"/>
                        </a:lnSpc>
                        <a:spcAft>
                          <a:spcPts val="1200"/>
                        </a:spcAft>
                      </a:pPr>
                      <a:r>
                        <a:rPr lang="vi-VN" sz="1600" b="1" kern="0" dirty="0">
                          <a:solidFill>
                            <a:schemeClr val="tx1"/>
                          </a:solidFill>
                          <a:effectLst/>
                        </a:rPr>
                        <a:t>Túi tinh</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Dự trữ tinh trùng, tiết một ítdịch.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648629804"/>
                  </a:ext>
                </a:extLst>
              </a:tr>
              <a:tr h="406601">
                <a:tc>
                  <a:txBody>
                    <a:bodyPr/>
                    <a:lstStyle/>
                    <a:p>
                      <a:pPr marL="30480" marR="30480" algn="just">
                        <a:lnSpc>
                          <a:spcPts val="1800"/>
                        </a:lnSpc>
                        <a:spcAft>
                          <a:spcPts val="1200"/>
                        </a:spcAft>
                      </a:pPr>
                      <a:r>
                        <a:rPr lang="vi-VN" sz="1600" kern="0" dirty="0">
                          <a:solidFill>
                            <a:schemeClr val="tx1"/>
                          </a:solidFill>
                          <a:effectLst/>
                        </a:rPr>
                        <a:t>Âm hộ</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 Bảo vệ cơ quan sinh dục.</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a:txBody>
                    <a:bodyPr/>
                    <a:lstStyle/>
                    <a:p>
                      <a:pPr marL="30480" marR="30480" algn="just">
                        <a:lnSpc>
                          <a:spcPts val="1800"/>
                        </a:lnSpc>
                        <a:spcAft>
                          <a:spcPts val="1200"/>
                        </a:spcAft>
                      </a:pPr>
                      <a:r>
                        <a:rPr lang="vi-VN" sz="1600" b="1" kern="0" dirty="0">
                          <a:solidFill>
                            <a:schemeClr val="tx1"/>
                          </a:solidFill>
                          <a:effectLst/>
                        </a:rPr>
                        <a:t>Tinh hoàn</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a:effectLst/>
                        </a:rPr>
                        <a:t>Sản xuất tinh trùng và hormone sinh dục nam.</a:t>
                      </a:r>
                      <a:endParaRPr lang="vi-VN" sz="1600" kern="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4226507480"/>
                  </a:ext>
                </a:extLst>
              </a:tr>
              <a:tr h="542134">
                <a:tc rowSpan="2" gridSpan="2">
                  <a:txBody>
                    <a:bodyPr/>
                    <a:lstStyle/>
                    <a:p>
                      <a:pPr marL="30480" marR="30480" algn="just">
                        <a:lnSpc>
                          <a:spcPts val="1800"/>
                        </a:lnSpc>
                        <a:spcAft>
                          <a:spcPts val="1200"/>
                        </a:spcAft>
                      </a:pPr>
                      <a:r>
                        <a:rPr lang="vi-VN" sz="1600" kern="0" dirty="0">
                          <a:solidFill>
                            <a:schemeClr val="tx1"/>
                          </a:solidFill>
                          <a:effectLst/>
                        </a:rPr>
                        <a:t> </a:t>
                      </a:r>
                      <a:endParaRPr lang="vi-VN" sz="1600"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tc rowSpan="2" hMerge="1">
                  <a:txBody>
                    <a:bodyPr/>
                    <a:lstStyle/>
                    <a:p>
                      <a:endParaRPr lang="vi-VN"/>
                    </a:p>
                  </a:txBody>
                  <a:tcPr/>
                </a:tc>
                <a:tc>
                  <a:txBody>
                    <a:bodyPr/>
                    <a:lstStyle/>
                    <a:p>
                      <a:pPr marL="30480" marR="30480" algn="just">
                        <a:lnSpc>
                          <a:spcPts val="1800"/>
                        </a:lnSpc>
                        <a:spcAft>
                          <a:spcPts val="1200"/>
                        </a:spcAft>
                      </a:pPr>
                      <a:r>
                        <a:rPr lang="vi-VN" sz="1600" b="1" kern="0" dirty="0">
                          <a:solidFill>
                            <a:schemeClr val="tx1"/>
                          </a:solidFill>
                          <a:effectLst/>
                        </a:rPr>
                        <a:t>Mào tinh hoàn</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Nơi tinh trùng phát triển toàndiện.</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3820396961"/>
                  </a:ext>
                </a:extLst>
              </a:tr>
              <a:tr h="745435">
                <a:tc gridSpan="2" vMerge="1">
                  <a:txBody>
                    <a:bodyPr/>
                    <a:lstStyle/>
                    <a:p>
                      <a:endParaRPr lang="vi-VN"/>
                    </a:p>
                  </a:txBody>
                  <a:tcPr/>
                </a:tc>
                <a:tc hMerge="1" vMerge="1">
                  <a:txBody>
                    <a:bodyPr/>
                    <a:lstStyle/>
                    <a:p>
                      <a:endParaRPr lang="vi-VN"/>
                    </a:p>
                  </a:txBody>
                  <a:tcPr/>
                </a:tc>
                <a:tc>
                  <a:txBody>
                    <a:bodyPr/>
                    <a:lstStyle/>
                    <a:p>
                      <a:pPr marL="30480" marR="30480" algn="just">
                        <a:lnSpc>
                          <a:spcPts val="1800"/>
                        </a:lnSpc>
                        <a:spcAft>
                          <a:spcPts val="1200"/>
                        </a:spcAft>
                      </a:pPr>
                      <a:r>
                        <a:rPr lang="vi-VN" sz="1600" b="1" kern="0" dirty="0">
                          <a:solidFill>
                            <a:schemeClr val="tx1"/>
                          </a:solidFill>
                          <a:effectLst/>
                        </a:rPr>
                        <a:t>Dương vật</a:t>
                      </a:r>
                      <a:endParaRPr lang="vi-VN" sz="1600" b="1" kern="1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solidFill>
                      <a:schemeClr val="bg2"/>
                    </a:solidFill>
                  </a:tcPr>
                </a:tc>
                <a:tc>
                  <a:txBody>
                    <a:bodyPr/>
                    <a:lstStyle/>
                    <a:p>
                      <a:pPr marL="30480" marR="30480" algn="just">
                        <a:lnSpc>
                          <a:spcPts val="1800"/>
                        </a:lnSpc>
                        <a:spcAft>
                          <a:spcPts val="1200"/>
                        </a:spcAft>
                      </a:pPr>
                      <a:r>
                        <a:rPr lang="vi-VN" sz="1600" kern="0" dirty="0">
                          <a:effectLst/>
                        </a:rPr>
                        <a:t>Có niệu đạo vừa là đường dẫn</a:t>
                      </a:r>
                      <a:endParaRPr lang="vi-VN" sz="1600" kern="100" dirty="0">
                        <a:effectLst/>
                      </a:endParaRPr>
                    </a:p>
                    <a:p>
                      <a:pPr marL="30480" marR="30480" algn="just">
                        <a:lnSpc>
                          <a:spcPts val="1800"/>
                        </a:lnSpc>
                        <a:spcAft>
                          <a:spcPts val="1200"/>
                        </a:spcAft>
                      </a:pPr>
                      <a:r>
                        <a:rPr lang="vi-VN" sz="1600" kern="0" dirty="0">
                          <a:effectLst/>
                        </a:rPr>
                        <a:t>nước tiểu vừa là đường dẫn tinh.</a:t>
                      </a:r>
                      <a:endParaRPr lang="vi-VN" sz="1600" kern="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solidFill>
                      <a:schemeClr val="bg2"/>
                    </a:solidFill>
                  </a:tcPr>
                </a:tc>
                <a:extLst>
                  <a:ext uri="{0D108BD9-81ED-4DB2-BD59-A6C34878D82A}">
                    <a16:rowId xmlns:a16="http://schemas.microsoft.com/office/drawing/2014/main" val="558224071"/>
                  </a:ext>
                </a:extLst>
              </a:tr>
            </a:tbl>
          </a:graphicData>
        </a:graphic>
      </p:graphicFrame>
    </p:spTree>
    <p:extLst>
      <p:ext uri="{BB962C8B-B14F-4D97-AF65-F5344CB8AC3E}">
        <p14:creationId xmlns:p14="http://schemas.microsoft.com/office/powerpoint/2010/main" val="68490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2654</Words>
  <PresentationFormat>Widescreen</PresentationFormat>
  <Paragraphs>224</Paragraphs>
  <Slides>34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Calibri Light</vt:lpstr>
      <vt:lpstr>Google Sans</vt:lpstr>
      <vt:lpstr>Open Sans</vt:lpstr>
      <vt:lpstr>Roboto</vt:lpstr>
      <vt:lpstr>Times New Roman</vt:lpstr>
      <vt:lpstr>YouTube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2023-05-27T08:01:53Z</dcterms:created>
  <dcterms:modified xsi:type="dcterms:W3CDTF">2023-06-11T07:42:22Z</dcterms:modified>
</cp:coreProperties>
</file>