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3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91CB8-E21C-42BC-A721-0F8B8AA7F832}"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646D2-B46C-4CD2-A736-F3F18C057DFA}" type="slidenum">
              <a:rPr lang="en-US" smtClean="0"/>
              <a:t>‹#›</a:t>
            </a:fld>
            <a:endParaRPr lang="en-US"/>
          </a:p>
        </p:txBody>
      </p:sp>
    </p:spTree>
    <p:extLst>
      <p:ext uri="{BB962C8B-B14F-4D97-AF65-F5344CB8AC3E}">
        <p14:creationId xmlns:p14="http://schemas.microsoft.com/office/powerpoint/2010/main" val="261416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9</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Saturday, August 5,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0259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Saturday, August 5,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159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Saturday, August 5,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8352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197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Saturday, August 5,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520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Saturday, August 5,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9134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Saturday, August 5,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9431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Saturday, August 5, 2023</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1486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Saturday, August 5, 2023</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2831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Saturday, August 5, 2023</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426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Saturday, August 5,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4060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Saturday, August 5,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5746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Saturday, August 5, 2023</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4903522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F4D251-B7D8-402D-950A-F9D15396E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B77C6-870A-461D-8BCD-0CC944E7B66E}"/>
              </a:ext>
            </a:extLst>
          </p:cNvPr>
          <p:cNvSpPr>
            <a:spLocks noGrp="1"/>
          </p:cNvSpPr>
          <p:nvPr>
            <p:ph type="ctrTitle"/>
          </p:nvPr>
        </p:nvSpPr>
        <p:spPr>
          <a:xfrm>
            <a:off x="5926413" y="1156352"/>
            <a:ext cx="5662934" cy="1153146"/>
          </a:xfrm>
        </p:spPr>
        <p:txBody>
          <a:bodyPr>
            <a:normAutofit/>
          </a:bodyPr>
          <a:lstStyle/>
          <a:p>
            <a:r>
              <a:rPr lang="en-US" sz="3600" b="1">
                <a:solidFill>
                  <a:srgbClr val="FFFF00"/>
                </a:solidFill>
                <a:latin typeface="Times New Roman" panose="02020603050405020304" pitchFamily="18" charset="0"/>
                <a:cs typeface="Times New Roman" panose="02020603050405020304" pitchFamily="18" charset="0"/>
              </a:rPr>
              <a:t>Bài 3: KHÁI QUÁT VỀ       HỆ ĐIỀU HÀNH</a:t>
            </a:r>
          </a:p>
        </p:txBody>
      </p:sp>
      <p:pic>
        <p:nvPicPr>
          <p:cNvPr id="4" name="Picture 3" descr="Network Technology Background">
            <a:extLst>
              <a:ext uri="{FF2B5EF4-FFF2-40B4-BE49-F238E27FC236}">
                <a16:creationId xmlns:a16="http://schemas.microsoft.com/office/drawing/2014/main" id="{25BC518A-87AB-00A8-42F4-9FA875B9F3BB}"/>
              </a:ext>
            </a:extLst>
          </p:cNvPr>
          <p:cNvPicPr>
            <a:picLocks noChangeAspect="1"/>
          </p:cNvPicPr>
          <p:nvPr/>
        </p:nvPicPr>
        <p:blipFill rotWithShape="1">
          <a:blip r:embed="rId2"/>
          <a:srcRect l="43111" r="8789" b="-1"/>
          <a:stretch/>
        </p:blipFill>
        <p:spPr>
          <a:xfrm>
            <a:off x="1" y="10"/>
            <a:ext cx="5662934" cy="6857990"/>
          </a:xfrm>
          <a:custGeom>
            <a:avLst/>
            <a:gdLst/>
            <a:ahLst/>
            <a:cxnLst/>
            <a:rect l="l" t="t" r="r" b="b"/>
            <a:pathLst>
              <a:path w="5662934" h="6858000">
                <a:moveTo>
                  <a:pt x="0" y="0"/>
                </a:moveTo>
                <a:lnTo>
                  <a:pt x="5064602" y="0"/>
                </a:lnTo>
                <a:lnTo>
                  <a:pt x="4889880" y="279455"/>
                </a:lnTo>
                <a:cubicBezTo>
                  <a:pt x="4472355" y="1021447"/>
                  <a:pt x="4263593" y="1948936"/>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pic>
      <p:sp>
        <p:nvSpPr>
          <p:cNvPr id="11" name="Freeform 10">
            <a:extLst>
              <a:ext uri="{FF2B5EF4-FFF2-40B4-BE49-F238E27FC236}">
                <a16:creationId xmlns:a16="http://schemas.microsoft.com/office/drawing/2014/main" id="{E67870A8-BE17-461C-AD58-035AD7FA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7729D15-5D13-4742-8E46-99A501795E4A}"/>
              </a:ext>
            </a:extLst>
          </p:cNvPr>
          <p:cNvSpPr txBox="1"/>
          <p:nvPr/>
        </p:nvSpPr>
        <p:spPr>
          <a:xfrm>
            <a:off x="4939609" y="3069225"/>
            <a:ext cx="6811616" cy="1970989"/>
          </a:xfrm>
          <a:prstGeom prst="rect">
            <a:avLst/>
          </a:prstGeom>
          <a:noFill/>
        </p:spPr>
        <p:txBody>
          <a:bodyPr wrap="square">
            <a:spAutoFit/>
          </a:bodyPr>
          <a:lstStyle/>
          <a:p>
            <a:pPr algn="just">
              <a:lnSpc>
                <a:spcPct val="120000"/>
              </a:lnSpc>
            </a:pPr>
            <a:r>
              <a:rPr lang="vi-VN" sz="2600">
                <a:effectLst/>
                <a:latin typeface="Times New Roman" panose="02020603050405020304" pitchFamily="18" charset="0"/>
                <a:ea typeface="Arial" panose="020B0604020202020204" pitchFamily="34" charset="0"/>
                <a:cs typeface="Times New Roman" panose="02020603050405020304" pitchFamily="18" charset="0"/>
              </a:rPr>
              <a:t>Khi mua m</a:t>
            </a:r>
            <a:r>
              <a:rPr lang="en-US" sz="2600">
                <a:effectLst/>
                <a:latin typeface="Times New Roman" panose="02020603050405020304" pitchFamily="18" charset="0"/>
                <a:ea typeface="Arial" panose="020B0604020202020204" pitchFamily="34" charset="0"/>
                <a:cs typeface="Times New Roman" panose="02020603050405020304" pitchFamily="18" charset="0"/>
              </a:rPr>
              <a:t>ộ</a:t>
            </a:r>
            <a:r>
              <a:rPr lang="vi-VN" sz="2600">
                <a:effectLst/>
                <a:latin typeface="Times New Roman" panose="02020603050405020304" pitchFamily="18" charset="0"/>
                <a:ea typeface="Arial" panose="020B0604020202020204" pitchFamily="34" charset="0"/>
                <a:cs typeface="Times New Roman" panose="02020603050405020304" pitchFamily="18" charset="0"/>
              </a:rPr>
              <a:t>t máy t</a:t>
            </a:r>
            <a:r>
              <a:rPr lang="en-US" sz="2600">
                <a:latin typeface="Times New Roman" panose="02020603050405020304" pitchFamily="18" charset="0"/>
                <a:ea typeface="Arial" panose="020B0604020202020204" pitchFamily="34" charset="0"/>
                <a:cs typeface="Times New Roman" panose="02020603050405020304" pitchFamily="18" charset="0"/>
              </a:rPr>
              <a:t>í</a:t>
            </a:r>
            <a:r>
              <a:rPr lang="vi-VN" sz="2600">
                <a:effectLst/>
                <a:latin typeface="Times New Roman" panose="02020603050405020304" pitchFamily="18" charset="0"/>
                <a:ea typeface="Arial" panose="020B0604020202020204" pitchFamily="34" charset="0"/>
                <a:cs typeface="Times New Roman" panose="02020603050405020304" pitchFamily="18" charset="0"/>
              </a:rPr>
              <a:t>nh mới, máy tính b</a:t>
            </a:r>
            <a:r>
              <a:rPr lang="en-US" sz="2600">
                <a:latin typeface="Times New Roman" panose="02020603050405020304" pitchFamily="18" charset="0"/>
                <a:ea typeface="Arial" panose="020B0604020202020204" pitchFamily="34" charset="0"/>
                <a:cs typeface="Times New Roman" panose="02020603050405020304" pitchFamily="18" charset="0"/>
              </a:rPr>
              <a:t>ả</a:t>
            </a:r>
            <a:r>
              <a:rPr lang="vi-VN" sz="2600">
                <a:effectLst/>
                <a:latin typeface="Times New Roman" panose="02020603050405020304" pitchFamily="18" charset="0"/>
                <a:ea typeface="Arial" panose="020B0604020202020204" pitchFamily="34" charset="0"/>
                <a:cs typeface="Times New Roman" panose="02020603050405020304" pitchFamily="18" charset="0"/>
              </a:rPr>
              <a:t>ng hay </a:t>
            </a:r>
            <a:r>
              <a:rPr lang="en-US" sz="2600">
                <a:latin typeface="Times New Roman" panose="02020603050405020304" pitchFamily="18" charset="0"/>
                <a:ea typeface="Arial" panose="020B0604020202020204" pitchFamily="34" charset="0"/>
                <a:cs typeface="Times New Roman" panose="02020603050405020304" pitchFamily="18" charset="0"/>
              </a:rPr>
              <a:t>đ</a:t>
            </a:r>
            <a:r>
              <a:rPr lang="vi-VN" sz="2600">
                <a:effectLst/>
                <a:latin typeface="Times New Roman" panose="02020603050405020304" pitchFamily="18" charset="0"/>
                <a:ea typeface="Arial" panose="020B0604020202020204" pitchFamily="34" charset="0"/>
                <a:cs typeface="Times New Roman" panose="02020603050405020304" pitchFamily="18" charset="0"/>
              </a:rPr>
              <a:t>i</a:t>
            </a:r>
            <a:r>
              <a:rPr lang="en-US" sz="2600">
                <a:effectLst/>
                <a:latin typeface="Times New Roman" panose="02020603050405020304" pitchFamily="18" charset="0"/>
                <a:ea typeface="Arial" panose="020B0604020202020204" pitchFamily="34" charset="0"/>
                <a:cs typeface="Times New Roman" panose="02020603050405020304" pitchFamily="18" charset="0"/>
              </a:rPr>
              <a:t>ệ</a:t>
            </a:r>
            <a:r>
              <a:rPr lang="vi-VN" sz="2600">
                <a:effectLst/>
                <a:latin typeface="Times New Roman" panose="02020603050405020304" pitchFamily="18" charset="0"/>
                <a:ea typeface="Arial" panose="020B0604020202020204" pitchFamily="34" charset="0"/>
                <a:cs typeface="Times New Roman" panose="02020603050405020304" pitchFamily="18" charset="0"/>
              </a:rPr>
              <a:t>n tho</a:t>
            </a:r>
            <a:r>
              <a:rPr lang="en-US" sz="2600">
                <a:latin typeface="Times New Roman" panose="02020603050405020304" pitchFamily="18" charset="0"/>
                <a:ea typeface="Arial" panose="020B0604020202020204" pitchFamily="34" charset="0"/>
                <a:cs typeface="Times New Roman" panose="02020603050405020304" pitchFamily="18" charset="0"/>
              </a:rPr>
              <a:t>ạ</a:t>
            </a:r>
            <a:r>
              <a:rPr lang="vi-VN" sz="2600">
                <a:effectLst/>
                <a:latin typeface="Times New Roman" panose="02020603050405020304" pitchFamily="18" charset="0"/>
                <a:ea typeface="Arial" panose="020B0604020202020204" pitchFamily="34" charset="0"/>
                <a:cs typeface="Times New Roman" panose="02020603050405020304" pitchFamily="18" charset="0"/>
              </a:rPr>
              <a:t>i thông minh, trước khi bắt đầu </a:t>
            </a:r>
            <a:r>
              <a:rPr lang="en-US" sz="2600">
                <a:latin typeface="Times New Roman" panose="02020603050405020304" pitchFamily="18" charset="0"/>
                <a:ea typeface="Arial" panose="020B0604020202020204" pitchFamily="34" charset="0"/>
                <a:cs typeface="Times New Roman" panose="02020603050405020304" pitchFamily="18" charset="0"/>
              </a:rPr>
              <a:t>sử</a:t>
            </a:r>
            <a:r>
              <a:rPr lang="vi-VN" sz="2600">
                <a:effectLst/>
                <a:latin typeface="Times New Roman" panose="02020603050405020304" pitchFamily="18" charset="0"/>
                <a:ea typeface="Arial" panose="020B0604020202020204" pitchFamily="34" charset="0"/>
                <a:cs typeface="Times New Roman" panose="02020603050405020304" pitchFamily="18" charset="0"/>
              </a:rPr>
              <a:t> dụng cần kích hoạt chế độ cài đ</a:t>
            </a:r>
            <a:r>
              <a:rPr lang="en-US" sz="2600">
                <a:effectLst/>
                <a:latin typeface="Times New Roman" panose="02020603050405020304" pitchFamily="18" charset="0"/>
                <a:ea typeface="Arial" panose="020B0604020202020204" pitchFamily="34" charset="0"/>
                <a:cs typeface="Times New Roman" panose="02020603050405020304" pitchFamily="18" charset="0"/>
              </a:rPr>
              <a:t>ặ</a:t>
            </a:r>
            <a:r>
              <a:rPr lang="vi-VN" sz="2600">
                <a:effectLst/>
                <a:latin typeface="Times New Roman" panose="02020603050405020304" pitchFamily="18" charset="0"/>
                <a:ea typeface="Arial" panose="020B0604020202020204" pitchFamily="34" charset="0"/>
                <a:cs typeface="Times New Roman" panose="02020603050405020304" pitchFamily="18" charset="0"/>
              </a:rPr>
              <a:t>t. Tại sao cần làm việc này và</a:t>
            </a:r>
            <a:r>
              <a:rPr lang="en-US" sz="2600">
                <a:effectLst/>
                <a:latin typeface="Times New Roman" panose="02020603050405020304" pitchFamily="18" charset="0"/>
                <a:ea typeface="Arial" panose="020B0604020202020204" pitchFamily="34" charset="0"/>
                <a:cs typeface="Times New Roman" panose="02020603050405020304" pitchFamily="18" charset="0"/>
              </a:rPr>
              <a:t> </a:t>
            </a:r>
            <a:r>
              <a:rPr lang="vi-VN" sz="2600">
                <a:effectLst/>
                <a:latin typeface="Times New Roman" panose="02020603050405020304" pitchFamily="18" charset="0"/>
                <a:ea typeface="Arial" panose="020B0604020202020204" pitchFamily="34" charset="0"/>
                <a:cs typeface="Times New Roman" panose="02020603050405020304" pitchFamily="18" charset="0"/>
              </a:rPr>
              <a:t>nh</a:t>
            </a:r>
            <a:r>
              <a:rPr lang="en-US" sz="2600">
                <a:latin typeface="Times New Roman" panose="02020603050405020304" pitchFamily="18" charset="0"/>
                <a:ea typeface="Arial" panose="020B0604020202020204" pitchFamily="34" charset="0"/>
                <a:cs typeface="Times New Roman" panose="02020603050405020304" pitchFamily="18" charset="0"/>
              </a:rPr>
              <a:t>ữ</a:t>
            </a:r>
            <a:r>
              <a:rPr lang="vi-VN" sz="2600">
                <a:effectLst/>
                <a:latin typeface="Times New Roman" panose="02020603050405020304" pitchFamily="18" charset="0"/>
                <a:ea typeface="Arial" panose="020B0604020202020204" pitchFamily="34" charset="0"/>
                <a:cs typeface="Times New Roman" panose="02020603050405020304" pitchFamily="18" charset="0"/>
              </a:rPr>
              <a:t>ng g</a:t>
            </a:r>
            <a:r>
              <a:rPr lang="en-US" sz="2600">
                <a:latin typeface="Times New Roman" panose="02020603050405020304" pitchFamily="18" charset="0"/>
                <a:ea typeface="Arial" panose="020B0604020202020204" pitchFamily="34" charset="0"/>
                <a:cs typeface="Times New Roman" panose="02020603050405020304" pitchFamily="18" charset="0"/>
              </a:rPr>
              <a:t>ì</a:t>
            </a:r>
            <a:r>
              <a:rPr lang="vi-VN" sz="2600">
                <a:effectLst/>
                <a:latin typeface="Times New Roman" panose="02020603050405020304" pitchFamily="18" charset="0"/>
                <a:ea typeface="Arial" panose="020B0604020202020204" pitchFamily="34" charset="0"/>
                <a:cs typeface="Times New Roman" panose="02020603050405020304" pitchFamily="18" charset="0"/>
              </a:rPr>
              <a:t> sẽ được cài đ</a:t>
            </a:r>
            <a:r>
              <a:rPr lang="en-US" sz="2600">
                <a:effectLst/>
                <a:latin typeface="Times New Roman" panose="02020603050405020304" pitchFamily="18" charset="0"/>
                <a:ea typeface="Arial" panose="020B0604020202020204" pitchFamily="34" charset="0"/>
                <a:cs typeface="Times New Roman" panose="02020603050405020304" pitchFamily="18" charset="0"/>
              </a:rPr>
              <a:t>ặ</a:t>
            </a:r>
            <a:r>
              <a:rPr lang="vi-VN" sz="2600">
                <a:effectLst/>
                <a:latin typeface="Times New Roman" panose="02020603050405020304" pitchFamily="18" charset="0"/>
                <a:ea typeface="Arial" panose="020B0604020202020204" pitchFamily="34" charset="0"/>
                <a:cs typeface="Times New Roman" panose="02020603050405020304" pitchFamily="18" charset="0"/>
              </a:rPr>
              <a:t>t vào máy?</a:t>
            </a:r>
            <a:endParaRPr lang="en-US" sz="2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77368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0E0D-7AAE-41D6-A53E-CD3205BA924D}"/>
              </a:ext>
            </a:extLst>
          </p:cNvPr>
          <p:cNvSpPr>
            <a:spLocks noGrp="1"/>
          </p:cNvSpPr>
          <p:nvPr>
            <p:ph type="title"/>
          </p:nvPr>
        </p:nvSpPr>
        <p:spPr>
          <a:xfrm>
            <a:off x="206823" y="115617"/>
            <a:ext cx="11778353" cy="993655"/>
          </a:xfrm>
        </p:spPr>
        <p:txBody>
          <a:bodyPr>
            <a:normAutofit fontScale="90000"/>
          </a:bodyPr>
          <a:lstStyle/>
          <a:p>
            <a:r>
              <a:rPr lang="en-US" b="1">
                <a:solidFill>
                  <a:srgbClr val="FFFF00"/>
                </a:solidFill>
                <a:latin typeface="Times New Roman" panose="02020603050405020304" pitchFamily="18" charset="0"/>
                <a:cs typeface="Times New Roman" panose="02020603050405020304" pitchFamily="18" charset="0"/>
              </a:rPr>
              <a:t>1. Hệ điều hành, vai trò và chức năng của hệ điều hành(HĐH)</a:t>
            </a:r>
            <a:br>
              <a:rPr lang="en-US" b="1">
                <a:solidFill>
                  <a:srgbClr val="FFFF00"/>
                </a:solidFill>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 * KN: SGK </a:t>
            </a:r>
            <a:br>
              <a:rPr lang="en-US" sz="1800">
                <a:effectLst/>
                <a:latin typeface="Times New Roman" panose="02020603050405020304" pitchFamily="18" charset="0"/>
                <a:ea typeface="Times New Roman" panose="02020603050405020304" pitchFamily="18" charset="0"/>
              </a:rPr>
            </a:br>
            <a:endParaRPr lang="en-US" b="1">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509EF5-AF40-4A94-A274-37A8D5859008}"/>
              </a:ext>
            </a:extLst>
          </p:cNvPr>
          <p:cNvSpPr txBox="1">
            <a:spLocks/>
          </p:cNvSpPr>
          <p:nvPr/>
        </p:nvSpPr>
        <p:spPr>
          <a:xfrm>
            <a:off x="153814" y="3150574"/>
            <a:ext cx="11606076" cy="1822434"/>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4000"/>
              </a:lnSpc>
              <a:spcAft>
                <a:spcPts val="400"/>
              </a:spcAft>
              <a:buClr>
                <a:srgbClr val="000000"/>
              </a:buClr>
              <a:buSzPts val="2000"/>
              <a:buNone/>
              <a:tabLst>
                <a:tab pos="688975" algn="l"/>
              </a:tabLst>
            </a:pPr>
            <a:r>
              <a:rPr lang="en-US" sz="2600" b="1" i="1">
                <a:solidFill>
                  <a:srgbClr val="FFFF00"/>
                </a:solidFill>
                <a:latin typeface="Times New Roman" panose="02020603050405020304" pitchFamily="18" charset="0"/>
                <a:ea typeface="Times New Roman" panose="02020603050405020304" pitchFamily="18" charset="0"/>
              </a:rPr>
              <a:t>* </a:t>
            </a:r>
            <a:r>
              <a:rPr lang="vi-VN" sz="2600" b="1" i="1">
                <a:solidFill>
                  <a:srgbClr val="FFFF00"/>
                </a:solidFill>
                <a:latin typeface="Times New Roman" panose="02020603050405020304" pitchFamily="18" charset="0"/>
                <a:ea typeface="Times New Roman" panose="02020603050405020304" pitchFamily="18" charset="0"/>
              </a:rPr>
              <a:t>Các chức năng </a:t>
            </a:r>
            <a:r>
              <a:rPr lang="en-US" sz="2600" b="1" i="1">
                <a:solidFill>
                  <a:srgbClr val="FFFF00"/>
                </a:solidFill>
                <a:latin typeface="Times New Roman" panose="02020603050405020304" pitchFamily="18" charset="0"/>
                <a:ea typeface="Times New Roman" panose="02020603050405020304" pitchFamily="18" charset="0"/>
              </a:rPr>
              <a:t>cơ</a:t>
            </a:r>
            <a:r>
              <a:rPr lang="vi-VN" sz="2600" b="1" i="1">
                <a:solidFill>
                  <a:srgbClr val="FFFF00"/>
                </a:solidFill>
                <a:latin typeface="Times New Roman" panose="02020603050405020304" pitchFamily="18" charset="0"/>
                <a:ea typeface="Times New Roman" panose="02020603050405020304" pitchFamily="18" charset="0"/>
              </a:rPr>
              <a:t> b</a:t>
            </a:r>
            <a:r>
              <a:rPr lang="en-US" sz="2600" b="1" i="1">
                <a:solidFill>
                  <a:srgbClr val="FFFF00"/>
                </a:solidFill>
                <a:latin typeface="Times New Roman" panose="02020603050405020304" pitchFamily="18" charset="0"/>
                <a:ea typeface="Times New Roman" panose="02020603050405020304" pitchFamily="18" charset="0"/>
              </a:rPr>
              <a:t>ả</a:t>
            </a:r>
            <a:r>
              <a:rPr lang="vi-VN" sz="2600" b="1" i="1">
                <a:solidFill>
                  <a:srgbClr val="FFFF00"/>
                </a:solidFill>
                <a:latin typeface="Times New Roman" panose="02020603050405020304" pitchFamily="18" charset="0"/>
                <a:ea typeface="Times New Roman" panose="02020603050405020304" pitchFamily="18" charset="0"/>
              </a:rPr>
              <a:t>n c</a:t>
            </a:r>
            <a:r>
              <a:rPr lang="en-US" sz="2600" b="1" i="1">
                <a:solidFill>
                  <a:srgbClr val="FFFF00"/>
                </a:solidFill>
                <a:latin typeface="Times New Roman" panose="02020603050405020304" pitchFamily="18" charset="0"/>
                <a:ea typeface="Times New Roman" panose="02020603050405020304" pitchFamily="18" charset="0"/>
              </a:rPr>
              <a:t>ủ</a:t>
            </a:r>
            <a:r>
              <a:rPr lang="vi-VN" sz="2600" b="1" i="1">
                <a:solidFill>
                  <a:srgbClr val="FFFF00"/>
                </a:solidFill>
                <a:latin typeface="Times New Roman" panose="02020603050405020304" pitchFamily="18" charset="0"/>
                <a:ea typeface="Times New Roman" panose="02020603050405020304" pitchFamily="18" charset="0"/>
              </a:rPr>
              <a:t>a hệ đi</a:t>
            </a:r>
            <a:r>
              <a:rPr lang="en-US" sz="2600" b="1" i="1">
                <a:solidFill>
                  <a:srgbClr val="FFFF00"/>
                </a:solidFill>
                <a:latin typeface="Times New Roman" panose="02020603050405020304" pitchFamily="18" charset="0"/>
                <a:ea typeface="Times New Roman" panose="02020603050405020304" pitchFamily="18" charset="0"/>
              </a:rPr>
              <a:t>ề</a:t>
            </a:r>
            <a:r>
              <a:rPr lang="vi-VN" sz="2600" b="1" i="1">
                <a:solidFill>
                  <a:srgbClr val="FFFF00"/>
                </a:solidFill>
                <a:latin typeface="Times New Roman" panose="02020603050405020304" pitchFamily="18" charset="0"/>
                <a:ea typeface="Times New Roman" panose="02020603050405020304" pitchFamily="18" charset="0"/>
              </a:rPr>
              <a:t>u hành:</a:t>
            </a:r>
            <a:endParaRPr lang="en-US" sz="2600" b="1" spc="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4000"/>
              </a:lnSpc>
              <a:spcAft>
                <a:spcPts val="400"/>
              </a:spcAft>
              <a:buClr>
                <a:srgbClr val="000000"/>
              </a:buClr>
              <a:buSzPts val="2000"/>
              <a:buNone/>
              <a:tabLst>
                <a:tab pos="688975" algn="l"/>
              </a:tabLst>
            </a:pP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 lí tệp: </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 và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chức lưu trữ các tệp trên bộ nhớ ngo</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cung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 các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 cụ đ</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 kiếm và truy cập các tệp</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s</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và 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 vệ tệp.</a:t>
            </a:r>
            <a:endPar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600">
              <a:solidFill>
                <a:schemeClr val="tx1"/>
              </a:solidFill>
            </a:endParaRPr>
          </a:p>
        </p:txBody>
      </p:sp>
      <p:sp>
        <p:nvSpPr>
          <p:cNvPr id="4" name="Title 1">
            <a:extLst>
              <a:ext uri="{FF2B5EF4-FFF2-40B4-BE49-F238E27FC236}">
                <a16:creationId xmlns:a16="http://schemas.microsoft.com/office/drawing/2014/main" id="{1FBC9420-2069-414A-942C-54A5F1FFA1A8}"/>
              </a:ext>
            </a:extLst>
          </p:cNvPr>
          <p:cNvSpPr txBox="1">
            <a:spLocks/>
          </p:cNvSpPr>
          <p:nvPr/>
        </p:nvSpPr>
        <p:spPr>
          <a:xfrm>
            <a:off x="413647" y="1169232"/>
            <a:ext cx="11778353" cy="1822434"/>
          </a:xfrm>
          <a:prstGeom prst="rect">
            <a:avLst/>
          </a:prstGeom>
        </p:spPr>
        <p:txBody>
          <a:bodyPr vert="horz" wrap="square" lIns="0" tIns="0" rIns="0" bIns="0" rtlCol="0" anchor="t" anchorCtr="0">
            <a:normAutofit fontScale="97500" lnSpcReduction="10000"/>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vi-VN" sz="3100">
                <a:latin typeface="Times New Roman" panose="02020603050405020304" pitchFamily="18" charset="0"/>
                <a:ea typeface="Times New Roman" panose="02020603050405020304" pitchFamily="18" charset="0"/>
              </a:rPr>
              <a:t>H</a:t>
            </a:r>
            <a:r>
              <a:rPr lang="en-US" sz="3100">
                <a:latin typeface="Times New Roman" panose="02020603050405020304" pitchFamily="18" charset="0"/>
                <a:ea typeface="Times New Roman" panose="02020603050405020304" pitchFamily="18" charset="0"/>
              </a:rPr>
              <a:t>ĐH</a:t>
            </a:r>
            <a:r>
              <a:rPr lang="vi-VN" sz="3100">
                <a:latin typeface="Times New Roman" panose="02020603050405020304" pitchFamily="18" charset="0"/>
                <a:ea typeface="Times New Roman" panose="02020603050405020304" pitchFamily="18" charset="0"/>
              </a:rPr>
              <a:t> (OS - </a:t>
            </a:r>
            <a:r>
              <a:rPr lang="vi-VN" sz="3100" i="1">
                <a:latin typeface="Times New Roman" panose="02020603050405020304" pitchFamily="18" charset="0"/>
                <a:ea typeface="Times New Roman" panose="02020603050405020304" pitchFamily="18" charset="0"/>
              </a:rPr>
              <a:t>Operating System) </a:t>
            </a:r>
            <a:r>
              <a:rPr lang="vi-VN" sz="3100">
                <a:latin typeface="Times New Roman" panose="02020603050405020304" pitchFamily="18" charset="0"/>
                <a:ea typeface="Times New Roman" panose="02020603050405020304" pitchFamily="18" charset="0"/>
              </a:rPr>
              <a:t>là tập các chương trình </a:t>
            </a:r>
            <a:r>
              <a:rPr lang="en-US" sz="3100">
                <a:latin typeface="Times New Roman" panose="02020603050405020304" pitchFamily="18" charset="0"/>
                <a:ea typeface="Times New Roman" panose="02020603050405020304" pitchFamily="18" charset="0"/>
              </a:rPr>
              <a:t>đ</a:t>
            </a:r>
            <a:r>
              <a:rPr lang="vi-VN" sz="3100">
                <a:latin typeface="Times New Roman" panose="02020603050405020304" pitchFamily="18" charset="0"/>
                <a:ea typeface="Times New Roman" panose="02020603050405020304" pitchFamily="18" charset="0"/>
              </a:rPr>
              <a:t>iều khi</a:t>
            </a:r>
            <a:r>
              <a:rPr lang="en-US" sz="3100">
                <a:latin typeface="Times New Roman" panose="02020603050405020304" pitchFamily="18" charset="0"/>
                <a:ea typeface="Times New Roman" panose="02020603050405020304" pitchFamily="18" charset="0"/>
              </a:rPr>
              <a:t>ể</a:t>
            </a:r>
            <a:r>
              <a:rPr lang="vi-VN" sz="3100">
                <a:latin typeface="Times New Roman" panose="02020603050405020304" pitchFamily="18" charset="0"/>
                <a:ea typeface="Times New Roman" panose="02020603050405020304" pitchFamily="18" charset="0"/>
              </a:rPr>
              <a:t>n và xử l</a:t>
            </a:r>
            <a:r>
              <a:rPr lang="en-US" sz="3100">
                <a:latin typeface="Times New Roman" panose="02020603050405020304" pitchFamily="18" charset="0"/>
                <a:ea typeface="Times New Roman" panose="02020603050405020304" pitchFamily="18" charset="0"/>
              </a:rPr>
              <a:t>í</a:t>
            </a:r>
            <a:r>
              <a:rPr lang="vi-VN" sz="3100">
                <a:latin typeface="Times New Roman" panose="02020603050405020304" pitchFamily="18" charset="0"/>
                <a:ea typeface="Times New Roman" panose="02020603050405020304" pitchFamily="18" charset="0"/>
              </a:rPr>
              <a:t> tạo giao diện trung gian giữa các thiết bị c</a:t>
            </a:r>
            <a:r>
              <a:rPr lang="en-US" sz="3100">
                <a:latin typeface="Times New Roman" panose="02020603050405020304" pitchFamily="18" charset="0"/>
                <a:ea typeface="Times New Roman" panose="02020603050405020304" pitchFamily="18" charset="0"/>
              </a:rPr>
              <a:t>ủ</a:t>
            </a:r>
            <a:r>
              <a:rPr lang="vi-VN" sz="3100">
                <a:latin typeface="Times New Roman" panose="02020603050405020304" pitchFamily="18" charset="0"/>
                <a:ea typeface="Times New Roman" panose="02020603050405020304" pitchFamily="18" charset="0"/>
              </a:rPr>
              <a:t>a hệ th</a:t>
            </a:r>
            <a:r>
              <a:rPr lang="en-US" sz="3100">
                <a:latin typeface="Times New Roman" panose="02020603050405020304" pitchFamily="18" charset="0"/>
                <a:ea typeface="Times New Roman" panose="02020603050405020304" pitchFamily="18" charset="0"/>
              </a:rPr>
              <a:t>ố</a:t>
            </a:r>
            <a:r>
              <a:rPr lang="vi-VN" sz="3100">
                <a:latin typeface="Times New Roman" panose="02020603050405020304" pitchFamily="18" charset="0"/>
                <a:ea typeface="Times New Roman" panose="02020603050405020304" pitchFamily="18" charset="0"/>
              </a:rPr>
              <a:t>ng</a:t>
            </a:r>
            <a:r>
              <a:rPr lang="en-US" sz="3100">
                <a:latin typeface="Times New Roman" panose="02020603050405020304" pitchFamily="18" charset="0"/>
                <a:ea typeface="Times New Roman" panose="02020603050405020304" pitchFamily="18" charset="0"/>
              </a:rPr>
              <a:t> với</a:t>
            </a:r>
            <a:r>
              <a:rPr lang="vi-VN" sz="3100">
                <a:latin typeface="Times New Roman" panose="02020603050405020304" pitchFamily="18" charset="0"/>
                <a:ea typeface="Times New Roman" panose="02020603050405020304" pitchFamily="18" charset="0"/>
              </a:rPr>
              <a:t> ph</a:t>
            </a:r>
            <a:r>
              <a:rPr lang="en-US" sz="3100">
                <a:latin typeface="Times New Roman" panose="02020603050405020304" pitchFamily="18" charset="0"/>
                <a:ea typeface="Times New Roman" panose="02020603050405020304" pitchFamily="18" charset="0"/>
              </a:rPr>
              <a:t>ầ</a:t>
            </a:r>
            <a:r>
              <a:rPr lang="vi-VN" sz="3100">
                <a:latin typeface="Times New Roman" panose="02020603050405020304" pitchFamily="18" charset="0"/>
                <a:ea typeface="Times New Roman" panose="02020603050405020304" pitchFamily="18" charset="0"/>
              </a:rPr>
              <a:t>n m</a:t>
            </a:r>
            <a:r>
              <a:rPr lang="en-US" sz="3100">
                <a:latin typeface="Times New Roman" panose="02020603050405020304" pitchFamily="18" charset="0"/>
                <a:ea typeface="Times New Roman" panose="02020603050405020304" pitchFamily="18" charset="0"/>
              </a:rPr>
              <a:t>ề</a:t>
            </a:r>
            <a:r>
              <a:rPr lang="vi-VN" sz="3100">
                <a:latin typeface="Times New Roman" panose="02020603050405020304" pitchFamily="18" charset="0"/>
                <a:ea typeface="Times New Roman" panose="02020603050405020304" pitchFamily="18" charset="0"/>
              </a:rPr>
              <a:t>m ứng dụng, đồng thời quản lí các thiết bị của hệ thống, phân phối tài nguyên và </a:t>
            </a:r>
            <a:r>
              <a:rPr lang="en-US" sz="3100">
                <a:latin typeface="Times New Roman" panose="02020603050405020304" pitchFamily="18" charset="0"/>
                <a:ea typeface="Times New Roman" panose="02020603050405020304" pitchFamily="18" charset="0"/>
              </a:rPr>
              <a:t>đ</a:t>
            </a:r>
            <a:r>
              <a:rPr lang="vi-VN" sz="3100">
                <a:latin typeface="Times New Roman" panose="02020603050405020304" pitchFamily="18" charset="0"/>
                <a:ea typeface="Times New Roman" panose="02020603050405020304" pitchFamily="18" charset="0"/>
              </a:rPr>
              <a:t>iều khi</a:t>
            </a:r>
            <a:r>
              <a:rPr lang="en-US" sz="3100">
                <a:latin typeface="Times New Roman" panose="02020603050405020304" pitchFamily="18" charset="0"/>
                <a:ea typeface="Times New Roman" panose="02020603050405020304" pitchFamily="18" charset="0"/>
              </a:rPr>
              <a:t>ể</a:t>
            </a:r>
            <a:r>
              <a:rPr lang="vi-VN" sz="3100">
                <a:latin typeface="Times New Roman" panose="02020603050405020304" pitchFamily="18" charset="0"/>
                <a:ea typeface="Times New Roman" panose="02020603050405020304" pitchFamily="18" charset="0"/>
              </a:rPr>
              <a:t>n các quá tr</a:t>
            </a:r>
            <a:r>
              <a:rPr lang="en-US" sz="3100">
                <a:latin typeface="Times New Roman" panose="02020603050405020304" pitchFamily="18" charset="0"/>
                <a:ea typeface="Times New Roman" panose="02020603050405020304" pitchFamily="18" charset="0"/>
              </a:rPr>
              <a:t>ì</a:t>
            </a:r>
            <a:r>
              <a:rPr lang="vi-VN" sz="3100">
                <a:latin typeface="Times New Roman" panose="02020603050405020304" pitchFamily="18" charset="0"/>
                <a:ea typeface="Times New Roman" panose="02020603050405020304" pitchFamily="18" charset="0"/>
              </a:rPr>
              <a:t>nh x</a:t>
            </a:r>
            <a:r>
              <a:rPr lang="en-US" sz="3100">
                <a:latin typeface="Times New Roman" panose="02020603050405020304" pitchFamily="18" charset="0"/>
                <a:ea typeface="Times New Roman" panose="02020603050405020304" pitchFamily="18" charset="0"/>
              </a:rPr>
              <a:t>ử</a:t>
            </a:r>
            <a:r>
              <a:rPr lang="vi-VN" sz="3100">
                <a:latin typeface="Times New Roman" panose="02020603050405020304" pitchFamily="18" charset="0"/>
                <a:ea typeface="Times New Roman" panose="02020603050405020304" pitchFamily="18" charset="0"/>
              </a:rPr>
              <a:t> lí trong hệ thống.</a:t>
            </a:r>
            <a:endParaRPr lang="en-US"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476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D7765D-110E-421E-8A23-03954676DFF2}"/>
              </a:ext>
            </a:extLst>
          </p:cNvPr>
          <p:cNvSpPr txBox="1">
            <a:spLocks/>
          </p:cNvSpPr>
          <p:nvPr/>
        </p:nvSpPr>
        <p:spPr>
          <a:xfrm>
            <a:off x="385727" y="221714"/>
            <a:ext cx="11606076" cy="5039834"/>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4000"/>
              </a:lnSpc>
              <a:spcAft>
                <a:spcPts val="400"/>
              </a:spcAft>
              <a:buClr>
                <a:srgbClr val="000000"/>
              </a:buClr>
              <a:buSzPts val="2000"/>
              <a:buNone/>
              <a:tabLst>
                <a:tab pos="688975" algn="l"/>
              </a:tabLst>
            </a:pP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 lí</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khai thác các thiết bị c</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 hệ th</a:t>
            </a:r>
            <a:r>
              <a:rPr lang="en-US"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ố</a:t>
            </a:r>
            <a:r>
              <a:rPr lang="vi-VN" sz="2600" spc="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ng:</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OS tự nhận bi</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ế</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 có thiết bị ngoại vi mới được kết nối với máy t</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 qua các c</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 vào ra như: USB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HDMI, Datamini Port, Bluetooth... và tự động bổ sung các chương trình điều khi</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 vào hệ thống. Người dùng có th</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dụng các thiết b</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ị</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đó ngay sau khi thiết bị kết nối với hệ thống. OS sẽ tự </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ộng ngắt kết nối khi tháo thiết bị kh</a:t>
            </a:r>
            <a:r>
              <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ỏ</a:t>
            </a:r>
            <a:r>
              <a:rPr lang="vi-VN"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hệ thống.</a:t>
            </a:r>
            <a:endParaRPr lang="en-US" sz="2600" spc="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4000"/>
              </a:lnSpc>
              <a:spcAft>
                <a:spcPts val="400"/>
              </a:spcAft>
              <a:buClr>
                <a:srgbClr val="000000"/>
              </a:buClr>
              <a:buSzPts val="2000"/>
              <a:buNone/>
              <a:tabLst>
                <a:tab pos="688975" algn="l"/>
              </a:tabLst>
            </a:pPr>
            <a:r>
              <a:rPr lang="en-US" sz="2600">
                <a:solidFill>
                  <a:srgbClr val="FFC000"/>
                </a:solidFill>
                <a:latin typeface="Times New Roman" panose="02020603050405020304" pitchFamily="18" charset="0"/>
                <a:ea typeface="Times New Roman" panose="02020603050405020304" pitchFamily="18" charset="0"/>
              </a:rPr>
              <a:t>- </a:t>
            </a:r>
            <a:r>
              <a:rPr lang="vi-VN" sz="2600">
                <a:solidFill>
                  <a:srgbClr val="FFC000"/>
                </a:solidFill>
                <a:latin typeface="Times New Roman" panose="02020603050405020304" pitchFamily="18" charset="0"/>
                <a:ea typeface="Times New Roman" panose="02020603050405020304" pitchFamily="18" charset="0"/>
              </a:rPr>
              <a:t>Qu</a:t>
            </a:r>
            <a:r>
              <a:rPr lang="en-US" sz="2600">
                <a:solidFill>
                  <a:srgbClr val="FFC000"/>
                </a:solidFill>
                <a:latin typeface="Times New Roman" panose="02020603050405020304" pitchFamily="18" charset="0"/>
                <a:ea typeface="Times New Roman" panose="02020603050405020304" pitchFamily="18" charset="0"/>
              </a:rPr>
              <a:t>ả</a:t>
            </a:r>
            <a:r>
              <a:rPr lang="vi-VN" sz="2600">
                <a:solidFill>
                  <a:srgbClr val="FFC000"/>
                </a:solidFill>
                <a:latin typeface="Times New Roman" panose="02020603050405020304" pitchFamily="18" charset="0"/>
                <a:ea typeface="Times New Roman" panose="02020603050405020304" pitchFamily="18" charset="0"/>
              </a:rPr>
              <a:t>n lí ti</a:t>
            </a:r>
            <a:r>
              <a:rPr lang="en-US" sz="2600">
                <a:solidFill>
                  <a:srgbClr val="FFC000"/>
                </a:solidFill>
                <a:latin typeface="Times New Roman" panose="02020603050405020304" pitchFamily="18" charset="0"/>
                <a:ea typeface="Times New Roman" panose="02020603050405020304" pitchFamily="18" charset="0"/>
              </a:rPr>
              <a:t>ế</a:t>
            </a:r>
            <a:r>
              <a:rPr lang="vi-VN" sz="2600">
                <a:solidFill>
                  <a:srgbClr val="FFC000"/>
                </a:solidFill>
                <a:latin typeface="Times New Roman" panose="02020603050405020304" pitchFamily="18" charset="0"/>
                <a:ea typeface="Times New Roman" panose="02020603050405020304" pitchFamily="18" charset="0"/>
              </a:rPr>
              <a:t>n tr</a:t>
            </a:r>
            <a:r>
              <a:rPr lang="en-US" sz="2600">
                <a:solidFill>
                  <a:srgbClr val="FFC000"/>
                </a:solidFill>
                <a:latin typeface="Times New Roman" panose="02020603050405020304" pitchFamily="18" charset="0"/>
                <a:ea typeface="Times New Roman" panose="02020603050405020304" pitchFamily="18" charset="0"/>
              </a:rPr>
              <a:t>ì</a:t>
            </a:r>
            <a:r>
              <a:rPr lang="vi-VN" sz="2600">
                <a:solidFill>
                  <a:srgbClr val="FFC000"/>
                </a:solidFill>
                <a:latin typeface="Times New Roman" panose="02020603050405020304" pitchFamily="18" charset="0"/>
                <a:ea typeface="Times New Roman" panose="02020603050405020304" pitchFamily="18" charset="0"/>
              </a:rPr>
              <a:t>nh:</a:t>
            </a:r>
            <a:r>
              <a:rPr lang="vi-VN" sz="2600">
                <a:solidFill>
                  <a:schemeClr val="tx1"/>
                </a:solidFill>
                <a:latin typeface="Times New Roman" panose="02020603050405020304" pitchFamily="18" charset="0"/>
                <a:ea typeface="Times New Roman" panose="02020603050405020304" pitchFamily="18" charset="0"/>
              </a:rPr>
              <a:t> Các ph</a:t>
            </a:r>
            <a:r>
              <a:rPr lang="en-US" sz="2600">
                <a:solidFill>
                  <a:schemeClr val="tx1"/>
                </a:solidFill>
                <a:latin typeface="Times New Roman" panose="02020603050405020304" pitchFamily="18" charset="0"/>
                <a:ea typeface="Times New Roman" panose="02020603050405020304" pitchFamily="18" charset="0"/>
              </a:rPr>
              <a:t>ầ</a:t>
            </a:r>
            <a:r>
              <a:rPr lang="vi-VN" sz="2600">
                <a:solidFill>
                  <a:schemeClr val="tx1"/>
                </a:solidFill>
                <a:latin typeface="Times New Roman" panose="02020603050405020304" pitchFamily="18" charset="0"/>
                <a:ea typeface="Times New Roman" panose="02020603050405020304" pitchFamily="18" charset="0"/>
              </a:rPr>
              <a:t>n m</a:t>
            </a:r>
            <a:r>
              <a:rPr lang="en-US" sz="2600">
                <a:solidFill>
                  <a:schemeClr val="tx1"/>
                </a:solidFill>
                <a:latin typeface="Times New Roman" panose="02020603050405020304" pitchFamily="18" charset="0"/>
                <a:ea typeface="Times New Roman" panose="02020603050405020304" pitchFamily="18" charset="0"/>
              </a:rPr>
              <a:t>ề</a:t>
            </a:r>
            <a:r>
              <a:rPr lang="vi-VN" sz="2600">
                <a:solidFill>
                  <a:schemeClr val="tx1"/>
                </a:solidFill>
                <a:latin typeface="Times New Roman" panose="02020603050405020304" pitchFamily="18" charset="0"/>
                <a:ea typeface="Times New Roman" panose="02020603050405020304" pitchFamily="18" charset="0"/>
              </a:rPr>
              <a:t>m ứng dụng x</a:t>
            </a:r>
            <a:r>
              <a:rPr lang="en-US" sz="2600">
                <a:solidFill>
                  <a:schemeClr val="tx1"/>
                </a:solidFill>
                <a:latin typeface="Times New Roman" panose="02020603050405020304" pitchFamily="18" charset="0"/>
                <a:ea typeface="Times New Roman" panose="02020603050405020304" pitchFamily="18" charset="0"/>
              </a:rPr>
              <a:t>ử</a:t>
            </a:r>
            <a:r>
              <a:rPr lang="vi-VN" sz="2600">
                <a:solidFill>
                  <a:schemeClr val="tx1"/>
                </a:solidFill>
                <a:latin typeface="Times New Roman" panose="02020603050405020304" pitchFamily="18" charset="0"/>
                <a:ea typeface="Times New Roman" panose="02020603050405020304" pitchFamily="18" charset="0"/>
              </a:rPr>
              <a:t> l</a:t>
            </a:r>
            <a:r>
              <a:rPr lang="en-US" sz="2600">
                <a:solidFill>
                  <a:schemeClr val="tx1"/>
                </a:solidFill>
                <a:latin typeface="Times New Roman" panose="02020603050405020304" pitchFamily="18" charset="0"/>
                <a:ea typeface="Times New Roman" panose="02020603050405020304" pitchFamily="18" charset="0"/>
              </a:rPr>
              <a:t>í</a:t>
            </a:r>
            <a:r>
              <a:rPr lang="vi-VN" sz="2600">
                <a:solidFill>
                  <a:schemeClr val="tx1"/>
                </a:solidFill>
                <a:latin typeface="Times New Roman" panose="02020603050405020304" pitchFamily="18" charset="0"/>
                <a:ea typeface="Times New Roman" panose="02020603050405020304" pitchFamily="18" charset="0"/>
              </a:rPr>
              <a:t> dữ liệu thông qua nhiều ti</a:t>
            </a:r>
            <a:r>
              <a:rPr lang="en-US" sz="2600">
                <a:solidFill>
                  <a:schemeClr val="tx1"/>
                </a:solidFill>
                <a:latin typeface="Times New Roman" panose="02020603050405020304" pitchFamily="18" charset="0"/>
                <a:ea typeface="Times New Roman" panose="02020603050405020304" pitchFamily="18" charset="0"/>
              </a:rPr>
              <a:t>ế</a:t>
            </a:r>
            <a:r>
              <a:rPr lang="vi-VN" sz="2600">
                <a:solidFill>
                  <a:schemeClr val="tx1"/>
                </a:solidFill>
                <a:latin typeface="Times New Roman" panose="02020603050405020304" pitchFamily="18" charset="0"/>
                <a:ea typeface="Times New Roman" panose="02020603050405020304" pitchFamily="18" charset="0"/>
              </a:rPr>
              <a:t>n trình, mỗi tiến trình làm một việc nhất định. OS tạo ra các tiến tr</a:t>
            </a:r>
            <a:r>
              <a:rPr lang="en-US" sz="2600">
                <a:solidFill>
                  <a:schemeClr val="tx1"/>
                </a:solidFill>
                <a:latin typeface="Times New Roman" panose="02020603050405020304" pitchFamily="18" charset="0"/>
                <a:ea typeface="Times New Roman" panose="02020603050405020304" pitchFamily="18" charset="0"/>
              </a:rPr>
              <a:t>ì</a:t>
            </a:r>
            <a:r>
              <a:rPr lang="vi-VN" sz="2600">
                <a:solidFill>
                  <a:schemeClr val="tx1"/>
                </a:solidFill>
                <a:latin typeface="Times New Roman" panose="02020603050405020304" pitchFamily="18" charset="0"/>
                <a:ea typeface="Times New Roman" panose="02020603050405020304" pitchFamily="18" charset="0"/>
              </a:rPr>
              <a:t>nh, điều khi</a:t>
            </a:r>
            <a:r>
              <a:rPr lang="en-US" sz="2600">
                <a:solidFill>
                  <a:schemeClr val="tx1"/>
                </a:solidFill>
                <a:latin typeface="Times New Roman" panose="02020603050405020304" pitchFamily="18" charset="0"/>
                <a:ea typeface="Times New Roman" panose="02020603050405020304" pitchFamily="18" charset="0"/>
              </a:rPr>
              <a:t>ể</a:t>
            </a:r>
            <a:r>
              <a:rPr lang="vi-VN" sz="2600">
                <a:solidFill>
                  <a:schemeClr val="tx1"/>
                </a:solidFill>
                <a:latin typeface="Times New Roman" panose="02020603050405020304" pitchFamily="18" charset="0"/>
                <a:ea typeface="Times New Roman" panose="02020603050405020304" pitchFamily="18" charset="0"/>
              </a:rPr>
              <a:t>n giao tiếp giữa các tiến tr</a:t>
            </a:r>
            <a:r>
              <a:rPr lang="en-US" sz="2600">
                <a:solidFill>
                  <a:schemeClr val="tx1"/>
                </a:solidFill>
                <a:latin typeface="Times New Roman" panose="02020603050405020304" pitchFamily="18" charset="0"/>
                <a:ea typeface="Times New Roman" panose="02020603050405020304" pitchFamily="18" charset="0"/>
              </a:rPr>
              <a:t>ì</a:t>
            </a:r>
            <a:r>
              <a:rPr lang="vi-VN" sz="2600">
                <a:solidFill>
                  <a:schemeClr val="tx1"/>
                </a:solidFill>
                <a:latin typeface="Times New Roman" panose="02020603050405020304" pitchFamily="18" charset="0"/>
                <a:ea typeface="Times New Roman" panose="02020603050405020304" pitchFamily="18" charset="0"/>
              </a:rPr>
              <a:t>nh đ</a:t>
            </a:r>
            <a:r>
              <a:rPr lang="en-US" sz="2600">
                <a:solidFill>
                  <a:schemeClr val="tx1"/>
                </a:solidFill>
                <a:latin typeface="Times New Roman" panose="02020603050405020304" pitchFamily="18" charset="0"/>
                <a:ea typeface="Times New Roman" panose="02020603050405020304" pitchFamily="18" charset="0"/>
              </a:rPr>
              <a:t>ể</a:t>
            </a:r>
            <a:r>
              <a:rPr lang="vi-VN" sz="2600">
                <a:solidFill>
                  <a:schemeClr val="tx1"/>
                </a:solidFill>
                <a:latin typeface="Times New Roman" panose="02020603050405020304" pitchFamily="18" charset="0"/>
                <a:ea typeface="Times New Roman" panose="02020603050405020304" pitchFamily="18" charset="0"/>
              </a:rPr>
              <a:t> phối hợp nhịp nhàng hoàn th</a:t>
            </a:r>
            <a:r>
              <a:rPr lang="en-US" sz="2600">
                <a:solidFill>
                  <a:schemeClr val="tx1"/>
                </a:solidFill>
                <a:latin typeface="Times New Roman" panose="02020603050405020304" pitchFamily="18" charset="0"/>
                <a:ea typeface="Times New Roman" panose="02020603050405020304" pitchFamily="18" charset="0"/>
              </a:rPr>
              <a:t>à</a:t>
            </a:r>
            <a:r>
              <a:rPr lang="vi-VN" sz="2600">
                <a:solidFill>
                  <a:schemeClr val="tx1"/>
                </a:solidFill>
                <a:latin typeface="Times New Roman" panose="02020603050405020304" pitchFamily="18" charset="0"/>
                <a:ea typeface="Times New Roman" panose="02020603050405020304" pitchFamily="18" charset="0"/>
              </a:rPr>
              <a:t>nh nhiệm vụ. OS h</a:t>
            </a:r>
            <a:r>
              <a:rPr lang="en-US" sz="2600">
                <a:solidFill>
                  <a:schemeClr val="tx1"/>
                </a:solidFill>
                <a:latin typeface="Times New Roman" panose="02020603050405020304" pitchFamily="18" charset="0"/>
                <a:ea typeface="Times New Roman" panose="02020603050405020304" pitchFamily="18" charset="0"/>
              </a:rPr>
              <a:t>ủ</a:t>
            </a:r>
            <a:r>
              <a:rPr lang="vi-VN" sz="2600">
                <a:solidFill>
                  <a:schemeClr val="tx1"/>
                </a:solidFill>
                <a:latin typeface="Times New Roman" panose="02020603050405020304" pitchFamily="18" charset="0"/>
                <a:ea typeface="Times New Roman" panose="02020603050405020304" pitchFamily="18" charset="0"/>
              </a:rPr>
              <a:t>y b</a:t>
            </a:r>
            <a:r>
              <a:rPr lang="en-US" sz="2600">
                <a:solidFill>
                  <a:schemeClr val="tx1"/>
                </a:solidFill>
                <a:latin typeface="Times New Roman" panose="02020603050405020304" pitchFamily="18" charset="0"/>
                <a:ea typeface="Times New Roman" panose="02020603050405020304" pitchFamily="18" charset="0"/>
              </a:rPr>
              <a:t>ỏ</a:t>
            </a:r>
            <a:r>
              <a:rPr lang="vi-VN" sz="2600">
                <a:solidFill>
                  <a:schemeClr val="tx1"/>
                </a:solidFill>
                <a:latin typeface="Times New Roman" panose="02020603050405020304" pitchFamily="18" charset="0"/>
                <a:ea typeface="Times New Roman" panose="02020603050405020304" pitchFamily="18" charset="0"/>
              </a:rPr>
              <a:t> t</a:t>
            </a:r>
            <a:r>
              <a:rPr lang="en-US" sz="2600">
                <a:solidFill>
                  <a:schemeClr val="tx1"/>
                </a:solidFill>
                <a:latin typeface="Times New Roman" panose="02020603050405020304" pitchFamily="18" charset="0"/>
                <a:ea typeface="Times New Roman" panose="02020603050405020304" pitchFamily="18" charset="0"/>
              </a:rPr>
              <a:t>iế</a:t>
            </a:r>
            <a:r>
              <a:rPr lang="vi-VN" sz="2600">
                <a:solidFill>
                  <a:schemeClr val="tx1"/>
                </a:solidFill>
                <a:latin typeface="Times New Roman" panose="02020603050405020304" pitchFamily="18" charset="0"/>
                <a:ea typeface="Times New Roman" panose="02020603050405020304" pitchFamily="18" charset="0"/>
              </a:rPr>
              <a:t>n trình khi nó kết thúc công việc.</a:t>
            </a:r>
            <a:endParaRPr lang="en-US" sz="2600">
              <a:solidFill>
                <a:schemeClr val="tx1"/>
              </a:solidFill>
              <a:latin typeface="Times New Roman" panose="02020603050405020304" pitchFamily="18" charset="0"/>
              <a:ea typeface="Times New Roman" panose="02020603050405020304" pitchFamily="18" charset="0"/>
            </a:endParaRPr>
          </a:p>
          <a:p>
            <a:endParaRPr lang="en-US" sz="2600">
              <a:solidFill>
                <a:schemeClr val="tx1"/>
              </a:solidFill>
            </a:endParaRPr>
          </a:p>
        </p:txBody>
      </p:sp>
    </p:spTree>
    <p:extLst>
      <p:ext uri="{BB962C8B-B14F-4D97-AF65-F5344CB8AC3E}">
        <p14:creationId xmlns:p14="http://schemas.microsoft.com/office/powerpoint/2010/main" val="4229709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B91C-D750-4802-A729-D7935686CDC9}"/>
              </a:ext>
            </a:extLst>
          </p:cNvPr>
          <p:cNvSpPr>
            <a:spLocks noGrp="1"/>
          </p:cNvSpPr>
          <p:nvPr>
            <p:ph type="title"/>
          </p:nvPr>
        </p:nvSpPr>
        <p:spPr>
          <a:xfrm>
            <a:off x="202386" y="249877"/>
            <a:ext cx="11787228" cy="2296278"/>
          </a:xfrm>
        </p:spPr>
        <p:txBody>
          <a:bodyPr>
            <a:normAutofit fontScale="90000"/>
          </a:bodyPr>
          <a:lstStyle/>
          <a:p>
            <a:pPr indent="406400">
              <a:lnSpc>
                <a:spcPct val="125000"/>
              </a:lnSpc>
              <a:spcAft>
                <a:spcPts val="300"/>
              </a:spcAft>
            </a:pPr>
            <a:r>
              <a:rPr lang="vi-VN" sz="3100">
                <a:solidFill>
                  <a:srgbClr val="FFC000"/>
                </a:solidFill>
                <a:effectLst/>
                <a:latin typeface="Times New Roman" panose="02020603050405020304" pitchFamily="18" charset="0"/>
                <a:ea typeface="Times New Roman" panose="02020603050405020304" pitchFamily="18" charset="0"/>
              </a:rPr>
              <a:t>- OS cung cấp phương thức giao tiếp</a:t>
            </a:r>
            <a:r>
              <a:rPr lang="en-US" sz="3100">
                <a:solidFill>
                  <a:srgbClr val="FFC000"/>
                </a:solidFill>
                <a:effectLst/>
                <a:latin typeface="Times New Roman" panose="02020603050405020304" pitchFamily="18" charset="0"/>
                <a:ea typeface="Times New Roman" panose="02020603050405020304" pitchFamily="18" charset="0"/>
              </a:rPr>
              <a:t>:</a:t>
            </a:r>
            <a:r>
              <a:rPr lang="vi-VN" sz="3100">
                <a:effectLst/>
                <a:latin typeface="Times New Roman" panose="02020603050405020304" pitchFamily="18" charset="0"/>
                <a:ea typeface="Times New Roman" panose="02020603050405020304" pitchFamily="18" charset="0"/>
              </a:rPr>
              <a:t> người d</a:t>
            </a:r>
            <a:r>
              <a:rPr lang="en-US" sz="3100">
                <a:latin typeface="Times New Roman" panose="02020603050405020304" pitchFamily="18" charset="0"/>
                <a:ea typeface="Times New Roman" panose="02020603050405020304" pitchFamily="18" charset="0"/>
              </a:rPr>
              <a:t>ù</a:t>
            </a:r>
            <a:r>
              <a:rPr lang="vi-VN" sz="3100">
                <a:effectLst/>
                <a:latin typeface="Times New Roman" panose="02020603050405020304" pitchFamily="18" charset="0"/>
                <a:ea typeface="Times New Roman" panose="02020603050405020304" pitchFamily="18" charset="0"/>
              </a:rPr>
              <a:t>ng điều khiển máy t</a:t>
            </a:r>
            <a:r>
              <a:rPr lang="en-US" sz="3100">
                <a:latin typeface="Times New Roman" panose="02020603050405020304" pitchFamily="18" charset="0"/>
                <a:ea typeface="Times New Roman" panose="02020603050405020304" pitchFamily="18" charset="0"/>
              </a:rPr>
              <a:t>í</a:t>
            </a:r>
            <a:r>
              <a:rPr lang="vi-VN" sz="3100">
                <a:effectLst/>
                <a:latin typeface="Times New Roman" panose="02020603050405020304" pitchFamily="18" charset="0"/>
                <a:ea typeface="Times New Roman" panose="02020603050405020304" pitchFamily="18" charset="0"/>
              </a:rPr>
              <a:t>nh b</a:t>
            </a:r>
            <a:r>
              <a:rPr lang="en-US" sz="3100">
                <a:effectLst/>
                <a:latin typeface="Times New Roman" panose="02020603050405020304" pitchFamily="18" charset="0"/>
                <a:ea typeface="Times New Roman" panose="02020603050405020304" pitchFamily="18" charset="0"/>
              </a:rPr>
              <a:t>ằ</a:t>
            </a:r>
            <a:r>
              <a:rPr lang="vi-VN" sz="3100">
                <a:effectLst/>
                <a:latin typeface="Times New Roman" panose="02020603050405020304" pitchFamily="18" charset="0"/>
                <a:ea typeface="Times New Roman" panose="02020603050405020304" pitchFamily="18" charset="0"/>
              </a:rPr>
              <a:t>ng câu lệnh hoặc qua giao diện đ</a:t>
            </a:r>
            <a:r>
              <a:rPr lang="en-US" sz="3100">
                <a:effectLst/>
                <a:latin typeface="Times New Roman" panose="02020603050405020304" pitchFamily="18" charset="0"/>
                <a:ea typeface="Times New Roman" panose="02020603050405020304" pitchFamily="18" charset="0"/>
              </a:rPr>
              <a:t>ồ</a:t>
            </a:r>
            <a:r>
              <a:rPr lang="vi-VN" sz="3100">
                <a:effectLst/>
                <a:latin typeface="Times New Roman" panose="02020603050405020304" pitchFamily="18" charset="0"/>
                <a:ea typeface="Times New Roman" panose="02020603050405020304" pitchFamily="18" charset="0"/>
              </a:rPr>
              <a:t> hoạ hay dùng ti</a:t>
            </a:r>
            <a:r>
              <a:rPr lang="en-US" sz="3100">
                <a:effectLst/>
                <a:latin typeface="Times New Roman" panose="02020603050405020304" pitchFamily="18" charset="0"/>
                <a:ea typeface="Times New Roman" panose="02020603050405020304" pitchFamily="18" charset="0"/>
              </a:rPr>
              <a:t>ế</a:t>
            </a:r>
            <a:r>
              <a:rPr lang="vi-VN" sz="3100">
                <a:effectLst/>
                <a:latin typeface="Times New Roman" panose="02020603050405020304" pitchFamily="18" charset="0"/>
                <a:ea typeface="Times New Roman" panose="02020603050405020304" pitchFamily="18" charset="0"/>
              </a:rPr>
              <a:t>ng nói.</a:t>
            </a:r>
            <a:br>
              <a:rPr lang="en-US" sz="3100">
                <a:effectLst/>
                <a:latin typeface="Times New Roman" panose="02020603050405020304" pitchFamily="18" charset="0"/>
                <a:ea typeface="Times New Roman" panose="02020603050405020304" pitchFamily="18" charset="0"/>
              </a:rPr>
            </a:br>
            <a:r>
              <a:rPr lang="en-US" sz="3100">
                <a:solidFill>
                  <a:srgbClr val="FFC000"/>
                </a:solidFill>
                <a:effectLst/>
                <a:latin typeface="Times New Roman" panose="02020603050405020304" pitchFamily="18" charset="0"/>
                <a:ea typeface="Times New Roman" panose="02020603050405020304" pitchFamily="18" charset="0"/>
              </a:rPr>
              <a:t>- </a:t>
            </a:r>
            <a:r>
              <a:rPr lang="vi-VN" sz="3100">
                <a:solidFill>
                  <a:srgbClr val="FFC000"/>
                </a:solidFill>
                <a:effectLst/>
                <a:latin typeface="Times New Roman" panose="02020603050405020304" pitchFamily="18" charset="0"/>
                <a:ea typeface="Times New Roman" panose="02020603050405020304" pitchFamily="18" charset="0"/>
              </a:rPr>
              <a:t>B</a:t>
            </a:r>
            <a:r>
              <a:rPr lang="en-US" sz="3100">
                <a:solidFill>
                  <a:srgbClr val="FFC000"/>
                </a:solidFill>
                <a:latin typeface="Times New Roman" panose="02020603050405020304" pitchFamily="18" charset="0"/>
                <a:ea typeface="Times New Roman" panose="02020603050405020304" pitchFamily="18" charset="0"/>
              </a:rPr>
              <a:t>ả</a:t>
            </a:r>
            <a:r>
              <a:rPr lang="vi-VN" sz="3100">
                <a:solidFill>
                  <a:srgbClr val="FFC000"/>
                </a:solidFill>
                <a:effectLst/>
                <a:latin typeface="Times New Roman" panose="02020603050405020304" pitchFamily="18" charset="0"/>
                <a:ea typeface="Times New Roman" panose="02020603050405020304" pitchFamily="18" charset="0"/>
              </a:rPr>
              <a:t>o vệ hệ th</a:t>
            </a:r>
            <a:r>
              <a:rPr lang="en-US" sz="3100">
                <a:solidFill>
                  <a:srgbClr val="FFC000"/>
                </a:solidFill>
                <a:effectLst/>
                <a:latin typeface="Times New Roman" panose="02020603050405020304" pitchFamily="18" charset="0"/>
                <a:ea typeface="Times New Roman" panose="02020603050405020304" pitchFamily="18" charset="0"/>
              </a:rPr>
              <a:t>ố</a:t>
            </a:r>
            <a:r>
              <a:rPr lang="vi-VN" sz="3100">
                <a:solidFill>
                  <a:srgbClr val="FFC000"/>
                </a:solidFill>
                <a:effectLst/>
                <a:latin typeface="Times New Roman" panose="02020603050405020304" pitchFamily="18" charset="0"/>
                <a:ea typeface="Times New Roman" panose="02020603050405020304" pitchFamily="18" charset="0"/>
              </a:rPr>
              <a:t>ng: </a:t>
            </a:r>
            <a:r>
              <a:rPr lang="vi-VN" sz="3100">
                <a:effectLst/>
                <a:latin typeface="Times New Roman" panose="02020603050405020304" pitchFamily="18" charset="0"/>
                <a:ea typeface="Times New Roman" panose="02020603050405020304" pitchFamily="18" charset="0"/>
              </a:rPr>
              <a:t>OS có cơ ch</a:t>
            </a:r>
            <a:r>
              <a:rPr lang="en-US" sz="3100">
                <a:effectLst/>
                <a:latin typeface="Times New Roman" panose="02020603050405020304" pitchFamily="18" charset="0"/>
                <a:ea typeface="Times New Roman" panose="02020603050405020304" pitchFamily="18" charset="0"/>
              </a:rPr>
              <a:t>ế</a:t>
            </a:r>
            <a:r>
              <a:rPr lang="vi-VN" sz="3100">
                <a:effectLst/>
                <a:latin typeface="Times New Roman" panose="02020603050405020304" pitchFamily="18" charset="0"/>
                <a:ea typeface="Times New Roman" panose="02020603050405020304" pitchFamily="18" charset="0"/>
              </a:rPr>
              <a:t> nh</a:t>
            </a:r>
            <a:r>
              <a:rPr lang="en-US" sz="3100">
                <a:effectLst/>
                <a:latin typeface="Times New Roman" panose="02020603050405020304" pitchFamily="18" charset="0"/>
                <a:ea typeface="Times New Roman" panose="02020603050405020304" pitchFamily="18" charset="0"/>
              </a:rPr>
              <a:t>ằ</a:t>
            </a:r>
            <a:r>
              <a:rPr lang="vi-VN" sz="3100">
                <a:effectLst/>
                <a:latin typeface="Times New Roman" panose="02020603050405020304" pitchFamily="18" charset="0"/>
                <a:ea typeface="Times New Roman" panose="02020603050405020304" pitchFamily="18" charset="0"/>
              </a:rPr>
              <a:t>m b</a:t>
            </a:r>
            <a:r>
              <a:rPr lang="en-US" sz="3100">
                <a:latin typeface="Times New Roman" panose="02020603050405020304" pitchFamily="18" charset="0"/>
                <a:ea typeface="Times New Roman" panose="02020603050405020304" pitchFamily="18" charset="0"/>
              </a:rPr>
              <a:t>ả</a:t>
            </a:r>
            <a:r>
              <a:rPr lang="vi-VN" sz="3100">
                <a:effectLst/>
                <a:latin typeface="Times New Roman" panose="02020603050405020304" pitchFamily="18" charset="0"/>
                <a:ea typeface="Times New Roman" panose="02020603050405020304" pitchFamily="18" charset="0"/>
              </a:rPr>
              <a:t>o vệ hệ th</a:t>
            </a:r>
            <a:r>
              <a:rPr lang="en-US" sz="3100">
                <a:effectLst/>
                <a:latin typeface="Times New Roman" panose="02020603050405020304" pitchFamily="18" charset="0"/>
                <a:ea typeface="Times New Roman" panose="02020603050405020304" pitchFamily="18" charset="0"/>
              </a:rPr>
              <a:t>ố</a:t>
            </a:r>
            <a:r>
              <a:rPr lang="vi-VN" sz="3100">
                <a:effectLst/>
                <a:latin typeface="Times New Roman" panose="02020603050405020304" pitchFamily="18" charset="0"/>
                <a:ea typeface="Times New Roman" panose="02020603050405020304" pitchFamily="18" charset="0"/>
              </a:rPr>
              <a:t>ng và thông tin lưu trữ</a:t>
            </a:r>
            <a:r>
              <a:rPr lang="en-US" sz="3100">
                <a:effectLst/>
                <a:latin typeface="Times New Roman" panose="02020603050405020304" pitchFamily="18" charset="0"/>
                <a:ea typeface="Times New Roman" panose="02020603050405020304" pitchFamily="18" charset="0"/>
              </a:rPr>
              <a:t>,</a:t>
            </a:r>
            <a:r>
              <a:rPr lang="vi-VN" sz="3100">
                <a:effectLst/>
                <a:latin typeface="Times New Roman" panose="02020603050405020304" pitchFamily="18" charset="0"/>
                <a:ea typeface="Times New Roman" panose="02020603050405020304" pitchFamily="18" charset="0"/>
              </a:rPr>
              <a:t> hạn chế tối đa </a:t>
            </a:r>
            <a:r>
              <a:rPr lang="en-US" sz="3100">
                <a:latin typeface="Times New Roman" panose="02020603050405020304" pitchFamily="18" charset="0"/>
                <a:ea typeface="Times New Roman" panose="02020603050405020304" pitchFamily="18" charset="0"/>
              </a:rPr>
              <a:t>ả</a:t>
            </a:r>
            <a:r>
              <a:rPr lang="vi-VN" sz="3100">
                <a:effectLst/>
                <a:latin typeface="Times New Roman" panose="02020603050405020304" pitchFamily="18" charset="0"/>
                <a:ea typeface="Times New Roman" panose="02020603050405020304" pitchFamily="18" charset="0"/>
              </a:rPr>
              <a:t>nh hư</a:t>
            </a:r>
            <a:r>
              <a:rPr lang="en-US" sz="3100">
                <a:effectLst/>
                <a:latin typeface="Times New Roman" panose="02020603050405020304" pitchFamily="18" charset="0"/>
                <a:ea typeface="Times New Roman" panose="02020603050405020304" pitchFamily="18" charset="0"/>
              </a:rPr>
              <a:t>ở</a:t>
            </a:r>
            <a:r>
              <a:rPr lang="vi-VN" sz="3100">
                <a:effectLst/>
                <a:latin typeface="Times New Roman" panose="02020603050405020304" pitchFamily="18" charset="0"/>
                <a:ea typeface="Times New Roman" panose="02020603050405020304" pitchFamily="18" charset="0"/>
              </a:rPr>
              <a:t>ng c</a:t>
            </a:r>
            <a:r>
              <a:rPr lang="en-US" sz="3100">
                <a:latin typeface="Times New Roman" panose="02020603050405020304" pitchFamily="18" charset="0"/>
                <a:ea typeface="Times New Roman" panose="02020603050405020304" pitchFamily="18" charset="0"/>
              </a:rPr>
              <a:t>ủ</a:t>
            </a:r>
            <a:r>
              <a:rPr lang="vi-VN" sz="3100">
                <a:effectLst/>
                <a:latin typeface="Times New Roman" panose="02020603050405020304" pitchFamily="18" charset="0"/>
                <a:ea typeface="Times New Roman" panose="02020603050405020304" pitchFamily="18" charset="0"/>
              </a:rPr>
              <a:t>a các sai lầm do v</a:t>
            </a:r>
            <a:r>
              <a:rPr lang="en-US" sz="3100">
                <a:latin typeface="Times New Roman" panose="02020603050405020304" pitchFamily="18" charset="0"/>
                <a:ea typeface="Times New Roman" panose="02020603050405020304" pitchFamily="18" charset="0"/>
              </a:rPr>
              <a:t>ô</a:t>
            </a:r>
            <a:r>
              <a:rPr lang="vi-VN" sz="3100">
                <a:effectLst/>
                <a:latin typeface="Times New Roman" panose="02020603050405020304" pitchFamily="18" charset="0"/>
                <a:ea typeface="Times New Roman" panose="02020603050405020304" pitchFamily="18" charset="0"/>
              </a:rPr>
              <a:t> t</a:t>
            </a:r>
            <a:r>
              <a:rPr lang="en-US" sz="3100">
                <a:latin typeface="Times New Roman" panose="02020603050405020304" pitchFamily="18" charset="0"/>
                <a:ea typeface="Times New Roman" panose="02020603050405020304" pitchFamily="18" charset="0"/>
              </a:rPr>
              <a:t>ì</a:t>
            </a:r>
            <a:r>
              <a:rPr lang="vi-VN" sz="3100">
                <a:effectLst/>
                <a:latin typeface="Times New Roman" panose="02020603050405020304" pitchFamily="18" charset="0"/>
                <a:ea typeface="Times New Roman" panose="02020603050405020304" pitchFamily="18" charset="0"/>
              </a:rPr>
              <a:t>nh hay cố ý.</a:t>
            </a:r>
            <a:br>
              <a:rPr lang="en-US" sz="1800">
                <a:effectLst/>
                <a:latin typeface="Times New Roman" panose="02020603050405020304" pitchFamily="18" charset="0"/>
                <a:ea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BD84C437-E0F4-43AF-BFCA-5443C014D9E8}"/>
              </a:ext>
            </a:extLst>
          </p:cNvPr>
          <p:cNvSpPr>
            <a:spLocks noGrp="1"/>
          </p:cNvSpPr>
          <p:nvPr>
            <p:ph idx="1"/>
          </p:nvPr>
        </p:nvSpPr>
        <p:spPr>
          <a:xfrm>
            <a:off x="202386" y="2546154"/>
            <a:ext cx="11591273" cy="3659774"/>
          </a:xfrm>
        </p:spPr>
        <p:txBody>
          <a:bodyPr>
            <a:noAutofit/>
          </a:bodyPr>
          <a:lstStyle/>
          <a:p>
            <a:pPr indent="0" algn="just">
              <a:lnSpc>
                <a:spcPct val="127000"/>
              </a:lnSpc>
              <a:spcAft>
                <a:spcPts val="1200"/>
              </a:spcAft>
              <a:buNone/>
            </a:pPr>
            <a:r>
              <a:rPr lang="vi-VN"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2</a:t>
            </a:r>
            <a:r>
              <a:rPr lang="en-US"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Sơ lược lịch sử phát triển c</a:t>
            </a:r>
            <a:r>
              <a:rPr lang="en-US" sz="32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ủ</a:t>
            </a:r>
            <a:r>
              <a:rPr lang="vi-VN"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a hệ điều hành qua các thế hệ máy tính</a:t>
            </a:r>
            <a:r>
              <a:rPr lang="en-US"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SGK</a:t>
            </a:r>
          </a:p>
          <a:p>
            <a:pPr indent="0" algn="just">
              <a:lnSpc>
                <a:spcPct val="120000"/>
              </a:lnSpc>
              <a:spcAft>
                <a:spcPts val="400"/>
              </a:spcAft>
              <a:buNone/>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Máy t</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nh thế hệ thứ nhất không có hệ điều hành</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20000"/>
              </a:lnSpc>
              <a:spcAft>
                <a:spcPts val="400"/>
              </a:spcAft>
              <a:buNone/>
            </a:pP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giai đoạn này, các chương tr</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viết bằng ngôn ngữ máy. Việc điều khi</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máy tính </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ược thực hiện bằng cách nối dây trên các bảng c</a:t>
            </a: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nối. Ph</a:t>
            </a: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mềm hỗ trợ người dùng chỉ là thư viện các chương tr</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mẫu và một s</a:t>
            </a:r>
            <a: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chương tr</a:t>
            </a:r>
            <a:r>
              <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 phục vụ.</a:t>
            </a:r>
            <a:endPar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885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C04B-F3E4-43F2-AF45-2BA4263C8274}"/>
              </a:ext>
            </a:extLst>
          </p:cNvPr>
          <p:cNvSpPr>
            <a:spLocks noGrp="1"/>
          </p:cNvSpPr>
          <p:nvPr>
            <p:ph type="title"/>
          </p:nvPr>
        </p:nvSpPr>
        <p:spPr>
          <a:xfrm>
            <a:off x="239806" y="184485"/>
            <a:ext cx="11542463" cy="2393824"/>
          </a:xfrm>
        </p:spPr>
        <p:txBody>
          <a:bodyPr>
            <a:noAutofit/>
          </a:bodyPr>
          <a:lstStyle/>
          <a:p>
            <a:pPr indent="330200">
              <a:lnSpc>
                <a:spcPct val="119000"/>
              </a:lnSpc>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Hệ điều hành c</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 các máy tính thể hệ th</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ứ</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hai</a:t>
            </a:r>
            <a:b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 tính thế hệ này bắt đầu có hệ điều hành, tại mỗi thời điểm chỉ cho phép thực</a:t>
            </a:r>
            <a:br>
              <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hiện một chương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nh của người dùng. Hệ th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phần mềm được b</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sung các chương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nh phục vụ như nạp, dịch và thực hiện chương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nh ứng dụng,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thời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trợ công việc liên quan 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thi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bị ngoại vi.</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F8C427AE-F9EA-475A-8A44-C3B5D7D3BE84}"/>
              </a:ext>
            </a:extLst>
          </p:cNvPr>
          <p:cNvSpPr txBox="1">
            <a:spLocks/>
          </p:cNvSpPr>
          <p:nvPr/>
        </p:nvSpPr>
        <p:spPr>
          <a:xfrm>
            <a:off x="297286" y="2750696"/>
            <a:ext cx="11427502" cy="152899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330200">
              <a:lnSpc>
                <a:spcPct val="119000"/>
              </a:lnSpc>
            </a:pPr>
            <a:r>
              <a:rPr lang="en-US" sz="26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Hệ </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iều hành c</a:t>
            </a:r>
            <a:r>
              <a:rPr lang="en-US"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 máy tính thế hệ thứ ba</a:t>
            </a:r>
            <a:br>
              <a:rPr lang="en-US" sz="2600">
                <a:latin typeface="Times New Roman" panose="02020603050405020304" pitchFamily="18" charset="0"/>
                <a:ea typeface="Times New Roman" panose="02020603050405020304" pitchFamily="18" charset="0"/>
                <a:cs typeface="Times New Roman" panose="02020603050405020304" pitchFamily="18" charset="0"/>
              </a:rPr>
            </a:br>
            <a:r>
              <a:rPr lang="vi-VN" sz="2600">
                <a:latin typeface="Times New Roman" panose="02020603050405020304" pitchFamily="18" charset="0"/>
                <a:ea typeface="Microsoft Sans Serif" panose="020B0604020202020204" pitchFamily="34" charset="0"/>
                <a:cs typeface="Times New Roman" panose="02020603050405020304" pitchFamily="18" charset="0"/>
              </a:rPr>
              <a:t>Hệ đi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hành c</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m</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á</a:t>
            </a:r>
            <a:r>
              <a:rPr lang="vi-VN" sz="2600">
                <a:latin typeface="Times New Roman" panose="02020603050405020304" pitchFamily="18" charset="0"/>
                <a:ea typeface="Microsoft Sans Serif" panose="020B0604020202020204" pitchFamily="34" charset="0"/>
                <a:cs typeface="Times New Roman" panose="02020603050405020304" pitchFamily="18" charset="0"/>
              </a:rPr>
              <a:t>y t</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nh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ứ</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b</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theo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độ đa nhiệm, cho phép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ại m</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ọ</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 thời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có nhi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chương tr</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ì</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nh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ược thực hiện. </a:t>
            </a:r>
            <a:br>
              <a:rPr lang="en-US" sz="2600">
                <a:latin typeface="Times New Roman" panose="02020603050405020304" pitchFamily="18" charset="0"/>
                <a:ea typeface="Microsoft Sans Serif" panose="020B0604020202020204" pitchFamily="34" charset="0"/>
                <a:cs typeface="Times New Roman" panose="02020603050405020304" pitchFamily="18" charset="0"/>
              </a:rPr>
            </a:br>
            <a:br>
              <a:rPr lang="en-US" sz="2600">
                <a:latin typeface="Times New Roman" panose="02020603050405020304" pitchFamily="18" charset="0"/>
                <a:ea typeface="Microsoft Sans Serif" panose="020B0604020202020204" pitchFamily="34" charset="0"/>
                <a:cs typeface="Times New Roman" panose="02020603050405020304" pitchFamily="18" charset="0"/>
              </a:rPr>
            </a:br>
            <a:br>
              <a:rPr lang="en-US" sz="1800">
                <a:latin typeface="Times New Roman" panose="02020603050405020304" pitchFamily="18" charset="0"/>
                <a:ea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D915A7E-BD71-4A54-8D06-F6DECE0C2AC2}"/>
              </a:ext>
            </a:extLst>
          </p:cNvPr>
          <p:cNvSpPr txBox="1">
            <a:spLocks/>
          </p:cNvSpPr>
          <p:nvPr/>
        </p:nvSpPr>
        <p:spPr>
          <a:xfrm>
            <a:off x="239806" y="4561607"/>
            <a:ext cx="11347590" cy="161433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330200">
              <a:lnSpc>
                <a:spcPct val="119000"/>
              </a:lnSpc>
            </a:pPr>
            <a:r>
              <a:rPr lang="en-US" sz="2600">
                <a:solidFill>
                  <a:srgbClr val="FFC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i="1">
                <a:solidFill>
                  <a:srgbClr val="FFC000"/>
                </a:solidFill>
                <a:latin typeface="Times New Roman" panose="02020603050405020304" pitchFamily="18" charset="0"/>
                <a:ea typeface="Times New Roman" panose="02020603050405020304" pitchFamily="18" charset="0"/>
              </a:rPr>
              <a:t>Hệ đi</a:t>
            </a:r>
            <a:r>
              <a:rPr lang="en-US" sz="2600" i="1">
                <a:solidFill>
                  <a:srgbClr val="FFC000"/>
                </a:solidFill>
                <a:latin typeface="Times New Roman" panose="02020603050405020304" pitchFamily="18" charset="0"/>
                <a:ea typeface="Times New Roman" panose="02020603050405020304" pitchFamily="18" charset="0"/>
              </a:rPr>
              <a:t>ề</a:t>
            </a:r>
            <a:r>
              <a:rPr lang="vi-VN" sz="2600" i="1">
                <a:solidFill>
                  <a:srgbClr val="FFC000"/>
                </a:solidFill>
                <a:latin typeface="Times New Roman" panose="02020603050405020304" pitchFamily="18" charset="0"/>
                <a:ea typeface="Times New Roman" panose="02020603050405020304" pitchFamily="18" charset="0"/>
              </a:rPr>
              <a:t>u hành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latin typeface="Times New Roman" panose="02020603050405020304" pitchFamily="18" charset="0"/>
                <a:ea typeface="Times New Roman" panose="02020603050405020304" pitchFamily="18" charset="0"/>
              </a:rPr>
              <a:t>a máy tính th</a:t>
            </a:r>
            <a:r>
              <a:rPr lang="en-US" sz="2600" i="1">
                <a:solidFill>
                  <a:srgbClr val="FFC000"/>
                </a:solidFill>
                <a:latin typeface="Times New Roman" panose="02020603050405020304" pitchFamily="18" charset="0"/>
                <a:ea typeface="Times New Roman" panose="02020603050405020304" pitchFamily="18" charset="0"/>
              </a:rPr>
              <a:t>ế</a:t>
            </a:r>
            <a:r>
              <a:rPr lang="vi-VN" sz="2600" i="1">
                <a:solidFill>
                  <a:srgbClr val="FFC000"/>
                </a:solidFill>
                <a:latin typeface="Times New Roman" panose="02020603050405020304" pitchFamily="18" charset="0"/>
                <a:ea typeface="Times New Roman" panose="02020603050405020304" pitchFamily="18" charset="0"/>
              </a:rPr>
              <a:t> hệ th</a:t>
            </a:r>
            <a:r>
              <a:rPr lang="en-US" sz="2600" i="1">
                <a:solidFill>
                  <a:srgbClr val="FFC000"/>
                </a:solidFill>
                <a:latin typeface="Times New Roman" panose="02020603050405020304" pitchFamily="18" charset="0"/>
                <a:ea typeface="Times New Roman" panose="02020603050405020304" pitchFamily="18" charset="0"/>
              </a:rPr>
              <a:t>ứ</a:t>
            </a:r>
            <a:r>
              <a:rPr lang="vi-VN" sz="2600" i="1">
                <a:solidFill>
                  <a:srgbClr val="FFC000"/>
                </a:solidFill>
                <a:latin typeface="Times New Roman" panose="02020603050405020304" pitchFamily="18" charset="0"/>
                <a:ea typeface="Times New Roman" panose="02020603050405020304" pitchFamily="18" charset="0"/>
              </a:rPr>
              <a:t> </a:t>
            </a:r>
            <a:r>
              <a:rPr lang="en-US" sz="2600" i="1">
                <a:solidFill>
                  <a:srgbClr val="FFC000"/>
                </a:solidFill>
                <a:latin typeface="Times New Roman" panose="02020603050405020304" pitchFamily="18" charset="0"/>
                <a:ea typeface="Times New Roman" panose="02020603050405020304" pitchFamily="18" charset="0"/>
              </a:rPr>
              <a:t>tư</a:t>
            </a:r>
            <a:br>
              <a:rPr lang="en-US" sz="2600">
                <a:solidFill>
                  <a:srgbClr val="FFC000"/>
                </a:solidFill>
                <a:latin typeface="Times New Roman" panose="02020603050405020304" pitchFamily="18" charset="0"/>
                <a:ea typeface="Times New Roman" panose="02020603050405020304" pitchFamily="18" charset="0"/>
              </a:rPr>
            </a:br>
            <a:r>
              <a:rPr lang="en-US" sz="2600">
                <a:latin typeface="Times New Roman" panose="02020603050405020304" pitchFamily="18" charset="0"/>
                <a:ea typeface="Times New Roman" panose="02020603050405020304" pitchFamily="18" charset="0"/>
              </a:rPr>
              <a:t>Ở</a:t>
            </a:r>
            <a:r>
              <a:rPr lang="en-US" sz="2600">
                <a:solidFill>
                  <a:srgbClr val="FFC000"/>
                </a:solidFill>
                <a:latin typeface="Times New Roman" panose="02020603050405020304" pitchFamily="18" charset="0"/>
                <a:ea typeface="Times New Roman" panose="02020603050405020304" pitchFamily="18" charset="0"/>
              </a:rPr>
              <a:t> </a:t>
            </a:r>
            <a:r>
              <a:rPr lang="vi-VN" sz="2600">
                <a:latin typeface="Times New Roman" panose="02020603050405020304" pitchFamily="18" charset="0"/>
                <a:ea typeface="Times New Roman" panose="02020603050405020304" pitchFamily="18" charset="0"/>
              </a:rPr>
              <a:t>giai đoạn này, có hai khuynh hư</a:t>
            </a:r>
            <a:r>
              <a:rPr lang="en-US" sz="2600">
                <a:latin typeface="Times New Roman" panose="02020603050405020304" pitchFamily="18" charset="0"/>
                <a:ea typeface="Times New Roman" panose="02020603050405020304" pitchFamily="18" charset="0"/>
              </a:rPr>
              <a:t>ớ</a:t>
            </a:r>
            <a:r>
              <a:rPr lang="vi-VN" sz="2600">
                <a:latin typeface="Times New Roman" panose="02020603050405020304" pitchFamily="18" charset="0"/>
                <a:ea typeface="Times New Roman" panose="02020603050405020304" pitchFamily="18" charset="0"/>
              </a:rPr>
              <a:t>ng phát tri</a:t>
            </a:r>
            <a:r>
              <a:rPr lang="en-US" sz="2600">
                <a:latin typeface="Times New Roman" panose="02020603050405020304" pitchFamily="18" charset="0"/>
                <a:ea typeface="Times New Roman" panose="02020603050405020304" pitchFamily="18" charset="0"/>
              </a:rPr>
              <a:t>ể</a:t>
            </a:r>
            <a:r>
              <a:rPr lang="vi-VN" sz="2600">
                <a:latin typeface="Times New Roman" panose="02020603050405020304" pitchFamily="18" charset="0"/>
                <a:ea typeface="Times New Roman" panose="02020603050405020304" pitchFamily="18" charset="0"/>
              </a:rPr>
              <a:t>n máy tính: máy tính cá nhân và siêu máy tính, với mỗi loại máy t</a:t>
            </a:r>
            <a:r>
              <a:rPr lang="en-US" sz="2600">
                <a:latin typeface="Times New Roman" panose="02020603050405020304" pitchFamily="18" charset="0"/>
                <a:ea typeface="Times New Roman" panose="02020603050405020304" pitchFamily="18" charset="0"/>
              </a:rPr>
              <a:t>í</a:t>
            </a:r>
            <a:r>
              <a:rPr lang="vi-VN" sz="2600">
                <a:latin typeface="Times New Roman" panose="02020603050405020304" pitchFamily="18" charset="0"/>
                <a:ea typeface="Times New Roman" panose="02020603050405020304" pitchFamily="18" charset="0"/>
              </a:rPr>
              <a:t>nh có loại OS tương ứng.</a:t>
            </a:r>
            <a:br>
              <a:rPr lang="en-US" sz="1800">
                <a:latin typeface="Times New Roman" panose="02020603050405020304" pitchFamily="18" charset="0"/>
                <a:ea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523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8CA4-3848-48EE-A2E3-B8D5C3A76E10}"/>
              </a:ext>
            </a:extLst>
          </p:cNvPr>
          <p:cNvSpPr>
            <a:spLocks noGrp="1"/>
          </p:cNvSpPr>
          <p:nvPr>
            <p:ph type="title"/>
          </p:nvPr>
        </p:nvSpPr>
        <p:spPr>
          <a:xfrm>
            <a:off x="287113" y="0"/>
            <a:ext cx="5499090" cy="764498"/>
          </a:xfrm>
        </p:spPr>
        <p:txBody>
          <a:bodyPr>
            <a:normAutofit fontScale="90000"/>
          </a:bodyPr>
          <a:lstStyle/>
          <a:p>
            <a:pPr>
              <a:lnSpc>
                <a:spcPct val="142000"/>
              </a:lnSpc>
            </a:pPr>
            <a: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3. </a:t>
            </a:r>
            <a:r>
              <a:rPr lang="vi-VN"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Một số hệ điều hành tiêu biểu</a:t>
            </a:r>
            <a:br>
              <a:rPr lang="en-US"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br>
            <a:endParaRPr lang="en-US">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4559DB4-91CD-4075-9961-885F9E48DDBD}"/>
              </a:ext>
            </a:extLst>
          </p:cNvPr>
          <p:cNvSpPr txBox="1"/>
          <p:nvPr/>
        </p:nvSpPr>
        <p:spPr>
          <a:xfrm>
            <a:off x="159024" y="2462603"/>
            <a:ext cx="11617773" cy="4289379"/>
          </a:xfrm>
          <a:prstGeom prst="rect">
            <a:avLst/>
          </a:prstGeom>
          <a:noFill/>
        </p:spPr>
        <p:txBody>
          <a:bodyPr wrap="square">
            <a:spAutoFit/>
          </a:bodyPr>
          <a:lstStyle/>
          <a:p>
            <a:pPr indent="165100" algn="just">
              <a:lnSpc>
                <a:spcPct val="132000"/>
              </a:lnSpc>
              <a:spcAft>
                <a:spcPts val="200"/>
              </a:spcAft>
            </a:pPr>
            <a:r>
              <a:rPr lang="vi-VN" sz="2600">
                <a:solidFill>
                  <a:srgbClr val="FFC000"/>
                </a:solidFill>
                <a:effectLst/>
                <a:latin typeface="Times New Roman" panose="02020603050405020304" pitchFamily="18" charset="0"/>
                <a:ea typeface="Times New Roman" panose="02020603050405020304" pitchFamily="18" charset="0"/>
              </a:rPr>
              <a:t>Windows 95 </a:t>
            </a:r>
            <a:r>
              <a:rPr lang="vi-VN" sz="2600">
                <a:effectLst/>
                <a:latin typeface="Times New Roman" panose="02020603050405020304" pitchFamily="18" charset="0"/>
                <a:ea typeface="Times New Roman" panose="02020603050405020304" pitchFamily="18" charset="0"/>
              </a:rPr>
              <a:t>là một c</a:t>
            </a:r>
            <a:r>
              <a:rPr lang="en-US" sz="2600">
                <a:effectLst/>
                <a:latin typeface="Times New Roman" panose="02020603050405020304" pitchFamily="18" charset="0"/>
                <a:ea typeface="Times New Roman" panose="02020603050405020304" pitchFamily="18" charset="0"/>
              </a:rPr>
              <a:t>ộ</a:t>
            </a:r>
            <a:r>
              <a:rPr lang="vi-VN" sz="2600">
                <a:effectLst/>
                <a:latin typeface="Times New Roman" panose="02020603050405020304" pitchFamily="18" charset="0"/>
                <a:ea typeface="Times New Roman" panose="02020603050405020304" pitchFamily="18" charset="0"/>
              </a:rPr>
              <a:t>t mốc phát tri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OS với giao diện đẹp</a:t>
            </a:r>
            <a:r>
              <a:rPr lang="en-US" sz="2600">
                <a:effectLst/>
                <a:latin typeface="Times New Roman" panose="02020603050405020304" pitchFamily="18" charset="0"/>
                <a:ea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rPr>
              <a:t> có nhiều công c</a:t>
            </a:r>
            <a:r>
              <a:rPr lang="en-US" sz="2600">
                <a:latin typeface="Times New Roman" panose="02020603050405020304" pitchFamily="18" charset="0"/>
                <a:ea typeface="Times New Roman" panose="02020603050405020304" pitchFamily="18" charset="0"/>
              </a:rPr>
              <a:t>ụ</a:t>
            </a:r>
            <a:r>
              <a:rPr lang="vi-VN" sz="2600">
                <a:effectLst/>
                <a:latin typeface="Times New Roman" panose="02020603050405020304" pitchFamily="18" charset="0"/>
                <a:ea typeface="Times New Roman" panose="02020603050405020304" pitchFamily="18" charset="0"/>
              </a:rPr>
              <a:t> tiện ích như menu </a:t>
            </a:r>
            <a:r>
              <a:rPr lang="vi-VN" sz="2600" b="1">
                <a:effectLst/>
                <a:latin typeface="Times New Roman" panose="02020603050405020304" pitchFamily="18" charset="0"/>
                <a:ea typeface="Times New Roman" panose="02020603050405020304" pitchFamily="18" charset="0"/>
              </a:rPr>
              <a:t>Start, </a:t>
            </a:r>
            <a:r>
              <a:rPr lang="vi-VN" sz="2600">
                <a:effectLst/>
                <a:latin typeface="Times New Roman" panose="02020603050405020304" pitchFamily="18" charset="0"/>
                <a:ea typeface="Times New Roman" panose="02020603050405020304" pitchFamily="18" charset="0"/>
              </a:rPr>
              <a:t>thanh trạng thái </a:t>
            </a:r>
            <a:r>
              <a:rPr lang="vi-VN" sz="2600" b="1">
                <a:effectLst/>
                <a:latin typeface="Times New Roman" panose="02020603050405020304" pitchFamily="18" charset="0"/>
                <a:ea typeface="Times New Roman" panose="02020603050405020304" pitchFamily="18" charset="0"/>
              </a:rPr>
              <a:t>Taskhar, </a:t>
            </a:r>
            <a:r>
              <a:rPr lang="vi-VN" sz="2600">
                <a:effectLst/>
                <a:latin typeface="Times New Roman" panose="02020603050405020304" pitchFamily="18" charset="0"/>
                <a:ea typeface="Times New Roman" panose="02020603050405020304" pitchFamily="18" charset="0"/>
              </a:rPr>
              <a:t>bi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u tượng lối tắt </a:t>
            </a:r>
            <a:r>
              <a:rPr lang="vi-VN" sz="2600" b="1">
                <a:effectLst/>
                <a:latin typeface="Times New Roman" panose="02020603050405020304" pitchFamily="18" charset="0"/>
                <a:ea typeface="Times New Roman" panose="02020603050405020304" pitchFamily="18" charset="0"/>
              </a:rPr>
              <a:t>Shortcut. </a:t>
            </a:r>
            <a:r>
              <a:rPr lang="vi-VN" sz="2600">
                <a:solidFill>
                  <a:srgbClr val="FFC000"/>
                </a:solidFill>
                <a:effectLst/>
                <a:latin typeface="Times New Roman" panose="02020603050405020304" pitchFamily="18" charset="0"/>
                <a:ea typeface="Times New Roman" panose="02020603050405020304" pitchFamily="18" charset="0"/>
              </a:rPr>
              <a:t>Windows</a:t>
            </a:r>
            <a:r>
              <a:rPr lang="vi-VN" sz="2600">
                <a:effectLst/>
                <a:latin typeface="Times New Roman" panose="02020603050405020304" pitchFamily="18" charset="0"/>
                <a:ea typeface="Times New Roman" panose="02020603050405020304" pitchFamily="18" charset="0"/>
              </a:rPr>
              <a:t> </a:t>
            </a:r>
            <a:r>
              <a:rPr lang="vi-VN" sz="2600">
                <a:solidFill>
                  <a:srgbClr val="FFC000"/>
                </a:solidFill>
                <a:effectLst/>
                <a:latin typeface="Times New Roman" panose="02020603050405020304" pitchFamily="18" charset="0"/>
                <a:ea typeface="Times New Roman" panose="02020603050405020304" pitchFamily="18" charset="0"/>
              </a:rPr>
              <a:t>2000 Server </a:t>
            </a:r>
            <a:r>
              <a:rPr lang="vi-VN" sz="2600">
                <a:effectLst/>
                <a:latin typeface="Times New Roman" panose="02020603050405020304" pitchFamily="18" charset="0"/>
                <a:ea typeface="Times New Roman" panose="02020603050405020304" pitchFamily="18" charset="0"/>
              </a:rPr>
              <a:t>có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c</a:t>
            </a:r>
            <a:r>
              <a:rPr lang="en-US" sz="2600">
                <a:latin typeface="Times New Roman" panose="02020603050405020304" pitchFamily="18" charset="0"/>
                <a:ea typeface="Times New Roman" panose="02020603050405020304" pitchFamily="18" charset="0"/>
              </a:rPr>
              <a:t>ô</a:t>
            </a:r>
            <a:r>
              <a:rPr lang="vi-VN" sz="2600">
                <a:effectLst/>
                <a:latin typeface="Times New Roman" panose="02020603050405020304" pitchFamily="18" charset="0"/>
                <a:ea typeface="Times New Roman" panose="02020603050405020304" pitchFamily="18" charset="0"/>
              </a:rPr>
              <a:t>ng cụ đ</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qu</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trị mạng, cung c</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p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dịch vụ cho mạng cục bộ k</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t n</a:t>
            </a:r>
            <a:r>
              <a:rPr lang="en-US" sz="2600">
                <a:latin typeface="Times New Roman" panose="02020603050405020304" pitchFamily="18" charset="0"/>
                <a:ea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rPr>
              <a:t>i v</a:t>
            </a:r>
            <a:r>
              <a:rPr lang="en-US" sz="2600">
                <a:effectLst/>
                <a:latin typeface="Times New Roman" panose="02020603050405020304" pitchFamily="18" charset="0"/>
                <a:ea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rPr>
              <a:t>i Internet.</a:t>
            </a:r>
            <a:endParaRPr lang="en-US" sz="2600">
              <a:effectLst/>
              <a:latin typeface="Times New Roman" panose="02020603050405020304" pitchFamily="18" charset="0"/>
              <a:ea typeface="Times New Roman" panose="02020603050405020304" pitchFamily="18" charset="0"/>
            </a:endParaRPr>
          </a:p>
          <a:p>
            <a:pPr indent="330200" algn="just">
              <a:lnSpc>
                <a:spcPct val="132000"/>
              </a:lnSpc>
              <a:spcAft>
                <a:spcPts val="100"/>
              </a:spcAft>
            </a:pPr>
            <a:r>
              <a:rPr lang="vi-VN" sz="2600">
                <a:effectLst/>
                <a:latin typeface="Times New Roman" panose="02020603050405020304" pitchFamily="18" charset="0"/>
                <a:ea typeface="Times New Roman" panose="02020603050405020304" pitchFamily="18" charset="0"/>
              </a:rPr>
              <a:t>Năm 2001, </a:t>
            </a:r>
            <a:r>
              <a:rPr lang="vi-VN" sz="2600">
                <a:solidFill>
                  <a:srgbClr val="FFC000"/>
                </a:solidFill>
                <a:effectLst/>
                <a:latin typeface="Times New Roman" panose="02020603050405020304" pitchFamily="18" charset="0"/>
                <a:ea typeface="Times New Roman" panose="02020603050405020304" pitchFamily="18" charset="0"/>
              </a:rPr>
              <a:t>Windows XP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phát hành với nâng c</a:t>
            </a:r>
            <a:r>
              <a:rPr lang="en-US" sz="2600">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p </a:t>
            </a:r>
            <a:r>
              <a:rPr lang="en-US" sz="2600">
                <a:latin typeface="Times New Roman" panose="02020603050405020304" pitchFamily="18" charset="0"/>
                <a:ea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rPr>
              <a:t> chạy trên các bộ xử lí tiên ti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64 bit th</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 hệ mới. Sau đó là c</a:t>
            </a:r>
            <a:r>
              <a:rPr lang="en-US" sz="2600">
                <a:latin typeface="Times New Roman" panose="02020603050405020304" pitchFamily="18" charset="0"/>
                <a:ea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rPr>
              <a:t>c phiên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a:t>
            </a:r>
            <a:r>
              <a:rPr lang="vi-VN" sz="2600">
                <a:solidFill>
                  <a:srgbClr val="FFC000"/>
                </a:solidFill>
                <a:effectLst/>
                <a:latin typeface="Times New Roman" panose="02020603050405020304" pitchFamily="18" charset="0"/>
                <a:ea typeface="Times New Roman" panose="02020603050405020304" pitchFamily="18" charset="0"/>
              </a:rPr>
              <a:t>Windows 7</a:t>
            </a:r>
            <a:r>
              <a:rPr lang="vi-VN" sz="2600">
                <a:effectLst/>
                <a:latin typeface="Times New Roman" panose="02020603050405020304" pitchFamily="18" charset="0"/>
                <a:ea typeface="Times New Roman" panose="02020603050405020304" pitchFamily="18" charset="0"/>
              </a:rPr>
              <a:t> (năm 2009), </a:t>
            </a:r>
            <a:r>
              <a:rPr lang="vi-VN" sz="2600">
                <a:solidFill>
                  <a:srgbClr val="FFC000"/>
                </a:solidFill>
                <a:effectLst/>
                <a:latin typeface="Times New Roman" panose="02020603050405020304" pitchFamily="18" charset="0"/>
                <a:ea typeface="Times New Roman" panose="02020603050405020304" pitchFamily="18" charset="0"/>
              </a:rPr>
              <a:t>Windows 8 </a:t>
            </a:r>
            <a:r>
              <a:rPr lang="vi-VN" sz="2600">
                <a:effectLst/>
                <a:latin typeface="Times New Roman" panose="02020603050405020304" pitchFamily="18" charset="0"/>
                <a:ea typeface="Times New Roman" panose="02020603050405020304" pitchFamily="18" charset="0"/>
              </a:rPr>
              <a:t>(năm 2012). </a:t>
            </a:r>
            <a:r>
              <a:rPr lang="vi-VN" sz="2600">
                <a:solidFill>
                  <a:srgbClr val="FFC000"/>
                </a:solidFill>
                <a:effectLst/>
                <a:latin typeface="Times New Roman" panose="02020603050405020304" pitchFamily="18" charset="0"/>
                <a:ea typeface="Times New Roman" panose="02020603050405020304" pitchFamily="18" charset="0"/>
              </a:rPr>
              <a:t>Windows 10 </a:t>
            </a:r>
            <a:r>
              <a:rPr lang="vi-VN" sz="2600">
                <a:effectLst/>
                <a:latin typeface="Times New Roman" panose="02020603050405020304" pitchFamily="18" charset="0"/>
                <a:ea typeface="Times New Roman" panose="02020603050405020304" pitchFamily="18" charset="0"/>
              </a:rPr>
              <a:t>(năm 2015)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ang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sử dụng ph</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 bi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vi tính hiệu quả, có sẵn các hỗ tr</a:t>
            </a:r>
            <a:r>
              <a:rPr lang="en-US" sz="2600">
                <a:effectLst/>
                <a:latin typeface="Times New Roman" panose="02020603050405020304" pitchFamily="18" charset="0"/>
                <a:ea typeface="Times New Roman" panose="02020603050405020304" pitchFamily="18" charset="0"/>
              </a:rPr>
              <a:t>ợ</a:t>
            </a:r>
            <a:r>
              <a:rPr lang="vi-VN" sz="2600">
                <a:effectLst/>
                <a:latin typeface="Times New Roman" panose="02020603050405020304" pitchFamily="18" charset="0"/>
                <a:ea typeface="Times New Roman" panose="02020603050405020304" pitchFamily="18" charset="0"/>
              </a:rPr>
              <a:t> ph</a:t>
            </a:r>
            <a:r>
              <a:rPr lang="en-US" sz="2600">
                <a:latin typeface="Times New Roman" panose="02020603050405020304" pitchFamily="18" charset="0"/>
                <a:ea typeface="Times New Roman" panose="02020603050405020304" pitchFamily="18" charset="0"/>
              </a:rPr>
              <a:t>ò</a:t>
            </a:r>
            <a:r>
              <a:rPr lang="vi-VN" sz="2600">
                <a:effectLst/>
                <a:latin typeface="Times New Roman" panose="02020603050405020304" pitchFamily="18" charset="0"/>
                <a:ea typeface="Times New Roman" panose="02020603050405020304" pitchFamily="18" charset="0"/>
              </a:rPr>
              <a:t>ng chống virus, an toàn dữ liệu.... </a:t>
            </a:r>
            <a:endParaRPr lang="en-US" sz="260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25269192-4C27-4C4F-AE94-80D94D1B2A11}"/>
              </a:ext>
            </a:extLst>
          </p:cNvPr>
          <p:cNvSpPr txBox="1">
            <a:spLocks/>
          </p:cNvSpPr>
          <p:nvPr/>
        </p:nvSpPr>
        <p:spPr>
          <a:xfrm>
            <a:off x="304403" y="528872"/>
            <a:ext cx="11617774" cy="1933731"/>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nSpc>
                <a:spcPct val="142000"/>
              </a:lnSpc>
            </a:pPr>
            <a:r>
              <a:rPr lang="vi-VN" sz="2900">
                <a:solidFill>
                  <a:srgbClr val="FFC000"/>
                </a:solidFill>
                <a:latin typeface="Times New Roman" panose="02020603050405020304" pitchFamily="18" charset="0"/>
                <a:ea typeface="Arial" panose="020B0604020202020204" pitchFamily="34" charset="0"/>
                <a:cs typeface="Times New Roman" panose="02020603050405020304" pitchFamily="18" charset="0"/>
              </a:rPr>
              <a:t>a) Hệ điều hành cho máy tính cá nhân</a:t>
            </a:r>
            <a:br>
              <a:rPr lang="en-US" sz="2900">
                <a:latin typeface="Times New Roman" panose="02020603050405020304" pitchFamily="18" charset="0"/>
                <a:ea typeface="Arial" panose="020B0604020202020204" pitchFamily="34" charset="0"/>
                <a:cs typeface="Times New Roman" panose="02020603050405020304" pitchFamily="18" charset="0"/>
              </a:rPr>
            </a:br>
            <a:r>
              <a:rPr lang="en-US" sz="2900">
                <a:latin typeface="Times New Roman" panose="02020603050405020304" pitchFamily="18" charset="0"/>
                <a:ea typeface="Arial" panose="020B0604020202020204" pitchFamily="34" charset="0"/>
                <a:cs typeface="Times New Roman" panose="02020603050405020304" pitchFamily="18" charset="0"/>
              </a:rPr>
              <a:t> </a:t>
            </a:r>
            <a:r>
              <a:rPr lang="vi-VN" sz="2900">
                <a:latin typeface="Times New Roman" panose="02020603050405020304" pitchFamily="18" charset="0"/>
                <a:ea typeface="Times New Roman" panose="02020603050405020304" pitchFamily="18" charset="0"/>
                <a:cs typeface="Times New Roman" panose="02020603050405020304" pitchFamily="18" charset="0"/>
              </a:rPr>
              <a:t>Một s</a:t>
            </a:r>
            <a:r>
              <a:rPr lang="en-US" sz="2900">
                <a:latin typeface="Times New Roman" panose="02020603050405020304" pitchFamily="18" charset="0"/>
                <a:ea typeface="Times New Roman" panose="02020603050405020304" pitchFamily="18" charset="0"/>
                <a:cs typeface="Times New Roman" panose="02020603050405020304" pitchFamily="18" charset="0"/>
              </a:rPr>
              <a:t>ố</a:t>
            </a:r>
            <a:r>
              <a:rPr lang="vi-VN" sz="2900">
                <a:latin typeface="Times New Roman" panose="02020603050405020304" pitchFamily="18" charset="0"/>
                <a:ea typeface="Times New Roman" panose="02020603050405020304" pitchFamily="18" charset="0"/>
                <a:cs typeface="Times New Roman" panose="02020603050405020304" pitchFamily="18" charset="0"/>
              </a:rPr>
              <a:t> OS thương mại tiêu bi</a:t>
            </a:r>
            <a:r>
              <a:rPr lang="en-US" sz="2900">
                <a:latin typeface="Times New Roman" panose="02020603050405020304" pitchFamily="18" charset="0"/>
                <a:ea typeface="Times New Roman" panose="02020603050405020304" pitchFamily="18" charset="0"/>
                <a:cs typeface="Times New Roman" panose="02020603050405020304" pitchFamily="18" charset="0"/>
              </a:rPr>
              <a:t>ể</a:t>
            </a:r>
            <a:r>
              <a:rPr lang="vi-VN" sz="2900">
                <a:latin typeface="Times New Roman" panose="02020603050405020304" pitchFamily="18" charset="0"/>
                <a:ea typeface="Times New Roman" panose="02020603050405020304" pitchFamily="18" charset="0"/>
                <a:cs typeface="Times New Roman" panose="02020603050405020304" pitchFamily="18" charset="0"/>
              </a:rPr>
              <a:t>u là: MS DOS, Windows cho dòng máy tính với CPU Intel.</a:t>
            </a:r>
            <a:r>
              <a:rPr lang="en-US" sz="2900">
                <a:latin typeface="Times New Roman" panose="02020603050405020304" pitchFamily="18" charset="0"/>
                <a:ea typeface="Times New Roman" panose="02020603050405020304" pitchFamily="18" charset="0"/>
                <a:cs typeface="Times New Roman" panose="02020603050405020304" pitchFamily="18" charset="0"/>
              </a:rPr>
              <a:t> </a:t>
            </a:r>
            <a:endParaRPr lang="en-US">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106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FFDF-301C-4716-AA96-DAF90939C873}"/>
              </a:ext>
            </a:extLst>
          </p:cNvPr>
          <p:cNvSpPr>
            <a:spLocks noGrp="1"/>
          </p:cNvSpPr>
          <p:nvPr>
            <p:ph type="title"/>
          </p:nvPr>
        </p:nvSpPr>
        <p:spPr>
          <a:xfrm>
            <a:off x="348939" y="301148"/>
            <a:ext cx="11591269" cy="2022327"/>
          </a:xfrm>
        </p:spPr>
        <p:txBody>
          <a:bodyPr>
            <a:noAutofit/>
          </a:bodyPr>
          <a:lstStyle/>
          <a:p>
            <a:pPr indent="406400">
              <a:lnSpc>
                <a:spcPct val="127000"/>
              </a:lnSpc>
              <a:spcAft>
                <a:spcPts val="4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Hệ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ều</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cho máy tính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và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iện thoại thông minh: có các công cụ qu</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l</a:t>
            </a:r>
            <a:r>
              <a:rPr lang="en-US" sz="2600">
                <a:latin typeface="Times New Roman" panose="02020603050405020304" pitchFamily="18" charset="0"/>
                <a:ea typeface="Times New Roman" panose="02020603050405020304" pitchFamily="18" charset="0"/>
                <a:cs typeface="Times New Roman" panose="02020603050405020304" pitchFamily="18" charset="0"/>
              </a:rPr>
              <a:t>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thông tin cá nhân, x</a:t>
            </a:r>
            <a:r>
              <a:rPr lang="en-US" sz="2600">
                <a:latin typeface="Times New Roman" panose="02020603050405020304" pitchFamily="18" charset="0"/>
                <a:ea typeface="Times New Roman" panose="02020603050405020304" pitchFamily="18" charset="0"/>
                <a:cs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latin typeface="Times New Roman" panose="02020603050405020304" pitchFamily="18" charset="0"/>
                <a:ea typeface="Times New Roman" panose="02020603050405020304" pitchFamily="18" charset="0"/>
                <a:cs typeface="Times New Roman" panose="02020603050405020304" pitchFamily="18" charset="0"/>
              </a:rPr>
              <a:t>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âm thanh và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hoạ được đặc biệt chú </a:t>
            </a:r>
            <a:r>
              <a:rPr lang="en-US" sz="2600">
                <a:latin typeface="Times New Roman" panose="02020603050405020304" pitchFamily="18" charset="0"/>
                <a:ea typeface="Times New Roman" panose="02020603050405020304" pitchFamily="18" charset="0"/>
                <a:cs typeface="Times New Roman" panose="02020603050405020304" pitchFamily="18" charset="0"/>
              </a:rPr>
              <a:t>ý</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nhi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h</a:t>
            </a:r>
            <a:r>
              <a:rPr lang="en-US" sz="2600">
                <a:latin typeface="Times New Roman" panose="02020603050405020304" pitchFamily="18" charset="0"/>
                <a:ea typeface="Times New Roman" panose="02020603050405020304" pitchFamily="18" charset="0"/>
                <a:cs typeface="Times New Roman" panose="02020603050405020304" pitchFamily="18" charset="0"/>
              </a:rPr>
              <a:t>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c</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latin typeface="Times New Roman" panose="02020603050405020304" pitchFamily="18" charset="0"/>
                <a:ea typeface="Times New Roman" panose="02020603050405020304" pitchFamily="18" charset="0"/>
                <a:cs typeface="Times New Roman" panose="02020603050405020304" pitchFamily="18" charset="0"/>
              </a:rPr>
              <a:t>đả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o ch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lượng cao trong vai trò của công cụ gi</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trí, thư giãn.</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VD: Android, iOS, Symbian,…</a:t>
            </a:r>
            <a:br>
              <a:rPr lang="en-US" sz="260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6749931-179C-493D-A050-F741C3E71DB9}"/>
              </a:ext>
            </a:extLst>
          </p:cNvPr>
          <p:cNvSpPr txBox="1">
            <a:spLocks/>
          </p:cNvSpPr>
          <p:nvPr/>
        </p:nvSpPr>
        <p:spPr>
          <a:xfrm>
            <a:off x="360887" y="2578613"/>
            <a:ext cx="11591269" cy="2667944"/>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indent="406400">
              <a:lnSpc>
                <a:spcPct val="127000"/>
              </a:lnSpc>
              <a:spcAft>
                <a:spcPts val="400"/>
              </a:spcAft>
            </a:pPr>
            <a:r>
              <a:rPr lang="vi-VN"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t>b) Hệ điều hành cho máy tính lớn</a:t>
            </a:r>
            <a:br>
              <a:rPr lang="en-US" sz="2600">
                <a:solidFill>
                  <a:srgbClr val="FFC000"/>
                </a:solidFill>
                <a:latin typeface="Times New Roman" panose="02020603050405020304" pitchFamily="18" charset="0"/>
                <a:ea typeface="Arial" panose="020B0604020202020204" pitchFamily="34" charset="0"/>
                <a:cs typeface="Times New Roman" panose="02020603050405020304" pitchFamily="18" charset="0"/>
              </a:rPr>
            </a:br>
            <a:r>
              <a:rPr lang="vi-VN" sz="2600">
                <a:latin typeface="Times New Roman" panose="02020603050405020304" pitchFamily="18" charset="0"/>
                <a:ea typeface="Microsoft Sans Serif" panose="020B0604020202020204" pitchFamily="34" charset="0"/>
                <a:cs typeface="Times New Roman" panose="02020603050405020304" pitchFamily="18" charset="0"/>
              </a:rPr>
              <a:t>OS UNIX xuất hiện từ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hệ máy tính thứ ba</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do Ken Thompson xây dựng, được s</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ử</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dụng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ạo cho các má</a:t>
            </a:r>
            <a:r>
              <a:rPr lang="en-US" sz="2600">
                <a:latin typeface="Times New Roman" panose="02020603050405020304" pitchFamily="18" charset="0"/>
                <a:ea typeface="Microsoft Sans Serif" panose="020B0604020202020204" pitchFamily="34" charset="0"/>
                <a:cs typeface="Times New Roman" panose="02020603050405020304" pitchFamily="18" charset="0"/>
              </a:rPr>
              <a:t>y</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tính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ớ</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siêu máy tính. UNIX là OS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latin typeface="Times New Roman" panose="02020603050405020304" pitchFamily="18" charset="0"/>
                <a:ea typeface="Microsoft Sans Serif" panose="020B0604020202020204" pitchFamily="34" charset="0"/>
                <a:cs typeface="Times New Roman" panose="02020603050405020304" pitchFamily="18" charset="0"/>
              </a:rPr>
              <a:t>a nhiệm, nhi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latin typeface="Times New Roman" panose="02020603050405020304" pitchFamily="18" charset="0"/>
                <a:ea typeface="Microsoft Sans Serif" panose="020B0604020202020204" pitchFamily="34" charset="0"/>
                <a:cs typeface="Times New Roman" panose="02020603050405020304" pitchFamily="18" charset="0"/>
              </a:rPr>
              <a:t>u người dùng dựa trên cơ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phân chia thời gian, ki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soát người dùng r</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ấ</a:t>
            </a:r>
            <a:r>
              <a:rPr lang="vi-VN" sz="2600">
                <a:latin typeface="Times New Roman" panose="02020603050405020304" pitchFamily="18" charset="0"/>
                <a:ea typeface="Microsoft Sans Serif" panose="020B0604020202020204" pitchFamily="34" charset="0"/>
                <a:cs typeface="Times New Roman" panose="02020603050405020304" pitchFamily="18" charset="0"/>
              </a:rPr>
              <a:t>t nghiêm ngặt, đ</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latin typeface="Times New Roman" panose="02020603050405020304" pitchFamily="18" charset="0"/>
                <a:ea typeface="Microsoft Sans Serif" panose="020B0604020202020204" pitchFamily="34" charset="0"/>
                <a:cs typeface="Times New Roman" panose="02020603050405020304" pitchFamily="18" charset="0"/>
              </a:rPr>
              <a:t>m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latin typeface="Times New Roman" panose="02020603050405020304" pitchFamily="18" charset="0"/>
                <a:ea typeface="Microsoft Sans Serif" panose="020B0604020202020204" pitchFamily="34" charset="0"/>
                <a:cs typeface="Times New Roman" panose="02020603050405020304" pitchFamily="18" charset="0"/>
              </a:rPr>
              <a:t>o an toàn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c</a:t>
            </a:r>
            <a:r>
              <a:rPr lang="vi-VN" sz="2600">
                <a:latin typeface="Times New Roman" panose="02020603050405020304" pitchFamily="18" charset="0"/>
                <a:ea typeface="Microsoft Sans Serif" panose="020B0604020202020204" pitchFamily="34" charset="0"/>
                <a:cs typeface="Times New Roman" panose="02020603050405020304" pitchFamily="18" charset="0"/>
              </a:rPr>
              <a:t>ho các chương trình cùng thực hiện đ</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ồ</a:t>
            </a:r>
            <a:r>
              <a:rPr lang="vi-VN" sz="2600">
                <a:latin typeface="Times New Roman" panose="02020603050405020304" pitchFamily="18" charset="0"/>
                <a:ea typeface="Microsoft Sans Serif" panose="020B0604020202020204" pitchFamily="34" charset="0"/>
                <a:cs typeface="Times New Roman" panose="02020603050405020304" pitchFamily="18" charset="0"/>
              </a:rPr>
              <a:t>ng th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ờ</a:t>
            </a:r>
            <a:r>
              <a:rPr lang="vi-VN" sz="2600">
                <a:latin typeface="Times New Roman" panose="02020603050405020304" pitchFamily="18" charset="0"/>
                <a:ea typeface="Microsoft Sans Serif" panose="020B0604020202020204" pitchFamily="34" charset="0"/>
                <a:cs typeface="Times New Roman" panose="02020603050405020304" pitchFamily="18" charset="0"/>
              </a:rPr>
              <a:t>i trên một máy tính UNIX</a:t>
            </a:r>
            <a:r>
              <a:rPr lang="en-US" sz="2600">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latin typeface="Times New Roman" panose="02020603050405020304" pitchFamily="18" charset="0"/>
                <a:ea typeface="Microsoft Sans Serif" panose="020B0604020202020204" pitchFamily="34" charset="0"/>
                <a:cs typeface="Times New Roman" panose="02020603050405020304" pitchFamily="18" charset="0"/>
              </a:rPr>
              <a:t> </a:t>
            </a:r>
            <a:br>
              <a:rPr lang="en-US" sz="2600">
                <a:latin typeface="Times New Roman" panose="02020603050405020304" pitchFamily="18" charset="0"/>
                <a:ea typeface="Microsoft Sans Serif" panose="020B0604020202020204" pitchFamily="34" charset="0"/>
                <a:cs typeface="Times New Roman" panose="02020603050405020304" pitchFamily="18" charset="0"/>
              </a:rPr>
            </a:br>
            <a:br>
              <a:rPr lang="en-US" sz="2600">
                <a:latin typeface="Times New Roman" panose="02020603050405020304" pitchFamily="18" charset="0"/>
                <a:ea typeface="Microsoft Sans Serif" panose="020B0604020202020204" pitchFamily="34" charset="0"/>
                <a:cs typeface="Times New Roman" panose="02020603050405020304" pitchFamily="18" charset="0"/>
              </a:rPr>
            </a:b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738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465-4EA4-418A-A228-514C36D9BB64}"/>
              </a:ext>
            </a:extLst>
          </p:cNvPr>
          <p:cNvPicPr>
            <a:picLocks noChangeAspect="1"/>
          </p:cNvPicPr>
          <p:nvPr/>
        </p:nvPicPr>
        <p:blipFill rotWithShape="1">
          <a:blip r:embed="rId2"/>
          <a:srcRect l="14021" t="19502" r="40544" b="18632"/>
          <a:stretch/>
        </p:blipFill>
        <p:spPr>
          <a:xfrm>
            <a:off x="238539" y="1486406"/>
            <a:ext cx="5121129" cy="3920481"/>
          </a:xfrm>
          <a:prstGeom prst="rect">
            <a:avLst/>
          </a:prstGeom>
        </p:spPr>
      </p:pic>
      <p:sp>
        <p:nvSpPr>
          <p:cNvPr id="7" name="TextBox 6">
            <a:extLst>
              <a:ext uri="{FF2B5EF4-FFF2-40B4-BE49-F238E27FC236}">
                <a16:creationId xmlns:a16="http://schemas.microsoft.com/office/drawing/2014/main" id="{EA7BE52A-5EC0-4959-8BDE-5DB7BD121E0F}"/>
              </a:ext>
            </a:extLst>
          </p:cNvPr>
          <p:cNvSpPr txBox="1"/>
          <p:nvPr/>
        </p:nvSpPr>
        <p:spPr>
          <a:xfrm>
            <a:off x="463826" y="320213"/>
            <a:ext cx="4731026" cy="892552"/>
          </a:xfrm>
          <a:prstGeom prst="rect">
            <a:avLst/>
          </a:prstGeom>
          <a:noFill/>
        </p:spPr>
        <p:txBody>
          <a:bodyPr wrap="square">
            <a:spAutoFit/>
          </a:bodyPr>
          <a:lstStyle/>
          <a:p>
            <a: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4. Hệ điều hành mã nguồn mở</a:t>
            </a:r>
            <a:b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a. Hệ điều hành Linux</a:t>
            </a:r>
            <a:endParaRPr lang="en-US" sz="2600"/>
          </a:p>
        </p:txBody>
      </p:sp>
      <p:sp>
        <p:nvSpPr>
          <p:cNvPr id="8" name="TextBox 7">
            <a:extLst>
              <a:ext uri="{FF2B5EF4-FFF2-40B4-BE49-F238E27FC236}">
                <a16:creationId xmlns:a16="http://schemas.microsoft.com/office/drawing/2014/main" id="{56B87DD8-F5EF-4024-B41E-5C277631E0CE}"/>
              </a:ext>
            </a:extLst>
          </p:cNvPr>
          <p:cNvSpPr txBox="1"/>
          <p:nvPr/>
        </p:nvSpPr>
        <p:spPr>
          <a:xfrm>
            <a:off x="6758609" y="920376"/>
            <a:ext cx="4731026" cy="492443"/>
          </a:xfrm>
          <a:prstGeom prst="rect">
            <a:avLst/>
          </a:prstGeom>
          <a:noFill/>
        </p:spPr>
        <p:txBody>
          <a:bodyPr wrap="square">
            <a:spAutoFit/>
          </a:bodyPr>
          <a:lstStyle/>
          <a:p>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b. Hệ điều hành Android</a:t>
            </a:r>
            <a:endParaRPr lang="en-US" sz="2600"/>
          </a:p>
        </p:txBody>
      </p:sp>
      <p:pic>
        <p:nvPicPr>
          <p:cNvPr id="10" name="Picture 9">
            <a:extLst>
              <a:ext uri="{FF2B5EF4-FFF2-40B4-BE49-F238E27FC236}">
                <a16:creationId xmlns:a16="http://schemas.microsoft.com/office/drawing/2014/main" id="{1539727B-3C3B-41AF-9FD7-AAB3C4560D4D}"/>
              </a:ext>
            </a:extLst>
          </p:cNvPr>
          <p:cNvPicPr>
            <a:picLocks noChangeAspect="1"/>
          </p:cNvPicPr>
          <p:nvPr/>
        </p:nvPicPr>
        <p:blipFill rotWithShape="1">
          <a:blip r:embed="rId3"/>
          <a:srcRect l="47174" t="50000" r="15000" b="12059"/>
          <a:stretch/>
        </p:blipFill>
        <p:spPr>
          <a:xfrm>
            <a:off x="5857920" y="1804458"/>
            <a:ext cx="6223508" cy="3509664"/>
          </a:xfrm>
          <a:prstGeom prst="rect">
            <a:avLst/>
          </a:prstGeom>
        </p:spPr>
      </p:pic>
      <p:sp>
        <p:nvSpPr>
          <p:cNvPr id="6" name="TextBox 5">
            <a:extLst>
              <a:ext uri="{FF2B5EF4-FFF2-40B4-BE49-F238E27FC236}">
                <a16:creationId xmlns:a16="http://schemas.microsoft.com/office/drawing/2014/main" id="{7DB61CF4-0B3D-4C50-B510-328F5414E7A9}"/>
              </a:ext>
            </a:extLst>
          </p:cNvPr>
          <p:cNvSpPr txBox="1"/>
          <p:nvPr/>
        </p:nvSpPr>
        <p:spPr>
          <a:xfrm>
            <a:off x="238539" y="5645235"/>
            <a:ext cx="6970644" cy="492443"/>
          </a:xfrm>
          <a:prstGeom prst="rect">
            <a:avLst/>
          </a:prstGeom>
          <a:noFill/>
        </p:spPr>
        <p:txBody>
          <a:bodyPr wrap="square">
            <a:spAutoFit/>
          </a:bodyPr>
          <a:lstStyle/>
          <a:p>
            <a:r>
              <a:rPr lang="en-US" sz="2600" b="1">
                <a:solidFill>
                  <a:srgbClr val="FFFF00"/>
                </a:solidFill>
                <a:latin typeface="Times New Roman" panose="02020603050405020304" pitchFamily="18" charset="0"/>
                <a:ea typeface="Microsoft Sans Serif" panose="020B0604020202020204" pitchFamily="34" charset="0"/>
                <a:cs typeface="Times New Roman" panose="02020603050405020304" pitchFamily="18" charset="0"/>
              </a:rPr>
              <a:t>5</a:t>
            </a:r>
            <a:r>
              <a:rPr lang="en-US" sz="26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Thực hành tìm hiểu về hệ điều hành.</a:t>
            </a:r>
            <a:endParaRPr lang="en-US" sz="2600"/>
          </a:p>
        </p:txBody>
      </p:sp>
    </p:spTree>
    <p:extLst>
      <p:ext uri="{BB962C8B-B14F-4D97-AF65-F5344CB8AC3E}">
        <p14:creationId xmlns:p14="http://schemas.microsoft.com/office/powerpoint/2010/main" val="4259814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9</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theme/theme1.xml><?xml version="1.0" encoding="utf-8"?>
<a:theme xmlns:a="http://schemas.openxmlformats.org/drawingml/2006/main" name="BlobVTI">
  <a:themeElements>
    <a:clrScheme name="AnalogousFromDarkSeedLeftStep">
      <a:dk1>
        <a:srgbClr val="000000"/>
      </a:dk1>
      <a:lt1>
        <a:srgbClr val="FFFFFF"/>
      </a:lt1>
      <a:dk2>
        <a:srgbClr val="1B2130"/>
      </a:dk2>
      <a:lt2>
        <a:srgbClr val="F0F3F1"/>
      </a:lt2>
      <a:accent1>
        <a:srgbClr val="D937B0"/>
      </a:accent1>
      <a:accent2>
        <a:srgbClr val="AC25C7"/>
      </a:accent2>
      <a:accent3>
        <a:srgbClr val="7B37D9"/>
      </a:accent3>
      <a:accent4>
        <a:srgbClr val="3A3ACC"/>
      </a:accent4>
      <a:accent5>
        <a:srgbClr val="377AD9"/>
      </a:accent5>
      <a:accent6>
        <a:srgbClr val="25ACC7"/>
      </a:accent6>
      <a:hlink>
        <a:srgbClr val="3F5FBF"/>
      </a:hlink>
      <a:folHlink>
        <a:srgbClr val="7F7F7F"/>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1358</Words>
  <PresentationFormat>Widescreen</PresentationFormat>
  <Paragraphs>28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.VnArabiaH</vt:lpstr>
      <vt:lpstr>Arial</vt:lpstr>
      <vt:lpstr>Avenir Next LT Pro</vt:lpstr>
      <vt:lpstr>Calibri</vt:lpstr>
      <vt:lpstr>Rockwell Nova Light</vt:lpstr>
      <vt:lpstr>The Hand Extrablack</vt:lpstr>
      <vt:lpstr>Times New Roman</vt:lpstr>
      <vt:lpstr>BlobVTI</vt:lpstr>
      <vt:lpstr>Bài 3: KHÁI QUÁT VỀ       HỆ ĐIỀU HÀNH</vt:lpstr>
      <vt:lpstr>1. Hệ điều hành, vai trò và chức năng của hệ điều hành(HĐH)  * KN: SGK  </vt:lpstr>
      <vt:lpstr>PowerPoint Presentation</vt:lpstr>
      <vt:lpstr>- OS cung cấp phương thức giao tiếp: người dùng điều khiển máy tính bằng câu lệnh hoặc qua giao diện đồ hoạ hay dùng tiếng nói. - Bảo vệ hệ thống: OS có cơ chế nhằm bảo vệ hệ thống và thông tin lưu trữ, hạn chế tối đa ảnh hưởng của các sai lầm do vô tình hay cố ý. </vt:lpstr>
      <vt:lpstr>* Hệ điều hành của các máy tính thể hệ thứ hai Máy tính thế hệ này bắt đầu có hệ điều hành, tại mỗi thời điểm chỉ cho phép thực hiện một chương trình của người dùng. Hệ thống phần mềm được bổ sung các chương trình phục vụ như nạp, dịch và thực hiện chương trình ứng dụng, đồng thời hỗ trợ công việc liên quan tới thiết bị ngoại vi.  </vt:lpstr>
      <vt:lpstr>3. Một số hệ điều hành tiêu biểu </vt:lpstr>
      <vt:lpstr>- Hệ điều hành cho máy tính bảng và điện thoại thông minh: có các công cụ quản lí thông tin cá nhân, xử lí âm thanh và đồ hoạ được đặc biệt chú ý nhiều hơn cả để đảm bảo chất lượng cao trong vai trò của công cụ giải trí, thư giãn. VD: Android, iOS, Symbian,…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2023-07-10T02:10:33Z</dcterms:created>
  <dcterms:modified xsi:type="dcterms:W3CDTF">2023-08-05T04:01:20Z</dcterms:modified>
</cp:coreProperties>
</file>