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6" r:id="rId34"/>
    <p:sldId id="295" r:id="rId35"/>
    <p:sldId id="288" r:id="rId36"/>
    <p:sldId id="289" r:id="rId37"/>
    <p:sldId id="290" r:id="rId38"/>
    <p:sldId id="291" r:id="rId39"/>
    <p:sldId id="292" r:id="rId40"/>
    <p:sldId id="294" r:id="rId41"/>
    <p:sldId id="293" r:id="rId42"/>
    <p:sldId id="297" r:id="rId43"/>
    <p:sldId id="298" r:id="rId44"/>
    <p:sldId id="300" r:id="rId45"/>
    <p:sldId id="299"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7DA27-ABFF-9135-8E61-34D59D011B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754C36-44A8-C237-7EB8-10B91C7C1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203DA2-AF37-7709-CC6F-B8802AB647FF}"/>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DFF8D46D-754F-8932-7C3C-D699311C90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27E2E-93DC-227F-1C85-1A995C50C482}"/>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2555191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39A74-23D8-412F-477F-F3D65502F5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998F19-F4A0-5680-56B9-AB69BF025E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B31C9E-9115-052B-4FF4-828E696167F3}"/>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9ED4FF43-4BCE-46AB-C54E-612FF9A184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7C8593-FBB0-50E4-0FAC-8EE38DC5B545}"/>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187442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BC411A-8744-5C77-8510-394B0E573F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B463A-5E4C-C861-85B2-CC614EFC7F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0DC87-1BBF-5A74-A8DD-DD1DDB8BF622}"/>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5FD79B46-5AFF-AE99-698C-D30E00B39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BB6DD-64FB-A6D9-E04F-C92538830B44}"/>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1847315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13F08-1218-2475-5F4B-45B087A604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CFDDA-D71D-0E40-6283-D3FEAAFBFD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29503-B647-BE5B-4D4C-A8BFA7CAED85}"/>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97E737B8-BCDC-1EF7-F522-FCE6D45573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6135E3-8148-94A5-9B0C-317DF40D9CD6}"/>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863361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9E183-D723-955D-20C4-E50938EF4D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4FEE30-67BB-66AE-E9AE-9FE53177DA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8FB14E-9AA1-53B0-D51D-EB99E396AF1B}"/>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ACAC8D96-3308-014A-6088-1A7F852AA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04E21A-1545-D51F-AA29-CE40FE4B793A}"/>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1707202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F9327-09CA-B936-7998-CFE833F84A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544238-AF05-2468-F450-0537C5B0BD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22DBA9-2FF9-88F1-7350-67EF65875B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5D6693-B301-D438-C71A-9A2C1B41AEAE}"/>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6" name="Footer Placeholder 5">
            <a:extLst>
              <a:ext uri="{FF2B5EF4-FFF2-40B4-BE49-F238E27FC236}">
                <a16:creationId xmlns:a16="http://schemas.microsoft.com/office/drawing/2014/main" id="{7942B7D7-F0E7-8D96-B9AC-5744D6165B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63DFD3-730B-0228-6C4D-0D217B88A039}"/>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4080801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FAF5B-4162-A392-FF2A-66022ECBAA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45BDAF-B4A7-D9F5-D58E-E48AAC20FD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93F126-4AAD-9E69-C3E0-8020CB906B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E46DB5-0444-945F-6CEC-B844C453C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A11631-7FEE-3364-A0FF-823F5015E9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7121C9-A3C2-068B-A8FB-D3C2BCF4AB06}"/>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8" name="Footer Placeholder 7">
            <a:extLst>
              <a:ext uri="{FF2B5EF4-FFF2-40B4-BE49-F238E27FC236}">
                <a16:creationId xmlns:a16="http://schemas.microsoft.com/office/drawing/2014/main" id="{3142971E-517B-0BA8-AF9D-B76EE5125D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DC53C0-DE81-4E8E-47F4-F2C3E0A83272}"/>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296726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1FA27-BD27-8C2D-2587-BB1A495F97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373AEE-3072-23C8-96CD-CC693F401A8B}"/>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4" name="Footer Placeholder 3">
            <a:extLst>
              <a:ext uri="{FF2B5EF4-FFF2-40B4-BE49-F238E27FC236}">
                <a16:creationId xmlns:a16="http://schemas.microsoft.com/office/drawing/2014/main" id="{D2B56CAB-4AB2-2DA3-8B2A-5CF53091FC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F9A9A50-F8DF-2783-61B7-A63E6857AB90}"/>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3333274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B0A542-EF5D-A635-870C-B1982FCB82A2}"/>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3" name="Footer Placeholder 2">
            <a:extLst>
              <a:ext uri="{FF2B5EF4-FFF2-40B4-BE49-F238E27FC236}">
                <a16:creationId xmlns:a16="http://schemas.microsoft.com/office/drawing/2014/main" id="{9DB9B1E9-6240-91EE-4947-7FB321D550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1B2B52-43CA-ED97-A0F0-7E929FEA6B6E}"/>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1351472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5A739-CA8F-A6EB-89DA-1438EB7485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D8F52E-E5C5-E1AD-061E-7F2C3E65CF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B21464-E188-9724-8C13-94015BDA19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0AAFC9-32ED-C771-DD75-7BCACF6B9200}"/>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6" name="Footer Placeholder 5">
            <a:extLst>
              <a:ext uri="{FF2B5EF4-FFF2-40B4-BE49-F238E27FC236}">
                <a16:creationId xmlns:a16="http://schemas.microsoft.com/office/drawing/2014/main" id="{BD7638F0-880A-40C7-E6E6-6EC167D55A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C77BC6-D08F-0703-DC14-D576BE54F255}"/>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411988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DE700-9C08-37C3-432C-88AB5DF842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5696C5-B890-9A29-748C-C535E7D322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46B4DB-4CD2-E30E-E7F6-B9B27A878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7C8C81-94B9-A470-6526-1ED86F80DC92}"/>
              </a:ext>
            </a:extLst>
          </p:cNvPr>
          <p:cNvSpPr>
            <a:spLocks noGrp="1"/>
          </p:cNvSpPr>
          <p:nvPr>
            <p:ph type="dt" sz="half" idx="10"/>
          </p:nvPr>
        </p:nvSpPr>
        <p:spPr/>
        <p:txBody>
          <a:bodyPr/>
          <a:lstStyle/>
          <a:p>
            <a:fld id="{50234EAC-1739-4241-98BD-D67F00E0E1F4}" type="datetimeFigureOut">
              <a:rPr lang="en-US" smtClean="0"/>
              <a:t>5/18/2023</a:t>
            </a:fld>
            <a:endParaRPr lang="en-US"/>
          </a:p>
        </p:txBody>
      </p:sp>
      <p:sp>
        <p:nvSpPr>
          <p:cNvPr id="6" name="Footer Placeholder 5">
            <a:extLst>
              <a:ext uri="{FF2B5EF4-FFF2-40B4-BE49-F238E27FC236}">
                <a16:creationId xmlns:a16="http://schemas.microsoft.com/office/drawing/2014/main" id="{3BD0BA7A-1F2A-0EDE-71C3-E97480E7A3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517B5F-950A-DCEB-778E-102DFC0F56CD}"/>
              </a:ext>
            </a:extLst>
          </p:cNvPr>
          <p:cNvSpPr>
            <a:spLocks noGrp="1"/>
          </p:cNvSpPr>
          <p:nvPr>
            <p:ph type="sldNum" sz="quarter" idx="12"/>
          </p:nvPr>
        </p:nvSpPr>
        <p:spPr/>
        <p:txBody>
          <a:bodyPr/>
          <a:lstStyle/>
          <a:p>
            <a:fld id="{5BEB9538-39D1-4EBB-82F4-BD3A1FFF6EBA}" type="slidenum">
              <a:rPr lang="en-US" smtClean="0"/>
              <a:t>‹#›</a:t>
            </a:fld>
            <a:endParaRPr lang="en-US"/>
          </a:p>
        </p:txBody>
      </p:sp>
    </p:spTree>
    <p:extLst>
      <p:ext uri="{BB962C8B-B14F-4D97-AF65-F5344CB8AC3E}">
        <p14:creationId xmlns:p14="http://schemas.microsoft.com/office/powerpoint/2010/main" val="316504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E0511-90F7-5BF5-6BFC-8F814F6427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1F14DA-8646-CE0C-07A2-18DEAD4DA8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419C95-E19F-3EB8-31C1-1EA30859F0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234EAC-1739-4241-98BD-D67F00E0E1F4}" type="datetimeFigureOut">
              <a:rPr lang="en-US" smtClean="0"/>
              <a:t>5/18/2023</a:t>
            </a:fld>
            <a:endParaRPr lang="en-US"/>
          </a:p>
        </p:txBody>
      </p:sp>
      <p:sp>
        <p:nvSpPr>
          <p:cNvPr id="5" name="Footer Placeholder 4">
            <a:extLst>
              <a:ext uri="{FF2B5EF4-FFF2-40B4-BE49-F238E27FC236}">
                <a16:creationId xmlns:a16="http://schemas.microsoft.com/office/drawing/2014/main" id="{49A4E8F9-3A7C-1B9C-01E5-B361B2612C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4C4835-5FC3-B842-ED39-EAE9B9EF27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B9538-39D1-4EBB-82F4-BD3A1FFF6EBA}" type="slidenum">
              <a:rPr lang="en-US" smtClean="0"/>
              <a:t>‹#›</a:t>
            </a:fld>
            <a:endParaRPr lang="en-US"/>
          </a:p>
        </p:txBody>
      </p:sp>
    </p:spTree>
    <p:extLst>
      <p:ext uri="{BB962C8B-B14F-4D97-AF65-F5344CB8AC3E}">
        <p14:creationId xmlns:p14="http://schemas.microsoft.com/office/powerpoint/2010/main" val="4043105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A1AEE6-07BF-5CAA-BC93-102C861AA522}"/>
              </a:ext>
            </a:extLst>
          </p:cNvPr>
          <p:cNvSpPr txBox="1"/>
          <p:nvPr/>
        </p:nvSpPr>
        <p:spPr>
          <a:xfrm>
            <a:off x="251012" y="0"/>
            <a:ext cx="11689975" cy="6645730"/>
          </a:xfrm>
          <a:prstGeom prst="rect">
            <a:avLst/>
          </a:prstGeom>
          <a:noFill/>
        </p:spPr>
        <p:txBody>
          <a:bodyPr wrap="square">
            <a:spAutoFit/>
          </a:bodyPr>
          <a:lstStyle/>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rPr>
              <a:t>Đọc</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văn</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bản</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và</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thực</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hiện</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các</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yêu</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cầu</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sau</a:t>
            </a:r>
            <a:r>
              <a:rPr lang="en-US" sz="2400" b="1" dirty="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Bất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cứ</a:t>
            </a:r>
            <a:r>
              <a:rPr lang="en-US" sz="2400" i="1" dirty="0">
                <a:solidFill>
                  <a:srgbClr val="000000"/>
                </a:solidFill>
                <a:effectLst/>
                <a:latin typeface="Times New Roman" panose="02020603050405020304" pitchFamily="18" charset="0"/>
                <a:ea typeface="Calibri" panose="020F0502020204030204" pitchFamily="34" charset="0"/>
              </a:rPr>
              <a:t> ai </a:t>
            </a:r>
            <a:r>
              <a:rPr lang="en-US" sz="2400" i="1" dirty="0" err="1">
                <a:solidFill>
                  <a:srgbClr val="000000"/>
                </a:solidFill>
                <a:effectLst/>
                <a:latin typeface="Times New Roman" panose="02020603050405020304" pitchFamily="18" charset="0"/>
                <a:ea typeface="Calibri" panose="020F0502020204030204" pitchFamily="34" charset="0"/>
              </a:rPr>
              <a:t>cũng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từng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thất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bại</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từng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vấp</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ít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nhất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lần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trong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đời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như</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quy</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luật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bất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biến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của</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tự</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nhiên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nhiều</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người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năng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vực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dậy</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đứng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lên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rồi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nhẹ</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nhàng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bước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tiếp</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như</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chẳng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chuyện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gì</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xảy</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ra</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nhưng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cũng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nhiều</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người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chỉ</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ngồi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chỗ</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vẫn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luôn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tự</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hỏi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lí</a:t>
            </a:r>
            <a:r>
              <a:rPr lang="en-US" sz="2400" i="1" dirty="0">
                <a:solidFill>
                  <a:srgbClr val="000000"/>
                </a:solidFill>
                <a:effectLst/>
                <a:latin typeface="Times New Roman" panose="02020603050405020304" pitchFamily="18" charset="0"/>
                <a:ea typeface="Calibri" panose="020F0502020204030204" pitchFamily="34" charset="0"/>
              </a:rPr>
              <a:t> do </a:t>
            </a:r>
            <a:r>
              <a:rPr lang="en-US" sz="2400" i="1" dirty="0" err="1">
                <a:solidFill>
                  <a:srgbClr val="000000"/>
                </a:solidFill>
                <a:effectLst/>
                <a:latin typeface="Times New Roman" panose="02020603050405020304" pitchFamily="18" charset="0"/>
                <a:ea typeface="Calibri" panose="020F0502020204030204" pitchFamily="34" charset="0"/>
              </a:rPr>
              <a:t>vì</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sao</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bản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thân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có</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dễ</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dàng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err="1">
                <a:solidFill>
                  <a:srgbClr val="000000"/>
                </a:solidFill>
                <a:effectLst/>
                <a:latin typeface="Times New Roman" panose="02020603050405020304" pitchFamily="18" charset="0"/>
                <a:ea typeface="Calibri" panose="020F0502020204030204" pitchFamily="34" charset="0"/>
              </a:rPr>
              <a:t>mắc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bẫy</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đến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như</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thế</a:t>
            </a:r>
            <a:r>
              <a:rPr lang="en-US" sz="2400" dirty="0">
                <a:solidFill>
                  <a:srgbClr val="000000"/>
                </a:solidFill>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400" i="1" dirty="0" err="1">
                <a:solidFill>
                  <a:srgbClr val="000000"/>
                </a:solidFill>
                <a:effectLst/>
                <a:latin typeface="Times New Roman" panose="02020603050405020304" pitchFamily="18" charset="0"/>
                <a:ea typeface="Calibri" panose="020F0502020204030204" pitchFamily="34" charset="0"/>
              </a:rPr>
              <a:t>Bất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kì</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vấp</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nào</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trong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cuộc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sống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cũng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đều</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mang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cho</a:t>
            </a:r>
            <a:r>
              <a:rPr lang="en-US" sz="2400" i="1" dirty="0">
                <a:solidFill>
                  <a:srgbClr val="000000"/>
                </a:solidFill>
                <a:effectLst/>
                <a:latin typeface="Times New Roman" panose="02020603050405020304" pitchFamily="18" charset="0"/>
                <a:ea typeface="Calibri" panose="020F0502020204030204" pitchFamily="34" charset="0"/>
              </a:rPr>
              <a:t> ta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bài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học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đáng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giá</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Về</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bài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toán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áp</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dụng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cách</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giải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sai</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về</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lòng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tốt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gửi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nhầm</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chủ</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nhân</a:t>
            </a:r>
            <a:r>
              <a:rPr lang="en-US" sz="2400" i="1" dirty="0">
                <a:solidFill>
                  <a:srgbClr val="000000"/>
                </a:solidFill>
                <a:effectLst/>
                <a:latin typeface="Times New Roman" panose="02020603050405020304" pitchFamily="18" charset="0"/>
                <a:ea typeface="Calibri" panose="020F0502020204030204" pitchFamily="34" charset="0"/>
              </a:rPr>
              <a:t> hay </a:t>
            </a:r>
            <a:r>
              <a:rPr lang="en-US" sz="2400" i="1" dirty="0" err="1">
                <a:solidFill>
                  <a:srgbClr val="000000"/>
                </a:solidFill>
                <a:effectLst/>
                <a:latin typeface="Times New Roman" panose="02020603050405020304" pitchFamily="18" charset="0"/>
                <a:ea typeface="Calibri" panose="020F0502020204030204" pitchFamily="34" charset="0"/>
              </a:rPr>
              <a:t>về</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một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tình</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yêu</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lâu</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dài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bỗng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phát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hiện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trao</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nhầm</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đối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tượng</a:t>
            </a:r>
            <a:r>
              <a:rPr lang="en-US" sz="2400" dirty="0">
                <a:solidFill>
                  <a:srgbClr val="000000"/>
                </a:solidFill>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400" i="1" dirty="0" err="1">
                <a:solidFill>
                  <a:srgbClr val="000000"/>
                </a:solidFill>
                <a:effectLst/>
                <a:latin typeface="Times New Roman" panose="02020603050405020304" pitchFamily="18" charset="0"/>
                <a:ea typeface="Calibri" panose="020F0502020204030204" pitchFamily="34" charset="0"/>
              </a:rPr>
              <a:t>Đừng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tia</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nắng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ngoài</a:t>
            </a:r>
            <a:r>
              <a:rPr lang="en-US" sz="2400" i="1" dirty="0">
                <a:solidFill>
                  <a:srgbClr val="000000"/>
                </a:solidFill>
                <a:effectLst/>
                <a:latin typeface="Times New Roman" panose="02020603050405020304" pitchFamily="18" charset="0"/>
                <a:ea typeface="Calibri" panose="020F0502020204030204" pitchFamily="34" charset="0"/>
              </a:rPr>
              <a:t> kia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lên</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mà</a:t>
            </a:r>
            <a:r>
              <a:rPr lang="en-US" sz="2400" i="1" dirty="0">
                <a:solidFill>
                  <a:srgbClr val="000000"/>
                </a:solidFill>
                <a:effectLst/>
                <a:latin typeface="Times New Roman" panose="02020603050405020304" pitchFamily="18" charset="0"/>
                <a:ea typeface="Calibri" panose="020F0502020204030204" pitchFamily="34" charset="0"/>
              </a:rPr>
              <a:t> con </a:t>
            </a:r>
            <a:r>
              <a:rPr lang="en-US" sz="2400" i="1" dirty="0" err="1">
                <a:solidFill>
                  <a:srgbClr val="000000"/>
                </a:solidFill>
                <a:effectLst/>
                <a:latin typeface="Times New Roman" panose="02020603050405020304" pitchFamily="18" charset="0"/>
                <a:ea typeface="Calibri" panose="020F0502020204030204" pitchFamily="34" charset="0"/>
              </a:rPr>
              <a:t>tim</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vẫn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còn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băng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lạnh</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Đừng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cơn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mưa</a:t>
            </a:r>
            <a:r>
              <a:rPr lang="en-US" sz="2400" i="1" dirty="0">
                <a:solidFill>
                  <a:srgbClr val="000000"/>
                </a:solidFill>
                <a:effectLst/>
                <a:latin typeface="Times New Roman" panose="02020603050405020304" pitchFamily="18" charset="0"/>
                <a:ea typeface="Calibri" panose="020F0502020204030204" pitchFamily="34" charset="0"/>
              </a:rPr>
              <a:t> kia </a:t>
            </a:r>
            <a:r>
              <a:rPr lang="en-US" sz="2400" i="1" dirty="0" err="1">
                <a:solidFill>
                  <a:srgbClr val="000000"/>
                </a:solidFill>
                <a:effectLst/>
                <a:latin typeface="Times New Roman" panose="02020603050405020304" pitchFamily="18" charset="0"/>
                <a:ea typeface="Calibri" panose="020F0502020204030204" pitchFamily="34" charset="0"/>
              </a:rPr>
              <a:t>đã</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tạnh</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những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giọt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lệ</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trên</a:t>
            </a:r>
            <a:r>
              <a:rPr lang="en-US" sz="2400" i="1" dirty="0">
                <a:solidFill>
                  <a:srgbClr val="000000"/>
                </a:solidFill>
                <a:effectLst/>
                <a:latin typeface="Times New Roman" panose="02020603050405020304" pitchFamily="18" charset="0"/>
                <a:ea typeface="Calibri" panose="020F0502020204030204" pitchFamily="34" charset="0"/>
              </a:rPr>
              <a:t> mi </a:t>
            </a:r>
            <a:r>
              <a:rPr lang="en-US" sz="2400" i="1" dirty="0" err="1">
                <a:solidFill>
                  <a:srgbClr val="000000"/>
                </a:solidFill>
                <a:effectLst/>
                <a:latin typeface="Times New Roman" panose="02020603050405020304" pitchFamily="18" charset="0"/>
                <a:ea typeface="Calibri" panose="020F0502020204030204" pitchFamily="34" charset="0"/>
              </a:rPr>
              <a:t>mắt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vẫn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còn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tuôn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rơi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Thời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gian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làm</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tuổi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trẻ</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đi</a:t>
            </a:r>
            <a:r>
              <a:rPr lang="en-US" sz="2400" i="1" dirty="0">
                <a:solidFill>
                  <a:srgbClr val="000000"/>
                </a:solidFill>
                <a:effectLst/>
                <a:latin typeface="Times New Roman" panose="02020603050405020304" pitchFamily="18" charset="0"/>
                <a:ea typeface="Calibri" panose="020F0502020204030204" pitchFamily="34" charset="0"/>
              </a:rPr>
              <a:t> qua </a:t>
            </a:r>
            <a:r>
              <a:rPr lang="en-US" sz="2400" i="1" dirty="0" err="1">
                <a:solidFill>
                  <a:srgbClr val="000000"/>
                </a:solidFill>
                <a:effectLst/>
                <a:latin typeface="Times New Roman" panose="02020603050405020304" pitchFamily="18" charset="0"/>
                <a:ea typeface="Calibri" panose="020F0502020204030204" pitchFamily="34" charset="0"/>
              </a:rPr>
              <a:t>nhanh</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lắm</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không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gì</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mãi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mãi</a:t>
            </a:r>
            <a:r>
              <a:rPr lang="en-US" sz="2400" dirty="0">
                <a:solidFill>
                  <a:srgbClr val="000000"/>
                </a:solidFill>
                <a:effectLst/>
                <a:latin typeface="Times New Roman" panose="02020603050405020304" pitchFamily="18" charset="0"/>
                <a:ea typeface="Calibri" panose="020F0502020204030204" pitchFamily="34" charset="0"/>
              </a:rPr>
              <a: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nên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hãy</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sống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hết</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mình</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để</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không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nuối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tiếc</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những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gì</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chỉ</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còn</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lại</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trong</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quá</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khứ</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mà</a:t>
            </a:r>
            <a:r>
              <a:rPr lang="en-US" sz="2400" i="1" dirty="0">
                <a:solidFill>
                  <a:srgbClr val="000000"/>
                </a:solidFill>
                <a:effectLst/>
                <a:latin typeface="Times New Roman" panose="02020603050405020304" pitchFamily="18" charset="0"/>
                <a:ea typeface="Calibri" panose="020F0502020204030204" pitchFamily="34" charset="0"/>
              </a:rPr>
              <a:t> </a:t>
            </a:r>
            <a:r>
              <a:rPr lang="en-US" sz="2400" i="1" dirty="0" err="1">
                <a:solidFill>
                  <a:srgbClr val="000000"/>
                </a:solidFill>
                <a:effectLst/>
                <a:latin typeface="Times New Roman" panose="02020603050405020304" pitchFamily="18" charset="0"/>
                <a:ea typeface="Calibri" panose="020F0502020204030204" pitchFamily="34" charset="0"/>
              </a:rPr>
              <a:t>thôi</a:t>
            </a:r>
            <a:r>
              <a:rPr lang="en-US" sz="2400" dirty="0">
                <a:solidFill>
                  <a:srgbClr val="000000"/>
                </a:solidFill>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algn="r">
              <a:lnSpc>
                <a:spcPct val="115000"/>
              </a:lnSpc>
              <a:spcAft>
                <a:spcPts val="1000"/>
              </a:spcAft>
              <a:tabLst>
                <a:tab pos="180340" algn="l"/>
              </a:tabLst>
            </a:pPr>
            <a:r>
              <a:rPr lang="en-US" sz="2400" dirty="0">
                <a:solidFill>
                  <a:srgbClr val="000000"/>
                </a:solidFill>
                <a:effectLst/>
                <a:latin typeface="Times New Roman" panose="02020603050405020304" pitchFamily="18" charset="0"/>
                <a:ea typeface="Calibri" panose="020F0502020204030204" pitchFamily="34" charset="0"/>
              </a:rPr>
              <a:t>(Theo </a:t>
            </a:r>
            <a:r>
              <a:rPr lang="en-US" sz="2400" i="1" dirty="0">
                <a:solidFill>
                  <a:srgbClr val="000000"/>
                </a:solidFill>
                <a:effectLst/>
                <a:latin typeface="Times New Roman" panose="02020603050405020304" pitchFamily="18" charset="0"/>
                <a:ea typeface="Calibri" panose="020F0502020204030204" pitchFamily="34" charset="0"/>
              </a:rPr>
              <a:t>http://thoibao.today/paper/hay-hoc-cach-dung-len-sau-khi-vap-nga</a:t>
            </a:r>
            <a:r>
              <a:rPr lang="en-US" sz="2400" dirty="0">
                <a:solidFill>
                  <a:srgbClr val="000000"/>
                </a:solidFill>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marL="180340" indent="-180340" algn="just">
              <a:lnSpc>
                <a:spcPct val="115000"/>
              </a:lnSpc>
              <a:spcAft>
                <a:spcPts val="1000"/>
              </a:spcAft>
              <a:tabLst>
                <a:tab pos="180340" algn="l"/>
              </a:tabLst>
            </a:pP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2004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F86E3C-BD4C-2256-CFCD-2D3E747687C9}"/>
              </a:ext>
            </a:extLst>
          </p:cNvPr>
          <p:cNvSpPr txBox="1"/>
          <p:nvPr/>
        </p:nvSpPr>
        <p:spPr>
          <a:xfrm>
            <a:off x="107577" y="157189"/>
            <a:ext cx="11914094" cy="6622326"/>
          </a:xfrm>
          <a:prstGeom prst="rect">
            <a:avLst/>
          </a:prstGeom>
          <a:noFill/>
        </p:spPr>
        <p:txBody>
          <a:bodyPr wrap="square">
            <a:spAutoFit/>
          </a:bodyPr>
          <a:lstStyle/>
          <a:p>
            <a:pPr rtl="0">
              <a:spcBef>
                <a:spcPts val="0"/>
              </a:spcBef>
              <a:spcAft>
                <a:spcPts val="500"/>
              </a:spcAft>
            </a:pPr>
            <a:r>
              <a:rPr lang="vi-VN" sz="3200" b="1" i="0" u="none" strike="noStrike" dirty="0">
                <a:effectLst/>
                <a:latin typeface="Times New Roman "/>
              </a:rPr>
              <a:t>Phần 1: Đọc - hiểu (3,0 điểm). Đọc đoạn </a:t>
            </a:r>
            <a:r>
              <a:rPr lang="vi-VN" sz="3200" b="1" u="none" strike="noStrike" dirty="0">
                <a:effectLst/>
                <a:latin typeface="Times New Roman "/>
              </a:rPr>
              <a:t>trích sau và</a:t>
            </a:r>
            <a:r>
              <a:rPr lang="en-US" sz="3200" b="1" dirty="0">
                <a:latin typeface="Times New Roman "/>
              </a:rPr>
              <a:t> </a:t>
            </a:r>
            <a:r>
              <a:rPr lang="vi-VN" sz="3200" b="1" u="none" strike="noStrike" dirty="0">
                <a:effectLst/>
                <a:latin typeface="Times New Roman "/>
              </a:rPr>
              <a:t>thực hiện các yêu cầu</a:t>
            </a:r>
            <a:r>
              <a:rPr lang="vi-VN" sz="3200" b="1" i="1" u="none" strike="noStrike" dirty="0">
                <a:effectLst/>
                <a:latin typeface="Times New Roman "/>
              </a:rPr>
              <a:t>: </a:t>
            </a:r>
            <a:endParaRPr lang="en-US" sz="3200" b="1" i="1" u="none" strike="noStrike" dirty="0">
              <a:effectLst/>
              <a:latin typeface="Times New Roman "/>
            </a:endParaRPr>
          </a:p>
          <a:p>
            <a:pPr rtl="0">
              <a:spcBef>
                <a:spcPts val="0"/>
              </a:spcBef>
              <a:spcAft>
                <a:spcPts val="500"/>
              </a:spcAft>
            </a:pPr>
            <a:r>
              <a:rPr lang="vi-VN" sz="3200" i="1" u="none" strike="noStrike" dirty="0">
                <a:solidFill>
                  <a:srgbClr val="002060"/>
                </a:solidFill>
                <a:effectLst/>
                <a:latin typeface="Times New Roman "/>
              </a:rPr>
              <a:t>Mỗi ng</a:t>
            </a:r>
            <a:r>
              <a:rPr lang="en-US" sz="3200" i="1" u="none" strike="noStrike" dirty="0" err="1">
                <a:solidFill>
                  <a:srgbClr val="002060"/>
                </a:solidFill>
                <a:effectLst/>
                <a:latin typeface="Times New Roman "/>
              </a:rPr>
              <a:t>ười</a:t>
            </a:r>
            <a:r>
              <a:rPr lang="vi-VN" sz="3200" i="1" u="none" strike="noStrike" dirty="0">
                <a:solidFill>
                  <a:srgbClr val="002060"/>
                </a:solidFill>
                <a:effectLst/>
                <a:latin typeface="Times New Roman "/>
              </a:rPr>
              <a:t> h</a:t>
            </a:r>
            <a:r>
              <a:rPr lang="en-US" sz="3200" i="1" dirty="0">
                <a:solidFill>
                  <a:srgbClr val="002060"/>
                </a:solidFill>
                <a:latin typeface="Times New Roman "/>
              </a:rPr>
              <a:t>ã</a:t>
            </a:r>
            <a:r>
              <a:rPr lang="vi-VN" sz="3200" i="1" u="none" strike="noStrike" dirty="0">
                <a:solidFill>
                  <a:srgbClr val="002060"/>
                </a:solidFill>
                <a:effectLst/>
                <a:latin typeface="Times New Roman "/>
              </a:rPr>
              <a:t>y </a:t>
            </a:r>
            <a:r>
              <a:rPr lang="en-US" sz="3200" i="1" u="none" strike="noStrike" dirty="0" err="1">
                <a:solidFill>
                  <a:srgbClr val="002060"/>
                </a:solidFill>
                <a:effectLst/>
                <a:latin typeface="Times New Roman "/>
              </a:rPr>
              <a:t>hòa</a:t>
            </a:r>
            <a:r>
              <a:rPr lang="vi-VN" sz="3200" i="1" u="none" strike="noStrike" dirty="0">
                <a:solidFill>
                  <a:srgbClr val="002060"/>
                </a:solidFill>
                <a:effectLst/>
                <a:latin typeface="Times New Roman "/>
              </a:rPr>
              <a:t> mình vào dân tộc, nhân loại. Loài người hãy hòa nhập với thiên nhiên</a:t>
            </a:r>
            <a:r>
              <a:rPr lang="en-US" sz="3200" i="1" u="none" strike="noStrike" dirty="0">
                <a:solidFill>
                  <a:srgbClr val="002060"/>
                </a:solidFill>
                <a:effectLst/>
                <a:latin typeface="Times New Roman "/>
              </a:rPr>
              <a:t>. </a:t>
            </a:r>
            <a:r>
              <a:rPr lang="en-US" sz="3200" i="1" dirty="0">
                <a:solidFill>
                  <a:srgbClr val="002060"/>
                </a:solidFill>
                <a:latin typeface="Times New Roman "/>
              </a:rPr>
              <a:t>K</a:t>
            </a:r>
            <a:r>
              <a:rPr lang="vi-VN" sz="3200" i="1" u="none" strike="noStrike" dirty="0">
                <a:solidFill>
                  <a:srgbClr val="002060"/>
                </a:solidFill>
                <a:effectLst/>
                <a:latin typeface="Times New Roman "/>
              </a:rPr>
              <a:t>hông ph</a:t>
            </a:r>
            <a:r>
              <a:rPr lang="en-US" sz="3200" i="1" dirty="0">
                <a:solidFill>
                  <a:srgbClr val="002060"/>
                </a:solidFill>
                <a:latin typeface="Times New Roman "/>
              </a:rPr>
              <a:t>á</a:t>
            </a:r>
            <a:r>
              <a:rPr lang="vi-VN" sz="3200" i="1" u="none" strike="noStrike" dirty="0">
                <a:solidFill>
                  <a:srgbClr val="002060"/>
                </a:solidFill>
                <a:effectLst/>
                <a:latin typeface="Times New Roman "/>
              </a:rPr>
              <a:t> đi rồi xây. Không hủy diệt rồi nuôi trồng. Không đối đầu. Không đổi nghịch. Không đối kh</a:t>
            </a:r>
            <a:r>
              <a:rPr lang="en-US" sz="3200" i="1" dirty="0">
                <a:solidFill>
                  <a:srgbClr val="002060"/>
                </a:solidFill>
                <a:latin typeface="Times New Roman "/>
              </a:rPr>
              <a:t>á</a:t>
            </a:r>
            <a:r>
              <a:rPr lang="vi-VN" sz="3200" i="1" u="none" strike="noStrike" dirty="0">
                <a:solidFill>
                  <a:srgbClr val="002060"/>
                </a:solidFill>
                <a:effectLst/>
                <a:latin typeface="Times New Roman "/>
              </a:rPr>
              <a:t>ng. Con người phải đặt trong môi trường sinh thái của thiên nhiên, chung sống kinh bình với vạn vật. Một con voi, con hổ, hay con sâu cái kiến, một loài côn trùng, một loại vi khuẩn, một chủng virus nào đó cũng có vị thế trong vũ trụ của Tạo hó</a:t>
            </a:r>
            <a:r>
              <a:rPr lang="en-US" sz="3200" i="1" u="none" strike="noStrike" dirty="0">
                <a:solidFill>
                  <a:srgbClr val="002060"/>
                </a:solidFill>
                <a:effectLst/>
                <a:latin typeface="Times New Roman "/>
              </a:rPr>
              <a:t>a. Con </a:t>
            </a:r>
            <a:r>
              <a:rPr lang="en-US" sz="3200" i="1" u="none" strike="noStrike" dirty="0" err="1">
                <a:solidFill>
                  <a:srgbClr val="002060"/>
                </a:solidFill>
                <a:effectLst/>
                <a:latin typeface="Times New Roman "/>
              </a:rPr>
              <a:t>người</a:t>
            </a:r>
            <a:r>
              <a:rPr lang="en-US" sz="3200" i="1" u="none" strike="noStrike" dirty="0">
                <a:solidFill>
                  <a:srgbClr val="002060"/>
                </a:solidFill>
                <a:effectLst/>
                <a:latin typeface="Times New Roman "/>
              </a:rPr>
              <a:t> </a:t>
            </a:r>
            <a:r>
              <a:rPr lang="en-US" sz="3200" i="1" u="none" strike="noStrike" dirty="0" err="1">
                <a:solidFill>
                  <a:srgbClr val="002060"/>
                </a:solidFill>
                <a:effectLst/>
                <a:latin typeface="Times New Roman "/>
              </a:rPr>
              <a:t>chớ</a:t>
            </a:r>
            <a:r>
              <a:rPr lang="en-US" sz="3200" i="1" u="none" strike="noStrike" dirty="0">
                <a:solidFill>
                  <a:srgbClr val="002060"/>
                </a:solidFill>
                <a:effectLst/>
                <a:latin typeface="Times New Roman "/>
              </a:rPr>
              <a:t> </a:t>
            </a:r>
            <a:r>
              <a:rPr lang="en-US" sz="3200" i="1" u="none" strike="noStrike" dirty="0" err="1">
                <a:solidFill>
                  <a:srgbClr val="002060"/>
                </a:solidFill>
                <a:effectLst/>
                <a:latin typeface="Times New Roman "/>
              </a:rPr>
              <a:t>ngạo</a:t>
            </a:r>
            <a:r>
              <a:rPr lang="en-US" sz="3200" i="1" u="none" strike="noStrike" dirty="0">
                <a:solidFill>
                  <a:srgbClr val="002060"/>
                </a:solidFill>
                <a:effectLst/>
                <a:latin typeface="Times New Roman "/>
              </a:rPr>
              <a:t> </a:t>
            </a:r>
            <a:r>
              <a:rPr lang="vi-VN" sz="3200" i="1" u="none" strike="noStrike" dirty="0">
                <a:solidFill>
                  <a:srgbClr val="002060"/>
                </a:solidFill>
                <a:effectLst/>
                <a:latin typeface="Times New Roman "/>
              </a:rPr>
              <a:t>mạn đến mức kh</a:t>
            </a:r>
            <a:r>
              <a:rPr lang="en-US" sz="3200" i="1" dirty="0">
                <a:solidFill>
                  <a:srgbClr val="002060"/>
                </a:solidFill>
                <a:latin typeface="Times New Roman "/>
              </a:rPr>
              <a:t>ù</a:t>
            </a:r>
            <a:r>
              <a:rPr lang="vi-VN" sz="3200" i="1" u="none" strike="noStrike" dirty="0">
                <a:solidFill>
                  <a:srgbClr val="002060"/>
                </a:solidFill>
                <a:effectLst/>
                <a:latin typeface="Times New Roman "/>
              </a:rPr>
              <a:t>ng </a:t>
            </a:r>
            <a:r>
              <a:rPr lang="en-US" sz="3200" i="1" dirty="0" err="1">
                <a:solidFill>
                  <a:srgbClr val="002060"/>
                </a:solidFill>
                <a:latin typeface="Times New Roman "/>
              </a:rPr>
              <a:t>điên</a:t>
            </a:r>
            <a:r>
              <a:rPr lang="vi-VN" sz="3200" i="1" u="none" strike="noStrike" dirty="0">
                <a:solidFill>
                  <a:srgbClr val="002060"/>
                </a:solidFill>
                <a:effectLst/>
                <a:latin typeface="Times New Roman "/>
              </a:rPr>
              <a:t> làm chúa tể của muôn loài kh</a:t>
            </a:r>
            <a:r>
              <a:rPr lang="en-US" sz="3200" i="1" u="none" strike="noStrike" dirty="0">
                <a:solidFill>
                  <a:srgbClr val="002060"/>
                </a:solidFill>
                <a:effectLst/>
                <a:latin typeface="Times New Roman "/>
              </a:rPr>
              <a:t>ố</a:t>
            </a:r>
            <a:r>
              <a:rPr lang="vi-VN" sz="3200" i="1" u="none" strike="noStrike" dirty="0">
                <a:solidFill>
                  <a:srgbClr val="002060"/>
                </a:solidFill>
                <a:effectLst/>
                <a:latin typeface="Times New Roman "/>
              </a:rPr>
              <a:t>ng chế</a:t>
            </a:r>
            <a:r>
              <a:rPr lang="en-US" sz="3200" i="1" u="none" strike="noStrike" dirty="0">
                <a:solidFill>
                  <a:srgbClr val="002060"/>
                </a:solidFill>
                <a:effectLst/>
                <a:latin typeface="Times New Roman "/>
              </a:rPr>
              <a:t>,</a:t>
            </a:r>
            <a:r>
              <a:rPr lang="vi-VN" sz="3200" i="1" u="none" strike="noStrike" dirty="0">
                <a:solidFill>
                  <a:srgbClr val="002060"/>
                </a:solidFill>
                <a:effectLst/>
                <a:latin typeface="Times New Roman "/>
              </a:rPr>
              <a:t> thống trị chúng sinh, mà không biết sống hòa nhập hòa bình trong sinh thái cân bằng</a:t>
            </a:r>
            <a:r>
              <a:rPr lang="en-US" sz="3200" i="1" u="none" strike="noStrike" dirty="0">
                <a:solidFill>
                  <a:srgbClr val="002060"/>
                </a:solidFill>
                <a:effectLst/>
                <a:latin typeface="Times New Roman "/>
              </a:rPr>
              <a:t>.</a:t>
            </a:r>
            <a:endParaRPr lang="vi-VN" sz="3200" dirty="0">
              <a:solidFill>
                <a:srgbClr val="002060"/>
              </a:solidFill>
              <a:effectLst/>
              <a:latin typeface="Times New Roman "/>
            </a:endParaRPr>
          </a:p>
          <a:p>
            <a:pPr rtl="0">
              <a:spcBef>
                <a:spcPts val="0"/>
              </a:spcBef>
              <a:spcAft>
                <a:spcPts val="500"/>
              </a:spcAft>
            </a:pPr>
            <a:r>
              <a:rPr lang="en-US" sz="3200" i="0" u="none" strike="noStrike" dirty="0">
                <a:effectLst/>
                <a:latin typeface="Times New Roman "/>
              </a:rPr>
              <a:t>                    </a:t>
            </a:r>
            <a:r>
              <a:rPr lang="vi-VN" sz="3200" i="0" u="none" strike="noStrike" dirty="0">
                <a:effectLst/>
                <a:latin typeface="Times New Roman "/>
              </a:rPr>
              <a:t>(https://vietnamnet vn - "Loài người có bớt ngạo mạn?" </a:t>
            </a:r>
            <a:endParaRPr lang="en-US" sz="3200" i="0" u="none" strike="noStrike" dirty="0">
              <a:effectLst/>
              <a:latin typeface="Times New Roman "/>
            </a:endParaRPr>
          </a:p>
          <a:p>
            <a:pPr rtl="0">
              <a:spcBef>
                <a:spcPts val="0"/>
              </a:spcBef>
              <a:spcAft>
                <a:spcPts val="500"/>
              </a:spcAft>
            </a:pPr>
            <a:r>
              <a:rPr lang="en-US" sz="3200" i="0" u="none" strike="noStrike" dirty="0">
                <a:effectLst/>
                <a:latin typeface="Times New Roman "/>
              </a:rPr>
              <a:t>                                              </a:t>
            </a:r>
            <a:r>
              <a:rPr lang="vi-VN" sz="3200" i="0" u="none" strike="noStrike" dirty="0">
                <a:effectLst/>
                <a:latin typeface="Times New Roman "/>
              </a:rPr>
              <a:t>(trích) - Sương Nguyệt Minh) </a:t>
            </a:r>
            <a:endParaRPr lang="en-US" sz="3200" i="0" u="none" strike="noStrike" dirty="0">
              <a:effectLst/>
              <a:latin typeface="Times New Roman "/>
            </a:endParaRPr>
          </a:p>
        </p:txBody>
      </p:sp>
    </p:spTree>
    <p:extLst>
      <p:ext uri="{BB962C8B-B14F-4D97-AF65-F5344CB8AC3E}">
        <p14:creationId xmlns:p14="http://schemas.microsoft.com/office/powerpoint/2010/main" val="1386890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F86E3C-BD4C-2256-CFCD-2D3E747687C9}"/>
              </a:ext>
            </a:extLst>
          </p:cNvPr>
          <p:cNvSpPr txBox="1"/>
          <p:nvPr/>
        </p:nvSpPr>
        <p:spPr>
          <a:xfrm>
            <a:off x="107577" y="157189"/>
            <a:ext cx="11914094" cy="5950347"/>
          </a:xfrm>
          <a:prstGeom prst="rect">
            <a:avLst/>
          </a:prstGeom>
          <a:noFill/>
        </p:spPr>
        <p:txBody>
          <a:bodyPr wrap="square">
            <a:spAutoFit/>
          </a:bodyPr>
          <a:lstStyle/>
          <a:p>
            <a:pPr rtl="0">
              <a:spcBef>
                <a:spcPts val="0"/>
              </a:spcBef>
              <a:spcAft>
                <a:spcPts val="500"/>
              </a:spcAft>
            </a:pPr>
            <a:r>
              <a:rPr lang="vi-VN" sz="2800" b="1" i="0" u="none" strike="noStrike" dirty="0">
                <a:effectLst/>
                <a:latin typeface="Times New Roman "/>
              </a:rPr>
              <a:t>Câu 1</a:t>
            </a:r>
            <a:r>
              <a:rPr lang="vi-VN" sz="2800" i="0" u="none" strike="noStrike" dirty="0">
                <a:effectLst/>
                <a:latin typeface="Times New Roman "/>
              </a:rPr>
              <a:t>: Chỉ ra phương thức biểu đạt chính được sử dụng trong đoạn trích trên. </a:t>
            </a:r>
            <a:endParaRPr lang="en-US" sz="2800" i="0" u="none" strike="noStrike" dirty="0">
              <a:effectLst/>
              <a:latin typeface="Times New Roman "/>
            </a:endParaRPr>
          </a:p>
          <a:p>
            <a:pPr rtl="0">
              <a:spcBef>
                <a:spcPts val="0"/>
              </a:spcBef>
              <a:spcAft>
                <a:spcPts val="500"/>
              </a:spcAft>
            </a:pPr>
            <a:r>
              <a:rPr lang="vi-VN" sz="2800" b="1" i="0" u="none" strike="noStrike" dirty="0">
                <a:effectLst/>
                <a:latin typeface="Times New Roman "/>
              </a:rPr>
              <a:t>Câu 2</a:t>
            </a:r>
            <a:r>
              <a:rPr lang="vi-VN" sz="2800" i="0" u="none" strike="noStrike" dirty="0">
                <a:effectLst/>
                <a:latin typeface="Times New Roman "/>
              </a:rPr>
              <a:t>: Theo tác giả vì sao "</a:t>
            </a:r>
            <a:r>
              <a:rPr lang="vi-VN" sz="2800" i="1" u="none" strike="noStrike" dirty="0">
                <a:effectLst/>
                <a:latin typeface="Times New Roman "/>
              </a:rPr>
              <a:t>con người phải đặt trong môi trường sinh thái của thiên nhiên chung sống hòa bình với vạn vật</a:t>
            </a:r>
            <a:r>
              <a:rPr lang="en-US" sz="2800" i="1" u="none" strike="noStrike" dirty="0">
                <a:effectLst/>
                <a:latin typeface="Times New Roman "/>
              </a:rPr>
              <a:t>”?</a:t>
            </a:r>
            <a:endParaRPr lang="vi-VN" sz="2800" dirty="0">
              <a:effectLst/>
              <a:latin typeface="Times New Roman "/>
            </a:endParaRPr>
          </a:p>
          <a:p>
            <a:pPr rtl="0">
              <a:spcBef>
                <a:spcPts val="0"/>
              </a:spcBef>
              <a:spcAft>
                <a:spcPts val="500"/>
              </a:spcAft>
            </a:pPr>
            <a:r>
              <a:rPr lang="vi-VN" sz="2800" b="1" i="0" u="none" strike="noStrike" dirty="0">
                <a:effectLst/>
                <a:latin typeface="Times New Roman "/>
              </a:rPr>
              <a:t>Câu 3</a:t>
            </a:r>
            <a:r>
              <a:rPr lang="vi-VN" sz="2800" i="0" u="none" strike="noStrike" dirty="0">
                <a:effectLst/>
                <a:latin typeface="Times New Roman "/>
              </a:rPr>
              <a:t>: Nêu tác dụng biện pháp điệp từ trong câu văn:</a:t>
            </a:r>
            <a:r>
              <a:rPr lang="vi-VN" sz="2800" i="1" u="none" strike="noStrike" dirty="0">
                <a:effectLst/>
                <a:latin typeface="Times New Roman "/>
              </a:rPr>
              <a:t> Trăng phủ đi rồi xây Không hủy diệt rồi nuôi trồng. Không đối đầu. Không đổi nghịch. Không đổi không. Con người phải đặt trong môi trường sinh thái của thiên nhiên, chung sống hòa bình với vạn vật.</a:t>
            </a:r>
            <a:endParaRPr lang="vi-VN" sz="2800" dirty="0">
              <a:effectLst/>
              <a:latin typeface="Times New Roman "/>
            </a:endParaRPr>
          </a:p>
          <a:p>
            <a:pPr rtl="0">
              <a:spcBef>
                <a:spcPts val="0"/>
              </a:spcBef>
              <a:spcAft>
                <a:spcPts val="500"/>
              </a:spcAft>
            </a:pPr>
            <a:r>
              <a:rPr lang="vi-VN" sz="2800" b="1" i="0" u="none" strike="noStrike" dirty="0">
                <a:effectLst/>
                <a:latin typeface="Times New Roman "/>
              </a:rPr>
              <a:t>Câu 4</a:t>
            </a:r>
            <a:r>
              <a:rPr lang="vi-VN" sz="2800" i="0" u="none" strike="noStrike" dirty="0">
                <a:effectLst/>
                <a:latin typeface="Times New Roman "/>
              </a:rPr>
              <a:t>. Theo đoạn trích "Con người phải đặt trong môi trường sinh thái của thiên nhiên, chung sống hòa bình với vạn vật". Em có đồng tình với quan điểm đó không? Vì sao? </a:t>
            </a:r>
            <a:endParaRPr lang="en-US" sz="2800" i="0" u="none" strike="noStrike" dirty="0">
              <a:effectLst/>
              <a:latin typeface="Times New Roman "/>
            </a:endParaRPr>
          </a:p>
          <a:p>
            <a:pPr rtl="0">
              <a:spcBef>
                <a:spcPts val="0"/>
              </a:spcBef>
              <a:spcAft>
                <a:spcPts val="500"/>
              </a:spcAft>
            </a:pPr>
            <a:r>
              <a:rPr lang="vi-VN" sz="2800" b="1" i="0" u="none" strike="noStrike" dirty="0">
                <a:effectLst/>
                <a:latin typeface="Times New Roman "/>
              </a:rPr>
              <a:t>Câu </a:t>
            </a:r>
            <a:r>
              <a:rPr lang="en-US" sz="2800" b="1" i="0" u="none" strike="noStrike" dirty="0">
                <a:effectLst/>
                <a:latin typeface="Times New Roman "/>
              </a:rPr>
              <a:t>5</a:t>
            </a:r>
            <a:r>
              <a:rPr lang="en-US" sz="2800" i="0" u="none" strike="noStrike" dirty="0">
                <a:effectLst/>
                <a:latin typeface="Times New Roman "/>
              </a:rPr>
              <a:t>:</a:t>
            </a:r>
            <a:r>
              <a:rPr lang="vi-VN" sz="2800" i="0" u="none" strike="noStrike" dirty="0">
                <a:effectLst/>
                <a:latin typeface="Times New Roman "/>
              </a:rPr>
              <a:t> (2.0 điểm) Từ nội dung đoạn trích ở phần đọc hiểu, em hãy viết đoạn văn (khoảng 12 -15 câu) trình bày suy nghĩ </a:t>
            </a:r>
            <a:r>
              <a:rPr lang="vi-VN" sz="2800" b="1" i="0" u="none" strike="noStrike" dirty="0">
                <a:solidFill>
                  <a:srgbClr val="FF0000"/>
                </a:solidFill>
                <a:effectLst/>
                <a:latin typeface="Times New Roman "/>
              </a:rPr>
              <a:t>về</a:t>
            </a:r>
            <a:r>
              <a:rPr lang="vi-VN" sz="2800" i="0" u="none" strike="noStrike" dirty="0">
                <a:effectLst/>
                <a:latin typeface="Times New Roman "/>
              </a:rPr>
              <a:t> </a:t>
            </a:r>
            <a:r>
              <a:rPr lang="vi-VN" sz="2800" b="1" i="1" u="none" strike="noStrike" dirty="0">
                <a:effectLst/>
                <a:latin typeface="Times New Roman "/>
              </a:rPr>
              <a:t>sự cần thiết của việc sống hòa hợp với thiên nhiên.</a:t>
            </a:r>
            <a:endParaRPr lang="vi-VN" sz="2800" b="1" i="1" dirty="0">
              <a:effectLst/>
              <a:latin typeface="Times New Roman "/>
            </a:endParaRPr>
          </a:p>
        </p:txBody>
      </p:sp>
    </p:spTree>
    <p:extLst>
      <p:ext uri="{BB962C8B-B14F-4D97-AF65-F5344CB8AC3E}">
        <p14:creationId xmlns:p14="http://schemas.microsoft.com/office/powerpoint/2010/main" val="2093137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8F86E3C-BD4C-2256-CFCD-2D3E747687C9}"/>
              </a:ext>
            </a:extLst>
          </p:cNvPr>
          <p:cNvSpPr txBox="1"/>
          <p:nvPr/>
        </p:nvSpPr>
        <p:spPr>
          <a:xfrm>
            <a:off x="107577" y="157189"/>
            <a:ext cx="11914094" cy="4226798"/>
          </a:xfrm>
          <a:prstGeom prst="rect">
            <a:avLst/>
          </a:prstGeom>
          <a:noFill/>
        </p:spPr>
        <p:txBody>
          <a:bodyPr wrap="square">
            <a:spAutoFit/>
          </a:bodyPr>
          <a:lstStyle/>
          <a:p>
            <a:pPr rtl="0">
              <a:spcBef>
                <a:spcPts val="0"/>
              </a:spcBef>
              <a:spcAft>
                <a:spcPts val="500"/>
              </a:spcAft>
            </a:pPr>
            <a:r>
              <a:rPr lang="vi-VN" sz="2800" b="1" i="0" u="none" strike="noStrike" dirty="0">
                <a:effectLst/>
                <a:latin typeface="Times New Roman "/>
              </a:rPr>
              <a:t>Câu 1</a:t>
            </a:r>
            <a:r>
              <a:rPr lang="vi-VN" sz="2800" i="0" u="none" strike="noStrike" dirty="0">
                <a:effectLst/>
                <a:latin typeface="Times New Roman "/>
              </a:rPr>
              <a:t>: </a:t>
            </a:r>
            <a:r>
              <a:rPr lang="en-US" sz="2800" dirty="0">
                <a:latin typeface="Times New Roman "/>
              </a:rPr>
              <a:t>P</a:t>
            </a:r>
            <a:r>
              <a:rPr lang="vi-VN" sz="2800" i="0" u="none" strike="noStrike" dirty="0">
                <a:effectLst/>
                <a:latin typeface="Times New Roman "/>
              </a:rPr>
              <a:t>hương thức biểu đạt chính</a:t>
            </a:r>
            <a:r>
              <a:rPr lang="en-US" sz="2800" i="0" u="none" strike="noStrike" dirty="0">
                <a:effectLst/>
                <a:latin typeface="Times New Roman "/>
              </a:rPr>
              <a:t>: </a:t>
            </a:r>
            <a:r>
              <a:rPr lang="en-US" sz="2800" i="0" u="none" strike="noStrike" dirty="0" err="1">
                <a:effectLst/>
                <a:latin typeface="Times New Roman "/>
              </a:rPr>
              <a:t>nghị</a:t>
            </a:r>
            <a:r>
              <a:rPr lang="en-US" sz="2800" i="0" u="none" strike="noStrike" dirty="0">
                <a:effectLst/>
                <a:latin typeface="Times New Roman "/>
              </a:rPr>
              <a:t> </a:t>
            </a:r>
            <a:r>
              <a:rPr lang="en-US" sz="2800" i="0" u="none" strike="noStrike" dirty="0" err="1">
                <a:effectLst/>
                <a:latin typeface="Times New Roman "/>
              </a:rPr>
              <a:t>luận</a:t>
            </a:r>
            <a:endParaRPr lang="en-US" sz="2800" i="0" u="none" strike="noStrike" dirty="0">
              <a:effectLst/>
              <a:latin typeface="Times New Roman "/>
            </a:endParaRPr>
          </a:p>
          <a:p>
            <a:pPr rtl="0">
              <a:spcBef>
                <a:spcPts val="0"/>
              </a:spcBef>
              <a:spcAft>
                <a:spcPts val="500"/>
              </a:spcAft>
            </a:pPr>
            <a:r>
              <a:rPr lang="vi-VN" sz="2800" b="1" i="0" u="none" strike="noStrike" dirty="0">
                <a:effectLst/>
                <a:latin typeface="Times New Roman "/>
              </a:rPr>
              <a:t>Câu 2</a:t>
            </a:r>
            <a:r>
              <a:rPr lang="vi-VN" sz="2800" i="0" u="none" strike="noStrike" dirty="0">
                <a:effectLst/>
                <a:latin typeface="Times New Roman "/>
              </a:rPr>
              <a:t>: Theo tác giả “</a:t>
            </a:r>
            <a:r>
              <a:rPr lang="en-US" sz="2800" i="1" dirty="0">
                <a:latin typeface="Times New Roman "/>
              </a:rPr>
              <a:t>C</a:t>
            </a:r>
            <a:r>
              <a:rPr lang="vi-VN" sz="2800" i="1" u="none" strike="noStrike" dirty="0">
                <a:effectLst/>
                <a:latin typeface="Times New Roman "/>
              </a:rPr>
              <a:t>on người phải đặt trong môi trường sinh thái của thiên nhiên chung sống hòa bình với vạn vật</a:t>
            </a:r>
            <a:r>
              <a:rPr lang="en-US" sz="2800" i="1" u="none" strike="noStrike" dirty="0">
                <a:effectLst/>
                <a:latin typeface="Times New Roman "/>
              </a:rPr>
              <a:t>” </a:t>
            </a:r>
            <a:r>
              <a:rPr lang="en-US" sz="2800" i="1" u="none" strike="noStrike" dirty="0" err="1">
                <a:effectLst/>
                <a:latin typeface="Times New Roman "/>
              </a:rPr>
              <a:t>vì</a:t>
            </a:r>
            <a:r>
              <a:rPr lang="en-US" sz="2800" i="1" u="none" strike="noStrike" dirty="0">
                <a:effectLst/>
                <a:latin typeface="Times New Roman "/>
              </a:rPr>
              <a:t> “</a:t>
            </a:r>
            <a:r>
              <a:rPr lang="en-US" sz="2800" i="1" u="none" strike="noStrike" dirty="0" err="1">
                <a:effectLst/>
                <a:latin typeface="Times New Roman "/>
              </a:rPr>
              <a:t>Một</a:t>
            </a:r>
            <a:r>
              <a:rPr lang="en-US" sz="2800" i="1" u="none" strike="noStrike" dirty="0">
                <a:effectLst/>
                <a:latin typeface="Times New Roman "/>
              </a:rPr>
              <a:t> con </a:t>
            </a:r>
            <a:r>
              <a:rPr lang="en-US" sz="2800" i="1" u="none" strike="noStrike" dirty="0" err="1">
                <a:effectLst/>
                <a:latin typeface="Times New Roman "/>
              </a:rPr>
              <a:t>voi</a:t>
            </a:r>
            <a:r>
              <a:rPr lang="en-US" sz="2800" i="1" u="none" strike="noStrike" dirty="0">
                <a:effectLst/>
                <a:latin typeface="Times New Roman "/>
              </a:rPr>
              <a:t>, con </a:t>
            </a:r>
            <a:r>
              <a:rPr lang="en-US" sz="2800" i="1" u="none" strike="noStrike" dirty="0" err="1">
                <a:effectLst/>
                <a:latin typeface="Times New Roman "/>
              </a:rPr>
              <a:t>hổ</a:t>
            </a:r>
            <a:r>
              <a:rPr lang="en-US" sz="2800" i="1" u="none" strike="noStrike" dirty="0">
                <a:effectLst/>
                <a:latin typeface="Times New Roman "/>
              </a:rPr>
              <a:t>, hay con </a:t>
            </a:r>
            <a:r>
              <a:rPr lang="en-US" sz="2800" i="1" u="none" strike="noStrike" dirty="0" err="1">
                <a:effectLst/>
                <a:latin typeface="Times New Roman "/>
              </a:rPr>
              <a:t>sâu</a:t>
            </a:r>
            <a:r>
              <a:rPr lang="en-US" sz="2800" i="1" u="none" strike="noStrike" dirty="0">
                <a:effectLst/>
                <a:latin typeface="Times New Roman "/>
              </a:rPr>
              <a:t> </a:t>
            </a:r>
            <a:r>
              <a:rPr lang="en-US" sz="2800" i="1" u="none" strike="noStrike" dirty="0" err="1">
                <a:effectLst/>
                <a:latin typeface="Times New Roman "/>
              </a:rPr>
              <a:t>cái</a:t>
            </a:r>
            <a:r>
              <a:rPr lang="en-US" sz="2800" i="1" u="none" strike="noStrike" dirty="0">
                <a:effectLst/>
                <a:latin typeface="Times New Roman "/>
              </a:rPr>
              <a:t> </a:t>
            </a:r>
            <a:r>
              <a:rPr lang="en-US" sz="2800" i="1" u="none" strike="noStrike" dirty="0" err="1">
                <a:effectLst/>
                <a:latin typeface="Times New Roman "/>
              </a:rPr>
              <a:t>kiến</a:t>
            </a:r>
            <a:r>
              <a:rPr lang="en-US" sz="2800" i="1" u="none" strike="noStrike" dirty="0">
                <a:effectLst/>
                <a:latin typeface="Times New Roman "/>
              </a:rPr>
              <a:t>, </a:t>
            </a:r>
            <a:r>
              <a:rPr lang="en-US" sz="2800" i="1" u="none" strike="noStrike" dirty="0" err="1">
                <a:effectLst/>
                <a:latin typeface="Times New Roman "/>
              </a:rPr>
              <a:t>một</a:t>
            </a:r>
            <a:r>
              <a:rPr lang="en-US" sz="2800" i="1" u="none" strike="noStrike" dirty="0">
                <a:effectLst/>
                <a:latin typeface="Times New Roman "/>
              </a:rPr>
              <a:t> </a:t>
            </a:r>
            <a:r>
              <a:rPr lang="en-US" sz="2800" i="1" u="none" strike="noStrike" dirty="0" err="1">
                <a:effectLst/>
                <a:latin typeface="Times New Roman "/>
              </a:rPr>
              <a:t>loài</a:t>
            </a:r>
            <a:r>
              <a:rPr lang="en-US" sz="2800" i="1" u="none" strike="noStrike" dirty="0">
                <a:effectLst/>
                <a:latin typeface="Times New Roman "/>
              </a:rPr>
              <a:t> </a:t>
            </a:r>
            <a:r>
              <a:rPr lang="en-US" sz="2800" i="1" u="none" strike="noStrike" dirty="0" err="1">
                <a:effectLst/>
                <a:latin typeface="Times New Roman "/>
              </a:rPr>
              <a:t>côn</a:t>
            </a:r>
            <a:r>
              <a:rPr lang="en-US" sz="2800" i="1" u="none" strike="noStrike" dirty="0">
                <a:effectLst/>
                <a:latin typeface="Times New Roman "/>
              </a:rPr>
              <a:t> </a:t>
            </a:r>
            <a:r>
              <a:rPr lang="en-US" sz="2800" i="1" u="none" strike="noStrike" dirty="0" err="1">
                <a:effectLst/>
                <a:latin typeface="Times New Roman "/>
              </a:rPr>
              <a:t>trùng</a:t>
            </a:r>
            <a:r>
              <a:rPr lang="en-US" sz="2800" i="1" u="none" strike="noStrike" dirty="0">
                <a:effectLst/>
                <a:latin typeface="Times New Roman "/>
              </a:rPr>
              <a:t>, </a:t>
            </a:r>
            <a:r>
              <a:rPr lang="en-US" sz="2800" i="1" u="none" strike="noStrike" dirty="0" err="1">
                <a:effectLst/>
                <a:latin typeface="Times New Roman "/>
              </a:rPr>
              <a:t>một</a:t>
            </a:r>
            <a:r>
              <a:rPr lang="en-US" sz="2800" i="1" u="none" strike="noStrike" dirty="0">
                <a:effectLst/>
                <a:latin typeface="Times New Roman "/>
              </a:rPr>
              <a:t> </a:t>
            </a:r>
            <a:r>
              <a:rPr lang="en-US" sz="2800" i="1" u="none" strike="noStrike" dirty="0" err="1">
                <a:effectLst/>
                <a:latin typeface="Times New Roman "/>
              </a:rPr>
              <a:t>loại</a:t>
            </a:r>
            <a:r>
              <a:rPr lang="en-US" sz="2800" i="1" u="none" strike="noStrike" dirty="0">
                <a:effectLst/>
                <a:latin typeface="Times New Roman "/>
              </a:rPr>
              <a:t> vi </a:t>
            </a:r>
            <a:r>
              <a:rPr lang="en-US" sz="2800" i="1" u="none" strike="noStrike" dirty="0" err="1">
                <a:effectLst/>
                <a:latin typeface="Times New Roman "/>
              </a:rPr>
              <a:t>khuẩn</a:t>
            </a:r>
            <a:r>
              <a:rPr lang="en-US" sz="2800" i="1" u="none" strike="noStrike" dirty="0">
                <a:effectLst/>
                <a:latin typeface="Times New Roman "/>
              </a:rPr>
              <a:t>, </a:t>
            </a:r>
            <a:r>
              <a:rPr lang="en-US" sz="2800" i="1" u="none" strike="noStrike" dirty="0" err="1">
                <a:effectLst/>
                <a:latin typeface="Times New Roman "/>
              </a:rPr>
              <a:t>một</a:t>
            </a:r>
            <a:r>
              <a:rPr lang="en-US" sz="2800" i="1" u="none" strike="noStrike" dirty="0">
                <a:effectLst/>
                <a:latin typeface="Times New Roman "/>
              </a:rPr>
              <a:t> </a:t>
            </a:r>
            <a:r>
              <a:rPr lang="en-US" sz="2800" i="1" u="none" strike="noStrike" dirty="0" err="1">
                <a:effectLst/>
                <a:latin typeface="Times New Roman "/>
              </a:rPr>
              <a:t>chủng</a:t>
            </a:r>
            <a:r>
              <a:rPr lang="en-US" sz="2800" i="1" u="none" strike="noStrike" dirty="0">
                <a:effectLst/>
                <a:latin typeface="Times New Roman "/>
              </a:rPr>
              <a:t> virus </a:t>
            </a:r>
            <a:r>
              <a:rPr lang="en-US" sz="2800" i="1" u="none" strike="noStrike" dirty="0" err="1">
                <a:effectLst/>
                <a:latin typeface="Times New Roman "/>
              </a:rPr>
              <a:t>nào</a:t>
            </a:r>
            <a:r>
              <a:rPr lang="en-US" sz="2800" i="1" u="none" strike="noStrike" dirty="0">
                <a:effectLst/>
                <a:latin typeface="Times New Roman "/>
              </a:rPr>
              <a:t> </a:t>
            </a:r>
            <a:r>
              <a:rPr lang="en-US" sz="2800" i="1" u="none" strike="noStrike" dirty="0" err="1">
                <a:effectLst/>
                <a:latin typeface="Times New Roman "/>
              </a:rPr>
              <a:t>đó</a:t>
            </a:r>
            <a:r>
              <a:rPr lang="en-US" sz="2800" i="1" u="none" strike="noStrike" dirty="0">
                <a:effectLst/>
                <a:latin typeface="Times New Roman "/>
              </a:rPr>
              <a:t> </a:t>
            </a:r>
            <a:r>
              <a:rPr lang="en-US" sz="2800" i="1" u="none" strike="noStrike" dirty="0" err="1">
                <a:effectLst/>
                <a:latin typeface="Times New Roman "/>
              </a:rPr>
              <a:t>cũng</a:t>
            </a:r>
            <a:r>
              <a:rPr lang="en-US" sz="2800" i="1" u="none" strike="noStrike" dirty="0">
                <a:effectLst/>
                <a:latin typeface="Times New Roman "/>
              </a:rPr>
              <a:t> </a:t>
            </a:r>
            <a:r>
              <a:rPr lang="en-US" sz="2800" i="1" u="none" strike="noStrike" dirty="0" err="1">
                <a:effectLst/>
                <a:latin typeface="Times New Roman "/>
              </a:rPr>
              <a:t>có</a:t>
            </a:r>
            <a:r>
              <a:rPr lang="en-US" sz="2800" i="1" u="none" strike="noStrike" dirty="0">
                <a:effectLst/>
                <a:latin typeface="Times New Roman "/>
              </a:rPr>
              <a:t> </a:t>
            </a:r>
            <a:r>
              <a:rPr lang="en-US" sz="2800" i="1" u="none" strike="noStrike" dirty="0" err="1">
                <a:effectLst/>
                <a:latin typeface="Times New Roman "/>
              </a:rPr>
              <a:t>vị</a:t>
            </a:r>
            <a:r>
              <a:rPr lang="en-US" sz="2800" i="1" u="none" strike="noStrike" dirty="0">
                <a:effectLst/>
                <a:latin typeface="Times New Roman "/>
              </a:rPr>
              <a:t> </a:t>
            </a:r>
            <a:r>
              <a:rPr lang="en-US" sz="2800" i="1" u="none" strike="noStrike" dirty="0" err="1">
                <a:effectLst/>
                <a:latin typeface="Times New Roman "/>
              </a:rPr>
              <a:t>thế</a:t>
            </a:r>
            <a:r>
              <a:rPr lang="en-US" sz="2800" i="1" u="none" strike="noStrike" dirty="0">
                <a:effectLst/>
                <a:latin typeface="Times New Roman "/>
              </a:rPr>
              <a:t> </a:t>
            </a:r>
            <a:r>
              <a:rPr lang="en-US" sz="2800" i="1" u="none" strike="noStrike" dirty="0" err="1">
                <a:effectLst/>
                <a:latin typeface="Times New Roman "/>
              </a:rPr>
              <a:t>trong</a:t>
            </a:r>
            <a:r>
              <a:rPr lang="en-US" sz="2800" i="1" u="none" strike="noStrike" dirty="0">
                <a:effectLst/>
                <a:latin typeface="Times New Roman "/>
              </a:rPr>
              <a:t> </a:t>
            </a:r>
            <a:r>
              <a:rPr lang="en-US" sz="2800" i="1" u="none" strike="noStrike" dirty="0" err="1">
                <a:effectLst/>
                <a:latin typeface="Times New Roman "/>
              </a:rPr>
              <a:t>vũ</a:t>
            </a:r>
            <a:r>
              <a:rPr lang="en-US" sz="2800" i="1" u="none" strike="noStrike" dirty="0">
                <a:effectLst/>
                <a:latin typeface="Times New Roman "/>
              </a:rPr>
              <a:t> </a:t>
            </a:r>
            <a:r>
              <a:rPr lang="en-US" sz="2800" i="1" u="none" strike="noStrike" dirty="0" err="1">
                <a:effectLst/>
                <a:latin typeface="Times New Roman "/>
              </a:rPr>
              <a:t>trụ</a:t>
            </a:r>
            <a:r>
              <a:rPr lang="en-US" sz="2800" i="1" u="none" strike="noStrike" dirty="0">
                <a:effectLst/>
                <a:latin typeface="Times New Roman "/>
              </a:rPr>
              <a:t> </a:t>
            </a:r>
            <a:r>
              <a:rPr lang="en-US" sz="2800" i="1" u="none" strike="noStrike" dirty="0" err="1">
                <a:effectLst/>
                <a:latin typeface="Times New Roman "/>
              </a:rPr>
              <a:t>của</a:t>
            </a:r>
            <a:r>
              <a:rPr lang="en-US" sz="2800" i="1" u="none" strike="noStrike" dirty="0">
                <a:effectLst/>
                <a:latin typeface="Times New Roman "/>
              </a:rPr>
              <a:t> </a:t>
            </a:r>
            <a:r>
              <a:rPr lang="en-US" sz="2800" i="1" u="none" strike="noStrike" dirty="0" err="1">
                <a:effectLst/>
                <a:latin typeface="Times New Roman "/>
              </a:rPr>
              <a:t>Tạo</a:t>
            </a:r>
            <a:r>
              <a:rPr lang="en-US" sz="2800" i="1" u="none" strike="noStrike" dirty="0">
                <a:effectLst/>
                <a:latin typeface="Times New Roman "/>
              </a:rPr>
              <a:t> </a:t>
            </a:r>
            <a:r>
              <a:rPr lang="en-US" sz="2800" i="1" u="none" strike="noStrike" dirty="0" err="1">
                <a:effectLst/>
                <a:latin typeface="Times New Roman "/>
              </a:rPr>
              <a:t>hóa</a:t>
            </a:r>
            <a:r>
              <a:rPr lang="en-US" sz="2800" i="1" dirty="0">
                <a:latin typeface="Times New Roman "/>
              </a:rPr>
              <a:t>.”</a:t>
            </a:r>
            <a:endParaRPr lang="vi-VN" sz="2800" dirty="0">
              <a:effectLst/>
              <a:latin typeface="Times New Roman "/>
            </a:endParaRPr>
          </a:p>
          <a:p>
            <a:pPr rtl="0">
              <a:spcBef>
                <a:spcPts val="0"/>
              </a:spcBef>
              <a:spcAft>
                <a:spcPts val="500"/>
              </a:spcAft>
            </a:pPr>
            <a:r>
              <a:rPr lang="vi-VN" sz="2800" b="1" i="0" u="none" strike="noStrike" dirty="0">
                <a:effectLst/>
                <a:latin typeface="Times New Roman "/>
              </a:rPr>
              <a:t>Câu 3</a:t>
            </a:r>
            <a:r>
              <a:rPr lang="vi-VN" sz="2800" i="0" u="none" strike="noStrike" dirty="0">
                <a:effectLst/>
                <a:latin typeface="Times New Roman "/>
              </a:rPr>
              <a:t>: </a:t>
            </a:r>
            <a:r>
              <a:rPr lang="en-US" sz="2800" i="0" u="none" strike="noStrike" dirty="0">
                <a:effectLst/>
                <a:latin typeface="Times New Roman "/>
              </a:rPr>
              <a:t>T</a:t>
            </a:r>
            <a:r>
              <a:rPr lang="vi-VN" sz="2800" i="0" u="none" strike="noStrike" dirty="0">
                <a:effectLst/>
                <a:latin typeface="Times New Roman "/>
              </a:rPr>
              <a:t>ác dụng biện pháp điệp từ trong câu văn:</a:t>
            </a:r>
            <a:r>
              <a:rPr lang="vi-VN" sz="2800" i="1" u="none" strike="noStrike" dirty="0">
                <a:effectLst/>
                <a:latin typeface="Times New Roman "/>
              </a:rPr>
              <a:t> </a:t>
            </a:r>
            <a:endParaRPr lang="en-US" sz="2800" i="1" u="none" strike="noStrike" dirty="0">
              <a:effectLst/>
              <a:latin typeface="Times New Roman "/>
            </a:endParaRPr>
          </a:p>
          <a:p>
            <a:pPr rtl="0">
              <a:spcBef>
                <a:spcPts val="0"/>
              </a:spcBef>
              <a:spcAft>
                <a:spcPts val="500"/>
              </a:spcAft>
            </a:pPr>
            <a:r>
              <a:rPr lang="en-US" sz="2800" b="1" i="1" dirty="0">
                <a:latin typeface="Times New Roman "/>
              </a:rPr>
              <a:t>- </a:t>
            </a:r>
            <a:r>
              <a:rPr lang="en-US" sz="2800" dirty="0" err="1">
                <a:latin typeface="Times New Roman "/>
              </a:rPr>
              <a:t>Nhấn</a:t>
            </a:r>
            <a:r>
              <a:rPr lang="en-US" sz="2800" dirty="0">
                <a:latin typeface="Times New Roman "/>
              </a:rPr>
              <a:t> </a:t>
            </a:r>
            <a:r>
              <a:rPr lang="en-US" sz="2800" dirty="0" err="1">
                <a:latin typeface="Times New Roman "/>
              </a:rPr>
              <a:t>mạnh</a:t>
            </a:r>
            <a:r>
              <a:rPr lang="en-US" sz="2800" dirty="0">
                <a:latin typeface="Times New Roman "/>
              </a:rPr>
              <a:t> </a:t>
            </a:r>
            <a:r>
              <a:rPr lang="en-US" sz="2800" dirty="0" err="1">
                <a:latin typeface="Times New Roman "/>
              </a:rPr>
              <a:t>những</a:t>
            </a:r>
            <a:r>
              <a:rPr lang="en-US" sz="2800" dirty="0">
                <a:latin typeface="Times New Roman "/>
              </a:rPr>
              <a:t> </a:t>
            </a:r>
            <a:r>
              <a:rPr lang="en-US" sz="2800" dirty="0" err="1">
                <a:latin typeface="Times New Roman "/>
              </a:rPr>
              <a:t>điều</a:t>
            </a:r>
            <a:r>
              <a:rPr lang="en-US" sz="2800" dirty="0">
                <a:latin typeface="Times New Roman "/>
              </a:rPr>
              <a:t> con </a:t>
            </a:r>
            <a:r>
              <a:rPr lang="en-US" sz="2800" dirty="0" err="1">
                <a:latin typeface="Times New Roman "/>
              </a:rPr>
              <a:t>người</a:t>
            </a:r>
            <a:r>
              <a:rPr lang="en-US" sz="2800" dirty="0">
                <a:latin typeface="Times New Roman "/>
              </a:rPr>
              <a:t> </a:t>
            </a:r>
            <a:r>
              <a:rPr lang="en-US" sz="2800" dirty="0" err="1">
                <a:latin typeface="Times New Roman "/>
              </a:rPr>
              <a:t>không</a:t>
            </a:r>
            <a:r>
              <a:rPr lang="en-US" sz="2800" dirty="0">
                <a:latin typeface="Times New Roman "/>
              </a:rPr>
              <a:t> </a:t>
            </a:r>
            <a:r>
              <a:rPr lang="en-US" sz="2800" dirty="0" err="1">
                <a:latin typeface="Times New Roman "/>
              </a:rPr>
              <a:t>nên</a:t>
            </a:r>
            <a:r>
              <a:rPr lang="en-US" sz="2800" dirty="0">
                <a:latin typeface="Times New Roman "/>
              </a:rPr>
              <a:t> </a:t>
            </a:r>
            <a:r>
              <a:rPr lang="en-US" sz="2800" dirty="0" err="1">
                <a:latin typeface="Times New Roman "/>
              </a:rPr>
              <a:t>làm</a:t>
            </a:r>
            <a:endParaRPr lang="en-US" sz="2800" dirty="0">
              <a:latin typeface="Times New Roman "/>
            </a:endParaRPr>
          </a:p>
          <a:p>
            <a:pPr rtl="0">
              <a:spcBef>
                <a:spcPts val="0"/>
              </a:spcBef>
              <a:spcAft>
                <a:spcPts val="500"/>
              </a:spcAft>
            </a:pPr>
            <a:r>
              <a:rPr lang="en-US" sz="2800" dirty="0">
                <a:latin typeface="Times New Roman "/>
              </a:rPr>
              <a:t>- </a:t>
            </a:r>
            <a:r>
              <a:rPr lang="en-US" sz="2800" dirty="0" err="1">
                <a:latin typeface="Times New Roman "/>
              </a:rPr>
              <a:t>Tạo</a:t>
            </a:r>
            <a:r>
              <a:rPr lang="en-US" sz="2800" dirty="0">
                <a:latin typeface="Times New Roman "/>
              </a:rPr>
              <a:t> </a:t>
            </a:r>
            <a:r>
              <a:rPr lang="en-US" sz="2800" dirty="0" err="1">
                <a:latin typeface="Times New Roman "/>
              </a:rPr>
              <a:t>nhịp</a:t>
            </a:r>
            <a:r>
              <a:rPr lang="en-US" sz="2800" dirty="0">
                <a:latin typeface="Times New Roman "/>
              </a:rPr>
              <a:t> </a:t>
            </a:r>
            <a:r>
              <a:rPr lang="en-US" sz="2800" dirty="0" err="1">
                <a:latin typeface="Times New Roman "/>
              </a:rPr>
              <a:t>điệu</a:t>
            </a:r>
            <a:r>
              <a:rPr lang="en-US" sz="2800" dirty="0">
                <a:latin typeface="Times New Roman "/>
              </a:rPr>
              <a:t> </a:t>
            </a:r>
            <a:r>
              <a:rPr lang="en-US" sz="2800" dirty="0" err="1">
                <a:latin typeface="Times New Roman "/>
              </a:rPr>
              <a:t>hài</a:t>
            </a:r>
            <a:r>
              <a:rPr lang="en-US" sz="2800" dirty="0">
                <a:latin typeface="Times New Roman "/>
              </a:rPr>
              <a:t> </a:t>
            </a:r>
            <a:r>
              <a:rPr lang="en-US" sz="2800" dirty="0" err="1">
                <a:latin typeface="Times New Roman "/>
              </a:rPr>
              <a:t>hòa</a:t>
            </a:r>
            <a:r>
              <a:rPr lang="en-US" sz="2800" dirty="0">
                <a:latin typeface="Times New Roman "/>
              </a:rPr>
              <a:t> </a:t>
            </a:r>
            <a:r>
              <a:rPr lang="en-US" sz="2800" dirty="0" err="1">
                <a:latin typeface="Times New Roman "/>
              </a:rPr>
              <a:t>cho</a:t>
            </a:r>
            <a:r>
              <a:rPr lang="en-US" sz="2800" dirty="0">
                <a:latin typeface="Times New Roman "/>
              </a:rPr>
              <a:t> </a:t>
            </a:r>
            <a:r>
              <a:rPr lang="en-US" sz="2800" dirty="0" err="1">
                <a:latin typeface="Times New Roman "/>
              </a:rPr>
              <a:t>đoạn</a:t>
            </a:r>
            <a:r>
              <a:rPr lang="en-US" sz="2800" dirty="0">
                <a:latin typeface="Times New Roman "/>
              </a:rPr>
              <a:t> </a:t>
            </a:r>
            <a:r>
              <a:rPr lang="en-US" sz="2800" dirty="0" err="1">
                <a:latin typeface="Times New Roman "/>
              </a:rPr>
              <a:t>văn</a:t>
            </a:r>
            <a:r>
              <a:rPr lang="en-US" sz="2800" dirty="0">
                <a:latin typeface="Times New Roman "/>
              </a:rPr>
              <a:t>, </a:t>
            </a:r>
            <a:r>
              <a:rPr lang="en-US" sz="2800" dirty="0" err="1">
                <a:latin typeface="Times New Roman "/>
              </a:rPr>
              <a:t>làm</a:t>
            </a:r>
            <a:r>
              <a:rPr lang="en-US" sz="2800" dirty="0">
                <a:latin typeface="Times New Roman "/>
              </a:rPr>
              <a:t> </a:t>
            </a:r>
            <a:r>
              <a:rPr lang="en-US" sz="2800" dirty="0" err="1">
                <a:latin typeface="Times New Roman "/>
              </a:rPr>
              <a:t>tăng</a:t>
            </a:r>
            <a:r>
              <a:rPr lang="en-US" sz="2800" dirty="0">
                <a:latin typeface="Times New Roman "/>
              </a:rPr>
              <a:t> </a:t>
            </a:r>
            <a:r>
              <a:rPr lang="en-US" sz="2800" dirty="0" err="1">
                <a:latin typeface="Times New Roman "/>
              </a:rPr>
              <a:t>sức</a:t>
            </a:r>
            <a:r>
              <a:rPr lang="en-US" sz="2800" dirty="0">
                <a:latin typeface="Times New Roman "/>
              </a:rPr>
              <a:t> </a:t>
            </a:r>
            <a:r>
              <a:rPr lang="en-US" sz="2800" dirty="0" err="1">
                <a:latin typeface="Times New Roman "/>
              </a:rPr>
              <a:t>gợi</a:t>
            </a:r>
            <a:r>
              <a:rPr lang="en-US" sz="2800" dirty="0">
                <a:latin typeface="Times New Roman "/>
              </a:rPr>
              <a:t> </a:t>
            </a:r>
            <a:r>
              <a:rPr lang="en-US" sz="2800" dirty="0" err="1">
                <a:latin typeface="Times New Roman "/>
              </a:rPr>
              <a:t>hình</a:t>
            </a:r>
            <a:r>
              <a:rPr lang="en-US" sz="2800" dirty="0">
                <a:latin typeface="Times New Roman "/>
              </a:rPr>
              <a:t>, </a:t>
            </a:r>
            <a:r>
              <a:rPr lang="en-US" sz="2800" dirty="0" err="1">
                <a:latin typeface="Times New Roman "/>
              </a:rPr>
              <a:t>gợi</a:t>
            </a:r>
            <a:r>
              <a:rPr lang="en-US" sz="2800" dirty="0">
                <a:latin typeface="Times New Roman "/>
              </a:rPr>
              <a:t> </a:t>
            </a:r>
            <a:r>
              <a:rPr lang="en-US" sz="2800" dirty="0" err="1">
                <a:latin typeface="Times New Roman "/>
              </a:rPr>
              <a:t>cảm</a:t>
            </a:r>
            <a:r>
              <a:rPr lang="en-US" sz="2800" dirty="0">
                <a:latin typeface="Times New Roman "/>
              </a:rPr>
              <a:t> </a:t>
            </a:r>
            <a:r>
              <a:rPr lang="en-US" sz="2800" dirty="0" err="1">
                <a:latin typeface="Times New Roman "/>
              </a:rPr>
              <a:t>cho</a:t>
            </a:r>
            <a:r>
              <a:rPr lang="en-US" sz="2800" dirty="0">
                <a:latin typeface="Times New Roman "/>
              </a:rPr>
              <a:t> </a:t>
            </a:r>
            <a:r>
              <a:rPr lang="en-US" sz="2800" dirty="0" err="1">
                <a:latin typeface="Times New Roman "/>
              </a:rPr>
              <a:t>sự</a:t>
            </a:r>
            <a:r>
              <a:rPr lang="en-US" sz="2800" dirty="0">
                <a:latin typeface="Times New Roman "/>
              </a:rPr>
              <a:t> </a:t>
            </a:r>
            <a:r>
              <a:rPr lang="en-US" sz="2800" dirty="0" err="1">
                <a:latin typeface="Times New Roman "/>
              </a:rPr>
              <a:t>diễn</a:t>
            </a:r>
            <a:r>
              <a:rPr lang="en-US" sz="2800" dirty="0">
                <a:latin typeface="Times New Roman "/>
              </a:rPr>
              <a:t> </a:t>
            </a:r>
            <a:r>
              <a:rPr lang="en-US" sz="2800" dirty="0" err="1">
                <a:latin typeface="Times New Roman "/>
              </a:rPr>
              <a:t>đạt</a:t>
            </a:r>
            <a:r>
              <a:rPr lang="en-US" sz="2800" dirty="0">
                <a:latin typeface="Times New Roman "/>
              </a:rPr>
              <a:t>.</a:t>
            </a:r>
          </a:p>
        </p:txBody>
      </p:sp>
      <p:sp>
        <p:nvSpPr>
          <p:cNvPr id="2" name="TextBox 1">
            <a:extLst>
              <a:ext uri="{FF2B5EF4-FFF2-40B4-BE49-F238E27FC236}">
                <a16:creationId xmlns:a16="http://schemas.microsoft.com/office/drawing/2014/main" id="{B780525E-F540-F6A1-E0C0-3AFC9B43A946}"/>
              </a:ext>
            </a:extLst>
          </p:cNvPr>
          <p:cNvSpPr txBox="1"/>
          <p:nvPr/>
        </p:nvSpPr>
        <p:spPr>
          <a:xfrm>
            <a:off x="107577" y="4383987"/>
            <a:ext cx="11914094" cy="2375009"/>
          </a:xfrm>
          <a:prstGeom prst="rect">
            <a:avLst/>
          </a:prstGeom>
          <a:noFill/>
        </p:spPr>
        <p:txBody>
          <a:bodyPr wrap="square">
            <a:spAutoFit/>
          </a:bodyPr>
          <a:lstStyle/>
          <a:p>
            <a:pPr rtl="0">
              <a:spcBef>
                <a:spcPts val="0"/>
              </a:spcBef>
              <a:spcAft>
                <a:spcPts val="500"/>
              </a:spcAft>
            </a:pPr>
            <a:r>
              <a:rPr lang="vi-VN" sz="2800" b="1" i="0" u="none" strike="noStrike" dirty="0">
                <a:effectLst/>
                <a:latin typeface="Times New Roman "/>
              </a:rPr>
              <a:t>Câu 4</a:t>
            </a:r>
            <a:r>
              <a:rPr lang="vi-VN" sz="2800" i="0" u="none" strike="noStrike" dirty="0">
                <a:effectLst/>
                <a:latin typeface="Times New Roman "/>
              </a:rPr>
              <a:t>. Theo đoạn trích "</a:t>
            </a:r>
            <a:r>
              <a:rPr lang="vi-VN" sz="2800" i="1" u="none" strike="noStrike" dirty="0">
                <a:effectLst/>
                <a:latin typeface="Times New Roman "/>
              </a:rPr>
              <a:t>Con người phải đặt trong môi trường sinh thái của thiên nhiên, chung sống hòa bình với vạn vật</a:t>
            </a:r>
            <a:r>
              <a:rPr lang="vi-VN" sz="2800" i="0" u="none" strike="noStrike" dirty="0">
                <a:effectLst/>
                <a:latin typeface="Times New Roman "/>
              </a:rPr>
              <a:t>". </a:t>
            </a:r>
            <a:endParaRPr lang="en-US" sz="2800" i="0" u="none" strike="noStrike" dirty="0">
              <a:effectLst/>
              <a:latin typeface="Times New Roman "/>
            </a:endParaRPr>
          </a:p>
          <a:p>
            <a:pPr rtl="0">
              <a:spcBef>
                <a:spcPts val="0"/>
              </a:spcBef>
              <a:spcAft>
                <a:spcPts val="500"/>
              </a:spcAft>
            </a:pPr>
            <a:r>
              <a:rPr lang="en-US" sz="2800" dirty="0">
                <a:latin typeface="Times New Roman "/>
              </a:rPr>
              <a:t>- </a:t>
            </a:r>
            <a:r>
              <a:rPr lang="vi-VN" sz="2800" i="0" u="none" strike="noStrike" dirty="0">
                <a:effectLst/>
                <a:latin typeface="Times New Roman "/>
              </a:rPr>
              <a:t>Em có đồng tình với quan điểm đ</a:t>
            </a:r>
            <a:r>
              <a:rPr lang="en-US" sz="2800" dirty="0">
                <a:latin typeface="Times New Roman "/>
              </a:rPr>
              <a:t>ó</a:t>
            </a:r>
            <a:endParaRPr lang="en-US" sz="2800" i="0" u="none" strike="noStrike" dirty="0">
              <a:effectLst/>
              <a:latin typeface="Times New Roman "/>
            </a:endParaRPr>
          </a:p>
          <a:p>
            <a:pPr rtl="0">
              <a:spcBef>
                <a:spcPts val="0"/>
              </a:spcBef>
              <a:spcAft>
                <a:spcPts val="500"/>
              </a:spcAft>
            </a:pPr>
            <a:r>
              <a:rPr lang="en-US" sz="2800" i="0" u="none" strike="noStrike" dirty="0">
                <a:effectLst/>
                <a:latin typeface="Times New Roman "/>
              </a:rPr>
              <a:t>- </a:t>
            </a:r>
            <a:r>
              <a:rPr lang="en-US" sz="2800" i="0" u="none" strike="noStrike" dirty="0" err="1">
                <a:effectLst/>
                <a:latin typeface="Times New Roman "/>
              </a:rPr>
              <a:t>Vì</a:t>
            </a:r>
            <a:r>
              <a:rPr lang="en-US" sz="2800" i="0" u="none" strike="noStrike" dirty="0">
                <a:effectLst/>
                <a:latin typeface="Times New Roman "/>
              </a:rPr>
              <a:t> </a:t>
            </a:r>
            <a:r>
              <a:rPr lang="en-US" sz="2800" i="0" u="none" strike="noStrike" dirty="0" err="1">
                <a:effectLst/>
                <a:latin typeface="Times New Roman "/>
              </a:rPr>
              <a:t>vạn</a:t>
            </a:r>
            <a:r>
              <a:rPr lang="en-US" sz="2800" i="0" u="none" strike="noStrike" dirty="0">
                <a:effectLst/>
                <a:latin typeface="Times New Roman "/>
              </a:rPr>
              <a:t> </a:t>
            </a:r>
            <a:r>
              <a:rPr lang="en-US" sz="2800" i="0" u="none" strike="noStrike" dirty="0" err="1">
                <a:effectLst/>
                <a:latin typeface="Times New Roman "/>
              </a:rPr>
              <a:t>vật</a:t>
            </a:r>
            <a:r>
              <a:rPr lang="en-US" sz="2800" i="0" u="none" strike="noStrike" dirty="0">
                <a:effectLst/>
                <a:latin typeface="Times New Roman "/>
              </a:rPr>
              <a:t> </a:t>
            </a:r>
            <a:r>
              <a:rPr lang="en-US" sz="2800" i="0" u="none" strike="noStrike" dirty="0" err="1">
                <a:effectLst/>
                <a:latin typeface="Times New Roman "/>
              </a:rPr>
              <a:t>đều</a:t>
            </a:r>
            <a:r>
              <a:rPr lang="en-US" sz="2800" i="0" u="none" strike="noStrike" dirty="0">
                <a:effectLst/>
                <a:latin typeface="Times New Roman "/>
              </a:rPr>
              <a:t> </a:t>
            </a:r>
            <a:r>
              <a:rPr lang="en-US" sz="2800" i="0" u="none" strike="noStrike" dirty="0" err="1">
                <a:effectLst/>
                <a:latin typeface="Times New Roman "/>
              </a:rPr>
              <a:t>có</a:t>
            </a:r>
            <a:r>
              <a:rPr lang="en-US" sz="2800" i="0" u="none" strike="noStrike" dirty="0">
                <a:effectLst/>
                <a:latin typeface="Times New Roman "/>
              </a:rPr>
              <a:t> </a:t>
            </a:r>
            <a:r>
              <a:rPr lang="en-US" sz="2800" i="0" u="none" strike="noStrike" dirty="0" err="1">
                <a:effectLst/>
                <a:latin typeface="Times New Roman "/>
              </a:rPr>
              <a:t>những</a:t>
            </a:r>
            <a:r>
              <a:rPr lang="en-US" sz="2800" i="0" u="none" strike="noStrike" dirty="0">
                <a:effectLst/>
                <a:latin typeface="Times New Roman "/>
              </a:rPr>
              <a:t> </a:t>
            </a:r>
            <a:r>
              <a:rPr lang="vi-VN" sz="2800" i="0" u="none" strike="noStrike" dirty="0">
                <a:effectLst/>
                <a:latin typeface="Times New Roman "/>
              </a:rPr>
              <a:t>vị thế trong vũ trụ của Tạo hóa. Con người </a:t>
            </a:r>
            <a:r>
              <a:rPr lang="en-US" sz="2800" i="0" u="none" strike="noStrike" dirty="0" err="1">
                <a:effectLst/>
                <a:latin typeface="Times New Roman "/>
              </a:rPr>
              <a:t>phải</a:t>
            </a:r>
            <a:r>
              <a:rPr lang="en-US" sz="2800" i="0" u="none" strike="noStrike" dirty="0">
                <a:effectLst/>
                <a:latin typeface="Times New Roman "/>
              </a:rPr>
              <a:t> </a:t>
            </a:r>
            <a:r>
              <a:rPr lang="vi-VN" sz="2800" i="0" u="none" strike="noStrike" dirty="0">
                <a:effectLst/>
                <a:latin typeface="Times New Roman "/>
              </a:rPr>
              <a:t>biết sống hòa nhập hòa bình trong </a:t>
            </a:r>
            <a:r>
              <a:rPr lang="en-US" sz="2800" i="0" u="none" strike="noStrike" dirty="0" err="1">
                <a:effectLst/>
                <a:latin typeface="Times New Roman "/>
              </a:rPr>
              <a:t>hệ</a:t>
            </a:r>
            <a:r>
              <a:rPr lang="en-US" sz="2800" i="0" u="none" strike="noStrike">
                <a:effectLst/>
                <a:latin typeface="Times New Roman "/>
              </a:rPr>
              <a:t> </a:t>
            </a:r>
            <a:r>
              <a:rPr lang="vi-VN" sz="2800" i="0" u="none" strike="noStrike">
                <a:effectLst/>
                <a:latin typeface="Times New Roman "/>
              </a:rPr>
              <a:t>sinh </a:t>
            </a:r>
            <a:r>
              <a:rPr lang="vi-VN" sz="2800" i="0" u="none" strike="noStrike" dirty="0">
                <a:effectLst/>
                <a:latin typeface="Times New Roman "/>
              </a:rPr>
              <a:t>thái cân bằng</a:t>
            </a:r>
            <a:r>
              <a:rPr lang="en-US" sz="2800" i="0" u="none" strike="noStrike" dirty="0">
                <a:effectLst/>
                <a:latin typeface="Times New Roman "/>
              </a:rPr>
              <a:t>.</a:t>
            </a:r>
          </a:p>
        </p:txBody>
      </p:sp>
    </p:spTree>
    <p:extLst>
      <p:ext uri="{BB962C8B-B14F-4D97-AF65-F5344CB8AC3E}">
        <p14:creationId xmlns:p14="http://schemas.microsoft.com/office/powerpoint/2010/main" val="2829572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7C25A1-E235-E317-B197-A5082F68DDC9}"/>
              </a:ext>
            </a:extLst>
          </p:cNvPr>
          <p:cNvSpPr txBox="1"/>
          <p:nvPr/>
        </p:nvSpPr>
        <p:spPr>
          <a:xfrm>
            <a:off x="0" y="0"/>
            <a:ext cx="11949953" cy="7726923"/>
          </a:xfrm>
          <a:prstGeom prst="rect">
            <a:avLst/>
          </a:prstGeom>
          <a:noFill/>
        </p:spPr>
        <p:txBody>
          <a:bodyPr wrap="square">
            <a:spAutoFit/>
          </a:bodyPr>
          <a:lstStyle/>
          <a:p>
            <a:pPr algn="just">
              <a:lnSpc>
                <a:spcPct val="115000"/>
              </a:lnSpc>
              <a:spcAft>
                <a:spcPts val="1000"/>
              </a:spcAft>
            </a:pPr>
            <a:r>
              <a:rPr lang="nl-NL" sz="2300" b="1" dirty="0">
                <a:effectLst/>
                <a:latin typeface="Times New Roman" panose="02020603050405020304" pitchFamily="18" charset="0"/>
                <a:ea typeface="Calibri" panose="020F0502020204030204" pitchFamily="34" charset="0"/>
              </a:rPr>
              <a:t>Phần I: Đọc hiểu ( 3,0 điểm)</a:t>
            </a:r>
            <a:r>
              <a:rPr lang="en-US" sz="2300" b="1" dirty="0">
                <a:latin typeface="Times New Roman" panose="02020603050405020304" pitchFamily="18" charset="0"/>
                <a:ea typeface="Calibri" panose="020F0502020204030204" pitchFamily="34" charset="0"/>
              </a:rPr>
              <a:t> </a:t>
            </a:r>
            <a:r>
              <a:rPr lang="nl-NL" sz="2300" dirty="0">
                <a:effectLst/>
                <a:latin typeface="Times New Roman" panose="02020603050405020304" pitchFamily="18" charset="0"/>
                <a:ea typeface="Calibri" panose="020F0502020204030204" pitchFamily="34" charset="0"/>
              </a:rPr>
              <a:t>Đọc kĩ mẩu chuyện  sau và thực hiện các yêu cầu:</a:t>
            </a:r>
            <a:endParaRPr lang="en-US" sz="2300" dirty="0">
              <a:effectLst/>
              <a:latin typeface="Times New Roman" panose="02020603050405020304" pitchFamily="18" charset="0"/>
              <a:ea typeface="Calibri" panose="020F0502020204030204" pitchFamily="34" charset="0"/>
            </a:endParaRPr>
          </a:p>
          <a:p>
            <a:pPr algn="ctr"/>
            <a:r>
              <a:rPr lang="en-US" sz="2300" b="1" dirty="0" err="1">
                <a:solidFill>
                  <a:srgbClr val="111111"/>
                </a:solidFill>
                <a:effectLst/>
                <a:latin typeface="Times New Roman" panose="02020603050405020304" pitchFamily="18" charset="0"/>
                <a:ea typeface="Times New Roman" panose="02020603050405020304" pitchFamily="18" charset="0"/>
              </a:rPr>
              <a:t>Đừng</a:t>
            </a:r>
            <a:r>
              <a:rPr lang="en-US" sz="2300" b="1" dirty="0">
                <a:solidFill>
                  <a:srgbClr val="111111"/>
                </a:solidFill>
                <a:effectLst/>
                <a:latin typeface="Times New Roman" panose="02020603050405020304" pitchFamily="18" charset="0"/>
                <a:ea typeface="Times New Roman" panose="02020603050405020304" pitchFamily="18" charset="0"/>
              </a:rPr>
              <a:t> </a:t>
            </a:r>
            <a:r>
              <a:rPr lang="en-US" sz="2300" b="1" dirty="0" err="1">
                <a:solidFill>
                  <a:srgbClr val="111111"/>
                </a:solidFill>
                <a:effectLst/>
                <a:latin typeface="Times New Roman" panose="02020603050405020304" pitchFamily="18" charset="0"/>
                <a:ea typeface="Times New Roman" panose="02020603050405020304" pitchFamily="18" charset="0"/>
              </a:rPr>
              <a:t>thay</a:t>
            </a:r>
            <a:r>
              <a:rPr lang="en-US" sz="2300" b="1" dirty="0">
                <a:solidFill>
                  <a:srgbClr val="111111"/>
                </a:solidFill>
                <a:effectLst/>
                <a:latin typeface="Times New Roman" panose="02020603050405020304" pitchFamily="18" charset="0"/>
                <a:ea typeface="Times New Roman" panose="02020603050405020304" pitchFamily="18" charset="0"/>
              </a:rPr>
              <a:t> </a:t>
            </a:r>
            <a:r>
              <a:rPr lang="en-US" sz="2300" b="1" dirty="0" err="1">
                <a:solidFill>
                  <a:srgbClr val="111111"/>
                </a:solidFill>
                <a:effectLst/>
                <a:latin typeface="Times New Roman" panose="02020603050405020304" pitchFamily="18" charset="0"/>
                <a:ea typeface="Times New Roman" panose="02020603050405020304" pitchFamily="18" charset="0"/>
              </a:rPr>
              <a:t>đổi</a:t>
            </a:r>
            <a:r>
              <a:rPr lang="en-US" sz="2300" b="1" dirty="0">
                <a:solidFill>
                  <a:srgbClr val="111111"/>
                </a:solidFill>
                <a:effectLst/>
                <a:latin typeface="Times New Roman" panose="02020603050405020304" pitchFamily="18" charset="0"/>
                <a:ea typeface="Times New Roman" panose="02020603050405020304" pitchFamily="18" charset="0"/>
              </a:rPr>
              <a:t> </a:t>
            </a:r>
            <a:r>
              <a:rPr lang="en-US" sz="2300" b="1" dirty="0" err="1">
                <a:solidFill>
                  <a:srgbClr val="111111"/>
                </a:solidFill>
                <a:effectLst/>
                <a:latin typeface="Times New Roman" panose="02020603050405020304" pitchFamily="18" charset="0"/>
                <a:ea typeface="Times New Roman" panose="02020603050405020304" pitchFamily="18" charset="0"/>
              </a:rPr>
              <a:t>thế</a:t>
            </a:r>
            <a:r>
              <a:rPr lang="en-US" sz="2300" b="1" dirty="0">
                <a:solidFill>
                  <a:srgbClr val="111111"/>
                </a:solidFill>
                <a:effectLst/>
                <a:latin typeface="Times New Roman" panose="02020603050405020304" pitchFamily="18" charset="0"/>
                <a:ea typeface="Times New Roman" panose="02020603050405020304" pitchFamily="18" charset="0"/>
              </a:rPr>
              <a:t> </a:t>
            </a:r>
            <a:r>
              <a:rPr lang="en-US" sz="2300" b="1" dirty="0" err="1">
                <a:solidFill>
                  <a:srgbClr val="111111"/>
                </a:solidFill>
                <a:effectLst/>
                <a:latin typeface="Times New Roman" panose="02020603050405020304" pitchFamily="18" charset="0"/>
                <a:ea typeface="Times New Roman" panose="02020603050405020304" pitchFamily="18" charset="0"/>
              </a:rPr>
              <a:t>giới</a:t>
            </a:r>
            <a:endParaRPr lang="en-US" sz="2300" b="1" dirty="0">
              <a:effectLst/>
              <a:latin typeface="Times New Roman" panose="02020603050405020304" pitchFamily="18" charset="0"/>
              <a:ea typeface="Times New Roman" panose="02020603050405020304" pitchFamily="18" charset="0"/>
            </a:endParaRPr>
          </a:p>
          <a:p>
            <a:pPr indent="457200" algn="just"/>
            <a:r>
              <a:rPr lang="en-US" sz="2300" dirty="0" err="1">
                <a:solidFill>
                  <a:srgbClr val="111111"/>
                </a:solidFill>
                <a:effectLst/>
                <a:latin typeface="Times New Roman" panose="02020603050405020304" pitchFamily="18" charset="0"/>
                <a:ea typeface="Times New Roman" panose="02020603050405020304" pitchFamily="18" charset="0"/>
              </a:rPr>
              <a:t>Ngày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xưa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có</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vị</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vua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cai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trị</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vương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quốc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rộng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lớn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ngày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nọ</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quyết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định</a:t>
            </a:r>
            <a:r>
              <a:rPr lang="en-US" sz="2300" dirty="0">
                <a:solidFill>
                  <a:srgbClr val="111111"/>
                </a:solidFill>
                <a:effectLst/>
                <a:latin typeface="Times New Roman" panose="02020603050405020304" pitchFamily="18" charset="0"/>
                <a:ea typeface="Times New Roman" panose="02020603050405020304" pitchFamily="18" charset="0"/>
              </a:rPr>
              <a:t> vi </a:t>
            </a:r>
            <a:r>
              <a:rPr lang="en-US" sz="2300" dirty="0" err="1">
                <a:solidFill>
                  <a:srgbClr val="111111"/>
                </a:solidFill>
                <a:effectLst/>
                <a:latin typeface="Times New Roman" panose="02020603050405020304" pitchFamily="18" charset="0"/>
                <a:ea typeface="Times New Roman" panose="02020603050405020304" pitchFamily="18" charset="0"/>
              </a:rPr>
              <a:t>hành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đến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vùng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xa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xôi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nước</a:t>
            </a:r>
            <a:r>
              <a:rPr lang="en-US" sz="2300" dirty="0">
                <a:solidFill>
                  <a:srgbClr val="111111"/>
                </a:solidFill>
                <a:effectLst/>
                <a:latin typeface="Times New Roman" panose="02020603050405020304" pitchFamily="18" charset="0"/>
                <a:ea typeface="Times New Roman" panose="02020603050405020304" pitchFamily="18" charset="0"/>
              </a:rPr>
              <a:t>. Khi </a:t>
            </a:r>
            <a:r>
              <a:rPr lang="en-US" sz="2300" dirty="0" err="1">
                <a:solidFill>
                  <a:srgbClr val="111111"/>
                </a:solidFill>
                <a:effectLst/>
                <a:latin typeface="Times New Roman" panose="02020603050405020304" pitchFamily="18" charset="0"/>
                <a:ea typeface="Times New Roman" panose="02020603050405020304" pitchFamily="18" charset="0"/>
              </a:rPr>
              <a:t>trở</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về</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cung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điện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phàn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nàn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rằng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chân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đau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Điều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này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cũng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hoàn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toàn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dễ</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hiểu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bởi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đây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lần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đầu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tiên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thực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hiện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chuyến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dài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như</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vậy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trong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đó</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con </a:t>
            </a:r>
            <a:r>
              <a:rPr lang="en-US" sz="2300" dirty="0" err="1">
                <a:solidFill>
                  <a:srgbClr val="111111"/>
                </a:solidFill>
                <a:effectLst/>
                <a:latin typeface="Times New Roman" panose="02020603050405020304" pitchFamily="18" charset="0"/>
                <a:ea typeface="Times New Roman" panose="02020603050405020304" pitchFamily="18" charset="0"/>
              </a:rPr>
              <a:t>đường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a:t>
            </a:r>
            <a:r>
              <a:rPr lang="en-US" sz="2300" dirty="0">
                <a:solidFill>
                  <a:srgbClr val="111111"/>
                </a:solidFill>
                <a:effectLst/>
                <a:latin typeface="Times New Roman" panose="02020603050405020304" pitchFamily="18" charset="0"/>
                <a:ea typeface="Times New Roman" panose="02020603050405020304" pitchFamily="18" charset="0"/>
              </a:rPr>
              <a:t> qua </a:t>
            </a:r>
            <a:r>
              <a:rPr lang="en-US" sz="2300" dirty="0" err="1">
                <a:solidFill>
                  <a:srgbClr val="111111"/>
                </a:solidFill>
                <a:effectLst/>
                <a:latin typeface="Times New Roman" panose="02020603050405020304" pitchFamily="18" charset="0"/>
                <a:ea typeface="Times New Roman" panose="02020603050405020304" pitchFamily="18" charset="0"/>
              </a:rPr>
              <a:t>đều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gập</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ghềnh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sỏi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đá</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Bực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mình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vì</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bị</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cơn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nhức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mỏi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hành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hạ</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lệnh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cho</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các</a:t>
            </a:r>
            <a:r>
              <a:rPr lang="en-US" sz="2300" dirty="0">
                <a:solidFill>
                  <a:srgbClr val="111111"/>
                </a:solidFill>
                <a:effectLst/>
                <a:latin typeface="Times New Roman" panose="02020603050405020304" pitchFamily="18" charset="0"/>
                <a:ea typeface="Times New Roman" panose="02020603050405020304" pitchFamily="18" charset="0"/>
              </a:rPr>
              <a:t> con </a:t>
            </a:r>
            <a:r>
              <a:rPr lang="en-US" sz="2300" dirty="0" err="1">
                <a:solidFill>
                  <a:srgbClr val="111111"/>
                </a:solidFill>
                <a:effectLst/>
                <a:latin typeface="Times New Roman" panose="02020603050405020304" pitchFamily="18" charset="0"/>
                <a:ea typeface="Times New Roman" panose="02020603050405020304" pitchFamily="18" charset="0"/>
              </a:rPr>
              <a:t>đường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trong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vương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quốc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phải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được</a:t>
            </a:r>
            <a:r>
              <a:rPr lang="en-US" sz="2300" dirty="0">
                <a:solidFill>
                  <a:srgbClr val="111111"/>
                </a:solidFill>
                <a:effectLst/>
                <a:latin typeface="Times New Roman" panose="02020603050405020304" pitchFamily="18" charset="0"/>
                <a:ea typeface="Times New Roman" panose="02020603050405020304" pitchFamily="18" charset="0"/>
              </a:rPr>
              <a:t> bao </a:t>
            </a:r>
            <a:r>
              <a:rPr lang="en-US" sz="2300" dirty="0" err="1">
                <a:solidFill>
                  <a:srgbClr val="111111"/>
                </a:solidFill>
                <a:effectLst/>
                <a:latin typeface="Times New Roman" panose="02020603050405020304" pitchFamily="18" charset="0"/>
                <a:ea typeface="Times New Roman" panose="02020603050405020304" pitchFamily="18" charset="0"/>
              </a:rPr>
              <a:t>phủ</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bằng</a:t>
            </a:r>
            <a:r>
              <a:rPr lang="en-US" sz="2300" dirty="0">
                <a:solidFill>
                  <a:srgbClr val="111111"/>
                </a:solidFill>
                <a:effectLst/>
                <a:latin typeface="Times New Roman" panose="02020603050405020304" pitchFamily="18" charset="0"/>
                <a:ea typeface="Times New Roman" panose="02020603050405020304" pitchFamily="18" charset="0"/>
              </a:rPr>
              <a:t> da </a:t>
            </a:r>
            <a:r>
              <a:rPr lang="en-US" sz="2300" dirty="0" err="1">
                <a:solidFill>
                  <a:srgbClr val="111111"/>
                </a:solidFill>
                <a:effectLst/>
                <a:latin typeface="Times New Roman" panose="02020603050405020304" pitchFamily="18" charset="0"/>
                <a:ea typeface="Times New Roman" panose="02020603050405020304" pitchFamily="18" charset="0"/>
              </a:rPr>
              <a:t>súc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vật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nhiên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đây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mệnh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lệnh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khó</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thực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hiện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tốn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kém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về</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sức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người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sức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nhưng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vẫn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không</a:t>
            </a:r>
            <a:r>
              <a:rPr lang="en-US" sz="2300" dirty="0">
                <a:solidFill>
                  <a:srgbClr val="111111"/>
                </a:solidFill>
                <a:effectLst/>
                <a:latin typeface="Times New Roman" panose="02020603050405020304" pitchFamily="18" charset="0"/>
                <a:ea typeface="Times New Roman" panose="02020603050405020304" pitchFamily="18" charset="0"/>
              </a:rPr>
              <a:t> ai </a:t>
            </a:r>
            <a:r>
              <a:rPr lang="en-US" sz="2300" dirty="0" err="1">
                <a:solidFill>
                  <a:srgbClr val="111111"/>
                </a:solidFill>
                <a:effectLst/>
                <a:latin typeface="Times New Roman" panose="02020603050405020304" pitchFamily="18" charset="0"/>
                <a:ea typeface="Times New Roman" panose="02020603050405020304" pitchFamily="18" charset="0"/>
              </a:rPr>
              <a:t>dám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khuyên</a:t>
            </a:r>
            <a:r>
              <a:rPr lang="en-US" sz="2300" dirty="0">
                <a:solidFill>
                  <a:srgbClr val="111111"/>
                </a:solidFill>
                <a:effectLst/>
                <a:latin typeface="Times New Roman" panose="02020603050405020304" pitchFamily="18" charset="0"/>
                <a:ea typeface="Times New Roman" panose="02020603050405020304" pitchFamily="18" charset="0"/>
              </a:rPr>
              <a:t> can </a:t>
            </a:r>
            <a:r>
              <a:rPr lang="en-US" sz="2300" dirty="0" err="1">
                <a:solidFill>
                  <a:srgbClr val="111111"/>
                </a:solidFill>
                <a:effectLst/>
                <a:latin typeface="Times New Roman" panose="02020603050405020304" pitchFamily="18" charset="0"/>
                <a:ea typeface="Times New Roman" panose="02020603050405020304" pitchFamily="18" charset="0"/>
              </a:rPr>
              <a:t>nhà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vua</a:t>
            </a:r>
            <a:r>
              <a:rPr lang="en-US" sz="2300" dirty="0">
                <a:solidFill>
                  <a:srgbClr val="111111"/>
                </a:solidFill>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indent="457200" algn="just"/>
            <a:r>
              <a:rPr lang="en-US" sz="2300" dirty="0" err="1">
                <a:solidFill>
                  <a:srgbClr val="111111"/>
                </a:solidFill>
                <a:effectLst/>
                <a:latin typeface="Times New Roman" panose="02020603050405020304" pitchFamily="18" charset="0"/>
                <a:ea typeface="Times New Roman" panose="02020603050405020304" pitchFamily="18" charset="0"/>
              </a:rPr>
              <a:t>Thế</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rồi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cuối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cùng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người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hầu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khôn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ngoan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dũng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đứng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ngăn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vua</a:t>
            </a:r>
            <a:r>
              <a:rPr lang="en-US" sz="2300" dirty="0">
                <a:solidFill>
                  <a:srgbClr val="111111"/>
                </a:solidFill>
                <a:effectLst/>
                <a:latin typeface="Times New Roman" panose="02020603050405020304" pitchFamily="18" charset="0"/>
                <a:ea typeface="Times New Roman" panose="02020603050405020304" pitchFamily="18" charset="0"/>
              </a:rPr>
              <a:t>. Anh ta </a:t>
            </a:r>
            <a:r>
              <a:rPr lang="en-US" sz="2300" dirty="0" err="1">
                <a:solidFill>
                  <a:srgbClr val="111111"/>
                </a:solidFill>
                <a:effectLst/>
                <a:latin typeface="Times New Roman" panose="02020603050405020304" pitchFamily="18" charset="0"/>
                <a:ea typeface="Times New Roman" panose="02020603050405020304" pitchFamily="18" charset="0"/>
              </a:rPr>
              <a:t>nói</a:t>
            </a:r>
            <a:r>
              <a:rPr lang="en-US" sz="2300" dirty="0">
                <a:solidFill>
                  <a:srgbClr val="111111"/>
                </a:solidFill>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just"/>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Tại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sao</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quốc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vương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lại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có</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thể</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tiêu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tốn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ngân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khố</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một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cách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vô</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ích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như</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vậy</a:t>
            </a:r>
            <a:r>
              <a:rPr lang="en-US" sz="2300" dirty="0">
                <a:solidFill>
                  <a:srgbClr val="111111"/>
                </a:solidFill>
                <a:effectLst/>
                <a:latin typeface="Times New Roman" panose="02020603050405020304" pitchFamily="18" charset="0"/>
                <a:ea typeface="Times New Roman" panose="02020603050405020304" pitchFamily="18" charset="0"/>
              </a:rPr>
              <a:t> ạ? </a:t>
            </a:r>
            <a:r>
              <a:rPr lang="en-US" sz="2300" dirty="0" err="1">
                <a:solidFill>
                  <a:srgbClr val="111111"/>
                </a:solidFill>
                <a:effectLst/>
                <a:latin typeface="Times New Roman" panose="02020603050405020304" pitchFamily="18" charset="0"/>
                <a:ea typeface="Times New Roman" panose="02020603050405020304" pitchFamily="18" charset="0"/>
              </a:rPr>
              <a:t>Tại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sao</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Người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cắt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miếng</a:t>
            </a:r>
            <a:r>
              <a:rPr lang="en-US" sz="2300" dirty="0">
                <a:solidFill>
                  <a:srgbClr val="111111"/>
                </a:solidFill>
                <a:effectLst/>
                <a:latin typeface="Times New Roman" panose="02020603050405020304" pitchFamily="18" charset="0"/>
                <a:ea typeface="Times New Roman" panose="02020603050405020304" pitchFamily="18" charset="0"/>
              </a:rPr>
              <a:t> da </a:t>
            </a:r>
            <a:r>
              <a:rPr lang="en-US" sz="2300" dirty="0" err="1">
                <a:solidFill>
                  <a:srgbClr val="111111"/>
                </a:solidFill>
                <a:effectLst/>
                <a:latin typeface="Times New Roman" panose="02020603050405020304" pitchFamily="18" charset="0"/>
                <a:ea typeface="Times New Roman" panose="02020603050405020304" pitchFamily="18" charset="0"/>
              </a:rPr>
              <a:t>bò</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êm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ái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phủ</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quanh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đôi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chân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trần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mình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Như</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vậy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chân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Người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sẽ</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còn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bị</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đau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a:t>
            </a:r>
            <a:r>
              <a:rPr lang="en-US" sz="2300" dirty="0">
                <a:solidFill>
                  <a:srgbClr val="111111"/>
                </a:solidFill>
                <a:effectLst/>
                <a:latin typeface="Times New Roman" panose="02020603050405020304" pitchFamily="18" charset="0"/>
                <a:ea typeface="Times New Roman" panose="02020603050405020304" pitchFamily="18" charset="0"/>
              </a:rPr>
              <a:t> qua </a:t>
            </a:r>
            <a:r>
              <a:rPr lang="en-US" sz="2300" dirty="0" err="1">
                <a:solidFill>
                  <a:srgbClr val="111111"/>
                </a:solidFill>
                <a:effectLst/>
                <a:latin typeface="Times New Roman" panose="02020603050405020304" pitchFamily="18" charset="0"/>
                <a:ea typeface="Times New Roman" panose="02020603050405020304" pitchFamily="18" charset="0"/>
              </a:rPr>
              <a:t>những</a:t>
            </a:r>
            <a:r>
              <a:rPr lang="en-US" sz="2300" dirty="0">
                <a:solidFill>
                  <a:srgbClr val="111111"/>
                </a:solidFill>
                <a:effectLst/>
                <a:latin typeface="Times New Roman" panose="02020603050405020304" pitchFamily="18" charset="0"/>
                <a:ea typeface="Times New Roman" panose="02020603050405020304" pitchFamily="18" charset="0"/>
              </a:rPr>
              <a:t> con </a:t>
            </a:r>
            <a:r>
              <a:rPr lang="en-US" sz="2300" dirty="0" err="1">
                <a:solidFill>
                  <a:srgbClr val="111111"/>
                </a:solidFill>
                <a:effectLst/>
                <a:latin typeface="Times New Roman" panose="02020603050405020304" pitchFamily="18" charset="0"/>
                <a:ea typeface="Times New Roman" panose="02020603050405020304" pitchFamily="18" charset="0"/>
              </a:rPr>
              <a:t>đường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gập</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ghềnh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sỏi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đá</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nữa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vương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quốc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cũng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sẽ</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tiết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kiệm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được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nhiều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gian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sức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cải</a:t>
            </a:r>
            <a:r>
              <a:rPr lang="en-US" sz="2300" dirty="0">
                <a:solidFill>
                  <a:srgbClr val="111111"/>
                </a:solidFill>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indent="457200" algn="just"/>
            <a:r>
              <a:rPr lang="en-US" sz="2300" dirty="0" err="1">
                <a:solidFill>
                  <a:srgbClr val="111111"/>
                </a:solidFill>
                <a:effectLst/>
                <a:latin typeface="Times New Roman" panose="02020603050405020304" pitchFamily="18" charset="0"/>
                <a:ea typeface="Times New Roman" panose="02020603050405020304" pitchFamily="18" charset="0"/>
              </a:rPr>
              <a:t>Nhà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vua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rất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ngạc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nhiên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trước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đề</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nghị</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lạ</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lùng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người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hầu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nhưng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rồi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sau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đó</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cũng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đồng</a:t>
            </a:r>
            <a:r>
              <a:rPr lang="en-US" sz="2300" dirty="0">
                <a:solidFill>
                  <a:srgbClr val="111111"/>
                </a:solidFill>
                <a:effectLst/>
                <a:latin typeface="Times New Roman" panose="02020603050405020304" pitchFamily="18" charset="0"/>
                <a:ea typeface="Times New Roman" panose="02020603050405020304" pitchFamily="18" charset="0"/>
              </a:rPr>
              <a:t> ý. </a:t>
            </a:r>
            <a:r>
              <a:rPr lang="en-US" sz="2300" dirty="0" err="1">
                <a:solidFill>
                  <a:srgbClr val="111111"/>
                </a:solidFill>
                <a:effectLst/>
                <a:latin typeface="Times New Roman" panose="02020603050405020304" pitchFamily="18" charset="0"/>
                <a:ea typeface="Times New Roman" panose="02020603050405020304" pitchFamily="18" charset="0"/>
              </a:rPr>
              <a:t>Vậy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đôi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giày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đầu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tiên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trong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lịch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sử</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ra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đời</a:t>
            </a:r>
            <a:r>
              <a:rPr lang="en-US" sz="2300" dirty="0">
                <a:solidFill>
                  <a:srgbClr val="111111"/>
                </a:solidFill>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indent="457200" algn="just"/>
            <a:r>
              <a:rPr lang="en-US" sz="2300" dirty="0" err="1">
                <a:solidFill>
                  <a:srgbClr val="111111"/>
                </a:solidFill>
                <a:effectLst/>
                <a:latin typeface="Times New Roman" panose="02020603050405020304" pitchFamily="18" charset="0"/>
                <a:ea typeface="Times New Roman" panose="02020603050405020304" pitchFamily="18" charset="0"/>
              </a:rPr>
              <a:t>Đôi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khi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trong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cuộc</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sống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chúng</a:t>
            </a:r>
            <a:r>
              <a:rPr lang="en-US" sz="2300" dirty="0">
                <a:solidFill>
                  <a:srgbClr val="111111"/>
                </a:solidFill>
                <a:effectLst/>
                <a:latin typeface="Times New Roman" panose="02020603050405020304" pitchFamily="18" charset="0"/>
                <a:ea typeface="Times New Roman" panose="02020603050405020304" pitchFamily="18" charset="0"/>
              </a:rPr>
              <a:t> ta </a:t>
            </a:r>
            <a:r>
              <a:rPr lang="en-US" sz="2300" dirty="0" err="1">
                <a:solidFill>
                  <a:srgbClr val="111111"/>
                </a:solidFill>
                <a:effectLst/>
                <a:latin typeface="Times New Roman" panose="02020603050405020304" pitchFamily="18" charset="0"/>
                <a:ea typeface="Times New Roman" panose="02020603050405020304" pitchFamily="18" charset="0"/>
              </a:rPr>
              <a:t>không</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cần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bắt</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cả</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thế</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giới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phải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thay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đổi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theo</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mình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điều</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chúng</a:t>
            </a:r>
            <a:r>
              <a:rPr lang="en-US" sz="2300" dirty="0">
                <a:solidFill>
                  <a:srgbClr val="111111"/>
                </a:solidFill>
                <a:effectLst/>
                <a:latin typeface="Times New Roman" panose="02020603050405020304" pitchFamily="18" charset="0"/>
                <a:ea typeface="Times New Roman" panose="02020603050405020304" pitchFamily="18" charset="0"/>
              </a:rPr>
              <a:t> ta </a:t>
            </a:r>
            <a:r>
              <a:rPr lang="en-US" sz="2300" dirty="0" err="1">
                <a:solidFill>
                  <a:srgbClr val="111111"/>
                </a:solidFill>
                <a:effectLst/>
                <a:latin typeface="Times New Roman" panose="02020603050405020304" pitchFamily="18" charset="0"/>
                <a:ea typeface="Times New Roman" panose="02020603050405020304" pitchFamily="18" charset="0"/>
              </a:rPr>
              <a:t>cần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đơn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giản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chỉ</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là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thay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đổi</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tầm</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nhìn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và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cách</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suy</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nghĩ</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của</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bản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thân</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mà</a:t>
            </a:r>
            <a:r>
              <a:rPr lang="en-US" sz="2300" dirty="0">
                <a:solidFill>
                  <a:srgbClr val="111111"/>
                </a:solidFill>
                <a:effectLst/>
                <a:latin typeface="Times New Roman" panose="02020603050405020304" pitchFamily="18" charset="0"/>
                <a:ea typeface="Times New Roman" panose="02020603050405020304" pitchFamily="18" charset="0"/>
              </a:rPr>
              <a:t> </a:t>
            </a:r>
            <a:r>
              <a:rPr lang="en-US" sz="2300" dirty="0" err="1">
                <a:solidFill>
                  <a:srgbClr val="111111"/>
                </a:solidFill>
                <a:effectLst/>
                <a:latin typeface="Times New Roman" panose="02020603050405020304" pitchFamily="18" charset="0"/>
                <a:ea typeface="Times New Roman" panose="02020603050405020304" pitchFamily="18" charset="0"/>
              </a:rPr>
              <a:t>thôi</a:t>
            </a:r>
            <a:r>
              <a:rPr lang="en-US" sz="2300" dirty="0">
                <a:solidFill>
                  <a:srgbClr val="111111"/>
                </a:solidFill>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indent="457200" algn="r"/>
            <a:r>
              <a:rPr lang="en-US" sz="2300" b="1" i="1" dirty="0">
                <a:solidFill>
                  <a:srgbClr val="111111"/>
                </a:solidFill>
                <a:effectLst/>
                <a:latin typeface="Times New Roman" panose="02020603050405020304" pitchFamily="18" charset="0"/>
                <a:ea typeface="Times New Roman" panose="02020603050405020304" pitchFamily="18" charset="0"/>
              </a:rPr>
              <a:t>( </a:t>
            </a:r>
            <a:r>
              <a:rPr lang="en-US" sz="2300" b="1" i="1" dirty="0" err="1">
                <a:solidFill>
                  <a:srgbClr val="111111"/>
                </a:solidFill>
                <a:effectLst/>
                <a:latin typeface="Times New Roman" panose="02020603050405020304" pitchFamily="18" charset="0"/>
                <a:ea typeface="Times New Roman" panose="02020603050405020304" pitchFamily="18" charset="0"/>
              </a:rPr>
              <a:t>Trích</a:t>
            </a:r>
            <a:r>
              <a:rPr lang="en-US" sz="2300" b="1" i="1" dirty="0">
                <a:solidFill>
                  <a:srgbClr val="111111"/>
                </a:solidFill>
                <a:effectLst/>
                <a:latin typeface="Times New Roman" panose="02020603050405020304" pitchFamily="18" charset="0"/>
                <a:ea typeface="Times New Roman" panose="02020603050405020304" pitchFamily="18" charset="0"/>
              </a:rPr>
              <a:t> “</a:t>
            </a:r>
            <a:r>
              <a:rPr lang="en-US" sz="2300" b="1" i="1" dirty="0" err="1">
                <a:solidFill>
                  <a:srgbClr val="111111"/>
                </a:solidFill>
                <a:effectLst/>
                <a:latin typeface="Times New Roman" panose="02020603050405020304" pitchFamily="18" charset="0"/>
                <a:ea typeface="Times New Roman" panose="02020603050405020304" pitchFamily="18" charset="0"/>
              </a:rPr>
              <a:t>Hạt</a:t>
            </a:r>
            <a:r>
              <a:rPr lang="en-US" sz="2300" b="1" i="1" dirty="0">
                <a:solidFill>
                  <a:srgbClr val="111111"/>
                </a:solidFill>
                <a:effectLst/>
                <a:latin typeface="Times New Roman" panose="02020603050405020304" pitchFamily="18" charset="0"/>
                <a:ea typeface="Times New Roman" panose="02020603050405020304" pitchFamily="18" charset="0"/>
              </a:rPr>
              <a:t> </a:t>
            </a:r>
            <a:r>
              <a:rPr lang="en-US" sz="2300" b="1" i="1" dirty="0" err="1">
                <a:solidFill>
                  <a:srgbClr val="111111"/>
                </a:solidFill>
                <a:effectLst/>
                <a:latin typeface="Times New Roman" panose="02020603050405020304" pitchFamily="18" charset="0"/>
                <a:ea typeface="Times New Roman" panose="02020603050405020304" pitchFamily="18" charset="0"/>
              </a:rPr>
              <a:t>giống</a:t>
            </a:r>
            <a:r>
              <a:rPr lang="en-US" sz="2300" b="1" i="1" dirty="0">
                <a:solidFill>
                  <a:srgbClr val="111111"/>
                </a:solidFill>
                <a:effectLst/>
                <a:latin typeface="Times New Roman" panose="02020603050405020304" pitchFamily="18" charset="0"/>
                <a:ea typeface="Times New Roman" panose="02020603050405020304" pitchFamily="18" charset="0"/>
              </a:rPr>
              <a:t> </a:t>
            </a:r>
            <a:r>
              <a:rPr lang="en-US" sz="2300" b="1" i="1" dirty="0" err="1">
                <a:solidFill>
                  <a:srgbClr val="111111"/>
                </a:solidFill>
                <a:effectLst/>
                <a:latin typeface="Times New Roman" panose="02020603050405020304" pitchFamily="18" charset="0"/>
                <a:ea typeface="Times New Roman" panose="02020603050405020304" pitchFamily="18" charset="0"/>
              </a:rPr>
              <a:t>tâm</a:t>
            </a:r>
            <a:r>
              <a:rPr lang="en-US" sz="2300" b="1" i="1" dirty="0">
                <a:solidFill>
                  <a:srgbClr val="111111"/>
                </a:solidFill>
                <a:effectLst/>
                <a:latin typeface="Times New Roman" panose="02020603050405020304" pitchFamily="18" charset="0"/>
                <a:ea typeface="Times New Roman" panose="02020603050405020304" pitchFamily="18" charset="0"/>
              </a:rPr>
              <a:t> </a:t>
            </a:r>
            <a:r>
              <a:rPr lang="en-US" sz="2300" b="1" i="1" dirty="0" err="1">
                <a:solidFill>
                  <a:srgbClr val="111111"/>
                </a:solidFill>
                <a:effectLst/>
                <a:latin typeface="Times New Roman" panose="02020603050405020304" pitchFamily="18" charset="0"/>
                <a:ea typeface="Times New Roman" panose="02020603050405020304" pitchFamily="18" charset="0"/>
              </a:rPr>
              <a:t>hồn</a:t>
            </a:r>
            <a:r>
              <a:rPr lang="en-US" sz="2300" b="1" i="1" dirty="0">
                <a:solidFill>
                  <a:srgbClr val="111111"/>
                </a:solidFill>
                <a:effectLst/>
                <a:latin typeface="Times New Roman" panose="02020603050405020304" pitchFamily="18" charset="0"/>
                <a:ea typeface="Times New Roman" panose="02020603050405020304" pitchFamily="18" charset="0"/>
              </a:rPr>
              <a:t>” )</a:t>
            </a:r>
            <a:endParaRPr lang="en-US" sz="23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endParaRPr lang="en-US" sz="23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68339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7C25A1-E235-E317-B197-A5082F68DDC9}"/>
              </a:ext>
            </a:extLst>
          </p:cNvPr>
          <p:cNvSpPr txBox="1"/>
          <p:nvPr/>
        </p:nvSpPr>
        <p:spPr>
          <a:xfrm>
            <a:off x="121023" y="-94928"/>
            <a:ext cx="11949953" cy="5822363"/>
          </a:xfrm>
          <a:prstGeom prst="rect">
            <a:avLst/>
          </a:prstGeom>
          <a:noFill/>
        </p:spPr>
        <p:txBody>
          <a:bodyPr wrap="square">
            <a:spAutoFit/>
          </a:bodyPr>
          <a:lstStyle/>
          <a:p>
            <a:pPr algn="just">
              <a:lnSpc>
                <a:spcPct val="115000"/>
              </a:lnSpc>
              <a:spcAft>
                <a:spcPts val="1000"/>
              </a:spcAft>
            </a:pPr>
            <a:r>
              <a:rPr lang="nl-NL" sz="2800" b="1" dirty="0">
                <a:effectLst/>
                <a:latin typeface="Times New Roman" panose="02020603050405020304" pitchFamily="18" charset="0"/>
                <a:ea typeface="Calibri" panose="020F0502020204030204" pitchFamily="34" charset="0"/>
              </a:rPr>
              <a:t>Phần I: Đọc hiểu ( 3,0 điểm)</a:t>
            </a:r>
            <a:r>
              <a:rPr lang="en-US" sz="2800" b="1" dirty="0">
                <a:latin typeface="Times New Roman" panose="02020603050405020304" pitchFamily="18" charset="0"/>
                <a:ea typeface="Calibri" panose="020F0502020204030204" pitchFamily="34" charset="0"/>
              </a:rPr>
              <a:t> </a:t>
            </a:r>
            <a:r>
              <a:rPr lang="nl-NL" sz="2800" dirty="0">
                <a:effectLst/>
                <a:latin typeface="Times New Roman" panose="02020603050405020304" pitchFamily="18" charset="0"/>
                <a:ea typeface="Calibri" panose="020F0502020204030204" pitchFamily="34" charset="0"/>
              </a:rPr>
              <a:t>Đọc kĩ mẩu chuyện  sau và thực hiện các yêu cầu:</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nl-NL" sz="2800" b="1" dirty="0">
                <a:effectLst/>
                <a:latin typeface="Times New Roman" panose="02020603050405020304" pitchFamily="18" charset="0"/>
                <a:ea typeface="Calibri" panose="020F0502020204030204" pitchFamily="34" charset="0"/>
              </a:rPr>
              <a:t>Câu 1</a:t>
            </a:r>
            <a:r>
              <a:rPr lang="nl-NL" sz="2800" dirty="0">
                <a:effectLst/>
                <a:latin typeface="Times New Roman" panose="02020603050405020304" pitchFamily="18" charset="0"/>
                <a:ea typeface="Calibri" panose="020F0502020204030204" pitchFamily="34" charset="0"/>
              </a:rPr>
              <a:t>: Nêu phương thức biểu đạt chính được sử dụng trong đoạn trích  trên? (</a:t>
            </a:r>
            <a:r>
              <a:rPr lang="nl-NL" sz="2800" b="1" dirty="0">
                <a:effectLst/>
                <a:latin typeface="Times New Roman" panose="02020603050405020304" pitchFamily="18" charset="0"/>
                <a:ea typeface="Calibri" panose="020F0502020204030204" pitchFamily="34" charset="0"/>
              </a:rPr>
              <a:t>0,5 điểm)</a:t>
            </a:r>
            <a:endParaRPr lang="en-US" sz="2800" b="1" dirty="0">
              <a:effectLst/>
              <a:latin typeface="Times New Roman" panose="02020603050405020304" pitchFamily="18" charset="0"/>
              <a:ea typeface="Calibri" panose="020F0502020204030204" pitchFamily="34" charset="0"/>
            </a:endParaRPr>
          </a:p>
          <a:p>
            <a:pPr algn="just"/>
            <a:r>
              <a:rPr lang="nl-NL" sz="2800" b="1" dirty="0">
                <a:solidFill>
                  <a:srgbClr val="000000"/>
                </a:solidFill>
                <a:effectLst/>
                <a:latin typeface="Times New Roman" panose="02020603050405020304" pitchFamily="18" charset="0"/>
                <a:ea typeface="Times New Roman" panose="02020603050405020304" pitchFamily="18" charset="0"/>
              </a:rPr>
              <a:t>Câu 2</a:t>
            </a:r>
            <a:r>
              <a:rPr lang="nl-NL" sz="2800" dirty="0">
                <a:solidFill>
                  <a:srgbClr val="000000"/>
                </a:solidFill>
                <a:effectLst/>
                <a:latin typeface="Times New Roman" panose="02020603050405020304" pitchFamily="18" charset="0"/>
                <a:ea typeface="Times New Roman" panose="02020603050405020304" pitchFamily="18" charset="0"/>
              </a:rPr>
              <a:t>: Nội dung , ý nghĩa câu  sau : “</a:t>
            </a:r>
            <a:r>
              <a:rPr lang="en-US" sz="2800" i="1" dirty="0" err="1">
                <a:solidFill>
                  <a:srgbClr val="FF0000"/>
                </a:solidFill>
                <a:effectLst/>
                <a:latin typeface="Times New Roman" panose="02020603050405020304" pitchFamily="18" charset="0"/>
                <a:ea typeface="Times New Roman" panose="02020603050405020304" pitchFamily="18" charset="0"/>
              </a:rPr>
              <a:t>Đôi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khi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trong</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cuộc</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sống</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chúng</a:t>
            </a:r>
            <a:r>
              <a:rPr lang="en-US" sz="2800" i="1" dirty="0">
                <a:solidFill>
                  <a:srgbClr val="FF0000"/>
                </a:solidFill>
                <a:effectLst/>
                <a:latin typeface="Times New Roman" panose="02020603050405020304" pitchFamily="18" charset="0"/>
                <a:ea typeface="Times New Roman" panose="02020603050405020304" pitchFamily="18" charset="0"/>
              </a:rPr>
              <a:t> ta </a:t>
            </a:r>
            <a:r>
              <a:rPr lang="en-US" sz="2800" i="1" dirty="0" err="1">
                <a:solidFill>
                  <a:srgbClr val="FF0000"/>
                </a:solidFill>
                <a:effectLst/>
                <a:latin typeface="Times New Roman" panose="02020603050405020304" pitchFamily="18" charset="0"/>
                <a:ea typeface="Times New Roman" panose="02020603050405020304" pitchFamily="18" charset="0"/>
              </a:rPr>
              <a:t>không</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cần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bắt</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cả</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thế</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giới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phải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thay</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đổi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theo</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mình</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điều</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chúng</a:t>
            </a:r>
            <a:r>
              <a:rPr lang="en-US" sz="2800" i="1" dirty="0">
                <a:solidFill>
                  <a:srgbClr val="FF0000"/>
                </a:solidFill>
                <a:effectLst/>
                <a:latin typeface="Times New Roman" panose="02020603050405020304" pitchFamily="18" charset="0"/>
                <a:ea typeface="Times New Roman" panose="02020603050405020304" pitchFamily="18" charset="0"/>
              </a:rPr>
              <a:t> ta </a:t>
            </a:r>
            <a:r>
              <a:rPr lang="en-US" sz="2800" i="1" dirty="0" err="1">
                <a:solidFill>
                  <a:srgbClr val="FF0000"/>
                </a:solidFill>
                <a:effectLst/>
                <a:latin typeface="Times New Roman" panose="02020603050405020304" pitchFamily="18" charset="0"/>
                <a:ea typeface="Times New Roman" panose="02020603050405020304" pitchFamily="18" charset="0"/>
              </a:rPr>
              <a:t>cần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đơn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giản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chỉ</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là</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thay</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đổi</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tầm</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nhìn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và</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cách</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suy</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nghĩ</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của</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bản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thân</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mà</a:t>
            </a:r>
            <a:r>
              <a:rPr lang="en-US" sz="2800" i="1" dirty="0">
                <a:solidFill>
                  <a:srgbClr val="FF0000"/>
                </a:solidFill>
                <a:effectLst/>
                <a:latin typeface="Times New Roman" panose="02020603050405020304" pitchFamily="18" charset="0"/>
                <a:ea typeface="Times New Roman" panose="02020603050405020304" pitchFamily="18" charset="0"/>
              </a:rPr>
              <a:t> </a:t>
            </a:r>
            <a:r>
              <a:rPr lang="en-US" sz="2800" i="1" dirty="0" err="1">
                <a:solidFill>
                  <a:srgbClr val="FF0000"/>
                </a:solidFill>
                <a:effectLst/>
                <a:latin typeface="Times New Roman" panose="02020603050405020304" pitchFamily="18" charset="0"/>
                <a:ea typeface="Times New Roman" panose="02020603050405020304" pitchFamily="18" charset="0"/>
              </a:rPr>
              <a:t>thôi</a:t>
            </a:r>
            <a:r>
              <a:rPr lang="en-US" sz="2800" dirty="0">
                <a:solidFill>
                  <a:srgbClr val="000000"/>
                </a:solidFill>
                <a:effectLst/>
                <a:latin typeface="Times New Roman" panose="02020603050405020304" pitchFamily="18" charset="0"/>
                <a:ea typeface="Times New Roman" panose="02020603050405020304" pitchFamily="18" charset="0"/>
              </a:rPr>
              <a:t>.”</a:t>
            </a:r>
            <a:r>
              <a:rPr lang="nl-NL" sz="2800" dirty="0">
                <a:solidFill>
                  <a:srgbClr val="000000"/>
                </a:solidFill>
                <a:effectLst/>
                <a:latin typeface="Times New Roman" panose="02020603050405020304" pitchFamily="18" charset="0"/>
                <a:ea typeface="Times New Roman" panose="02020603050405020304" pitchFamily="18" charset="0"/>
              </a:rPr>
              <a:t>?  </a:t>
            </a:r>
            <a:r>
              <a:rPr lang="nl-NL" sz="2800" b="1" dirty="0">
                <a:solidFill>
                  <a:srgbClr val="000000"/>
                </a:solidFill>
                <a:effectLst/>
                <a:latin typeface="Times New Roman" panose="02020603050405020304" pitchFamily="18" charset="0"/>
                <a:ea typeface="Times New Roman" panose="02020603050405020304" pitchFamily="18" charset="0"/>
              </a:rPr>
              <a:t>(0,5 điểm)</a:t>
            </a:r>
            <a:endParaRPr lang="en-US" sz="2400" b="1"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nl-NL" sz="2800" b="1" dirty="0">
                <a:effectLst/>
                <a:latin typeface="Times New Roman" panose="02020603050405020304" pitchFamily="18" charset="0"/>
                <a:ea typeface="Calibri" panose="020F0502020204030204" pitchFamily="34" charset="0"/>
              </a:rPr>
              <a:t>Câu 3</a:t>
            </a:r>
            <a:r>
              <a:rPr lang="nl-NL" sz="2800" dirty="0">
                <a:effectLst/>
                <a:latin typeface="Times New Roman" panose="02020603050405020304" pitchFamily="18" charset="0"/>
                <a:ea typeface="Calibri" panose="020F0502020204030204" pitchFamily="34" charset="0"/>
              </a:rPr>
              <a:t>: Chỉ ra một nét nghệ thuật kể chuyện trong mẩu chuyện  và phân tích tác dụng của nét nghệ thuật kể chuyện đó? </a:t>
            </a:r>
            <a:r>
              <a:rPr lang="nl-NL" sz="2800" b="1" dirty="0">
                <a:effectLst/>
                <a:latin typeface="Times New Roman" panose="02020603050405020304" pitchFamily="18" charset="0"/>
                <a:ea typeface="Calibri" panose="020F0502020204030204" pitchFamily="34" charset="0"/>
              </a:rPr>
              <a:t>(1,0 điểm)</a:t>
            </a:r>
            <a:endParaRPr lang="en-US" sz="2800" b="1"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nl-NL" sz="2800" b="1" dirty="0">
                <a:effectLst/>
                <a:latin typeface="Times New Roman" panose="02020603050405020304" pitchFamily="18" charset="0"/>
                <a:ea typeface="Calibri" panose="020F0502020204030204" pitchFamily="34" charset="0"/>
              </a:rPr>
              <a:t>Câu 4</a:t>
            </a:r>
            <a:r>
              <a:rPr lang="nl-NL" sz="2800" dirty="0">
                <a:effectLst/>
                <a:latin typeface="Times New Roman" panose="02020603050405020304" pitchFamily="18" charset="0"/>
                <a:ea typeface="Calibri" panose="020F0502020204030204" pitchFamily="34" charset="0"/>
              </a:rPr>
              <a:t>: Thông điệp mà em tâm đắc nhất trong mẩu chuyện trên là gì? Nêu lí do chọn thông điệp đó? </a:t>
            </a:r>
            <a:r>
              <a:rPr lang="nl-NL" sz="2800" b="1" dirty="0">
                <a:effectLst/>
                <a:latin typeface="Times New Roman" panose="02020603050405020304" pitchFamily="18" charset="0"/>
                <a:ea typeface="Calibri" panose="020F0502020204030204" pitchFamily="34" charset="0"/>
              </a:rPr>
              <a:t>(1,0điểm)</a:t>
            </a:r>
            <a:endParaRPr lang="en-US" sz="2800" b="1" dirty="0">
              <a:effectLst/>
              <a:latin typeface="Times New Roman" panose="02020603050405020304" pitchFamily="18" charset="0"/>
              <a:ea typeface="Calibri" panose="020F0502020204030204" pitchFamily="34" charset="0"/>
            </a:endParaRPr>
          </a:p>
          <a:p>
            <a:pPr algn="ctr">
              <a:lnSpc>
                <a:spcPct val="115000"/>
              </a:lnSpc>
              <a:spcAft>
                <a:spcPts val="1000"/>
              </a:spcAft>
            </a:pPr>
            <a:r>
              <a:rPr lang="en-US" sz="28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3937407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546733A-1D33-042F-CD2E-CC5385620C55}"/>
              </a:ext>
            </a:extLst>
          </p:cNvPr>
          <p:cNvGraphicFramePr>
            <a:graphicFrameLocks noGrp="1"/>
          </p:cNvGraphicFramePr>
          <p:nvPr>
            <p:ph idx="1"/>
            <p:extLst>
              <p:ext uri="{D42A27DB-BD31-4B8C-83A1-F6EECF244321}">
                <p14:modId xmlns:p14="http://schemas.microsoft.com/office/powerpoint/2010/main" val="663272358"/>
              </p:ext>
            </p:extLst>
          </p:nvPr>
        </p:nvGraphicFramePr>
        <p:xfrm>
          <a:off x="0" y="124216"/>
          <a:ext cx="12084424" cy="6110670"/>
        </p:xfrm>
        <a:graphic>
          <a:graphicData uri="http://schemas.openxmlformats.org/drawingml/2006/table">
            <a:tbl>
              <a:tblPr firstRow="1" firstCol="1" lastRow="1" lastCol="1" bandRow="1" bandCol="1">
                <a:tableStyleId>{5C22544A-7EE6-4342-B048-85BDC9FD1C3A}</a:tableStyleId>
              </a:tblPr>
              <a:tblGrid>
                <a:gridCol w="788894">
                  <a:extLst>
                    <a:ext uri="{9D8B030D-6E8A-4147-A177-3AD203B41FA5}">
                      <a16:colId xmlns:a16="http://schemas.microsoft.com/office/drawing/2014/main" val="2339827475"/>
                    </a:ext>
                  </a:extLst>
                </a:gridCol>
                <a:gridCol w="10560424">
                  <a:extLst>
                    <a:ext uri="{9D8B030D-6E8A-4147-A177-3AD203B41FA5}">
                      <a16:colId xmlns:a16="http://schemas.microsoft.com/office/drawing/2014/main" val="797798877"/>
                    </a:ext>
                  </a:extLst>
                </a:gridCol>
                <a:gridCol w="735106">
                  <a:extLst>
                    <a:ext uri="{9D8B030D-6E8A-4147-A177-3AD203B41FA5}">
                      <a16:colId xmlns:a16="http://schemas.microsoft.com/office/drawing/2014/main" val="234684960"/>
                    </a:ext>
                  </a:extLst>
                </a:gridCol>
              </a:tblGrid>
              <a:tr h="77514">
                <a:tc>
                  <a:txBody>
                    <a:bodyPr/>
                    <a:lstStyle/>
                    <a:p>
                      <a:pPr algn="ct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Tiêu chí cần đạt</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1645232"/>
                  </a:ext>
                </a:extLst>
              </a:tr>
              <a:tr h="77514">
                <a:tc>
                  <a:txBody>
                    <a:bodyPr/>
                    <a:lstStyle/>
                    <a:p>
                      <a:pPr algn="ctr">
                        <a:lnSpc>
                          <a:spcPct val="115000"/>
                        </a:lnSpc>
                        <a:spcAft>
                          <a:spcPts val="600"/>
                        </a:spcAft>
                      </a:pPr>
                      <a:r>
                        <a:rPr lang="nl-NL" sz="2400">
                          <a:solidFill>
                            <a:srgbClr val="002060"/>
                          </a:solidFill>
                          <a:effectLst/>
                          <a:latin typeface="Times New Roman" panose="02020603050405020304" pitchFamily="18" charset="0"/>
                          <a:cs typeface="Times New Roman" panose="02020603050405020304" pitchFamily="18" charset="0"/>
                        </a:rPr>
                        <a:t>1</a:t>
                      </a:r>
                      <a:endParaRPr lang="en-US" sz="24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Phương thức biểu đạt chính được sử dụng trong đoạn trích  : </a:t>
                      </a:r>
                      <a:r>
                        <a:rPr lang="nl-NL" sz="2400" b="1" dirty="0">
                          <a:solidFill>
                            <a:srgbClr val="002060"/>
                          </a:solidFill>
                          <a:effectLst/>
                          <a:latin typeface="Times New Roman" panose="02020603050405020304" pitchFamily="18" charset="0"/>
                          <a:cs typeface="Times New Roman" panose="02020603050405020304" pitchFamily="18" charset="0"/>
                        </a:rPr>
                        <a:t>Tự sự </a:t>
                      </a:r>
                      <a:endParaRPr lang="en-US"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1997571"/>
                  </a:ext>
                </a:extLst>
              </a:tr>
              <a:tr h="414286">
                <a:tc>
                  <a:txBody>
                    <a:bodyPr/>
                    <a:lstStyle/>
                    <a:p>
                      <a:pPr algn="ctr">
                        <a:lnSpc>
                          <a:spcPct val="115000"/>
                        </a:lnSpc>
                        <a:spcAft>
                          <a:spcPts val="600"/>
                        </a:spcAft>
                      </a:pPr>
                      <a:r>
                        <a:rPr lang="nl-NL" sz="2400">
                          <a:solidFill>
                            <a:srgbClr val="002060"/>
                          </a:solidFill>
                          <a:effectLst/>
                          <a:latin typeface="Times New Roman" panose="02020603050405020304" pitchFamily="18" charset="0"/>
                          <a:cs typeface="Times New Roman" panose="02020603050405020304" pitchFamily="18" charset="0"/>
                        </a:rPr>
                        <a:t>2</a:t>
                      </a:r>
                      <a:endParaRPr lang="en-US" sz="24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nl-NL" sz="2400">
                          <a:solidFill>
                            <a:srgbClr val="002060"/>
                          </a:solidFill>
                          <a:effectLst/>
                          <a:latin typeface="Times New Roman" panose="02020603050405020304" pitchFamily="18" charset="0"/>
                          <a:cs typeface="Times New Roman" panose="02020603050405020304" pitchFamily="18" charset="0"/>
                        </a:rPr>
                        <a:t>Nội dung , ý nghĩa câu  sau : “</a:t>
                      </a:r>
                      <a:r>
                        <a:rPr lang="en-US" sz="2400">
                          <a:solidFill>
                            <a:srgbClr val="002060"/>
                          </a:solidFill>
                          <a:effectLst/>
                          <a:latin typeface="Times New Roman" panose="02020603050405020304" pitchFamily="18" charset="0"/>
                          <a:cs typeface="Times New Roman" panose="02020603050405020304" pitchFamily="18" charset="0"/>
                        </a:rPr>
                        <a:t>Đôi khi trong cuộc sống, chúng ta không cần bắt cả thế giới phải thay đổi theo mình, điều chúng ta cần, đơn giản chỉ là thay đổi tầm nhìn và cách suy nghĩ của bản thân mà thôi.”: Trong cuộc sống, chúng ta cần phải có sự nhìn nhận và thay đổi cho phù hợp với hoàn cảnh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563069"/>
                  </a:ext>
                </a:extLst>
              </a:tr>
              <a:tr h="1096807">
                <a:tc>
                  <a:txBody>
                    <a:bodyPr/>
                    <a:lstStyle/>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3</a:t>
                      </a:r>
                      <a:endParaRPr lang="en-US" sz="24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Chỉ ra một nét nghệ thuật kể chuyện trong mẩu chuyện: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Kể chuyện theo lối cổ tích, bắt đầu câu chuyện bằng từ chỉ thời gian: “ Ngày xưa”</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Phân tích tác dụng của nét nghệ thuật kể chuyện đó:</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Kể chuyện theo lối cổ tích, bắt đầu câu chuyện bằng từ chỉ thời gian: “ Ngày </a:t>
                      </a:r>
                      <a:r>
                        <a:rPr lang="nl-NL" sz="2400" b="0">
                          <a:solidFill>
                            <a:srgbClr val="002060"/>
                          </a:solidFill>
                          <a:effectLst/>
                          <a:latin typeface="Times New Roman" panose="02020603050405020304" pitchFamily="18" charset="0"/>
                          <a:cs typeface="Times New Roman" panose="02020603050405020304" pitchFamily="18" charset="0"/>
                        </a:rPr>
                        <a:t>xưa”.</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err="1">
                          <a:solidFill>
                            <a:srgbClr val="002060"/>
                          </a:solidFill>
                          <a:effectLst/>
                          <a:latin typeface="Times New Roman" panose="02020603050405020304" pitchFamily="18" charset="0"/>
                          <a:cs typeface="Times New Roman" panose="02020603050405020304" pitchFamily="18" charset="0"/>
                        </a:rPr>
                        <a:t>Tạo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một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khí</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cổ</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xưa</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hấp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dẫn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lôi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cuốn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tuổi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cũng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mọi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lứa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tuổi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câu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chuyện</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bài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từ</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câu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chuyện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một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nhiên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mang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tính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chất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huấn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luân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lí</a:t>
                      </a:r>
                      <a:r>
                        <a:rPr lang="en-US" sz="2400" b="0" dirty="0">
                          <a:solidFill>
                            <a:srgbClr val="002060"/>
                          </a:solidFill>
                          <a:effectLst/>
                          <a:latin typeface="Times New Roman" panose="02020603050405020304" pitchFamily="18" charset="0"/>
                          <a:cs typeface="Times New Roman" panose="02020603050405020304" pitchFamily="18" charset="0"/>
                        </a:rPr>
                        <a:t>.</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0,75</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1845254"/>
                  </a:ext>
                </a:extLst>
              </a:tr>
            </a:tbl>
          </a:graphicData>
        </a:graphic>
      </p:graphicFrame>
    </p:spTree>
    <p:extLst>
      <p:ext uri="{BB962C8B-B14F-4D97-AF65-F5344CB8AC3E}">
        <p14:creationId xmlns:p14="http://schemas.microsoft.com/office/powerpoint/2010/main" val="1707394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546733A-1D33-042F-CD2E-CC5385620C55}"/>
              </a:ext>
            </a:extLst>
          </p:cNvPr>
          <p:cNvGraphicFramePr>
            <a:graphicFrameLocks noGrp="1"/>
          </p:cNvGraphicFramePr>
          <p:nvPr>
            <p:ph idx="1"/>
            <p:extLst>
              <p:ext uri="{D42A27DB-BD31-4B8C-83A1-F6EECF244321}">
                <p14:modId xmlns:p14="http://schemas.microsoft.com/office/powerpoint/2010/main" val="1407647614"/>
              </p:ext>
            </p:extLst>
          </p:nvPr>
        </p:nvGraphicFramePr>
        <p:xfrm>
          <a:off x="0" y="124216"/>
          <a:ext cx="12084424" cy="8982266"/>
        </p:xfrm>
        <a:graphic>
          <a:graphicData uri="http://schemas.openxmlformats.org/drawingml/2006/table">
            <a:tbl>
              <a:tblPr firstRow="1" firstCol="1" lastRow="1" lastCol="1" bandRow="1" bandCol="1">
                <a:tableStyleId>{5C22544A-7EE6-4342-B048-85BDC9FD1C3A}</a:tableStyleId>
              </a:tblPr>
              <a:tblGrid>
                <a:gridCol w="788894">
                  <a:extLst>
                    <a:ext uri="{9D8B030D-6E8A-4147-A177-3AD203B41FA5}">
                      <a16:colId xmlns:a16="http://schemas.microsoft.com/office/drawing/2014/main" val="2339827475"/>
                    </a:ext>
                  </a:extLst>
                </a:gridCol>
                <a:gridCol w="10730753">
                  <a:extLst>
                    <a:ext uri="{9D8B030D-6E8A-4147-A177-3AD203B41FA5}">
                      <a16:colId xmlns:a16="http://schemas.microsoft.com/office/drawing/2014/main" val="797798877"/>
                    </a:ext>
                  </a:extLst>
                </a:gridCol>
                <a:gridCol w="564777">
                  <a:extLst>
                    <a:ext uri="{9D8B030D-6E8A-4147-A177-3AD203B41FA5}">
                      <a16:colId xmlns:a16="http://schemas.microsoft.com/office/drawing/2014/main" val="234684960"/>
                    </a:ext>
                  </a:extLst>
                </a:gridCol>
              </a:tblGrid>
              <a:tr h="77514">
                <a:tc>
                  <a:txBody>
                    <a:bodyPr/>
                    <a:lstStyle/>
                    <a:p>
                      <a:pPr algn="ct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dirty="0">
                          <a:solidFill>
                            <a:srgbClr val="002060"/>
                          </a:solidFill>
                          <a:effectLst/>
                          <a:latin typeface="Times New Roman" panose="02020603050405020304" pitchFamily="18" charset="0"/>
                          <a:cs typeface="Times New Roman" panose="02020603050405020304" pitchFamily="18" charset="0"/>
                        </a:rPr>
                        <a:t>Tiêu chí cần đạt</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1645232"/>
                  </a:ext>
                </a:extLst>
              </a:tr>
              <a:tr h="2685217">
                <a:tc>
                  <a:txBody>
                    <a:bodyPr/>
                    <a:lstStyle/>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4</a:t>
                      </a:r>
                      <a:endParaRPr lang="en-US" sz="24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Thông điệp có thể đưa ra : </a:t>
                      </a:r>
                      <a:r>
                        <a:rPr lang="en-US" sz="2400" b="0" dirty="0" err="1">
                          <a:solidFill>
                            <a:srgbClr val="002060"/>
                          </a:solidFill>
                          <a:effectLst/>
                          <a:latin typeface="Times New Roman" panose="02020603050405020304" pitchFamily="18" charset="0"/>
                          <a:cs typeface="Times New Roman" panose="02020603050405020304" pitchFamily="18" charset="0"/>
                        </a:rPr>
                        <a:t>Điều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chúng</a:t>
                      </a:r>
                      <a:r>
                        <a:rPr lang="en-US" sz="2400" b="0" dirty="0">
                          <a:solidFill>
                            <a:srgbClr val="002060"/>
                          </a:solidFill>
                          <a:effectLst/>
                          <a:latin typeface="Times New Roman" panose="02020603050405020304" pitchFamily="18" charset="0"/>
                          <a:cs typeface="Times New Roman" panose="02020603050405020304" pitchFamily="18" charset="0"/>
                        </a:rPr>
                        <a:t> ta </a:t>
                      </a:r>
                      <a:r>
                        <a:rPr lang="en-US" sz="2400" b="0" dirty="0" err="1">
                          <a:solidFill>
                            <a:srgbClr val="002060"/>
                          </a:solidFill>
                          <a:effectLst/>
                          <a:latin typeface="Times New Roman" panose="02020603050405020304" pitchFamily="18" charset="0"/>
                          <a:cs typeface="Times New Roman" panose="02020603050405020304" pitchFamily="18" charset="0"/>
                        </a:rPr>
                        <a:t>cần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chỉ</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thay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đổi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tầm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nhìn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suy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nghĩ</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thôi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Phải có lòng dũng cảm...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Nêu lí do chọn thông điệp đó: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TĐ: </a:t>
                      </a:r>
                      <a:r>
                        <a:rPr lang="en-US" sz="2400" b="0" dirty="0" err="1">
                          <a:solidFill>
                            <a:srgbClr val="002060"/>
                          </a:solidFill>
                          <a:effectLst/>
                          <a:latin typeface="Times New Roman" panose="02020603050405020304" pitchFamily="18" charset="0"/>
                          <a:cs typeface="Times New Roman" panose="02020603050405020304" pitchFamily="18" charset="0"/>
                        </a:rPr>
                        <a:t>Điều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chúng</a:t>
                      </a:r>
                      <a:r>
                        <a:rPr lang="en-US" sz="2400" b="0" dirty="0">
                          <a:solidFill>
                            <a:srgbClr val="002060"/>
                          </a:solidFill>
                          <a:effectLst/>
                          <a:latin typeface="Times New Roman" panose="02020603050405020304" pitchFamily="18" charset="0"/>
                          <a:cs typeface="Times New Roman" panose="02020603050405020304" pitchFamily="18" charset="0"/>
                        </a:rPr>
                        <a:t> ta </a:t>
                      </a:r>
                      <a:r>
                        <a:rPr lang="en-US" sz="2400" b="0" dirty="0" err="1">
                          <a:solidFill>
                            <a:srgbClr val="002060"/>
                          </a:solidFill>
                          <a:effectLst/>
                          <a:latin typeface="Times New Roman" panose="02020603050405020304" pitchFamily="18" charset="0"/>
                          <a:cs typeface="Times New Roman" panose="02020603050405020304" pitchFamily="18" charset="0"/>
                        </a:rPr>
                        <a:t>cần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chỉ</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thay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đổi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tầm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nhìn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suy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nghĩ</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thôi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Lần đâu tiên chúng ta làm việc gì cũng có thể gặp khó khăn trắc trở.( vạn sự khởi đầu nan)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Trong cuộc sống không phải ta muốn thay đổi cái gì cũng được bởi không phải lúc nào ta cũng có được đủ điều kiện để thay đổi nó, kể cả người có quyền lực tối cao.</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Trong cuộc sống nếu gặp những khó khăn trắc trở, nếu </a:t>
                      </a:r>
                      <a:r>
                        <a:rPr lang="en-US" sz="2400" b="0" dirty="0" err="1">
                          <a:solidFill>
                            <a:srgbClr val="002060"/>
                          </a:solidFill>
                          <a:effectLst/>
                          <a:latin typeface="Times New Roman" panose="02020603050405020304" pitchFamily="18" charset="0"/>
                          <a:cs typeface="Times New Roman" panose="02020603050405020304" pitchFamily="18" charset="0"/>
                        </a:rPr>
                        <a:t>chúng</a:t>
                      </a:r>
                      <a:r>
                        <a:rPr lang="en-US" sz="2400" b="0" dirty="0">
                          <a:solidFill>
                            <a:srgbClr val="002060"/>
                          </a:solidFill>
                          <a:effectLst/>
                          <a:latin typeface="Times New Roman" panose="02020603050405020304" pitchFamily="18" charset="0"/>
                          <a:cs typeface="Times New Roman" panose="02020603050405020304" pitchFamily="18" charset="0"/>
                        </a:rPr>
                        <a:t> ta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thay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đổi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tầm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nhìn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suy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nghĩ</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thì</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mọi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việc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ổn</a:t>
                      </a:r>
                      <a:r>
                        <a:rPr lang="en-US" sz="2400" b="0" dirty="0">
                          <a:solidFill>
                            <a:srgbClr val="002060"/>
                          </a:solidFill>
                          <a:effectLst/>
                          <a:latin typeface="Times New Roman" panose="02020603050405020304" pitchFamily="18" charset="0"/>
                          <a:cs typeface="Times New Roman" panose="02020603050405020304" pitchFamily="18" charset="0"/>
                        </a:rPr>
                        <a:t> </a:t>
                      </a:r>
                      <a:r>
                        <a:rPr lang="nl-NL" sz="2400" b="0" dirty="0">
                          <a:solidFill>
                            <a:srgbClr val="002060"/>
                          </a:solidFill>
                          <a:effectLst/>
                          <a:latin typeface="Times New Roman" panose="02020603050405020304" pitchFamily="18" charset="0"/>
                          <a:cs typeface="Times New Roman" panose="02020603050405020304" pitchFamily="18" charset="0"/>
                        </a:rPr>
                        <a:t>...</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TĐ: Phải có lòng dũng cảm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Lòng dũng cảm là một trong những đức tính vô cùng cần thiết và đáng quí ở mỗi con người trong mọi thời đại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Dù ở đâu, khi làm bất cứ điều gì con người cũng đều cần đến lòng dũng cảm.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Lòng dũng cảm giúp ta chấp nhận hậu quả sau mỗi quyết định, dám đứng lên sau mỗi lần vấp ngã, đương đầu với mọi khó khăn thử thách.</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Lòng dũng cảm quan trọng hơn hết là tạo cho ta sức mạnh để chiến thắng chính mình, vượt qua số phận mà đến với thành công....</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HS có thể chọn thông điệp khác chỉ cần đưa ra lí do hợp lí là được</a:t>
                      </a:r>
                      <a:endParaRPr lang="en-US" sz="24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0,5</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600"/>
                        </a:spcAft>
                      </a:pPr>
                      <a:r>
                        <a:rPr lang="nl-NL" sz="2400" b="0" dirty="0">
                          <a:solidFill>
                            <a:srgbClr val="002060"/>
                          </a:solidFill>
                          <a:effectLst/>
                          <a:latin typeface="Times New Roman" panose="02020603050405020304" pitchFamily="18" charset="0"/>
                          <a:cs typeface="Times New Roman" panose="02020603050405020304" pitchFamily="18" charset="0"/>
                        </a:rPr>
                        <a:t>0,5</a:t>
                      </a:r>
                      <a:endParaRPr lang="en-US" sz="24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535" marR="2353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2136291"/>
                  </a:ext>
                </a:extLst>
              </a:tr>
            </a:tbl>
          </a:graphicData>
        </a:graphic>
      </p:graphicFrame>
    </p:spTree>
    <p:extLst>
      <p:ext uri="{BB962C8B-B14F-4D97-AF65-F5344CB8AC3E}">
        <p14:creationId xmlns:p14="http://schemas.microsoft.com/office/powerpoint/2010/main" val="27632007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B0DAF9-3ABE-24C5-3127-DD3304F2E2C2}"/>
              </a:ext>
            </a:extLst>
          </p:cNvPr>
          <p:cNvSpPr txBox="1"/>
          <p:nvPr/>
        </p:nvSpPr>
        <p:spPr>
          <a:xfrm>
            <a:off x="0" y="-125820"/>
            <a:ext cx="11994777" cy="7109639"/>
          </a:xfrm>
          <a:prstGeom prst="rect">
            <a:avLst/>
          </a:prstGeom>
          <a:noFill/>
        </p:spPr>
        <p:txBody>
          <a:bodyPr wrap="square">
            <a:spAutoFit/>
          </a:bodyPr>
          <a:lstStyle/>
          <a:p>
            <a:pPr algn="just"/>
            <a:r>
              <a:rPr lang="pt-BR" sz="2400" b="1" dirty="0">
                <a:solidFill>
                  <a:srgbClr val="000000"/>
                </a:solidFill>
                <a:effectLst/>
                <a:latin typeface="Times New Roman" panose="02020603050405020304" pitchFamily="18" charset="0"/>
                <a:ea typeface="Times New Roman" panose="02020603050405020304" pitchFamily="18" charset="0"/>
              </a:rPr>
              <a:t>Phần I. ĐỌC – HIỂU( 3,0 điểm)</a:t>
            </a:r>
            <a:r>
              <a:rPr lang="en-US" sz="2400" dirty="0">
                <a:latin typeface="Times New Roman" panose="02020603050405020304" pitchFamily="18" charset="0"/>
                <a:ea typeface="Times New Roman" panose="02020603050405020304" pitchFamily="18" charset="0"/>
              </a:rPr>
              <a:t> </a:t>
            </a:r>
            <a:r>
              <a:rPr lang="pt-BR" sz="2400" b="1" dirty="0">
                <a:solidFill>
                  <a:srgbClr val="000000"/>
                </a:solidFill>
                <a:effectLst/>
                <a:latin typeface="Times New Roman" panose="02020603050405020304" pitchFamily="18" charset="0"/>
                <a:ea typeface="Times New Roman" panose="02020603050405020304" pitchFamily="18" charset="0"/>
              </a:rPr>
              <a:t>Đọc kĩ ngữ liệu sau và thực hiện các yêu cầu:</a:t>
            </a:r>
            <a:endParaRPr lang="en-US" sz="2400" dirty="0">
              <a:effectLst/>
              <a:latin typeface="Times New Roman" panose="02020603050405020304" pitchFamily="18" charset="0"/>
              <a:ea typeface="Times New Roman" panose="02020603050405020304" pitchFamily="18" charset="0"/>
            </a:endParaRPr>
          </a:p>
          <a:p>
            <a:pPr algn="just"/>
            <a:r>
              <a:rPr lang="pt-BR" sz="2400" i="1" dirty="0">
                <a:solidFill>
                  <a:srgbClr val="000000"/>
                </a:solidFill>
                <a:effectLst/>
                <a:latin typeface="Times New Roman" panose="02020603050405020304" pitchFamily="18" charset="0"/>
                <a:ea typeface="Times New Roman" panose="02020603050405020304" pitchFamily="18" charset="0"/>
              </a:rPr>
              <a:t>         </a:t>
            </a:r>
            <a:r>
              <a:rPr lang="pt-BR" sz="2400" dirty="0">
                <a:solidFill>
                  <a:srgbClr val="000000"/>
                </a:solidFill>
                <a:effectLst/>
                <a:latin typeface="Times New Roman" panose="02020603050405020304" pitchFamily="18" charset="0"/>
                <a:ea typeface="Times New Roman" panose="02020603050405020304" pitchFamily="18" charset="0"/>
              </a:rPr>
              <a:t>Âm nhạc là phương tiện chuyển tới cảm xúc tuyệt vời nhất, trọn vẹn nhất, giúp chúng ta cảm nhận được từng ngõ ngách sâu thẳm nhất của tâm hồn [...] Âm nhạc là chất xúc tác lãng mạn, thi vị làm khuấy động xúc cảm. Thử hình dung những thước phim lãng mạn sẽ buồn tẻ, vô hồn đến nhường nào nếu không có giai điệu của những bản tình ca. Có một câu nói mà tôi rất tâm đắc" từng nốt nhạc chạm vào da thịt tôi, vuốt ve xoa dịu nỗi cô đơn tưởng như đá hóa thạch trong tâm hồn". Âm nhạc là một người bạn thủy chung, biết chia sẻ. Khi buồn , nó là liều thuốc xoa dịu nỗi sầu, làm tâm hồn nhẹ nhàng, thanh thản. Khi vui, nó lại là chất xúc tác màu hồng tô vẽ cảm xúc, giúp ta cảm nhận sâu sắc hơn vẻ đẹp của cuộc sống.</a:t>
            </a:r>
            <a:r>
              <a:rPr lang="en-US" sz="2400" dirty="0">
                <a:latin typeface="Times New Roman" panose="02020603050405020304" pitchFamily="18" charset="0"/>
                <a:ea typeface="Times New Roman" panose="02020603050405020304" pitchFamily="18" charset="0"/>
              </a:rPr>
              <a:t>            </a:t>
            </a:r>
            <a:r>
              <a:rPr lang="en-US" sz="2400" i="1" dirty="0">
                <a:latin typeface="Times New Roman" panose="02020603050405020304" pitchFamily="18" charset="0"/>
                <a:ea typeface="Times New Roman" panose="02020603050405020304" pitchFamily="18" charset="0"/>
              </a:rPr>
              <a:t>                                                                                              </a:t>
            </a:r>
          </a:p>
          <a:p>
            <a:pPr algn="just"/>
            <a:r>
              <a:rPr lang="en-US" sz="2400" i="1" dirty="0">
                <a:solidFill>
                  <a:srgbClr val="000000"/>
                </a:solidFill>
                <a:effectLst/>
                <a:latin typeface="Times New Roman" panose="02020603050405020304" pitchFamily="18" charset="0"/>
                <a:ea typeface="Times New Roman" panose="02020603050405020304" pitchFamily="18" charset="0"/>
              </a:rPr>
              <a:t>                                                                       </a:t>
            </a:r>
            <a:r>
              <a:rPr lang="pt-BR" sz="2400" dirty="0">
                <a:solidFill>
                  <a:srgbClr val="000000"/>
                </a:solidFill>
                <a:effectLst/>
                <a:latin typeface="Times New Roman" panose="02020603050405020304" pitchFamily="18" charset="0"/>
                <a:ea typeface="Times New Roman" panose="02020603050405020304" pitchFamily="18" charset="0"/>
              </a:rPr>
              <a:t>(</a:t>
            </a:r>
            <a:r>
              <a:rPr lang="pt-BR" sz="2400" i="1" dirty="0">
                <a:solidFill>
                  <a:srgbClr val="000000"/>
                </a:solidFill>
                <a:effectLst/>
                <a:latin typeface="Times New Roman" panose="02020603050405020304" pitchFamily="18" charset="0"/>
                <a:ea typeface="Times New Roman" panose="02020603050405020304" pitchFamily="18" charset="0"/>
              </a:rPr>
              <a:t>Dr Bernie S Siegel, Quà tặng cuộc sống</a:t>
            </a:r>
            <a:r>
              <a:rPr lang="pt-BR"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pt-BR" sz="2400" b="1" dirty="0">
                <a:solidFill>
                  <a:srgbClr val="000000"/>
                </a:solidFill>
                <a:effectLst/>
                <a:latin typeface="Times New Roman" panose="02020603050405020304" pitchFamily="18" charset="0"/>
                <a:ea typeface="Times New Roman" panose="02020603050405020304" pitchFamily="18" charset="0"/>
              </a:rPr>
              <a:t>Câu 1 (0,5 diểm)</a:t>
            </a:r>
            <a:r>
              <a:rPr lang="pt-BR" sz="2400" dirty="0">
                <a:solidFill>
                  <a:srgbClr val="000000"/>
                </a:solidFill>
                <a:effectLst/>
                <a:latin typeface="Times New Roman" panose="02020603050405020304" pitchFamily="18" charset="0"/>
                <a:ea typeface="Times New Roman" panose="02020603050405020304" pitchFamily="18" charset="0"/>
              </a:rPr>
              <a:t>: Xác định phương thức biểu đạt chính và tìm câu chủ đề thể hiện nội dung của đoạn trích.</a:t>
            </a:r>
            <a:endParaRPr lang="en-US" sz="2400" dirty="0">
              <a:effectLst/>
              <a:latin typeface="Times New Roman" panose="02020603050405020304" pitchFamily="18" charset="0"/>
              <a:ea typeface="Times New Roman" panose="02020603050405020304" pitchFamily="18" charset="0"/>
            </a:endParaRPr>
          </a:p>
          <a:p>
            <a:pPr algn="just"/>
            <a:r>
              <a:rPr lang="pt-BR" sz="2400" b="1" dirty="0">
                <a:solidFill>
                  <a:srgbClr val="000000"/>
                </a:solidFill>
                <a:effectLst/>
                <a:latin typeface="Times New Roman" panose="02020603050405020304" pitchFamily="18" charset="0"/>
                <a:ea typeface="Times New Roman" panose="02020603050405020304" pitchFamily="18" charset="0"/>
              </a:rPr>
              <a:t>Câu 2 (0,5 điểm)</a:t>
            </a:r>
            <a:r>
              <a:rPr lang="pt-BR" sz="2400" dirty="0">
                <a:solidFill>
                  <a:srgbClr val="000000"/>
                </a:solidFill>
                <a:effectLst/>
                <a:latin typeface="Times New Roman" panose="02020603050405020304" pitchFamily="18" charset="0"/>
                <a:ea typeface="Times New Roman" panose="02020603050405020304" pitchFamily="18" charset="0"/>
              </a:rPr>
              <a:t>: Đặt một nhan đề phù hợp cho đoạn ngữ liệu</a:t>
            </a:r>
            <a:endParaRPr lang="en-US" sz="2400" dirty="0">
              <a:effectLst/>
              <a:latin typeface="Times New Roman" panose="02020603050405020304" pitchFamily="18" charset="0"/>
              <a:ea typeface="Times New Roman" panose="02020603050405020304" pitchFamily="18" charset="0"/>
            </a:endParaRPr>
          </a:p>
          <a:p>
            <a:pPr algn="just"/>
            <a:r>
              <a:rPr lang="pt-BR" sz="2400" b="1" dirty="0">
                <a:solidFill>
                  <a:srgbClr val="000000"/>
                </a:solidFill>
                <a:effectLst/>
                <a:latin typeface="Times New Roman" panose="02020603050405020304" pitchFamily="18" charset="0"/>
                <a:ea typeface="Times New Roman" panose="02020603050405020304" pitchFamily="18" charset="0"/>
              </a:rPr>
              <a:t>Câu 3 (1,0 điểm)</a:t>
            </a:r>
            <a:r>
              <a:rPr lang="pt-BR" sz="2400" dirty="0">
                <a:solidFill>
                  <a:srgbClr val="000000"/>
                </a:solidFill>
                <a:effectLst/>
                <a:latin typeface="Times New Roman" panose="02020603050405020304" pitchFamily="18" charset="0"/>
                <a:ea typeface="Times New Roman" panose="02020603050405020304" pitchFamily="18" charset="0"/>
              </a:rPr>
              <a:t>: Phân tích hiệu quả của biện pháp tu từ trong câu </a:t>
            </a:r>
            <a:r>
              <a:rPr lang="pt-BR" sz="2400" i="1" dirty="0">
                <a:solidFill>
                  <a:srgbClr val="000000"/>
                </a:solidFill>
                <a:effectLst/>
                <a:latin typeface="Times New Roman" panose="02020603050405020304" pitchFamily="18" charset="0"/>
                <a:ea typeface="Times New Roman" panose="02020603050405020304" pitchFamily="18" charset="0"/>
              </a:rPr>
              <a:t>“ Âm nhạc là một người bạn thủy chung, biết chia sẻ.”</a:t>
            </a:r>
            <a:endParaRPr lang="en-US" sz="2400" dirty="0">
              <a:effectLst/>
              <a:latin typeface="Times New Roman" panose="02020603050405020304" pitchFamily="18" charset="0"/>
              <a:ea typeface="Times New Roman" panose="02020603050405020304" pitchFamily="18" charset="0"/>
            </a:endParaRPr>
          </a:p>
          <a:p>
            <a:pPr algn="just"/>
            <a:r>
              <a:rPr lang="pt-BR" sz="2400" b="1" dirty="0">
                <a:solidFill>
                  <a:srgbClr val="000000"/>
                </a:solidFill>
                <a:effectLst/>
                <a:latin typeface="Times New Roman" panose="02020603050405020304" pitchFamily="18" charset="0"/>
                <a:ea typeface="Times New Roman" panose="02020603050405020304" pitchFamily="18" charset="0"/>
              </a:rPr>
              <a:t>Câu 4 </a:t>
            </a:r>
            <a:r>
              <a:rPr lang="pt-BR" sz="2400" dirty="0">
                <a:solidFill>
                  <a:srgbClr val="000000"/>
                </a:solidFill>
                <a:effectLst/>
                <a:latin typeface="Times New Roman" panose="02020603050405020304" pitchFamily="18" charset="0"/>
                <a:ea typeface="Times New Roman" panose="02020603050405020304" pitchFamily="18" charset="0"/>
              </a:rPr>
              <a:t>(1,0 điểm): Qua đoạn trích, em hiểu như thế nào về thái độ của tác giả, từ đó rút ra bài học cho bản thân.</a:t>
            </a:r>
          </a:p>
          <a:p>
            <a:pPr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5 </a:t>
            </a:r>
            <a:r>
              <a:rPr lang="en-US" sz="2400" dirty="0">
                <a:effectLst/>
                <a:latin typeface="Times New Roman" panose="02020603050405020304" pitchFamily="18" charset="0"/>
                <a:ea typeface="Times New Roman" panose="02020603050405020304" pitchFamily="18" charset="0"/>
              </a:rPr>
              <a:t>(2,0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tinh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thần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hãy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viết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khoảng</a:t>
            </a:r>
            <a:r>
              <a:rPr lang="en-US" sz="2400" dirty="0">
                <a:effectLst/>
                <a:latin typeface="Times New Roman" panose="02020603050405020304" pitchFamily="18" charset="0"/>
                <a:ea typeface="Times New Roman" panose="02020603050405020304" pitchFamily="18" charset="0"/>
              </a:rPr>
              <a:t> 200 </a:t>
            </a:r>
            <a:r>
              <a:rPr lang="en-US" sz="2400" dirty="0" err="1">
                <a:effectLst/>
                <a:latin typeface="Times New Roman" panose="02020603050405020304" pitchFamily="18" charset="0"/>
                <a:ea typeface="Times New Roman" panose="02020603050405020304" pitchFamily="18" charset="0"/>
              </a:rPr>
              <a:t>chữ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theo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tổng</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phân</a:t>
            </a:r>
            <a:r>
              <a:rPr lang="en-US" sz="2400" dirty="0">
                <a:effectLst/>
                <a:latin typeface="Times New Roman" panose="02020603050405020304" pitchFamily="18" charset="0"/>
                <a:ea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rPr>
              <a:t>hợp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bày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suy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nghĩ</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về</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vai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trò</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âm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nhạc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30194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8320FB-BD47-C2F3-0A22-FA59FCB42A9F}"/>
              </a:ext>
            </a:extLst>
          </p:cNvPr>
          <p:cNvGraphicFramePr>
            <a:graphicFrameLocks noGrp="1"/>
          </p:cNvGraphicFramePr>
          <p:nvPr>
            <p:ph idx="1"/>
            <p:extLst>
              <p:ext uri="{D42A27DB-BD31-4B8C-83A1-F6EECF244321}">
                <p14:modId xmlns:p14="http://schemas.microsoft.com/office/powerpoint/2010/main" val="780037305"/>
              </p:ext>
            </p:extLst>
          </p:nvPr>
        </p:nvGraphicFramePr>
        <p:xfrm>
          <a:off x="146956" y="117480"/>
          <a:ext cx="11925301" cy="5640898"/>
        </p:xfrm>
        <a:graphic>
          <a:graphicData uri="http://schemas.openxmlformats.org/drawingml/2006/table">
            <a:tbl>
              <a:tblPr firstRow="1" firstCol="1" lastRow="1" lastCol="1" bandRow="1" bandCol="1">
                <a:tableStyleId>{5C22544A-7EE6-4342-B048-85BDC9FD1C3A}</a:tableStyleId>
              </a:tblPr>
              <a:tblGrid>
                <a:gridCol w="952501">
                  <a:extLst>
                    <a:ext uri="{9D8B030D-6E8A-4147-A177-3AD203B41FA5}">
                      <a16:colId xmlns:a16="http://schemas.microsoft.com/office/drawing/2014/main" val="449796756"/>
                    </a:ext>
                  </a:extLst>
                </a:gridCol>
                <a:gridCol w="10221425">
                  <a:extLst>
                    <a:ext uri="{9D8B030D-6E8A-4147-A177-3AD203B41FA5}">
                      <a16:colId xmlns:a16="http://schemas.microsoft.com/office/drawing/2014/main" val="802245425"/>
                    </a:ext>
                  </a:extLst>
                </a:gridCol>
                <a:gridCol w="751375">
                  <a:extLst>
                    <a:ext uri="{9D8B030D-6E8A-4147-A177-3AD203B41FA5}">
                      <a16:colId xmlns:a16="http://schemas.microsoft.com/office/drawing/2014/main" val="2536677650"/>
                    </a:ext>
                  </a:extLst>
                </a:gridCol>
              </a:tblGrid>
              <a:tr h="129316">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Yêu cầu cần đạt</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2408"/>
                  </a:ext>
                </a:extLst>
              </a:tr>
              <a:tr h="129316">
                <a:tc rowSpan="2">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PTBĐ chính: Nghị luận</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0,25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5397224"/>
                  </a:ext>
                </a:extLst>
              </a:tr>
              <a:tr h="129316">
                <a:tc vMerge="1">
                  <a:txBody>
                    <a:bodyPr/>
                    <a:lstStyle/>
                    <a:p>
                      <a:endParaRPr lang="en-US"/>
                    </a:p>
                  </a:txBody>
                  <a:tcPr/>
                </a:tc>
                <a:tc>
                  <a:txBody>
                    <a:bodyPr/>
                    <a:lstStyle/>
                    <a:p>
                      <a:pPr algn="just">
                        <a:lnSpc>
                          <a:spcPct val="115000"/>
                        </a:lnSpc>
                        <a:spcAft>
                          <a:spcPts val="1000"/>
                        </a:spcAft>
                        <a:tabLst>
                          <a:tab pos="1428750" algn="l"/>
                        </a:tabLst>
                      </a:pPr>
                      <a:r>
                        <a:rPr lang="en-US" sz="2400">
                          <a:solidFill>
                            <a:srgbClr val="002060"/>
                          </a:solidFill>
                          <a:effectLst/>
                          <a:latin typeface="Times New Roman" panose="02020603050405020304" pitchFamily="18" charset="0"/>
                          <a:cs typeface="Times New Roman" panose="02020603050405020304" pitchFamily="18" charset="0"/>
                        </a:rPr>
                        <a:t>- Câu chủ đề: </a:t>
                      </a:r>
                      <a:r>
                        <a:rPr lang="pt-BR" sz="2400">
                          <a:solidFill>
                            <a:srgbClr val="002060"/>
                          </a:solidFill>
                          <a:effectLst/>
                          <a:latin typeface="Times New Roman" panose="02020603050405020304" pitchFamily="18" charset="0"/>
                          <a:cs typeface="Times New Roman" panose="02020603050405020304" pitchFamily="18" charset="0"/>
                        </a:rPr>
                        <a:t>Âm nhạc là chất xúc tác lãng mạn, thi vị làm khuấy động xúc cảm.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0,25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1213211"/>
                  </a:ext>
                </a:extLst>
              </a:tr>
              <a:tr h="19652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Đặt nhan đề: Âm nhạc và cuộc sống</a:t>
                      </a:r>
                    </a:p>
                    <a:p>
                      <a:pPr algn="just">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Học sinh có thể đưa ra những nhan đề khác nhưng phải phù hợp với nội dung đoạn trích)</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2095220"/>
                  </a:ext>
                </a:extLst>
              </a:tr>
              <a:tr h="731074">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3</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pPr>
                      <a:r>
                        <a:rPr lang="pt-BR" sz="2400">
                          <a:solidFill>
                            <a:srgbClr val="002060"/>
                          </a:solidFill>
                          <a:effectLst/>
                          <a:latin typeface="Times New Roman" panose="02020603050405020304" pitchFamily="18" charset="0"/>
                          <a:cs typeface="Times New Roman" panose="02020603050405020304" pitchFamily="18" charset="0"/>
                        </a:rPr>
                        <a:t>- Biện pháp tu từ từ: nhân hóa “ một người bạn thủy chung, biết chia sẻ”</a:t>
                      </a:r>
                      <a:endParaRPr lang="en-US" sz="2400">
                        <a:solidFill>
                          <a:srgbClr val="002060"/>
                        </a:solidFill>
                        <a:effectLst/>
                        <a:latin typeface="Times New Roman" panose="02020603050405020304" pitchFamily="18" charset="0"/>
                        <a:cs typeface="Times New Roman" panose="02020603050405020304" pitchFamily="18" charset="0"/>
                      </a:endParaRPr>
                    </a:p>
                    <a:p>
                      <a:pPr algn="just">
                        <a:lnSpc>
                          <a:spcPct val="115000"/>
                        </a:lnSpc>
                      </a:pPr>
                      <a:r>
                        <a:rPr lang="pt-BR" sz="2400">
                          <a:solidFill>
                            <a:srgbClr val="002060"/>
                          </a:solidFill>
                          <a:effectLst/>
                          <a:latin typeface="Times New Roman" panose="02020603050405020304" pitchFamily="18" charset="0"/>
                          <a:cs typeface="Times New Roman" panose="02020603050405020304" pitchFamily="18" charset="0"/>
                        </a:rPr>
                        <a:t>- Tác dụng:</a:t>
                      </a:r>
                      <a:endParaRPr lang="en-US" sz="2400">
                        <a:solidFill>
                          <a:srgbClr val="002060"/>
                        </a:solidFill>
                        <a:effectLst/>
                        <a:latin typeface="Times New Roman" panose="02020603050405020304" pitchFamily="18" charset="0"/>
                        <a:cs typeface="Times New Roman" panose="02020603050405020304" pitchFamily="18" charset="0"/>
                      </a:endParaRPr>
                    </a:p>
                    <a:p>
                      <a:pPr algn="just">
                        <a:lnSpc>
                          <a:spcPct val="115000"/>
                        </a:lnSpc>
                      </a:pPr>
                      <a:r>
                        <a:rPr lang="pt-BR" sz="2400">
                          <a:solidFill>
                            <a:srgbClr val="002060"/>
                          </a:solidFill>
                          <a:effectLst/>
                          <a:latin typeface="Times New Roman" panose="02020603050405020304" pitchFamily="18" charset="0"/>
                          <a:cs typeface="Times New Roman" panose="02020603050405020304" pitchFamily="18" charset="0"/>
                        </a:rPr>
                        <a:t>+ Cách diễn đạt giàu hình ảnh, sinh động, gợi cảm xúc, thuyết phục người đọc</a:t>
                      </a:r>
                      <a:endParaRPr lang="en-US" sz="2400">
                        <a:solidFill>
                          <a:srgbClr val="002060"/>
                        </a:solidFill>
                        <a:effectLst/>
                        <a:latin typeface="Times New Roman" panose="02020603050405020304" pitchFamily="18" charset="0"/>
                        <a:cs typeface="Times New Roman" panose="02020603050405020304" pitchFamily="18" charset="0"/>
                      </a:endParaRPr>
                    </a:p>
                    <a:p>
                      <a:pPr algn="just">
                        <a:lnSpc>
                          <a:spcPct val="115000"/>
                        </a:lnSpc>
                      </a:pPr>
                      <a:r>
                        <a:rPr lang="pt-BR" sz="2400">
                          <a:solidFill>
                            <a:srgbClr val="002060"/>
                          </a:solidFill>
                          <a:effectLst/>
                          <a:latin typeface="Times New Roman" panose="02020603050405020304" pitchFamily="18" charset="0"/>
                          <a:cs typeface="Times New Roman" panose="02020603050405020304" pitchFamily="18" charset="0"/>
                        </a:rPr>
                        <a:t>+ Nhấn mạnh vai trò của âm nhạc đối với cuộc sống của con người, là người bạn đồng hành cùng chúng ta.</a:t>
                      </a:r>
                      <a:endParaRPr lang="en-US" sz="2400">
                        <a:solidFill>
                          <a:srgbClr val="002060"/>
                        </a:solidFill>
                        <a:effectLst/>
                        <a:latin typeface="Times New Roman" panose="02020603050405020304" pitchFamily="18" charset="0"/>
                        <a:cs typeface="Times New Roman" panose="02020603050405020304" pitchFamily="18" charset="0"/>
                      </a:endParaRPr>
                    </a:p>
                    <a:p>
                      <a:pPr algn="just">
                        <a:lnSpc>
                          <a:spcPct val="115000"/>
                        </a:lnSpc>
                      </a:pPr>
                      <a:r>
                        <a:rPr lang="pt-BR" sz="2400">
                          <a:solidFill>
                            <a:srgbClr val="002060"/>
                          </a:solidFill>
                          <a:effectLst/>
                          <a:latin typeface="Times New Roman" panose="02020603050405020304" pitchFamily="18" charset="0"/>
                          <a:cs typeface="Times New Roman" panose="02020603050405020304" pitchFamily="18" charset="0"/>
                        </a:rPr>
                        <a:t>+ Trân trọng, yêu mến tác phẩm nghệ thuật có giá trị, sự sáng tạo của người nghệ sĩ.</a:t>
                      </a:r>
                      <a:endParaRPr lang="en-US" sz="24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0, 25</a:t>
                      </a:r>
                    </a:p>
                    <a:p>
                      <a:pP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nSpc>
                          <a:spcPct val="115000"/>
                        </a:lnSpc>
                        <a:spcAft>
                          <a:spcPts val="1000"/>
                        </a:spcAft>
                        <a:tabLst>
                          <a:tab pos="457200" algn="l"/>
                        </a:tabLst>
                      </a:pPr>
                      <a:r>
                        <a:rPr lang="en-US" sz="240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tabLst>
                          <a:tab pos="457200" algn="l"/>
                        </a:tabLst>
                      </a:pPr>
                      <a:r>
                        <a:rPr lang="en-US" sz="2400" dirty="0">
                          <a:solidFill>
                            <a:srgbClr val="002060"/>
                          </a:solidFill>
                          <a:effectLst/>
                          <a:latin typeface="Times New Roman" panose="02020603050405020304" pitchFamily="18" charset="0"/>
                          <a:cs typeface="Times New Roman" panose="02020603050405020304" pitchFamily="18" charset="0"/>
                        </a:rPr>
                        <a:t>0,25</a:t>
                      </a:r>
                    </a:p>
                    <a:p>
                      <a:pPr>
                        <a:lnSpc>
                          <a:spcPct val="115000"/>
                        </a:lnSpc>
                        <a:spcAft>
                          <a:spcPts val="1000"/>
                        </a:spcAft>
                        <a:tabLst>
                          <a:tab pos="457200" algn="l"/>
                        </a:tabLst>
                      </a:pPr>
                      <a:r>
                        <a:rPr lang="en-US"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4546689"/>
                  </a:ext>
                </a:extLst>
              </a:tr>
            </a:tbl>
          </a:graphicData>
        </a:graphic>
      </p:graphicFrame>
    </p:spTree>
    <p:extLst>
      <p:ext uri="{BB962C8B-B14F-4D97-AF65-F5344CB8AC3E}">
        <p14:creationId xmlns:p14="http://schemas.microsoft.com/office/powerpoint/2010/main" val="3939925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8320FB-BD47-C2F3-0A22-FA59FCB42A9F}"/>
              </a:ext>
            </a:extLst>
          </p:cNvPr>
          <p:cNvGraphicFramePr>
            <a:graphicFrameLocks noGrp="1"/>
          </p:cNvGraphicFramePr>
          <p:nvPr>
            <p:ph idx="1"/>
            <p:extLst>
              <p:ext uri="{D42A27DB-BD31-4B8C-83A1-F6EECF244321}">
                <p14:modId xmlns:p14="http://schemas.microsoft.com/office/powerpoint/2010/main" val="2515182925"/>
              </p:ext>
            </p:extLst>
          </p:nvPr>
        </p:nvGraphicFramePr>
        <p:xfrm>
          <a:off x="146956" y="117480"/>
          <a:ext cx="11925301" cy="4319462"/>
        </p:xfrm>
        <a:graphic>
          <a:graphicData uri="http://schemas.openxmlformats.org/drawingml/2006/table">
            <a:tbl>
              <a:tblPr firstRow="1" firstCol="1" lastRow="1" lastCol="1" bandRow="1" bandCol="1">
                <a:tableStyleId>{5C22544A-7EE6-4342-B048-85BDC9FD1C3A}</a:tableStyleId>
              </a:tblPr>
              <a:tblGrid>
                <a:gridCol w="952501">
                  <a:extLst>
                    <a:ext uri="{9D8B030D-6E8A-4147-A177-3AD203B41FA5}">
                      <a16:colId xmlns:a16="http://schemas.microsoft.com/office/drawing/2014/main" val="449796756"/>
                    </a:ext>
                  </a:extLst>
                </a:gridCol>
                <a:gridCol w="10221425">
                  <a:extLst>
                    <a:ext uri="{9D8B030D-6E8A-4147-A177-3AD203B41FA5}">
                      <a16:colId xmlns:a16="http://schemas.microsoft.com/office/drawing/2014/main" val="802245425"/>
                    </a:ext>
                  </a:extLst>
                </a:gridCol>
                <a:gridCol w="751375">
                  <a:extLst>
                    <a:ext uri="{9D8B030D-6E8A-4147-A177-3AD203B41FA5}">
                      <a16:colId xmlns:a16="http://schemas.microsoft.com/office/drawing/2014/main" val="2536677650"/>
                    </a:ext>
                  </a:extLst>
                </a:gridCol>
              </a:tblGrid>
              <a:tr h="129316">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Yêu cầu cần đạt</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2408"/>
                  </a:ext>
                </a:extLst>
              </a:tr>
              <a:tr h="173602">
                <a:tc rowSpan="2">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Thái độ của tác giả: Đồng tình, yêu mến, trân trọng, ngợi ca những tác phẩm âm nhạc có giá trị, sự sáng tạo trong lao động nghệ thuật của người nghệ sĩ.</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2839454"/>
                  </a:ext>
                </a:extLst>
              </a:tr>
              <a:tr h="486722">
                <a:tc vMerge="1">
                  <a:txBody>
                    <a:bodyPr/>
                    <a:lstStyle/>
                    <a:p>
                      <a:endParaRPr lang="en-US"/>
                    </a:p>
                  </a:txBody>
                  <a:tcPr/>
                </a:tc>
                <a:tc>
                  <a:txBody>
                    <a:bodyPr/>
                    <a:lstStyle/>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Bài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học</a:t>
                      </a:r>
                      <a:r>
                        <a:rPr lang="en-US" sz="2400" b="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Hiểu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vai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trò</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quan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trọng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đối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trọng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nói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riêng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nghệ</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thuật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trị</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nói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chung</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ý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thưởng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703211"/>
                  </a:ext>
                </a:extLst>
              </a:tr>
            </a:tbl>
          </a:graphicData>
        </a:graphic>
      </p:graphicFrame>
    </p:spTree>
    <p:extLst>
      <p:ext uri="{BB962C8B-B14F-4D97-AF65-F5344CB8AC3E}">
        <p14:creationId xmlns:p14="http://schemas.microsoft.com/office/powerpoint/2010/main" val="2707937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A1AEE6-07BF-5CAA-BC93-102C861AA522}"/>
              </a:ext>
            </a:extLst>
          </p:cNvPr>
          <p:cNvSpPr txBox="1"/>
          <p:nvPr/>
        </p:nvSpPr>
        <p:spPr>
          <a:xfrm>
            <a:off x="251012" y="0"/>
            <a:ext cx="11689975" cy="6768263"/>
          </a:xfrm>
          <a:prstGeom prst="rect">
            <a:avLst/>
          </a:prstGeom>
          <a:noFill/>
        </p:spPr>
        <p:txBody>
          <a:bodyPr wrap="square">
            <a:spAutoFit/>
          </a:bodyPr>
          <a:lstStyle/>
          <a:p>
            <a:pPr marL="180340" indent="-180340" algn="just">
              <a:lnSpc>
                <a:spcPct val="115000"/>
              </a:lnSpc>
              <a:spcAft>
                <a:spcPts val="1000"/>
              </a:spcAft>
              <a:tabLst>
                <a:tab pos="180340" algn="l"/>
              </a:tabLst>
            </a:pPr>
            <a:r>
              <a:rPr lang="en-US" sz="2800"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Câu</a:t>
            </a:r>
            <a:r>
              <a:rPr lang="en-US" sz="2800" b="1" dirty="0">
                <a:solidFill>
                  <a:srgbClr val="000000"/>
                </a:solidFill>
                <a:effectLst/>
                <a:latin typeface="Times New Roman" panose="02020603050405020304" pitchFamily="18" charset="0"/>
                <a:ea typeface="Calibri" panose="020F0502020204030204" pitchFamily="34" charset="0"/>
              </a:rPr>
              <a:t> 1</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a:solidFill>
                  <a:srgbClr val="000000"/>
                </a:solidFill>
                <a:effectLst/>
                <a:latin typeface="Times New Roman" panose="02020603050405020304" pitchFamily="18" charset="0"/>
                <a:ea typeface="Calibri" panose="020F0502020204030204" pitchFamily="34" charset="0"/>
              </a:rPr>
              <a:t>( 0,5 </a:t>
            </a:r>
            <a:r>
              <a:rPr lang="en-US" sz="2800" i="1" dirty="0" err="1">
                <a:solidFill>
                  <a:srgbClr val="000000"/>
                </a:solidFill>
                <a:effectLst/>
                <a:latin typeface="Times New Roman" panose="02020603050405020304" pitchFamily="18" charset="0"/>
                <a:ea typeface="Calibri" panose="020F0502020204030204" pitchFamily="34" charset="0"/>
              </a:rPr>
              <a:t>điểm</a:t>
            </a:r>
            <a:r>
              <a:rPr lang="en-US" sz="2800" i="1"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phương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thức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biểu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của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đoạn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trích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trên</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800"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Câu</a:t>
            </a:r>
            <a:r>
              <a:rPr lang="en-US" sz="2800" b="1" dirty="0">
                <a:solidFill>
                  <a:srgbClr val="000000"/>
                </a:solidFill>
                <a:effectLst/>
                <a:latin typeface="Times New Roman" panose="02020603050405020304" pitchFamily="18" charset="0"/>
                <a:ea typeface="Calibri" panose="020F0502020204030204" pitchFamily="34" charset="0"/>
              </a:rPr>
              <a:t> 2</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a:solidFill>
                  <a:srgbClr val="000000"/>
                </a:solidFill>
                <a:effectLst/>
                <a:latin typeface="Times New Roman" panose="02020603050405020304" pitchFamily="18" charset="0"/>
                <a:ea typeface="Calibri" panose="020F0502020204030204" pitchFamily="34" charset="0"/>
              </a:rPr>
              <a:t>( 0,5 </a:t>
            </a:r>
            <a:r>
              <a:rPr lang="en-US" sz="2800" i="1" dirty="0" err="1">
                <a:solidFill>
                  <a:srgbClr val="000000"/>
                </a:solidFill>
                <a:effectLst/>
                <a:latin typeface="Times New Roman" panose="02020603050405020304" pitchFamily="18" charset="0"/>
                <a:ea typeface="Calibri" panose="020F0502020204030204" pitchFamily="34" charset="0"/>
              </a:rPr>
              <a:t>điểm</a:t>
            </a:r>
            <a:r>
              <a:rPr lang="en-US" sz="2800" i="1"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Đoạn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đê</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cập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nội</a:t>
            </a:r>
            <a:r>
              <a:rPr lang="en-US" sz="2800" dirty="0">
                <a:solidFill>
                  <a:srgbClr val="000000"/>
                </a:solidFill>
                <a:effectLst/>
                <a:latin typeface="Times New Roman" panose="02020603050405020304" pitchFamily="18" charset="0"/>
                <a:ea typeface="Calibri" panose="020F0502020204030204" pitchFamily="34" charset="0"/>
              </a:rPr>
              <a:t> dung </a:t>
            </a:r>
            <a:r>
              <a:rPr lang="en-US" sz="2800" dirty="0" err="1">
                <a:solidFill>
                  <a:srgbClr val="000000"/>
                </a:solidFill>
                <a:effectLst/>
                <a:latin typeface="Times New Roman" panose="02020603050405020304" pitchFamily="18" charset="0"/>
                <a:ea typeface="Calibri" panose="020F0502020204030204" pitchFamily="34" charset="0"/>
              </a:rPr>
              <a:t>gi</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800"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Câu</a:t>
            </a:r>
            <a:r>
              <a:rPr lang="en-US" sz="2800" b="1" dirty="0">
                <a:solidFill>
                  <a:srgbClr val="000000"/>
                </a:solidFill>
                <a:effectLst/>
                <a:latin typeface="Times New Roman" panose="02020603050405020304" pitchFamily="18" charset="0"/>
                <a:ea typeface="Calibri" panose="020F0502020204030204" pitchFamily="34" charset="0"/>
              </a:rPr>
              <a:t> 3</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a:solidFill>
                  <a:srgbClr val="000000"/>
                </a:solidFill>
                <a:effectLst/>
                <a:latin typeface="Times New Roman" panose="02020603050405020304" pitchFamily="18" charset="0"/>
                <a:ea typeface="Calibri" panose="020F0502020204030204" pitchFamily="34" charset="0"/>
              </a:rPr>
              <a:t>( 1 </a:t>
            </a:r>
            <a:r>
              <a:rPr lang="en-US" sz="2800" i="1" dirty="0" err="1">
                <a:solidFill>
                  <a:srgbClr val="000000"/>
                </a:solidFill>
                <a:effectLst/>
                <a:latin typeface="Times New Roman" panose="02020603050405020304" pitchFamily="18" charset="0"/>
                <a:ea typeface="Calibri" panose="020F0502020204030204" pitchFamily="34" charset="0"/>
              </a:rPr>
              <a:t>điểm</a:t>
            </a:r>
            <a:r>
              <a:rPr lang="en-US" sz="2800" i="1"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Tác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sư</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dụng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pháp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tư</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trong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hai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câu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sau</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Đừng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để</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khi</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tia</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nắng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ngoài</a:t>
            </a:r>
            <a:r>
              <a:rPr lang="en-US" sz="2800" i="1" dirty="0">
                <a:solidFill>
                  <a:srgbClr val="000000"/>
                </a:solidFill>
                <a:effectLst/>
                <a:latin typeface="Times New Roman" panose="02020603050405020304" pitchFamily="18" charset="0"/>
                <a:ea typeface="Calibri" panose="020F0502020204030204" pitchFamily="34" charset="0"/>
              </a:rPr>
              <a:t> kia </a:t>
            </a:r>
            <a:r>
              <a:rPr lang="en-US" sz="2800" i="1" dirty="0" err="1">
                <a:solidFill>
                  <a:srgbClr val="000000"/>
                </a:solidFill>
                <a:effectLst/>
                <a:latin typeface="Times New Roman" panose="02020603050405020304" pitchFamily="18" charset="0"/>
                <a:ea typeface="Calibri" panose="020F0502020204030204" pitchFamily="34" charset="0"/>
              </a:rPr>
              <a:t>đã</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lên</a:t>
            </a:r>
            <a:r>
              <a:rPr lang="en-US" sz="2800" dirty="0">
                <a:solidFill>
                  <a:srgbClr val="000000"/>
                </a:solidFill>
                <a:effectLst/>
                <a:latin typeface="Times New Roman" panose="02020603050405020304" pitchFamily="18" charset="0"/>
                <a:ea typeface="Calibri" panose="020F0502020204030204" pitchFamily="34" charset="0"/>
              </a:rPr>
              <a: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mà</a:t>
            </a:r>
            <a:r>
              <a:rPr lang="en-US" sz="2800" i="1" dirty="0">
                <a:solidFill>
                  <a:srgbClr val="000000"/>
                </a:solidFill>
                <a:effectLst/>
                <a:latin typeface="Times New Roman" panose="02020603050405020304" pitchFamily="18" charset="0"/>
                <a:ea typeface="Calibri" panose="020F0502020204030204" pitchFamily="34" charset="0"/>
              </a:rPr>
              <a:t> con </a:t>
            </a:r>
            <a:r>
              <a:rPr lang="en-US" sz="2800" i="1" dirty="0" err="1">
                <a:solidFill>
                  <a:srgbClr val="000000"/>
                </a:solidFill>
                <a:effectLst/>
                <a:latin typeface="Times New Roman" panose="02020603050405020304" pitchFamily="18" charset="0"/>
                <a:ea typeface="Calibri" panose="020F0502020204030204" pitchFamily="34" charset="0"/>
              </a:rPr>
              <a:t>tim</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vẫn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còn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băng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lạnh</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Đừng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để</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khi</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cơn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mưa</a:t>
            </a:r>
            <a:r>
              <a:rPr lang="en-US" sz="2800" i="1" dirty="0">
                <a:solidFill>
                  <a:srgbClr val="000000"/>
                </a:solidFill>
                <a:effectLst/>
                <a:latin typeface="Times New Roman" panose="02020603050405020304" pitchFamily="18" charset="0"/>
                <a:ea typeface="Calibri" panose="020F0502020204030204" pitchFamily="34" charset="0"/>
              </a:rPr>
              <a:t> kia </a:t>
            </a:r>
            <a:r>
              <a:rPr lang="en-US" sz="2800" i="1" dirty="0" err="1">
                <a:solidFill>
                  <a:srgbClr val="000000"/>
                </a:solidFill>
                <a:effectLst/>
                <a:latin typeface="Times New Roman" panose="02020603050405020304" pitchFamily="18" charset="0"/>
                <a:ea typeface="Calibri" panose="020F0502020204030204" pitchFamily="34" charset="0"/>
              </a:rPr>
              <a:t>đã</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tạnh</a:t>
            </a:r>
            <a:r>
              <a:rPr lang="en-US" sz="2800" dirty="0">
                <a:solidFill>
                  <a:srgbClr val="000000"/>
                </a:solidFill>
                <a:effectLst/>
                <a:latin typeface="Times New Roman" panose="02020603050405020304" pitchFamily="18" charset="0"/>
                <a:ea typeface="Calibri" panose="020F0502020204030204" pitchFamily="34" charset="0"/>
              </a:rPr>
              <a: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mà</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những</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giọt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lệ</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trên</a:t>
            </a:r>
            <a:r>
              <a:rPr lang="en-US" sz="2800" i="1" dirty="0">
                <a:solidFill>
                  <a:srgbClr val="000000"/>
                </a:solidFill>
                <a:effectLst/>
                <a:latin typeface="Times New Roman" panose="02020603050405020304" pitchFamily="18" charset="0"/>
                <a:ea typeface="Calibri" panose="020F0502020204030204" pitchFamily="34" charset="0"/>
              </a:rPr>
              <a:t> mi </a:t>
            </a:r>
            <a:r>
              <a:rPr lang="en-US" sz="2800" i="1" dirty="0" err="1">
                <a:solidFill>
                  <a:srgbClr val="000000"/>
                </a:solidFill>
                <a:effectLst/>
                <a:latin typeface="Times New Roman" panose="02020603050405020304" pitchFamily="18" charset="0"/>
                <a:ea typeface="Calibri" panose="020F0502020204030204" pitchFamily="34" charset="0"/>
              </a:rPr>
              <a:t>mắt</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vẫn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còn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tuôn</a:t>
            </a:r>
            <a:r>
              <a:rPr lang="en-US" sz="2800" i="1"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000000"/>
                </a:solidFill>
                <a:effectLst/>
                <a:latin typeface="Times New Roman" panose="02020603050405020304" pitchFamily="18" charset="0"/>
                <a:ea typeface="Calibri" panose="020F0502020204030204" pitchFamily="34" charset="0"/>
              </a:rPr>
              <a:t>rơi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Hãy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nêu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dụng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của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biện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pháp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tu</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tư</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Câu</a:t>
            </a:r>
            <a:r>
              <a:rPr lang="en-US" sz="2800" b="1" dirty="0">
                <a:solidFill>
                  <a:srgbClr val="000000"/>
                </a:solidFill>
                <a:effectLst/>
                <a:latin typeface="Times New Roman" panose="02020603050405020304" pitchFamily="18" charset="0"/>
                <a:ea typeface="Calibri" panose="020F0502020204030204" pitchFamily="34" charset="0"/>
              </a:rPr>
              <a:t> 4</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a:solidFill>
                  <a:srgbClr val="000000"/>
                </a:solidFill>
                <a:effectLst/>
                <a:latin typeface="Times New Roman" panose="02020603050405020304" pitchFamily="18" charset="0"/>
                <a:ea typeface="Calibri" panose="020F0502020204030204" pitchFamily="34" charset="0"/>
              </a:rPr>
              <a:t>( 1 </a:t>
            </a:r>
            <a:r>
              <a:rPr lang="en-US" sz="2800" i="1" dirty="0" err="1">
                <a:solidFill>
                  <a:srgbClr val="000000"/>
                </a:solidFill>
                <a:effectLst/>
                <a:latin typeface="Times New Roman" panose="02020603050405020304" pitchFamily="18" charset="0"/>
                <a:ea typeface="Calibri" panose="020F0502020204030204" pitchFamily="34" charset="0"/>
              </a:rPr>
              <a:t>điểm</a:t>
            </a:r>
            <a:r>
              <a:rPr lang="en-US" sz="2800" i="1"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Bài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em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rút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ra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thân</a:t>
            </a:r>
            <a:r>
              <a:rPr lang="en-US" sz="2800" dirty="0">
                <a:solidFill>
                  <a:srgbClr val="000000"/>
                </a:solidFill>
                <a:effectLst/>
                <a:latin typeface="Times New Roman" panose="02020603050405020304" pitchFamily="18" charset="0"/>
                <a:ea typeface="Calibri" panose="020F0502020204030204" pitchFamily="34" charset="0"/>
              </a:rPr>
              <a:t> qua </a:t>
            </a:r>
            <a:r>
              <a:rPr lang="en-US" sz="2800" dirty="0" err="1">
                <a:solidFill>
                  <a:srgbClr val="000000"/>
                </a:solidFill>
                <a:effectLst/>
                <a:latin typeface="Times New Roman" panose="02020603050405020304" pitchFamily="18" charset="0"/>
                <a:ea typeface="Calibri" panose="020F0502020204030204" pitchFamily="34" charset="0"/>
              </a:rPr>
              <a:t>đoạn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trích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trên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gì</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marL="180340" indent="-180340" algn="just">
              <a:lnSpc>
                <a:spcPct val="115000"/>
              </a:lnSpc>
              <a:spcAft>
                <a:spcPts val="1000"/>
              </a:spcAft>
              <a:tabLst>
                <a:tab pos="180340" algn="l"/>
              </a:tabLst>
            </a:pP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Phần</a:t>
            </a:r>
            <a:r>
              <a:rPr lang="en-US" sz="2800" b="1" dirty="0">
                <a:solidFill>
                  <a:srgbClr val="000000"/>
                </a:solidFill>
                <a:effectLst/>
                <a:latin typeface="Times New Roman" panose="02020603050405020304" pitchFamily="18" charset="0"/>
                <a:ea typeface="Calibri" panose="020F0502020204030204" pitchFamily="34" charset="0"/>
              </a:rPr>
              <a:t> II. LÀM VĂN </a:t>
            </a:r>
            <a:endParaRPr lang="en-US" sz="2800" dirty="0">
              <a:effectLst/>
              <a:latin typeface="Times New Roman" panose="02020603050405020304" pitchFamily="18" charset="0"/>
              <a:ea typeface="Calibri" panose="020F0502020204030204" pitchFamily="34" charset="0"/>
            </a:endParaRPr>
          </a:p>
          <a:p>
            <a:pPr marL="180340" indent="-180340" algn="just">
              <a:lnSpc>
                <a:spcPct val="115000"/>
              </a:lnSpc>
              <a:spcAft>
                <a:spcPts val="1000"/>
              </a:spcAft>
              <a:tabLst>
                <a:tab pos="180340" algn="l"/>
              </a:tabLst>
            </a:pPr>
            <a:r>
              <a:rPr lang="en-US" sz="2800" b="1" dirty="0">
                <a:solidFill>
                  <a:srgbClr val="000000"/>
                </a:solidFill>
                <a:effectLst/>
                <a:latin typeface="Times New Roman" panose="02020603050405020304" pitchFamily="18" charset="0"/>
                <a:ea typeface="Calibri" panose="020F0502020204030204" pitchFamily="34" charset="0"/>
              </a:rPr>
              <a:t>	</a:t>
            </a:r>
            <a:r>
              <a:rPr lang="en-US" sz="2800" b="1" dirty="0" err="1">
                <a:solidFill>
                  <a:srgbClr val="000000"/>
                </a:solidFill>
                <a:effectLst/>
                <a:latin typeface="Times New Roman" panose="02020603050405020304" pitchFamily="18" charset="0"/>
                <a:ea typeface="Calibri" panose="020F0502020204030204" pitchFamily="34" charset="0"/>
              </a:rPr>
              <a:t>Câu</a:t>
            </a:r>
            <a:r>
              <a:rPr lang="en-US" sz="2800" b="1" dirty="0">
                <a:solidFill>
                  <a:srgbClr val="000000"/>
                </a:solidFill>
                <a:effectLst/>
                <a:latin typeface="Times New Roman" panose="02020603050405020304" pitchFamily="18" charset="0"/>
                <a:ea typeface="Calibri" panose="020F0502020204030204" pitchFamily="34" charset="0"/>
              </a:rPr>
              <a:t> 1 </a:t>
            </a:r>
            <a:r>
              <a:rPr lang="en-US" sz="2800" dirty="0">
                <a:solidFill>
                  <a:srgbClr val="000000"/>
                </a:solidFill>
                <a:effectLst/>
                <a:latin typeface="Times New Roman" panose="02020603050405020304" pitchFamily="18" charset="0"/>
                <a:ea typeface="Calibri" panose="020F0502020204030204" pitchFamily="34" charset="0"/>
              </a:rPr>
              <a:t>(</a:t>
            </a:r>
            <a:r>
              <a:rPr lang="en-US" sz="2800" b="1" i="1" dirty="0">
                <a:solidFill>
                  <a:srgbClr val="000000"/>
                </a:solidFill>
                <a:effectLst/>
                <a:latin typeface="Times New Roman" panose="02020603050405020304" pitchFamily="18" charset="0"/>
                <a:ea typeface="Calibri" panose="020F0502020204030204" pitchFamily="34" charset="0"/>
              </a:rPr>
              <a:t>2</a:t>
            </a:r>
            <a:r>
              <a:rPr lang="en-US" sz="2800" dirty="0">
                <a:solidFill>
                  <a:srgbClr val="000000"/>
                </a:solidFill>
                <a:effectLst/>
                <a:latin typeface="Times New Roman" panose="02020603050405020304" pitchFamily="18" charset="0"/>
                <a:ea typeface="Calibri" panose="020F0502020204030204" pitchFamily="34" charset="0"/>
              </a:rPr>
              <a:t>,</a:t>
            </a:r>
            <a:r>
              <a:rPr lang="en-US" sz="2800" b="1" i="1" dirty="0">
                <a:solidFill>
                  <a:srgbClr val="000000"/>
                </a:solidFill>
                <a:effectLst/>
                <a:latin typeface="Times New Roman" panose="02020603050405020304" pitchFamily="18" charset="0"/>
                <a:ea typeface="Calibri" panose="020F0502020204030204" pitchFamily="34" charset="0"/>
              </a:rPr>
              <a:t>0 </a:t>
            </a:r>
            <a:r>
              <a:rPr lang="en-US" sz="2800" b="1" i="1" dirty="0" err="1">
                <a:solidFill>
                  <a:srgbClr val="000000"/>
                </a:solidFill>
                <a:effectLst/>
                <a:latin typeface="Times New Roman" panose="02020603050405020304" pitchFamily="18" charset="0"/>
                <a:ea typeface="Calibri" panose="020F0502020204030204" pitchFamily="34" charset="0"/>
              </a:rPr>
              <a:t>điểm</a:t>
            </a:r>
            <a:r>
              <a:rPr lang="en-US" sz="2800" dirty="0">
                <a:solidFill>
                  <a:srgbClr val="00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80340" algn="l"/>
              </a:tabLst>
            </a:pP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Hãy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viết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một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đoạn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văn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khoảng</a:t>
            </a:r>
            <a:r>
              <a:rPr lang="en-US" sz="2800" dirty="0">
                <a:solidFill>
                  <a:srgbClr val="000000"/>
                </a:solidFill>
                <a:effectLst/>
                <a:latin typeface="Times New Roman" panose="02020603050405020304" pitchFamily="18" charset="0"/>
                <a:ea typeface="Calibri" panose="020F0502020204030204" pitchFamily="34" charset="0"/>
              </a:rPr>
              <a:t> 200 </a:t>
            </a:r>
            <a:r>
              <a:rPr lang="en-US" sz="2800" dirty="0" err="1">
                <a:solidFill>
                  <a:srgbClr val="000000"/>
                </a:solidFill>
                <a:effectLst/>
                <a:latin typeface="Times New Roman" panose="02020603050405020304" pitchFamily="18" charset="0"/>
                <a:ea typeface="Calibri" panose="020F0502020204030204" pitchFamily="34" charset="0"/>
              </a:rPr>
              <a:t>chư</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theo</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diễn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dịch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trình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bày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suy</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nghi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của</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em</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vê</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vấn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đê</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được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nêu</a:t>
            </a:r>
            <a:r>
              <a:rPr lang="en-US" sz="2800" dirty="0">
                <a:solidFill>
                  <a:srgbClr val="000000"/>
                </a:solidFill>
                <a:effectLst/>
                <a:latin typeface="Times New Roman" panose="02020603050405020304" pitchFamily="18" charset="0"/>
                <a:ea typeface="Calibri" panose="020F0502020204030204" pitchFamily="34" charset="0"/>
              </a:rPr>
              <a:t> ở </a:t>
            </a:r>
            <a:r>
              <a:rPr lang="en-US" sz="2800" dirty="0" err="1">
                <a:solidFill>
                  <a:srgbClr val="000000"/>
                </a:solidFill>
                <a:effectLst/>
                <a:latin typeface="Times New Roman" panose="02020603050405020304" pitchFamily="18" charset="0"/>
                <a:ea typeface="Calibri" panose="020F0502020204030204" pitchFamily="34" charset="0"/>
              </a:rPr>
              <a:t>trong</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phần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Đọc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hiểu</a:t>
            </a:r>
            <a:r>
              <a:rPr lang="en-US" sz="2800" dirty="0">
                <a:solidFill>
                  <a:srgbClr val="00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Sống</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hết</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mình</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để</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không</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nuối</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tiếc</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những</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gì</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chỉ</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còn</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lại</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trong</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quá</a:t>
            </a:r>
            <a:r>
              <a:rPr lang="en-US" sz="2800" i="1" dirty="0">
                <a:solidFill>
                  <a:srgbClr val="FF0000"/>
                </a:solidFill>
                <a:effectLst/>
                <a:latin typeface="Times New Roman" panose="02020603050405020304" pitchFamily="18" charset="0"/>
                <a:ea typeface="Calibri" panose="020F0502020204030204" pitchFamily="34" charset="0"/>
              </a:rPr>
              <a:t> </a:t>
            </a:r>
            <a:r>
              <a:rPr lang="en-US" sz="2800" i="1" dirty="0" err="1">
                <a:solidFill>
                  <a:srgbClr val="FF0000"/>
                </a:solidFill>
                <a:effectLst/>
                <a:latin typeface="Times New Roman" panose="02020603050405020304" pitchFamily="18" charset="0"/>
                <a:ea typeface="Calibri" panose="020F0502020204030204" pitchFamily="34" charset="0"/>
              </a:rPr>
              <a:t>khứ</a:t>
            </a:r>
            <a:r>
              <a:rPr lang="en-US" sz="2800" dirty="0">
                <a:solidFill>
                  <a:srgbClr val="FF0000"/>
                </a:solidFill>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74402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8320FB-BD47-C2F3-0A22-FA59FCB42A9F}"/>
              </a:ext>
            </a:extLst>
          </p:cNvPr>
          <p:cNvGraphicFramePr>
            <a:graphicFrameLocks noGrp="1"/>
          </p:cNvGraphicFramePr>
          <p:nvPr>
            <p:ph idx="1"/>
            <p:extLst>
              <p:ext uri="{D42A27DB-BD31-4B8C-83A1-F6EECF244321}">
                <p14:modId xmlns:p14="http://schemas.microsoft.com/office/powerpoint/2010/main" val="28720216"/>
              </p:ext>
            </p:extLst>
          </p:nvPr>
        </p:nvGraphicFramePr>
        <p:xfrm>
          <a:off x="0" y="0"/>
          <a:ext cx="12192000" cy="6636958"/>
        </p:xfrm>
        <a:graphic>
          <a:graphicData uri="http://schemas.openxmlformats.org/drawingml/2006/table">
            <a:tbl>
              <a:tblPr firstRow="1" firstCol="1" lastRow="1" lastCol="1" bandRow="1" bandCol="1">
                <a:tableStyleId>{5C22544A-7EE6-4342-B048-85BDC9FD1C3A}</a:tableStyleId>
              </a:tblPr>
              <a:tblGrid>
                <a:gridCol w="973803">
                  <a:extLst>
                    <a:ext uri="{9D8B030D-6E8A-4147-A177-3AD203B41FA5}">
                      <a16:colId xmlns:a16="http://schemas.microsoft.com/office/drawing/2014/main" val="449796756"/>
                    </a:ext>
                  </a:extLst>
                </a:gridCol>
                <a:gridCol w="10652140">
                  <a:extLst>
                    <a:ext uri="{9D8B030D-6E8A-4147-A177-3AD203B41FA5}">
                      <a16:colId xmlns:a16="http://schemas.microsoft.com/office/drawing/2014/main" val="802245425"/>
                    </a:ext>
                  </a:extLst>
                </a:gridCol>
                <a:gridCol w="566057">
                  <a:extLst>
                    <a:ext uri="{9D8B030D-6E8A-4147-A177-3AD203B41FA5}">
                      <a16:colId xmlns:a16="http://schemas.microsoft.com/office/drawing/2014/main" val="2536677650"/>
                    </a:ext>
                  </a:extLst>
                </a:gridCol>
              </a:tblGrid>
              <a:tr h="129316">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Yêu cầu cần đạt</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2408"/>
                  </a:ext>
                </a:extLst>
              </a:tr>
              <a:tr h="352305">
                <a:tc rowSpan="2">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1. </a:t>
                      </a: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thức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kĩ</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năng</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đoạn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văn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nghị</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luận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trúc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tổng</a:t>
                      </a:r>
                      <a:r>
                        <a:rPr lang="en-US" sz="2400" dirty="0">
                          <a:solidFill>
                            <a:srgbClr val="002060"/>
                          </a:solidFill>
                          <a:effectLst/>
                          <a:latin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cs typeface="Times New Roman" panose="02020603050405020304" pitchFamily="18" charset="0"/>
                        </a:rPr>
                        <a:t>phân</a:t>
                      </a:r>
                      <a:r>
                        <a:rPr lang="en-US" sz="2400" dirty="0">
                          <a:solidFill>
                            <a:srgbClr val="002060"/>
                          </a:solidFill>
                          <a:effectLst/>
                          <a:latin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cs typeface="Times New Roman" panose="02020603050405020304" pitchFamily="18" charset="0"/>
                        </a:rPr>
                        <a:t> </a:t>
                      </a:r>
                    </a:p>
                    <a:p>
                      <a:pPr algn="just">
                        <a:lnSpc>
                          <a:spcPct val="100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Dung </a:t>
                      </a:r>
                      <a:r>
                        <a:rPr lang="en-US" sz="2400" dirty="0" err="1">
                          <a:solidFill>
                            <a:srgbClr val="002060"/>
                          </a:solidFill>
                          <a:effectLst/>
                          <a:latin typeface="Times New Roman" panose="02020603050405020304" pitchFamily="18" charset="0"/>
                          <a:cs typeface="Times New Roman" panose="02020603050405020304" pitchFamily="18" charset="0"/>
                        </a:rPr>
                        <a:t>lượng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đảm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bảo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diễn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chính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xác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lập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luận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thuyết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phục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bày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sạch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sẽ</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1263781"/>
                  </a:ext>
                </a:extLst>
              </a:tr>
              <a:tr h="2023161">
                <a:tc vMerge="1">
                  <a:txBody>
                    <a:bodyPr/>
                    <a:lstStyle/>
                    <a:p>
                      <a:endParaRPr lang="en-US"/>
                    </a:p>
                  </a:txBody>
                  <a:tcPr/>
                </a:tc>
                <a:tc>
                  <a:txBody>
                    <a:bodyPr/>
                    <a:lstStyle/>
                    <a:p>
                      <a:pPr algn="just">
                        <a:lnSpc>
                          <a:spcPct val="100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2</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cầu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nội</a:t>
                      </a:r>
                      <a:r>
                        <a:rPr lang="en-US" sz="2400" b="0" dirty="0">
                          <a:solidFill>
                            <a:srgbClr val="002060"/>
                          </a:solidFill>
                          <a:effectLst/>
                          <a:latin typeface="Times New Roman" panose="02020603050405020304" pitchFamily="18" charset="0"/>
                          <a:cs typeface="Times New Roman" panose="02020603050405020304" pitchFamily="18" charset="0"/>
                        </a:rPr>
                        <a:t> dung, </a:t>
                      </a:r>
                      <a:r>
                        <a:rPr lang="en-US" sz="2400" b="0" dirty="0" err="1">
                          <a:solidFill>
                            <a:srgbClr val="002060"/>
                          </a:solidFill>
                          <a:effectLst/>
                          <a:latin typeface="Times New Roman" panose="02020603050405020304" pitchFamily="18" charset="0"/>
                          <a:cs typeface="Times New Roman" panose="02020603050405020304" pitchFamily="18" charset="0"/>
                        </a:rPr>
                        <a:t>kiến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 </a:t>
                      </a:r>
                      <a:r>
                        <a:rPr lang="en-US" sz="2400" b="0" dirty="0" err="1">
                          <a:solidFill>
                            <a:srgbClr val="002060"/>
                          </a:solidFill>
                          <a:effectLst/>
                          <a:latin typeface="Times New Roman" panose="02020603050405020304" pitchFamily="18" charset="0"/>
                          <a:cs typeface="Times New Roman" panose="02020603050405020304" pitchFamily="18" charset="0"/>
                        </a:rPr>
                        <a:t>Nêu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vấn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a:t>
                      </a:r>
                      <a:r>
                        <a:rPr lang="en-US" sz="2400" b="0" dirty="0">
                          <a:solidFill>
                            <a:srgbClr val="002060"/>
                          </a:solidFill>
                          <a:effectLst/>
                          <a:latin typeface="Times New Roman" panose="02020603050405020304" pitchFamily="18" charset="0"/>
                          <a:cs typeface="Times New Roman" panose="02020603050405020304" pitchFamily="18" charset="0"/>
                        </a:rPr>
                        <a:t>: </a:t>
                      </a:r>
                      <a:r>
                        <a:rPr lang="pt-BR" sz="2400" b="0" dirty="0">
                          <a:solidFill>
                            <a:srgbClr val="002060"/>
                          </a:solidFill>
                          <a:effectLst/>
                          <a:latin typeface="Times New Roman" panose="02020603050405020304" pitchFamily="18" charset="0"/>
                          <a:cs typeface="Times New Roman" panose="02020603050405020304" pitchFamily="18" charset="0"/>
                        </a:rPr>
                        <a:t>Vai trò của âm nhạc đối với đời sống.</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pt-BR" sz="2400" b="0" dirty="0">
                          <a:solidFill>
                            <a:srgbClr val="002060"/>
                          </a:solidFill>
                          <a:effectLst/>
                          <a:latin typeface="Times New Roman" panose="02020603050405020304" pitchFamily="18" charset="0"/>
                          <a:cs typeface="Times New Roman" panose="02020603050405020304" pitchFamily="18" charset="0"/>
                        </a:rPr>
                        <a:t>b. Triển khai vấn đề:</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pt-BR" sz="2400" b="0" dirty="0">
                          <a:solidFill>
                            <a:srgbClr val="002060"/>
                          </a:solidFill>
                          <a:effectLst/>
                          <a:latin typeface="Times New Roman" panose="02020603050405020304" pitchFamily="18" charset="0"/>
                          <a:cs typeface="Times New Roman" panose="02020603050405020304" pitchFamily="18" charset="0"/>
                        </a:rPr>
                        <a:t>* Giải thích: Âm nhạc là một bộ môn nghệ thuật dùng chất giọng, âm thanh để diễn đạt các cung bậc cảm xúc, tình cảm của con người.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pt-BR" sz="2400" b="0" dirty="0">
                          <a:solidFill>
                            <a:srgbClr val="002060"/>
                          </a:solidFill>
                          <a:effectLst/>
                          <a:latin typeface="Times New Roman" panose="02020603050405020304" pitchFamily="18" charset="0"/>
                          <a:cs typeface="Times New Roman" panose="02020603050405020304" pitchFamily="18" charset="0"/>
                        </a:rPr>
                        <a:t>* Bàn luận: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Vai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trò</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đối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nguồn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trí</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tối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ưu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thiếu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Giúp</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phút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giây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thái</a:t>
                      </a:r>
                      <a:r>
                        <a:rPr lang="en-US" sz="2400" b="0" dirty="0">
                          <a:solidFill>
                            <a:srgbClr val="002060"/>
                          </a:solidFill>
                          <a:effectLst/>
                          <a:latin typeface="Times New Roman" panose="02020603050405020304" pitchFamily="18" charset="0"/>
                          <a:cs typeface="Times New Roman" panose="02020603050405020304" pitchFamily="18" charset="0"/>
                        </a:rPr>
                        <a:t>. </a:t>
                      </a:r>
                    </a:p>
                    <a:p>
                      <a:pPr algn="just">
                        <a:lnSpc>
                          <a:spcPct val="100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0,75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8868896"/>
                  </a:ext>
                </a:extLst>
              </a:tr>
            </a:tbl>
          </a:graphicData>
        </a:graphic>
      </p:graphicFrame>
    </p:spTree>
    <p:extLst>
      <p:ext uri="{BB962C8B-B14F-4D97-AF65-F5344CB8AC3E}">
        <p14:creationId xmlns:p14="http://schemas.microsoft.com/office/powerpoint/2010/main" val="1703593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F8320FB-BD47-C2F3-0A22-FA59FCB42A9F}"/>
              </a:ext>
            </a:extLst>
          </p:cNvPr>
          <p:cNvGraphicFramePr>
            <a:graphicFrameLocks noGrp="1"/>
          </p:cNvGraphicFramePr>
          <p:nvPr>
            <p:ph idx="1"/>
            <p:extLst>
              <p:ext uri="{D42A27DB-BD31-4B8C-83A1-F6EECF244321}">
                <p14:modId xmlns:p14="http://schemas.microsoft.com/office/powerpoint/2010/main" val="652194575"/>
              </p:ext>
            </p:extLst>
          </p:nvPr>
        </p:nvGraphicFramePr>
        <p:xfrm>
          <a:off x="0" y="0"/>
          <a:ext cx="12192000" cy="7276212"/>
        </p:xfrm>
        <a:graphic>
          <a:graphicData uri="http://schemas.openxmlformats.org/drawingml/2006/table">
            <a:tbl>
              <a:tblPr firstRow="1" firstCol="1" lastRow="1" lastCol="1" bandRow="1" bandCol="1">
                <a:tableStyleId>{5C22544A-7EE6-4342-B048-85BDC9FD1C3A}</a:tableStyleId>
              </a:tblPr>
              <a:tblGrid>
                <a:gridCol w="973803">
                  <a:extLst>
                    <a:ext uri="{9D8B030D-6E8A-4147-A177-3AD203B41FA5}">
                      <a16:colId xmlns:a16="http://schemas.microsoft.com/office/drawing/2014/main" val="449796756"/>
                    </a:ext>
                  </a:extLst>
                </a:gridCol>
                <a:gridCol w="10652140">
                  <a:extLst>
                    <a:ext uri="{9D8B030D-6E8A-4147-A177-3AD203B41FA5}">
                      <a16:colId xmlns:a16="http://schemas.microsoft.com/office/drawing/2014/main" val="802245425"/>
                    </a:ext>
                  </a:extLst>
                </a:gridCol>
                <a:gridCol w="566057">
                  <a:extLst>
                    <a:ext uri="{9D8B030D-6E8A-4147-A177-3AD203B41FA5}">
                      <a16:colId xmlns:a16="http://schemas.microsoft.com/office/drawing/2014/main" val="2536677650"/>
                    </a:ext>
                  </a:extLst>
                </a:gridCol>
              </a:tblGrid>
              <a:tr h="129316">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Yêu cầu cần đạt</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3772408"/>
                  </a:ext>
                </a:extLst>
              </a:tr>
              <a:tr h="352305">
                <a:tc rowSpan="2">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1263781"/>
                  </a:ext>
                </a:extLst>
              </a:tr>
              <a:tr h="2023161">
                <a:tc vMerge="1">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ánh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trí</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tuệ</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tưởng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cũng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mạnh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sâu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sắc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xúc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rung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đem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rung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mĩ</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Giúp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xua</a:t>
                      </a:r>
                      <a:r>
                        <a:rPr lang="en-US" sz="2400" b="0" dirty="0">
                          <a:solidFill>
                            <a:srgbClr val="002060"/>
                          </a:solidFill>
                          <a:effectLst/>
                          <a:latin typeface="Times New Roman" panose="02020603050405020304" pitchFamily="18" charset="0"/>
                          <a:cs typeface="Times New Roman" panose="02020603050405020304" pitchFamily="18" charset="0"/>
                        </a:rPr>
                        <a:t> tan </a:t>
                      </a:r>
                      <a:r>
                        <a:rPr lang="en-US" sz="2400" b="0" dirty="0" err="1">
                          <a:solidFill>
                            <a:srgbClr val="002060"/>
                          </a:solidFill>
                          <a:effectLst/>
                          <a:latin typeface="Times New Roman" panose="02020603050405020304" pitchFamily="18" charset="0"/>
                          <a:cs typeface="Times New Roman" panose="02020603050405020304" pitchFamily="18" charset="0"/>
                        </a:rPr>
                        <a:t>đi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nỗi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đau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khổ</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mang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niềm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vui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tràn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đầy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cuộc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hơn</a:t>
                      </a:r>
                      <a:r>
                        <a:rPr lang="en-US" sz="2400" b="0" dirty="0">
                          <a:solidFill>
                            <a:srgbClr val="002060"/>
                          </a:solidFill>
                          <a:effectLst/>
                          <a:latin typeface="Times New Roman" panose="02020603050405020304" pitchFamily="18" charset="0"/>
                          <a:cs typeface="Times New Roman" panose="02020603050405020304" pitchFamily="18" charset="0"/>
                        </a:rPr>
                        <a:t>. </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Đặc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biệt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còn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lớn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đến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thành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triển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Tăng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cường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trí</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nhớ</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hiệu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quả</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tập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việc</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Nếu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cuộc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rất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buồn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tẻ</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Phê</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phán</a:t>
                      </a:r>
                      <a:r>
                        <a:rPr lang="en-US" sz="2400" b="0" dirty="0">
                          <a:solidFill>
                            <a:srgbClr val="002060"/>
                          </a:solidFill>
                          <a:effectLst/>
                          <a:latin typeface="Times New Roman" panose="02020603050405020304" pitchFamily="18" charset="0"/>
                          <a:cs typeface="Times New Roman" panose="02020603050405020304" pitchFamily="18" charset="0"/>
                        </a:rPr>
                        <a:t> :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bài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mang</a:t>
                      </a:r>
                      <a:r>
                        <a:rPr lang="en-US" sz="2400" b="0" dirty="0">
                          <a:solidFill>
                            <a:srgbClr val="002060"/>
                          </a:solidFill>
                          <a:effectLst/>
                          <a:latin typeface="Times New Roman" panose="02020603050405020304" pitchFamily="18" charset="0"/>
                          <a:cs typeface="Times New Roman" panose="02020603050405020304" pitchFamily="18" charset="0"/>
                        </a:rPr>
                        <a:t> ca </a:t>
                      </a:r>
                      <a:r>
                        <a:rPr lang="en-US" sz="2400" b="0" dirty="0" err="1">
                          <a:solidFill>
                            <a:srgbClr val="002060"/>
                          </a:solidFill>
                          <a:effectLst/>
                          <a:latin typeface="Times New Roman" panose="02020603050405020304" pitchFamily="18" charset="0"/>
                          <a:cs typeface="Times New Roman" panose="02020603050405020304" pitchFamily="18" charset="0"/>
                        </a:rPr>
                        <a:t>từ</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phù</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hợp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hoặc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xấu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nhận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Bài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nhận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hành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Lựa</a:t>
                      </a:r>
                      <a:r>
                        <a:rPr lang="en-US" sz="2400" b="0" dirty="0">
                          <a:solidFill>
                            <a:srgbClr val="002060"/>
                          </a:solidFill>
                          <a:effectLst/>
                          <a:latin typeface="Times New Roman" panose="02020603050405020304" pitchFamily="18" charset="0"/>
                          <a:cs typeface="Times New Roman" panose="02020603050405020304" pitchFamily="18" charset="0"/>
                        </a:rPr>
                        <a:t> chon </a:t>
                      </a:r>
                      <a:r>
                        <a:rPr lang="en-US" sz="2400" b="0" dirty="0" err="1">
                          <a:solidFill>
                            <a:srgbClr val="002060"/>
                          </a:solidFill>
                          <a:effectLst/>
                          <a:latin typeface="Times New Roman" panose="02020603050405020304" pitchFamily="18" charset="0"/>
                          <a:cs typeface="Times New Roman" panose="02020603050405020304" pitchFamily="18" charset="0"/>
                        </a:rPr>
                        <a:t>đúng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đắn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ý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thưởng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trọng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trị</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c. </a:t>
                      </a:r>
                      <a:r>
                        <a:rPr lang="en-US" sz="2400" b="0" dirty="0" err="1">
                          <a:solidFill>
                            <a:srgbClr val="002060"/>
                          </a:solidFill>
                          <a:effectLst/>
                          <a:latin typeface="Times New Roman" panose="02020603050405020304" pitchFamily="18" charset="0"/>
                          <a:cs typeface="Times New Roman" panose="02020603050405020304" pitchFamily="18" charset="0"/>
                        </a:rPr>
                        <a:t>Kết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thúc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vấn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Khẳng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định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vấn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liên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hệ</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thân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nSpc>
                          <a:spcPct val="115000"/>
                        </a:lnSpc>
                        <a:spcAft>
                          <a:spcPts val="1000"/>
                        </a:spcAft>
                        <a:tabLst>
                          <a:tab pos="466725" algn="l"/>
                        </a:tabLs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2378" marR="1237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8868896"/>
                  </a:ext>
                </a:extLst>
              </a:tr>
            </a:tbl>
          </a:graphicData>
        </a:graphic>
      </p:graphicFrame>
    </p:spTree>
    <p:extLst>
      <p:ext uri="{BB962C8B-B14F-4D97-AF65-F5344CB8AC3E}">
        <p14:creationId xmlns:p14="http://schemas.microsoft.com/office/powerpoint/2010/main" val="2161552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702E19-6F16-1A00-D609-42ABDCA372DC}"/>
              </a:ext>
            </a:extLst>
          </p:cNvPr>
          <p:cNvSpPr txBox="1"/>
          <p:nvPr/>
        </p:nvSpPr>
        <p:spPr>
          <a:xfrm>
            <a:off x="174171" y="93670"/>
            <a:ext cx="11843657" cy="6650475"/>
          </a:xfrm>
          <a:prstGeom prst="rect">
            <a:avLst/>
          </a:prstGeom>
          <a:noFill/>
        </p:spPr>
        <p:txBody>
          <a:bodyPr wrap="square">
            <a:spAutoFit/>
          </a:bodyPr>
          <a:lstStyle/>
          <a:p>
            <a:pPr>
              <a:lnSpc>
                <a:spcPct val="115000"/>
              </a:lnSpc>
              <a:spcAft>
                <a:spcPts val="1000"/>
              </a:spcAft>
            </a:pPr>
            <a:r>
              <a:rPr lang="en-US" sz="2700" b="1" dirty="0">
                <a:solidFill>
                  <a:srgbClr val="000000"/>
                </a:solidFill>
                <a:effectLst/>
                <a:latin typeface="Times New Roman" panose="02020603050405020304" pitchFamily="18" charset="0"/>
                <a:ea typeface="Times New Roman" panose="02020603050405020304" pitchFamily="18" charset="0"/>
              </a:rPr>
              <a:t>PHẦN I. ĐỌC HIỂU (3,0 </a:t>
            </a:r>
            <a:r>
              <a:rPr lang="en-US" sz="2700" b="1" dirty="0" err="1">
                <a:solidFill>
                  <a:srgbClr val="000000"/>
                </a:solidFill>
                <a:effectLst/>
                <a:latin typeface="Times New Roman" panose="02020603050405020304" pitchFamily="18" charset="0"/>
                <a:ea typeface="Times New Roman" panose="02020603050405020304" pitchFamily="18" charset="0"/>
              </a:rPr>
              <a:t>điểm</a:t>
            </a:r>
            <a:r>
              <a:rPr lang="en-US" sz="2700" b="1" dirty="0">
                <a:solidFill>
                  <a:srgbClr val="000000"/>
                </a:solidFill>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Calibri" panose="020F0502020204030204" pitchFamily="34" charset="0"/>
            </a:endParaRPr>
          </a:p>
          <a:p>
            <a:pPr>
              <a:lnSpc>
                <a:spcPct val="115000"/>
              </a:lnSpc>
              <a:spcAft>
                <a:spcPts val="1000"/>
              </a:spcAft>
            </a:pPr>
            <a:r>
              <a:rPr lang="it-IT" sz="2700" b="1" dirty="0">
                <a:solidFill>
                  <a:srgbClr val="000000"/>
                </a:solidFill>
                <a:effectLst/>
                <a:latin typeface="Times New Roman" panose="02020603050405020304" pitchFamily="18" charset="0"/>
                <a:ea typeface="Times New Roman" panose="02020603050405020304" pitchFamily="18" charset="0"/>
              </a:rPr>
              <a:t>        </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Đọc</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văn</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bản</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sau</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và</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trả</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lời</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các</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câu</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hỏi</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bên</a:t>
            </a:r>
            <a:r>
              <a:rPr lang="en-US" sz="2700" b="1" i="1" dirty="0">
                <a:solidFill>
                  <a:srgbClr val="000000"/>
                </a:solidFill>
                <a:effectLst/>
                <a:latin typeface="Times New Roman" panose="02020603050405020304" pitchFamily="18" charset="0"/>
                <a:ea typeface="Times New Roman" panose="02020603050405020304" pitchFamily="18" charset="0"/>
              </a:rPr>
              <a:t> </a:t>
            </a:r>
            <a:r>
              <a:rPr lang="en-US" sz="2700" b="1" i="1" dirty="0" err="1">
                <a:solidFill>
                  <a:srgbClr val="000000"/>
                </a:solidFill>
                <a:effectLst/>
                <a:latin typeface="Times New Roman" panose="02020603050405020304" pitchFamily="18" charset="0"/>
                <a:ea typeface="Times New Roman" panose="02020603050405020304" pitchFamily="18" charset="0"/>
              </a:rPr>
              <a:t>dưới</a:t>
            </a:r>
            <a:r>
              <a:rPr lang="en-US" sz="2700" b="1" i="1" dirty="0">
                <a:solidFill>
                  <a:srgbClr val="000000"/>
                </a:solidFill>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Calibri" panose="020F0502020204030204" pitchFamily="34" charset="0"/>
            </a:endParaRPr>
          </a:p>
          <a:p>
            <a:pPr indent="457200" algn="just">
              <a:lnSpc>
                <a:spcPct val="115000"/>
              </a:lnSpc>
              <a:spcAft>
                <a:spcPts val="1000"/>
              </a:spcAft>
            </a:pPr>
            <a:r>
              <a:rPr lang="en-US" sz="2700" dirty="0">
                <a:effectLst/>
                <a:latin typeface="Times New Roman" panose="02020603050405020304" pitchFamily="18" charset="0"/>
                <a:ea typeface="Times New Roman" panose="02020603050405020304" pitchFamily="18" charset="0"/>
              </a:rPr>
              <a:t> </a:t>
            </a:r>
            <a:r>
              <a:rPr lang="en-US" sz="2700" i="1" dirty="0">
                <a:effectLst/>
                <a:latin typeface="Times New Roman" panose="02020603050405020304" pitchFamily="18" charset="0"/>
                <a:ea typeface="Times New Roman" panose="02020603050405020304" pitchFamily="18" charset="0"/>
              </a:rPr>
              <a:t>“</a:t>
            </a:r>
            <a:r>
              <a:rPr lang="en-US" sz="2700" i="1" dirty="0" err="1">
                <a:effectLst/>
                <a:latin typeface="Times New Roman" panose="02020603050405020304" pitchFamily="18" charset="0"/>
                <a:ea typeface="Times New Roman" panose="02020603050405020304" pitchFamily="18" charset="0"/>
              </a:rPr>
              <a:t>Trước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khi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vào</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thực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trạng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hóa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của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thanh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niên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nước</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chúng</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cần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phải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trả</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lời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được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câu</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hỏi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hóa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gì</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hóa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bắt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nguồn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từ</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việc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nhưng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không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đơn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thuần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việc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Thật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vậy</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từ</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việc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thường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xuyên</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có</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được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thói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quen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thói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quen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này</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dần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nhân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rộng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trong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xã</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hội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trở</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thành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một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nét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đẹp</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Trong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qúa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trình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hình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thành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phát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triển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nét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đẹp</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ấy</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dần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luyện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tập</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được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thêm</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ứng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xử</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giá</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trị</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chuẩn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mực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Với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ứng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xử</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cách</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nhìn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nhận</a:t>
            </a:r>
            <a:r>
              <a:rPr lang="en-US" sz="2700" i="1" dirty="0">
                <a:effectLst/>
                <a:latin typeface="Times New Roman" panose="02020603050405020304" pitchFamily="18" charset="0"/>
                <a:ea typeface="Times New Roman" panose="02020603050405020304" pitchFamily="18" charset="0"/>
              </a:rPr>
              <a:t> tri </a:t>
            </a:r>
            <a:r>
              <a:rPr lang="en-US" sz="2700" i="1" dirty="0" err="1">
                <a:effectLst/>
                <a:latin typeface="Times New Roman" panose="02020603050405020304" pitchFamily="18" charset="0"/>
                <a:ea typeface="Times New Roman" panose="02020603050405020304" pitchFamily="18" charset="0"/>
              </a:rPr>
              <a:t>thức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từ</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vở</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Giá</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trị</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khả</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năng</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đãi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được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những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hạt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vàng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trong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các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trang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Chuẩn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mực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cái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thước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đo</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để</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xác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định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một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cuốn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sách</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một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tài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liệu</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đáng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để</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chúng</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bỏ</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thời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gian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hay </a:t>
            </a:r>
            <a:r>
              <a:rPr lang="en-US" sz="2700" i="1" dirty="0" err="1">
                <a:effectLst/>
                <a:latin typeface="Times New Roman" panose="02020603050405020304" pitchFamily="18" charset="0"/>
                <a:ea typeface="Times New Roman" panose="02020603050405020304" pitchFamily="18" charset="0"/>
              </a:rPr>
              <a:t>không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Tất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cả</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các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nhân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tố</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ấy</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hợp</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lại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tạo</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nên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một</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hóa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mà</a:t>
            </a:r>
            <a:r>
              <a:rPr lang="en-US" sz="2700" i="1" dirty="0">
                <a:effectLst/>
                <a:latin typeface="Times New Roman" panose="02020603050405020304" pitchFamily="18" charset="0"/>
                <a:ea typeface="Times New Roman" panose="02020603050405020304" pitchFamily="18" charset="0"/>
              </a:rPr>
              <a:t> ta </a:t>
            </a:r>
            <a:r>
              <a:rPr lang="en-US" sz="2700" i="1" dirty="0" err="1">
                <a:effectLst/>
                <a:latin typeface="Times New Roman" panose="02020603050405020304" pitchFamily="18" charset="0"/>
                <a:ea typeface="Times New Roman" panose="02020603050405020304" pitchFamily="18" charset="0"/>
              </a:rPr>
              <a:t>gọi</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là</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văn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hóa</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đọc</a:t>
            </a:r>
            <a:r>
              <a:rPr lang="en-US" sz="2700" i="1" dirty="0">
                <a:effectLst/>
                <a:latin typeface="Times New Roman" panose="02020603050405020304" pitchFamily="18" charset="0"/>
                <a:ea typeface="Times New Roman" panose="02020603050405020304" pitchFamily="18" charset="0"/>
              </a:rPr>
              <a:t>.” </a:t>
            </a:r>
            <a:endParaRPr lang="en-US" sz="2700" dirty="0">
              <a:effectLst/>
              <a:latin typeface="Times New Roman" panose="02020603050405020304" pitchFamily="18" charset="0"/>
              <a:ea typeface="Calibri" panose="020F0502020204030204" pitchFamily="34" charset="0"/>
            </a:endParaRPr>
          </a:p>
          <a:p>
            <a:pPr>
              <a:lnSpc>
                <a:spcPct val="115000"/>
              </a:lnSpc>
              <a:spcAft>
                <a:spcPts val="1000"/>
              </a:spcAft>
            </a:pPr>
            <a:r>
              <a:rPr lang="en-US" sz="2700" dirty="0">
                <a:effectLst/>
                <a:latin typeface="Times New Roman" panose="02020603050405020304" pitchFamily="18" charset="0"/>
                <a:ea typeface="Times New Roman" panose="02020603050405020304" pitchFamily="18" charset="0"/>
              </a:rPr>
              <a:t>                       </a:t>
            </a:r>
            <a:r>
              <a:rPr lang="en-US" sz="2700" i="1" dirty="0">
                <a:effectLst/>
                <a:latin typeface="Times New Roman" panose="02020603050405020304" pitchFamily="18" charset="0"/>
                <a:ea typeface="Times New Roman" panose="02020603050405020304" pitchFamily="18" charset="0"/>
              </a:rPr>
              <a:t>(</a:t>
            </a:r>
            <a:r>
              <a:rPr lang="en-US" sz="2700" i="1" dirty="0" err="1">
                <a:effectLst/>
                <a:latin typeface="Times New Roman" panose="02020603050405020304" pitchFamily="18" charset="0"/>
                <a:ea typeface="Times New Roman" panose="02020603050405020304" pitchFamily="18" charset="0"/>
              </a:rPr>
              <a:t>Phạm</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Lâm</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Ngọc</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Bích</a:t>
            </a:r>
            <a:r>
              <a:rPr lang="en-US" sz="2700" i="1" dirty="0">
                <a:effectLst/>
                <a:latin typeface="Times New Roman" panose="02020603050405020304" pitchFamily="18" charset="0"/>
                <a:ea typeface="Times New Roman" panose="02020603050405020304" pitchFamily="18" charset="0"/>
              </a:rPr>
              <a:t> – </a:t>
            </a:r>
            <a:r>
              <a:rPr lang="en-US" sz="2700" i="1" dirty="0" err="1">
                <a:effectLst/>
                <a:latin typeface="Times New Roman" panose="02020603050405020304" pitchFamily="18" charset="0"/>
                <a:ea typeface="Times New Roman" panose="02020603050405020304" pitchFamily="18" charset="0"/>
              </a:rPr>
              <a:t>trường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chuyên</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Lương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Thế</a:t>
            </a:r>
            <a:r>
              <a:rPr lang="en-US" sz="2700" i="1" dirty="0">
                <a:effectLst/>
                <a:latin typeface="Times New Roman" panose="02020603050405020304" pitchFamily="18" charset="0"/>
                <a:ea typeface="Times New Roman" panose="02020603050405020304" pitchFamily="18" charset="0"/>
              </a:rPr>
              <a:t> Vinh – </a:t>
            </a:r>
            <a:r>
              <a:rPr lang="en-US" sz="2700" i="1" dirty="0" err="1">
                <a:effectLst/>
                <a:latin typeface="Times New Roman" panose="02020603050405020304" pitchFamily="18" charset="0"/>
                <a:ea typeface="Times New Roman" panose="02020603050405020304" pitchFamily="18" charset="0"/>
              </a:rPr>
              <a:t>Đồng</a:t>
            </a:r>
            <a:r>
              <a:rPr lang="en-US" sz="2700" i="1" dirty="0">
                <a:effectLst/>
                <a:latin typeface="Times New Roman" panose="02020603050405020304" pitchFamily="18" charset="0"/>
                <a:ea typeface="Times New Roman" panose="02020603050405020304" pitchFamily="18" charset="0"/>
              </a:rPr>
              <a:t> </a:t>
            </a:r>
            <a:r>
              <a:rPr lang="en-US" sz="2700" i="1" dirty="0" err="1">
                <a:effectLst/>
                <a:latin typeface="Times New Roman" panose="02020603050405020304" pitchFamily="18" charset="0"/>
                <a:ea typeface="Times New Roman" panose="02020603050405020304" pitchFamily="18" charset="0"/>
              </a:rPr>
              <a:t>Nai</a:t>
            </a:r>
            <a:r>
              <a:rPr lang="en-US" sz="2700" i="1" dirty="0">
                <a:effectLst/>
                <a:latin typeface="Times New Roman" panose="02020603050405020304" pitchFamily="18" charset="0"/>
                <a:ea typeface="Times New Roman" panose="02020603050405020304" pitchFamily="18" charset="0"/>
              </a:rPr>
              <a:t>)</a:t>
            </a:r>
            <a:endParaRPr lang="en-US" sz="27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579754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8702E19-6F16-1A00-D609-42ABDCA372DC}"/>
              </a:ext>
            </a:extLst>
          </p:cNvPr>
          <p:cNvSpPr txBox="1"/>
          <p:nvPr/>
        </p:nvSpPr>
        <p:spPr>
          <a:xfrm>
            <a:off x="174171" y="126328"/>
            <a:ext cx="11843657" cy="6531019"/>
          </a:xfrm>
          <a:prstGeom prst="rect">
            <a:avLst/>
          </a:prstGeom>
          <a:noFill/>
        </p:spPr>
        <p:txBody>
          <a:bodyPr wrap="square">
            <a:spAutoFit/>
          </a:bodyPr>
          <a:lstStyle/>
          <a:p>
            <a:pPr>
              <a:lnSpc>
                <a:spcPct val="115000"/>
              </a:lnSpc>
              <a:spcAft>
                <a:spcPts val="1000"/>
              </a:spcAft>
            </a:pPr>
            <a:r>
              <a:rPr lang="en-US" sz="3000" b="1" i="1" dirty="0" err="1">
                <a:effectLst/>
                <a:latin typeface="Times New Roman" panose="02020603050405020304" pitchFamily="18" charset="0"/>
                <a:ea typeface="Times New Roman" panose="02020603050405020304" pitchFamily="18" charset="0"/>
              </a:rPr>
              <a:t>Câu</a:t>
            </a:r>
            <a:r>
              <a:rPr lang="en-US" sz="3000" b="1" i="1" dirty="0">
                <a:effectLst/>
                <a:latin typeface="Times New Roman" panose="02020603050405020304" pitchFamily="18" charset="0"/>
                <a:ea typeface="Times New Roman" panose="02020603050405020304" pitchFamily="18" charset="0"/>
              </a:rPr>
              <a:t> 1 </a:t>
            </a:r>
            <a:r>
              <a:rPr lang="en-US" sz="3000" i="1" dirty="0">
                <a:effectLst/>
                <a:latin typeface="Times New Roman" panose="02020603050405020304" pitchFamily="18" charset="0"/>
                <a:ea typeface="Times New Roman" panose="02020603050405020304" pitchFamily="18" charset="0"/>
              </a:rPr>
              <a:t>(0,5 </a:t>
            </a:r>
            <a:r>
              <a:rPr lang="en-US" sz="3000" i="1" dirty="0" err="1">
                <a:effectLst/>
                <a:latin typeface="Times New Roman" panose="02020603050405020304" pitchFamily="18" charset="0"/>
                <a:ea typeface="Times New Roman" panose="02020603050405020304" pitchFamily="18" charset="0"/>
              </a:rPr>
              <a:t>điểm</a:t>
            </a:r>
            <a:r>
              <a:rPr lang="en-US" sz="3000" i="1" dirty="0">
                <a:effectLst/>
                <a:latin typeface="Times New Roman" panose="02020603050405020304" pitchFamily="18" charset="0"/>
                <a:ea typeface="Times New Roman" panose="02020603050405020304" pitchFamily="18" charset="0"/>
              </a:rPr>
              <a:t>):</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Xác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định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phương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thức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biểu</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đạt</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chính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của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văn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bản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trên</a:t>
            </a:r>
            <a:r>
              <a:rPr lang="en-US" sz="3000" dirty="0">
                <a:effectLst/>
                <a:latin typeface="Times New Roman" panose="02020603050405020304" pitchFamily="18" charset="0"/>
                <a:ea typeface="Times New Roman" panose="02020603050405020304" pitchFamily="18" charset="0"/>
              </a:rPr>
              <a:t>? </a:t>
            </a:r>
            <a:endParaRPr lang="en-US" sz="3000" dirty="0">
              <a:effectLst/>
              <a:latin typeface="Times New Roman" panose="02020603050405020304" pitchFamily="18" charset="0"/>
              <a:ea typeface="Calibri" panose="020F0502020204030204" pitchFamily="34" charset="0"/>
            </a:endParaRPr>
          </a:p>
          <a:p>
            <a:pPr>
              <a:lnSpc>
                <a:spcPct val="115000"/>
              </a:lnSpc>
              <a:spcAft>
                <a:spcPts val="1000"/>
              </a:spcAft>
            </a:pPr>
            <a:r>
              <a:rPr lang="en-US" sz="3000" b="1" i="1" dirty="0" err="1">
                <a:effectLst/>
                <a:latin typeface="Times New Roman" panose="02020603050405020304" pitchFamily="18" charset="0"/>
                <a:ea typeface="Times New Roman" panose="02020603050405020304" pitchFamily="18" charset="0"/>
              </a:rPr>
              <a:t>Câu</a:t>
            </a:r>
            <a:r>
              <a:rPr lang="en-US" sz="3000" b="1" i="1" dirty="0">
                <a:effectLst/>
                <a:latin typeface="Times New Roman" panose="02020603050405020304" pitchFamily="18" charset="0"/>
                <a:ea typeface="Times New Roman" panose="02020603050405020304" pitchFamily="18" charset="0"/>
              </a:rPr>
              <a:t> 2 </a:t>
            </a:r>
            <a:r>
              <a:rPr lang="en-US" sz="3000" i="1" dirty="0">
                <a:effectLst/>
                <a:latin typeface="Times New Roman" panose="02020603050405020304" pitchFamily="18" charset="0"/>
                <a:ea typeface="Times New Roman" panose="02020603050405020304" pitchFamily="18" charset="0"/>
              </a:rPr>
              <a:t>( 0,5 </a:t>
            </a:r>
            <a:r>
              <a:rPr lang="en-US" sz="3000" i="1" dirty="0" err="1">
                <a:effectLst/>
                <a:latin typeface="Times New Roman" panose="02020603050405020304" pitchFamily="18" charset="0"/>
                <a:ea typeface="Times New Roman" panose="02020603050405020304" pitchFamily="18" charset="0"/>
              </a:rPr>
              <a:t>điểm</a:t>
            </a:r>
            <a:r>
              <a:rPr lang="en-US" sz="3000" i="1" dirty="0">
                <a:effectLst/>
                <a:latin typeface="Times New Roman" panose="02020603050405020304" pitchFamily="18" charset="0"/>
                <a:ea typeface="Times New Roman" panose="02020603050405020304" pitchFamily="18" charset="0"/>
              </a:rPr>
              <a:t>):</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Nêu</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nội</a:t>
            </a:r>
            <a:r>
              <a:rPr lang="en-US" sz="3000" dirty="0">
                <a:effectLst/>
                <a:latin typeface="Times New Roman" panose="02020603050405020304" pitchFamily="18" charset="0"/>
                <a:ea typeface="Times New Roman" panose="02020603050405020304" pitchFamily="18" charset="0"/>
              </a:rPr>
              <a:t> dung </a:t>
            </a:r>
            <a:r>
              <a:rPr lang="en-US" sz="3000" dirty="0" err="1">
                <a:effectLst/>
                <a:latin typeface="Times New Roman" panose="02020603050405020304" pitchFamily="18" charset="0"/>
                <a:ea typeface="Times New Roman" panose="02020603050405020304" pitchFamily="18" charset="0"/>
              </a:rPr>
              <a:t>chính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của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văn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bản</a:t>
            </a:r>
            <a:r>
              <a:rPr lang="en-US" sz="3000" dirty="0">
                <a:effectLst/>
                <a:latin typeface="Times New Roman" panose="02020603050405020304" pitchFamily="18" charset="0"/>
                <a:ea typeface="Times New Roman" panose="02020603050405020304" pitchFamily="18" charset="0"/>
              </a:rPr>
              <a:t> ?             </a:t>
            </a:r>
            <a:endParaRPr lang="en-US" sz="3000" dirty="0">
              <a:effectLst/>
              <a:latin typeface="Times New Roman" panose="02020603050405020304" pitchFamily="18" charset="0"/>
              <a:ea typeface="Calibri" panose="020F0502020204030204" pitchFamily="34" charset="0"/>
            </a:endParaRPr>
          </a:p>
          <a:p>
            <a:pPr>
              <a:lnSpc>
                <a:spcPct val="115000"/>
              </a:lnSpc>
              <a:spcAft>
                <a:spcPts val="1000"/>
              </a:spcAft>
            </a:pPr>
            <a:r>
              <a:rPr lang="en-US" sz="3000" b="1" i="1" dirty="0" err="1">
                <a:effectLst/>
                <a:latin typeface="Times New Roman" panose="02020603050405020304" pitchFamily="18" charset="0"/>
                <a:ea typeface="Times New Roman" panose="02020603050405020304" pitchFamily="18" charset="0"/>
              </a:rPr>
              <a:t>Câu</a:t>
            </a:r>
            <a:r>
              <a:rPr lang="en-US" sz="3000" b="1" i="1" dirty="0">
                <a:effectLst/>
                <a:latin typeface="Times New Roman" panose="02020603050405020304" pitchFamily="18" charset="0"/>
                <a:ea typeface="Times New Roman" panose="02020603050405020304" pitchFamily="18" charset="0"/>
              </a:rPr>
              <a:t> 3 </a:t>
            </a:r>
            <a:r>
              <a:rPr lang="en-US" sz="3000" i="1" dirty="0">
                <a:effectLst/>
                <a:latin typeface="Times New Roman" panose="02020603050405020304" pitchFamily="18" charset="0"/>
                <a:ea typeface="Times New Roman" panose="02020603050405020304" pitchFamily="18" charset="0"/>
              </a:rPr>
              <a:t>( 1,0 </a:t>
            </a:r>
            <a:r>
              <a:rPr lang="en-US" sz="3000" i="1" dirty="0" err="1">
                <a:effectLst/>
                <a:latin typeface="Times New Roman" panose="02020603050405020304" pitchFamily="18" charset="0"/>
                <a:ea typeface="Times New Roman" panose="02020603050405020304" pitchFamily="18" charset="0"/>
              </a:rPr>
              <a:t>điểm</a:t>
            </a:r>
            <a:r>
              <a:rPr lang="en-US" sz="3000" i="1" dirty="0">
                <a:effectLst/>
                <a:latin typeface="Times New Roman" panose="02020603050405020304" pitchFamily="18" charset="0"/>
                <a:ea typeface="Times New Roman" panose="02020603050405020304" pitchFamily="18" charset="0"/>
              </a:rPr>
              <a:t>):</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Hãy</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chỉ</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ra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và</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phân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tích</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hiệu</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quả</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của</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các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biện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pháp</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tu</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từ</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được</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sử</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dụng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trong</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câu</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văn</a:t>
            </a:r>
            <a:r>
              <a:rPr lang="en-US" sz="3000" dirty="0">
                <a:effectLst/>
                <a:latin typeface="Times New Roman" panose="02020603050405020304" pitchFamily="18" charset="0"/>
                <a:ea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rPr>
              <a:t>sau</a:t>
            </a:r>
            <a:r>
              <a:rPr lang="en-US" sz="3000"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Giá</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trị</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đọc</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là</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khả</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năng</a:t>
            </a:r>
            <a:r>
              <a:rPr lang="en-US" sz="3000" b="1" dirty="0">
                <a:effectLst/>
                <a:latin typeface="Times New Roman" panose="02020603050405020304" pitchFamily="18" charset="0"/>
                <a:ea typeface="Times New Roman" panose="02020603050405020304" pitchFamily="18" charset="0"/>
              </a:rPr>
              <a:t> ta </a:t>
            </a:r>
            <a:r>
              <a:rPr lang="en-US" sz="3000" b="1" dirty="0" err="1">
                <a:effectLst/>
                <a:latin typeface="Times New Roman" panose="02020603050405020304" pitchFamily="18" charset="0"/>
                <a:ea typeface="Times New Roman" panose="02020603050405020304" pitchFamily="18" charset="0"/>
              </a:rPr>
              <a:t>đãi</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được</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những</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hạt</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vàng</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trong</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các</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trang</a:t>
            </a:r>
            <a:r>
              <a:rPr lang="en-US" sz="3000" b="1" dirty="0">
                <a:effectLst/>
                <a:latin typeface="Times New Roman" panose="02020603050405020304" pitchFamily="18" charset="0"/>
                <a:ea typeface="Times New Roman" panose="02020603050405020304" pitchFamily="18" charset="0"/>
              </a:rPr>
              <a:t> </a:t>
            </a:r>
            <a:r>
              <a:rPr lang="en-US" sz="3000" b="1" dirty="0" err="1">
                <a:effectLst/>
                <a:latin typeface="Times New Roman" panose="02020603050405020304" pitchFamily="18" charset="0"/>
                <a:ea typeface="Times New Roman" panose="02020603050405020304" pitchFamily="18" charset="0"/>
              </a:rPr>
              <a:t>sách</a:t>
            </a:r>
            <a:r>
              <a:rPr lang="en-US" sz="3000" b="1" dirty="0">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en-US" sz="3000" b="1" i="1" dirty="0" err="1">
                <a:effectLst/>
                <a:latin typeface="Times New Roman" panose="02020603050405020304" pitchFamily="18" charset="0"/>
                <a:ea typeface="Times New Roman" panose="02020603050405020304" pitchFamily="18" charset="0"/>
              </a:rPr>
              <a:t>Câu</a:t>
            </a:r>
            <a:r>
              <a:rPr lang="en-US" sz="3000" b="1" i="1" dirty="0">
                <a:effectLst/>
                <a:latin typeface="Times New Roman" panose="02020603050405020304" pitchFamily="18" charset="0"/>
                <a:ea typeface="Times New Roman" panose="02020603050405020304" pitchFamily="18" charset="0"/>
              </a:rPr>
              <a:t> 4 </a:t>
            </a:r>
            <a:r>
              <a:rPr lang="en-US" sz="3000" i="1" dirty="0">
                <a:effectLst/>
                <a:latin typeface="Times New Roman" panose="02020603050405020304" pitchFamily="18" charset="0"/>
                <a:ea typeface="Times New Roman" panose="02020603050405020304" pitchFamily="18" charset="0"/>
              </a:rPr>
              <a:t>(1,0 </a:t>
            </a:r>
            <a:r>
              <a:rPr lang="en-US" sz="3000" i="1" dirty="0" err="1">
                <a:effectLst/>
                <a:latin typeface="Times New Roman" panose="02020603050405020304" pitchFamily="18" charset="0"/>
                <a:ea typeface="Times New Roman" panose="02020603050405020304" pitchFamily="18" charset="0"/>
              </a:rPr>
              <a:t>điểm</a:t>
            </a:r>
            <a:r>
              <a:rPr lang="en-US" sz="3000" i="1" dirty="0">
                <a:effectLst/>
                <a:latin typeface="Times New Roman" panose="02020603050405020304" pitchFamily="18" charset="0"/>
                <a:ea typeface="Times New Roman" panose="02020603050405020304" pitchFamily="18" charset="0"/>
              </a:rPr>
              <a:t>):</a:t>
            </a:r>
            <a:r>
              <a:rPr lang="en-US" sz="3000" dirty="0">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Từ</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đoạn</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văn</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trên</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em</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hãy</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rút</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ra</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bài</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học</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cho</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bản</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thân</a:t>
            </a:r>
            <a:r>
              <a:rPr lang="en-US" sz="3000" dirty="0">
                <a:solidFill>
                  <a:srgbClr val="252525"/>
                </a:solidFill>
                <a:effectLst/>
                <a:latin typeface="Times New Roman" panose="02020603050405020304" pitchFamily="18" charset="0"/>
                <a:ea typeface="Times New Roman" panose="02020603050405020304" pitchFamily="18" charset="0"/>
              </a:rPr>
              <a:t> </a:t>
            </a:r>
            <a:r>
              <a:rPr lang="en-US" sz="3000" dirty="0" err="1">
                <a:solidFill>
                  <a:srgbClr val="252525"/>
                </a:solidFill>
                <a:effectLst/>
                <a:latin typeface="Times New Roman" panose="02020603050405020304" pitchFamily="18" charset="0"/>
                <a:ea typeface="Times New Roman" panose="02020603050405020304" pitchFamily="18" charset="0"/>
              </a:rPr>
              <a:t>mình</a:t>
            </a:r>
            <a:r>
              <a:rPr lang="en-US" sz="3000" dirty="0">
                <a:solidFill>
                  <a:srgbClr val="252525"/>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Calibri" panose="020F0502020204030204" pitchFamily="34" charset="0"/>
            </a:endParaRPr>
          </a:p>
          <a:p>
            <a:pPr>
              <a:lnSpc>
                <a:spcPct val="115000"/>
              </a:lnSpc>
              <a:spcAft>
                <a:spcPts val="1000"/>
              </a:spcAft>
            </a:pPr>
            <a:r>
              <a:rPr lang="en-US" sz="3000" b="1" dirty="0">
                <a:solidFill>
                  <a:srgbClr val="000000"/>
                </a:solidFill>
                <a:effectLst/>
                <a:latin typeface="Times New Roman" panose="02020603050405020304" pitchFamily="18" charset="0"/>
                <a:ea typeface="Times New Roman" panose="02020603050405020304" pitchFamily="18" charset="0"/>
              </a:rPr>
              <a:t>II. LÀM VĂN: </a:t>
            </a:r>
          </a:p>
          <a:p>
            <a:pPr>
              <a:lnSpc>
                <a:spcPct val="115000"/>
              </a:lnSpc>
              <a:spcAft>
                <a:spcPts val="1000"/>
              </a:spcAft>
            </a:pPr>
            <a:r>
              <a:rPr lang="en-US" sz="3000" b="1" dirty="0" err="1">
                <a:solidFill>
                  <a:srgbClr val="000000"/>
                </a:solidFill>
                <a:effectLst/>
                <a:latin typeface="Times New Roman" panose="02020603050405020304" pitchFamily="18" charset="0"/>
                <a:ea typeface="Times New Roman" panose="02020603050405020304" pitchFamily="18" charset="0"/>
              </a:rPr>
              <a:t>Câu</a:t>
            </a:r>
            <a:r>
              <a:rPr lang="en-US" sz="3000" b="1" dirty="0">
                <a:solidFill>
                  <a:srgbClr val="000000"/>
                </a:solidFill>
                <a:effectLst/>
                <a:latin typeface="Times New Roman" panose="02020603050405020304" pitchFamily="18" charset="0"/>
                <a:ea typeface="Times New Roman" panose="02020603050405020304" pitchFamily="18" charset="0"/>
              </a:rPr>
              <a:t> 1. (2,0 </a:t>
            </a:r>
            <a:r>
              <a:rPr lang="en-US" sz="3000" b="1" dirty="0" err="1">
                <a:solidFill>
                  <a:srgbClr val="000000"/>
                </a:solidFill>
                <a:effectLst/>
                <a:latin typeface="Times New Roman" panose="02020603050405020304" pitchFamily="18" charset="0"/>
                <a:ea typeface="Times New Roman" panose="02020603050405020304" pitchFamily="18" charset="0"/>
              </a:rPr>
              <a:t>điểm</a:t>
            </a:r>
            <a:r>
              <a:rPr lang="en-US" sz="3000" b="1" dirty="0">
                <a:solidFill>
                  <a:srgbClr val="000000"/>
                </a:solidFill>
                <a:effectLst/>
                <a:latin typeface="Times New Roman" panose="02020603050405020304" pitchFamily="18" charset="0"/>
                <a:ea typeface="Times New Roman" panose="02020603050405020304" pitchFamily="18" charset="0"/>
              </a:rPr>
              <a: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Từ</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ngữ</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liệu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phần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đọc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hiểu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em</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hãy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viết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đoạn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văn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khoảng</a:t>
            </a:r>
            <a:r>
              <a:rPr lang="en-US" sz="3000" dirty="0">
                <a:solidFill>
                  <a:srgbClr val="000000"/>
                </a:solidFill>
                <a:effectLst/>
                <a:latin typeface="Times New Roman" panose="02020603050405020304" pitchFamily="18" charset="0"/>
                <a:ea typeface="Times New Roman" panose="02020603050405020304" pitchFamily="18" charset="0"/>
              </a:rPr>
              <a:t> 200 </a:t>
            </a:r>
            <a:r>
              <a:rPr lang="en-US" sz="3000" dirty="0" err="1">
                <a:solidFill>
                  <a:srgbClr val="000000"/>
                </a:solidFill>
                <a:effectLst/>
                <a:latin typeface="Times New Roman" panose="02020603050405020304" pitchFamily="18" charset="0"/>
                <a:ea typeface="Times New Roman" panose="02020603050405020304" pitchFamily="18" charset="0"/>
              </a:rPr>
              <a:t>chữ</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nêu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những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suy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nghĩ</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của</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em</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về</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văn</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hóa</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đọc</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của</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giới</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trẻ</a:t>
            </a:r>
            <a:r>
              <a:rPr lang="en-US" sz="3000" dirty="0">
                <a:solidFill>
                  <a:srgbClr val="FF0000"/>
                </a:solidFill>
                <a:effectLst/>
                <a:latin typeface="Times New Roman" panose="02020603050405020304" pitchFamily="18" charset="0"/>
                <a:ea typeface="Times New Roman" panose="02020603050405020304" pitchFamily="18" charset="0"/>
              </a:rPr>
              <a:t> </a:t>
            </a:r>
            <a:r>
              <a:rPr lang="en-US" sz="3000" dirty="0" err="1">
                <a:solidFill>
                  <a:srgbClr val="FF0000"/>
                </a:solidFill>
                <a:effectLst/>
                <a:latin typeface="Times New Roman" panose="02020603050405020304" pitchFamily="18" charset="0"/>
                <a:ea typeface="Times New Roman" panose="02020603050405020304" pitchFamily="18" charset="0"/>
              </a:rPr>
              <a:t>nước</a:t>
            </a:r>
            <a:r>
              <a:rPr lang="en-US" sz="3000" dirty="0">
                <a:solidFill>
                  <a:srgbClr val="FF0000"/>
                </a:solidFill>
                <a:effectLst/>
                <a:latin typeface="Times New Roman" panose="02020603050405020304" pitchFamily="18" charset="0"/>
                <a:ea typeface="Times New Roman" panose="02020603050405020304" pitchFamily="18" charset="0"/>
              </a:rPr>
              <a:t> ta </a:t>
            </a:r>
            <a:r>
              <a:rPr lang="en-US" sz="3000" dirty="0" err="1">
                <a:solidFill>
                  <a:srgbClr val="FF0000"/>
                </a:solidFill>
                <a:effectLst/>
                <a:latin typeface="Times New Roman" panose="02020603050405020304" pitchFamily="18" charset="0"/>
                <a:ea typeface="Times New Roman" panose="02020603050405020304" pitchFamily="18" charset="0"/>
              </a:rPr>
              <a:t>hiện</a:t>
            </a:r>
            <a:r>
              <a:rPr lang="en-US" sz="3000" dirty="0">
                <a:solidFill>
                  <a:srgbClr val="FF0000"/>
                </a:solidFill>
                <a:effectLst/>
                <a:latin typeface="Times New Roman" panose="02020603050405020304" pitchFamily="18" charset="0"/>
                <a:ea typeface="Times New Roman" panose="02020603050405020304" pitchFamily="18" charset="0"/>
              </a:rPr>
              <a:t> nay.</a:t>
            </a:r>
            <a:endParaRPr lang="en-US" sz="3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01845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98332E0-148F-2ED4-EEBD-90DB60F6EFC6}"/>
              </a:ext>
            </a:extLst>
          </p:cNvPr>
          <p:cNvGraphicFramePr>
            <a:graphicFrameLocks noGrp="1"/>
          </p:cNvGraphicFramePr>
          <p:nvPr>
            <p:ph idx="1"/>
            <p:extLst>
              <p:ext uri="{D42A27DB-BD31-4B8C-83A1-F6EECF244321}">
                <p14:modId xmlns:p14="http://schemas.microsoft.com/office/powerpoint/2010/main" val="58339691"/>
              </p:ext>
            </p:extLst>
          </p:nvPr>
        </p:nvGraphicFramePr>
        <p:xfrm>
          <a:off x="0" y="0"/>
          <a:ext cx="12192001" cy="6095240"/>
        </p:xfrm>
        <a:graphic>
          <a:graphicData uri="http://schemas.openxmlformats.org/drawingml/2006/table">
            <a:tbl>
              <a:tblPr firstRow="1" firstCol="1" bandRow="1">
                <a:tableStyleId>{5C22544A-7EE6-4342-B048-85BDC9FD1C3A}</a:tableStyleId>
              </a:tblPr>
              <a:tblGrid>
                <a:gridCol w="1160921">
                  <a:extLst>
                    <a:ext uri="{9D8B030D-6E8A-4147-A177-3AD203B41FA5}">
                      <a16:colId xmlns:a16="http://schemas.microsoft.com/office/drawing/2014/main" val="149324107"/>
                    </a:ext>
                  </a:extLst>
                </a:gridCol>
                <a:gridCol w="9965930">
                  <a:extLst>
                    <a:ext uri="{9D8B030D-6E8A-4147-A177-3AD203B41FA5}">
                      <a16:colId xmlns:a16="http://schemas.microsoft.com/office/drawing/2014/main" val="3675696745"/>
                    </a:ext>
                  </a:extLst>
                </a:gridCol>
                <a:gridCol w="1065150">
                  <a:extLst>
                    <a:ext uri="{9D8B030D-6E8A-4147-A177-3AD203B41FA5}">
                      <a16:colId xmlns:a16="http://schemas.microsoft.com/office/drawing/2014/main" val="3808033801"/>
                    </a:ext>
                  </a:extLst>
                </a:gridCol>
              </a:tblGrid>
              <a:tr h="327677">
                <a:tc>
                  <a:txBody>
                    <a:bodyPr/>
                    <a:lstStyle/>
                    <a:p>
                      <a:pPr algn="ctr">
                        <a:lnSpc>
                          <a:spcPct val="115000"/>
                        </a:lnSpc>
                        <a:spcAft>
                          <a:spcPts val="1000"/>
                        </a:spcAft>
                      </a:pPr>
                      <a:r>
                        <a:rPr lang="it-IT" sz="2400" dirty="0">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it-IT" sz="2400" dirty="0">
                          <a:solidFill>
                            <a:srgbClr val="002060"/>
                          </a:solidFill>
                          <a:effectLst/>
                          <a:latin typeface="Times New Roman" panose="02020603050405020304" pitchFamily="18" charset="0"/>
                          <a:cs typeface="Times New Roman" panose="02020603050405020304" pitchFamily="18" charset="0"/>
                        </a:rPr>
                        <a:t>Đáp án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5720">
                        <a:lnSpc>
                          <a:spcPct val="115000"/>
                        </a:lnSpc>
                        <a:spcAft>
                          <a:spcPts val="1000"/>
                        </a:spcAft>
                        <a:tabLst>
                          <a:tab pos="502920" algn="l"/>
                        </a:tabLst>
                      </a:pPr>
                      <a:r>
                        <a:rPr lang="it-IT" sz="2400">
                          <a:solidFill>
                            <a:srgbClr val="002060"/>
                          </a:solidFill>
                          <a:effectLst/>
                          <a:latin typeface="Times New Roman" panose="02020603050405020304" pitchFamily="18" charset="0"/>
                          <a:cs typeface="Times New Roman" panose="02020603050405020304" pitchFamily="18" charset="0"/>
                        </a:rPr>
                        <a:t> Đi</a:t>
                      </a:r>
                      <a:r>
                        <a:rPr lang="en-US" sz="2400">
                          <a:solidFill>
                            <a:srgbClr val="002060"/>
                          </a:solidFill>
                          <a:effectLst/>
                          <a:latin typeface="Times New Roman" panose="02020603050405020304" pitchFamily="18" charset="0"/>
                          <a:cs typeface="Times New Roman" panose="02020603050405020304" pitchFamily="18" charset="0"/>
                        </a:rPr>
                        <a:t>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7487234"/>
                  </a:ext>
                </a:extLst>
              </a:tr>
              <a:tr h="327677">
                <a:tc>
                  <a:txBody>
                    <a:bodyPr/>
                    <a:lstStyle/>
                    <a:p>
                      <a:pPr algn="ct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Phương thức biểu đạt chính: Nghị luận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388620">
                        <a:lnSpc>
                          <a:spcPct val="115000"/>
                        </a:lnSpc>
                        <a:spcAft>
                          <a:spcPts val="1000"/>
                        </a:spcAft>
                        <a:tabLst>
                          <a:tab pos="502920" algn="l"/>
                        </a:tabLst>
                      </a:pPr>
                      <a:r>
                        <a:rPr lang="it-IT"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6721981"/>
                  </a:ext>
                </a:extLst>
              </a:tr>
              <a:tr h="327677">
                <a:tc>
                  <a:txBody>
                    <a:bodyPr/>
                    <a:lstStyle/>
                    <a:p>
                      <a:pPr algn="ct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Nội dung chính của câu văn trên: Giải thích “văn hóa đọc” là gì?</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388620">
                        <a:lnSpc>
                          <a:spcPct val="115000"/>
                        </a:lnSpc>
                        <a:spcAft>
                          <a:spcPts val="1000"/>
                        </a:spcAft>
                        <a:tabLst>
                          <a:tab pos="502920" algn="l"/>
                        </a:tabLst>
                      </a:pPr>
                      <a:r>
                        <a:rPr lang="it-IT"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564357"/>
                  </a:ext>
                </a:extLst>
              </a:tr>
              <a:tr h="1686128">
                <a:tc>
                  <a:txBody>
                    <a:bodyPr/>
                    <a:lstStyle/>
                    <a:p>
                      <a:pPr algn="ct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3 </a:t>
                      </a:r>
                      <a:endParaRPr lang="en-US" sz="240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*Biện pháp tu từ:</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a:t>
                      </a:r>
                      <a:r>
                        <a:rPr lang="it-IT" sz="2400">
                          <a:solidFill>
                            <a:srgbClr val="002060"/>
                          </a:solidFill>
                          <a:effectLst/>
                          <a:latin typeface="Times New Roman" panose="02020603050405020304" pitchFamily="18" charset="0"/>
                          <a:cs typeface="Times New Roman" panose="02020603050405020304" pitchFamily="18" charset="0"/>
                        </a:rPr>
                        <a:t>Ẩn dụ: </a:t>
                      </a:r>
                      <a:r>
                        <a:rPr lang="en-US" sz="2400">
                          <a:solidFill>
                            <a:srgbClr val="002060"/>
                          </a:solidFill>
                          <a:effectLst/>
                          <a:latin typeface="Times New Roman" panose="02020603050405020304" pitchFamily="18" charset="0"/>
                          <a:cs typeface="Times New Roman" panose="02020603050405020304" pitchFamily="18" charset="0"/>
                        </a:rPr>
                        <a:t>“</a:t>
                      </a:r>
                      <a:r>
                        <a:rPr lang="it-IT" sz="2400">
                          <a:solidFill>
                            <a:srgbClr val="002060"/>
                          </a:solidFill>
                          <a:effectLst/>
                          <a:latin typeface="Times New Roman" panose="02020603050405020304" pitchFamily="18" charset="0"/>
                          <a:cs typeface="Times New Roman" panose="02020603050405020304" pitchFamily="18" charset="0"/>
                        </a:rPr>
                        <a:t>những hạt </a:t>
                      </a:r>
                      <a:r>
                        <a:rPr lang="en-US" sz="2400">
                          <a:solidFill>
                            <a:srgbClr val="002060"/>
                          </a:solidFill>
                          <a:effectLst/>
                          <a:latin typeface="Times New Roman" panose="02020603050405020304" pitchFamily="18" charset="0"/>
                          <a:cs typeface="Times New Roman" panose="02020603050405020304" pitchFamily="18" charset="0"/>
                        </a:rPr>
                        <a:t>vàng”</a:t>
                      </a: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Hiệu quả:</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“Những hạt vàng” ở đây là những lời hay ý đẹp, những giá trị sống, những thông điêp̣ mà tác giả muốn gửi đến cho bạn đọc.</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 Đọc sách là quá trình chắt lọc những “hạt vàng” trong sách, biến “những hạt vàng” ấy thành kiến thức, vốn sống của bản thân.</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a:t>
                      </a:r>
                      <a:r>
                        <a:rPr lang="it-IT" sz="2400">
                          <a:solidFill>
                            <a:srgbClr val="002060"/>
                          </a:solidFill>
                          <a:effectLst/>
                          <a:latin typeface="Times New Roman" panose="02020603050405020304" pitchFamily="18" charset="0"/>
                          <a:cs typeface="Times New Roman" panose="02020603050405020304" pitchFamily="18" charset="0"/>
                        </a:rPr>
                        <a:t>Làm tăng tính gợi hình, gợi cảm cho lâp̣ luâṇ ; tạo ấn tượng sâu sắc về ý nghĩa của hình ảnh ẩn dụ đó.</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Biết trân trọng giá trị của sách.</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388620" algn="ctr">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gn="ctr">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gn="ctr">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0,75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0299704"/>
                  </a:ext>
                </a:extLst>
              </a:tr>
            </a:tbl>
          </a:graphicData>
        </a:graphic>
      </p:graphicFrame>
    </p:spTree>
    <p:extLst>
      <p:ext uri="{BB962C8B-B14F-4D97-AF65-F5344CB8AC3E}">
        <p14:creationId xmlns:p14="http://schemas.microsoft.com/office/powerpoint/2010/main" val="2501347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98332E0-148F-2ED4-EEBD-90DB60F6EFC6}"/>
              </a:ext>
            </a:extLst>
          </p:cNvPr>
          <p:cNvGraphicFramePr>
            <a:graphicFrameLocks noGrp="1"/>
          </p:cNvGraphicFramePr>
          <p:nvPr>
            <p:ph idx="1"/>
            <p:extLst>
              <p:ext uri="{D42A27DB-BD31-4B8C-83A1-F6EECF244321}">
                <p14:modId xmlns:p14="http://schemas.microsoft.com/office/powerpoint/2010/main" val="755421603"/>
              </p:ext>
            </p:extLst>
          </p:nvPr>
        </p:nvGraphicFramePr>
        <p:xfrm>
          <a:off x="0" y="0"/>
          <a:ext cx="12192001" cy="4226180"/>
        </p:xfrm>
        <a:graphic>
          <a:graphicData uri="http://schemas.openxmlformats.org/drawingml/2006/table">
            <a:tbl>
              <a:tblPr firstRow="1" firstCol="1" bandRow="1">
                <a:tableStyleId>{5C22544A-7EE6-4342-B048-85BDC9FD1C3A}</a:tableStyleId>
              </a:tblPr>
              <a:tblGrid>
                <a:gridCol w="1160921">
                  <a:extLst>
                    <a:ext uri="{9D8B030D-6E8A-4147-A177-3AD203B41FA5}">
                      <a16:colId xmlns:a16="http://schemas.microsoft.com/office/drawing/2014/main" val="149324107"/>
                    </a:ext>
                  </a:extLst>
                </a:gridCol>
                <a:gridCol w="9965930">
                  <a:extLst>
                    <a:ext uri="{9D8B030D-6E8A-4147-A177-3AD203B41FA5}">
                      <a16:colId xmlns:a16="http://schemas.microsoft.com/office/drawing/2014/main" val="3675696745"/>
                    </a:ext>
                  </a:extLst>
                </a:gridCol>
                <a:gridCol w="1065150">
                  <a:extLst>
                    <a:ext uri="{9D8B030D-6E8A-4147-A177-3AD203B41FA5}">
                      <a16:colId xmlns:a16="http://schemas.microsoft.com/office/drawing/2014/main" val="3808033801"/>
                    </a:ext>
                  </a:extLst>
                </a:gridCol>
              </a:tblGrid>
              <a:tr h="327677">
                <a:tc>
                  <a:txBody>
                    <a:bodyPr/>
                    <a:lstStyle/>
                    <a:p>
                      <a:pPr algn="ct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Câu</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it-IT" sz="2400" dirty="0">
                          <a:solidFill>
                            <a:srgbClr val="002060"/>
                          </a:solidFill>
                          <a:effectLst/>
                          <a:latin typeface="Times New Roman" panose="02020603050405020304" pitchFamily="18" charset="0"/>
                          <a:cs typeface="Times New Roman" panose="02020603050405020304" pitchFamily="18" charset="0"/>
                        </a:rPr>
                        <a:t>Đáp án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5720">
                        <a:lnSpc>
                          <a:spcPct val="115000"/>
                        </a:lnSpc>
                        <a:spcAft>
                          <a:spcPts val="1000"/>
                        </a:spcAft>
                        <a:tabLst>
                          <a:tab pos="502920" algn="l"/>
                        </a:tabLst>
                      </a:pPr>
                      <a:r>
                        <a:rPr lang="it-IT" sz="2400">
                          <a:solidFill>
                            <a:srgbClr val="002060"/>
                          </a:solidFill>
                          <a:effectLst/>
                          <a:latin typeface="Times New Roman" panose="02020603050405020304" pitchFamily="18" charset="0"/>
                          <a:cs typeface="Times New Roman" panose="02020603050405020304" pitchFamily="18" charset="0"/>
                        </a:rPr>
                        <a:t> Đi</a:t>
                      </a:r>
                      <a:r>
                        <a:rPr lang="en-US" sz="2400">
                          <a:solidFill>
                            <a:srgbClr val="002060"/>
                          </a:solidFill>
                          <a:effectLst/>
                          <a:latin typeface="Times New Roman" panose="02020603050405020304" pitchFamily="18" charset="0"/>
                          <a:cs typeface="Times New Roman" panose="02020603050405020304" pitchFamily="18" charset="0"/>
                        </a:rPr>
                        <a:t>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7487234"/>
                  </a:ext>
                </a:extLst>
              </a:tr>
              <a:tr h="1682179">
                <a:tc>
                  <a:txBody>
                    <a:bodyPr/>
                    <a:lstStyle/>
                    <a:p>
                      <a:pPr algn="ctr">
                        <a:lnSpc>
                          <a:spcPct val="115000"/>
                        </a:lnSpc>
                        <a:spcAft>
                          <a:spcPts val="1000"/>
                        </a:spcAft>
                      </a:pPr>
                      <a:r>
                        <a:rPr lang="it-IT" sz="2400" dirty="0">
                          <a:solidFill>
                            <a:srgbClr val="002060"/>
                          </a:solidFill>
                          <a:effectLst/>
                          <a:latin typeface="Times New Roman" panose="02020603050405020304" pitchFamily="18" charset="0"/>
                          <a:cs typeface="Times New Roman" panose="02020603050405020304" pitchFamily="18" charset="0"/>
                        </a:rPr>
                        <a:t>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HS có thể rút ra bài học sau:</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Đọc sách chính là chiếc chìa khóa vạn năng để mở cửa lâu đài trí tuệ và tâm hồn con người. </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Sách là người thầy thắp sáng trong ta nguồn tri thức vô biên, dạy ta biết sống đẹp, sống có ý nghĩa trong cuộc đời. </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Hãy biết yêu sách, chăm đọc sách và phát huy những giá trị từ sách để sách mãi là người bạn thân thiết của chúng ta!</a:t>
                      </a:r>
                      <a:endParaRPr lang="en-US" sz="240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it-IT" sz="2400">
                          <a:solidFill>
                            <a:srgbClr val="002060"/>
                          </a:solidFill>
                          <a:effectLst/>
                          <a:latin typeface="Times New Roman" panose="02020603050405020304" pitchFamily="18" charset="0"/>
                          <a:cs typeface="Times New Roman" panose="02020603050405020304" pitchFamily="18" charset="0"/>
                        </a:rPr>
                        <a:t>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388620">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0,5</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cs typeface="Times New Roman" panose="02020603050405020304" pitchFamily="18" charset="0"/>
                      </a:endParaRPr>
                    </a:p>
                    <a:p>
                      <a:pPr marR="388620">
                        <a:lnSpc>
                          <a:spcPct val="115000"/>
                        </a:lnSpc>
                        <a:spcAft>
                          <a:spcPts val="1000"/>
                        </a:spcAft>
                        <a:tabLst>
                          <a:tab pos="502920" algn="l"/>
                        </a:tabLst>
                      </a:pPr>
                      <a:r>
                        <a:rPr lang="it-IT" sz="2400" dirty="0">
                          <a:solidFill>
                            <a:srgbClr val="002060"/>
                          </a:solidFill>
                          <a:effectLst/>
                          <a:latin typeface="Times New Roman" panose="02020603050405020304" pitchFamily="18" charset="0"/>
                          <a:cs typeface="Times New Roman" panose="02020603050405020304" pitchFamily="18" charset="0"/>
                        </a:rPr>
                        <a:t>0,25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1365" marR="313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725415"/>
                  </a:ext>
                </a:extLst>
              </a:tr>
            </a:tbl>
          </a:graphicData>
        </a:graphic>
      </p:graphicFrame>
    </p:spTree>
    <p:extLst>
      <p:ext uri="{BB962C8B-B14F-4D97-AF65-F5344CB8AC3E}">
        <p14:creationId xmlns:p14="http://schemas.microsoft.com/office/powerpoint/2010/main" val="8721273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51C840D-FD13-0128-20A9-7C6C397E55E7}"/>
              </a:ext>
            </a:extLst>
          </p:cNvPr>
          <p:cNvGraphicFramePr>
            <a:graphicFrameLocks noGrp="1"/>
          </p:cNvGraphicFramePr>
          <p:nvPr>
            <p:ph idx="1"/>
            <p:extLst>
              <p:ext uri="{D42A27DB-BD31-4B8C-83A1-F6EECF244321}">
                <p14:modId xmlns:p14="http://schemas.microsoft.com/office/powerpoint/2010/main" val="1009119044"/>
              </p:ext>
            </p:extLst>
          </p:nvPr>
        </p:nvGraphicFramePr>
        <p:xfrm>
          <a:off x="0" y="-285306"/>
          <a:ext cx="12192000" cy="7143306"/>
        </p:xfrm>
        <a:graphic>
          <a:graphicData uri="http://schemas.openxmlformats.org/drawingml/2006/table">
            <a:tbl>
              <a:tblPr firstRow="1" firstCol="1" bandRow="1">
                <a:tableStyleId>{5C22544A-7EE6-4342-B048-85BDC9FD1C3A}</a:tableStyleId>
              </a:tblPr>
              <a:tblGrid>
                <a:gridCol w="12192000">
                  <a:extLst>
                    <a:ext uri="{9D8B030D-6E8A-4147-A177-3AD203B41FA5}">
                      <a16:colId xmlns:a16="http://schemas.microsoft.com/office/drawing/2014/main" val="3830711293"/>
                    </a:ext>
                  </a:extLst>
                </a:gridCol>
              </a:tblGrid>
              <a:tr h="235352">
                <a:tc>
                  <a:txBody>
                    <a:bodyPr/>
                    <a:lstStyle/>
                    <a:p>
                      <a:pPr algn="ctr">
                        <a:lnSpc>
                          <a:spcPct val="115000"/>
                        </a:lnSpc>
                        <a:spcAft>
                          <a:spcPts val="1000"/>
                        </a:spcAft>
                      </a:pPr>
                      <a:r>
                        <a:rPr lang="it-IT"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Đoạn văn</a:t>
                      </a:r>
                      <a:endPar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330096"/>
                  </a:ext>
                </a:extLst>
              </a:tr>
              <a:tr h="479987">
                <a:tc>
                  <a:txBody>
                    <a:bodyPr/>
                    <a:lstStyle/>
                    <a:p>
                      <a:pPr algn="just">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1. Yêu cầu về hình thức:</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 Viết đúng hình thức đoạn văn về sự việc hiện tượng.</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 Đảm bảo dung lượng theo yêu cầu, diễn đạt mạch lạc, trôi chảy; lập luận chặt chẽ; hạn chế mắc lỗi về câu, không sai chính tả.</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1636871"/>
                  </a:ext>
                </a:extLst>
              </a:tr>
              <a:tr h="1742041">
                <a:tc>
                  <a:txBody>
                    <a:bodyPr/>
                    <a:lstStyle/>
                    <a:p>
                      <a:pPr algn="just">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2. Yêu cầu về nội dung: </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 Nêu được vấn đề: </a:t>
                      </a:r>
                      <a:r>
                        <a:rPr lang="nl-NL" sz="2400" b="0" dirty="0">
                          <a:solidFill>
                            <a:srgbClr val="002060"/>
                          </a:solidFill>
                          <a:effectLst/>
                          <a:latin typeface="Times New Roman" panose="02020603050405020304" pitchFamily="18" charset="0"/>
                          <a:cs typeface="Times New Roman" panose="02020603050405020304" pitchFamily="18" charset="0"/>
                        </a:rPr>
                        <a:t>bàn về văn hóa đọc của giới trẻ hiện nay</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Triển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khai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vấn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đề</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-Biểu hiện thực trạng của văn hóa đọc của giới trẻ hiện nay:</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1000"/>
                        </a:spcAft>
                      </a:pPr>
                      <a:r>
                        <a:rPr lang="it-IT" sz="2400" b="0" dirty="0">
                          <a:solidFill>
                            <a:srgbClr val="002060"/>
                          </a:solidFill>
                          <a:effectLst/>
                          <a:latin typeface="Times New Roman" panose="02020603050405020304" pitchFamily="18" charset="0"/>
                          <a:cs typeface="Times New Roman" panose="02020603050405020304" pitchFamily="18" charset="0"/>
                        </a:rPr>
                        <a:t>+ Giới trẻ hiện nay có vẻ thờ ơ với việc đọc sách, chưa có thói quen đọc sách.</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Một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ít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theo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trào</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Chưa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lựa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chọn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chưa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mục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đích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đúng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đắn</a:t>
                      </a:r>
                      <a:r>
                        <a:rPr lang="en-US" sz="2400" b="0" dirty="0">
                          <a:solidFill>
                            <a:srgbClr val="002060"/>
                          </a:solidFill>
                          <a:effectLst/>
                          <a:latin typeface="Times New Roman" panose="02020603050405020304" pitchFamily="18" charset="0"/>
                          <a:cs typeface="Times New Roman" panose="02020603050405020304" pitchFamily="18" charset="0"/>
                        </a:rPr>
                        <a:t> → </a:t>
                      </a:r>
                      <a:r>
                        <a:rPr lang="en-US" sz="2400" b="0" dirty="0" err="1">
                          <a:solidFill>
                            <a:srgbClr val="002060"/>
                          </a:solidFill>
                          <a:effectLst/>
                          <a:latin typeface="Times New Roman" panose="02020603050405020304" pitchFamily="18" charset="0"/>
                          <a:cs typeface="Times New Roman" panose="02020603050405020304" pitchFamily="18" charset="0"/>
                        </a:rPr>
                        <a:t>Việc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trở</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chưa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thật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ích</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loại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dụng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dục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tưởng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thẩm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mỹ</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thích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loại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truyện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tranh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nội</a:t>
                      </a:r>
                      <a:r>
                        <a:rPr lang="en-US" sz="2400" b="0" dirty="0">
                          <a:solidFill>
                            <a:srgbClr val="002060"/>
                          </a:solidFill>
                          <a:effectLst/>
                          <a:latin typeface="Times New Roman" panose="02020603050405020304" pitchFamily="18" charset="0"/>
                          <a:cs typeface="Times New Roman" panose="02020603050405020304" pitchFamily="18" charset="0"/>
                        </a:rPr>
                        <a:t> dung </a:t>
                      </a:r>
                      <a:r>
                        <a:rPr lang="en-US" sz="2400" b="0" dirty="0" err="1">
                          <a:solidFill>
                            <a:srgbClr val="002060"/>
                          </a:solidFill>
                          <a:effectLst/>
                          <a:latin typeface="Times New Roman" panose="02020603050405020304" pitchFamily="18" charset="0"/>
                          <a:cs typeface="Times New Roman" panose="02020603050405020304" pitchFamily="18" charset="0"/>
                        </a:rPr>
                        <a:t>đơn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nội</a:t>
                      </a:r>
                      <a:r>
                        <a:rPr lang="en-US" sz="2400" b="0" dirty="0">
                          <a:solidFill>
                            <a:srgbClr val="002060"/>
                          </a:solidFill>
                          <a:effectLst/>
                          <a:latin typeface="Times New Roman" panose="02020603050405020304" pitchFamily="18" charset="0"/>
                          <a:cs typeface="Times New Roman" panose="02020603050405020304" pitchFamily="18" charset="0"/>
                        </a:rPr>
                        <a:t> dung </a:t>
                      </a:r>
                      <a:r>
                        <a:rPr lang="en-US" sz="2400" b="0" dirty="0" err="1">
                          <a:solidFill>
                            <a:srgbClr val="002060"/>
                          </a:solidFill>
                          <a:effectLst/>
                          <a:latin typeface="Times New Roman" panose="02020603050405020304" pitchFamily="18" charset="0"/>
                          <a:cs typeface="Times New Roman" panose="02020603050405020304" pitchFamily="18" charset="0"/>
                        </a:rPr>
                        <a:t>thiếu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mạnh</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00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Nhiều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rằng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thời</a:t>
                      </a:r>
                      <a:r>
                        <a:rPr lang="en-US" sz="2400" b="0" dirty="0">
                          <a:solidFill>
                            <a:srgbClr val="002060"/>
                          </a:solidFill>
                          <a:effectLst/>
                          <a:latin typeface="Times New Roman" panose="02020603050405020304" pitchFamily="18" charset="0"/>
                          <a:cs typeface="Times New Roman" panose="02020603050405020304" pitchFamily="18" charset="0"/>
                        </a:rPr>
                        <a:t> nay </a:t>
                      </a:r>
                      <a:r>
                        <a:rPr lang="en-US" sz="2400" b="0" dirty="0" err="1">
                          <a:solidFill>
                            <a:srgbClr val="002060"/>
                          </a:solidFill>
                          <a:effectLst/>
                          <a:latin typeface="Times New Roman" panose="02020603050405020304" pitchFamily="18" charset="0"/>
                          <a:cs typeface="Times New Roman" panose="02020603050405020304" pitchFamily="18" charset="0"/>
                        </a:rPr>
                        <a:t>là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hậu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vì</a:t>
                      </a:r>
                      <a:r>
                        <a:rPr lang="en-US" sz="2400" b="0" dirty="0">
                          <a:solidFill>
                            <a:srgbClr val="002060"/>
                          </a:solidFill>
                          <a:effectLst/>
                          <a:latin typeface="Times New Roman" panose="02020603050405020304" pitchFamily="18" charset="0"/>
                          <a:cs typeface="Times New Roman" panose="02020603050405020304" pitchFamily="18" charset="0"/>
                        </a:rPr>
                        <a:t> ở </a:t>
                      </a:r>
                      <a:r>
                        <a:rPr lang="en-US" sz="2400" b="0" dirty="0" err="1">
                          <a:solidFill>
                            <a:srgbClr val="002060"/>
                          </a:solidFill>
                          <a:effectLst/>
                          <a:latin typeface="Times New Roman" panose="02020603050405020304" pitchFamily="18" charset="0"/>
                          <a:cs typeface="Times New Roman" panose="02020603050405020304" pitchFamily="18" charset="0"/>
                        </a:rPr>
                        <a:t>thời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thông</a:t>
                      </a:r>
                      <a:r>
                        <a:rPr lang="en-US" sz="2400" b="0" dirty="0">
                          <a:solidFill>
                            <a:srgbClr val="002060"/>
                          </a:solidFill>
                          <a:effectLst/>
                          <a:latin typeface="Times New Roman" panose="02020603050405020304" pitchFamily="18" charset="0"/>
                          <a:cs typeface="Times New Roman" panose="02020603050405020304" pitchFamily="18" charset="0"/>
                        </a:rPr>
                        <a:t> tin </a:t>
                      </a:r>
                      <a:r>
                        <a:rPr lang="en-US" sz="2400" b="0" dirty="0" err="1">
                          <a:solidFill>
                            <a:srgbClr val="002060"/>
                          </a:solidFill>
                          <a:effectLst/>
                          <a:latin typeface="Times New Roman" panose="02020603050405020304" pitchFamily="18" charset="0"/>
                          <a:cs typeface="Times New Roman" panose="02020603050405020304" pitchFamily="18" charset="0"/>
                        </a:rPr>
                        <a:t>phát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triển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như</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vũ</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bão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hiện</a:t>
                      </a:r>
                      <a:r>
                        <a:rPr lang="en-US" sz="2400" b="0" dirty="0">
                          <a:solidFill>
                            <a:srgbClr val="002060"/>
                          </a:solidFill>
                          <a:effectLst/>
                          <a:latin typeface="Times New Roman" panose="02020603050405020304" pitchFamily="18" charset="0"/>
                          <a:cs typeface="Times New Roman" panose="02020603050405020304" pitchFamily="18" charset="0"/>
                        </a:rPr>
                        <a:t> nay, </a:t>
                      </a:r>
                      <a:r>
                        <a:rPr lang="en-US" sz="2400" b="0" dirty="0" err="1">
                          <a:solidFill>
                            <a:srgbClr val="002060"/>
                          </a:solidFill>
                          <a:effectLst/>
                          <a:latin typeface="Times New Roman" panose="02020603050405020304" pitchFamily="18" charset="0"/>
                          <a:cs typeface="Times New Roman" panose="02020603050405020304" pitchFamily="18" charset="0"/>
                        </a:rPr>
                        <a:t>lên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mạng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nhanh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dễ</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hơn</a:t>
                      </a:r>
                      <a:r>
                        <a:rPr lang="en-US" sz="2400" b="0" dirty="0">
                          <a:solidFill>
                            <a:srgbClr val="002060"/>
                          </a:solidFill>
                          <a:effectLst/>
                          <a:latin typeface="Times New Roman" panose="02020603050405020304" pitchFamily="18" charset="0"/>
                          <a:cs typeface="Times New Roman" panose="02020603050405020304" pitchFamily="18" charset="0"/>
                        </a:rPr>
                        <a:t> → </a:t>
                      </a:r>
                      <a:r>
                        <a:rPr lang="en-US" sz="2400" b="0" dirty="0" err="1">
                          <a:solidFill>
                            <a:srgbClr val="002060"/>
                          </a:solidFill>
                          <a:effectLst/>
                          <a:latin typeface="Times New Roman" panose="02020603050405020304" pitchFamily="18" charset="0"/>
                          <a:cs typeface="Times New Roman" panose="02020603050405020304" pitchFamily="18" charset="0"/>
                        </a:rPr>
                        <a:t>không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mặn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3472450"/>
                  </a:ext>
                </a:extLst>
              </a:tr>
            </a:tbl>
          </a:graphicData>
        </a:graphic>
      </p:graphicFrame>
    </p:spTree>
    <p:extLst>
      <p:ext uri="{BB962C8B-B14F-4D97-AF65-F5344CB8AC3E}">
        <p14:creationId xmlns:p14="http://schemas.microsoft.com/office/powerpoint/2010/main" val="32570146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51C840D-FD13-0128-20A9-7C6C397E55E7}"/>
              </a:ext>
            </a:extLst>
          </p:cNvPr>
          <p:cNvGraphicFramePr>
            <a:graphicFrameLocks noGrp="1"/>
          </p:cNvGraphicFramePr>
          <p:nvPr>
            <p:ph idx="1"/>
            <p:extLst>
              <p:ext uri="{D42A27DB-BD31-4B8C-83A1-F6EECF244321}">
                <p14:modId xmlns:p14="http://schemas.microsoft.com/office/powerpoint/2010/main" val="384329590"/>
              </p:ext>
            </p:extLst>
          </p:nvPr>
        </p:nvGraphicFramePr>
        <p:xfrm>
          <a:off x="0" y="0"/>
          <a:ext cx="12192000" cy="6803582"/>
        </p:xfrm>
        <a:graphic>
          <a:graphicData uri="http://schemas.openxmlformats.org/drawingml/2006/table">
            <a:tbl>
              <a:tblPr firstRow="1" firstCol="1" bandRow="1">
                <a:tableStyleId>{5C22544A-7EE6-4342-B048-85BDC9FD1C3A}</a:tableStyleId>
              </a:tblPr>
              <a:tblGrid>
                <a:gridCol w="12192000">
                  <a:extLst>
                    <a:ext uri="{9D8B030D-6E8A-4147-A177-3AD203B41FA5}">
                      <a16:colId xmlns:a16="http://schemas.microsoft.com/office/drawing/2014/main" val="3830711293"/>
                    </a:ext>
                  </a:extLst>
                </a:gridCol>
              </a:tblGrid>
              <a:tr h="235352">
                <a:tc>
                  <a:txBody>
                    <a:bodyPr/>
                    <a:lstStyle/>
                    <a:p>
                      <a:pPr algn="ctr">
                        <a:lnSpc>
                          <a:spcPct val="115000"/>
                        </a:lnSpc>
                        <a:spcAft>
                          <a:spcPts val="1000"/>
                        </a:spcAft>
                      </a:pPr>
                      <a:r>
                        <a:rPr lang="it-IT"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Đoạn văn</a:t>
                      </a:r>
                      <a:endPar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7330096"/>
                  </a:ext>
                </a:extLst>
              </a:tr>
              <a:tr h="844102">
                <a:tc>
                  <a:txBody>
                    <a:bodyPr/>
                    <a:lstStyle/>
                    <a:p>
                      <a:pPr algn="just">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HS nêu được vài nguyên nhân: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Hiện nay do cuộc sống hối hả, bận rộn với chuyện học hành, công việc vô cùng vất vả, bận rộn...</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Thời đại ngày nay là thời đại công nghệ thông tin bùng nổ, rất nhiều loại hình vui chơi giải trí hấp dẫn cuốn hút các bạn trẻ hơn là việc đọc sách như: các trò chơi giải trí trên truyền hình, trò chơi điện tử... văn hóa nghe, nhìn đã lấn át văn hóa đọc.</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5495925" algn="l"/>
                        </a:tabLst>
                      </a:pPr>
                      <a:r>
                        <a:rPr lang="nl-NL" sz="2400" b="0" dirty="0">
                          <a:solidFill>
                            <a:srgbClr val="002060"/>
                          </a:solidFill>
                          <a:effectLst/>
                          <a:latin typeface="Times New Roman" panose="02020603050405020304" pitchFamily="18" charset="0"/>
                          <a:cs typeface="Times New Roman" panose="02020603050405020304" pitchFamily="18" charset="0"/>
                        </a:rPr>
                        <a:t>+ Nhận thức chưa đúng về vai trò của việc đọc sách...</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009423"/>
                  </a:ext>
                </a:extLst>
              </a:tr>
              <a:tr h="1049855">
                <a:tc>
                  <a:txBody>
                    <a:bodyPr/>
                    <a:lstStyle/>
                    <a:p>
                      <a:pPr>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Bày tỏ thái độ, lời khuyên, giải pháp:</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Cần nhận thức rõ vai trò, ý nghĩa của việc đọc sách để hình thành thói quen đọc sách</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nl-NL" sz="2400" b="0" dirty="0">
                          <a:solidFill>
                            <a:srgbClr val="002060"/>
                          </a:solidFill>
                          <a:effectLst/>
                          <a:latin typeface="Times New Roman" panose="02020603050405020304" pitchFamily="18" charset="0"/>
                          <a:cs typeface="Times New Roman" panose="02020603050405020304" pitchFamily="18" charset="0"/>
                        </a:rPr>
                        <a:t>+ Bộ văn hóa và thông tin cần có nhiều hoạt động để tạo điều kiện cho thanh niên đến với việc đọc sách nhiều hơn mở tủ sách miễn phí ở nhiều nơi</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Tổ</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ngày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hội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thiệu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cuốn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hay</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Đưa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trào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trở</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thành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trào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sách</a:t>
                      </a:r>
                      <a:endParaRPr lang="en-US" sz="2400" b="0" dirty="0">
                        <a:solidFill>
                          <a:srgbClr val="002060"/>
                        </a:solidFill>
                        <a:effectLst/>
                        <a:latin typeface="Times New Roman" panose="02020603050405020304" pitchFamily="18" charset="0"/>
                        <a:cs typeface="Times New Roman" panose="02020603050405020304" pitchFamily="18" charset="0"/>
                      </a:endParaRPr>
                    </a:p>
                  </a:txBody>
                  <a:tcPr marL="22528" marR="225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3836953"/>
                  </a:ext>
                </a:extLst>
              </a:tr>
            </a:tbl>
          </a:graphicData>
        </a:graphic>
      </p:graphicFrame>
    </p:spTree>
    <p:extLst>
      <p:ext uri="{BB962C8B-B14F-4D97-AF65-F5344CB8AC3E}">
        <p14:creationId xmlns:p14="http://schemas.microsoft.com/office/powerpoint/2010/main" val="3144841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17DBEB-9932-D9E8-A6E8-F9E13924FCBB}"/>
              </a:ext>
            </a:extLst>
          </p:cNvPr>
          <p:cNvSpPr txBox="1"/>
          <p:nvPr/>
        </p:nvSpPr>
        <p:spPr>
          <a:xfrm>
            <a:off x="412376" y="207356"/>
            <a:ext cx="11367247" cy="6554615"/>
          </a:xfrm>
          <a:prstGeom prst="rect">
            <a:avLst/>
          </a:prstGeom>
          <a:noFill/>
        </p:spPr>
        <p:txBody>
          <a:bodyPr wrap="square">
            <a:spAutoFit/>
          </a:bodyPr>
          <a:lstStyle/>
          <a:p>
            <a:pPr algn="just">
              <a:lnSpc>
                <a:spcPct val="115000"/>
              </a:lnSpc>
              <a:spcAft>
                <a:spcPts val="1000"/>
              </a:spcAft>
            </a:pPr>
            <a:r>
              <a:rPr lang="en-US" sz="2400" b="1" dirty="0" err="1">
                <a:solidFill>
                  <a:srgbClr val="000000"/>
                </a:solidFill>
                <a:effectLst/>
                <a:latin typeface="Times New Roman" panose="02020603050405020304" pitchFamily="18" charset="0"/>
                <a:ea typeface="Calibri" panose="020F0502020204030204" pitchFamily="34" charset="0"/>
              </a:rPr>
              <a:t>Đọc</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đoạn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trích</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sau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và</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trả</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lời</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câu</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hỏi</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cho</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bên</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b="1" dirty="0" err="1">
                <a:solidFill>
                  <a:srgbClr val="000000"/>
                </a:solidFill>
                <a:effectLst/>
                <a:latin typeface="Times New Roman" panose="02020603050405020304" pitchFamily="18" charset="0"/>
                <a:ea typeface="Calibri" panose="020F0502020204030204" pitchFamily="34" charset="0"/>
              </a:rPr>
              <a:t>dưới</a:t>
            </a:r>
            <a:r>
              <a:rPr lang="en-US" sz="2400" b="1" dirty="0">
                <a:solidFill>
                  <a:srgbClr val="000000"/>
                </a:solidFill>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algn="just"/>
            <a:r>
              <a:rPr lang="en-US" sz="2400" i="1" dirty="0">
                <a:solidFill>
                  <a:srgbClr val="000000"/>
                </a:solidFill>
                <a:effectLst/>
                <a:latin typeface="Times New Roman" panose="02020603050405020304" pitchFamily="18" charset="0"/>
                <a:ea typeface="Times New Roman" panose="02020603050405020304" pitchFamily="18" charset="0"/>
              </a:rPr>
              <a:t>             (1) </a:t>
            </a:r>
            <a:r>
              <a:rPr lang="en-US" sz="2400" i="1" dirty="0" err="1">
                <a:solidFill>
                  <a:srgbClr val="000000"/>
                </a:solidFill>
                <a:effectLst/>
                <a:latin typeface="Times New Roman" panose="02020603050405020304" pitchFamily="18" charset="0"/>
                <a:ea typeface="Times New Roman" panose="02020603050405020304" pitchFamily="18" charset="0"/>
              </a:rPr>
              <a:t>Lòng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a:t>
            </a:r>
            <a:r>
              <a:rPr lang="en-US" sz="2400" i="1" dirty="0">
                <a:solidFill>
                  <a:srgbClr val="000000"/>
                </a:solidFill>
                <a:effectLst/>
                <a:latin typeface="Times New Roman" panose="02020603050405020304" pitchFamily="18" charset="0"/>
                <a:ea typeface="Times New Roman" panose="02020603050405020304" pitchFamily="18" charset="0"/>
              </a:rPr>
              <a:t>̃ có. </a:t>
            </a:r>
            <a:r>
              <a:rPr lang="en-US" sz="2400" i="1" dirty="0" err="1">
                <a:solidFill>
                  <a:srgbClr val="000000"/>
                </a:solidFill>
                <a:effectLst/>
                <a:latin typeface="Times New Roman" panose="02020603050405020304" pitchFamily="18" charset="0"/>
                <a:ea typeface="Times New Roman" panose="02020603050405020304" pitchFamily="18" charset="0"/>
              </a:rPr>
              <a:t>Lòng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ái</a:t>
            </a:r>
            <a:r>
              <a:rPr lang="en-US" sz="2400" i="1" dirty="0">
                <a:solidFill>
                  <a:srgbClr val="000000"/>
                </a:solidFill>
                <a:effectLst/>
                <a:latin typeface="Times New Roman" panose="02020603050405020304" pitchFamily="18" charset="0"/>
                <a:ea typeface="Times New Roman" panose="02020603050405020304" pitchFamily="18" charset="0"/>
              </a:rPr>
              <a:t> là </a:t>
            </a:r>
            <a:r>
              <a:rPr lang="en-US" sz="2400" i="1" dirty="0" err="1">
                <a:solidFill>
                  <a:srgbClr val="000000"/>
                </a:solidFill>
                <a:effectLst/>
                <a:latin typeface="Times New Roman" panose="02020603050405020304" pitchFamily="18" charset="0"/>
                <a:ea typeface="Times New Roman" panose="02020603050405020304" pitchFamily="18" charset="0"/>
              </a:rPr>
              <a:t>một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phẩm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chất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đầu</a:t>
            </a:r>
            <a:r>
              <a:rPr lang="en-US" sz="2400" i="1" dirty="0">
                <a:solidFill>
                  <a:srgbClr val="000000"/>
                </a:solidFill>
                <a:effectLst/>
                <a:latin typeface="Times New Roman" panose="02020603050405020304" pitchFamily="18" charset="0"/>
                <a:ea typeface="Times New Roman" panose="02020603050405020304" pitchFamily="18" charset="0"/>
              </a:rPr>
              <a:t>, là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một</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ái</a:t>
            </a:r>
            <a:r>
              <a:rPr lang="en-US" sz="2400" i="1" dirty="0">
                <a:solidFill>
                  <a:srgbClr val="000000"/>
                </a:solidFill>
                <a:effectLst/>
                <a:latin typeface="Times New Roman" panose="02020603050405020304" pitchFamily="18" charset="0"/>
                <a:ea typeface="Times New Roman" panose="02020603050405020304" pitchFamily="18" charset="0"/>
              </a:rPr>
              <a:t> có </a:t>
            </a:r>
            <a:r>
              <a:rPr lang="en-US" sz="2400" i="1" dirty="0" err="1">
                <a:solidFill>
                  <a:srgbClr val="000000"/>
                </a:solidFill>
                <a:effectLst/>
                <a:latin typeface="Times New Roman" panose="02020603050405020304" pitchFamily="18" charset="0"/>
                <a:ea typeface="Times New Roman" panose="02020603050405020304" pitchFamily="18" charset="0"/>
              </a:rPr>
              <a:t>được</a:t>
            </a:r>
            <a:r>
              <a:rPr lang="en-US" sz="2400" i="1" dirty="0">
                <a:solidFill>
                  <a:srgbClr val="000000"/>
                </a:solidFill>
                <a:effectLst/>
                <a:latin typeface="Times New Roman" panose="02020603050405020304" pitchFamily="18" charset="0"/>
                <a:ea typeface="Times New Roman" panose="02020603050405020304" pitchFamily="18" charset="0"/>
              </a:rPr>
              <a:t> là do </a:t>
            </a:r>
            <a:r>
              <a:rPr lang="en-US" sz="2400" i="1" dirty="0" err="1">
                <a:solidFill>
                  <a:srgbClr val="000000"/>
                </a:solidFill>
                <a:effectLst/>
                <a:latin typeface="Times New Roman" panose="02020603050405020304" pitchFamily="18" charset="0"/>
                <a:ea typeface="Times New Roman" panose="02020603050405020304" pitchFamily="18" charset="0"/>
              </a:rPr>
              <a:t>sư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góp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tạo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lập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các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em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thông</a:t>
            </a:r>
            <a:r>
              <a:rPr lang="en-US" sz="2400" i="1" dirty="0">
                <a:solidFill>
                  <a:srgbClr val="000000"/>
                </a:solidFill>
                <a:effectLst/>
                <a:latin typeface="Times New Roman" panose="02020603050405020304" pitchFamily="18" charset="0"/>
                <a:ea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rPr>
              <a:t>các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hoạt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nghiệm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rèn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luyện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tập</a:t>
            </a:r>
            <a:r>
              <a:rPr lang="en-US" sz="2400" i="1" dirty="0">
                <a:solidFill>
                  <a:srgbClr val="000000"/>
                </a:solidFill>
                <a:effectLst/>
                <a:latin typeface="Times New Roman" panose="02020603050405020304" pitchFamily="18" charset="0"/>
                <a:ea typeface="Times New Roman" panose="02020603050405020304" pitchFamily="18" charset="0"/>
              </a:rPr>
              <a:t>, sẻ chia, “</a:t>
            </a:r>
            <a:r>
              <a:rPr lang="en-US" sz="2400" i="1" dirty="0" err="1">
                <a:solidFill>
                  <a:srgbClr val="000000"/>
                </a:solidFill>
                <a:effectLst/>
                <a:latin typeface="Times New Roman" panose="02020603050405020304" pitchFamily="18" charset="0"/>
                <a:ea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khác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ái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các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em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Trường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Quốc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tê</a:t>
            </a:r>
            <a:r>
              <a:rPr lang="en-US" sz="2400" i="1" dirty="0">
                <a:solidFill>
                  <a:srgbClr val="000000"/>
                </a:solidFill>
                <a:effectLst/>
                <a:latin typeface="Times New Roman" panose="02020603050405020304" pitchFamily="18" charset="0"/>
                <a:ea typeface="Times New Roman" panose="02020603050405020304" pitchFamily="18" charset="0"/>
              </a:rPr>
              <a:t>́ Global </a:t>
            </a:r>
            <a:r>
              <a:rPr lang="en-US" sz="2400" i="1" dirty="0" err="1">
                <a:solidFill>
                  <a:srgbClr val="000000"/>
                </a:solidFill>
                <a:effectLst/>
                <a:latin typeface="Times New Roman" panose="02020603050405020304" pitchFamily="18" charset="0"/>
                <a:ea typeface="Times New Roman" panose="02020603050405020304" pitchFamily="18" charset="0"/>
              </a:rPr>
              <a:t>đa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thành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thê</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i="1" dirty="0">
                <a:solidFill>
                  <a:srgbClr val="000000"/>
                </a:solidFill>
                <a:effectLst/>
                <a:latin typeface="Times New Roman" panose="02020603050405020304" pitchFamily="18" charset="0"/>
                <a:ea typeface="Times New Roman" panose="02020603050405020304" pitchFamily="18" charset="0"/>
              </a:rPr>
              <a:t>            (2)… </a:t>
            </a:r>
            <a:r>
              <a:rPr lang="en-US" sz="2400" i="1" dirty="0" err="1">
                <a:solidFill>
                  <a:srgbClr val="000000"/>
                </a:solidFill>
                <a:effectLst/>
                <a:latin typeface="Times New Roman" panose="02020603050405020304" pitchFamily="18" charset="0"/>
                <a:ea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mục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tiêu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dục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toàn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diện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rPr>
              <a:t> GIS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tế</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đời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đo</a:t>
            </a:r>
            <a:r>
              <a:rPr lang="en-US" sz="2400" i="1" dirty="0">
                <a:solidFill>
                  <a:srgbClr val="000000"/>
                </a:solidFill>
                <a:effectLst/>
                <a:latin typeface="Times New Roman" panose="02020603050405020304" pitchFamily="18" charset="0"/>
                <a:ea typeface="Times New Roman" panose="02020603050405020304" pitchFamily="18" charset="0"/>
              </a:rPr>
              <a:t>́ là </a:t>
            </a:r>
            <a:r>
              <a:rPr lang="en-US" sz="2400" i="1" dirty="0" err="1">
                <a:solidFill>
                  <a:srgbClr val="000000"/>
                </a:solidFill>
                <a:effectLst/>
                <a:latin typeface="Times New Roman" panose="02020603050405020304" pitchFamily="18" charset="0"/>
                <a:ea typeface="Times New Roman" panose="02020603050405020304" pitchFamily="18" charset="0"/>
              </a:rPr>
              <a:t>nét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hóa</a:t>
            </a:r>
            <a:r>
              <a:rPr lang="en-US" sz="2400" i="1" dirty="0">
                <a:solidFill>
                  <a:srgbClr val="000000"/>
                </a:solidFill>
                <a:effectLst/>
                <a:latin typeface="Times New Roman" panose="02020603050405020304" pitchFamily="18" charset="0"/>
                <a:ea typeface="Times New Roman" panose="02020603050405020304" pitchFamily="18" charset="0"/>
              </a:rPr>
              <a:t>, là </a:t>
            </a:r>
            <a:r>
              <a:rPr lang="en-US" sz="2400" i="1" dirty="0" err="1">
                <a:solidFill>
                  <a:srgbClr val="000000"/>
                </a:solidFill>
                <a:effectLst/>
                <a:latin typeface="Times New Roman" panose="02020603050405020304" pitchFamily="18" charset="0"/>
                <a:ea typeface="Times New Roman" panose="02020603050405020304" pitchFamily="18" charset="0"/>
              </a:rPr>
              <a:t>cốt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cách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của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một</a:t>
            </a:r>
            <a:r>
              <a:rPr lang="en-US" sz="2400" i="1" dirty="0">
                <a:solidFill>
                  <a:srgbClr val="000000"/>
                </a:solidFill>
                <a:effectLst/>
                <a:latin typeface="Times New Roman" panose="02020603050405020304" pitchFamily="18" charset="0"/>
                <a:ea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động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thiện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đang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diễn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Quốc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tế</a:t>
            </a:r>
            <a:r>
              <a:rPr lang="en-US" sz="2400" i="1" dirty="0">
                <a:solidFill>
                  <a:srgbClr val="000000"/>
                </a:solidFill>
                <a:effectLst/>
                <a:latin typeface="Times New Roman" panose="02020603050405020304" pitchFamily="18" charset="0"/>
                <a:ea typeface="Times New Roman" panose="02020603050405020304" pitchFamily="18" charset="0"/>
              </a:rPr>
              <a:t> Global </a:t>
            </a:r>
            <a:r>
              <a:rPr lang="en-US" sz="2400" i="1" dirty="0" err="1">
                <a:solidFill>
                  <a:srgbClr val="000000"/>
                </a:solidFill>
                <a:effectLst/>
                <a:latin typeface="Times New Roman" panose="02020603050405020304" pitchFamily="18" charset="0"/>
                <a:ea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góp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giúp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em</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xây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dựng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tính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cộng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tinh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thần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trách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nhiệm</a:t>
            </a:r>
            <a:r>
              <a:rPr lang="en-US" sz="2400" i="1" dirty="0">
                <a:solidFill>
                  <a:srgbClr val="000000"/>
                </a:solidFill>
                <a:effectLst/>
                <a:latin typeface="Times New Roman" panose="02020603050405020304" pitchFamily="18" charset="0"/>
                <a:ea typeface="Times New Roman" panose="02020603050405020304" pitchFamily="18" charset="0"/>
              </a:rPr>
              <a:t>, sẻ chia </a:t>
            </a:r>
            <a:r>
              <a:rPr lang="en-US" sz="2400" i="1" dirty="0" err="1">
                <a:solidFill>
                  <a:srgbClr val="000000"/>
                </a:solidFill>
                <a:effectLst/>
                <a:latin typeface="Times New Roman" panose="02020603050405020304" pitchFamily="18" charset="0"/>
                <a:ea typeface="Times New Roman" panose="02020603050405020304" pitchFamily="18" charset="0"/>
              </a:rPr>
              <a:t>với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mọi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giúp</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người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khăn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phát</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triển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toàn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diện</a:t>
            </a:r>
            <a:r>
              <a:rPr lang="en-US" sz="2400" i="1" dirty="0">
                <a:solidFill>
                  <a:srgbClr val="000000"/>
                </a:solidFill>
                <a:effectLst/>
                <a:latin typeface="Times New Roman" panose="02020603050405020304" pitchFamily="18" charset="0"/>
                <a:ea typeface="Times New Roman" panose="02020603050405020304" pitchFamily="18" charset="0"/>
              </a:rPr>
              <a:t> tri </a:t>
            </a:r>
            <a:r>
              <a:rPr lang="en-US" sz="2400" i="1" dirty="0" err="1">
                <a:solidFill>
                  <a:srgbClr val="000000"/>
                </a:solidFill>
                <a:effectLst/>
                <a:latin typeface="Times New Roman" panose="02020603050405020304" pitchFamily="18" charset="0"/>
                <a:ea typeface="Times New Roman" panose="02020603050405020304" pitchFamily="18" charset="0"/>
              </a:rPr>
              <a:t>thức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đạo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đức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trở</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công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ưu</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tú</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xã</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hội</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giư</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được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bản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sắc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văn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hóa</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Việt</a:t>
            </a:r>
            <a:r>
              <a:rPr lang="en-US" sz="2400" i="1" dirty="0">
                <a:solidFill>
                  <a:srgbClr val="000000"/>
                </a:solidFill>
                <a:effectLst/>
                <a:latin typeface="Times New Roman" panose="02020603050405020304" pitchFamily="18" charset="0"/>
                <a:ea typeface="Times New Roman" panose="02020603050405020304" pitchFamily="18" charset="0"/>
              </a:rPr>
              <a:t> Nam.</a:t>
            </a:r>
            <a:endParaRPr lang="en-US" sz="2400" dirty="0">
              <a:effectLst/>
              <a:latin typeface="Times New Roman" panose="02020603050405020304" pitchFamily="18" charset="0"/>
              <a:ea typeface="Times New Roman" panose="02020603050405020304" pitchFamily="18" charset="0"/>
            </a:endParaRPr>
          </a:p>
          <a:p>
            <a:pPr algn="just"/>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Dạy</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ái</a:t>
            </a:r>
            <a:r>
              <a:rPr lang="en-US" sz="2400" i="1" dirty="0">
                <a:solidFill>
                  <a:srgbClr val="000000"/>
                </a:solidFill>
                <a:effectLst/>
                <a:latin typeface="Times New Roman" panose="02020603050405020304" pitchFamily="18" charset="0"/>
                <a:ea typeface="Times New Roman" panose="02020603050405020304" pitchFamily="18" charset="0"/>
              </a:rPr>
              <a:t> ở </a:t>
            </a:r>
            <a:r>
              <a:rPr lang="en-US" sz="2400" i="1" dirty="0" err="1">
                <a:solidFill>
                  <a:srgbClr val="000000"/>
                </a:solidFill>
                <a:effectLst/>
                <a:latin typeface="Times New Roman" panose="02020603050405020304" pitchFamily="18" charset="0"/>
                <a:ea typeface="Times New Roman" panose="02020603050405020304" pitchFamily="18" charset="0"/>
              </a:rPr>
              <a:t>trường</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quốc</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tế</a:t>
            </a:r>
            <a:r>
              <a:rPr lang="en-US" sz="2400" i="1" dirty="0">
                <a:solidFill>
                  <a:srgbClr val="000000"/>
                </a:solidFill>
                <a:effectLst/>
                <a:latin typeface="Times New Roman" panose="02020603050405020304" pitchFamily="18" charset="0"/>
                <a:ea typeface="Times New Roman" panose="02020603050405020304" pitchFamily="18" charset="0"/>
              </a:rPr>
              <a:t> Global – </a:t>
            </a:r>
            <a:r>
              <a:rPr lang="en-US" sz="2400" dirty="0">
                <a:solidFill>
                  <a:srgbClr val="000000"/>
                </a:solidFill>
                <a:effectLst/>
                <a:latin typeface="Times New Roman" panose="02020603050405020304" pitchFamily="18" charset="0"/>
                <a:ea typeface="Times New Roman" panose="02020603050405020304" pitchFamily="18" charset="0"/>
              </a:rPr>
              <a:t>Theo</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Dân</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rPr>
              <a:t>trí</a:t>
            </a:r>
            <a:r>
              <a:rPr lang="en-US" sz="2400" i="1"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ngày</a:t>
            </a:r>
            <a:r>
              <a:rPr lang="en-US" sz="2400" dirty="0">
                <a:solidFill>
                  <a:srgbClr val="000000"/>
                </a:solidFill>
                <a:effectLst/>
                <a:latin typeface="Times New Roman" panose="02020603050405020304" pitchFamily="18" charset="0"/>
                <a:ea typeface="Times New Roman" panose="02020603050405020304" pitchFamily="18" charset="0"/>
              </a:rPr>
              <a:t> 14/ 2/ 2015</a:t>
            </a:r>
            <a:r>
              <a:rPr lang="en-US" sz="2400" i="1"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1(0,5điểm ):</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b="1" dirty="0" err="1">
                <a:solidFill>
                  <a:srgbClr val="000000"/>
                </a:solidFill>
                <a:effectLst/>
                <a:latin typeface="Times New Roman" panose="02020603050405020304" pitchFamily="18" charset="0"/>
                <a:ea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rPr>
              <a:t> 2(0,5điểm):</a:t>
            </a:r>
            <a:r>
              <a:rPr lang="en-US" sz="2400" dirty="0">
                <a:solidFill>
                  <a:srgbClr val="000000"/>
                </a:solidFill>
                <a:effectLst/>
                <a:latin typeface="Times New Roman" panose="02020603050405020304" pitchFamily="18" charset="0"/>
                <a:ea typeface="Times New Roman" panose="02020603050405020304" pitchFamily="18" charset="0"/>
              </a:rPr>
              <a:t> Theo </a:t>
            </a:r>
            <a:r>
              <a:rPr lang="en-US" sz="2400" dirty="0" err="1">
                <a:solidFill>
                  <a:srgbClr val="000000"/>
                </a:solidFill>
                <a:effectLst/>
                <a:latin typeface="Times New Roman" panose="02020603050405020304" pitchFamily="18" charset="0"/>
                <a:ea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rPr>
              <a:t>nhấn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mạnh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vị</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trò</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lòng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nhân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ái</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5688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B17DBEB-9932-D9E8-A6E8-F9E13924FCBB}"/>
              </a:ext>
            </a:extLst>
          </p:cNvPr>
          <p:cNvSpPr txBox="1"/>
          <p:nvPr/>
        </p:nvSpPr>
        <p:spPr>
          <a:xfrm>
            <a:off x="224118" y="198372"/>
            <a:ext cx="11367247" cy="5711307"/>
          </a:xfrm>
          <a:prstGeom prst="rect">
            <a:avLst/>
          </a:prstGeom>
          <a:noFill/>
        </p:spPr>
        <p:txBody>
          <a:bodyPr wrap="square">
            <a:spAutoFit/>
          </a:bodyPr>
          <a:lstStyle/>
          <a:p>
            <a:pPr algn="just"/>
            <a:r>
              <a:rPr lang="en-US" sz="3200" b="1" dirty="0" err="1">
                <a:solidFill>
                  <a:srgbClr val="000000"/>
                </a:solidFill>
                <a:effectLst/>
                <a:latin typeface="Times New Roman" panose="02020603050405020304" pitchFamily="18" charset="0"/>
                <a:ea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rPr>
              <a:t> 3 (1,0điểm):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như</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Lòng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ái</a:t>
            </a:r>
            <a:r>
              <a:rPr lang="en-US" sz="3200" i="1" dirty="0">
                <a:solidFill>
                  <a:srgbClr val="000000"/>
                </a:solidFill>
                <a:effectLst/>
                <a:latin typeface="Times New Roman" panose="02020603050405020304" pitchFamily="18" charset="0"/>
                <a:ea typeface="Times New Roman" panose="02020603050405020304" pitchFamily="18" charset="0"/>
              </a:rPr>
              <a:t> có </a:t>
            </a:r>
            <a:r>
              <a:rPr lang="en-US" sz="3200" i="1" dirty="0" err="1">
                <a:solidFill>
                  <a:srgbClr val="000000"/>
                </a:solidFill>
                <a:effectLst/>
                <a:latin typeface="Times New Roman" panose="02020603050405020304" pitchFamily="18" charset="0"/>
                <a:ea typeface="Times New Roman" panose="02020603050405020304" pitchFamily="18" charset="0"/>
              </a:rPr>
              <a:t>được</a:t>
            </a:r>
            <a:r>
              <a:rPr lang="en-US" sz="3200" i="1" dirty="0">
                <a:solidFill>
                  <a:srgbClr val="000000"/>
                </a:solidFill>
                <a:effectLst/>
                <a:latin typeface="Times New Roman" panose="02020603050405020304" pitchFamily="18" charset="0"/>
                <a:ea typeface="Times New Roman" panose="02020603050405020304" pitchFamily="18" charset="0"/>
              </a:rPr>
              <a:t> là do </a:t>
            </a:r>
            <a:r>
              <a:rPr lang="en-US" sz="3200" i="1" dirty="0" err="1">
                <a:solidFill>
                  <a:srgbClr val="000000"/>
                </a:solidFill>
                <a:effectLst/>
                <a:latin typeface="Times New Roman" panose="02020603050405020304" pitchFamily="18" charset="0"/>
                <a:ea typeface="Times New Roman" panose="02020603050405020304" pitchFamily="18" charset="0"/>
              </a:rPr>
              <a:t>sư</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góp</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công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của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mỗi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gia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đình</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nha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trường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tạo</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lập</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cho</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các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em</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thông</a:t>
            </a:r>
            <a:r>
              <a:rPr lang="en-US" sz="3200" i="1" dirty="0">
                <a:solidFill>
                  <a:srgbClr val="000000"/>
                </a:solidFill>
                <a:effectLst/>
                <a:latin typeface="Times New Roman" panose="02020603050405020304" pitchFamily="18" charset="0"/>
                <a:ea typeface="Times New Roman" panose="02020603050405020304" pitchFamily="18" charset="0"/>
              </a:rPr>
              <a:t> qua </a:t>
            </a:r>
            <a:r>
              <a:rPr lang="en-US" sz="3200" i="1" dirty="0" err="1">
                <a:solidFill>
                  <a:srgbClr val="000000"/>
                </a:solidFill>
                <a:effectLst/>
                <a:latin typeface="Times New Roman" panose="02020603050405020304" pitchFamily="18" charset="0"/>
                <a:ea typeface="Times New Roman" panose="02020603050405020304" pitchFamily="18" charset="0"/>
              </a:rPr>
              <a:t>các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hoạt</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động</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trải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nghiệm</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rèn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luyện</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học</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tập</a:t>
            </a:r>
            <a:r>
              <a:rPr lang="en-US" sz="3200" i="1" dirty="0">
                <a:solidFill>
                  <a:srgbClr val="000000"/>
                </a:solidFill>
                <a:effectLst/>
                <a:latin typeface="Times New Roman" panose="02020603050405020304" pitchFamily="18" charset="0"/>
                <a:ea typeface="Times New Roman" panose="02020603050405020304" pitchFamily="18" charset="0"/>
              </a:rPr>
              <a:t>, sẻ chia, “</a:t>
            </a:r>
            <a:r>
              <a:rPr lang="en-US" sz="3200" i="1" dirty="0" err="1">
                <a:solidFill>
                  <a:srgbClr val="000000"/>
                </a:solidFill>
                <a:effectLst/>
                <a:latin typeface="Times New Roman" panose="02020603050405020304" pitchFamily="18" charset="0"/>
                <a:ea typeface="Times New Roman" panose="02020603050405020304" pitchFamily="18" charset="0"/>
              </a:rPr>
              <a:t>đau</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với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nỗi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đau</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của</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người</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rPr>
              <a:t>khác</a:t>
            </a:r>
            <a:r>
              <a:rPr lang="en-US" sz="3200" i="1"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b="1" dirty="0" err="1">
                <a:solidFill>
                  <a:srgbClr val="000000"/>
                </a:solidFill>
                <a:effectLst/>
                <a:latin typeface="Times New Roman" panose="02020603050405020304" pitchFamily="18" charset="0"/>
                <a:ea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rPr>
              <a:t> 4(1,0điểm):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Thông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điệp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rPr>
              <a:t> ý </a:t>
            </a:r>
            <a:r>
              <a:rPr lang="en-US" sz="3200" dirty="0" err="1">
                <a:solidFill>
                  <a:srgbClr val="000000"/>
                </a:solidFill>
                <a:effectLst/>
                <a:latin typeface="Times New Roman" panose="02020603050405020304" pitchFamily="18" charset="0"/>
                <a:ea typeface="Times New Roman" panose="02020603050405020304" pitchFamily="18" charset="0"/>
              </a:rPr>
              <a:t>nghĩa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nhất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đối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en-US" sz="3200" b="1" dirty="0" err="1">
                <a:effectLst/>
                <a:latin typeface="Times New Roman" panose="02020603050405020304" pitchFamily="18" charset="0"/>
                <a:ea typeface="Calibri" panose="020F0502020204030204" pitchFamily="34" charset="0"/>
              </a:rPr>
              <a:t>Phần</a:t>
            </a:r>
            <a:r>
              <a:rPr lang="en-US" sz="3200" b="1" dirty="0">
                <a:effectLst/>
                <a:latin typeface="Times New Roman" panose="02020603050405020304" pitchFamily="18" charset="0"/>
                <a:ea typeface="Calibri" panose="020F0502020204030204" pitchFamily="34" charset="0"/>
              </a:rPr>
              <a:t> 2.Làm </a:t>
            </a:r>
            <a:r>
              <a:rPr lang="en-US" sz="3200" b="1" dirty="0" err="1">
                <a:effectLst/>
                <a:latin typeface="Times New Roman" panose="02020603050405020304" pitchFamily="18" charset="0"/>
                <a:ea typeface="Calibri" panose="020F0502020204030204" pitchFamily="34" charset="0"/>
              </a:rPr>
              <a:t>văn</a:t>
            </a:r>
            <a:r>
              <a:rPr lang="en-US" sz="3200" b="1" dirty="0">
                <a:effectLst/>
                <a:latin typeface="Times New Roman" panose="02020603050405020304" pitchFamily="18" charset="0"/>
                <a:ea typeface="Calibri" panose="020F0502020204030204" pitchFamily="34" charset="0"/>
              </a:rPr>
              <a:t>(7,0 </a:t>
            </a:r>
            <a:r>
              <a:rPr lang="en-US" sz="3200" b="1" dirty="0" err="1">
                <a:effectLst/>
                <a:latin typeface="Times New Roman" panose="02020603050405020304" pitchFamily="18" charset="0"/>
                <a:ea typeface="Calibri" panose="020F0502020204030204" pitchFamily="34" charset="0"/>
              </a:rPr>
              <a:t>điểm</a:t>
            </a:r>
            <a:r>
              <a:rPr lang="en-US" sz="3200" b="1" dirty="0">
                <a:effectLst/>
                <a:latin typeface="Times New Roman" panose="02020603050405020304" pitchFamily="18" charset="0"/>
                <a:ea typeface="Calibri" panose="020F0502020204030204" pitchFamily="34" charset="0"/>
              </a:rPr>
              <a:t>)</a:t>
            </a:r>
            <a:endParaRPr lang="en-US" sz="3200" dirty="0">
              <a:effectLst/>
              <a:latin typeface="Times New Roman" panose="02020603050405020304" pitchFamily="18" charset="0"/>
              <a:ea typeface="Calibri" panose="020F0502020204030204" pitchFamily="34" charset="0"/>
            </a:endParaRPr>
          </a:p>
          <a:p>
            <a:pPr algn="just"/>
            <a:r>
              <a:rPr lang="en-US" sz="3200" b="1" dirty="0" err="1">
                <a:solidFill>
                  <a:srgbClr val="000000"/>
                </a:solidFill>
                <a:effectLst/>
                <a:latin typeface="Times New Roman" panose="02020603050405020304" pitchFamily="18" charset="0"/>
                <a:ea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rPr>
              <a:t> 1( 2,0 </a:t>
            </a:r>
            <a:r>
              <a:rPr lang="en-US" sz="3200" b="1" dirty="0" err="1">
                <a:solidFill>
                  <a:srgbClr val="000000"/>
                </a:solidFill>
                <a:effectLst/>
                <a:latin typeface="Times New Roman" panose="02020603050405020304" pitchFamily="18" charset="0"/>
                <a:ea typeface="Times New Roman" panose="02020603050405020304" pitchFamily="18" charset="0"/>
              </a:rPr>
              <a:t>điểm</a:t>
            </a:r>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nội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rPr>
              <a:t> ở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hiểu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hãy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01 </a:t>
            </a:r>
            <a:r>
              <a:rPr lang="en-US" sz="3200" dirty="0" err="1">
                <a:solidFill>
                  <a:srgbClr val="000000"/>
                </a:solidFill>
                <a:effectLst/>
                <a:latin typeface="Times New Roman" panose="02020603050405020304" pitchFamily="18" charset="0"/>
                <a:ea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suy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nghĩ</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rPr>
              <a:t>Lòng</a:t>
            </a:r>
            <a:r>
              <a:rPr lang="en-US" sz="3200" b="1" i="1" dirty="0">
                <a:solidFill>
                  <a:srgbClr val="000000"/>
                </a:solidFill>
                <a:effectLst/>
                <a:latin typeface="Times New Roman" panose="02020603050405020304" pitchFamily="18" charset="0"/>
                <a:ea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rPr>
              <a:t>nhân</a:t>
            </a:r>
            <a:r>
              <a:rPr lang="en-US" sz="3200" b="1" i="1" dirty="0">
                <a:solidFill>
                  <a:srgbClr val="000000"/>
                </a:solidFill>
                <a:effectLst/>
                <a:latin typeface="Times New Roman" panose="02020603050405020304" pitchFamily="18" charset="0"/>
                <a:ea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rPr>
              <a:t>ái</a:t>
            </a:r>
            <a:r>
              <a:rPr lang="en-US" sz="3200" b="1" i="1" dirty="0">
                <a:solidFill>
                  <a:srgbClr val="000000"/>
                </a:solidFill>
                <a:effectLst/>
                <a:latin typeface="Times New Roman" panose="02020603050405020304" pitchFamily="18" charset="0"/>
                <a:ea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rPr>
              <a:t>của</a:t>
            </a:r>
            <a:r>
              <a:rPr lang="en-US" sz="3200" b="1" i="1" dirty="0">
                <a:solidFill>
                  <a:srgbClr val="000000"/>
                </a:solidFill>
                <a:effectLst/>
                <a:latin typeface="Times New Roman" panose="02020603050405020304" pitchFamily="18" charset="0"/>
                <a:ea typeface="Times New Roman" panose="02020603050405020304" pitchFamily="18" charset="0"/>
              </a:rPr>
              <a:t> con </a:t>
            </a:r>
            <a:r>
              <a:rPr lang="en-US" sz="3200" b="1" i="1" dirty="0" err="1">
                <a:solidFill>
                  <a:srgbClr val="000000"/>
                </a:solidFill>
                <a:effectLst/>
                <a:latin typeface="Times New Roman" panose="02020603050405020304" pitchFamily="18" charset="0"/>
                <a:ea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p>
            <a:pPr algn="just"/>
            <a:r>
              <a:rPr lang="en-US" sz="3200" dirty="0">
                <a:solidFill>
                  <a:srgbClr val="000000"/>
                </a:solidFill>
                <a:effectLst/>
                <a:latin typeface="Times New Roman" panose="02020603050405020304" pitchFamily="18" charset="0"/>
                <a:ea typeface="Times New Roman" panose="02020603050405020304" pitchFamily="18" charset="0"/>
              </a:rPr>
              <a:t> </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0162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2B70CC3-F9E4-0841-F653-397C1F226C4C}"/>
              </a:ext>
            </a:extLst>
          </p:cNvPr>
          <p:cNvGraphicFramePr>
            <a:graphicFrameLocks noGrp="1"/>
          </p:cNvGraphicFramePr>
          <p:nvPr>
            <p:ph idx="1"/>
            <p:extLst>
              <p:ext uri="{D42A27DB-BD31-4B8C-83A1-F6EECF244321}">
                <p14:modId xmlns:p14="http://schemas.microsoft.com/office/powerpoint/2010/main" val="2932340532"/>
              </p:ext>
            </p:extLst>
          </p:nvPr>
        </p:nvGraphicFramePr>
        <p:xfrm>
          <a:off x="0" y="0"/>
          <a:ext cx="12192000" cy="6809488"/>
        </p:xfrm>
        <a:graphic>
          <a:graphicData uri="http://schemas.openxmlformats.org/drawingml/2006/table">
            <a:tbl>
              <a:tblPr firstRow="1" firstCol="1" bandRow="1">
                <a:tableStyleId>{5C22544A-7EE6-4342-B048-85BDC9FD1C3A}</a:tableStyleId>
              </a:tblPr>
              <a:tblGrid>
                <a:gridCol w="772886">
                  <a:extLst>
                    <a:ext uri="{9D8B030D-6E8A-4147-A177-3AD203B41FA5}">
                      <a16:colId xmlns:a16="http://schemas.microsoft.com/office/drawing/2014/main" val="4112411035"/>
                    </a:ext>
                  </a:extLst>
                </a:gridCol>
                <a:gridCol w="10464091">
                  <a:extLst>
                    <a:ext uri="{9D8B030D-6E8A-4147-A177-3AD203B41FA5}">
                      <a16:colId xmlns:a16="http://schemas.microsoft.com/office/drawing/2014/main" val="2882563550"/>
                    </a:ext>
                  </a:extLst>
                </a:gridCol>
                <a:gridCol w="955023">
                  <a:extLst>
                    <a:ext uri="{9D8B030D-6E8A-4147-A177-3AD203B41FA5}">
                      <a16:colId xmlns:a16="http://schemas.microsoft.com/office/drawing/2014/main" val="1968663811"/>
                    </a:ext>
                  </a:extLst>
                </a:gridCol>
              </a:tblGrid>
              <a:tr h="349244">
                <a:tc>
                  <a:txBody>
                    <a:bodyPr/>
                    <a:lstStyle/>
                    <a:p>
                      <a:pPr algn="ctr">
                        <a:lnSpc>
                          <a:spcPct val="115000"/>
                        </a:lnSpc>
                        <a:spcAft>
                          <a:spcPts val="1000"/>
                        </a:spcAft>
                      </a:pPr>
                      <a:r>
                        <a:rPr lang="en-US" sz="2400" dirty="0" err="1">
                          <a:solidFill>
                            <a:schemeClr val="tx1"/>
                          </a:solidFill>
                          <a:effectLst/>
                          <a:latin typeface="Times New Roman" panose="02020603050405020304" pitchFamily="18" charset="0"/>
                          <a:cs typeface="Times New Roman" panose="02020603050405020304" pitchFamily="18" charset="0"/>
                        </a:rPr>
                        <a:t>Câu</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nchor="ct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gn="ct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Đáp án, Điểm</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nchor="ct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gn="ct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Điểm</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nchor="b">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2110011518"/>
                  </a:ext>
                </a:extLst>
              </a:tr>
              <a:tr h="728924">
                <a:tc>
                  <a:txBody>
                    <a:bodyPr/>
                    <a:lstStyle/>
                    <a:p>
                      <a:pPr algn="ct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1</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gn="just">
                        <a:lnSpc>
                          <a:spcPct val="115000"/>
                        </a:lnSpc>
                        <a:spcAft>
                          <a:spcPts val="1000"/>
                        </a:spcAft>
                      </a:pPr>
                      <a:r>
                        <a:rPr lang="en-US" sz="2400" dirty="0" err="1">
                          <a:solidFill>
                            <a:schemeClr val="tx1"/>
                          </a:solidFill>
                          <a:effectLst/>
                          <a:latin typeface="Times New Roman" panose="02020603050405020304" pitchFamily="18" charset="0"/>
                          <a:cs typeface="Times New Roman" panose="02020603050405020304" pitchFamily="18" charset="0"/>
                        </a:rPr>
                        <a:t>Phương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thức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biểu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đạt</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doạn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trích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trên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Nghị</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luận</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(0, 5 điểm)</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nchor="ctr">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90497471"/>
                  </a:ext>
                </a:extLst>
              </a:tr>
              <a:tr h="2097239">
                <a:tc>
                  <a:txBody>
                    <a:bodyPr/>
                    <a:lstStyle/>
                    <a:p>
                      <a:pPr algn="ctr">
                        <a:lnSpc>
                          <a:spcPct val="115000"/>
                        </a:lnSpc>
                        <a:spcAft>
                          <a:spcPts val="1000"/>
                        </a:spcAft>
                      </a:pPr>
                      <a:r>
                        <a:rPr lang="vi-VN" sz="2400" dirty="0">
                          <a:solidFill>
                            <a:schemeClr val="tx1"/>
                          </a:solidFill>
                          <a:effectLst/>
                          <a:latin typeface="Times New Roman" panose="02020603050405020304" pitchFamily="18" charset="0"/>
                          <a:cs typeface="Times New Roman" panose="02020603050405020304" pitchFamily="18" charset="0"/>
                        </a:rPr>
                        <a:t>2</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Nội dung của đoạn trích:</a:t>
                      </a:r>
                    </a:p>
                    <a:p>
                      <a:pP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 Hãy biết đứng lên sau vấp ngã vì mỗi lần vấp ngã là một lần ta rút ra được những bài học cho bản thân</a:t>
                      </a:r>
                    </a:p>
                    <a:p>
                      <a:pPr>
                        <a:lnSpc>
                          <a:spcPct val="115000"/>
                        </a:lnSpc>
                        <a:spcAft>
                          <a:spcPts val="1000"/>
                        </a:spcAft>
                      </a:pPr>
                      <a:r>
                        <a:rPr lang="en-US" sz="2400">
                          <a:solidFill>
                            <a:schemeClr val="tx1"/>
                          </a:solidFill>
                          <a:effectLst/>
                          <a:latin typeface="Times New Roman" panose="02020603050405020304" pitchFamily="18" charset="0"/>
                          <a:cs typeface="Times New Roman" panose="02020603050405020304" pitchFamily="18" charset="0"/>
                        </a:rPr>
                        <a:t>- Hãy sống yêu thương chia sẻ, đồng cảm để không phải nuối tiếc khi nhìn lại quá khứ</a:t>
                      </a:r>
                      <a:endParaRPr lang="en-US" sz="24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vi-VN" sz="2400" dirty="0">
                          <a:solidFill>
                            <a:schemeClr val="tx1"/>
                          </a:solidFill>
                          <a:effectLst/>
                          <a:latin typeface="Times New Roman" panose="02020603050405020304" pitchFamily="18" charset="0"/>
                          <a:cs typeface="Times New Roman" panose="02020603050405020304" pitchFamily="18" charset="0"/>
                        </a:rPr>
                        <a:t>(0,25)</a:t>
                      </a:r>
                      <a:endParaRPr lang="en-US" sz="2400" dirty="0">
                        <a:solidFill>
                          <a:schemeClr val="tx1"/>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( 0,25)</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2198064897"/>
                  </a:ext>
                </a:extLst>
              </a:tr>
              <a:tr h="3236279">
                <a:tc>
                  <a:txBody>
                    <a:bodyPr/>
                    <a:lstStyle/>
                    <a:p>
                      <a:pPr indent="34925" algn="ct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3</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cs typeface="Times New Roman" panose="02020603050405020304" pitchFamily="18" charset="0"/>
                        </a:rPr>
                        <a:t>Biện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pháp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điệp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ngữ</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đừng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để</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khi</a:t>
                      </a:r>
                      <a:endParaRPr lang="en-US" sz="2400" dirty="0">
                        <a:solidFill>
                          <a:schemeClr val="tx1"/>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cs typeface="Times New Roman" panose="02020603050405020304" pitchFamily="18" charset="0"/>
                        </a:rPr>
                        <a:t>Tác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dụng</a:t>
                      </a: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cs typeface="Times New Roman" panose="02020603050405020304" pitchFamily="18" charset="0"/>
                        </a:rPr>
                        <a:t>Tạo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âm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hưởng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nhịp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nhàng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cân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đối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làm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câu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văn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trở</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nên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hấp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dẫn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giàu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sức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thuyết</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phục</a:t>
                      </a:r>
                      <a:r>
                        <a:rPr lang="en-US" sz="2400" dirty="0">
                          <a:solidFill>
                            <a:schemeClr val="tx1"/>
                          </a:solidFill>
                          <a:effectLst/>
                          <a:latin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cs typeface="Times New Roman" panose="02020603050405020304" pitchFamily="18" charset="0"/>
                        </a:rPr>
                        <a:t>Nhấn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mạnh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khuyên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nhủ</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nhắc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mọi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người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hãy</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từ</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bỏ</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những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ưu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phiền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để</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vui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vẻ</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hòa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nhịp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với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thế</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giới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xung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quanh</a:t>
                      </a:r>
                      <a:r>
                        <a:rPr lang="en-US" sz="240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a:t>
                      </a:r>
                      <a:r>
                        <a:rPr lang="en-US" sz="2400" dirty="0" err="1">
                          <a:solidFill>
                            <a:schemeClr val="tx1"/>
                          </a:solidFill>
                          <a:effectLst/>
                          <a:latin typeface="Times New Roman" panose="02020603050405020304" pitchFamily="18" charset="0"/>
                          <a:cs typeface="Times New Roman" panose="02020603050405020304" pitchFamily="18" charset="0"/>
                        </a:rPr>
                        <a:t>Thể</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hiện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thái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độ</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lạc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quan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yêu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đời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giả</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trước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những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khó</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khăn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vấp</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ngã</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cuộc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sống</a:t>
                      </a:r>
                      <a:r>
                        <a:rPr lang="en-US" sz="2400" dirty="0">
                          <a:solidFill>
                            <a:schemeClr val="tx1"/>
                          </a:solidFill>
                          <a:effectLst/>
                          <a:latin typeface="Times New Roman" panose="02020603050405020304" pitchFamily="18" charset="0"/>
                          <a:cs typeface="Times New Roman" panose="02020603050405020304" pitchFamily="18" charset="0"/>
                        </a:rPr>
                        <a:t>.</a:t>
                      </a:r>
                      <a:endPar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0,25</a:t>
                      </a: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0.75 </a:t>
                      </a:r>
                      <a:r>
                        <a:rPr lang="en-US" sz="2400" dirty="0" err="1">
                          <a:solidFill>
                            <a:schemeClr val="tx1"/>
                          </a:solidFill>
                          <a:effectLst/>
                          <a:latin typeface="Times New Roman" panose="02020603050405020304" pitchFamily="18" charset="0"/>
                          <a:cs typeface="Times New Roman" panose="02020603050405020304" pitchFamily="18" charset="0"/>
                        </a:rPr>
                        <a:t>điểm</a:t>
                      </a:r>
                      <a:endParaRPr lang="en-US" sz="2400" dirty="0">
                        <a:solidFill>
                          <a:schemeClr val="tx1"/>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dirty="0">
                          <a:solidFill>
                            <a:schemeClr val="tx1"/>
                          </a:solidFill>
                          <a:effectLst/>
                          <a:latin typeface="Times New Roman" panose="02020603050405020304" pitchFamily="18" charset="0"/>
                          <a:cs typeface="Times New Roman" panose="02020603050405020304" pitchFamily="18" charset="0"/>
                        </a:rPr>
                        <a:t> </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3633903153"/>
                  </a:ext>
                </a:extLst>
              </a:tr>
            </a:tbl>
          </a:graphicData>
        </a:graphic>
      </p:graphicFrame>
    </p:spTree>
    <p:extLst>
      <p:ext uri="{BB962C8B-B14F-4D97-AF65-F5344CB8AC3E}">
        <p14:creationId xmlns:p14="http://schemas.microsoft.com/office/powerpoint/2010/main" val="34076987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E2AC5E2-DA7C-96FB-E306-EA2BA8C01070}"/>
              </a:ext>
            </a:extLst>
          </p:cNvPr>
          <p:cNvGraphicFramePr>
            <a:graphicFrameLocks noGrp="1"/>
          </p:cNvGraphicFramePr>
          <p:nvPr>
            <p:ph idx="1"/>
            <p:extLst>
              <p:ext uri="{D42A27DB-BD31-4B8C-83A1-F6EECF244321}">
                <p14:modId xmlns:p14="http://schemas.microsoft.com/office/powerpoint/2010/main" val="11282238"/>
              </p:ext>
            </p:extLst>
          </p:nvPr>
        </p:nvGraphicFramePr>
        <p:xfrm>
          <a:off x="153164" y="112901"/>
          <a:ext cx="11913329" cy="6002528"/>
        </p:xfrm>
        <a:graphic>
          <a:graphicData uri="http://schemas.openxmlformats.org/drawingml/2006/table">
            <a:tbl>
              <a:tblPr firstRow="1" firstCol="1" lastRow="1" lastCol="1" bandRow="1" bandCol="1">
                <a:tableStyleId>{5C22544A-7EE6-4342-B048-85BDC9FD1C3A}</a:tableStyleId>
              </a:tblPr>
              <a:tblGrid>
                <a:gridCol w="759005">
                  <a:extLst>
                    <a:ext uri="{9D8B030D-6E8A-4147-A177-3AD203B41FA5}">
                      <a16:colId xmlns:a16="http://schemas.microsoft.com/office/drawing/2014/main" val="2156141112"/>
                    </a:ext>
                  </a:extLst>
                </a:gridCol>
                <a:gridCol w="10293309">
                  <a:extLst>
                    <a:ext uri="{9D8B030D-6E8A-4147-A177-3AD203B41FA5}">
                      <a16:colId xmlns:a16="http://schemas.microsoft.com/office/drawing/2014/main" val="610857069"/>
                    </a:ext>
                  </a:extLst>
                </a:gridCol>
                <a:gridCol w="861015">
                  <a:extLst>
                    <a:ext uri="{9D8B030D-6E8A-4147-A177-3AD203B41FA5}">
                      <a16:colId xmlns:a16="http://schemas.microsoft.com/office/drawing/2014/main" val="2005407673"/>
                    </a:ext>
                  </a:extLst>
                </a:gridCol>
              </a:tblGrid>
              <a:tr h="359210">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Câu</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Đáp</a:t>
                      </a:r>
                      <a:r>
                        <a:rPr lang="en-US" sz="2800" spc="-90" dirty="0">
                          <a:solidFill>
                            <a:srgbClr val="002060"/>
                          </a:solidFill>
                          <a:effectLst/>
                          <a:latin typeface="Times New Roman" panose="02020603050405020304" pitchFamily="18" charset="0"/>
                          <a:cs typeface="Times New Roman" panose="02020603050405020304" pitchFamily="18" charset="0"/>
                        </a:rPr>
                        <a:t> </a:t>
                      </a:r>
                      <a:r>
                        <a:rPr lang="en-US" sz="2800" spc="-90" dirty="0" err="1">
                          <a:solidFill>
                            <a:srgbClr val="002060"/>
                          </a:solidFill>
                          <a:effectLst/>
                          <a:latin typeface="Times New Roman" panose="02020603050405020304" pitchFamily="18" charset="0"/>
                          <a:cs typeface="Times New Roman" panose="02020603050405020304" pitchFamily="18" charset="0"/>
                        </a:rPr>
                        <a:t>án</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Điểm</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008491"/>
                  </a:ext>
                </a:extLst>
              </a:tr>
              <a:tr h="172125">
                <a:tc>
                  <a:txBody>
                    <a:bodyPr/>
                    <a:lstStyle/>
                    <a:p>
                      <a:pPr algn="just">
                        <a:lnSpc>
                          <a:spcPct val="115000"/>
                        </a:lnSpc>
                        <a:spcAft>
                          <a:spcPts val="1000"/>
                        </a:spcAft>
                        <a:tabLst>
                          <a:tab pos="90170" algn="l"/>
                          <a:tab pos="180340" algn="l"/>
                        </a:tabLst>
                      </a:pPr>
                      <a:r>
                        <a:rPr lang="en-US" sz="2800">
                          <a:solidFill>
                            <a:srgbClr val="002060"/>
                          </a:solidFill>
                          <a:effectLst/>
                          <a:latin typeface="Times New Roman" panose="02020603050405020304" pitchFamily="18" charset="0"/>
                          <a:cs typeface="Times New Roman" panose="02020603050405020304" pitchFamily="18" charset="0"/>
                        </a:rPr>
                        <a:t>1</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a:solidFill>
                            <a:srgbClr val="002060"/>
                          </a:solidFill>
                          <a:effectLst/>
                          <a:latin typeface="Times New Roman" panose="02020603050405020304" pitchFamily="18" charset="0"/>
                          <a:cs typeface="Times New Roman" panose="02020603050405020304" pitchFamily="18" charset="0"/>
                        </a:rPr>
                        <a:t>- Phương thức biểu đạt chính: Nghị luận</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vi-VN" sz="2800">
                          <a:solidFill>
                            <a:srgbClr val="002060"/>
                          </a:solidFill>
                          <a:effectLst/>
                          <a:latin typeface="Times New Roman" panose="02020603050405020304" pitchFamily="18" charset="0"/>
                          <a:cs typeface="Times New Roman" panose="02020603050405020304" pitchFamily="18" charset="0"/>
                        </a:rPr>
                        <a:t>0</a:t>
                      </a:r>
                      <a:r>
                        <a:rPr lang="en-US" sz="2800">
                          <a:solidFill>
                            <a:srgbClr val="002060"/>
                          </a:solidFill>
                          <a:effectLst/>
                          <a:latin typeface="Times New Roman" panose="02020603050405020304" pitchFamily="18" charset="0"/>
                          <a:cs typeface="Times New Roman" panose="02020603050405020304" pitchFamily="18" charset="0"/>
                        </a:rPr>
                        <a:t>,5</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7871360"/>
                  </a:ext>
                </a:extLst>
              </a:tr>
              <a:tr h="1017302">
                <a:tc>
                  <a:txBody>
                    <a:bodyPr/>
                    <a:lstStyle/>
                    <a:p>
                      <a:pPr algn="just">
                        <a:lnSpc>
                          <a:spcPct val="115000"/>
                        </a:lnSpc>
                        <a:spcAft>
                          <a:spcPts val="1000"/>
                        </a:spcAft>
                        <a:tabLst>
                          <a:tab pos="90170" algn="l"/>
                          <a:tab pos="180340" algn="l"/>
                        </a:tabLst>
                      </a:pPr>
                      <a:r>
                        <a:rPr lang="en-US" sz="2800">
                          <a:solidFill>
                            <a:srgbClr val="002060"/>
                          </a:solidFill>
                          <a:effectLst/>
                          <a:latin typeface="Times New Roman" panose="02020603050405020304" pitchFamily="18" charset="0"/>
                          <a:cs typeface="Times New Roman" panose="02020603050405020304" pitchFamily="18" charset="0"/>
                        </a:rPr>
                        <a:t>2</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vi-VN" sz="2800">
                          <a:solidFill>
                            <a:srgbClr val="002060"/>
                          </a:solidFill>
                          <a:effectLst/>
                          <a:latin typeface="Times New Roman" panose="02020603050405020304" pitchFamily="18" charset="0"/>
                          <a:cs typeface="Times New Roman" panose="02020603050405020304" pitchFamily="18" charset="0"/>
                        </a:rPr>
                        <a:t>0</a:t>
                      </a:r>
                      <a:r>
                        <a:rPr lang="en-US" sz="2800">
                          <a:solidFill>
                            <a:srgbClr val="002060"/>
                          </a:solidFill>
                          <a:effectLst/>
                          <a:latin typeface="Times New Roman" panose="02020603050405020304" pitchFamily="18" charset="0"/>
                          <a:cs typeface="Times New Roman" panose="02020603050405020304" pitchFamily="18" charset="0"/>
                        </a:rPr>
                        <a:t>,</a:t>
                      </a:r>
                      <a:r>
                        <a:rPr lang="vi-VN" sz="2800">
                          <a:solidFill>
                            <a:srgbClr val="002060"/>
                          </a:solidFill>
                          <a:effectLst/>
                          <a:latin typeface="Times New Roman" panose="02020603050405020304" pitchFamily="18" charset="0"/>
                          <a:cs typeface="Times New Roman" panose="02020603050405020304" pitchFamily="18" charset="0"/>
                        </a:rPr>
                        <a:t>5</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851629"/>
                  </a:ext>
                </a:extLst>
              </a:tr>
              <a:tr h="1307808">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3</a:t>
                      </a:r>
                    </a:p>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pPr>
                      <a:endParaRPr lang="en-US" sz="28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endParaRPr lang="en-US" sz="28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endParaRPr lang="en-US" sz="2800" b="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endParaRPr lang="en-US" sz="2800" b="0" dirty="0">
                        <a:solidFill>
                          <a:srgbClr val="002060"/>
                        </a:solidFill>
                        <a:effectLst/>
                        <a:latin typeface="Times New Roman" panose="02020603050405020304" pitchFamily="18"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1,0</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4154998"/>
                  </a:ext>
                </a:extLst>
              </a:tr>
            </a:tbl>
          </a:graphicData>
        </a:graphic>
      </p:graphicFrame>
      <p:sp>
        <p:nvSpPr>
          <p:cNvPr id="6" name="TextBox 5">
            <a:extLst>
              <a:ext uri="{FF2B5EF4-FFF2-40B4-BE49-F238E27FC236}">
                <a16:creationId xmlns:a16="http://schemas.microsoft.com/office/drawing/2014/main" id="{F0333A04-8878-4EFB-9555-15CA7902F534}"/>
              </a:ext>
            </a:extLst>
          </p:cNvPr>
          <p:cNvSpPr txBox="1"/>
          <p:nvPr/>
        </p:nvSpPr>
        <p:spPr>
          <a:xfrm>
            <a:off x="1030941" y="1599113"/>
            <a:ext cx="9977717" cy="2034660"/>
          </a:xfrm>
          <a:prstGeom prst="rect">
            <a:avLst/>
          </a:prstGeom>
          <a:noFill/>
        </p:spPr>
        <p:txBody>
          <a:bodyPr wrap="square">
            <a:spAutoFit/>
          </a:bodyPr>
          <a:lstStyle/>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 </a:t>
            </a:r>
            <a:r>
              <a:rPr lang="vi-VN" sz="2800" dirty="0">
                <a:solidFill>
                  <a:srgbClr val="002060"/>
                </a:solidFill>
                <a:effectLst/>
                <a:latin typeface="Times New Roman" panose="02020603050405020304" pitchFamily="18" charset="0"/>
                <a:cs typeface="Times New Roman" panose="02020603050405020304" pitchFamily="18" charset="0"/>
              </a:rPr>
              <a:t>Câu văn trong đoạn (2) nhấn mạnh vị trí, vai trò của lòng nhân ái: </a:t>
            </a:r>
            <a:r>
              <a:rPr lang="vi-VN" sz="2800" i="1" dirty="0">
                <a:solidFill>
                  <a:srgbClr val="FF0000"/>
                </a:solidFill>
                <a:effectLst/>
                <a:latin typeface="Times New Roman" panose="02020603050405020304" pitchFamily="18" charset="0"/>
                <a:cs typeface="Times New Roman" panose="02020603050405020304" pitchFamily="18" charset="0"/>
              </a:rPr>
              <a:t>Lòng nhân ái là một phần quan trọng trong mục tiêu giáo dục toàn diện của trường GIS và thực tế, lòng nhân ái rất cần trong đời sống, đó là nét văn hóa, là cốt cách của mỗi một con người</a:t>
            </a:r>
            <a:r>
              <a:rPr lang="vi-VN" sz="2800" i="1" dirty="0">
                <a:solidFill>
                  <a:srgbClr val="002060"/>
                </a:solidFill>
                <a:effectLst/>
                <a:latin typeface="Times New Roman" panose="02020603050405020304" pitchFamily="18" charset="0"/>
                <a:cs typeface="Times New Roman" panose="02020603050405020304" pitchFamily="18" charset="0"/>
              </a:rPr>
              <a:t>.</a:t>
            </a:r>
            <a:endParaRPr lang="en-US" sz="2800" i="1" dirty="0">
              <a:solidFill>
                <a:srgbClr val="002060"/>
              </a:solidFill>
              <a:effectLst/>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1FA7BB8F-BC0E-4C73-189E-A65DFEDB6A3A}"/>
              </a:ext>
            </a:extLst>
          </p:cNvPr>
          <p:cNvSpPr txBox="1"/>
          <p:nvPr/>
        </p:nvSpPr>
        <p:spPr>
          <a:xfrm>
            <a:off x="1030941" y="3853103"/>
            <a:ext cx="9906000" cy="2042995"/>
          </a:xfrm>
          <a:prstGeom prst="rect">
            <a:avLst/>
          </a:prstGeom>
          <a:noFill/>
        </p:spPr>
        <p:txBody>
          <a:bodyPr wrap="square">
            <a:spAutoFit/>
          </a:bodyPr>
          <a:lstStyle/>
          <a:p>
            <a:pPr algn="just">
              <a:lnSpc>
                <a:spcPct val="115000"/>
              </a:lnSpc>
              <a:spcAft>
                <a:spcPts val="1000"/>
              </a:spcAft>
            </a:pP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Lòng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nhân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ái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của</a:t>
            </a:r>
            <a:r>
              <a:rPr lang="en-US" sz="2800" b="0" dirty="0">
                <a:solidFill>
                  <a:srgbClr val="002060"/>
                </a:solidFill>
                <a:effectLst/>
                <a:latin typeface="Times New Roman" panose="02020603050405020304" pitchFamily="18" charset="0"/>
                <a:cs typeface="Times New Roman" panose="02020603050405020304" pitchFamily="18" charset="0"/>
              </a:rPr>
              <a:t> con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ngoài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bản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tính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sẵn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có</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nó</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còn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được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hình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thành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từ</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gia</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nhà</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trường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thông</a:t>
            </a:r>
            <a:r>
              <a:rPr lang="en-US" sz="2800" b="0" dirty="0">
                <a:solidFill>
                  <a:srgbClr val="002060"/>
                </a:solidFill>
                <a:effectLst/>
                <a:latin typeface="Times New Roman" panose="02020603050405020304" pitchFamily="18" charset="0"/>
                <a:cs typeface="Times New Roman" panose="02020603050405020304" pitchFamily="18" charset="0"/>
              </a:rPr>
              <a:t> qua </a:t>
            </a:r>
            <a:r>
              <a:rPr lang="en-US" sz="2800" b="0" dirty="0" err="1">
                <a:solidFill>
                  <a:srgbClr val="002060"/>
                </a:solidFill>
                <a:effectLst/>
                <a:latin typeface="Times New Roman" panose="02020603050405020304" pitchFamily="18" charset="0"/>
                <a:cs typeface="Times New Roman" panose="02020603050405020304" pitchFamily="18" charset="0"/>
              </a:rPr>
              <a:t>quá</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nghiệm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cuộc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sống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thực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tế</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như</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học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tập</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nghiệm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sẻ</a:t>
            </a:r>
            <a:r>
              <a:rPr lang="en-US" sz="2800" b="0" dirty="0">
                <a:solidFill>
                  <a:srgbClr val="002060"/>
                </a:solidFill>
                <a:effectLst/>
                <a:latin typeface="Times New Roman" panose="02020603050405020304" pitchFamily="18" charset="0"/>
                <a:cs typeface="Times New Roman" panose="02020603050405020304" pitchFamily="18" charset="0"/>
              </a:rPr>
              <a:t> chia, </a:t>
            </a:r>
            <a:r>
              <a:rPr lang="en-US" sz="2800" b="0" dirty="0" err="1">
                <a:solidFill>
                  <a:srgbClr val="002060"/>
                </a:solidFill>
                <a:effectLst/>
                <a:latin typeface="Times New Roman" panose="02020603050405020304" pitchFamily="18" charset="0"/>
                <a:cs typeface="Times New Roman" panose="02020603050405020304" pitchFamily="18" charset="0"/>
              </a:rPr>
              <a:t>và</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đặc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biệt</a:t>
            </a:r>
            <a:r>
              <a:rPr lang="en-US" sz="2800" b="0" dirty="0">
                <a:solidFill>
                  <a:srgbClr val="002060"/>
                </a:solidFill>
                <a:effectLst/>
                <a:latin typeface="Times New Roman" panose="02020603050405020304" pitchFamily="18" charset="0"/>
                <a:cs typeface="Times New Roman" panose="02020603050405020304" pitchFamily="18" charset="0"/>
              </a:rPr>
              <a:t> con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được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qua </a:t>
            </a:r>
            <a:r>
              <a:rPr lang="en-US" sz="2800" b="0" dirty="0" err="1">
                <a:solidFill>
                  <a:srgbClr val="002060"/>
                </a:solidFill>
                <a:effectLst/>
                <a:latin typeface="Times New Roman" panose="02020603050405020304" pitchFamily="18" charset="0"/>
                <a:cs typeface="Times New Roman" panose="02020603050405020304" pitchFamily="18" charset="0"/>
              </a:rPr>
              <a:t>cảm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xúc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thực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tế</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đau</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nỗi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đau</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của</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khác</a:t>
            </a:r>
            <a:r>
              <a:rPr lang="en-US" sz="2800" b="0" dirty="0">
                <a:solidFill>
                  <a:srgbClr val="002060"/>
                </a:solidFill>
                <a:effectLst/>
                <a:latin typeface="Times New Roman" panose="02020603050405020304" pitchFamily="18" charset="0"/>
                <a:cs typeface="Times New Roman" panose="02020603050405020304" pitchFamily="18" charset="0"/>
              </a:rPr>
              <a:t>”</a:t>
            </a:r>
            <a:endParaRPr lang="en-US" sz="2800" dirty="0"/>
          </a:p>
        </p:txBody>
      </p:sp>
    </p:spTree>
    <p:extLst>
      <p:ext uri="{BB962C8B-B14F-4D97-AF65-F5344CB8AC3E}">
        <p14:creationId xmlns:p14="http://schemas.microsoft.com/office/powerpoint/2010/main" val="209561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E2AC5E2-DA7C-96FB-E306-EA2BA8C01070}"/>
              </a:ext>
            </a:extLst>
          </p:cNvPr>
          <p:cNvGraphicFramePr>
            <a:graphicFrameLocks noGrp="1"/>
          </p:cNvGraphicFramePr>
          <p:nvPr>
            <p:ph idx="1"/>
            <p:extLst>
              <p:ext uri="{D42A27DB-BD31-4B8C-83A1-F6EECF244321}">
                <p14:modId xmlns:p14="http://schemas.microsoft.com/office/powerpoint/2010/main" val="2264342991"/>
              </p:ext>
            </p:extLst>
          </p:nvPr>
        </p:nvGraphicFramePr>
        <p:xfrm>
          <a:off x="153164" y="112901"/>
          <a:ext cx="11913329" cy="4482084"/>
        </p:xfrm>
        <a:graphic>
          <a:graphicData uri="http://schemas.openxmlformats.org/drawingml/2006/table">
            <a:tbl>
              <a:tblPr firstRow="1" firstCol="1" lastRow="1" lastCol="1" bandRow="1" bandCol="1">
                <a:tableStyleId>{5C22544A-7EE6-4342-B048-85BDC9FD1C3A}</a:tableStyleId>
              </a:tblPr>
              <a:tblGrid>
                <a:gridCol w="759005">
                  <a:extLst>
                    <a:ext uri="{9D8B030D-6E8A-4147-A177-3AD203B41FA5}">
                      <a16:colId xmlns:a16="http://schemas.microsoft.com/office/drawing/2014/main" val="2156141112"/>
                    </a:ext>
                  </a:extLst>
                </a:gridCol>
                <a:gridCol w="10293309">
                  <a:extLst>
                    <a:ext uri="{9D8B030D-6E8A-4147-A177-3AD203B41FA5}">
                      <a16:colId xmlns:a16="http://schemas.microsoft.com/office/drawing/2014/main" val="610857069"/>
                    </a:ext>
                  </a:extLst>
                </a:gridCol>
                <a:gridCol w="861015">
                  <a:extLst>
                    <a:ext uri="{9D8B030D-6E8A-4147-A177-3AD203B41FA5}">
                      <a16:colId xmlns:a16="http://schemas.microsoft.com/office/drawing/2014/main" val="2005407673"/>
                    </a:ext>
                  </a:extLst>
                </a:gridCol>
              </a:tblGrid>
              <a:tr h="359210">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Câu</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Đáp</a:t>
                      </a:r>
                      <a:r>
                        <a:rPr lang="en-US" sz="2800" spc="-90" dirty="0">
                          <a:solidFill>
                            <a:srgbClr val="002060"/>
                          </a:solidFill>
                          <a:effectLst/>
                          <a:latin typeface="Times New Roman" panose="02020603050405020304" pitchFamily="18" charset="0"/>
                          <a:cs typeface="Times New Roman" panose="02020603050405020304" pitchFamily="18" charset="0"/>
                        </a:rPr>
                        <a:t> </a:t>
                      </a:r>
                      <a:r>
                        <a:rPr lang="en-US" sz="2800" spc="-90" dirty="0" err="1">
                          <a:solidFill>
                            <a:srgbClr val="002060"/>
                          </a:solidFill>
                          <a:effectLst/>
                          <a:latin typeface="Times New Roman" panose="02020603050405020304" pitchFamily="18" charset="0"/>
                          <a:cs typeface="Times New Roman" panose="02020603050405020304" pitchFamily="18" charset="0"/>
                        </a:rPr>
                        <a:t>án</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Điểm</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008491"/>
                  </a:ext>
                </a:extLst>
              </a:tr>
              <a:tr h="1017302">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4</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vi-VN" sz="2800" dirty="0">
                          <a:solidFill>
                            <a:srgbClr val="002060"/>
                          </a:solidFill>
                          <a:effectLst/>
                          <a:latin typeface="Times New Roman" panose="02020603050405020304" pitchFamily="18" charset="0"/>
                          <a:cs typeface="Times New Roman" panose="02020603050405020304" pitchFamily="18" charset="0"/>
                        </a:rPr>
                        <a:t>0</a:t>
                      </a:r>
                      <a:r>
                        <a:rPr lang="en-US" sz="2800" dirty="0">
                          <a:solidFill>
                            <a:srgbClr val="002060"/>
                          </a:solidFill>
                          <a:effectLst/>
                          <a:latin typeface="Times New Roman" panose="02020603050405020304" pitchFamily="18" charset="0"/>
                          <a:cs typeface="Times New Roman" panose="02020603050405020304" pitchFamily="18" charset="0"/>
                        </a:rPr>
                        <a:t>,</a:t>
                      </a:r>
                      <a:r>
                        <a:rPr lang="vi-VN" sz="2800" dirty="0">
                          <a:solidFill>
                            <a:srgbClr val="002060"/>
                          </a:solidFill>
                          <a:effectLst/>
                          <a:latin typeface="Times New Roman" panose="02020603050405020304" pitchFamily="18" charset="0"/>
                          <a:cs typeface="Times New Roman" panose="02020603050405020304" pitchFamily="18" charset="0"/>
                        </a:rPr>
                        <a:t>5</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851629"/>
                  </a:ext>
                </a:extLst>
              </a:tr>
            </a:tbl>
          </a:graphicData>
        </a:graphic>
      </p:graphicFrame>
      <p:sp>
        <p:nvSpPr>
          <p:cNvPr id="6" name="TextBox 5">
            <a:extLst>
              <a:ext uri="{FF2B5EF4-FFF2-40B4-BE49-F238E27FC236}">
                <a16:creationId xmlns:a16="http://schemas.microsoft.com/office/drawing/2014/main" id="{F0333A04-8878-4EFB-9555-15CA7902F534}"/>
              </a:ext>
            </a:extLst>
          </p:cNvPr>
          <p:cNvSpPr txBox="1"/>
          <p:nvPr/>
        </p:nvSpPr>
        <p:spPr>
          <a:xfrm>
            <a:off x="1107141" y="1240525"/>
            <a:ext cx="9977717" cy="613245"/>
          </a:xfrm>
          <a:prstGeom prst="rect">
            <a:avLst/>
          </a:prstGeom>
          <a:noFill/>
        </p:spPr>
        <p:txBody>
          <a:bodyPr wrap="square">
            <a:spAutoFit/>
          </a:bodyPr>
          <a:lstStyle/>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a:t>
            </a:r>
            <a:r>
              <a:rPr lang="vi-VN" sz="3200" b="1" dirty="0">
                <a:solidFill>
                  <a:srgbClr val="002060"/>
                </a:solidFill>
                <a:latin typeface="Times New Roman" panose="02020603050405020304" pitchFamily="18" charset="0"/>
                <a:cs typeface="Times New Roman" panose="02020603050405020304" pitchFamily="18" charset="0"/>
              </a:rPr>
              <a:t>Thông điệp</a:t>
            </a:r>
            <a:r>
              <a:rPr lang="vi-VN" sz="3200" dirty="0">
                <a:solidFill>
                  <a:srgbClr val="002060"/>
                </a:solidFill>
                <a:latin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a16="http://schemas.microsoft.com/office/drawing/2014/main" id="{0046F144-7C3F-96EE-EAAD-CFA9DF9F0F8F}"/>
              </a:ext>
            </a:extLst>
          </p:cNvPr>
          <p:cNvSpPr txBox="1"/>
          <p:nvPr/>
        </p:nvSpPr>
        <p:spPr>
          <a:xfrm>
            <a:off x="1042519" y="1263993"/>
            <a:ext cx="10106959" cy="1179554"/>
          </a:xfrm>
          <a:prstGeom prst="rect">
            <a:avLst/>
          </a:prstGeom>
          <a:noFill/>
        </p:spPr>
        <p:txBody>
          <a:bodyPr wrap="square">
            <a:spAutoFit/>
          </a:bodyPr>
          <a:lstStyle/>
          <a:p>
            <a:pPr algn="just">
              <a:lnSpc>
                <a:spcPct val="115000"/>
              </a:lnSpc>
              <a:spcAft>
                <a:spcPts val="1000"/>
              </a:spcAft>
            </a:pPr>
            <a:r>
              <a:rPr lang="en-US" sz="3200" dirty="0">
                <a:solidFill>
                  <a:srgbClr val="002060"/>
                </a:solidFill>
                <a:latin typeface="Times New Roman" panose="02020603050405020304" pitchFamily="18" charset="0"/>
                <a:cs typeface="Times New Roman" panose="02020603050405020304" pitchFamily="18" charset="0"/>
              </a:rPr>
              <a:t>                        </a:t>
            </a:r>
            <a:r>
              <a:rPr lang="vi-VN" sz="3200" dirty="0">
                <a:solidFill>
                  <a:srgbClr val="002060"/>
                </a:solidFill>
                <a:latin typeface="Times New Roman" panose="02020603050405020304" pitchFamily="18" charset="0"/>
                <a:cs typeface="Times New Roman" panose="02020603050405020304" pitchFamily="18" charset="0"/>
              </a:rPr>
              <a:t>Hãy đùm bọc, sẻ chia, cảm thông trước những khó khăn của con người trong cuộc sống,…</a:t>
            </a:r>
          </a:p>
        </p:txBody>
      </p:sp>
      <p:sp>
        <p:nvSpPr>
          <p:cNvPr id="5" name="TextBox 4">
            <a:extLst>
              <a:ext uri="{FF2B5EF4-FFF2-40B4-BE49-F238E27FC236}">
                <a16:creationId xmlns:a16="http://schemas.microsoft.com/office/drawing/2014/main" id="{F9BE91C2-4C6B-7067-DD1C-76E904E502C0}"/>
              </a:ext>
            </a:extLst>
          </p:cNvPr>
          <p:cNvSpPr txBox="1"/>
          <p:nvPr/>
        </p:nvSpPr>
        <p:spPr>
          <a:xfrm>
            <a:off x="1435100" y="5017310"/>
            <a:ext cx="6096000" cy="1200329"/>
          </a:xfrm>
          <a:prstGeom prst="rect">
            <a:avLst/>
          </a:prstGeom>
          <a:noFill/>
        </p:spPr>
        <p:txBody>
          <a:bodyPr wrap="square">
            <a:spAutoFit/>
          </a:bodyPr>
          <a:lstStyle/>
          <a:p>
            <a:r>
              <a:rPr lang="vi-VN" b="0" i="0" dirty="0">
                <a:solidFill>
                  <a:srgbClr val="000000"/>
                </a:solidFill>
                <a:effectLst/>
                <a:latin typeface="arial" panose="020B0604020202020204" pitchFamily="34" charset="0"/>
              </a:rPr>
              <a:t>Trong xã hội ngày nay thì lòng nhân ái còn là những hành động giúp đỡ giữa người với người mang đến một sự yêu thương ngập tràn trong cuộc sống vội vã nhưng vẫn đủ sự ấm áp trong tim mỗi người.</a:t>
            </a:r>
            <a:endParaRPr lang="en-US" dirty="0"/>
          </a:p>
        </p:txBody>
      </p:sp>
    </p:spTree>
    <p:extLst>
      <p:ext uri="{BB962C8B-B14F-4D97-AF65-F5344CB8AC3E}">
        <p14:creationId xmlns:p14="http://schemas.microsoft.com/office/powerpoint/2010/main" val="788794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057CC40-0D01-2596-DD89-F255135DE4D9}"/>
              </a:ext>
            </a:extLst>
          </p:cNvPr>
          <p:cNvSpPr txBox="1"/>
          <p:nvPr/>
        </p:nvSpPr>
        <p:spPr>
          <a:xfrm>
            <a:off x="0" y="219075"/>
            <a:ext cx="11836400" cy="523220"/>
          </a:xfrm>
          <a:prstGeom prst="rect">
            <a:avLst/>
          </a:prstGeom>
          <a:noFill/>
        </p:spPr>
        <p:txBody>
          <a:bodyPr wrap="square">
            <a:spAutoFit/>
          </a:bodyPr>
          <a:lstStyle/>
          <a:p>
            <a:r>
              <a:rPr lang="en-US" sz="2800" dirty="0">
                <a:solidFill>
                  <a:srgbClr val="002060"/>
                </a:solidFill>
                <a:effectLst/>
                <a:latin typeface="Times New Roman" panose="02020603050405020304" pitchFamily="18" charset="0"/>
                <a:cs typeface="Times New Roman" panose="02020603050405020304" pitchFamily="18" charset="0"/>
              </a:rPr>
              <a:t>1. </a:t>
            </a:r>
            <a:r>
              <a:rPr lang="en-US" sz="2800" b="1" dirty="0" err="1">
                <a:solidFill>
                  <a:srgbClr val="002060"/>
                </a:solidFill>
                <a:effectLst/>
                <a:latin typeface="Times New Roman" panose="02020603050405020304" pitchFamily="18" charset="0"/>
                <a:cs typeface="Times New Roman" panose="02020603050405020304" pitchFamily="18" charset="0"/>
              </a:rPr>
              <a:t>Nêu</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vấn</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đề</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Lòng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nhân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ái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là</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tình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cảm</a:t>
            </a:r>
            <a:r>
              <a:rPr lang="en-US" sz="2800" dirty="0">
                <a:solidFill>
                  <a:srgbClr val="002060"/>
                </a:solidFill>
                <a:latin typeface="Times New Roman" panose="02020603050405020304" pitchFamily="18" charset="0"/>
                <a:cs typeface="Times New Roman" panose="02020603050405020304" pitchFamily="18" charset="0"/>
              </a:rPr>
              <a:t>/</a:t>
            </a:r>
            <a:r>
              <a:rPr lang="en-US" sz="2800" dirty="0" err="1">
                <a:solidFill>
                  <a:srgbClr val="002060"/>
                </a:solidFill>
                <a:latin typeface="Times New Roman" panose="02020603050405020304" pitchFamily="18" charset="0"/>
                <a:cs typeface="Times New Roman" panose="02020603050405020304" pitchFamily="18" charset="0"/>
              </a:rPr>
              <a:t>phẩm</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chất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cao</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đẹp</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của</a:t>
            </a:r>
            <a:r>
              <a:rPr lang="en-US" sz="2800" dirty="0">
                <a:solidFill>
                  <a:srgbClr val="002060"/>
                </a:solidFill>
                <a:effectLst/>
                <a:latin typeface="Times New Roman" panose="02020603050405020304" pitchFamily="18" charset="0"/>
                <a:cs typeface="Times New Roman" panose="02020603050405020304" pitchFamily="18" charset="0"/>
              </a:rPr>
              <a:t> con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effectLst/>
                <a:latin typeface="Times New Roman" panose="02020603050405020304" pitchFamily="18" charset="0"/>
                <a:cs typeface="Times New Roman" panose="02020603050405020304" pitchFamily="18" charset="0"/>
              </a:rPr>
              <a:t>.</a:t>
            </a:r>
            <a:endParaRPr lang="en-US" sz="2800" dirty="0"/>
          </a:p>
        </p:txBody>
      </p:sp>
      <p:sp>
        <p:nvSpPr>
          <p:cNvPr id="12" name="TextBox 11">
            <a:extLst>
              <a:ext uri="{FF2B5EF4-FFF2-40B4-BE49-F238E27FC236}">
                <a16:creationId xmlns:a16="http://schemas.microsoft.com/office/drawing/2014/main" id="{D9F1A5A6-FB23-E2F4-022D-2330446C4951}"/>
              </a:ext>
            </a:extLst>
          </p:cNvPr>
          <p:cNvSpPr txBox="1"/>
          <p:nvPr/>
        </p:nvSpPr>
        <p:spPr>
          <a:xfrm>
            <a:off x="0" y="742295"/>
            <a:ext cx="11836400" cy="1043619"/>
          </a:xfrm>
          <a:prstGeom prst="rect">
            <a:avLst/>
          </a:prstGeom>
          <a:noFill/>
        </p:spPr>
        <p:txBody>
          <a:bodyPr wrap="square">
            <a:spAutoFit/>
          </a:bodyPr>
          <a:lstStyle/>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2. </a:t>
            </a:r>
            <a:r>
              <a:rPr lang="en-US" sz="2800" b="1" dirty="0" err="1">
                <a:solidFill>
                  <a:srgbClr val="002060"/>
                </a:solidFill>
                <a:effectLst/>
                <a:latin typeface="Times New Roman" panose="02020603050405020304" pitchFamily="18" charset="0"/>
                <a:cs typeface="Times New Roman" panose="02020603050405020304" pitchFamily="18" charset="0"/>
              </a:rPr>
              <a:t>Giải</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thích</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Lòng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nhân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ái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là</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lòng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yêu</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thương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giữa</a:t>
            </a:r>
            <a:r>
              <a:rPr lang="en-US" sz="2800" dirty="0">
                <a:solidFill>
                  <a:srgbClr val="002060"/>
                </a:solidFill>
                <a:effectLst/>
                <a:latin typeface="Times New Roman" panose="02020603050405020304" pitchFamily="18" charset="0"/>
                <a:cs typeface="Times New Roman" panose="02020603050405020304" pitchFamily="18" charset="0"/>
              </a:rPr>
              <a:t> con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cs typeface="Times New Roman" panose="02020603050405020304" pitchFamily="18" charset="0"/>
              </a:rPr>
              <a:t> con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a:t>
            </a:r>
            <a:r>
              <a:rPr lang="en-US" sz="2800" dirty="0" err="1">
                <a:solidFill>
                  <a:srgbClr val="002060"/>
                </a:solidFill>
                <a:effectLst/>
                <a:latin typeface="Times New Roman" panose="02020603050405020304" pitchFamily="18" charset="0"/>
                <a:cs typeface="Times New Roman" panose="02020603050405020304" pitchFamily="18" charset="0"/>
              </a:rPr>
              <a:t>à</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sự</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sẻ</a:t>
            </a:r>
            <a:r>
              <a:rPr lang="en-US" sz="2800" dirty="0">
                <a:solidFill>
                  <a:srgbClr val="002060"/>
                </a:solidFill>
                <a:effectLst/>
                <a:latin typeface="Times New Roman" panose="02020603050405020304" pitchFamily="18" charset="0"/>
                <a:cs typeface="Times New Roman" panose="02020603050405020304" pitchFamily="18" charset="0"/>
              </a:rPr>
              <a:t> chia</a:t>
            </a:r>
            <a:r>
              <a:rPr lang="vi-VN" sz="2800" dirty="0">
                <a:solidFill>
                  <a:srgbClr val="002060"/>
                </a:solidFill>
                <a:effectLst/>
                <a:latin typeface="Times New Roman" panose="02020603050405020304" pitchFamily="18" charset="0"/>
                <a:cs typeface="Times New Roman" panose="02020603050405020304" pitchFamily="18" charset="0"/>
              </a:rPr>
              <a:t>, sự quan tâm, giúp đỡ mà không cần đền đáp. </a:t>
            </a:r>
            <a:r>
              <a:rPr lang="en-US" sz="2800" dirty="0">
                <a:solidFill>
                  <a:srgbClr val="002060"/>
                </a:solidFill>
                <a:effectLst/>
                <a:latin typeface="Times New Roman" panose="02020603050405020304" pitchFamily="18" charset="0"/>
                <a:cs typeface="Times New Roman" panose="02020603050405020304" pitchFamily="18" charset="0"/>
              </a:rPr>
              <a:t> </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F732B08D-960F-8973-3A51-44FE10F5394D}"/>
              </a:ext>
            </a:extLst>
          </p:cNvPr>
          <p:cNvSpPr txBox="1"/>
          <p:nvPr/>
        </p:nvSpPr>
        <p:spPr>
          <a:xfrm>
            <a:off x="0" y="1889861"/>
            <a:ext cx="11836400" cy="1539139"/>
          </a:xfrm>
          <a:prstGeom prst="rect">
            <a:avLst/>
          </a:prstGeom>
          <a:noFill/>
        </p:spPr>
        <p:txBody>
          <a:bodyPr wrap="square">
            <a:spAutoFit/>
          </a:bodyPr>
          <a:lstStyle/>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3. </a:t>
            </a:r>
            <a:r>
              <a:rPr lang="en-US" sz="2800" b="1" dirty="0" err="1">
                <a:solidFill>
                  <a:srgbClr val="002060"/>
                </a:solidFill>
                <a:effectLst/>
                <a:latin typeface="Times New Roman" panose="02020603050405020304" pitchFamily="18" charset="0"/>
                <a:cs typeface="Times New Roman" panose="02020603050405020304" pitchFamily="18" charset="0"/>
              </a:rPr>
              <a:t>Biểu</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hiện</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của</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lòng</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nhân</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ái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có</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lòng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nhân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ái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là</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biết</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thông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cảm</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biết</a:t>
            </a:r>
            <a:r>
              <a:rPr lang="en-US" sz="2800" dirty="0">
                <a:solidFill>
                  <a:srgbClr val="002060"/>
                </a:solidFill>
                <a:effectLst/>
                <a:latin typeface="Times New Roman" panose="02020603050405020304" pitchFamily="18" charset="0"/>
                <a:cs typeface="Times New Roman" panose="02020603050405020304" pitchFamily="18" charset="0"/>
              </a:rPr>
              <a:t> chia </a:t>
            </a:r>
            <a:r>
              <a:rPr lang="en-US" sz="2800" dirty="0" err="1">
                <a:solidFill>
                  <a:srgbClr val="002060"/>
                </a:solidFill>
                <a:effectLst/>
                <a:latin typeface="Times New Roman" panose="02020603050405020304" pitchFamily="18" charset="0"/>
                <a:cs typeface="Times New Roman" panose="02020603050405020304" pitchFamily="18" charset="0"/>
              </a:rPr>
              <a:t>sẻ</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những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hoàn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cảnh</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khó</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khăn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sẵn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sàng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giúp</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đỡ</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người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khác</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một</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cách</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vô</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tư</a:t>
            </a:r>
            <a:r>
              <a:rPr lang="en-US" sz="2800" dirty="0">
                <a:solidFill>
                  <a:srgbClr val="002060"/>
                </a:solidFill>
                <a:effectLst/>
                <a:latin typeface="Times New Roman" panose="02020603050405020304" pitchFamily="18" charset="0"/>
                <a:cs typeface="Times New Roman" panose="02020603050405020304" pitchFamily="18" charset="0"/>
              </a:rPr>
              <a:t>.</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238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0801AA1C-D5DF-FDF0-8066-0F16BAAB09CD}"/>
              </a:ext>
            </a:extLst>
          </p:cNvPr>
          <p:cNvSpPr txBox="1"/>
          <p:nvPr/>
        </p:nvSpPr>
        <p:spPr>
          <a:xfrm>
            <a:off x="0" y="135352"/>
            <a:ext cx="11963399" cy="4401205"/>
          </a:xfrm>
          <a:prstGeom prst="rect">
            <a:avLst/>
          </a:prstGeom>
          <a:noFill/>
        </p:spPr>
        <p:txBody>
          <a:bodyPr wrap="square">
            <a:spAutoFit/>
          </a:bodyPr>
          <a:lstStyle/>
          <a:p>
            <a:pPr algn="just">
              <a:spcAft>
                <a:spcPts val="1000"/>
              </a:spcAft>
            </a:pPr>
            <a:r>
              <a:rPr lang="en-US" sz="2800" b="1" dirty="0">
                <a:solidFill>
                  <a:srgbClr val="002060"/>
                </a:solidFill>
                <a:effectLst/>
                <a:latin typeface="Times New Roman" panose="02020603050405020304" pitchFamily="18" charset="0"/>
                <a:cs typeface="Times New Roman" panose="02020603050405020304" pitchFamily="18" charset="0"/>
              </a:rPr>
              <a:t>4. </a:t>
            </a:r>
            <a:r>
              <a:rPr lang="en-US" sz="2800" b="1" dirty="0" err="1">
                <a:solidFill>
                  <a:srgbClr val="002060"/>
                </a:solidFill>
                <a:effectLst/>
                <a:latin typeface="Times New Roman" panose="02020603050405020304" pitchFamily="18" charset="0"/>
                <a:cs typeface="Times New Roman" panose="02020603050405020304" pitchFamily="18" charset="0"/>
              </a:rPr>
              <a:t>Tác</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dụng</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của</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lòng</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nhân</a:t>
            </a:r>
            <a:r>
              <a:rPr lang="en-US" sz="2800" b="1" dirty="0">
                <a:solidFill>
                  <a:srgbClr val="002060"/>
                </a:solidFill>
                <a:effectLst/>
                <a:latin typeface="Times New Roman" panose="02020603050405020304" pitchFamily="18" charset="0"/>
                <a:cs typeface="Times New Roman" panose="02020603050405020304" pitchFamily="18" charset="0"/>
              </a:rPr>
              <a:t> </a:t>
            </a:r>
            <a:r>
              <a:rPr lang="en-US" sz="2800" b="1" dirty="0" err="1">
                <a:solidFill>
                  <a:srgbClr val="002060"/>
                </a:solidFill>
                <a:effectLst/>
                <a:latin typeface="Times New Roman" panose="02020603050405020304" pitchFamily="18" charset="0"/>
                <a:cs typeface="Times New Roman" panose="02020603050405020304" pitchFamily="18" charset="0"/>
              </a:rPr>
              <a:t>ái</a:t>
            </a:r>
            <a:r>
              <a:rPr lang="en-US" sz="2800" dirty="0">
                <a:solidFill>
                  <a:srgbClr val="002060"/>
                </a:solidFill>
                <a:latin typeface="Times New Roman" panose="02020603050405020304" pitchFamily="18" charset="0"/>
                <a:cs typeface="Times New Roman" panose="02020603050405020304" pitchFamily="18" charset="0"/>
              </a:rPr>
              <a:t>: </a:t>
            </a:r>
            <a:r>
              <a:rPr lang="vi-VN" sz="2800" dirty="0">
                <a:solidFill>
                  <a:srgbClr val="002060"/>
                </a:solidFill>
                <a:latin typeface="Times New Roman" panose="02020603050405020304" pitchFamily="18" charset="0"/>
                <a:cs typeface="Times New Roman" panose="02020603050405020304" pitchFamily="18" charset="0"/>
              </a:rPr>
              <a:t>Lòng nhân ái giúp cho con người xích lại gần nhau hơn, gắn kết bền chặt với nhau hơn. Nó tạo nên một khối đoàn kết mạnh mẽ khó có thể tách rời, tạo nên sức mạnh của tập thể. Điều này đã được chứng minh trong suốt chặng dài lịch sử của dân tộc Việt Nam trong những năm kháng chiến oanh liệt. Những người đứng lên trong khốn khó, đùm bọc lẫn nhau, yêu thương lẫn nhau và hi sinh vì nhau bằng tình yêu thương chân thành mà rộng hơn là lòng yêu nước. Sức mạnh của lòng nhân ái, của sự đoàn kết ấy không một kẻ thù nào đánh bại được. Sức mạnh của lòng nhân ái còn được thể hiện ở sự lan tỏa. Lòng nhân ái có sức lan tỏa vô cùng lớn. Nó có ảnh hưởng tích cực làm thay đổi suy nghĩ và hành động của con người trong xã hội. </a:t>
            </a:r>
            <a:endParaRPr lang="en-US" sz="2800" dirty="0">
              <a:solidFill>
                <a:srgbClr val="002060"/>
              </a:solidFill>
              <a:effectLst/>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5C086FF6-0720-907B-68E7-9A7C3C4B8326}"/>
              </a:ext>
            </a:extLst>
          </p:cNvPr>
          <p:cNvSpPr txBox="1"/>
          <p:nvPr/>
        </p:nvSpPr>
        <p:spPr>
          <a:xfrm>
            <a:off x="0" y="4536557"/>
            <a:ext cx="12077700" cy="1384995"/>
          </a:xfrm>
          <a:prstGeom prst="rect">
            <a:avLst/>
          </a:prstGeom>
          <a:noFill/>
        </p:spPr>
        <p:txBody>
          <a:bodyPr wrap="square">
            <a:spAutoFit/>
          </a:bodyPr>
          <a:lstStyle/>
          <a:p>
            <a:r>
              <a:rPr lang="vi-VN" sz="2800" b="0" i="0" dirty="0">
                <a:solidFill>
                  <a:srgbClr val="000000"/>
                </a:solidFill>
                <a:effectLst/>
                <a:latin typeface="+mj-lt"/>
              </a:rPr>
              <a:t>Trong xã hội ngày nay thì lòng nhân ái còn là những hành động giúp đỡ giữa người với người mang đến một sự yêu thương ngập tràn trong cuộc sống vội vã nhưng vẫn đủ sự ấm áp trong tim mỗi người.</a:t>
            </a:r>
            <a:endParaRPr lang="en-US" sz="2800" dirty="0">
              <a:latin typeface="+mj-lt"/>
            </a:endParaRPr>
          </a:p>
        </p:txBody>
      </p:sp>
    </p:spTree>
    <p:extLst>
      <p:ext uri="{BB962C8B-B14F-4D97-AF65-F5344CB8AC3E}">
        <p14:creationId xmlns:p14="http://schemas.microsoft.com/office/powerpoint/2010/main" val="153278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arn(inVertical)">
                                      <p:cBhvr>
                                        <p:cTn id="7"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057CC40-0D01-2596-DD89-F255135DE4D9}"/>
              </a:ext>
            </a:extLst>
          </p:cNvPr>
          <p:cNvSpPr txBox="1"/>
          <p:nvPr/>
        </p:nvSpPr>
        <p:spPr>
          <a:xfrm>
            <a:off x="0" y="0"/>
            <a:ext cx="10434918" cy="461665"/>
          </a:xfrm>
          <a:prstGeom prst="rect">
            <a:avLst/>
          </a:prstGeom>
          <a:noFill/>
        </p:spPr>
        <p:txBody>
          <a:bodyPr wrap="square">
            <a:spAutoFit/>
          </a:bodyPr>
          <a:lstStyle/>
          <a:p>
            <a:r>
              <a:rPr lang="en-US" sz="2400" dirty="0">
                <a:solidFill>
                  <a:srgbClr val="002060"/>
                </a:solidFill>
                <a:effectLst/>
                <a:latin typeface="Times New Roman" panose="02020603050405020304" pitchFamily="18" charset="0"/>
                <a:cs typeface="Times New Roman" panose="02020603050405020304" pitchFamily="18" charset="0"/>
              </a:rPr>
              <a:t>1. </a:t>
            </a:r>
            <a:r>
              <a:rPr lang="en-US" sz="2400" b="1" dirty="0" err="1">
                <a:solidFill>
                  <a:srgbClr val="002060"/>
                </a:solidFill>
                <a:effectLst/>
                <a:latin typeface="Times New Roman" panose="02020603050405020304" pitchFamily="18" charset="0"/>
                <a:cs typeface="Times New Roman" panose="02020603050405020304" pitchFamily="18" charset="0"/>
              </a:rPr>
              <a:t>Nêu</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vấn</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đề</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cảm</a:t>
            </a:r>
            <a:r>
              <a:rPr lang="en-US" sz="2400" dirty="0">
                <a:solidFill>
                  <a:srgbClr val="002060"/>
                </a:solidFill>
                <a:latin typeface="Times New Roman" panose="02020603050405020304" pitchFamily="18" charset="0"/>
                <a:cs typeface="Times New Roman" panose="02020603050405020304" pitchFamily="18" charset="0"/>
              </a:rPr>
              <a:t>/</a:t>
            </a:r>
            <a:r>
              <a:rPr lang="en-US" sz="2400" dirty="0" err="1">
                <a:solidFill>
                  <a:srgbClr val="002060"/>
                </a:solidFill>
                <a:latin typeface="Times New Roman" panose="02020603050405020304" pitchFamily="18" charset="0"/>
                <a:cs typeface="Times New Roman" panose="02020603050405020304" pitchFamily="18" charset="0"/>
              </a:rPr>
              <a:t>phẩm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chất</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cao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đẹp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p>
        </p:txBody>
      </p:sp>
      <p:sp>
        <p:nvSpPr>
          <p:cNvPr id="12" name="TextBox 11">
            <a:extLst>
              <a:ext uri="{FF2B5EF4-FFF2-40B4-BE49-F238E27FC236}">
                <a16:creationId xmlns:a16="http://schemas.microsoft.com/office/drawing/2014/main" id="{D9F1A5A6-FB23-E2F4-022D-2330446C4951}"/>
              </a:ext>
            </a:extLst>
          </p:cNvPr>
          <p:cNvSpPr txBox="1"/>
          <p:nvPr/>
        </p:nvSpPr>
        <p:spPr>
          <a:xfrm>
            <a:off x="0" y="490992"/>
            <a:ext cx="10934701" cy="1332481"/>
          </a:xfrm>
          <a:prstGeom prst="rect">
            <a:avLst/>
          </a:prstGeom>
          <a:noFill/>
        </p:spPr>
        <p:txBody>
          <a:bodyPr wrap="square">
            <a:spAutoFit/>
          </a:bodyPr>
          <a:lstStyle/>
          <a:p>
            <a:pPr algn="just">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2. </a:t>
            </a:r>
            <a:r>
              <a:rPr lang="en-US" sz="2400" b="1" dirty="0" err="1">
                <a:solidFill>
                  <a:srgbClr val="002060"/>
                </a:solidFill>
                <a:effectLst/>
                <a:latin typeface="Times New Roman" panose="02020603050405020304" pitchFamily="18" charset="0"/>
                <a:cs typeface="Times New Roman" panose="02020603050405020304" pitchFamily="18" charset="0"/>
              </a:rPr>
              <a:t>Giải</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thích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thương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a:t>
            </a:r>
            <a:r>
              <a:rPr lang="vi-VN" sz="2400" dirty="0">
                <a:solidFill>
                  <a:srgbClr val="002060"/>
                </a:solidFill>
                <a:effectLst/>
                <a:latin typeface="Times New Roman" panose="02020603050405020304" pitchFamily="18" charset="0"/>
                <a:cs typeface="Times New Roman" panose="02020603050405020304" pitchFamily="18" charset="0"/>
              </a:rPr>
              <a:t> Vậy lòng nhân ái là tình yêu thương giữa người với người, sự quan tâm, giúp đỡ mà không cần đền đáp. </a:t>
            </a: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0801AA1C-D5DF-FDF0-8066-0F16BAAB09CD}"/>
              </a:ext>
            </a:extLst>
          </p:cNvPr>
          <p:cNvSpPr txBox="1"/>
          <p:nvPr/>
        </p:nvSpPr>
        <p:spPr>
          <a:xfrm>
            <a:off x="190501" y="2692436"/>
            <a:ext cx="12192000" cy="5688737"/>
          </a:xfrm>
          <a:prstGeom prst="rect">
            <a:avLst/>
          </a:prstGeom>
          <a:noFill/>
        </p:spPr>
        <p:txBody>
          <a:bodyPr wrap="square">
            <a:spAutoFit/>
          </a:bodyPr>
          <a:lstStyle/>
          <a:p>
            <a:pPr algn="just">
              <a:spcAft>
                <a:spcPts val="1000"/>
              </a:spcAft>
            </a:pPr>
            <a:r>
              <a:rPr lang="en-US" sz="2700" b="1" dirty="0">
                <a:solidFill>
                  <a:srgbClr val="002060"/>
                </a:solidFill>
                <a:effectLst/>
                <a:latin typeface="Times New Roman" panose="02020603050405020304" pitchFamily="18" charset="0"/>
                <a:cs typeface="Times New Roman" panose="02020603050405020304" pitchFamily="18" charset="0"/>
              </a:rPr>
              <a:t>3. </a:t>
            </a:r>
            <a:r>
              <a:rPr lang="en-US" sz="2700" b="1" dirty="0" err="1">
                <a:solidFill>
                  <a:srgbClr val="002060"/>
                </a:solidFill>
                <a:effectLst/>
                <a:latin typeface="Times New Roman" panose="02020603050405020304" pitchFamily="18" charset="0"/>
                <a:cs typeface="Times New Roman" panose="02020603050405020304" pitchFamily="18" charset="0"/>
              </a:rPr>
              <a:t>Bàn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luận</a:t>
            </a:r>
            <a:r>
              <a:rPr lang="en-US" sz="2700" dirty="0">
                <a:solidFill>
                  <a:srgbClr val="002060"/>
                </a:solidFill>
                <a:latin typeface="Times New Roman" panose="02020603050405020304" pitchFamily="18" charset="0"/>
                <a:cs typeface="Times New Roman" panose="02020603050405020304" pitchFamily="18" charset="0"/>
              </a:rPr>
              <a:t>: </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Tại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sao</a:t>
            </a:r>
            <a:r>
              <a:rPr lang="en-US" sz="2700" i="1" dirty="0">
                <a:solidFill>
                  <a:srgbClr val="002060"/>
                </a:solidFill>
                <a:effectLst/>
                <a:latin typeface="Times New Roman" panose="02020603050405020304" pitchFamily="18" charset="0"/>
                <a:cs typeface="Times New Roman" panose="02020603050405020304" pitchFamily="18" charset="0"/>
              </a:rPr>
              <a:t> con </a:t>
            </a:r>
            <a:r>
              <a:rPr lang="en-US" sz="2700" i="1" dirty="0" err="1">
                <a:solidFill>
                  <a:srgbClr val="002060"/>
                </a:solidFill>
                <a:effectLst/>
                <a:latin typeface="Times New Roman" panose="02020603050405020304" pitchFamily="18" charset="0"/>
                <a:cs typeface="Times New Roman" panose="02020603050405020304" pitchFamily="18" charset="0"/>
              </a:rPr>
              <a:t>người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cần</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phải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có</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lòng</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nhân</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ái</a:t>
            </a:r>
            <a:r>
              <a:rPr lang="en-US" sz="2700" i="1" dirty="0">
                <a:solidFill>
                  <a:srgbClr val="002060"/>
                </a:solidFill>
                <a:latin typeface="Times New Roman" panose="02020603050405020304" pitchFamily="18" charset="0"/>
                <a:cs typeface="Times New Roman" panose="02020603050405020304" pitchFamily="18" charset="0"/>
              </a:rPr>
              <a:t>/</a:t>
            </a:r>
            <a:r>
              <a:rPr lang="en-US" sz="2700" i="1" dirty="0" err="1">
                <a:solidFill>
                  <a:srgbClr val="002060"/>
                </a:solidFill>
                <a:latin typeface="Times New Roman" panose="02020603050405020304" pitchFamily="18" charset="0"/>
                <a:cs typeface="Times New Roman" panose="02020603050405020304" pitchFamily="18" charset="0"/>
              </a:rPr>
              <a:t>Tác</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dụng</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của</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lòng</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nhân</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ái</a:t>
            </a:r>
            <a:endParaRPr lang="en-US" sz="27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Khi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thì</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trao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thương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mà</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cần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sự</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đền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đáp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trả</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ơn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từ</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đã</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giúp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đỡ</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sẽ</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gẫn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gũi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hơn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giúp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cuộc</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sống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ý </a:t>
            </a:r>
            <a:r>
              <a:rPr lang="en-US" sz="2700" dirty="0" err="1">
                <a:solidFill>
                  <a:srgbClr val="002060"/>
                </a:solidFill>
                <a:effectLst/>
                <a:latin typeface="Times New Roman" panose="02020603050405020304" pitchFamily="18" charset="0"/>
                <a:cs typeface="Times New Roman" panose="02020603050405020304" pitchFamily="18" charset="0"/>
              </a:rPr>
              <a:t>nghĩa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hơn</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trong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chiến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dẫn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chứng</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cần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làm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gì</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để</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thể</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hiện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Quan </a:t>
            </a:r>
            <a:r>
              <a:rPr lang="en-US" sz="2700" dirty="0" err="1">
                <a:solidFill>
                  <a:srgbClr val="002060"/>
                </a:solidFill>
                <a:effectLst/>
                <a:latin typeface="Times New Roman" panose="02020603050405020304" pitchFamily="18" charset="0"/>
                <a:cs typeface="Times New Roman" panose="02020603050405020304" pitchFamily="18" charset="0"/>
              </a:rPr>
              <a:t>tâm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xung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quanh</a:t>
            </a:r>
            <a:endParaRPr lang="en-US" sz="27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Chia </a:t>
            </a:r>
            <a:r>
              <a:rPr lang="en-US" sz="2700" dirty="0" err="1">
                <a:solidFill>
                  <a:srgbClr val="002060"/>
                </a:solidFill>
                <a:effectLst/>
                <a:latin typeface="Times New Roman" panose="02020603050405020304" pitchFamily="18" charset="0"/>
                <a:cs typeface="Times New Roman" panose="02020603050405020304" pitchFamily="18" charset="0"/>
              </a:rPr>
              <a:t>sẻ</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cảm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với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nỗi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khác</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Phản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latin typeface="Times New Roman" panose="02020603050405020304" pitchFamily="18" charset="0"/>
                <a:cs typeface="Times New Roman" panose="02020603050405020304" pitchFamily="18" charset="0"/>
              </a:rPr>
              <a:t>đề</a:t>
            </a:r>
            <a:r>
              <a:rPr lang="en-US" sz="2700" b="1" dirty="0">
                <a:solidFill>
                  <a:srgbClr val="002060"/>
                </a:solidFill>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kẻ</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chỉ</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biết</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ích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kỉ</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vì</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lợi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ích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bản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quan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tâm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khác</a:t>
            </a:r>
            <a:r>
              <a:rPr lang="en-US" sz="2700" dirty="0">
                <a:solidFill>
                  <a:srgbClr val="00206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975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18958E-87EB-64BA-5331-67E7CE17C4BA}"/>
              </a:ext>
            </a:extLst>
          </p:cNvPr>
          <p:cNvSpPr txBox="1"/>
          <p:nvPr/>
        </p:nvSpPr>
        <p:spPr>
          <a:xfrm>
            <a:off x="296636" y="327927"/>
            <a:ext cx="11704864" cy="2291140"/>
          </a:xfrm>
          <a:prstGeom prst="rect">
            <a:avLst/>
          </a:prstGeom>
          <a:noFill/>
        </p:spPr>
        <p:txBody>
          <a:bodyPr wrap="square">
            <a:spAutoFit/>
          </a:bodyPr>
          <a:lstStyle/>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Đưa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lời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khuyên</a:t>
            </a:r>
            <a:r>
              <a:rPr lang="en-US" sz="2800" dirty="0">
                <a:solidFill>
                  <a:srgbClr val="002060"/>
                </a:solidFill>
                <a:latin typeface="Times New Roman" panose="02020603050405020304" pitchFamily="18" charset="0"/>
                <a:cs typeface="Times New Roman" panose="02020603050405020304" pitchFamily="18" charset="0"/>
              </a:rPr>
              <a:t>/</a:t>
            </a:r>
            <a:r>
              <a:rPr lang="en-US" sz="2800" dirty="0" err="1">
                <a:solidFill>
                  <a:srgbClr val="002060"/>
                </a:solidFill>
                <a:latin typeface="Times New Roman" panose="02020603050405020304" pitchFamily="18" charset="0"/>
                <a:cs typeface="Times New Roman" panose="02020603050405020304" pitchFamily="18" charset="0"/>
              </a:rPr>
              <a:t>rút</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ra</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bài</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học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về</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nhận</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thức</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và</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hành</a:t>
            </a:r>
            <a:r>
              <a:rPr lang="en-US" sz="2800" dirty="0">
                <a:solidFill>
                  <a:srgbClr val="002060"/>
                </a:solidFill>
                <a:latin typeface="Times New Roman" panose="02020603050405020304" pitchFamily="18" charset="0"/>
                <a:cs typeface="Times New Roman" panose="02020603050405020304" pitchFamily="18" charset="0"/>
              </a:rPr>
              <a:t> </a:t>
            </a:r>
            <a:r>
              <a:rPr lang="en-US" sz="2800" dirty="0" err="1">
                <a:solidFill>
                  <a:srgbClr val="002060"/>
                </a:solidFill>
                <a:latin typeface="Times New Roman" panose="02020603050405020304" pitchFamily="18" charset="0"/>
                <a:cs typeface="Times New Roman" panose="02020603050405020304" pitchFamily="18" charset="0"/>
              </a:rPr>
              <a:t>động</a:t>
            </a:r>
            <a:r>
              <a:rPr lang="en-US" sz="2800"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Biết</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ơn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trân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trọng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tình</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yêu</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thương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của</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mẹ</a:t>
            </a:r>
            <a:r>
              <a:rPr lang="en-US" sz="280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Sống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ngoan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ngoãn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hiếu</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thảo</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không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được</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có</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những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biểu</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hiện</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trái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với</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đạo</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làm</a:t>
            </a:r>
            <a:r>
              <a:rPr lang="en-US" sz="2800" dirty="0">
                <a:solidFill>
                  <a:srgbClr val="002060"/>
                </a:solidFill>
                <a:effectLst/>
                <a:latin typeface="Times New Roman" panose="02020603050405020304" pitchFamily="18" charset="0"/>
                <a:cs typeface="Times New Roman" panose="02020603050405020304" pitchFamily="18" charset="0"/>
              </a:rPr>
              <a:t> con.</a:t>
            </a:r>
          </a:p>
        </p:txBody>
      </p:sp>
    </p:spTree>
    <p:extLst>
      <p:ext uri="{BB962C8B-B14F-4D97-AF65-F5344CB8AC3E}">
        <p14:creationId xmlns:p14="http://schemas.microsoft.com/office/powerpoint/2010/main" val="2014003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02012D-6698-E2AE-BBD2-7EABE4543806}"/>
              </a:ext>
            </a:extLst>
          </p:cNvPr>
          <p:cNvSpPr txBox="1"/>
          <p:nvPr/>
        </p:nvSpPr>
        <p:spPr>
          <a:xfrm>
            <a:off x="76200" y="0"/>
            <a:ext cx="12039600" cy="7206268"/>
          </a:xfrm>
          <a:prstGeom prst="rect">
            <a:avLst/>
          </a:prstGeom>
          <a:noFill/>
        </p:spPr>
        <p:txBody>
          <a:bodyPr wrap="square">
            <a:spAutoFit/>
          </a:bodyPr>
          <a:lstStyle/>
          <a:p>
            <a:pPr algn="just">
              <a:lnSpc>
                <a:spcPct val="115000"/>
              </a:lnSpc>
              <a:spcAft>
                <a:spcPts val="1000"/>
              </a:spcAft>
            </a:pPr>
            <a:r>
              <a:rPr lang="en-US" sz="2500" b="1" dirty="0">
                <a:effectLst/>
                <a:latin typeface="Times New Roman" panose="02020603050405020304" pitchFamily="18" charset="0"/>
                <a:ea typeface="Calibri" panose="020F0502020204030204" pitchFamily="34" charset="0"/>
              </a:rPr>
              <a:t>PHẦN I: ĐỌC – HIỂU (</a:t>
            </a:r>
            <a:r>
              <a:rPr lang="vi-VN" sz="2500" b="1" dirty="0">
                <a:effectLst/>
                <a:latin typeface="Times New Roman" panose="02020603050405020304" pitchFamily="18" charset="0"/>
                <a:ea typeface="Calibri" panose="020F0502020204030204" pitchFamily="34" charset="0"/>
              </a:rPr>
              <a:t>3,</a:t>
            </a:r>
            <a:r>
              <a:rPr lang="en-US" sz="2500" b="1" dirty="0">
                <a:effectLst/>
                <a:latin typeface="Times New Roman" panose="02020603050405020304" pitchFamily="18" charset="0"/>
                <a:ea typeface="Calibri" panose="020F0502020204030204" pitchFamily="34" charset="0"/>
              </a:rPr>
              <a:t>0 </a:t>
            </a:r>
            <a:r>
              <a:rPr lang="en-US" sz="2500" b="1" dirty="0" err="1">
                <a:effectLst/>
                <a:latin typeface="Times New Roman" panose="02020603050405020304" pitchFamily="18" charset="0"/>
                <a:ea typeface="Calibri" panose="020F0502020204030204" pitchFamily="34" charset="0"/>
              </a:rPr>
              <a:t>điểm</a:t>
            </a:r>
            <a:r>
              <a:rPr lang="en-US" sz="2500" b="1" dirty="0">
                <a:effectLst/>
                <a:latin typeface="Times New Roman" panose="02020603050405020304" pitchFamily="18" charset="0"/>
                <a:ea typeface="Calibri" panose="020F0502020204030204" pitchFamily="34" charset="0"/>
              </a:rPr>
              <a:t> )</a:t>
            </a:r>
            <a:r>
              <a:rPr lang="en-US" sz="2500" dirty="0">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Đọc</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đoạn</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trích</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sau</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và</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thực</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hiện</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các</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yêu</a:t>
            </a:r>
            <a:r>
              <a:rPr lang="en-US" sz="2500" b="1" dirty="0">
                <a:effectLst/>
                <a:latin typeface="Times New Roman" panose="02020603050405020304" pitchFamily="18" charset="0"/>
                <a:ea typeface="Calibri" panose="020F0502020204030204" pitchFamily="34" charset="0"/>
              </a:rPr>
              <a:t> </a:t>
            </a:r>
            <a:r>
              <a:rPr lang="en-US" sz="2500" b="1" dirty="0" err="1">
                <a:effectLst/>
                <a:latin typeface="Times New Roman" panose="02020603050405020304" pitchFamily="18" charset="0"/>
                <a:ea typeface="Calibri" panose="020F0502020204030204" pitchFamily="34" charset="0"/>
              </a:rPr>
              <a:t>cầu</a:t>
            </a:r>
            <a:r>
              <a:rPr lang="en-US" sz="2500" b="1" dirty="0">
                <a:effectLst/>
                <a:latin typeface="Times New Roman" panose="02020603050405020304" pitchFamily="18" charset="0"/>
                <a:ea typeface="Calibri" panose="020F0502020204030204" pitchFamily="34" charset="0"/>
              </a:rPr>
              <a:t>:</a:t>
            </a:r>
            <a:endParaRPr lang="en-US" sz="2500" dirty="0">
              <a:effectLst/>
              <a:latin typeface="Times New Roman" panose="02020603050405020304" pitchFamily="18" charset="0"/>
              <a:ea typeface="Calibri" panose="020F0502020204030204" pitchFamily="34" charset="0"/>
            </a:endParaRPr>
          </a:p>
          <a:p>
            <a:pPr algn="just">
              <a:lnSpc>
                <a:spcPct val="115000"/>
              </a:lnSpc>
              <a:spcAft>
                <a:spcPts val="1000"/>
              </a:spcAft>
              <a:tabLst>
                <a:tab pos="1111885" algn="l"/>
              </a:tabLst>
            </a:pP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Đến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hôm</a:t>
            </a:r>
            <a:r>
              <a:rPr lang="en-US" sz="2500" i="1" dirty="0">
                <a:effectLst/>
                <a:latin typeface="Times New Roman" panose="02020603050405020304" pitchFamily="18" charset="0"/>
                <a:ea typeface="Calibri" panose="020F0502020204030204" pitchFamily="34" charset="0"/>
              </a:rPr>
              <a:t> nay </a:t>
            </a:r>
            <a:r>
              <a:rPr lang="en-US" sz="2500" i="1" dirty="0" err="1">
                <a:effectLst/>
                <a:latin typeface="Times New Roman" panose="02020603050405020304" pitchFamily="18" charset="0"/>
                <a:ea typeface="Calibri" panose="020F0502020204030204" pitchFamily="34" charset="0"/>
              </a:rPr>
              <a:t>khi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đất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nước</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thống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nhất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và</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đang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trên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đà</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phát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triển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mạnh</a:t>
            </a:r>
            <a:r>
              <a:rPr lang="en-US" sz="2500" i="1" dirty="0">
                <a:effectLst/>
                <a:latin typeface="Times New Roman" panose="02020603050405020304" pitchFamily="18" charset="0"/>
                <a:ea typeface="Calibri" panose="020F0502020204030204" pitchFamily="34" charset="0"/>
              </a:rPr>
              <a:t> mẽ </a:t>
            </a:r>
            <a:r>
              <a:rPr lang="en-US" sz="2500" i="1" dirty="0" err="1">
                <a:effectLst/>
                <a:latin typeface="Times New Roman" panose="02020603050405020304" pitchFamily="18" charset="0"/>
                <a:ea typeface="Calibri" panose="020F0502020204030204" pitchFamily="34" charset="0"/>
              </a:rPr>
              <a:t>thì</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lý</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tưởng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sống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cao</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đẹp</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thế</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hệ</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trẻ</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lại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càng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rộng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hơn</a:t>
            </a:r>
            <a:r>
              <a:rPr lang="en-US" sz="2500" i="1" dirty="0">
                <a:effectLst/>
                <a:latin typeface="Times New Roman" panose="02020603050405020304" pitchFamily="18" charset="0"/>
                <a:ea typeface="Calibri" panose="020F0502020204030204" pitchFamily="34" charset="0"/>
              </a:rPr>
              <a:t>, bao la </a:t>
            </a:r>
            <a:r>
              <a:rPr lang="en-US" sz="2500" i="1" dirty="0" err="1">
                <a:effectLst/>
                <a:latin typeface="Times New Roman" panose="02020603050405020304" pitchFamily="18" charset="0"/>
                <a:ea typeface="Calibri" panose="020F0502020204030204" pitchFamily="34" charset="0"/>
              </a:rPr>
              <a:t>hơn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Vì</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một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Việt</a:t>
            </a:r>
            <a:r>
              <a:rPr lang="en-US" sz="2500" i="1" dirty="0">
                <a:effectLst/>
                <a:latin typeface="Times New Roman" panose="02020603050405020304" pitchFamily="18" charset="0"/>
                <a:ea typeface="Calibri" panose="020F0502020204030204" pitchFamily="34" charset="0"/>
              </a:rPr>
              <a:t> Nam </a:t>
            </a:r>
            <a:r>
              <a:rPr lang="en-US" sz="2500" i="1" dirty="0" err="1">
                <a:effectLst/>
                <a:latin typeface="Times New Roman" panose="02020603050405020304" pitchFamily="18" charset="0"/>
                <a:ea typeface="Calibri" panose="020F0502020204030204" pitchFamily="34" charset="0"/>
              </a:rPr>
              <a:t>phát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triển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Đại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số</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thanh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niên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đang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hăng</a:t>
            </a:r>
            <a:r>
              <a:rPr lang="en-US" sz="2500" i="1" dirty="0">
                <a:effectLst/>
                <a:latin typeface="Times New Roman" panose="02020603050405020304" pitchFamily="18" charset="0"/>
                <a:ea typeface="Calibri" panose="020F0502020204030204" pitchFamily="34" charset="0"/>
              </a:rPr>
              <a:t> say </a:t>
            </a:r>
            <a:r>
              <a:rPr lang="en-US" sz="2500" i="1" dirty="0" err="1">
                <a:effectLst/>
                <a:latin typeface="Times New Roman" panose="02020603050405020304" pitchFamily="18" charset="0"/>
                <a:ea typeface="Calibri" panose="020F0502020204030204" pitchFamily="34" charset="0"/>
              </a:rPr>
              <a:t>tiếp</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bước</a:t>
            </a:r>
            <a:r>
              <a:rPr lang="en-US" sz="2500" i="1" dirty="0">
                <a:effectLst/>
                <a:latin typeface="Times New Roman" panose="02020603050405020304" pitchFamily="18" charset="0"/>
                <a:ea typeface="Calibri" panose="020F0502020204030204" pitchFamily="34" charset="0"/>
              </a:rPr>
              <a:t> cha </a:t>
            </a:r>
            <a:r>
              <a:rPr lang="en-US" sz="2500" i="1" dirty="0" err="1">
                <a:effectLst/>
                <a:latin typeface="Times New Roman" panose="02020603050405020304" pitchFamily="18" charset="0"/>
                <a:ea typeface="Calibri" panose="020F0502020204030204" pitchFamily="34" charset="0"/>
              </a:rPr>
              <a:t>anh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thừa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kế</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và</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phát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huy</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truyền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thống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các</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thế</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hệ</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trước</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khẳng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định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lý</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tưởng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sống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mình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ra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sức</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phấn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đấu</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trên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mọi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lĩnh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vực</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đời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sống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xã</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hội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đóng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góp</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cho</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sự</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phát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triển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và</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hội</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nhập</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đất</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nước</a:t>
            </a:r>
            <a:r>
              <a:rPr lang="en-US" sz="2500" i="1" dirty="0">
                <a:effectLst/>
                <a:latin typeface="Times New Roman" panose="02020603050405020304" pitchFamily="18" charset="0"/>
                <a:ea typeface="Calibri" panose="020F0502020204030204" pitchFamily="34" charset="0"/>
              </a:rPr>
              <a:t>.</a:t>
            </a:r>
            <a:endParaRPr lang="en-US" sz="25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Lớp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lớp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thanh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niên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ra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sức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học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tập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nhanh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chóng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nắm</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bắt</a:t>
            </a:r>
            <a:r>
              <a:rPr lang="en-US" sz="2500" i="1" dirty="0">
                <a:solidFill>
                  <a:srgbClr val="000000"/>
                </a:solidFill>
                <a:effectLst/>
                <a:latin typeface="Times New Roman" panose="02020603050405020304" pitchFamily="18" charset="0"/>
                <a:ea typeface="Calibri" panose="020F0502020204030204" pitchFamily="34" charset="0"/>
              </a:rPr>
              <a:t> khoa </a:t>
            </a:r>
            <a:r>
              <a:rPr lang="en-US" sz="2500" i="1" dirty="0" err="1">
                <a:solidFill>
                  <a:srgbClr val="000000"/>
                </a:solidFill>
                <a:effectLst/>
                <a:latin typeface="Times New Roman" panose="02020603050405020304" pitchFamily="18" charset="0"/>
                <a:ea typeface="Calibri" panose="020F0502020204030204" pitchFamily="34" charset="0"/>
              </a:rPr>
              <a:t>học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công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nghệ</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mong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được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đóng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góp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sức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lực</a:t>
            </a:r>
            <a:r>
              <a:rPr lang="en-US" sz="2500" i="1" dirty="0">
                <a:solidFill>
                  <a:srgbClr val="000000"/>
                </a:solidFill>
                <a:effectLst/>
                <a:latin typeface="Times New Roman" panose="02020603050405020304" pitchFamily="18" charset="0"/>
                <a:ea typeface="Calibri" panose="020F0502020204030204" pitchFamily="34" charset="0"/>
              </a:rPr>
              <a:t>, trí </a:t>
            </a:r>
            <a:r>
              <a:rPr lang="en-US" sz="2500" i="1" dirty="0" err="1">
                <a:solidFill>
                  <a:srgbClr val="000000"/>
                </a:solidFill>
                <a:effectLst/>
                <a:latin typeface="Times New Roman" panose="02020603050405020304" pitchFamily="18" charset="0"/>
                <a:ea typeface="Calibri" panose="020F0502020204030204" pitchFamily="34" charset="0"/>
              </a:rPr>
              <a:t>tuê</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cho</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đất</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nước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Những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chiến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thắng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vẻ</a:t>
            </a:r>
            <a:r>
              <a:rPr lang="en-US" sz="2500" i="1" dirty="0">
                <a:solidFill>
                  <a:srgbClr val="000000"/>
                </a:solidFill>
                <a:effectLst/>
                <a:latin typeface="Times New Roman" panose="02020603050405020304" pitchFamily="18" charset="0"/>
                <a:ea typeface="Calibri" panose="020F0502020204030204" pitchFamily="34" charset="0"/>
              </a:rPr>
              <a:t> vang </a:t>
            </a:r>
            <a:r>
              <a:rPr lang="en-US" sz="2500" i="1" dirty="0" err="1">
                <a:solidFill>
                  <a:srgbClr val="000000"/>
                </a:solidFill>
                <a:effectLst/>
                <a:latin typeface="Times New Roman" panose="02020603050405020304" pitchFamily="18" charset="0"/>
                <a:ea typeface="Calibri" panose="020F0502020204030204" pitchFamily="34" charset="0"/>
              </a:rPr>
              <a:t>liên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tiếp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của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các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đội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tuyển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tre</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những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tấm</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huy</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chương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vàng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huy</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chương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bạc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từ</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các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môn</a:t>
            </a:r>
            <a:r>
              <a:rPr lang="en-US" sz="2500" i="1" dirty="0">
                <a:solidFill>
                  <a:srgbClr val="000000"/>
                </a:solidFill>
                <a:effectLst/>
                <a:latin typeface="Times New Roman" panose="02020603050405020304" pitchFamily="18" charset="0"/>
                <a:ea typeface="Calibri" panose="020F0502020204030204" pitchFamily="34" charset="0"/>
              </a:rPr>
              <a:t> Olympic khoa </a:t>
            </a:r>
            <a:r>
              <a:rPr lang="en-US" sz="2500" i="1" dirty="0" err="1">
                <a:solidFill>
                  <a:srgbClr val="000000"/>
                </a:solidFill>
                <a:effectLst/>
                <a:latin typeface="Times New Roman" panose="02020603050405020304" pitchFamily="18" charset="0"/>
                <a:ea typeface="Calibri" panose="020F0502020204030204" pitchFamily="34" charset="0"/>
              </a:rPr>
              <a:t>học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tư</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nhiên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cũng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như</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xa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hội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nhiều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giải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thể</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thao</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hàng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đầu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của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khu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vực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và</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thế</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giới</a:t>
            </a:r>
            <a:r>
              <a:rPr lang="en-US" sz="2500" i="1" dirty="0">
                <a:solidFill>
                  <a:srgbClr val="000000"/>
                </a:solidFill>
                <a:effectLst/>
                <a:latin typeface="Times New Roman" panose="02020603050405020304" pitchFamily="18" charset="0"/>
                <a:ea typeface="Calibri" panose="020F0502020204030204" pitchFamily="34" charset="0"/>
              </a:rPr>
              <a:t> là </a:t>
            </a:r>
            <a:r>
              <a:rPr lang="en-US" sz="2500" i="1" dirty="0" err="1">
                <a:solidFill>
                  <a:srgbClr val="000000"/>
                </a:solidFill>
                <a:effectLst/>
                <a:latin typeface="Times New Roman" panose="02020603050405020304" pitchFamily="18" charset="0"/>
                <a:ea typeface="Calibri" panose="020F0502020204030204" pitchFamily="34" charset="0"/>
              </a:rPr>
              <a:t>minh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chứng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cho</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sư</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phấn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đấu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rèn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luyện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của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thê</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hê</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tre</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ngày</a:t>
            </a:r>
            <a:r>
              <a:rPr lang="en-US" sz="2500" i="1" dirty="0">
                <a:solidFill>
                  <a:srgbClr val="000000"/>
                </a:solidFill>
                <a:effectLst/>
                <a:latin typeface="Times New Roman" panose="02020603050405020304" pitchFamily="18" charset="0"/>
                <a:ea typeface="Calibri" panose="020F0502020204030204" pitchFamily="34" charset="0"/>
              </a:rPr>
              <a:t> nay. </a:t>
            </a:r>
            <a:r>
              <a:rPr lang="en-US" sz="2500" i="1" dirty="0" err="1">
                <a:solidFill>
                  <a:srgbClr val="000000"/>
                </a:solidFill>
                <a:effectLst/>
                <a:latin typeface="Times New Roman" panose="02020603050405020304" pitchFamily="18" charset="0"/>
                <a:ea typeface="Calibri" panose="020F0502020204030204" pitchFamily="34" charset="0"/>
              </a:rPr>
              <a:t>Nhiều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thanh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niên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xả</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thân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với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nhiệm</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vụ</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đấu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tranh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chống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lại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bọn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tội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phạm</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chống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thiên</a:t>
            </a:r>
            <a:r>
              <a:rPr lang="en-US" sz="2500" i="1" dirty="0">
                <a:solidFill>
                  <a:srgbClr val="000000"/>
                </a:solidFill>
                <a:effectLst/>
                <a:latin typeface="Times New Roman" panose="02020603050405020304" pitchFamily="18" charset="0"/>
                <a:ea typeface="Calibri" panose="020F0502020204030204" pitchFamily="34" charset="0"/>
              </a:rPr>
              <a:t> tai, </a:t>
            </a:r>
            <a:r>
              <a:rPr lang="en-US" sz="2500" i="1" dirty="0" err="1">
                <a:solidFill>
                  <a:srgbClr val="000000"/>
                </a:solidFill>
                <a:effectLst/>
                <a:latin typeface="Times New Roman" panose="02020603050405020304" pitchFamily="18" charset="0"/>
                <a:ea typeface="Calibri" panose="020F0502020204030204" pitchFamily="34" charset="0"/>
              </a:rPr>
              <a:t>chống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đói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nghèo</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lạc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hậu</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nuôi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dưỡng</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bản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thân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gia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đình</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góp</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sức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đưa</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đất</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nước</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phát</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triển</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và</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hội</a:t>
            </a:r>
            <a:r>
              <a:rPr lang="en-US" sz="2500" i="1" dirty="0">
                <a:solidFill>
                  <a:srgbClr val="000000"/>
                </a:solidFill>
                <a:effectLst/>
                <a:latin typeface="Times New Roman" panose="02020603050405020304" pitchFamily="18" charset="0"/>
                <a:ea typeface="Calibri" panose="020F0502020204030204" pitchFamily="34" charset="0"/>
              </a:rPr>
              <a:t> </a:t>
            </a:r>
            <a:r>
              <a:rPr lang="en-US" sz="2500" i="1" dirty="0" err="1">
                <a:solidFill>
                  <a:srgbClr val="000000"/>
                </a:solidFill>
                <a:effectLst/>
                <a:latin typeface="Times New Roman" panose="02020603050405020304" pitchFamily="18" charset="0"/>
                <a:ea typeface="Calibri" panose="020F0502020204030204" pitchFamily="34" charset="0"/>
              </a:rPr>
              <a:t>nhập</a:t>
            </a:r>
            <a:r>
              <a:rPr lang="en-US" sz="2500" i="1" dirty="0">
                <a:solidFill>
                  <a:srgbClr val="000000"/>
                </a:solidFill>
                <a:effectLst/>
                <a:latin typeface="Times New Roman" panose="02020603050405020304" pitchFamily="18" charset="0"/>
                <a:ea typeface="Calibri" panose="020F0502020204030204" pitchFamily="34" charset="0"/>
              </a:rPr>
              <a:t>.</a:t>
            </a:r>
            <a:endParaRPr lang="en-US" sz="25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Lý</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tưởng</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của</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thanh</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niên</a:t>
            </a:r>
            <a:r>
              <a:rPr lang="en-US" sz="2500" i="1" dirty="0">
                <a:effectLst/>
                <a:latin typeface="Times New Roman" panose="02020603050405020304" pitchFamily="18" charset="0"/>
                <a:ea typeface="Calibri" panose="020F0502020204030204" pitchFamily="34" charset="0"/>
              </a:rPr>
              <a:t> </a:t>
            </a:r>
            <a:r>
              <a:rPr lang="en-US" sz="2500" i="1" dirty="0" err="1">
                <a:effectLst/>
                <a:latin typeface="Times New Roman" panose="02020603050405020304" pitchFamily="18" charset="0"/>
                <a:ea typeface="Calibri" panose="020F0502020204030204" pitchFamily="34" charset="0"/>
              </a:rPr>
              <a:t>hiện</a:t>
            </a:r>
            <a:r>
              <a:rPr lang="en-US" sz="2500" i="1" dirty="0">
                <a:effectLst/>
                <a:latin typeface="Times New Roman" panose="02020603050405020304" pitchFamily="18" charset="0"/>
                <a:ea typeface="Calibri" panose="020F0502020204030204" pitchFamily="34" charset="0"/>
              </a:rPr>
              <a:t> nay – </a:t>
            </a:r>
            <a:r>
              <a:rPr lang="en-US" sz="2500" dirty="0" err="1">
                <a:effectLst/>
                <a:latin typeface="Times New Roman" panose="02020603050405020304" pitchFamily="18" charset="0"/>
                <a:ea typeface="Calibri" panose="020F0502020204030204" pitchFamily="34" charset="0"/>
              </a:rPr>
              <a:t>Bảo</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Hân</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Báo</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điện</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tử</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Thái</a:t>
            </a:r>
            <a:r>
              <a:rPr lang="en-US" sz="2500" dirty="0">
                <a:effectLst/>
                <a:latin typeface="Times New Roman" panose="02020603050405020304" pitchFamily="18" charset="0"/>
                <a:ea typeface="Calibri" panose="020F0502020204030204" pitchFamily="34" charset="0"/>
              </a:rPr>
              <a:t> </a:t>
            </a:r>
            <a:r>
              <a:rPr lang="en-US" sz="2500" dirty="0" err="1">
                <a:effectLst/>
                <a:latin typeface="Times New Roman" panose="02020603050405020304" pitchFamily="18" charset="0"/>
                <a:ea typeface="Calibri" panose="020F0502020204030204" pitchFamily="34" charset="0"/>
              </a:rPr>
              <a:t>Nguyên</a:t>
            </a:r>
            <a:r>
              <a:rPr lang="en-US" sz="2500" i="1" dirty="0">
                <a:effectLst/>
                <a:latin typeface="Times New Roman" panose="02020603050405020304" pitchFamily="18" charset="0"/>
                <a:ea typeface="Calibri" panose="020F0502020204030204" pitchFamily="34" charset="0"/>
              </a:rPr>
              <a:t>)</a:t>
            </a:r>
            <a:endParaRPr lang="en-US" sz="25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fr-FR" sz="2500" b="1" dirty="0">
                <a:solidFill>
                  <a:srgbClr val="000000"/>
                </a:solidFill>
                <a:effectLst/>
                <a:latin typeface="Times New Roman" panose="02020603050405020304" pitchFamily="18" charset="0"/>
                <a:ea typeface="Arial" panose="020B0604020202020204" pitchFamily="34" charset="0"/>
              </a:rPr>
              <a:t> </a:t>
            </a:r>
            <a:endParaRPr lang="en-US" sz="25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50222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02012D-6698-E2AE-BBD2-7EABE4543806}"/>
              </a:ext>
            </a:extLst>
          </p:cNvPr>
          <p:cNvSpPr txBox="1"/>
          <p:nvPr/>
        </p:nvSpPr>
        <p:spPr>
          <a:xfrm>
            <a:off x="215900" y="152400"/>
            <a:ext cx="11772900" cy="5392502"/>
          </a:xfrm>
          <a:prstGeom prst="rect">
            <a:avLst/>
          </a:prstGeom>
          <a:noFill/>
        </p:spPr>
        <p:txBody>
          <a:bodyPr wrap="square">
            <a:spAutoFit/>
          </a:bodyPr>
          <a:lstStyle/>
          <a:p>
            <a:pPr algn="just">
              <a:lnSpc>
                <a:spcPct val="115000"/>
              </a:lnSpc>
              <a:spcAft>
                <a:spcPts val="1000"/>
              </a:spcAft>
            </a:pPr>
            <a:r>
              <a:rPr lang="fr-FR" sz="2800" b="1" dirty="0">
                <a:solidFill>
                  <a:srgbClr val="000000"/>
                </a:solidFill>
                <a:effectLst/>
                <a:latin typeface="Times New Roman" panose="02020603050405020304" pitchFamily="18" charset="0"/>
                <a:ea typeface="Arial" panose="020B0604020202020204" pitchFamily="34" charset="0"/>
              </a:rPr>
              <a:t> </a:t>
            </a:r>
            <a:r>
              <a:rPr lang="fr-FR" sz="2800" b="1" dirty="0" err="1">
                <a:solidFill>
                  <a:srgbClr val="000000"/>
                </a:solidFill>
                <a:effectLst/>
                <a:latin typeface="Times New Roman" panose="02020603050405020304" pitchFamily="18" charset="0"/>
                <a:ea typeface="Arial" panose="020B0604020202020204" pitchFamily="34" charset="0"/>
              </a:rPr>
              <a:t>Câu</a:t>
            </a:r>
            <a:r>
              <a:rPr lang="fr-FR" sz="2800" b="1" dirty="0">
                <a:solidFill>
                  <a:srgbClr val="000000"/>
                </a:solidFill>
                <a:effectLst/>
                <a:latin typeface="Times New Roman" panose="02020603050405020304" pitchFamily="18" charset="0"/>
                <a:ea typeface="Arial" panose="020B0604020202020204" pitchFamily="34" charset="0"/>
              </a:rPr>
              <a:t> 1 ( 0,5 </a:t>
            </a:r>
            <a:r>
              <a:rPr lang="fr-FR" sz="2800" b="1" dirty="0" err="1">
                <a:solidFill>
                  <a:srgbClr val="000000"/>
                </a:solidFill>
                <a:effectLst/>
                <a:latin typeface="Times New Roman" panose="02020603050405020304" pitchFamily="18" charset="0"/>
                <a:ea typeface="Arial" panose="020B0604020202020204" pitchFamily="34" charset="0"/>
              </a:rPr>
              <a:t>điểm</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Phương</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thức</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biểu</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đạt</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chính</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của</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đoạn</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trích</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trên</a:t>
            </a:r>
            <a:r>
              <a:rPr lang="fr-FR" sz="2800" dirty="0">
                <a:solidFill>
                  <a:srgbClr val="000000"/>
                </a:solidFill>
                <a:effectLst/>
                <a:latin typeface="Times New Roman" panose="02020603050405020304" pitchFamily="18" charset="0"/>
                <a:ea typeface="Arial" panose="020B0604020202020204" pitchFamily="34" charset="0"/>
              </a:rPr>
              <a:t> là </a:t>
            </a:r>
            <a:r>
              <a:rPr lang="fr-FR" sz="2800" dirty="0" err="1">
                <a:solidFill>
                  <a:srgbClr val="000000"/>
                </a:solidFill>
                <a:effectLst/>
                <a:latin typeface="Times New Roman" panose="02020603050405020304" pitchFamily="18" charset="0"/>
                <a:ea typeface="Arial" panose="020B0604020202020204" pitchFamily="34" charset="0"/>
              </a:rPr>
              <a:t>gì</a:t>
            </a:r>
            <a:r>
              <a:rPr lang="fr-FR" sz="2800" dirty="0">
                <a:solidFill>
                  <a:srgbClr val="000000"/>
                </a:solidFill>
                <a:effectLst/>
                <a:latin typeface="Times New Roman" panose="02020603050405020304" pitchFamily="18" charset="0"/>
                <a:ea typeface="Arial" panose="020B060402020202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fr-FR" sz="2800" b="1" dirty="0" err="1">
                <a:solidFill>
                  <a:srgbClr val="000000"/>
                </a:solidFill>
                <a:effectLst/>
                <a:latin typeface="Times New Roman" panose="02020603050405020304" pitchFamily="18" charset="0"/>
                <a:ea typeface="Arial" panose="020B0604020202020204" pitchFamily="34" charset="0"/>
              </a:rPr>
              <a:t>Câu</a:t>
            </a:r>
            <a:r>
              <a:rPr lang="fr-FR" sz="2800" b="1" dirty="0">
                <a:solidFill>
                  <a:srgbClr val="000000"/>
                </a:solidFill>
                <a:effectLst/>
                <a:latin typeface="Times New Roman" panose="02020603050405020304" pitchFamily="18" charset="0"/>
                <a:ea typeface="Arial" panose="020B0604020202020204" pitchFamily="34" charset="0"/>
              </a:rPr>
              <a:t> 2</a:t>
            </a:r>
            <a:r>
              <a:rPr lang="fr-FR" sz="2800" dirty="0">
                <a:solidFill>
                  <a:srgbClr val="000000"/>
                </a:solidFill>
                <a:effectLst/>
                <a:latin typeface="Times New Roman" panose="02020603050405020304" pitchFamily="18" charset="0"/>
                <a:ea typeface="Arial" panose="020B0604020202020204" pitchFamily="34" charset="0"/>
              </a:rPr>
              <a:t> </a:t>
            </a:r>
            <a:r>
              <a:rPr lang="fr-FR" sz="2800" b="1" dirty="0">
                <a:solidFill>
                  <a:srgbClr val="000000"/>
                </a:solidFill>
                <a:effectLst/>
                <a:latin typeface="Times New Roman" panose="02020603050405020304" pitchFamily="18" charset="0"/>
                <a:ea typeface="Arial" panose="020B0604020202020204" pitchFamily="34" charset="0"/>
              </a:rPr>
              <a:t>(0,5 </a:t>
            </a:r>
            <a:r>
              <a:rPr lang="fr-FR" sz="2800" b="1" dirty="0" err="1">
                <a:solidFill>
                  <a:srgbClr val="000000"/>
                </a:solidFill>
                <a:effectLst/>
                <a:latin typeface="Times New Roman" panose="02020603050405020304" pitchFamily="18" charset="0"/>
                <a:ea typeface="Arial" panose="020B0604020202020204" pitchFamily="34" charset="0"/>
              </a:rPr>
              <a:t>điểm</a:t>
            </a:r>
            <a:r>
              <a:rPr lang="fr-FR" sz="2800" b="1" dirty="0">
                <a:solidFill>
                  <a:srgbClr val="000000"/>
                </a:solidFill>
                <a:effectLst/>
                <a:latin typeface="Times New Roman" panose="02020603050405020304" pitchFamily="18" charset="0"/>
                <a:ea typeface="Arial" panose="020B0604020202020204" pitchFamily="34" charset="0"/>
              </a:rPr>
              <a:t>).</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Em</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hiểu</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thế</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nào</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về</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câu</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văn</a:t>
            </a:r>
            <a:r>
              <a:rPr lang="fr-FR" sz="2800" dirty="0">
                <a:solidFill>
                  <a:srgbClr val="000000"/>
                </a:solidFill>
                <a:effectLst/>
                <a:latin typeface="Times New Roman" panose="02020603050405020304" pitchFamily="18" charset="0"/>
                <a:ea typeface="Arial" panose="020B0604020202020204" pitchFamily="34" charset="0"/>
              </a:rPr>
              <a:t>: “</a:t>
            </a:r>
            <a:r>
              <a:rPr lang="fr-FR" sz="2800" i="1" dirty="0" err="1">
                <a:effectLst/>
                <a:latin typeface="Times New Roman" panose="02020603050405020304" pitchFamily="18" charset="0"/>
                <a:ea typeface="Calibri" panose="020F0502020204030204" pitchFamily="34" charset="0"/>
              </a:rPr>
              <a:t>Đại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số</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thanh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niên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đang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hăng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say</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tiếp</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bước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cha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anh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thừa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kế</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và</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phát</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huy</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truyền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của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các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thế</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hệ</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trước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khẳng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định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lý</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tưởng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của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mình</a:t>
            </a:r>
            <a:r>
              <a:rPr lang="fr-FR" sz="2800" i="1" dirty="0">
                <a:effectLst/>
                <a:latin typeface="Times New Roman" panose="02020603050405020304" pitchFamily="18" charset="0"/>
                <a:ea typeface="Calibri" panose="020F0502020204030204" pitchFamily="34" charset="0"/>
              </a:rPr>
              <a:t>, ra </a:t>
            </a:r>
            <a:r>
              <a:rPr lang="fr-FR" sz="2800" i="1" dirty="0" err="1">
                <a:effectLst/>
                <a:latin typeface="Times New Roman" panose="02020603050405020304" pitchFamily="18" charset="0"/>
                <a:ea typeface="Calibri" panose="020F0502020204030204" pitchFamily="34" charset="0"/>
              </a:rPr>
              <a:t>sức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phấn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đấu</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trên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mọi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lĩnh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vực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của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đời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xã</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hội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đóng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góp</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cho</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sự</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phát</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triển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và</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hội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nhập</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của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đất</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nước</a:t>
            </a:r>
            <a:r>
              <a:rPr lang="fr-FR" sz="2800" i="1" dirty="0">
                <a:effectLst/>
                <a:latin typeface="Times New Roman" panose="02020603050405020304" pitchFamily="18" charset="0"/>
                <a:ea typeface="Calibri" panose="020F0502020204030204" pitchFamily="34" charset="0"/>
              </a:rPr>
              <a:t>”.</a:t>
            </a:r>
            <a:r>
              <a:rPr lang="fr-FR" sz="2800" dirty="0">
                <a:solidFill>
                  <a:srgbClr val="000000"/>
                </a:solidFill>
                <a:effectLst/>
                <a:latin typeface="Times New Roman" panose="02020603050405020304" pitchFamily="18" charset="0"/>
                <a:ea typeface="Arial" panose="020B0604020202020204" pitchFamily="34" charset="0"/>
              </a:rPr>
              <a:t>	</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fr-FR" sz="2800" b="1" dirty="0" err="1">
                <a:solidFill>
                  <a:srgbClr val="000000"/>
                </a:solidFill>
                <a:effectLst/>
                <a:latin typeface="Times New Roman" panose="02020603050405020304" pitchFamily="18" charset="0"/>
                <a:ea typeface="Arial" panose="020B0604020202020204" pitchFamily="34" charset="0"/>
              </a:rPr>
              <a:t>Câu</a:t>
            </a:r>
            <a:r>
              <a:rPr lang="fr-FR" sz="2800" b="1" dirty="0">
                <a:solidFill>
                  <a:srgbClr val="000000"/>
                </a:solidFill>
                <a:effectLst/>
                <a:latin typeface="Times New Roman" panose="02020603050405020304" pitchFamily="18" charset="0"/>
                <a:ea typeface="Arial" panose="020B0604020202020204" pitchFamily="34" charset="0"/>
              </a:rPr>
              <a:t> 3</a:t>
            </a:r>
            <a:r>
              <a:rPr lang="fr-FR" sz="2800" dirty="0">
                <a:solidFill>
                  <a:srgbClr val="000000"/>
                </a:solidFill>
                <a:effectLst/>
                <a:latin typeface="Times New Roman" panose="02020603050405020304" pitchFamily="18" charset="0"/>
                <a:ea typeface="Arial" panose="020B0604020202020204" pitchFamily="34" charset="0"/>
              </a:rPr>
              <a:t> (</a:t>
            </a:r>
            <a:r>
              <a:rPr lang="fr-FR" sz="2800" b="1" dirty="0">
                <a:solidFill>
                  <a:srgbClr val="000000"/>
                </a:solidFill>
                <a:effectLst/>
                <a:latin typeface="Times New Roman" panose="02020603050405020304" pitchFamily="18" charset="0"/>
                <a:ea typeface="Arial" panose="020B0604020202020204" pitchFamily="34" charset="0"/>
              </a:rPr>
              <a:t>1,0 </a:t>
            </a:r>
            <a:r>
              <a:rPr lang="fr-FR" sz="2800" b="1" dirty="0" err="1">
                <a:solidFill>
                  <a:srgbClr val="000000"/>
                </a:solidFill>
                <a:effectLst/>
                <a:latin typeface="Times New Roman" panose="02020603050405020304" pitchFamily="18" charset="0"/>
                <a:ea typeface="Arial" panose="020B0604020202020204" pitchFamily="34" charset="0"/>
              </a:rPr>
              <a:t>điểm</a:t>
            </a:r>
            <a:r>
              <a:rPr lang="fr-FR" sz="2800" b="1" dirty="0">
                <a:solidFill>
                  <a:srgbClr val="000000"/>
                </a:solidFill>
                <a:effectLst/>
                <a:latin typeface="Times New Roman" panose="02020603050405020304" pitchFamily="18" charset="0"/>
                <a:ea typeface="Arial" panose="020B0604020202020204" pitchFamily="34" charset="0"/>
              </a:rPr>
              <a:t>).</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Phân</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tích</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tác</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dụng</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của</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biện</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pháp</a:t>
            </a:r>
            <a:r>
              <a:rPr lang="fr-FR" sz="2800" dirty="0">
                <a:solidFill>
                  <a:srgbClr val="000000"/>
                </a:solidFill>
                <a:effectLst/>
                <a:latin typeface="Times New Roman" panose="02020603050405020304" pitchFamily="18" charset="0"/>
                <a:ea typeface="Arial" panose="020B0604020202020204" pitchFamily="34" charset="0"/>
              </a:rPr>
              <a:t> tu </a:t>
            </a:r>
            <a:r>
              <a:rPr lang="fr-FR" sz="2800" dirty="0" err="1">
                <a:solidFill>
                  <a:srgbClr val="000000"/>
                </a:solidFill>
                <a:effectLst/>
                <a:latin typeface="Times New Roman" panose="02020603050405020304" pitchFamily="18" charset="0"/>
                <a:ea typeface="Arial" panose="020B0604020202020204" pitchFamily="34" charset="0"/>
              </a:rPr>
              <a:t>từ</a:t>
            </a:r>
            <a:r>
              <a:rPr lang="fr-FR" sz="2800" dirty="0">
                <a:solidFill>
                  <a:srgbClr val="000000"/>
                </a:solidFill>
                <a:effectLst/>
                <a:latin typeface="Times New Roman" panose="02020603050405020304" pitchFamily="18" charset="0"/>
                <a:ea typeface="Arial" panose="020B0604020202020204" pitchFamily="34" charset="0"/>
              </a:rPr>
              <a:t> </a:t>
            </a:r>
            <a:r>
              <a:rPr lang="fr-FR" sz="2800" b="1" dirty="0" err="1">
                <a:solidFill>
                  <a:srgbClr val="000000"/>
                </a:solidFill>
                <a:effectLst/>
                <a:latin typeface="Times New Roman" panose="02020603050405020304" pitchFamily="18" charset="0"/>
                <a:ea typeface="Arial" panose="020B0604020202020204" pitchFamily="34" charset="0"/>
              </a:rPr>
              <a:t>liệt</a:t>
            </a:r>
            <a:r>
              <a:rPr lang="fr-FR" sz="2800" b="1" dirty="0">
                <a:solidFill>
                  <a:srgbClr val="000000"/>
                </a:solidFill>
                <a:effectLst/>
                <a:latin typeface="Times New Roman" panose="02020603050405020304" pitchFamily="18" charset="0"/>
                <a:ea typeface="Arial" panose="020B0604020202020204" pitchFamily="34" charset="0"/>
              </a:rPr>
              <a:t> </a:t>
            </a:r>
            <a:r>
              <a:rPr lang="fr-FR" sz="2800" b="1" dirty="0" err="1">
                <a:solidFill>
                  <a:srgbClr val="000000"/>
                </a:solidFill>
                <a:effectLst/>
                <a:latin typeface="Times New Roman" panose="02020603050405020304" pitchFamily="18" charset="0"/>
                <a:ea typeface="Arial" panose="020B0604020202020204" pitchFamily="34" charset="0"/>
              </a:rPr>
              <a:t>kê</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trong</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câu</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văn</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sau</a:t>
            </a:r>
            <a:r>
              <a:rPr lang="fr-FR" sz="2800" dirty="0">
                <a:solidFill>
                  <a:srgbClr val="000000"/>
                </a:solidFill>
                <a:effectLst/>
                <a:latin typeface="Times New Roman" panose="02020603050405020304" pitchFamily="18" charset="0"/>
                <a:ea typeface="Arial" panose="020B0604020202020204" pitchFamily="34" charset="0"/>
              </a:rPr>
              <a:t>: “</a:t>
            </a:r>
            <a:r>
              <a:rPr lang="fr-FR" sz="2800" i="1" dirty="0" err="1">
                <a:effectLst/>
                <a:latin typeface="Times New Roman" panose="02020603050405020304" pitchFamily="18" charset="0"/>
                <a:ea typeface="Calibri" panose="020F0502020204030204" pitchFamily="34" charset="0"/>
              </a:rPr>
              <a:t>Nhiều</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thanh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niên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xả</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thân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với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nhiệm</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vụ</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đấu</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tranh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chống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lại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bọn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tội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phạm</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chống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thiên</a:t>
            </a:r>
            <a:r>
              <a:rPr lang="fr-FR" sz="2800" i="1" dirty="0">
                <a:effectLst/>
                <a:latin typeface="Times New Roman" panose="02020603050405020304" pitchFamily="18" charset="0"/>
                <a:ea typeface="Calibri" panose="020F0502020204030204" pitchFamily="34" charset="0"/>
              </a:rPr>
              <a:t> tai, </a:t>
            </a:r>
            <a:r>
              <a:rPr lang="fr-FR" sz="2800" i="1" dirty="0" err="1">
                <a:effectLst/>
                <a:latin typeface="Times New Roman" panose="02020603050405020304" pitchFamily="18" charset="0"/>
                <a:ea typeface="Calibri" panose="020F0502020204030204" pitchFamily="34" charset="0"/>
              </a:rPr>
              <a:t>chống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đói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nghèo</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lạc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hậu</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nuôi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dưỡng</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bản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thân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gia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đình</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góp</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sức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đưa</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đất</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nước</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phát</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triển</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và</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hội</a:t>
            </a:r>
            <a:r>
              <a:rPr lang="fr-FR" sz="2800" i="1" dirty="0">
                <a:effectLst/>
                <a:latin typeface="Times New Roman" panose="02020603050405020304" pitchFamily="18" charset="0"/>
                <a:ea typeface="Calibri" panose="020F0502020204030204" pitchFamily="34" charset="0"/>
              </a:rPr>
              <a:t> </a:t>
            </a:r>
            <a:r>
              <a:rPr lang="fr-FR" sz="2800" i="1" dirty="0" err="1">
                <a:effectLst/>
                <a:latin typeface="Times New Roman" panose="02020603050405020304" pitchFamily="18" charset="0"/>
                <a:ea typeface="Calibri" panose="020F0502020204030204" pitchFamily="34" charset="0"/>
              </a:rPr>
              <a:t>nhập</a:t>
            </a:r>
            <a:r>
              <a:rPr lang="fr-FR" sz="2800" i="1"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fr-FR" sz="2800" b="1" dirty="0" err="1">
                <a:solidFill>
                  <a:srgbClr val="000000"/>
                </a:solidFill>
                <a:effectLst/>
                <a:latin typeface="Times New Roman" panose="02020603050405020304" pitchFamily="18" charset="0"/>
                <a:ea typeface="Arial" panose="020B0604020202020204" pitchFamily="34" charset="0"/>
              </a:rPr>
              <a:t>Câu</a:t>
            </a:r>
            <a:r>
              <a:rPr lang="fr-FR" sz="2800" b="1" dirty="0">
                <a:solidFill>
                  <a:srgbClr val="000000"/>
                </a:solidFill>
                <a:effectLst/>
                <a:latin typeface="Times New Roman" panose="02020603050405020304" pitchFamily="18" charset="0"/>
                <a:ea typeface="Arial" panose="020B0604020202020204" pitchFamily="34" charset="0"/>
              </a:rPr>
              <a:t> 4</a:t>
            </a:r>
            <a:r>
              <a:rPr lang="fr-FR" sz="2800" dirty="0">
                <a:solidFill>
                  <a:srgbClr val="000000"/>
                </a:solidFill>
                <a:effectLst/>
                <a:latin typeface="Times New Roman" panose="02020603050405020304" pitchFamily="18" charset="0"/>
                <a:ea typeface="Arial" panose="020B0604020202020204" pitchFamily="34" charset="0"/>
              </a:rPr>
              <a:t> </a:t>
            </a:r>
            <a:r>
              <a:rPr lang="fr-FR" sz="2800" b="1" dirty="0">
                <a:solidFill>
                  <a:srgbClr val="000000"/>
                </a:solidFill>
                <a:effectLst/>
                <a:latin typeface="Times New Roman" panose="02020603050405020304" pitchFamily="18" charset="0"/>
                <a:ea typeface="Arial" panose="020B0604020202020204" pitchFamily="34" charset="0"/>
              </a:rPr>
              <a:t>(1,0 </a:t>
            </a:r>
            <a:r>
              <a:rPr lang="fr-FR" sz="2800" b="1" dirty="0" err="1">
                <a:solidFill>
                  <a:srgbClr val="000000"/>
                </a:solidFill>
                <a:effectLst/>
                <a:latin typeface="Times New Roman" panose="02020603050405020304" pitchFamily="18" charset="0"/>
                <a:ea typeface="Arial" panose="020B0604020202020204" pitchFamily="34" charset="0"/>
              </a:rPr>
              <a:t>điểm</a:t>
            </a:r>
            <a:r>
              <a:rPr lang="fr-FR" sz="2800" b="1" dirty="0">
                <a:solidFill>
                  <a:srgbClr val="000000"/>
                </a:solidFill>
                <a:effectLst/>
                <a:latin typeface="Times New Roman" panose="02020603050405020304" pitchFamily="18" charset="0"/>
                <a:ea typeface="Arial" panose="020B0604020202020204" pitchFamily="34" charset="0"/>
              </a:rPr>
              <a:t>).</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Thông</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điệp</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em</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thích</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nhất</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từ</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đoạn</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trích</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trên</a:t>
            </a:r>
            <a:r>
              <a:rPr lang="fr-FR" sz="2800" dirty="0">
                <a:solidFill>
                  <a:srgbClr val="000000"/>
                </a:solidFill>
                <a:effectLst/>
                <a:latin typeface="Times New Roman" panose="02020603050405020304" pitchFamily="18" charset="0"/>
                <a:ea typeface="Arial" panose="020B0604020202020204" pitchFamily="34" charset="0"/>
              </a:rPr>
              <a:t> là </a:t>
            </a:r>
            <a:r>
              <a:rPr lang="fr-FR" sz="2800" dirty="0" err="1">
                <a:solidFill>
                  <a:srgbClr val="000000"/>
                </a:solidFill>
                <a:effectLst/>
                <a:latin typeface="Times New Roman" panose="02020603050405020304" pitchFamily="18" charset="0"/>
                <a:ea typeface="Arial" panose="020B0604020202020204" pitchFamily="34" charset="0"/>
              </a:rPr>
              <a:t>gì</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Vì</a:t>
            </a:r>
            <a:r>
              <a:rPr lang="fr-FR" sz="2800" dirty="0">
                <a:solidFill>
                  <a:srgbClr val="000000"/>
                </a:solidFill>
                <a:effectLst/>
                <a:latin typeface="Times New Roman" panose="02020603050405020304" pitchFamily="18" charset="0"/>
                <a:ea typeface="Arial" panose="020B0604020202020204" pitchFamily="34" charset="0"/>
              </a:rPr>
              <a:t> </a:t>
            </a:r>
            <a:r>
              <a:rPr lang="fr-FR" sz="2800" dirty="0" err="1">
                <a:solidFill>
                  <a:srgbClr val="000000"/>
                </a:solidFill>
                <a:effectLst/>
                <a:latin typeface="Times New Roman" panose="02020603050405020304" pitchFamily="18" charset="0"/>
                <a:ea typeface="Arial" panose="020B0604020202020204" pitchFamily="34" charset="0"/>
              </a:rPr>
              <a:t>sao</a:t>
            </a:r>
            <a:r>
              <a:rPr lang="fr-FR" sz="2800" dirty="0">
                <a:solidFill>
                  <a:srgbClr val="000000"/>
                </a:solidFill>
                <a:effectLst/>
                <a:latin typeface="Times New Roman" panose="02020603050405020304" pitchFamily="18" charset="0"/>
                <a:ea typeface="Arial" panose="020B0604020202020204" pitchFamily="34" charset="0"/>
              </a:rPr>
              <a:t>?</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47415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E2AC5E2-DA7C-96FB-E306-EA2BA8C01070}"/>
              </a:ext>
            </a:extLst>
          </p:cNvPr>
          <p:cNvGraphicFramePr>
            <a:graphicFrameLocks noGrp="1"/>
          </p:cNvGraphicFramePr>
          <p:nvPr>
            <p:ph idx="1"/>
            <p:extLst>
              <p:ext uri="{D42A27DB-BD31-4B8C-83A1-F6EECF244321}">
                <p14:modId xmlns:p14="http://schemas.microsoft.com/office/powerpoint/2010/main" val="1279635291"/>
              </p:ext>
            </p:extLst>
          </p:nvPr>
        </p:nvGraphicFramePr>
        <p:xfrm>
          <a:off x="153164" y="112901"/>
          <a:ext cx="11913329" cy="4933442"/>
        </p:xfrm>
        <a:graphic>
          <a:graphicData uri="http://schemas.openxmlformats.org/drawingml/2006/table">
            <a:tbl>
              <a:tblPr firstRow="1" firstCol="1" lastRow="1" lastCol="1" bandRow="1" bandCol="1">
                <a:tableStyleId>{5C22544A-7EE6-4342-B048-85BDC9FD1C3A}</a:tableStyleId>
              </a:tblPr>
              <a:tblGrid>
                <a:gridCol w="759005">
                  <a:extLst>
                    <a:ext uri="{9D8B030D-6E8A-4147-A177-3AD203B41FA5}">
                      <a16:colId xmlns:a16="http://schemas.microsoft.com/office/drawing/2014/main" val="2156141112"/>
                    </a:ext>
                  </a:extLst>
                </a:gridCol>
                <a:gridCol w="10293309">
                  <a:extLst>
                    <a:ext uri="{9D8B030D-6E8A-4147-A177-3AD203B41FA5}">
                      <a16:colId xmlns:a16="http://schemas.microsoft.com/office/drawing/2014/main" val="610857069"/>
                    </a:ext>
                  </a:extLst>
                </a:gridCol>
                <a:gridCol w="861015">
                  <a:extLst>
                    <a:ext uri="{9D8B030D-6E8A-4147-A177-3AD203B41FA5}">
                      <a16:colId xmlns:a16="http://schemas.microsoft.com/office/drawing/2014/main" val="2005407673"/>
                    </a:ext>
                  </a:extLst>
                </a:gridCol>
              </a:tblGrid>
              <a:tr h="359210">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Câu</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Đáp</a:t>
                      </a:r>
                      <a:r>
                        <a:rPr lang="en-US" sz="2800" spc="-90" dirty="0">
                          <a:solidFill>
                            <a:srgbClr val="002060"/>
                          </a:solidFill>
                          <a:effectLst/>
                          <a:latin typeface="Times New Roman" panose="02020603050405020304" pitchFamily="18" charset="0"/>
                          <a:cs typeface="Times New Roman" panose="02020603050405020304" pitchFamily="18" charset="0"/>
                        </a:rPr>
                        <a:t> </a:t>
                      </a:r>
                      <a:r>
                        <a:rPr lang="en-US" sz="2800" spc="-90" dirty="0" err="1">
                          <a:solidFill>
                            <a:srgbClr val="002060"/>
                          </a:solidFill>
                          <a:effectLst/>
                          <a:latin typeface="Times New Roman" panose="02020603050405020304" pitchFamily="18" charset="0"/>
                          <a:cs typeface="Times New Roman" panose="02020603050405020304" pitchFamily="18" charset="0"/>
                        </a:rPr>
                        <a:t>án</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Điểm</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008491"/>
                  </a:ext>
                </a:extLst>
              </a:tr>
              <a:tr h="172125">
                <a:tc>
                  <a:txBody>
                    <a:bodyPr/>
                    <a:lstStyle/>
                    <a:p>
                      <a:pPr algn="just">
                        <a:lnSpc>
                          <a:spcPct val="115000"/>
                        </a:lnSpc>
                        <a:spcAft>
                          <a:spcPts val="1000"/>
                        </a:spcAft>
                        <a:tabLst>
                          <a:tab pos="90170" algn="l"/>
                          <a:tab pos="180340" algn="l"/>
                        </a:tabLst>
                      </a:pPr>
                      <a:r>
                        <a:rPr lang="en-US" sz="2800">
                          <a:solidFill>
                            <a:srgbClr val="002060"/>
                          </a:solidFill>
                          <a:effectLst/>
                          <a:latin typeface="Times New Roman" panose="02020603050405020304" pitchFamily="18" charset="0"/>
                          <a:cs typeface="Times New Roman" panose="02020603050405020304" pitchFamily="18" charset="0"/>
                        </a:rPr>
                        <a:t>1</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vi-VN" sz="2800">
                          <a:solidFill>
                            <a:srgbClr val="002060"/>
                          </a:solidFill>
                          <a:effectLst/>
                          <a:latin typeface="Times New Roman" panose="02020603050405020304" pitchFamily="18" charset="0"/>
                          <a:cs typeface="Times New Roman" panose="02020603050405020304" pitchFamily="18" charset="0"/>
                        </a:rPr>
                        <a:t>0</a:t>
                      </a:r>
                      <a:r>
                        <a:rPr lang="en-US" sz="2800">
                          <a:solidFill>
                            <a:srgbClr val="002060"/>
                          </a:solidFill>
                          <a:effectLst/>
                          <a:latin typeface="Times New Roman" panose="02020603050405020304" pitchFamily="18" charset="0"/>
                          <a:cs typeface="Times New Roman" panose="02020603050405020304" pitchFamily="18" charset="0"/>
                        </a:rPr>
                        <a:t>,5</a:t>
                      </a:r>
                      <a:endParaRPr lang="en-US" sz="28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87871360"/>
                  </a:ext>
                </a:extLst>
              </a:tr>
              <a:tr h="1017302">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2</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vi-VN" sz="2800" dirty="0">
                          <a:solidFill>
                            <a:srgbClr val="002060"/>
                          </a:solidFill>
                          <a:effectLst/>
                          <a:latin typeface="Times New Roman" panose="02020603050405020304" pitchFamily="18" charset="0"/>
                          <a:cs typeface="Times New Roman" panose="02020603050405020304" pitchFamily="18" charset="0"/>
                        </a:rPr>
                        <a:t>0</a:t>
                      </a:r>
                      <a:r>
                        <a:rPr lang="en-US" sz="2800" dirty="0">
                          <a:solidFill>
                            <a:srgbClr val="002060"/>
                          </a:solidFill>
                          <a:effectLst/>
                          <a:latin typeface="Times New Roman" panose="02020603050405020304" pitchFamily="18" charset="0"/>
                          <a:cs typeface="Times New Roman" panose="02020603050405020304" pitchFamily="18" charset="0"/>
                        </a:rPr>
                        <a:t>,</a:t>
                      </a:r>
                      <a:r>
                        <a:rPr lang="vi-VN" sz="2800" dirty="0">
                          <a:solidFill>
                            <a:srgbClr val="002060"/>
                          </a:solidFill>
                          <a:effectLst/>
                          <a:latin typeface="Times New Roman" panose="02020603050405020304" pitchFamily="18" charset="0"/>
                          <a:cs typeface="Times New Roman" panose="02020603050405020304" pitchFamily="18" charset="0"/>
                        </a:rPr>
                        <a:t>5</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851629"/>
                  </a:ext>
                </a:extLst>
              </a:tr>
            </a:tbl>
          </a:graphicData>
        </a:graphic>
      </p:graphicFrame>
      <p:sp>
        <p:nvSpPr>
          <p:cNvPr id="6" name="TextBox 5">
            <a:extLst>
              <a:ext uri="{FF2B5EF4-FFF2-40B4-BE49-F238E27FC236}">
                <a16:creationId xmlns:a16="http://schemas.microsoft.com/office/drawing/2014/main" id="{F0333A04-8878-4EFB-9555-15CA7902F534}"/>
              </a:ext>
            </a:extLst>
          </p:cNvPr>
          <p:cNvSpPr txBox="1"/>
          <p:nvPr/>
        </p:nvSpPr>
        <p:spPr>
          <a:xfrm>
            <a:off x="1030941" y="2183313"/>
            <a:ext cx="9977717" cy="2934137"/>
          </a:xfrm>
          <a:prstGeom prst="rect">
            <a:avLst/>
          </a:prstGeom>
          <a:noFill/>
        </p:spPr>
        <p:txBody>
          <a:bodyPr wrap="square">
            <a:spAutoFit/>
          </a:bodyPr>
          <a:lstStyle/>
          <a:p>
            <a:pPr algn="just">
              <a:spcAft>
                <a:spcPts val="1000"/>
              </a:spcAft>
            </a:pPr>
            <a:r>
              <a:rPr lang="vi-VN" sz="2800" b="1" dirty="0">
                <a:solidFill>
                  <a:srgbClr val="002060"/>
                </a:solidFill>
                <a:latin typeface="Times New Roman" panose="02020603050405020304" pitchFamily="18" charset="0"/>
                <a:cs typeface="Times New Roman" panose="02020603050405020304" pitchFamily="18" charset="0"/>
              </a:rPr>
              <a:t>* Ý nghĩa câu văn</a:t>
            </a:r>
            <a:r>
              <a:rPr lang="vi-VN" sz="2800" dirty="0">
                <a:solidFill>
                  <a:srgbClr val="002060"/>
                </a:solidFill>
                <a:latin typeface="Times New Roman" panose="02020603050405020304" pitchFamily="18" charset="0"/>
                <a:cs typeface="Times New Roman" panose="02020603050405020304" pitchFamily="18" charset="0"/>
              </a:rPr>
              <a:t>: </a:t>
            </a:r>
          </a:p>
          <a:p>
            <a:pPr algn="just">
              <a:spcAft>
                <a:spcPts val="1000"/>
              </a:spcAft>
            </a:pPr>
            <a:r>
              <a:rPr lang="vi-VN" sz="2800" dirty="0">
                <a:solidFill>
                  <a:srgbClr val="002060"/>
                </a:solidFill>
                <a:latin typeface="Times New Roman" panose="02020603050405020304" pitchFamily="18" charset="0"/>
                <a:cs typeface="Times New Roman" panose="02020603050405020304" pitchFamily="18" charset="0"/>
              </a:rPr>
              <a:t>- Thế hệ trẻ hiện nay có lí tưởng sống cao đẹp, hăng say tích cực trên mọi lĩnh vực để góp phần xây dựng quê hương đất nước, phát huy truyền thống tốt đẹp của các thế hệ đi trước.</a:t>
            </a:r>
          </a:p>
          <a:p>
            <a:pPr algn="just">
              <a:spcAft>
                <a:spcPts val="1000"/>
              </a:spcAft>
            </a:pPr>
            <a:r>
              <a:rPr lang="vi-VN" sz="2800" dirty="0">
                <a:solidFill>
                  <a:srgbClr val="002060"/>
                </a:solidFill>
                <a:latin typeface="Times New Roman" panose="02020603050405020304" pitchFamily="18" charset="0"/>
                <a:cs typeface="Times New Roman" panose="02020603050405020304" pitchFamily="18" charset="0"/>
              </a:rPr>
              <a:t>- Thể hiện sự trân trọng, đồng tình trước lí tưởng sống cao đẹp của thế hệ trẻ</a:t>
            </a:r>
          </a:p>
        </p:txBody>
      </p:sp>
      <p:sp>
        <p:nvSpPr>
          <p:cNvPr id="8" name="TextBox 7">
            <a:extLst>
              <a:ext uri="{FF2B5EF4-FFF2-40B4-BE49-F238E27FC236}">
                <a16:creationId xmlns:a16="http://schemas.microsoft.com/office/drawing/2014/main" id="{1FA7BB8F-BC0E-4C73-189E-A65DFEDB6A3A}"/>
              </a:ext>
            </a:extLst>
          </p:cNvPr>
          <p:cNvSpPr txBox="1"/>
          <p:nvPr/>
        </p:nvSpPr>
        <p:spPr>
          <a:xfrm>
            <a:off x="1156828" y="5212670"/>
            <a:ext cx="9906000" cy="2042995"/>
          </a:xfrm>
          <a:prstGeom prst="rect">
            <a:avLst/>
          </a:prstGeom>
          <a:noFill/>
        </p:spPr>
        <p:txBody>
          <a:bodyPr wrap="square">
            <a:spAutoFit/>
          </a:bodyPr>
          <a:lstStyle/>
          <a:p>
            <a:pPr algn="just">
              <a:lnSpc>
                <a:spcPct val="115000"/>
              </a:lnSpc>
              <a:spcAft>
                <a:spcPts val="1000"/>
              </a:spcAft>
            </a:pP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Lòng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nhân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ái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của</a:t>
            </a:r>
            <a:r>
              <a:rPr lang="en-US" sz="2800" b="0" dirty="0">
                <a:solidFill>
                  <a:srgbClr val="002060"/>
                </a:solidFill>
                <a:effectLst/>
                <a:latin typeface="Times New Roman" panose="02020603050405020304" pitchFamily="18" charset="0"/>
                <a:cs typeface="Times New Roman" panose="02020603050405020304" pitchFamily="18" charset="0"/>
              </a:rPr>
              <a:t> con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ngoài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bản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tính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sẵn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có</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nó</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còn</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được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hình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thành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từ</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gia</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nhà</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trường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thông</a:t>
            </a:r>
            <a:r>
              <a:rPr lang="en-US" sz="2800" b="0" dirty="0">
                <a:solidFill>
                  <a:srgbClr val="002060"/>
                </a:solidFill>
                <a:effectLst/>
                <a:latin typeface="Times New Roman" panose="02020603050405020304" pitchFamily="18" charset="0"/>
                <a:cs typeface="Times New Roman" panose="02020603050405020304" pitchFamily="18" charset="0"/>
              </a:rPr>
              <a:t> qua </a:t>
            </a:r>
            <a:r>
              <a:rPr lang="en-US" sz="2800" b="0" dirty="0" err="1">
                <a:solidFill>
                  <a:srgbClr val="002060"/>
                </a:solidFill>
                <a:effectLst/>
                <a:latin typeface="Times New Roman" panose="02020603050405020304" pitchFamily="18" charset="0"/>
                <a:cs typeface="Times New Roman" panose="02020603050405020304" pitchFamily="18" charset="0"/>
              </a:rPr>
              <a:t>quá</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trình</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nghiệm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cuộc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sống</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thực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tế</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như</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học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tập</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nghiệm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sẻ</a:t>
            </a:r>
            <a:r>
              <a:rPr lang="en-US" sz="2800" b="0" dirty="0">
                <a:solidFill>
                  <a:srgbClr val="002060"/>
                </a:solidFill>
                <a:effectLst/>
                <a:latin typeface="Times New Roman" panose="02020603050405020304" pitchFamily="18" charset="0"/>
                <a:cs typeface="Times New Roman" panose="02020603050405020304" pitchFamily="18" charset="0"/>
              </a:rPr>
              <a:t> chia, </a:t>
            </a:r>
            <a:r>
              <a:rPr lang="en-US" sz="2800" b="0" dirty="0" err="1">
                <a:solidFill>
                  <a:srgbClr val="002060"/>
                </a:solidFill>
                <a:effectLst/>
                <a:latin typeface="Times New Roman" panose="02020603050405020304" pitchFamily="18" charset="0"/>
                <a:cs typeface="Times New Roman" panose="02020603050405020304" pitchFamily="18" charset="0"/>
              </a:rPr>
              <a:t>và</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đặc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biệt</a:t>
            </a:r>
            <a:r>
              <a:rPr lang="en-US" sz="2800" b="0" dirty="0">
                <a:solidFill>
                  <a:srgbClr val="002060"/>
                </a:solidFill>
                <a:effectLst/>
                <a:latin typeface="Times New Roman" panose="02020603050405020304" pitchFamily="18" charset="0"/>
                <a:cs typeface="Times New Roman" panose="02020603050405020304" pitchFamily="18" charset="0"/>
              </a:rPr>
              <a:t> con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được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trải</a:t>
            </a:r>
            <a:r>
              <a:rPr lang="en-US" sz="2800" b="0" dirty="0">
                <a:solidFill>
                  <a:srgbClr val="002060"/>
                </a:solidFill>
                <a:effectLst/>
                <a:latin typeface="Times New Roman" panose="02020603050405020304" pitchFamily="18" charset="0"/>
                <a:cs typeface="Times New Roman" panose="02020603050405020304" pitchFamily="18" charset="0"/>
              </a:rPr>
              <a:t> qua </a:t>
            </a:r>
            <a:r>
              <a:rPr lang="en-US" sz="2800" b="0" dirty="0" err="1">
                <a:solidFill>
                  <a:srgbClr val="002060"/>
                </a:solidFill>
                <a:effectLst/>
                <a:latin typeface="Times New Roman" panose="02020603050405020304" pitchFamily="18" charset="0"/>
                <a:cs typeface="Times New Roman" panose="02020603050405020304" pitchFamily="18" charset="0"/>
              </a:rPr>
              <a:t>cảm</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xúc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thực</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tế</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đau</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nỗi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đau</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của</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người</a:t>
            </a:r>
            <a:r>
              <a:rPr lang="en-US" sz="2800" b="0" dirty="0">
                <a:solidFill>
                  <a:srgbClr val="002060"/>
                </a:solidFill>
                <a:effectLst/>
                <a:latin typeface="Times New Roman" panose="02020603050405020304" pitchFamily="18" charset="0"/>
                <a:cs typeface="Times New Roman" panose="02020603050405020304" pitchFamily="18" charset="0"/>
              </a:rPr>
              <a:t> </a:t>
            </a:r>
            <a:r>
              <a:rPr lang="en-US" sz="2800" b="0" dirty="0" err="1">
                <a:solidFill>
                  <a:srgbClr val="002060"/>
                </a:solidFill>
                <a:effectLst/>
                <a:latin typeface="Times New Roman" panose="02020603050405020304" pitchFamily="18" charset="0"/>
                <a:cs typeface="Times New Roman" panose="02020603050405020304" pitchFamily="18" charset="0"/>
              </a:rPr>
              <a:t>khác</a:t>
            </a:r>
            <a:r>
              <a:rPr lang="en-US" sz="2800" b="0" dirty="0">
                <a:solidFill>
                  <a:srgbClr val="002060"/>
                </a:solidFill>
                <a:effectLst/>
                <a:latin typeface="Times New Roman" panose="02020603050405020304" pitchFamily="18" charset="0"/>
                <a:cs typeface="Times New Roman" panose="02020603050405020304" pitchFamily="18" charset="0"/>
              </a:rPr>
              <a:t>”</a:t>
            </a:r>
            <a:endParaRPr lang="en-US" sz="2800" dirty="0"/>
          </a:p>
        </p:txBody>
      </p:sp>
      <p:sp>
        <p:nvSpPr>
          <p:cNvPr id="3" name="TextBox 2">
            <a:extLst>
              <a:ext uri="{FF2B5EF4-FFF2-40B4-BE49-F238E27FC236}">
                <a16:creationId xmlns:a16="http://schemas.microsoft.com/office/drawing/2014/main" id="{C1A1947C-1627-1DB9-5740-9AA35E0C1292}"/>
              </a:ext>
            </a:extLst>
          </p:cNvPr>
          <p:cNvSpPr txBox="1"/>
          <p:nvPr/>
        </p:nvSpPr>
        <p:spPr>
          <a:xfrm>
            <a:off x="1030941" y="1251500"/>
            <a:ext cx="6096000" cy="548099"/>
          </a:xfrm>
          <a:prstGeom prst="rect">
            <a:avLst/>
          </a:prstGeom>
          <a:noFill/>
        </p:spPr>
        <p:txBody>
          <a:bodyPr wrap="square">
            <a:spAutoFit/>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Phương</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thức</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biểu</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đạt</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dirty="0" err="1">
                <a:solidFill>
                  <a:srgbClr val="002060"/>
                </a:solidFill>
                <a:effectLst/>
                <a:latin typeface="Times New Roman" panose="02020603050405020304" pitchFamily="18" charset="0"/>
                <a:cs typeface="Times New Roman" panose="02020603050405020304" pitchFamily="18" charset="0"/>
              </a:rPr>
              <a:t>chính</a:t>
            </a:r>
            <a:r>
              <a:rPr lang="en-US" sz="2800" dirty="0">
                <a:solidFill>
                  <a:srgbClr val="002060"/>
                </a:solidFill>
                <a:effectLst/>
                <a:latin typeface="Times New Roman" panose="02020603050405020304" pitchFamily="18" charset="0"/>
                <a:cs typeface="Times New Roman" panose="02020603050405020304" pitchFamily="18" charset="0"/>
              </a:rPr>
              <a:t>: </a:t>
            </a:r>
            <a:r>
              <a:rPr lang="en-US" sz="2800" i="1" dirty="0" err="1">
                <a:solidFill>
                  <a:srgbClr val="002060"/>
                </a:solidFill>
                <a:effectLst/>
                <a:latin typeface="Times New Roman" panose="02020603050405020304" pitchFamily="18" charset="0"/>
                <a:cs typeface="Times New Roman" panose="02020603050405020304" pitchFamily="18" charset="0"/>
              </a:rPr>
              <a:t>Nghị</a:t>
            </a:r>
            <a:r>
              <a:rPr lang="en-US" sz="2800" i="1" dirty="0">
                <a:solidFill>
                  <a:srgbClr val="002060"/>
                </a:solidFill>
                <a:effectLst/>
                <a:latin typeface="Times New Roman" panose="02020603050405020304" pitchFamily="18" charset="0"/>
                <a:cs typeface="Times New Roman" panose="02020603050405020304" pitchFamily="18" charset="0"/>
              </a:rPr>
              <a:t> </a:t>
            </a:r>
            <a:r>
              <a:rPr lang="en-US" sz="2800" i="1" dirty="0" err="1">
                <a:solidFill>
                  <a:srgbClr val="002060"/>
                </a:solidFill>
                <a:effectLst/>
                <a:latin typeface="Times New Roman" panose="02020603050405020304" pitchFamily="18" charset="0"/>
                <a:cs typeface="Times New Roman" panose="02020603050405020304" pitchFamily="18" charset="0"/>
              </a:rPr>
              <a:t>luận</a:t>
            </a:r>
            <a:endParaRPr lang="en-US" sz="2800"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597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E2AC5E2-DA7C-96FB-E306-EA2BA8C01070}"/>
              </a:ext>
            </a:extLst>
          </p:cNvPr>
          <p:cNvGraphicFramePr>
            <a:graphicFrameLocks noGrp="1"/>
          </p:cNvGraphicFramePr>
          <p:nvPr>
            <p:ph idx="1"/>
            <p:extLst>
              <p:ext uri="{D42A27DB-BD31-4B8C-83A1-F6EECF244321}">
                <p14:modId xmlns:p14="http://schemas.microsoft.com/office/powerpoint/2010/main" val="1800399492"/>
              </p:ext>
            </p:extLst>
          </p:nvPr>
        </p:nvGraphicFramePr>
        <p:xfrm>
          <a:off x="153164" y="112901"/>
          <a:ext cx="11913329" cy="5844540"/>
        </p:xfrm>
        <a:graphic>
          <a:graphicData uri="http://schemas.openxmlformats.org/drawingml/2006/table">
            <a:tbl>
              <a:tblPr firstRow="1" firstCol="1" lastRow="1" lastCol="1" bandRow="1" bandCol="1">
                <a:tableStyleId>{5C22544A-7EE6-4342-B048-85BDC9FD1C3A}</a:tableStyleId>
              </a:tblPr>
              <a:tblGrid>
                <a:gridCol w="759005">
                  <a:extLst>
                    <a:ext uri="{9D8B030D-6E8A-4147-A177-3AD203B41FA5}">
                      <a16:colId xmlns:a16="http://schemas.microsoft.com/office/drawing/2014/main" val="2156141112"/>
                    </a:ext>
                  </a:extLst>
                </a:gridCol>
                <a:gridCol w="10293309">
                  <a:extLst>
                    <a:ext uri="{9D8B030D-6E8A-4147-A177-3AD203B41FA5}">
                      <a16:colId xmlns:a16="http://schemas.microsoft.com/office/drawing/2014/main" val="610857069"/>
                    </a:ext>
                  </a:extLst>
                </a:gridCol>
                <a:gridCol w="861015">
                  <a:extLst>
                    <a:ext uri="{9D8B030D-6E8A-4147-A177-3AD203B41FA5}">
                      <a16:colId xmlns:a16="http://schemas.microsoft.com/office/drawing/2014/main" val="2005407673"/>
                    </a:ext>
                  </a:extLst>
                </a:gridCol>
              </a:tblGrid>
              <a:tr h="359210">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Câu</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Đáp</a:t>
                      </a:r>
                      <a:r>
                        <a:rPr lang="en-US" sz="2800" spc="-90" dirty="0">
                          <a:solidFill>
                            <a:srgbClr val="002060"/>
                          </a:solidFill>
                          <a:effectLst/>
                          <a:latin typeface="Times New Roman" panose="02020603050405020304" pitchFamily="18" charset="0"/>
                          <a:cs typeface="Times New Roman" panose="02020603050405020304" pitchFamily="18" charset="0"/>
                        </a:rPr>
                        <a:t> </a:t>
                      </a:r>
                      <a:r>
                        <a:rPr lang="en-US" sz="2800" spc="-90" dirty="0" err="1">
                          <a:solidFill>
                            <a:srgbClr val="002060"/>
                          </a:solidFill>
                          <a:effectLst/>
                          <a:latin typeface="Times New Roman" panose="02020603050405020304" pitchFamily="18" charset="0"/>
                          <a:cs typeface="Times New Roman" panose="02020603050405020304" pitchFamily="18" charset="0"/>
                        </a:rPr>
                        <a:t>án</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008491"/>
                  </a:ext>
                </a:extLst>
              </a:tr>
              <a:tr h="1017302">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3</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851629"/>
                  </a:ext>
                </a:extLst>
              </a:tr>
            </a:tbl>
          </a:graphicData>
        </a:graphic>
      </p:graphicFrame>
      <p:sp>
        <p:nvSpPr>
          <p:cNvPr id="2" name="TextBox 1">
            <a:extLst>
              <a:ext uri="{FF2B5EF4-FFF2-40B4-BE49-F238E27FC236}">
                <a16:creationId xmlns:a16="http://schemas.microsoft.com/office/drawing/2014/main" id="{0046F144-7C3F-96EE-EAAD-CFA9DF9F0F8F}"/>
              </a:ext>
            </a:extLst>
          </p:cNvPr>
          <p:cNvSpPr txBox="1"/>
          <p:nvPr/>
        </p:nvSpPr>
        <p:spPr>
          <a:xfrm>
            <a:off x="1005548" y="576741"/>
            <a:ext cx="10106959" cy="1179554"/>
          </a:xfrm>
          <a:prstGeom prst="rect">
            <a:avLst/>
          </a:prstGeom>
          <a:noFill/>
        </p:spPr>
        <p:txBody>
          <a:bodyPr wrap="square">
            <a:spAutoFit/>
          </a:bodyPr>
          <a:lstStyle/>
          <a:p>
            <a:pPr algn="just">
              <a:lnSpc>
                <a:spcPct val="115000"/>
              </a:lnSpc>
              <a:spcAft>
                <a:spcPts val="1000"/>
              </a:spcAft>
            </a:pP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lại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bọn</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tội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phạm</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chống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thiên</a:t>
            </a:r>
            <a:r>
              <a:rPr lang="en-US" sz="3200" dirty="0">
                <a:solidFill>
                  <a:srgbClr val="002060"/>
                </a:solidFill>
                <a:latin typeface="Times New Roman" panose="02020603050405020304" pitchFamily="18" charset="0"/>
                <a:cs typeface="Times New Roman" panose="02020603050405020304" pitchFamily="18" charset="0"/>
              </a:rPr>
              <a:t> tai, </a:t>
            </a:r>
            <a:r>
              <a:rPr lang="en-US" sz="3200" dirty="0" err="1">
                <a:solidFill>
                  <a:srgbClr val="002060"/>
                </a:solidFill>
                <a:latin typeface="Times New Roman" panose="02020603050405020304" pitchFamily="18" charset="0"/>
                <a:cs typeface="Times New Roman" panose="02020603050405020304" pitchFamily="18" charset="0"/>
              </a:rPr>
              <a:t>chống</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đói</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nghèo</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lạc</a:t>
            </a:r>
            <a:r>
              <a:rPr lang="en-US" sz="3200" dirty="0">
                <a:solidFill>
                  <a:srgbClr val="002060"/>
                </a:solidFill>
                <a:latin typeface="Times New Roman" panose="02020603050405020304" pitchFamily="18" charset="0"/>
                <a:cs typeface="Times New Roman" panose="02020603050405020304" pitchFamily="18" charset="0"/>
              </a:rPr>
              <a:t> </a:t>
            </a:r>
            <a:r>
              <a:rPr lang="en-US" sz="3200" dirty="0" err="1">
                <a:solidFill>
                  <a:srgbClr val="002060"/>
                </a:solidFill>
                <a:latin typeface="Times New Roman" panose="02020603050405020304" pitchFamily="18" charset="0"/>
                <a:cs typeface="Times New Roman" panose="02020603050405020304" pitchFamily="18" charset="0"/>
              </a:rPr>
              <a:t>hậu</a:t>
            </a:r>
            <a:r>
              <a:rPr lang="en-US" sz="3200" dirty="0">
                <a:solidFill>
                  <a:srgbClr val="002060"/>
                </a:solidFill>
                <a:latin typeface="Times New Roman" panose="02020603050405020304" pitchFamily="18" charset="0"/>
                <a:cs typeface="Times New Roman" panose="02020603050405020304" pitchFamily="18" charset="0"/>
              </a:rPr>
              <a:t>.</a:t>
            </a:r>
            <a:endParaRPr lang="vi-VN" sz="3200" dirty="0">
              <a:solidFill>
                <a:srgbClr val="00206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0333A04-8878-4EFB-9555-15CA7902F534}"/>
              </a:ext>
            </a:extLst>
          </p:cNvPr>
          <p:cNvSpPr txBox="1"/>
          <p:nvPr/>
        </p:nvSpPr>
        <p:spPr>
          <a:xfrm>
            <a:off x="1056341" y="553273"/>
            <a:ext cx="5369859" cy="613245"/>
          </a:xfrm>
          <a:prstGeom prst="rect">
            <a:avLst/>
          </a:prstGeom>
          <a:noFill/>
        </p:spPr>
        <p:txBody>
          <a:bodyPr wrap="square">
            <a:spAutoFit/>
          </a:bodyPr>
          <a:lstStyle/>
          <a:p>
            <a:pPr algn="just">
              <a:lnSpc>
                <a:spcPct val="115000"/>
              </a:lnSpc>
              <a:spcAft>
                <a:spcPts val="1000"/>
              </a:spcAft>
            </a:pPr>
            <a:r>
              <a:rPr lang="vi-VN"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Biện</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pháp</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tu</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từ</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liệt</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kê</a:t>
            </a:r>
            <a:r>
              <a:rPr lang="en-US" sz="3200" b="1" dirty="0">
                <a:solidFill>
                  <a:srgbClr val="002060"/>
                </a:solidFill>
                <a:latin typeface="Times New Roman" panose="02020603050405020304" pitchFamily="18" charset="0"/>
                <a:cs typeface="Times New Roman" panose="02020603050405020304" pitchFamily="18" charset="0"/>
              </a:rPr>
              <a:t>:</a:t>
            </a:r>
            <a:endParaRPr lang="vi-VN" sz="3200" b="1" dirty="0">
              <a:solidFill>
                <a:srgbClr val="00206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E764293-73BD-3E9B-3AE2-3EBB0F5FF50B}"/>
              </a:ext>
            </a:extLst>
          </p:cNvPr>
          <p:cNvSpPr txBox="1"/>
          <p:nvPr/>
        </p:nvSpPr>
        <p:spPr>
          <a:xfrm>
            <a:off x="877428" y="2306842"/>
            <a:ext cx="10106959" cy="3701270"/>
          </a:xfrm>
          <a:prstGeom prst="rect">
            <a:avLst/>
          </a:prstGeom>
          <a:noFill/>
        </p:spPr>
        <p:txBody>
          <a:bodyPr wrap="square">
            <a:spAutoFit/>
          </a:bodyPr>
          <a:lstStyle/>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Giúp câu văn sinh động, gợi hình, gợi cảm , giàu nhịp điệu, gây ấn tượng với người đọc người nghe.</a:t>
            </a:r>
          </a:p>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Diễn tả đầy đủ, toàn diện, nhấn mạnh lí tưởng sống của thanh niên trong xã hội hiện đại: cống hiến cho đất nước.</a:t>
            </a:r>
          </a:p>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Qua đó, tác giả thể hiện sự trân trọng, đồng tình,  trước lí tưởng sống cao đẹp của thế hệ trẻ.</a:t>
            </a:r>
          </a:p>
        </p:txBody>
      </p:sp>
      <p:sp>
        <p:nvSpPr>
          <p:cNvPr id="5" name="TextBox 4">
            <a:extLst>
              <a:ext uri="{FF2B5EF4-FFF2-40B4-BE49-F238E27FC236}">
                <a16:creationId xmlns:a16="http://schemas.microsoft.com/office/drawing/2014/main" id="{EB094164-1F88-57CD-342A-4EB608DEC45B}"/>
              </a:ext>
            </a:extLst>
          </p:cNvPr>
          <p:cNvSpPr txBox="1"/>
          <p:nvPr/>
        </p:nvSpPr>
        <p:spPr>
          <a:xfrm>
            <a:off x="1042513" y="1704365"/>
            <a:ext cx="5369859" cy="613245"/>
          </a:xfrm>
          <a:prstGeom prst="rect">
            <a:avLst/>
          </a:prstGeom>
          <a:noFill/>
        </p:spPr>
        <p:txBody>
          <a:bodyPr wrap="square">
            <a:spAutoFit/>
          </a:bodyPr>
          <a:lstStyle/>
          <a:p>
            <a:pPr algn="just">
              <a:lnSpc>
                <a:spcPct val="115000"/>
              </a:lnSpc>
              <a:spcAft>
                <a:spcPts val="1000"/>
              </a:spcAft>
            </a:pPr>
            <a:r>
              <a:rPr lang="vi-VN"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Tác</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dụng</a:t>
            </a:r>
            <a:r>
              <a:rPr lang="en-US" sz="3200" b="1" dirty="0">
                <a:solidFill>
                  <a:srgbClr val="002060"/>
                </a:solidFill>
                <a:latin typeface="Times New Roman" panose="02020603050405020304" pitchFamily="18" charset="0"/>
                <a:cs typeface="Times New Roman" panose="02020603050405020304" pitchFamily="18" charset="0"/>
              </a:rPr>
              <a:t>:</a:t>
            </a:r>
            <a:endParaRPr lang="vi-VN" sz="3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4019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2B70CC3-F9E4-0841-F653-397C1F226C4C}"/>
              </a:ext>
            </a:extLst>
          </p:cNvPr>
          <p:cNvGraphicFramePr>
            <a:graphicFrameLocks noGrp="1"/>
          </p:cNvGraphicFramePr>
          <p:nvPr>
            <p:ph idx="1"/>
            <p:extLst>
              <p:ext uri="{D42A27DB-BD31-4B8C-83A1-F6EECF244321}">
                <p14:modId xmlns:p14="http://schemas.microsoft.com/office/powerpoint/2010/main" val="1676216913"/>
              </p:ext>
            </p:extLst>
          </p:nvPr>
        </p:nvGraphicFramePr>
        <p:xfrm>
          <a:off x="0" y="0"/>
          <a:ext cx="12267079" cy="4404043"/>
        </p:xfrm>
        <a:graphic>
          <a:graphicData uri="http://schemas.openxmlformats.org/drawingml/2006/table">
            <a:tbl>
              <a:tblPr firstRow="1" firstCol="1" bandRow="1">
                <a:tableStyleId>{5C22544A-7EE6-4342-B048-85BDC9FD1C3A}</a:tableStyleId>
              </a:tblPr>
              <a:tblGrid>
                <a:gridCol w="1150038">
                  <a:extLst>
                    <a:ext uri="{9D8B030D-6E8A-4147-A177-3AD203B41FA5}">
                      <a16:colId xmlns:a16="http://schemas.microsoft.com/office/drawing/2014/main" val="4112411035"/>
                    </a:ext>
                  </a:extLst>
                </a:gridCol>
                <a:gridCol w="10156137">
                  <a:extLst>
                    <a:ext uri="{9D8B030D-6E8A-4147-A177-3AD203B41FA5}">
                      <a16:colId xmlns:a16="http://schemas.microsoft.com/office/drawing/2014/main" val="2882563550"/>
                    </a:ext>
                  </a:extLst>
                </a:gridCol>
                <a:gridCol w="960904">
                  <a:extLst>
                    <a:ext uri="{9D8B030D-6E8A-4147-A177-3AD203B41FA5}">
                      <a16:colId xmlns:a16="http://schemas.microsoft.com/office/drawing/2014/main" val="1968663811"/>
                    </a:ext>
                  </a:extLst>
                </a:gridCol>
              </a:tblGrid>
              <a:tr h="438939">
                <a:tc>
                  <a:txBody>
                    <a:bodyPr/>
                    <a:lstStyle/>
                    <a:p>
                      <a:pPr indent="34925">
                        <a:lnSpc>
                          <a:spcPct val="115000"/>
                        </a:lnSpc>
                        <a:spcAft>
                          <a:spcPts val="1000"/>
                        </a:spcAft>
                      </a:pPr>
                      <a:r>
                        <a:rPr lang="en-US" sz="4000" b="0" dirty="0" err="1">
                          <a:solidFill>
                            <a:schemeClr val="tx1"/>
                          </a:solidFill>
                          <a:effectLst/>
                          <a:latin typeface="Times New Roman" panose="02020603050405020304" pitchFamily="18" charset="0"/>
                          <a:cs typeface="Times New Roman" panose="02020603050405020304" pitchFamily="18" charset="0"/>
                        </a:rPr>
                        <a:t>Câu</a:t>
                      </a:r>
                      <a:r>
                        <a:rPr lang="en-US" sz="4000" b="0" dirty="0">
                          <a:solidFill>
                            <a:schemeClr val="tx1"/>
                          </a:solidFill>
                          <a:effectLst/>
                          <a:latin typeface="Times New Roman" panose="02020603050405020304" pitchFamily="18" charset="0"/>
                          <a:cs typeface="Times New Roman" panose="02020603050405020304" pitchFamily="18" charset="0"/>
                        </a:rPr>
                        <a:t> 4</a:t>
                      </a:r>
                      <a:endParaRPr lang="en-US" sz="4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4000" b="0">
                          <a:solidFill>
                            <a:schemeClr val="tx1"/>
                          </a:solidFill>
                          <a:effectLst/>
                          <a:latin typeface="Times New Roman" panose="02020603050405020304" pitchFamily="18" charset="0"/>
                          <a:cs typeface="Times New Roman" panose="02020603050405020304" pitchFamily="18" charset="0"/>
                        </a:rPr>
                        <a:t>*HS nêu được một trong các ý :</a:t>
                      </a:r>
                    </a:p>
                    <a:p>
                      <a:pPr>
                        <a:lnSpc>
                          <a:spcPct val="115000"/>
                        </a:lnSpc>
                        <a:spcAft>
                          <a:spcPts val="1000"/>
                        </a:spcAft>
                      </a:pPr>
                      <a:r>
                        <a:rPr lang="en-US" sz="4000" b="0">
                          <a:solidFill>
                            <a:schemeClr val="tx1"/>
                          </a:solidFill>
                          <a:effectLst/>
                          <a:latin typeface="Times New Roman" panose="02020603050405020304" pitchFamily="18" charset="0"/>
                          <a:cs typeface="Times New Roman" panose="02020603050405020304" pitchFamily="18" charset="0"/>
                        </a:rPr>
                        <a:t>- Bài học về ý chí, nghị lực: Mạnh mẽ can đảm vượt qua khó khăn, vấp ngã…</a:t>
                      </a:r>
                    </a:p>
                    <a:p>
                      <a:pPr>
                        <a:lnSpc>
                          <a:spcPct val="115000"/>
                        </a:lnSpc>
                        <a:spcAft>
                          <a:spcPts val="1000"/>
                        </a:spcAft>
                      </a:pPr>
                      <a:r>
                        <a:rPr lang="en-US" sz="4000" b="0">
                          <a:solidFill>
                            <a:schemeClr val="tx1"/>
                          </a:solidFill>
                          <a:effectLst/>
                          <a:latin typeface="Times New Roman" panose="02020603050405020304" pitchFamily="18" charset="0"/>
                          <a:cs typeface="Times New Roman" panose="02020603050405020304" pitchFamily="18" charset="0"/>
                        </a:rPr>
                        <a:t>- Bài học về giá trị cuộc sống: Hãy sống hết mình biết thông cảm sẻ chia để không phải nuối tiếc vì tuổi trẻ qua đi rất nhanh.</a:t>
                      </a:r>
                      <a:endParaRPr lang="en-US" sz="4000" b="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r>
                        <a:rPr lang="en-US" sz="4000" b="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4000" b="0" dirty="0">
                          <a:solidFill>
                            <a:schemeClr val="tx1"/>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4000" b="0" dirty="0">
                          <a:solidFill>
                            <a:schemeClr val="tx1"/>
                          </a:solidFill>
                          <a:effectLst/>
                          <a:latin typeface="Times New Roman" panose="02020603050405020304" pitchFamily="18" charset="0"/>
                          <a:cs typeface="Times New Roman" panose="02020603050405020304" pitchFamily="18" charset="0"/>
                        </a:rPr>
                        <a:t>1,0 </a:t>
                      </a:r>
                      <a:r>
                        <a:rPr lang="en-US" sz="4000" b="0" dirty="0" err="1">
                          <a:solidFill>
                            <a:schemeClr val="tx1"/>
                          </a:solidFill>
                          <a:effectLst/>
                          <a:latin typeface="Times New Roman" panose="02020603050405020304" pitchFamily="18" charset="0"/>
                          <a:cs typeface="Times New Roman" panose="02020603050405020304" pitchFamily="18" charset="0"/>
                        </a:rPr>
                        <a:t>điểm</a:t>
                      </a:r>
                      <a:endParaRPr lang="en-US" sz="4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37480325"/>
                  </a:ext>
                </a:extLst>
              </a:tr>
            </a:tbl>
          </a:graphicData>
        </a:graphic>
      </p:graphicFrame>
    </p:spTree>
    <p:extLst>
      <p:ext uri="{BB962C8B-B14F-4D97-AF65-F5344CB8AC3E}">
        <p14:creationId xmlns:p14="http://schemas.microsoft.com/office/powerpoint/2010/main" val="1342133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E2AC5E2-DA7C-96FB-E306-EA2BA8C01070}"/>
              </a:ext>
            </a:extLst>
          </p:cNvPr>
          <p:cNvGraphicFramePr>
            <a:graphicFrameLocks noGrp="1"/>
          </p:cNvGraphicFramePr>
          <p:nvPr>
            <p:ph idx="1"/>
            <p:extLst>
              <p:ext uri="{D42A27DB-BD31-4B8C-83A1-F6EECF244321}">
                <p14:modId xmlns:p14="http://schemas.microsoft.com/office/powerpoint/2010/main" val="1712799259"/>
              </p:ext>
            </p:extLst>
          </p:nvPr>
        </p:nvGraphicFramePr>
        <p:xfrm>
          <a:off x="153164" y="112901"/>
          <a:ext cx="11913329" cy="5844540"/>
        </p:xfrm>
        <a:graphic>
          <a:graphicData uri="http://schemas.openxmlformats.org/drawingml/2006/table">
            <a:tbl>
              <a:tblPr firstRow="1" firstCol="1" lastRow="1" lastCol="1" bandRow="1" bandCol="1">
                <a:tableStyleId>{5C22544A-7EE6-4342-B048-85BDC9FD1C3A}</a:tableStyleId>
              </a:tblPr>
              <a:tblGrid>
                <a:gridCol w="759005">
                  <a:extLst>
                    <a:ext uri="{9D8B030D-6E8A-4147-A177-3AD203B41FA5}">
                      <a16:colId xmlns:a16="http://schemas.microsoft.com/office/drawing/2014/main" val="2156141112"/>
                    </a:ext>
                  </a:extLst>
                </a:gridCol>
                <a:gridCol w="10293309">
                  <a:extLst>
                    <a:ext uri="{9D8B030D-6E8A-4147-A177-3AD203B41FA5}">
                      <a16:colId xmlns:a16="http://schemas.microsoft.com/office/drawing/2014/main" val="610857069"/>
                    </a:ext>
                  </a:extLst>
                </a:gridCol>
                <a:gridCol w="861015">
                  <a:extLst>
                    <a:ext uri="{9D8B030D-6E8A-4147-A177-3AD203B41FA5}">
                      <a16:colId xmlns:a16="http://schemas.microsoft.com/office/drawing/2014/main" val="2005407673"/>
                    </a:ext>
                  </a:extLst>
                </a:gridCol>
              </a:tblGrid>
              <a:tr h="359210">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Câu</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r>
                        <a:rPr lang="en-US" sz="2800" spc="-90" dirty="0" err="1">
                          <a:solidFill>
                            <a:srgbClr val="002060"/>
                          </a:solidFill>
                          <a:effectLst/>
                          <a:latin typeface="Times New Roman" panose="02020603050405020304" pitchFamily="18" charset="0"/>
                          <a:cs typeface="Times New Roman" panose="02020603050405020304" pitchFamily="18" charset="0"/>
                        </a:rPr>
                        <a:t>Đáp</a:t>
                      </a:r>
                      <a:r>
                        <a:rPr lang="en-US" sz="2800" spc="-90" dirty="0">
                          <a:solidFill>
                            <a:srgbClr val="002060"/>
                          </a:solidFill>
                          <a:effectLst/>
                          <a:latin typeface="Times New Roman" panose="02020603050405020304" pitchFamily="18" charset="0"/>
                          <a:cs typeface="Times New Roman" panose="02020603050405020304" pitchFamily="18" charset="0"/>
                        </a:rPr>
                        <a:t> </a:t>
                      </a:r>
                      <a:r>
                        <a:rPr lang="en-US" sz="2800" spc="-90" dirty="0" err="1">
                          <a:solidFill>
                            <a:srgbClr val="002060"/>
                          </a:solidFill>
                          <a:effectLst/>
                          <a:latin typeface="Times New Roman" panose="02020603050405020304" pitchFamily="18" charset="0"/>
                          <a:cs typeface="Times New Roman" panose="02020603050405020304" pitchFamily="18" charset="0"/>
                        </a:rPr>
                        <a:t>án</a:t>
                      </a: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43008491"/>
                  </a:ext>
                </a:extLst>
              </a:tr>
              <a:tr h="1017302">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4</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r>
                        <a:rPr lang="en-US" sz="28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15000"/>
                        </a:lnSpc>
                        <a:spcAft>
                          <a:spcPts val="1000"/>
                        </a:spcAft>
                        <a:tabLst>
                          <a:tab pos="90170" algn="l"/>
                          <a:tab pos="180340" algn="l"/>
                        </a:tabLst>
                      </a:pPr>
                      <a:endParaRPr lang="en-US" sz="28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2291" marR="5229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90851629"/>
                  </a:ext>
                </a:extLst>
              </a:tr>
            </a:tbl>
          </a:graphicData>
        </a:graphic>
      </p:graphicFrame>
      <p:sp>
        <p:nvSpPr>
          <p:cNvPr id="3" name="TextBox 2">
            <a:extLst>
              <a:ext uri="{FF2B5EF4-FFF2-40B4-BE49-F238E27FC236}">
                <a16:creationId xmlns:a16="http://schemas.microsoft.com/office/drawing/2014/main" id="{6E764293-73BD-3E9B-3AE2-3EBB0F5FF50B}"/>
              </a:ext>
            </a:extLst>
          </p:cNvPr>
          <p:cNvSpPr txBox="1"/>
          <p:nvPr/>
        </p:nvSpPr>
        <p:spPr>
          <a:xfrm>
            <a:off x="940928" y="900559"/>
            <a:ext cx="10106959" cy="4139338"/>
          </a:xfrm>
          <a:prstGeom prst="rect">
            <a:avLst/>
          </a:prstGeom>
          <a:noFill/>
        </p:spPr>
        <p:txBody>
          <a:bodyPr wrap="square">
            <a:spAutoFit/>
          </a:bodyPr>
          <a:lstStyle/>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a:t>
            </a:r>
            <a:r>
              <a:rPr lang="vi-VN" sz="3200" b="1" dirty="0">
                <a:solidFill>
                  <a:srgbClr val="002060"/>
                </a:solidFill>
                <a:latin typeface="Times New Roman" panose="02020603050405020304" pitchFamily="18" charset="0"/>
                <a:cs typeface="Times New Roman" panose="02020603050405020304" pitchFamily="18" charset="0"/>
              </a:rPr>
              <a:t>Thông điệp thích nhất là</a:t>
            </a:r>
            <a:r>
              <a:rPr lang="vi-VN" sz="3200" dirty="0">
                <a:solidFill>
                  <a:srgbClr val="002060"/>
                </a:solidFill>
                <a:latin typeface="Times New Roman" panose="02020603050405020304" pitchFamily="18" charset="0"/>
                <a:cs typeface="Times New Roman" panose="02020603050405020304" pitchFamily="18" charset="0"/>
              </a:rPr>
              <a:t>: Hãy sống cống hiến để cùng nhau xây dựng một xã hội tốt đẹp.</a:t>
            </a:r>
          </a:p>
          <a:p>
            <a:pPr algn="just">
              <a:lnSpc>
                <a:spcPct val="115000"/>
              </a:lnSpc>
              <a:spcAft>
                <a:spcPts val="1000"/>
              </a:spcAft>
            </a:pPr>
            <a:r>
              <a:rPr lang="vi-VN" sz="3200" dirty="0">
                <a:solidFill>
                  <a:srgbClr val="002060"/>
                </a:solidFill>
                <a:latin typeface="Times New Roman" panose="02020603050405020304" pitchFamily="18" charset="0"/>
                <a:cs typeface="Times New Roman" panose="02020603050405020304" pitchFamily="18" charset="0"/>
              </a:rPr>
              <a:t>- </a:t>
            </a:r>
            <a:r>
              <a:rPr lang="vi-VN" sz="3200" b="1" dirty="0">
                <a:solidFill>
                  <a:srgbClr val="002060"/>
                </a:solidFill>
                <a:latin typeface="Times New Roman" panose="02020603050405020304" pitchFamily="18" charset="0"/>
                <a:cs typeface="Times New Roman" panose="02020603050405020304" pitchFamily="18" charset="0"/>
              </a:rPr>
              <a:t>Bởi vì</a:t>
            </a:r>
            <a:r>
              <a:rPr lang="vi-VN" sz="3200" dirty="0">
                <a:solidFill>
                  <a:srgbClr val="002060"/>
                </a:solidFill>
                <a:latin typeface="Times New Roman" panose="02020603050405020304" pitchFamily="18" charset="0"/>
                <a:cs typeface="Times New Roman" panose="02020603050405020304" pitchFamily="18" charset="0"/>
              </a:rPr>
              <a:t>: Ông cha ta đã đổ biết bao mồ hôi xương máu để đổi lấy cuộc sống như ngày nay. Chúng ta là thế hệ đi sau cần sống có lí tưởng cao đẹp, phải biết cống hiến vì một Việt Nam phát triển để xứng đáng với sự hi sinh của các thế hệ đi trước. ....</a:t>
            </a:r>
          </a:p>
        </p:txBody>
      </p:sp>
    </p:spTree>
    <p:extLst>
      <p:ext uri="{BB962C8B-B14F-4D97-AF65-F5344CB8AC3E}">
        <p14:creationId xmlns:p14="http://schemas.microsoft.com/office/powerpoint/2010/main" val="341100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057CC40-0D01-2596-DD89-F255135DE4D9}"/>
              </a:ext>
            </a:extLst>
          </p:cNvPr>
          <p:cNvSpPr txBox="1"/>
          <p:nvPr/>
        </p:nvSpPr>
        <p:spPr>
          <a:xfrm>
            <a:off x="0" y="0"/>
            <a:ext cx="10434918" cy="461665"/>
          </a:xfrm>
          <a:prstGeom prst="rect">
            <a:avLst/>
          </a:prstGeom>
          <a:noFill/>
        </p:spPr>
        <p:txBody>
          <a:bodyPr wrap="square">
            <a:spAutoFit/>
          </a:bodyPr>
          <a:lstStyle/>
          <a:p>
            <a:r>
              <a:rPr lang="en-US" sz="2400" dirty="0">
                <a:solidFill>
                  <a:srgbClr val="002060"/>
                </a:solidFill>
                <a:effectLst/>
                <a:latin typeface="Times New Roman" panose="02020603050405020304" pitchFamily="18" charset="0"/>
                <a:cs typeface="Times New Roman" panose="02020603050405020304" pitchFamily="18" charset="0"/>
              </a:rPr>
              <a:t>1. </a:t>
            </a:r>
            <a:r>
              <a:rPr lang="en-US" sz="2400" b="1" dirty="0" err="1">
                <a:solidFill>
                  <a:srgbClr val="002060"/>
                </a:solidFill>
                <a:effectLst/>
                <a:latin typeface="Times New Roman" panose="02020603050405020304" pitchFamily="18" charset="0"/>
                <a:cs typeface="Times New Roman" panose="02020603050405020304" pitchFamily="18" charset="0"/>
              </a:rPr>
              <a:t>Nêu</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vấn</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đề</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cảm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cao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đẹp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p>
        </p:txBody>
      </p:sp>
      <p:sp>
        <p:nvSpPr>
          <p:cNvPr id="12" name="TextBox 11">
            <a:extLst>
              <a:ext uri="{FF2B5EF4-FFF2-40B4-BE49-F238E27FC236}">
                <a16:creationId xmlns:a16="http://schemas.microsoft.com/office/drawing/2014/main" id="{D9F1A5A6-FB23-E2F4-022D-2330446C4951}"/>
              </a:ext>
            </a:extLst>
          </p:cNvPr>
          <p:cNvSpPr txBox="1"/>
          <p:nvPr/>
        </p:nvSpPr>
        <p:spPr>
          <a:xfrm>
            <a:off x="0" y="490992"/>
            <a:ext cx="10934701" cy="483017"/>
          </a:xfrm>
          <a:prstGeom prst="rect">
            <a:avLst/>
          </a:prstGeom>
          <a:noFill/>
        </p:spPr>
        <p:txBody>
          <a:bodyPr wrap="square">
            <a:spAutoFit/>
          </a:bodyPr>
          <a:lstStyle/>
          <a:p>
            <a:pPr algn="just">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2. </a:t>
            </a:r>
            <a:r>
              <a:rPr lang="en-US" sz="2400" b="1" dirty="0" err="1">
                <a:solidFill>
                  <a:srgbClr val="002060"/>
                </a:solidFill>
                <a:effectLst/>
                <a:latin typeface="Times New Roman" panose="02020603050405020304" pitchFamily="18" charset="0"/>
                <a:cs typeface="Times New Roman" panose="02020603050405020304" pitchFamily="18" charset="0"/>
              </a:rPr>
              <a:t>Giải</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thích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thương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4" name="TextBox 13">
            <a:extLst>
              <a:ext uri="{FF2B5EF4-FFF2-40B4-BE49-F238E27FC236}">
                <a16:creationId xmlns:a16="http://schemas.microsoft.com/office/drawing/2014/main" id="{0801AA1C-D5DF-FDF0-8066-0F16BAAB09CD}"/>
              </a:ext>
            </a:extLst>
          </p:cNvPr>
          <p:cNvSpPr txBox="1"/>
          <p:nvPr/>
        </p:nvSpPr>
        <p:spPr>
          <a:xfrm>
            <a:off x="1" y="1003336"/>
            <a:ext cx="12192000" cy="5688737"/>
          </a:xfrm>
          <a:prstGeom prst="rect">
            <a:avLst/>
          </a:prstGeom>
          <a:noFill/>
        </p:spPr>
        <p:txBody>
          <a:bodyPr wrap="square">
            <a:spAutoFit/>
          </a:bodyPr>
          <a:lstStyle/>
          <a:p>
            <a:pPr algn="just">
              <a:spcAft>
                <a:spcPts val="1000"/>
              </a:spcAft>
            </a:pPr>
            <a:r>
              <a:rPr lang="en-US" sz="2700" b="1" dirty="0">
                <a:solidFill>
                  <a:srgbClr val="002060"/>
                </a:solidFill>
                <a:effectLst/>
                <a:latin typeface="Times New Roman" panose="02020603050405020304" pitchFamily="18" charset="0"/>
                <a:cs typeface="Times New Roman" panose="02020603050405020304" pitchFamily="18" charset="0"/>
              </a:rPr>
              <a:t>3. </a:t>
            </a:r>
            <a:r>
              <a:rPr lang="en-US" sz="2700" b="1" dirty="0" err="1">
                <a:solidFill>
                  <a:srgbClr val="002060"/>
                </a:solidFill>
                <a:effectLst/>
                <a:latin typeface="Times New Roman" panose="02020603050405020304" pitchFamily="18" charset="0"/>
                <a:cs typeface="Times New Roman" panose="02020603050405020304" pitchFamily="18" charset="0"/>
              </a:rPr>
              <a:t>Bàn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luận</a:t>
            </a:r>
            <a:r>
              <a:rPr lang="en-US" sz="2700" dirty="0">
                <a:solidFill>
                  <a:srgbClr val="002060"/>
                </a:solidFill>
                <a:latin typeface="Times New Roman" panose="02020603050405020304" pitchFamily="18" charset="0"/>
                <a:cs typeface="Times New Roman" panose="02020603050405020304" pitchFamily="18" charset="0"/>
              </a:rPr>
              <a:t>: </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Tại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sao</a:t>
            </a:r>
            <a:r>
              <a:rPr lang="en-US" sz="2700" i="1" dirty="0">
                <a:solidFill>
                  <a:srgbClr val="002060"/>
                </a:solidFill>
                <a:effectLst/>
                <a:latin typeface="Times New Roman" panose="02020603050405020304" pitchFamily="18" charset="0"/>
                <a:cs typeface="Times New Roman" panose="02020603050405020304" pitchFamily="18" charset="0"/>
              </a:rPr>
              <a:t> con </a:t>
            </a:r>
            <a:r>
              <a:rPr lang="en-US" sz="2700" i="1" dirty="0" err="1">
                <a:solidFill>
                  <a:srgbClr val="002060"/>
                </a:solidFill>
                <a:effectLst/>
                <a:latin typeface="Times New Roman" panose="02020603050405020304" pitchFamily="18" charset="0"/>
                <a:cs typeface="Times New Roman" panose="02020603050405020304" pitchFamily="18" charset="0"/>
              </a:rPr>
              <a:t>người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cần</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phải</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có</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lòng</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nhân</a:t>
            </a:r>
            <a:r>
              <a:rPr lang="en-US" sz="2700" i="1" dirty="0">
                <a:solidFill>
                  <a:srgbClr val="002060"/>
                </a:solidFill>
                <a:effectLst/>
                <a:latin typeface="Times New Roman" panose="02020603050405020304" pitchFamily="18" charset="0"/>
                <a:cs typeface="Times New Roman" panose="02020603050405020304" pitchFamily="18" charset="0"/>
              </a:rPr>
              <a:t> </a:t>
            </a:r>
            <a:r>
              <a:rPr lang="en-US" sz="2700" i="1" dirty="0" err="1">
                <a:solidFill>
                  <a:srgbClr val="002060"/>
                </a:solidFill>
                <a:effectLst/>
                <a:latin typeface="Times New Roman" panose="02020603050405020304" pitchFamily="18" charset="0"/>
                <a:cs typeface="Times New Roman" panose="02020603050405020304" pitchFamily="18" charset="0"/>
              </a:rPr>
              <a:t>ái</a:t>
            </a:r>
            <a:r>
              <a:rPr lang="en-US" sz="2700" i="1" dirty="0">
                <a:solidFill>
                  <a:srgbClr val="002060"/>
                </a:solidFill>
                <a:latin typeface="Times New Roman" panose="02020603050405020304" pitchFamily="18" charset="0"/>
                <a:cs typeface="Times New Roman" panose="02020603050405020304" pitchFamily="18" charset="0"/>
              </a:rPr>
              <a:t>/</a:t>
            </a:r>
            <a:r>
              <a:rPr lang="en-US" sz="2700" i="1" dirty="0" err="1">
                <a:solidFill>
                  <a:srgbClr val="002060"/>
                </a:solidFill>
                <a:latin typeface="Times New Roman" panose="02020603050405020304" pitchFamily="18" charset="0"/>
                <a:cs typeface="Times New Roman" panose="02020603050405020304" pitchFamily="18" charset="0"/>
              </a:rPr>
              <a:t>Tác</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dụng</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của</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lòng</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nhân</a:t>
            </a:r>
            <a:r>
              <a:rPr lang="en-US" sz="2700" i="1" dirty="0">
                <a:solidFill>
                  <a:srgbClr val="002060"/>
                </a:solidFill>
                <a:latin typeface="Times New Roman" panose="02020603050405020304" pitchFamily="18" charset="0"/>
                <a:cs typeface="Times New Roman" panose="02020603050405020304" pitchFamily="18" charset="0"/>
              </a:rPr>
              <a:t> </a:t>
            </a:r>
            <a:r>
              <a:rPr lang="en-US" sz="2700" i="1" dirty="0" err="1">
                <a:solidFill>
                  <a:srgbClr val="002060"/>
                </a:solidFill>
                <a:latin typeface="Times New Roman" panose="02020603050405020304" pitchFamily="18" charset="0"/>
                <a:cs typeface="Times New Roman" panose="02020603050405020304" pitchFamily="18" charset="0"/>
              </a:rPr>
              <a:t>ái</a:t>
            </a:r>
            <a:endParaRPr lang="en-US" sz="27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Khi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thì</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trao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thương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mà</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cần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sự</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đền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đáp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trả</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ơn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từ</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đã</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giúp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đỡ</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sẽ</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gẫn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gũi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hơn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giúp</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cho</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cuộc</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sống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ý </a:t>
            </a:r>
            <a:r>
              <a:rPr lang="en-US" sz="2700" dirty="0" err="1">
                <a:solidFill>
                  <a:srgbClr val="002060"/>
                </a:solidFill>
                <a:effectLst/>
                <a:latin typeface="Times New Roman" panose="02020603050405020304" pitchFamily="18" charset="0"/>
                <a:cs typeface="Times New Roman" panose="02020603050405020304" pitchFamily="18" charset="0"/>
              </a:rPr>
              <a:t>nghĩa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hơn</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trong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chiến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dẫn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chứng</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Con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cần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làm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gì</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để</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thể</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hiện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lòng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ái</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Quan </a:t>
            </a:r>
            <a:r>
              <a:rPr lang="en-US" sz="2700" dirty="0" err="1">
                <a:solidFill>
                  <a:srgbClr val="002060"/>
                </a:solidFill>
                <a:effectLst/>
                <a:latin typeface="Times New Roman" panose="02020603050405020304" pitchFamily="18" charset="0"/>
                <a:cs typeface="Times New Roman" panose="02020603050405020304" pitchFamily="18" charset="0"/>
              </a:rPr>
              <a:t>tâm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xung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quanh</a:t>
            </a:r>
            <a:endParaRPr lang="en-US" sz="27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Chia </a:t>
            </a:r>
            <a:r>
              <a:rPr lang="en-US" sz="2700" dirty="0" err="1">
                <a:solidFill>
                  <a:srgbClr val="002060"/>
                </a:solidFill>
                <a:effectLst/>
                <a:latin typeface="Times New Roman" panose="02020603050405020304" pitchFamily="18" charset="0"/>
                <a:cs typeface="Times New Roman" panose="02020603050405020304" pitchFamily="18" charset="0"/>
              </a:rPr>
              <a:t>sẻ</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cảm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với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nỗi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đau</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khác</a:t>
            </a:r>
            <a:r>
              <a:rPr lang="en-US" sz="2700" dirty="0">
                <a:solidFill>
                  <a:srgbClr val="002060"/>
                </a:solidFill>
                <a:effectLst/>
                <a:latin typeface="Times New Roman" panose="02020603050405020304" pitchFamily="18" charset="0"/>
                <a:cs typeface="Times New Roman" panose="02020603050405020304" pitchFamily="18" charset="0"/>
              </a:rPr>
              <a:t>…</a:t>
            </a:r>
          </a:p>
          <a:p>
            <a:pPr algn="just">
              <a:spcAft>
                <a:spcPts val="1000"/>
              </a:spcAft>
            </a:pP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Phản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latin typeface="Times New Roman" panose="02020603050405020304" pitchFamily="18" charset="0"/>
                <a:cs typeface="Times New Roman" panose="02020603050405020304" pitchFamily="18" charset="0"/>
              </a:rPr>
              <a:t>đề</a:t>
            </a:r>
            <a:r>
              <a:rPr lang="en-US" sz="2700" b="1" dirty="0">
                <a:solidFill>
                  <a:srgbClr val="002060"/>
                </a:solidFill>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những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kẻ</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chỉ</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biết</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có</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mình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ích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kỉ</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vì</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lợi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ích</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của</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bản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thân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không</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quan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tâm</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đến</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người</a:t>
            </a:r>
            <a:r>
              <a:rPr lang="en-US" sz="2700" dirty="0">
                <a:solidFill>
                  <a:srgbClr val="002060"/>
                </a:solidFill>
                <a:effectLst/>
                <a:latin typeface="Times New Roman" panose="02020603050405020304" pitchFamily="18" charset="0"/>
                <a:cs typeface="Times New Roman" panose="02020603050405020304" pitchFamily="18" charset="0"/>
              </a:rPr>
              <a:t> </a:t>
            </a:r>
            <a:r>
              <a:rPr lang="en-US" sz="2700" dirty="0" err="1">
                <a:solidFill>
                  <a:srgbClr val="002060"/>
                </a:solidFill>
                <a:effectLst/>
                <a:latin typeface="Times New Roman" panose="02020603050405020304" pitchFamily="18" charset="0"/>
                <a:cs typeface="Times New Roman" panose="02020603050405020304" pitchFamily="18" charset="0"/>
              </a:rPr>
              <a:t>khác</a:t>
            </a:r>
            <a:r>
              <a:rPr lang="en-US" sz="2700" dirty="0">
                <a:solidFill>
                  <a:srgbClr val="002060"/>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34910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0A432E8-5F4F-5DFF-1D7C-BD23471722ED}"/>
              </a:ext>
            </a:extLst>
          </p:cNvPr>
          <p:cNvSpPr txBox="1"/>
          <p:nvPr/>
        </p:nvSpPr>
        <p:spPr>
          <a:xfrm>
            <a:off x="107576" y="0"/>
            <a:ext cx="12084424" cy="6966010"/>
          </a:xfrm>
          <a:prstGeom prst="rect">
            <a:avLst/>
          </a:prstGeom>
          <a:noFill/>
        </p:spPr>
        <p:txBody>
          <a:bodyPr wrap="square">
            <a:spAutoFit/>
          </a:bodyPr>
          <a:lstStyle/>
          <a:p>
            <a:pPr algn="ctr">
              <a:spcAft>
                <a:spcPts val="800"/>
              </a:spcAft>
            </a:pPr>
            <a:r>
              <a:rPr lang="vi-VN" sz="2000" b="1" dirty="0">
                <a:effectLst/>
                <a:latin typeface="Times New Roman" panose="02020603050405020304" pitchFamily="18" charset="0"/>
                <a:ea typeface="Calibri" panose="020F0502020204030204" pitchFamily="34" charset="0"/>
                <a:cs typeface="Times New Roman" panose="02020603050405020304" pitchFamily="18" charset="0"/>
              </a:rPr>
              <a:t>MIẾNG BÁNH MÌ CHÁY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nl-NL" sz="20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Khi tôi lên 8 hay 9 tuổi gì đó, tôi nhớ thỉnh thoảng mẹ tôi vẫn nướng bánh mì cháy khét. Một tối nọ, mẹ tôi về nhà sau một ngày làm việc dài và bà làm bữa tối cho cha con tôi. Bà dọn ra bàn vài lát bánh mì nướng cháy, không phải cháy xém bình thường mà cháy đen như than. Tôi ngồi nhìn những lát bánh mì và đợi xem có ai nhận ra điều bất thường của chúng và lên tiếng hay không. Nhưng cha tôi chỉ ăn miếng bánh của ông và hỏi tôi về bài tập cũng như những việc ở trường học như mọi hôm. Tôi không còn nhớ tôi đã nói gì với ông hôm đó, nhưng tôi nhớ đã nghe mẹ tôi xin lỗi ông vì đã làm cháy bánh mì.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Và tôi không bao giờ quên được những gì cha tôi nói với mẹ tôi: “Em à, anh thích bánh mì cháy mà.”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Đêm đó, tôi đến bên chúc cha tôi ngủ ngon và hỏi có phải thực sự ông thích bánh mì cháy. Cha tôi khoác tay qua vai tôi và nói: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“Mẹ con đã làm việc rất vất vả cả ngày và mẹ rất mệt. Một lát bánh mì cháy chẳng thể làm hại ai con ạ, nhưng con biết điều gì thực sự gây tổn thương cho người khác không? Những lời chê bai trách  móc cay nghiệt đấy.”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Rồi ông nói tiếp: “Con biết đó, cuộc đời đầy rẫy những thứ không hoàn hảo và những con người không toàn vẹn. Cha cũng khá tệ trong rất nhiều việc, chẳng hạn như cha chẳng thể nhớ được sinh nhật hay ngày kỉ niệm như một số người khác.”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Điều mà cha học được qua nhiều năm tháng, đó là học cách chấp nhận sai sót của người khác và chọn cách ủng hộ những khác biệt của họ. Đó là chìa khóa quan trọng nhất để tạo nên một mối quan hệ lành mạnh, trưởng thành và bền vững con 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2000" i="1" dirty="0">
                <a:effectLst/>
                <a:latin typeface="Times New Roman" panose="02020603050405020304" pitchFamily="18" charset="0"/>
                <a:ea typeface="Calibri" panose="020F0502020204030204" pitchFamily="34" charset="0"/>
                <a:cs typeface="Times New Roman" panose="02020603050405020304" pitchFamily="18" charset="0"/>
              </a:rPr>
              <a:t>Cuộc đời rất ngắn ngủi để thức dậy với những hối tiếc và khó chịu. Hãy yêu quý những người cư xử tốt với con, và hãy cảm thông với những người chưa làm được điều đó.”</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0563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00BC41-FDF5-AC6A-8B8F-E41822F099E6}"/>
              </a:ext>
            </a:extLst>
          </p:cNvPr>
          <p:cNvSpPr txBox="1"/>
          <p:nvPr/>
        </p:nvSpPr>
        <p:spPr>
          <a:xfrm>
            <a:off x="179294" y="89626"/>
            <a:ext cx="11833412" cy="6114815"/>
          </a:xfrm>
          <a:prstGeom prst="rect">
            <a:avLst/>
          </a:prstGeom>
          <a:noFill/>
        </p:spPr>
        <p:txBody>
          <a:bodyPr wrap="square">
            <a:spAutoFit/>
          </a:bodyPr>
          <a:lstStyle/>
          <a:p>
            <a:pPr algn="just">
              <a:lnSpc>
                <a:spcPct val="107000"/>
              </a:lnSpc>
              <a:spcAft>
                <a:spcPts val="800"/>
              </a:spcAft>
            </a:pPr>
            <a:r>
              <a:rPr lang="vi-VN" sz="2800" b="1" i="1" dirty="0">
                <a:effectLst/>
                <a:latin typeface="Times New Roman" panose="02020603050405020304" pitchFamily="18" charset="0"/>
                <a:ea typeface="Calibri" panose="020F0502020204030204" pitchFamily="34" charset="0"/>
                <a:cs typeface="Times New Roman" panose="02020603050405020304" pitchFamily="18" charset="0"/>
              </a:rPr>
              <a:t>Câu 1 (0.5 điểm):</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Xác định phương </a:t>
            </a:r>
            <a:r>
              <a:rPr lang="vi-VN"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thức biểu đạt chính</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của ngữ liệu trên?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b="1" i="1" dirty="0">
                <a:effectLst/>
                <a:latin typeface="Times New Roman" panose="02020603050405020304" pitchFamily="18" charset="0"/>
                <a:ea typeface="Calibri" panose="020F0502020204030204" pitchFamily="34" charset="0"/>
                <a:cs typeface="Times New Roman" panose="02020603050405020304" pitchFamily="18" charset="0"/>
              </a:rPr>
              <a:t>Câu 2 (0.5 điểm):</a:t>
            </a:r>
            <a:r>
              <a:rPr lang="vi-VN" sz="2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Và tôi không bao giờ quên được những gì cha tôi nói với mẹ tôi: “Em à, anh thích bánh mì cháy mà.” </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Theo em hiểu câu trả lời của </a:t>
            </a:r>
            <a:r>
              <a:rPr lang="vi-VN"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người cha trên liên quan đến phương châm hội thoại nào?</a:t>
            </a:r>
            <a:r>
              <a:rPr lang="vi-VN"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3 (1.0 điểm):</a:t>
            </a:r>
            <a:r>
              <a:rPr lang="vi-VN"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Qua câu nói sau, người cha muốn nhắn nhủ con điều gì?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“Mẹ con đã làm việc </a:t>
            </a:r>
            <a:r>
              <a:rPr lang="vi-VN" sz="2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rất vất vả </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cả ngày và </a:t>
            </a:r>
            <a:r>
              <a:rPr lang="vi-VN" sz="2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mẹ rất mệt. </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Một lát bánh </a:t>
            </a:r>
            <a:r>
              <a:rPr lang="vi-VN" sz="2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 cháy </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chẳng thể làm hại ai con ạ, nhưng con biết điều gì thực sự gây tổn thương cho người khác không? Những lời chê bai trách  móc cay nghiệt đấy.”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b="1" i="1" dirty="0">
                <a:effectLst/>
                <a:latin typeface="Times New Roman" panose="02020603050405020304" pitchFamily="18" charset="0"/>
                <a:ea typeface="Calibri" panose="020F0502020204030204" pitchFamily="34" charset="0"/>
                <a:cs typeface="Times New Roman" panose="02020603050405020304" pitchFamily="18" charset="0"/>
              </a:rPr>
              <a:t>Câu 4 (1.0 điểm)</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Em rút ra bài học gì cho bản thân từ đoạn trích trên?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2800" b="1" dirty="0">
                <a:effectLst/>
                <a:latin typeface="Times New Roman" panose="02020603050405020304" pitchFamily="18" charset="0"/>
                <a:ea typeface="Calibri" panose="020F0502020204030204" pitchFamily="34" charset="0"/>
                <a:cs typeface="Times New Roman" panose="02020603050405020304" pitchFamily="18" charset="0"/>
              </a:rPr>
              <a:t>Phần II: TẠO LẬP VĂN BẢN (7,0 điểm) </a:t>
            </a:r>
            <a:r>
              <a:rPr lang="vi-VN" sz="2800" b="1" i="1" dirty="0">
                <a:effectLst/>
                <a:latin typeface="Times New Roman" panose="02020603050405020304" pitchFamily="18" charset="0"/>
                <a:ea typeface="Calibri" panose="020F0502020204030204" pitchFamily="34" charset="0"/>
                <a:cs typeface="Times New Roman" panose="02020603050405020304" pitchFamily="18" charset="0"/>
              </a:rPr>
              <a:t>Câu 1 (2,0 điểm): </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Từ nội dung ngữ liệu ở phần Đọc hiểu, em hãy viết một đoạn văn nghị luận </a:t>
            </a:r>
            <a:r>
              <a:rPr lang="vi-VN" sz="2800" i="1" dirty="0">
                <a:effectLst/>
                <a:latin typeface="Times New Roman" panose="02020603050405020304" pitchFamily="18" charset="0"/>
                <a:ea typeface="Calibri" panose="020F0502020204030204" pitchFamily="34" charset="0"/>
                <a:cs typeface="Times New Roman" panose="02020603050405020304" pitchFamily="18" charset="0"/>
              </a:rPr>
              <a:t>(khoảng 15 đên 20 dòng từ)</a:t>
            </a:r>
            <a:r>
              <a:rPr lang="vi-VN" sz="2800" dirty="0">
                <a:effectLst/>
                <a:latin typeface="Times New Roman" panose="02020603050405020304" pitchFamily="18" charset="0"/>
                <a:ea typeface="Calibri" panose="020F0502020204030204" pitchFamily="34" charset="0"/>
                <a:cs typeface="Times New Roman" panose="02020603050405020304" pitchFamily="18" charset="0"/>
              </a:rPr>
              <a:t> bàn về </a:t>
            </a:r>
            <a:r>
              <a:rPr lang="vi-VN"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sức mạnh của tình yêu thương..</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96053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00BC41-FDF5-AC6A-8B8F-E41822F099E6}"/>
              </a:ext>
            </a:extLst>
          </p:cNvPr>
          <p:cNvSpPr txBox="1"/>
          <p:nvPr/>
        </p:nvSpPr>
        <p:spPr>
          <a:xfrm>
            <a:off x="179294" y="89626"/>
            <a:ext cx="11833412" cy="6838988"/>
          </a:xfrm>
          <a:prstGeom prst="rect">
            <a:avLst/>
          </a:prstGeom>
          <a:noFill/>
        </p:spPr>
        <p:txBody>
          <a:bodyPr wrap="square">
            <a:spAutoFit/>
          </a:bodyPr>
          <a:lstStyle/>
          <a:p>
            <a:pPr algn="just">
              <a:lnSpc>
                <a:spcPct val="107000"/>
              </a:lnSpc>
              <a:spcAft>
                <a:spcPts val="800"/>
              </a:spcAft>
            </a:pPr>
            <a:r>
              <a:rPr lang="vi-VN" sz="3600" b="1" i="1" dirty="0">
                <a:effectLst/>
                <a:latin typeface="Times New Roman" panose="02020603050405020304" pitchFamily="18" charset="0"/>
                <a:ea typeface="Calibri" panose="020F0502020204030204" pitchFamily="34" charset="0"/>
                <a:cs typeface="Times New Roman" panose="02020603050405020304" pitchFamily="18" charset="0"/>
              </a:rPr>
              <a:t>Câu 1 (0.5 điểm):</a:t>
            </a:r>
            <a:r>
              <a:rPr lang="vi-VN"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P</a:t>
            </a:r>
            <a:r>
              <a:rPr lang="vi-VN" sz="3600" dirty="0">
                <a:effectLst/>
                <a:latin typeface="Times New Roman" panose="02020603050405020304" pitchFamily="18" charset="0"/>
                <a:ea typeface="Calibri" panose="020F0502020204030204" pitchFamily="34" charset="0"/>
                <a:cs typeface="Times New Roman" panose="02020603050405020304" pitchFamily="18" charset="0"/>
              </a:rPr>
              <a:t>hương </a:t>
            </a:r>
            <a:r>
              <a:rPr lang="vi-VN"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thức biểu đạt</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a:t>
            </a:r>
            <a:endParaRPr lang="en-US" sz="3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vi-VN" sz="3600" b="1" i="1" dirty="0">
                <a:effectLst/>
                <a:latin typeface="Times New Roman" panose="02020603050405020304" pitchFamily="18" charset="0"/>
                <a:ea typeface="Calibri" panose="020F0502020204030204" pitchFamily="34" charset="0"/>
                <a:cs typeface="Times New Roman" panose="02020603050405020304" pitchFamily="18" charset="0"/>
              </a:rPr>
              <a:t>Câu 2 (0.5 điểm):</a:t>
            </a:r>
            <a:r>
              <a:rPr lang="vi-VN" sz="3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 người cha nói liên quan đến pc về chất</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36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3 (1.0 điểm):</a:t>
            </a:r>
            <a:r>
              <a:rPr lang="vi-VN" sz="3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600" dirty="0">
                <a:effectLst/>
                <a:latin typeface="Times New Roman" panose="02020603050405020304" pitchFamily="18" charset="0"/>
                <a:ea typeface="Calibri" panose="020F0502020204030204" pitchFamily="34" charset="0"/>
                <a:cs typeface="Times New Roman" panose="02020603050405020304" pitchFamily="18" charset="0"/>
              </a:rPr>
              <a:t>Qua câu nói sau, người cha muốn nhắn nhủ con</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n-US" sz="3600" i="1" dirty="0">
                <a:latin typeface="Times New Roman" panose="02020603050405020304" pitchFamily="18" charset="0"/>
                <a:ea typeface="Calibri" panose="020F0502020204030204" pitchFamily="34" charset="0"/>
                <a:cs typeface="Times New Roman" panose="02020603050405020304" pitchFamily="18" charset="0"/>
              </a:rPr>
              <a:t>- C</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ần cảm thông chia s</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ẻ</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 vơi khó kh</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ă</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n văt vả của người kh</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á</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c</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Palatino Linotype" panose="02040502050505030304" pitchFamily="18" charset="0"/>
              <a:buChar char="-"/>
            </a:pP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P</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hải biết bao dung th</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a</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 th</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ứ</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 cho l</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ỗ</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i lầm c</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ủ</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a n</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hững</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n</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gư</a:t>
            </a:r>
            <a:r>
              <a:rPr lang="en-US" sz="3600" i="1" dirty="0" err="1">
                <a:effectLst/>
                <a:latin typeface="Times New Roman" panose="02020603050405020304" pitchFamily="18" charset="0"/>
                <a:ea typeface="Times New Roman" panose="02020603050405020304" pitchFamily="18" charset="0"/>
                <a:cs typeface="Times New Roman" panose="02020603050405020304" pitchFamily="18" charset="0"/>
              </a:rPr>
              <a:t>ời</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 xung quanh.</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Palatino Linotype" panose="02040502050505030304" pitchFamily="18" charset="0"/>
              <a:buChar char="-"/>
            </a:pP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Phải biết yêu thương,</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kính trọng dành t</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ì</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nh c</a:t>
            </a:r>
            <a:r>
              <a:rPr lang="en-US" sz="3600" i="1" dirty="0" err="1">
                <a:latin typeface="Times New Roman" panose="02020603050405020304" pitchFamily="18" charset="0"/>
                <a:ea typeface="Times New Roman" panose="02020603050405020304" pitchFamily="18" charset="0"/>
                <a:cs typeface="Times New Roman" panose="02020603050405020304" pitchFamily="18" charset="0"/>
              </a:rPr>
              <a:t>ảm</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 tốt</a:t>
            </a:r>
            <a:r>
              <a:rPr lang="en-US" sz="36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đ</a:t>
            </a:r>
            <a:r>
              <a:rPr lang="en-US" sz="3600" i="1" dirty="0">
                <a:latin typeface="Times New Roman" panose="02020603050405020304" pitchFamily="18" charset="0"/>
                <a:ea typeface="Times New Roman" panose="02020603050405020304" pitchFamily="18" charset="0"/>
                <a:cs typeface="Times New Roman" panose="02020603050405020304" pitchFamily="18" charset="0"/>
              </a:rPr>
              <a:t>ẹ</a:t>
            </a:r>
            <a:r>
              <a:rPr lang="vi-VN" sz="3600" i="1" dirty="0">
                <a:effectLst/>
                <a:latin typeface="Times New Roman" panose="02020603050405020304" pitchFamily="18" charset="0"/>
                <a:ea typeface="Times New Roman" panose="02020603050405020304" pitchFamily="18" charset="0"/>
                <a:cs typeface="Times New Roman" panose="02020603050405020304" pitchFamily="18" charset="0"/>
              </a:rPr>
              <a:t>p cho người mẹ….</a:t>
            </a:r>
            <a:endParaRPr lang="en-US" sz="3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vi-VN" sz="3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28535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00BC41-FDF5-AC6A-8B8F-E41822F099E6}"/>
              </a:ext>
            </a:extLst>
          </p:cNvPr>
          <p:cNvSpPr txBox="1"/>
          <p:nvPr/>
        </p:nvSpPr>
        <p:spPr>
          <a:xfrm>
            <a:off x="179294" y="89626"/>
            <a:ext cx="11833412" cy="6933693"/>
          </a:xfrm>
          <a:prstGeom prst="rect">
            <a:avLst/>
          </a:prstGeom>
          <a:noFill/>
        </p:spPr>
        <p:txBody>
          <a:bodyPr wrap="square">
            <a:spAutoFit/>
          </a:bodyPr>
          <a:lstStyle/>
          <a:p>
            <a:pPr algn="just">
              <a:lnSpc>
                <a:spcPct val="107000"/>
              </a:lnSpc>
              <a:spcAft>
                <a:spcPts val="800"/>
              </a:spcAft>
            </a:pP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Câu 1 (0.5 điểm):</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Xác định phương </a:t>
            </a:r>
            <a:r>
              <a:rPr lang="vi-VN"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thức biểu đạt chính</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của ngữ liệu trên?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Câu 2 (0.5 điểm):</a:t>
            </a: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Và tôi không bao giờ quên được những gì cha tôi nói với mẹ tôi: “Em à, anh thích bánh mì cháy mà.”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Theo em hiểu câu trả lời của </a:t>
            </a:r>
            <a:r>
              <a:rPr lang="vi-VN"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người cha trên liên quan đến phương châm hội thoại nào?</a:t>
            </a:r>
            <a:r>
              <a:rPr lang="vi-V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Lời người cha nói liên quan đến pc về chất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3 (1.0 điểm):</a:t>
            </a:r>
            <a:r>
              <a:rPr lang="vi-VN"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Qua câu nói sau, người cha muốn nhắn nhủ con điều gì?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“Mẹ con đã làm việc </a:t>
            </a:r>
            <a:r>
              <a:rPr lang="vi-VN" sz="2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rất vất vả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cả ngày và </a:t>
            </a:r>
            <a:r>
              <a:rPr lang="vi-VN" sz="2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mẹ rất mệt.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Một lát bánh </a:t>
            </a:r>
            <a:r>
              <a:rPr lang="vi-VN" sz="2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mì cháy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chẳng thể làm hại ai con ạ, nhưng con biết điều gì thực sự gây tổn thương cho người khác không? Những lời chê bai trách  móc cay nghiệt đấy.”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Palatino Linotype" panose="02040502050505030304" pitchFamily="18" charset="0"/>
              <a:buChar char="-"/>
            </a:pP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cần cảm thông chia se vơi khó khan văt vả của người khac</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Palatino Linotype" panose="02040502050505030304" pitchFamily="18" charset="0"/>
              <a:buChar char="-"/>
            </a:pP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phải biết bao dung thu tha cho lõi lầm cua ngưỡi xung quanh.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buFont typeface="Palatino Linotype" panose="02040502050505030304" pitchFamily="18" charset="0"/>
              <a:buChar char="-"/>
            </a:pPr>
            <a:r>
              <a:rPr lang="vi-VN" sz="2400" i="1" dirty="0">
                <a:effectLst/>
                <a:latin typeface="Times New Roman" panose="02020603050405020304" pitchFamily="18" charset="0"/>
                <a:ea typeface="Times New Roman" panose="02020603050405020304" pitchFamily="18" charset="0"/>
                <a:cs typeface="Times New Roman" panose="02020603050405020304" pitchFamily="18" charset="0"/>
              </a:rPr>
              <a:t>Phải biết yêu thương,kính trọng dành tinh camt tốtđệp cho người mẹ….</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Câu 4 (1.0 điểm)</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Em rút ra bài học gì cho bản thân từ đoạn trích trên? Tương tương tự câu 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vi-VN" sz="2400" b="1" dirty="0">
                <a:effectLst/>
                <a:latin typeface="Times New Roman" panose="02020603050405020304" pitchFamily="18" charset="0"/>
                <a:ea typeface="Calibri" panose="020F0502020204030204" pitchFamily="34" charset="0"/>
                <a:cs typeface="Times New Roman" panose="02020603050405020304" pitchFamily="18" charset="0"/>
              </a:rPr>
              <a:t>Phần II: TẠO LẬP VĂN BẢN (7,0 điểm) </a:t>
            </a:r>
            <a:r>
              <a:rPr lang="vi-VN" sz="2400" b="1" i="1" dirty="0">
                <a:effectLst/>
                <a:latin typeface="Times New Roman" panose="02020603050405020304" pitchFamily="18" charset="0"/>
                <a:ea typeface="Calibri" panose="020F0502020204030204" pitchFamily="34" charset="0"/>
                <a:cs typeface="Times New Roman" panose="02020603050405020304" pitchFamily="18" charset="0"/>
              </a:rPr>
              <a:t>Câu 1 (2,0 điểm): </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Từ nội dung ngữ liệu ở phần Đọc hiểu, em hãy viết một đoạn văn nghị luận </a:t>
            </a:r>
            <a:r>
              <a:rPr lang="vi-VN" sz="2400" i="1" dirty="0">
                <a:effectLst/>
                <a:latin typeface="Times New Roman" panose="02020603050405020304" pitchFamily="18" charset="0"/>
                <a:ea typeface="Calibri" panose="020F0502020204030204" pitchFamily="34" charset="0"/>
                <a:cs typeface="Times New Roman" panose="02020603050405020304" pitchFamily="18" charset="0"/>
              </a:rPr>
              <a:t>(khoảng 15 đên 20 dòng từ)</a:t>
            </a:r>
            <a:r>
              <a:rPr lang="vi-VN" sz="2400" dirty="0">
                <a:effectLst/>
                <a:latin typeface="Times New Roman" panose="02020603050405020304" pitchFamily="18" charset="0"/>
                <a:ea typeface="Calibri" panose="020F0502020204030204" pitchFamily="34" charset="0"/>
                <a:cs typeface="Times New Roman" panose="02020603050405020304" pitchFamily="18" charset="0"/>
              </a:rPr>
              <a:t> bàn về </a:t>
            </a:r>
            <a:r>
              <a:rPr lang="vi-VN"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sức mạnh của tình yêu thương..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6354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110E41-4D1D-9881-91E7-E7F79A2B80C0}"/>
              </a:ext>
            </a:extLst>
          </p:cNvPr>
          <p:cNvSpPr txBox="1"/>
          <p:nvPr/>
        </p:nvSpPr>
        <p:spPr>
          <a:xfrm>
            <a:off x="313764" y="0"/>
            <a:ext cx="11564471" cy="7243008"/>
          </a:xfrm>
          <a:prstGeom prst="rect">
            <a:avLst/>
          </a:prstGeom>
          <a:noFill/>
        </p:spPr>
        <p:txBody>
          <a:bodyPr wrap="square">
            <a:spAutoFit/>
          </a:bodyPr>
          <a:lstStyle/>
          <a:p>
            <a:pPr rtl="0">
              <a:spcBef>
                <a:spcPts val="0"/>
              </a:spcBef>
              <a:spcAft>
                <a:spcPts val="500"/>
              </a:spcAft>
            </a:pPr>
            <a:r>
              <a:rPr lang="vi-VN" sz="2800" b="1" i="0" u="none" strike="noStrike" dirty="0">
                <a:solidFill>
                  <a:srgbClr val="030300"/>
                </a:solidFill>
                <a:effectLst/>
                <a:latin typeface="+mj-lt"/>
              </a:rPr>
              <a:t>I. ĐỌC HIỂU (4,0 điểm)</a:t>
            </a:r>
            <a:r>
              <a:rPr lang="en-US" sz="2800" dirty="0">
                <a:latin typeface="+mj-lt"/>
              </a:rPr>
              <a:t> </a:t>
            </a:r>
            <a:r>
              <a:rPr lang="vi-VN" sz="2800" b="1" i="0" u="none" strike="noStrike" dirty="0">
                <a:solidFill>
                  <a:srgbClr val="040400"/>
                </a:solidFill>
                <a:effectLst/>
                <a:latin typeface="+mj-lt"/>
              </a:rPr>
              <a:t>Đọc văn bản phía dưới và thực hiện các yêu cầu</a:t>
            </a:r>
            <a:endParaRPr lang="vi-VN" sz="2800" b="0" dirty="0">
              <a:effectLst/>
              <a:latin typeface="+mj-lt"/>
            </a:endParaRPr>
          </a:p>
          <a:p>
            <a:pPr rtl="0">
              <a:spcBef>
                <a:spcPts val="0"/>
              </a:spcBef>
              <a:spcAft>
                <a:spcPts val="500"/>
              </a:spcAft>
            </a:pPr>
            <a:r>
              <a:rPr lang="vi-VN" sz="2800" b="1" i="0" u="none" strike="noStrike" dirty="0">
                <a:solidFill>
                  <a:srgbClr val="070700"/>
                </a:solidFill>
                <a:effectLst/>
                <a:latin typeface="+mj-lt"/>
              </a:rPr>
              <a:t>SỨC MẠNH CỦA MỘT BỨC THƯ CẢM ƠN</a:t>
            </a:r>
            <a:endParaRPr lang="vi-VN" sz="2800" b="0" dirty="0">
              <a:effectLst/>
              <a:latin typeface="+mj-lt"/>
            </a:endParaRPr>
          </a:p>
          <a:p>
            <a:pPr rtl="0">
              <a:spcBef>
                <a:spcPts val="0"/>
              </a:spcBef>
              <a:spcAft>
                <a:spcPts val="500"/>
              </a:spcAft>
            </a:pPr>
            <a:r>
              <a:rPr lang="vi-VN" sz="2800" b="0" i="1" u="none" strike="noStrike" dirty="0">
                <a:solidFill>
                  <a:srgbClr val="141400"/>
                </a:solidFill>
                <a:effectLst/>
                <a:latin typeface="+mj-lt"/>
              </a:rPr>
              <a:t>Giáo sư William L.Stidger ngồi xuống và viết một bức thư cảm ơn cho</a:t>
            </a:r>
            <a:r>
              <a:rPr lang="en-US" sz="2800" dirty="0">
                <a:latin typeface="+mj-lt"/>
              </a:rPr>
              <a:t> </a:t>
            </a:r>
            <a:r>
              <a:rPr lang="vi-VN" sz="2800" b="0" i="1" u="none" strike="noStrike" dirty="0">
                <a:solidFill>
                  <a:srgbClr val="484800"/>
                </a:solidFill>
                <a:effectLst/>
                <a:latin typeface="+mj-lt"/>
              </a:rPr>
              <a:t>một giáo viên vì sự động viên lớn lao mà bà dành cho ông khi ông còn là học sinh của bà ba mươi năm về trước. Một tuần sau, ông nhận được thu hồi âm với nét chữ viết tay run rẩy, rằng:</a:t>
            </a:r>
            <a:r>
              <a:rPr lang="en-US" sz="2800" dirty="0">
                <a:latin typeface="+mj-lt"/>
              </a:rPr>
              <a:t> </a:t>
            </a:r>
            <a:r>
              <a:rPr lang="vi-VN" sz="2800" b="0" i="1" u="none" strike="noStrike" dirty="0">
                <a:solidFill>
                  <a:srgbClr val="1C1C00"/>
                </a:solidFill>
                <a:effectLst/>
                <a:latin typeface="+mj-lt"/>
              </a:rPr>
              <a:t>Willie yêu quý của ta! Ta muốn em biết rằng lời nhắn của em vô cùng ý nghĩa với ta. Một cụ già cô đơn tám mươi tư tuổi như ta, sống đơn độc trong căn phòng nhỏ, lủi thủi nấu ăn một mình, dường như chỉ còn lay lắt như chiếc lá cuối cùng trên cây. Có lẽ, em sẽ bất ngờ, Willie </a:t>
            </a:r>
            <a:r>
              <a:rPr lang="en-US" sz="2800" i="1" dirty="0">
                <a:solidFill>
                  <a:srgbClr val="1C1C00"/>
                </a:solidFill>
                <a:latin typeface="+mj-lt"/>
              </a:rPr>
              <a:t>ạ</a:t>
            </a:r>
            <a:r>
              <a:rPr lang="vi-VN" sz="2800" b="0" i="1" u="none" strike="noStrike" dirty="0">
                <a:solidFill>
                  <a:srgbClr val="1C1C00"/>
                </a:solidFill>
                <a:effectLst/>
                <a:latin typeface="+mj-lt"/>
              </a:rPr>
              <a:t>, khi biết rằng ta đã dạy học năm mươi năm và trong khoảng thời gian dài đằng đẵng đó, bức thư của em là bức thư cảm ơn đầu tiên ta nhận được. Ta nhận được nó trong một buổi sáng lạnh lẽo và hiu hắt buồn. Chính bức thư ấy đã sưởi ấm trái tim già nua cô đơn của ta bằng niềm vui mà trước nay ta chưa từng một lần được cảm nhận”.</a:t>
            </a:r>
            <a:endParaRPr lang="vi-VN" sz="2800" b="0" dirty="0">
              <a:effectLst/>
              <a:latin typeface="+mj-lt"/>
            </a:endParaRPr>
          </a:p>
          <a:p>
            <a:pPr>
              <a:spcAft>
                <a:spcPts val="500"/>
              </a:spcAft>
            </a:pPr>
            <a:r>
              <a:rPr lang="en-US" sz="2800" b="0" i="0" u="sng" dirty="0">
                <a:solidFill>
                  <a:srgbClr val="111100"/>
                </a:solidFill>
                <a:effectLst/>
                <a:latin typeface="+mj-lt"/>
              </a:rPr>
              <a:t>                                                      </a:t>
            </a:r>
            <a:r>
              <a:rPr lang="vi-VN" sz="2800" b="0" i="0" u="sng" dirty="0">
                <a:solidFill>
                  <a:srgbClr val="111100"/>
                </a:solidFill>
                <a:effectLst/>
                <a:latin typeface="+mj-lt"/>
              </a:rPr>
              <a:t>(http://songtrongtinhyeu.blogsport.com</a:t>
            </a:r>
            <a:r>
              <a:rPr lang="vi-VN" sz="2800" dirty="0">
                <a:solidFill>
                  <a:srgbClr val="040400"/>
                </a:solidFill>
                <a:latin typeface="+mj-lt"/>
              </a:rPr>
              <a:t>)</a:t>
            </a:r>
            <a:endParaRPr lang="vi-VN" sz="2800" dirty="0">
              <a:latin typeface="+mj-lt"/>
            </a:endParaRPr>
          </a:p>
          <a:p>
            <a:pPr rtl="0">
              <a:spcBef>
                <a:spcPts val="0"/>
              </a:spcBef>
              <a:spcAft>
                <a:spcPts val="500"/>
              </a:spcAft>
            </a:pPr>
            <a:endParaRPr lang="vi-VN" sz="2800" b="0" dirty="0">
              <a:effectLst/>
              <a:latin typeface="+mj-lt"/>
            </a:endParaRPr>
          </a:p>
        </p:txBody>
      </p:sp>
    </p:spTree>
    <p:extLst>
      <p:ext uri="{BB962C8B-B14F-4D97-AF65-F5344CB8AC3E}">
        <p14:creationId xmlns:p14="http://schemas.microsoft.com/office/powerpoint/2010/main" val="39696522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110E41-4D1D-9881-91E7-E7F79A2B80C0}"/>
              </a:ext>
            </a:extLst>
          </p:cNvPr>
          <p:cNvSpPr txBox="1"/>
          <p:nvPr/>
        </p:nvSpPr>
        <p:spPr>
          <a:xfrm>
            <a:off x="206187" y="193409"/>
            <a:ext cx="11564471" cy="7435369"/>
          </a:xfrm>
          <a:prstGeom prst="rect">
            <a:avLst/>
          </a:prstGeom>
          <a:noFill/>
        </p:spPr>
        <p:txBody>
          <a:bodyPr wrap="square">
            <a:spAutoFit/>
          </a:bodyPr>
          <a:lstStyle/>
          <a:p>
            <a:pPr rtl="0">
              <a:spcBef>
                <a:spcPts val="0"/>
              </a:spcBef>
              <a:spcAft>
                <a:spcPts val="500"/>
              </a:spcAft>
            </a:pPr>
            <a:r>
              <a:rPr lang="vi-VN" sz="2800" b="1" i="0" u="none" strike="noStrike" dirty="0">
                <a:solidFill>
                  <a:srgbClr val="0E0E00"/>
                </a:solidFill>
                <a:effectLst/>
                <a:latin typeface="+mj-lt"/>
              </a:rPr>
              <a:t>Câu 1 (0.5 điểm). </a:t>
            </a:r>
            <a:r>
              <a:rPr lang="vi-VN" sz="2800" b="0" i="0" u="none" strike="noStrike" dirty="0">
                <a:solidFill>
                  <a:srgbClr val="0E0E00"/>
                </a:solidFill>
                <a:effectLst/>
                <a:latin typeface="+mj-lt"/>
              </a:rPr>
              <a:t>Hãy nêu phương thức biểu đạt chính của văn bản.</a:t>
            </a:r>
            <a:endParaRPr lang="vi-VN" sz="2800" b="0" dirty="0">
              <a:effectLst/>
              <a:latin typeface="+mj-lt"/>
            </a:endParaRPr>
          </a:p>
          <a:p>
            <a:pPr rtl="0">
              <a:spcBef>
                <a:spcPts val="0"/>
              </a:spcBef>
              <a:spcAft>
                <a:spcPts val="500"/>
              </a:spcAft>
            </a:pPr>
            <a:r>
              <a:rPr lang="vi-VN" sz="2800" b="1" i="0" u="none" strike="noStrike" dirty="0">
                <a:solidFill>
                  <a:srgbClr val="060600"/>
                </a:solidFill>
                <a:effectLst/>
                <a:latin typeface="+mj-lt"/>
              </a:rPr>
              <a:t>Câu 2 (0.5 điểm). </a:t>
            </a:r>
            <a:r>
              <a:rPr lang="vi-VN" sz="2800" b="0" i="0" u="none" strike="noStrike" dirty="0">
                <a:solidFill>
                  <a:srgbClr val="060600"/>
                </a:solidFill>
                <a:effectLst/>
                <a:latin typeface="+mj-lt"/>
              </a:rPr>
              <a:t>Lí do nào khiến giáo sư William L. Stidger viết thư cảm ơn cô giáo cũ?</a:t>
            </a:r>
            <a:endParaRPr lang="vi-VN" sz="2800" b="0" dirty="0">
              <a:effectLst/>
              <a:latin typeface="+mj-lt"/>
            </a:endParaRPr>
          </a:p>
          <a:p>
            <a:pPr rtl="0">
              <a:spcBef>
                <a:spcPts val="0"/>
              </a:spcBef>
              <a:spcAft>
                <a:spcPts val="500"/>
              </a:spcAft>
            </a:pPr>
            <a:r>
              <a:rPr lang="vi-VN" sz="2800" b="1" i="1" u="none" strike="noStrike" dirty="0">
                <a:solidFill>
                  <a:srgbClr val="080800"/>
                </a:solidFill>
                <a:effectLst/>
                <a:latin typeface="+mj-lt"/>
              </a:rPr>
              <a:t>Câu 3 (0.5 điểm). </a:t>
            </a:r>
            <a:r>
              <a:rPr lang="vi-VN" sz="2800" u="none" strike="noStrike" dirty="0">
                <a:solidFill>
                  <a:srgbClr val="080800"/>
                </a:solidFill>
                <a:effectLst/>
                <a:latin typeface="+mj-lt"/>
              </a:rPr>
              <a:t>Gọi tên một thành phần biệt lập trong câu văn sau: </a:t>
            </a:r>
            <a:r>
              <a:rPr lang="vi-VN" sz="2800" i="1" u="none" strike="noStrike" dirty="0">
                <a:solidFill>
                  <a:srgbClr val="080800"/>
                </a:solidFill>
                <a:effectLst/>
                <a:latin typeface="+mj-lt"/>
              </a:rPr>
              <a:t>Có lẽ, em sẽ bất ngờ, Willie a, khi biết rằng ra đã dạy học năm mươi năm và trong khoảng thời gian dài đằng đẵng đó, bức thư của em là bức thư cám ơn đầu tiên ta nhận được.</a:t>
            </a:r>
            <a:endParaRPr lang="vi-VN" sz="2800" i="1" dirty="0">
              <a:effectLst/>
              <a:latin typeface="+mj-lt"/>
            </a:endParaRPr>
          </a:p>
          <a:p>
            <a:pPr rtl="0">
              <a:spcBef>
                <a:spcPts val="0"/>
              </a:spcBef>
              <a:spcAft>
                <a:spcPts val="500"/>
              </a:spcAft>
            </a:pPr>
            <a:r>
              <a:rPr lang="vi-VN" sz="2800" b="1" i="0" u="none" strike="noStrike" dirty="0">
                <a:solidFill>
                  <a:srgbClr val="0B0B00"/>
                </a:solidFill>
                <a:effectLst/>
                <a:latin typeface="+mj-lt"/>
              </a:rPr>
              <a:t>Câu 4 (1.0 điểm). </a:t>
            </a:r>
            <a:r>
              <a:rPr lang="vi-VN" sz="2800" b="0" i="0" u="none" strike="noStrike" dirty="0">
                <a:solidFill>
                  <a:srgbClr val="0B0B00"/>
                </a:solidFill>
                <a:effectLst/>
                <a:latin typeface="+mj-lt"/>
              </a:rPr>
              <a:t>phân tích hiệu quả nghệ thuật của các phép tu từ có trong câu văn:</a:t>
            </a:r>
            <a:endParaRPr lang="vi-VN" sz="2800" b="0" dirty="0">
              <a:effectLst/>
              <a:latin typeface="+mj-lt"/>
            </a:endParaRPr>
          </a:p>
          <a:p>
            <a:pPr rtl="0">
              <a:spcBef>
                <a:spcPts val="0"/>
              </a:spcBef>
              <a:spcAft>
                <a:spcPts val="500"/>
              </a:spcAft>
            </a:pPr>
            <a:r>
              <a:rPr lang="vi-VN" sz="2800" b="1" i="1" u="none" strike="noStrike" dirty="0">
                <a:solidFill>
                  <a:srgbClr val="060600"/>
                </a:solidFill>
                <a:effectLst/>
                <a:latin typeface="+mj-lt"/>
              </a:rPr>
              <a:t>“Chính bức thư ấy đã sưởi ấm trái tim già nua cô đơn của ta bằng niềm vui mà trước nay ta chưa từng một lần được cảm nhận”.</a:t>
            </a:r>
            <a:endParaRPr lang="vi-VN" sz="2800" b="0" dirty="0">
              <a:effectLst/>
              <a:latin typeface="+mj-lt"/>
            </a:endParaRPr>
          </a:p>
          <a:p>
            <a:pPr rtl="0">
              <a:spcBef>
                <a:spcPts val="0"/>
              </a:spcBef>
              <a:spcAft>
                <a:spcPts val="500"/>
              </a:spcAft>
            </a:pPr>
            <a:r>
              <a:rPr lang="vi-VN" sz="2800" b="1" i="0" u="none" strike="noStrike" dirty="0">
                <a:solidFill>
                  <a:srgbClr val="070700"/>
                </a:solidFill>
                <a:effectLst/>
                <a:latin typeface="+mj-lt"/>
              </a:rPr>
              <a:t>Câu 5 (1.0 điểm). </a:t>
            </a:r>
            <a:r>
              <a:rPr lang="vi-VN" sz="2800" b="0" i="0" u="none" strike="noStrike" dirty="0">
                <a:solidFill>
                  <a:srgbClr val="070700"/>
                </a:solidFill>
                <a:effectLst/>
                <a:latin typeface="+mj-lt"/>
              </a:rPr>
              <a:t>Vì sao bức thư cảm ơn của giáo sư William L. Stidger vô cùng ý nghĩa với cô giáo cũ của ông.</a:t>
            </a:r>
            <a:endParaRPr lang="vi-VN" sz="2800" b="0" dirty="0">
              <a:effectLst/>
              <a:latin typeface="+mj-lt"/>
            </a:endParaRPr>
          </a:p>
          <a:p>
            <a:pPr rtl="0">
              <a:spcBef>
                <a:spcPts val="0"/>
              </a:spcBef>
              <a:spcAft>
                <a:spcPts val="500"/>
              </a:spcAft>
            </a:pPr>
            <a:r>
              <a:rPr lang="vi-VN" sz="2800" b="1" i="0" u="none" strike="noStrike" dirty="0">
                <a:solidFill>
                  <a:srgbClr val="121200"/>
                </a:solidFill>
                <a:effectLst/>
                <a:latin typeface="+mj-lt"/>
              </a:rPr>
              <a:t>Câu 6 (0.5 điểm). </a:t>
            </a:r>
            <a:r>
              <a:rPr lang="vi-VN" sz="2800" b="0" i="0" u="none" strike="noStrike" dirty="0">
                <a:solidFill>
                  <a:srgbClr val="121200"/>
                </a:solidFill>
                <a:effectLst/>
                <a:latin typeface="+mj-lt"/>
              </a:rPr>
              <a:t>Thông điệp của văn bản trên là gì?</a:t>
            </a:r>
            <a:endParaRPr lang="vi-VN" sz="2800" b="0" dirty="0">
              <a:effectLst/>
              <a:latin typeface="+mj-lt"/>
            </a:endParaRPr>
          </a:p>
          <a:p>
            <a:br>
              <a:rPr lang="vi-VN" sz="2800" dirty="0"/>
            </a:br>
            <a:endParaRPr lang="en-US" sz="2800" dirty="0"/>
          </a:p>
        </p:txBody>
      </p:sp>
    </p:spTree>
    <p:extLst>
      <p:ext uri="{BB962C8B-B14F-4D97-AF65-F5344CB8AC3E}">
        <p14:creationId xmlns:p14="http://schemas.microsoft.com/office/powerpoint/2010/main" val="26303052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B4B4C6-AD92-65B3-3EF2-A8DE5BB39A41}"/>
              </a:ext>
            </a:extLst>
          </p:cNvPr>
          <p:cNvSpPr txBox="1"/>
          <p:nvPr/>
        </p:nvSpPr>
        <p:spPr>
          <a:xfrm>
            <a:off x="228600" y="0"/>
            <a:ext cx="11734799" cy="6550063"/>
          </a:xfrm>
          <a:prstGeom prst="rect">
            <a:avLst/>
          </a:prstGeom>
          <a:noFill/>
        </p:spPr>
        <p:txBody>
          <a:bodyPr wrap="square">
            <a:spAutoFit/>
          </a:bodyPr>
          <a:lstStyle/>
          <a:p>
            <a:pPr>
              <a:lnSpc>
                <a:spcPct val="115000"/>
              </a:lnSpc>
              <a:spcAft>
                <a:spcPts val="1000"/>
              </a:spcAft>
            </a:pPr>
            <a:r>
              <a:rPr lang="vi-VN" sz="2600" b="1" dirty="0">
                <a:effectLst/>
                <a:latin typeface="Times New Roman" panose="02020603050405020304" pitchFamily="18" charset="0"/>
                <a:ea typeface="Calibri" panose="020F0502020204030204" pitchFamily="34" charset="0"/>
              </a:rPr>
              <a:t>Đọc đoạn trích sau và trả lời câu hỏi:</a:t>
            </a:r>
          </a:p>
          <a:p>
            <a:pPr>
              <a:lnSpc>
                <a:spcPct val="115000"/>
              </a:lnSpc>
              <a:spcAft>
                <a:spcPts val="1000"/>
              </a:spcAft>
            </a:pPr>
            <a:r>
              <a:rPr lang="vi-VN" sz="2600" dirty="0">
                <a:effectLst/>
                <a:latin typeface="Times New Roman" panose="02020603050405020304" pitchFamily="18" charset="0"/>
                <a:ea typeface="Calibri" panose="020F0502020204030204" pitchFamily="34" charset="0"/>
              </a:rPr>
              <a:t>“Tại Thế vận hội đặc biệt Seatle (dành cho những người tàn tật) có chín vận động viên đều bị tổn thương về thể chất hoặc tinh thần, cùng tập trung trước vạch xuất phát để tham dự cuộc đua 100m. Khi súng hiệu nổ, tất cả đều lao đi với quyết tâm chiến thắng. Trừ một cậu bé. Cậu cứ bị vấp ngã liên tục trên đường đua. Và cậu bật khóc. Tám người kia nghe tiếng khóc, giảm tốc độ và ngoái lại nhìn. Rồi họ quay trở lại. Tất cả, không trừ một ai! Một cô gái bị hội chứng Down dịu dàng cúi xuống hôn cậu bé:</a:t>
            </a:r>
          </a:p>
          <a:p>
            <a:pPr>
              <a:lnSpc>
                <a:spcPct val="115000"/>
              </a:lnSpc>
              <a:spcAft>
                <a:spcPts val="1000"/>
              </a:spcAft>
            </a:pPr>
            <a:r>
              <a:rPr lang="vi-VN" sz="2600" dirty="0">
                <a:effectLst/>
                <a:latin typeface="Times New Roman" panose="02020603050405020304" pitchFamily="18" charset="0"/>
                <a:ea typeface="Calibri" panose="020F0502020204030204" pitchFamily="34" charset="0"/>
              </a:rPr>
              <a:t>- Như thế này, em sẽ thấy tốt hơn.</a:t>
            </a:r>
          </a:p>
          <a:p>
            <a:pPr>
              <a:lnSpc>
                <a:spcPct val="115000"/>
              </a:lnSpc>
              <a:spcAft>
                <a:spcPts val="1000"/>
              </a:spcAft>
            </a:pPr>
            <a:r>
              <a:rPr lang="vi-VN" sz="2600" dirty="0">
                <a:effectLst/>
                <a:latin typeface="Times New Roman" panose="02020603050405020304" pitchFamily="18" charset="0"/>
                <a:ea typeface="Calibri" panose="020F0502020204030204" pitchFamily="34" charset="0"/>
              </a:rPr>
              <a:t>Cô gái nói xong, cả chín người cùng khoác tay nhau sánh bước về vạch đích. Khán giả trong sân vận động đồng loạt đứng dậy. Tiếng vỗ tay hoan hô vang dội nhiều phút liền. Mãi về sau, những người chứng kiến vẫn còn truyền tai nhau câu chuyện cảm động này”.</a:t>
            </a:r>
          </a:p>
          <a:p>
            <a:pPr>
              <a:lnSpc>
                <a:spcPct val="115000"/>
              </a:lnSpc>
              <a:spcAft>
                <a:spcPts val="1000"/>
              </a:spcAft>
            </a:pPr>
            <a:r>
              <a:rPr lang="en-US" sz="2600" dirty="0">
                <a:effectLst/>
                <a:latin typeface="Times New Roman" panose="02020603050405020304" pitchFamily="18" charset="0"/>
                <a:ea typeface="Calibri" panose="020F0502020204030204" pitchFamily="34" charset="0"/>
              </a:rPr>
              <a:t>                        </a:t>
            </a:r>
            <a:r>
              <a:rPr lang="vi-VN" sz="2600" dirty="0">
                <a:effectLst/>
                <a:latin typeface="Times New Roman" panose="02020603050405020304" pitchFamily="18" charset="0"/>
                <a:ea typeface="Calibri" panose="020F0502020204030204" pitchFamily="34" charset="0"/>
              </a:rPr>
              <a:t>(Nguồn: http://phapluatxahoi.vn/giai-tri/văn-hoc/chien-thang-661).</a:t>
            </a:r>
          </a:p>
        </p:txBody>
      </p:sp>
    </p:spTree>
    <p:extLst>
      <p:ext uri="{BB962C8B-B14F-4D97-AF65-F5344CB8AC3E}">
        <p14:creationId xmlns:p14="http://schemas.microsoft.com/office/powerpoint/2010/main" val="4188714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B4B4C6-AD92-65B3-3EF2-A8DE5BB39A41}"/>
              </a:ext>
            </a:extLst>
          </p:cNvPr>
          <p:cNvSpPr txBox="1"/>
          <p:nvPr/>
        </p:nvSpPr>
        <p:spPr>
          <a:xfrm>
            <a:off x="228600" y="0"/>
            <a:ext cx="11734799" cy="7118680"/>
          </a:xfrm>
          <a:prstGeom prst="rect">
            <a:avLst/>
          </a:prstGeom>
          <a:noFill/>
        </p:spPr>
        <p:txBody>
          <a:bodyPr wrap="square">
            <a:spAutoFit/>
          </a:bodyPr>
          <a:lstStyle/>
          <a:p>
            <a:pPr>
              <a:lnSpc>
                <a:spcPct val="115000"/>
              </a:lnSpc>
              <a:spcAft>
                <a:spcPts val="1000"/>
              </a:spcAft>
            </a:pPr>
            <a:endParaRPr lang="vi-VN" sz="2400" b="1" dirty="0">
              <a:effectLst/>
              <a:latin typeface="Times New Roman" panose="02020603050405020304" pitchFamily="18" charset="0"/>
              <a:ea typeface="Calibri" panose="020F0502020204030204" pitchFamily="34" charset="0"/>
            </a:endParaRPr>
          </a:p>
          <a:p>
            <a:pPr>
              <a:lnSpc>
                <a:spcPct val="115000"/>
              </a:lnSpc>
              <a:spcAft>
                <a:spcPts val="1000"/>
              </a:spcAft>
            </a:pPr>
            <a:r>
              <a:rPr lang="vi-VN" sz="2400" b="1" dirty="0">
                <a:effectLst/>
                <a:latin typeface="Times New Roman" panose="02020603050405020304" pitchFamily="18" charset="0"/>
                <a:ea typeface="Calibri" panose="020F0502020204030204" pitchFamily="34" charset="0"/>
              </a:rPr>
              <a:t>Câu 1 (0,5 điểm):</a:t>
            </a:r>
          </a:p>
          <a:p>
            <a:pPr>
              <a:lnSpc>
                <a:spcPct val="115000"/>
              </a:lnSpc>
              <a:spcAft>
                <a:spcPts val="1000"/>
              </a:spcAft>
            </a:pPr>
            <a:r>
              <a:rPr lang="vi-VN" sz="2400" dirty="0">
                <a:effectLst/>
                <a:latin typeface="Times New Roman" panose="02020603050405020304" pitchFamily="18" charset="0"/>
                <a:ea typeface="Calibri" panose="020F0502020204030204" pitchFamily="34" charset="0"/>
              </a:rPr>
              <a:t>Xác định phương thức biểu đạt chính của văn bản trên?</a:t>
            </a:r>
          </a:p>
          <a:p>
            <a:pPr>
              <a:lnSpc>
                <a:spcPct val="115000"/>
              </a:lnSpc>
              <a:spcAft>
                <a:spcPts val="1000"/>
              </a:spcAft>
            </a:pPr>
            <a:r>
              <a:rPr lang="vi-VN" sz="2400" b="1" dirty="0">
                <a:effectLst/>
                <a:latin typeface="Times New Roman" panose="02020603050405020304" pitchFamily="18" charset="0"/>
                <a:ea typeface="Calibri" panose="020F0502020204030204" pitchFamily="34" charset="0"/>
              </a:rPr>
              <a:t>Câu 2 (0,5 điểm):</a:t>
            </a:r>
          </a:p>
          <a:p>
            <a:pPr>
              <a:lnSpc>
                <a:spcPct val="115000"/>
              </a:lnSpc>
              <a:spcAft>
                <a:spcPts val="1000"/>
              </a:spcAft>
            </a:pPr>
            <a:r>
              <a:rPr lang="vi-VN" sz="2400" dirty="0">
                <a:effectLst/>
                <a:latin typeface="Times New Roman" panose="02020603050405020304" pitchFamily="18" charset="0"/>
                <a:ea typeface="Calibri" panose="020F0502020204030204" pitchFamily="34" charset="0"/>
              </a:rPr>
              <a:t>Nội dung của văn bản trên là gì?</a:t>
            </a:r>
          </a:p>
          <a:p>
            <a:pPr>
              <a:lnSpc>
                <a:spcPct val="115000"/>
              </a:lnSpc>
              <a:spcAft>
                <a:spcPts val="1000"/>
              </a:spcAft>
            </a:pPr>
            <a:r>
              <a:rPr lang="vi-VN" sz="2400" b="1" dirty="0">
                <a:effectLst/>
                <a:latin typeface="Times New Roman" panose="02020603050405020304" pitchFamily="18" charset="0"/>
                <a:ea typeface="Calibri" panose="020F0502020204030204" pitchFamily="34" charset="0"/>
              </a:rPr>
              <a:t>Câu 3 (1,0 điểm):</a:t>
            </a:r>
          </a:p>
          <a:p>
            <a:pPr>
              <a:lnSpc>
                <a:spcPct val="115000"/>
              </a:lnSpc>
              <a:spcAft>
                <a:spcPts val="1000"/>
              </a:spcAft>
            </a:pPr>
            <a:r>
              <a:rPr lang="vi-VN" sz="2400" dirty="0">
                <a:effectLst/>
                <a:latin typeface="Times New Roman" panose="02020603050405020304" pitchFamily="18" charset="0"/>
                <a:ea typeface="Calibri" panose="020F0502020204030204" pitchFamily="34" charset="0"/>
              </a:rPr>
              <a:t>Phân tích tác dụng của biện pháp tu từ được sử dụng trong câu văn sau:</a:t>
            </a:r>
          </a:p>
          <a:p>
            <a:pPr>
              <a:lnSpc>
                <a:spcPct val="115000"/>
              </a:lnSpc>
              <a:spcAft>
                <a:spcPts val="1000"/>
              </a:spcAft>
            </a:pPr>
            <a:r>
              <a:rPr lang="vi-VN" sz="2400" dirty="0">
                <a:effectLst/>
                <a:latin typeface="Times New Roman" panose="02020603050405020304" pitchFamily="18" charset="0"/>
                <a:ea typeface="Calibri" panose="020F0502020204030204" pitchFamily="34" charset="0"/>
              </a:rPr>
              <a:t>“Tám người kia nghe tiếng khóc, giảm tốc độ và ngoái lại nhìn”.</a:t>
            </a:r>
          </a:p>
          <a:p>
            <a:pPr>
              <a:lnSpc>
                <a:spcPct val="115000"/>
              </a:lnSpc>
              <a:spcAft>
                <a:spcPts val="1000"/>
              </a:spcAft>
            </a:pPr>
            <a:r>
              <a:rPr lang="vi-VN" sz="2400" b="1" dirty="0">
                <a:effectLst/>
                <a:latin typeface="Times New Roman" panose="02020603050405020304" pitchFamily="18" charset="0"/>
                <a:ea typeface="Calibri" panose="020F0502020204030204" pitchFamily="34" charset="0"/>
              </a:rPr>
              <a:t>Câu 4 (1,0 điểm):</a:t>
            </a:r>
          </a:p>
          <a:p>
            <a:pPr>
              <a:lnSpc>
                <a:spcPct val="115000"/>
              </a:lnSpc>
              <a:spcAft>
                <a:spcPts val="1000"/>
              </a:spcAft>
            </a:pPr>
            <a:r>
              <a:rPr lang="vi-VN" sz="2400" dirty="0">
                <a:effectLst/>
                <a:latin typeface="Times New Roman" panose="02020603050405020304" pitchFamily="18" charset="0"/>
                <a:ea typeface="Calibri" panose="020F0502020204030204" pitchFamily="34" charset="0"/>
              </a:rPr>
              <a:t>Thông điệp nào được gửi gắm qua văn bản trên?</a:t>
            </a:r>
          </a:p>
          <a:p>
            <a:pPr>
              <a:lnSpc>
                <a:spcPct val="115000"/>
              </a:lnSpc>
              <a:spcAft>
                <a:spcPts val="1000"/>
              </a:spcAft>
            </a:pPr>
            <a:endParaRPr lang="vi-VN" sz="2400" b="1" dirty="0">
              <a:effectLst/>
              <a:latin typeface="Times New Roman" panose="02020603050405020304" pitchFamily="18" charset="0"/>
              <a:ea typeface="Calibri" panose="020F0502020204030204" pitchFamily="34" charset="0"/>
            </a:endParaRPr>
          </a:p>
          <a:p>
            <a:pPr>
              <a:lnSpc>
                <a:spcPct val="115000"/>
              </a:lnSpc>
              <a:spcAft>
                <a:spcPts val="1000"/>
              </a:spcAft>
            </a:pPr>
            <a:endParaRPr lang="vi-VN" sz="2400" b="1" dirty="0">
              <a:effectLst/>
              <a:latin typeface="Times New Roman" panose="02020603050405020304" pitchFamily="18" charset="0"/>
              <a:ea typeface="Calibri" panose="020F0502020204030204" pitchFamily="34" charset="0"/>
            </a:endParaRPr>
          </a:p>
          <a:p>
            <a:pPr>
              <a:lnSpc>
                <a:spcPct val="115000"/>
              </a:lnSpc>
              <a:spcAft>
                <a:spcPts val="1000"/>
              </a:spcAft>
            </a:pPr>
            <a:endParaRPr lang="vi-VN" sz="2400" b="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69120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2B70CC3-F9E4-0841-F653-397C1F226C4C}"/>
              </a:ext>
            </a:extLst>
          </p:cNvPr>
          <p:cNvGraphicFramePr>
            <a:graphicFrameLocks noGrp="1"/>
          </p:cNvGraphicFramePr>
          <p:nvPr>
            <p:ph idx="1"/>
            <p:extLst>
              <p:ext uri="{D42A27DB-BD31-4B8C-83A1-F6EECF244321}">
                <p14:modId xmlns:p14="http://schemas.microsoft.com/office/powerpoint/2010/main" val="1336603196"/>
              </p:ext>
            </p:extLst>
          </p:nvPr>
        </p:nvGraphicFramePr>
        <p:xfrm>
          <a:off x="0" y="0"/>
          <a:ext cx="12039600" cy="6382180"/>
        </p:xfrm>
        <a:graphic>
          <a:graphicData uri="http://schemas.openxmlformats.org/drawingml/2006/table">
            <a:tbl>
              <a:tblPr firstRow="1" firstCol="1" bandRow="1">
                <a:tableStyleId>{5C22544A-7EE6-4342-B048-85BDC9FD1C3A}</a:tableStyleId>
              </a:tblPr>
              <a:tblGrid>
                <a:gridCol w="56244">
                  <a:extLst>
                    <a:ext uri="{9D8B030D-6E8A-4147-A177-3AD203B41FA5}">
                      <a16:colId xmlns:a16="http://schemas.microsoft.com/office/drawing/2014/main" val="4112411035"/>
                    </a:ext>
                  </a:extLst>
                </a:gridCol>
                <a:gridCol w="11983356">
                  <a:extLst>
                    <a:ext uri="{9D8B030D-6E8A-4147-A177-3AD203B41FA5}">
                      <a16:colId xmlns:a16="http://schemas.microsoft.com/office/drawing/2014/main" val="2882563550"/>
                    </a:ext>
                  </a:extLst>
                </a:gridCol>
              </a:tblGrid>
              <a:tr h="606410">
                <a:tc rowSpan="2">
                  <a:txBody>
                    <a:bodyPr/>
                    <a:lstStyle/>
                    <a:p>
                      <a:pPr>
                        <a:lnSpc>
                          <a:spcPct val="115000"/>
                        </a:lnSpc>
                        <a:spcAft>
                          <a:spcPts val="1000"/>
                        </a:spcAft>
                      </a:pPr>
                      <a:endPar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tc>
                  <a:txBody>
                    <a:bodyPr/>
                    <a:lstStyle/>
                    <a:p>
                      <a:pPr>
                        <a:lnSpc>
                          <a:spcPct val="115000"/>
                        </a:lnSpc>
                        <a:spcAft>
                          <a:spcPts val="1000"/>
                        </a:spcAft>
                      </a:pPr>
                      <a:endPar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3825710373"/>
                  </a:ext>
                </a:extLst>
              </a:tr>
              <a:tr h="1719644">
                <a:tc vMerge="1">
                  <a:txBody>
                    <a:bodyPr/>
                    <a:lstStyle/>
                    <a:p>
                      <a:endParaRPr lang="en-US"/>
                    </a:p>
                  </a:txBody>
                  <a:tcPr/>
                </a:tc>
                <a:tc>
                  <a:txBody>
                    <a:bodyPr/>
                    <a:lstStyle/>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vi-VN" sz="2400" b="0" dirty="0">
                          <a:solidFill>
                            <a:schemeClr val="tx1"/>
                          </a:solidFill>
                          <a:effectLst/>
                          <a:latin typeface="Times New Roman" panose="02020603050405020304" pitchFamily="18" charset="0"/>
                          <a:cs typeface="Times New Roman" panose="02020603050405020304" pitchFamily="18" charset="0"/>
                        </a:rPr>
                        <a:t>b. Yêu cầu về kiến thức: </a:t>
                      </a:r>
                      <a:r>
                        <a:rPr lang="en-US" sz="2400" b="0" dirty="0" err="1">
                          <a:solidFill>
                            <a:schemeClr val="tx1"/>
                          </a:solidFill>
                          <a:effectLst/>
                          <a:latin typeface="Times New Roman" panose="02020603050405020304" pitchFamily="18" charset="0"/>
                          <a:cs typeface="Times New Roman" panose="02020603050405020304" pitchFamily="18" charset="0"/>
                        </a:rPr>
                        <a:t>Đảm</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bảo</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các</a:t>
                      </a:r>
                      <a:r>
                        <a:rPr lang="en-US" sz="2400" b="0" dirty="0">
                          <a:solidFill>
                            <a:schemeClr val="tx1"/>
                          </a:solidFill>
                          <a:effectLst/>
                          <a:latin typeface="Times New Roman" panose="02020603050405020304" pitchFamily="18" charset="0"/>
                          <a:cs typeface="Times New Roman" panose="02020603050405020304" pitchFamily="18" charset="0"/>
                        </a:rPr>
                        <a:t> ý:</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Nêu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vấn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đề</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Hãy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mình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để</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không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phải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nuối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tiếc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nhìn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lại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quá</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khứ</a:t>
                      </a:r>
                      <a:r>
                        <a:rPr lang="en-US" sz="24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Giải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quyết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vấn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đề</a:t>
                      </a:r>
                      <a:r>
                        <a:rPr lang="en-US" sz="2400" b="0" dirty="0">
                          <a:solidFill>
                            <a:schemeClr val="tx1"/>
                          </a:solidFill>
                          <a:effectLst/>
                          <a:latin typeface="Times New Roman" panose="02020603050405020304" pitchFamily="18" charset="0"/>
                          <a:cs typeface="Times New Roman" panose="02020603050405020304" pitchFamily="18" charset="0"/>
                        </a:rPr>
                        <a:t>:</a:t>
                      </a:r>
                    </a:p>
                    <a:p>
                      <a:pPr marL="342900" lvl="0" indent="-342900">
                        <a:lnSpc>
                          <a:spcPct val="115000"/>
                        </a:lnSpc>
                        <a:buFont typeface="Times New Roman" panose="02020603050405020304" pitchFamily="18" charset="0"/>
                        <a:buChar char="-"/>
                      </a:pP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mình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là</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luôn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với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một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thái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độ</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tích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cực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làm</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việc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luôn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hiến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sức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mình</a:t>
                      </a:r>
                      <a:r>
                        <a:rPr lang="en-US" sz="2400" b="0" dirty="0">
                          <a:solidFill>
                            <a:schemeClr val="tx1"/>
                          </a:solidFill>
                          <a:effectLst/>
                          <a:latin typeface="Times New Roman" panose="02020603050405020304" pitchFamily="18" charset="0"/>
                          <a:cs typeface="Times New Roman" panose="02020603050405020304" pitchFamily="18" charset="0"/>
                        </a:rPr>
                        <a:t>.</a:t>
                      </a:r>
                    </a:p>
                    <a:p>
                      <a:pPr marL="342900" lvl="0" indent="-342900">
                        <a:lnSpc>
                          <a:spcPct val="115000"/>
                        </a:lnSpc>
                        <a:buFont typeface="Times New Roman" panose="02020603050405020304" pitchFamily="18" charset="0"/>
                        <a:buChar char="-"/>
                      </a:pPr>
                      <a:r>
                        <a:rPr lang="en-US" sz="2400" b="0" dirty="0" err="1">
                          <a:solidFill>
                            <a:schemeClr val="tx1"/>
                          </a:solidFill>
                          <a:effectLst/>
                          <a:latin typeface="Times New Roman" panose="02020603050405020304" pitchFamily="18" charset="0"/>
                          <a:cs typeface="Times New Roman" panose="02020603050405020304" pitchFamily="18" charset="0"/>
                        </a:rPr>
                        <a:t>Bạn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sẽ</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thấy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cuộc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đời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đầy</a:t>
                      </a:r>
                      <a:r>
                        <a:rPr lang="en-US" sz="2400" b="0" dirty="0">
                          <a:solidFill>
                            <a:schemeClr val="tx1"/>
                          </a:solidFill>
                          <a:effectLst/>
                          <a:latin typeface="Times New Roman" panose="02020603050405020304" pitchFamily="18" charset="0"/>
                          <a:cs typeface="Times New Roman" panose="02020603050405020304" pitchFamily="18" charset="0"/>
                        </a:rPr>
                        <a:t> ý </a:t>
                      </a:r>
                      <a:r>
                        <a:rPr lang="en-US" sz="2400" b="0" dirty="0" err="1">
                          <a:solidFill>
                            <a:schemeClr val="tx1"/>
                          </a:solidFill>
                          <a:effectLst/>
                          <a:latin typeface="Times New Roman" panose="02020603050405020304" pitchFamily="18" charset="0"/>
                          <a:cs typeface="Times New Roman" panose="02020603050405020304" pitchFamily="18" charset="0"/>
                        </a:rPr>
                        <a:t>nghĩa</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được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người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khác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yêu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mến</a:t>
                      </a:r>
                      <a:r>
                        <a:rPr lang="en-US" sz="2400" b="0" dirty="0">
                          <a:solidFill>
                            <a:schemeClr val="tx1"/>
                          </a:solidFill>
                          <a:effectLst/>
                          <a:latin typeface="Times New Roman" panose="02020603050405020304" pitchFamily="18" charset="0"/>
                          <a:cs typeface="Times New Roman" panose="02020603050405020304" pitchFamily="18" charset="0"/>
                        </a:rPr>
                        <a:t>…</a:t>
                      </a:r>
                    </a:p>
                    <a:p>
                      <a:pPr marL="457200">
                        <a:lnSpc>
                          <a:spcPct val="115000"/>
                        </a:lnSpc>
                      </a:pPr>
                      <a:r>
                        <a:rPr lang="en-US" sz="2400" b="0" dirty="0">
                          <a:solidFill>
                            <a:schemeClr val="tx1"/>
                          </a:solidFill>
                          <a:effectLst/>
                          <a:latin typeface="Times New Roman" panose="02020603050405020304" pitchFamily="18" charset="0"/>
                          <a:cs typeface="Times New Roman" panose="02020603050405020304" pitchFamily="18" charset="0"/>
                        </a:rPr>
                        <a:t>(</a:t>
                      </a:r>
                      <a:r>
                        <a:rPr lang="en-US" sz="2400" b="0" dirty="0" err="1">
                          <a:solidFill>
                            <a:schemeClr val="tx1"/>
                          </a:solidFill>
                          <a:effectLst/>
                          <a:latin typeface="Times New Roman" panose="02020603050405020304" pitchFamily="18" charset="0"/>
                          <a:cs typeface="Times New Roman" panose="02020603050405020304" pitchFamily="18" charset="0"/>
                        </a:rPr>
                        <a:t>Lấy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dẫn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chứng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chứng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minh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làm</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rõ</a:t>
                      </a:r>
                      <a:r>
                        <a:rPr lang="en-US" sz="2400" b="0" dirty="0">
                          <a:solidFill>
                            <a:schemeClr val="tx1"/>
                          </a:solidFill>
                          <a:effectLst/>
                          <a:latin typeface="Times New Roman" panose="02020603050405020304" pitchFamily="18" charset="0"/>
                          <a:cs typeface="Times New Roman" panose="02020603050405020304" pitchFamily="18" charset="0"/>
                        </a:rPr>
                        <a:t>)</a:t>
                      </a:r>
                    </a:p>
                    <a:p>
                      <a:pPr marL="342900" lvl="0" indent="-342900">
                        <a:lnSpc>
                          <a:spcPct val="115000"/>
                        </a:lnSpc>
                        <a:buFont typeface="Times New Roman" panose="02020603050405020304" pitchFamily="18" charset="0"/>
                        <a:buChar char="-"/>
                      </a:pPr>
                      <a:r>
                        <a:rPr lang="en-US" sz="2400" b="0" dirty="0" err="1">
                          <a:solidFill>
                            <a:schemeClr val="tx1"/>
                          </a:solidFill>
                          <a:effectLst/>
                          <a:latin typeface="Times New Roman" panose="02020603050405020304" pitchFamily="18" charset="0"/>
                          <a:cs typeface="Times New Roman" panose="02020603050405020304" pitchFamily="18" charset="0"/>
                        </a:rPr>
                        <a:t>Nếu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không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mình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một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lúc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nào</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đó</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bạn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sẽ</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cảm</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thấy</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hối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tiếc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về</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những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điều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đã</a:t>
                      </a:r>
                      <a:r>
                        <a:rPr lang="en-US" sz="2400" b="0" dirty="0">
                          <a:solidFill>
                            <a:schemeClr val="tx1"/>
                          </a:solidFill>
                          <a:effectLst/>
                          <a:latin typeface="Times New Roman" panose="02020603050405020304" pitchFamily="18" charset="0"/>
                          <a:cs typeface="Times New Roman" panose="02020603050405020304" pitchFamily="18" charset="0"/>
                        </a:rPr>
                        <a:t> qua</a:t>
                      </a:r>
                    </a:p>
                    <a:p>
                      <a:pPr marL="342900" lvl="0" indent="-342900">
                        <a:lnSpc>
                          <a:spcPct val="115000"/>
                        </a:lnSpc>
                        <a:buFont typeface="Times New Roman" panose="02020603050405020304" pitchFamily="18" charset="0"/>
                        <a:buChar char="-"/>
                      </a:pPr>
                      <a:r>
                        <a:rPr lang="en-US" sz="2400" b="0" dirty="0" err="1">
                          <a:solidFill>
                            <a:schemeClr val="tx1"/>
                          </a:solidFill>
                          <a:effectLst/>
                          <a:latin typeface="Times New Roman" panose="02020603050405020304" pitchFamily="18" charset="0"/>
                          <a:cs typeface="Times New Roman" panose="02020603050405020304" pitchFamily="18" charset="0"/>
                        </a:rPr>
                        <a:t>Phê</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phán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lối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ích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kỉ</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thiếu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mục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đích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lí</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tưởng</a:t>
                      </a:r>
                      <a:r>
                        <a:rPr lang="en-US" sz="24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Liên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hệ</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bản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thân</a:t>
                      </a:r>
                      <a:r>
                        <a:rPr lang="en-US" sz="24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Phấn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đấu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mình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trong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học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tập</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rèn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luyện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để</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trở</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thành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người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có</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ích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cho</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xã</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hội</a:t>
                      </a:r>
                      <a:r>
                        <a:rPr lang="en-US" sz="24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Sống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có</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mục</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đích</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lí</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tưởng</a:t>
                      </a:r>
                      <a:r>
                        <a:rPr lang="en-US" sz="2400" b="0" dirty="0">
                          <a:solidFill>
                            <a:schemeClr val="tx1"/>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Luôn</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biết</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yêu</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thương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đồng</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cảm</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sẻ</a:t>
                      </a:r>
                      <a:r>
                        <a:rPr lang="en-US" sz="2400" b="0" dirty="0">
                          <a:solidFill>
                            <a:schemeClr val="tx1"/>
                          </a:solidFill>
                          <a:effectLst/>
                          <a:latin typeface="Times New Roman" panose="02020603050405020304" pitchFamily="18" charset="0"/>
                          <a:cs typeface="Times New Roman" panose="02020603050405020304" pitchFamily="18" charset="0"/>
                        </a:rPr>
                        <a:t> chia, </a:t>
                      </a:r>
                      <a:r>
                        <a:rPr lang="en-US" sz="2400" b="0" dirty="0" err="1">
                          <a:solidFill>
                            <a:schemeClr val="tx1"/>
                          </a:solidFill>
                          <a:effectLst/>
                          <a:latin typeface="Times New Roman" panose="02020603050405020304" pitchFamily="18" charset="0"/>
                          <a:cs typeface="Times New Roman" panose="02020603050405020304" pitchFamily="18" charset="0"/>
                        </a:rPr>
                        <a:t>giúp</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đỡ</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mọi</a:t>
                      </a:r>
                      <a:r>
                        <a:rPr lang="en-US" sz="2400" b="0" dirty="0">
                          <a:solidFill>
                            <a:schemeClr val="tx1"/>
                          </a:solidFill>
                          <a:effectLst/>
                          <a:latin typeface="Times New Roman" panose="02020603050405020304" pitchFamily="18" charset="0"/>
                          <a:cs typeface="Times New Roman" panose="02020603050405020304" pitchFamily="18" charset="0"/>
                        </a:rPr>
                        <a:t> </a:t>
                      </a:r>
                      <a:r>
                        <a:rPr lang="en-US" sz="2400" b="0" dirty="0" err="1">
                          <a:solidFill>
                            <a:schemeClr val="tx1"/>
                          </a:solidFill>
                          <a:effectLst/>
                          <a:latin typeface="Times New Roman" panose="02020603050405020304" pitchFamily="18" charset="0"/>
                          <a:cs typeface="Times New Roman" panose="02020603050405020304" pitchFamily="18" charset="0"/>
                        </a:rPr>
                        <a:t>người</a:t>
                      </a:r>
                      <a:r>
                        <a:rPr lang="en-US" sz="2400" b="0" dirty="0">
                          <a:solidFill>
                            <a:schemeClr val="tx1"/>
                          </a:solidFill>
                          <a:effectLst/>
                          <a:latin typeface="Times New Roman" panose="02020603050405020304" pitchFamily="18" charset="0"/>
                          <a:cs typeface="Times New Roman" panose="02020603050405020304" pitchFamily="18" charset="0"/>
                        </a:rPr>
                        <a:t> ..</a:t>
                      </a:r>
                      <a:endParaRPr lang="en-US" sz="24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422" marR="15422" marT="0" marB="0">
                    <a:lnL w="12700" cap="flat" cmpd="sng" algn="ctr">
                      <a:solidFill>
                        <a:schemeClr val="tx1"/>
                      </a:solidFill>
                      <a:prstDash val="sysDashDot"/>
                      <a:round/>
                      <a:headEnd type="none" w="med" len="med"/>
                      <a:tailEnd type="none" w="med" len="med"/>
                    </a:lnL>
                    <a:lnR w="12700" cap="flat" cmpd="sng" algn="ctr">
                      <a:solidFill>
                        <a:schemeClr val="tx1"/>
                      </a:solidFill>
                      <a:prstDash val="sysDashDot"/>
                      <a:round/>
                      <a:headEnd type="none" w="med" len="med"/>
                      <a:tailEnd type="none" w="med" len="med"/>
                    </a:lnR>
                    <a:lnT w="12700" cap="flat" cmpd="sng" algn="ctr">
                      <a:solidFill>
                        <a:schemeClr val="tx1"/>
                      </a:solidFill>
                      <a:prstDash val="sysDashDot"/>
                      <a:round/>
                      <a:headEnd type="none" w="med" len="med"/>
                      <a:tailEnd type="none" w="med" len="med"/>
                    </a:lnT>
                    <a:lnB w="12700" cap="flat" cmpd="sng" algn="ctr">
                      <a:solidFill>
                        <a:schemeClr val="tx1"/>
                      </a:solidFill>
                      <a:prstDash val="sysDashDot"/>
                      <a:round/>
                      <a:headEnd type="none" w="med" len="med"/>
                      <a:tailEnd type="none" w="med" len="med"/>
                    </a:lnB>
                    <a:noFill/>
                  </a:tcPr>
                </a:tc>
                <a:extLst>
                  <a:ext uri="{0D108BD9-81ED-4DB2-BD59-A6C34878D82A}">
                    <a16:rowId xmlns:a16="http://schemas.microsoft.com/office/drawing/2014/main" val="1070367401"/>
                  </a:ext>
                </a:extLst>
              </a:tr>
            </a:tbl>
          </a:graphicData>
        </a:graphic>
      </p:graphicFrame>
    </p:spTree>
    <p:extLst>
      <p:ext uri="{BB962C8B-B14F-4D97-AF65-F5344CB8AC3E}">
        <p14:creationId xmlns:p14="http://schemas.microsoft.com/office/powerpoint/2010/main" val="4251669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4059332152"/>
              </p:ext>
            </p:extLst>
          </p:nvPr>
        </p:nvGraphicFramePr>
        <p:xfrm>
          <a:off x="0" y="0"/>
          <a:ext cx="12191999" cy="6476240"/>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179723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3</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en-US" sz="2400" dirty="0" err="1">
                <a:effectLst/>
                <a:latin typeface="Times New Roman" panose="02020603050405020304" pitchFamily="18" charset="0"/>
                <a:ea typeface="Calibri" panose="020F0502020204030204" pitchFamily="34" charset="0"/>
              </a:rPr>
              <a:t>Phương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chính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Tự</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sự</a:t>
            </a:r>
            <a:r>
              <a:rPr lang="en-US" sz="2400" dirty="0">
                <a:effectLst/>
                <a:latin typeface="Times New Roman" panose="02020603050405020304" pitchFamily="18" charset="0"/>
                <a:ea typeface="Calibri" panose="020F0502020204030204" pitchFamily="34" charset="0"/>
              </a:rPr>
              <a:t>.</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58371" y="837294"/>
            <a:ext cx="10239935" cy="1200329"/>
          </a:xfrm>
          <a:prstGeom prst="rect">
            <a:avLst/>
          </a:prstGeom>
          <a:noFill/>
        </p:spPr>
        <p:txBody>
          <a:bodyPr wrap="square">
            <a:spAutoFit/>
          </a:bodyPr>
          <a:lstStyle/>
          <a:p>
            <a:r>
              <a:rPr lang="vi-VN" sz="2400">
                <a:latin typeface="Times New Roman" panose="02020603050405020304" pitchFamily="18" charset="0"/>
                <a:ea typeface="Calibri" panose="020F0502020204030204" pitchFamily="34" charset="0"/>
              </a:rPr>
              <a:t>Nội dung: Sự quan tâm, chia sẻ (tình yêu thương/ tinh thần đồng đội/ tinh thần đoàn kết) của các vận động viên khuyết tật tại Thế vận hội đặc biệt Seatle (dành cho những người tàn tật).</a:t>
            </a:r>
            <a:endParaRPr lang="vi-VN" sz="2400" dirty="0" err="1">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2311603"/>
            <a:ext cx="10239935" cy="3785652"/>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Biện pháp tu từ liệt kê</a:t>
            </a:r>
            <a:r>
              <a:rPr lang="vi-VN" sz="2400" dirty="0">
                <a:latin typeface="Times New Roman" panose="02020603050405020304" pitchFamily="18" charset="0"/>
                <a:ea typeface="Calibri" panose="020F0502020204030204" pitchFamily="34" charset="0"/>
              </a:rPr>
              <a:t>: nghe tiếng khóc, giảm tốc độ, ngoái lại nhìn</a:t>
            </a:r>
          </a:p>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Tác dụng</a:t>
            </a:r>
            <a:r>
              <a:rPr lang="vi-VN" sz="2400" dirty="0">
                <a:latin typeface="Times New Roman" panose="02020603050405020304" pitchFamily="18" charset="0"/>
                <a:ea typeface="Calibri" panose="020F0502020204030204" pitchFamily="34" charset="0"/>
              </a:rPr>
              <a:t>:</a:t>
            </a:r>
          </a:p>
          <a:p>
            <a:r>
              <a:rPr lang="vi-VN" sz="2400" dirty="0">
                <a:latin typeface="Times New Roman" panose="02020603050405020304" pitchFamily="18" charset="0"/>
                <a:ea typeface="Calibri" panose="020F0502020204030204" pitchFamily="34" charset="0"/>
              </a:rPr>
              <a:t>- Tăng sức gợi hình, gợi cảm cho sự diễn đạt, lôi cuốn, hấp dẫn người đọc, người nghe.</a:t>
            </a:r>
          </a:p>
          <a:p>
            <a:r>
              <a:rPr lang="vi-VN" sz="2400" dirty="0">
                <a:latin typeface="Times New Roman" panose="02020603050405020304" pitchFamily="18" charset="0"/>
                <a:ea typeface="Calibri" panose="020F0502020204030204" pitchFamily="34" charset="0"/>
              </a:rPr>
              <a:t>- Diễn tả đầy đủ hơn, toàn diện hơn, sâu sắc hơn hành động của các vận động viên khi thấy cậu bé bị vấp ngã, qua đó, nhấn mạnh, gây ấn tượng mạnh với người đọc, người nghe về tình cảm yêu thương, sự quan tâm, chia sẻ của những vận động viên khuyết tật với cậu bé bị vấp ngã.</a:t>
            </a:r>
          </a:p>
          <a:p>
            <a:r>
              <a:rPr lang="vi-VN" sz="2400" dirty="0">
                <a:latin typeface="Times New Roman" panose="02020603050405020304" pitchFamily="18" charset="0"/>
                <a:ea typeface="Calibri" panose="020F0502020204030204" pitchFamily="34" charset="0"/>
              </a:rPr>
              <a:t>- Qua đó, cho thấy sự yêu mến, trân trọng, ngợi ca của tác giả bài viết về tình yêu thương, quan tâm, chia sẻ của những vận động viên khuyết tật.</a:t>
            </a:r>
          </a:p>
        </p:txBody>
      </p:sp>
    </p:spTree>
    <p:extLst>
      <p:ext uri="{BB962C8B-B14F-4D97-AF65-F5344CB8AC3E}">
        <p14:creationId xmlns:p14="http://schemas.microsoft.com/office/powerpoint/2010/main" val="2256238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arn(inVertic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arn(inVertical)">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arn(inVertical)">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arn(inVertical)">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4042399727"/>
              </p:ext>
            </p:extLst>
          </p:nvPr>
        </p:nvGraphicFramePr>
        <p:xfrm>
          <a:off x="1" y="292608"/>
          <a:ext cx="12191999" cy="5188522"/>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983404">
                <a:tc>
                  <a:txBody>
                    <a:bodyPr/>
                    <a:lstStyle/>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b="1" dirty="0" err="1">
                          <a:solidFill>
                            <a:srgbClr val="002060"/>
                          </a:solidFill>
                          <a:effectLst/>
                          <a:latin typeface="Times New Roman" panose="02020603050405020304" pitchFamily="18" charset="0"/>
                          <a:cs typeface="Times New Roman" panose="02020603050405020304" pitchFamily="18" charset="0"/>
                        </a:rPr>
                        <a:t>Câu</a:t>
                      </a:r>
                      <a:r>
                        <a:rPr lang="en-US" sz="2400" b="1" dirty="0">
                          <a:solidFill>
                            <a:srgbClr val="002060"/>
                          </a:solidFill>
                          <a:effectLst/>
                          <a:latin typeface="Times New Roman" panose="02020603050405020304" pitchFamily="18" charset="0"/>
                          <a:cs typeface="Times New Roman" panose="02020603050405020304" pitchFamily="18" charset="0"/>
                        </a:rPr>
                        <a:t> 4</a:t>
                      </a:r>
                      <a:endPar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r>
                        <a:rPr lang="en-US" sz="2400" b="1" dirty="0" err="1">
                          <a:solidFill>
                            <a:srgbClr val="002060"/>
                          </a:solidFill>
                          <a:effectLst/>
                          <a:latin typeface="Times New Roman" panose="02020603050405020304" pitchFamily="18" charset="0"/>
                          <a:cs typeface="Times New Roman" panose="02020603050405020304" pitchFamily="18" charset="0"/>
                        </a:rPr>
                        <a:t>Thông</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điệp</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đồng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quan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chia </a:t>
                      </a:r>
                      <a:r>
                        <a:rPr lang="en-US" sz="2400" b="0" dirty="0" err="1">
                          <a:solidFill>
                            <a:srgbClr val="002060"/>
                          </a:solidFill>
                          <a:effectLst/>
                          <a:latin typeface="Times New Roman" panose="02020603050405020304" pitchFamily="18" charset="0"/>
                          <a:cs typeface="Times New Roman" panose="02020603050405020304" pitchFamily="18" charset="0"/>
                        </a:rPr>
                        <a:t>sẻ</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thương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mọi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xung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quanh</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nuôi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dưỡng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đồng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đoàn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tập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hi </a:t>
                      </a:r>
                      <a:r>
                        <a:rPr lang="en-US" sz="2400" b="0" dirty="0" err="1">
                          <a:solidFill>
                            <a:srgbClr val="002060"/>
                          </a:solidFill>
                          <a:effectLst/>
                          <a:latin typeface="Times New Roman" panose="02020603050405020304" pitchFamily="18" charset="0"/>
                          <a:cs typeface="Times New Roman" panose="02020603050405020304" pitchFamily="18" charset="0"/>
                        </a:rPr>
                        <a:t>sinh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quyền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lợi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biết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đặt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hoàn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hiểu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thông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với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họ</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trọng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cố</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vươn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hoàn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cảnh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khó</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khăn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khác</a:t>
                      </a:r>
                      <a:r>
                        <a:rPr lang="en-US" sz="2400" b="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nuôi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dưỡng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yêu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thương</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bằng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tim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hậu</a:t>
                      </a: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p>
                    <a:p>
                      <a:pPr algn="just">
                        <a:lnSpc>
                          <a:spcPct val="115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664127"/>
                  </a:ext>
                </a:extLst>
              </a:tr>
            </a:tbl>
          </a:graphicData>
        </a:graphic>
      </p:graphicFrame>
    </p:spTree>
    <p:extLst>
      <p:ext uri="{BB962C8B-B14F-4D97-AF65-F5344CB8AC3E}">
        <p14:creationId xmlns:p14="http://schemas.microsoft.com/office/powerpoint/2010/main" val="3809746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B4B4C6-AD92-65B3-3EF2-A8DE5BB39A41}"/>
              </a:ext>
            </a:extLst>
          </p:cNvPr>
          <p:cNvSpPr txBox="1"/>
          <p:nvPr/>
        </p:nvSpPr>
        <p:spPr>
          <a:xfrm>
            <a:off x="64008" y="0"/>
            <a:ext cx="12127992" cy="7030451"/>
          </a:xfrm>
          <a:prstGeom prst="rect">
            <a:avLst/>
          </a:prstGeom>
          <a:noFill/>
        </p:spPr>
        <p:txBody>
          <a:bodyPr wrap="square">
            <a:spAutoFit/>
          </a:bodyPr>
          <a:lstStyle/>
          <a:p>
            <a:pPr>
              <a:lnSpc>
                <a:spcPct val="115000"/>
              </a:lnSpc>
              <a:spcAft>
                <a:spcPts val="1000"/>
              </a:spcAft>
            </a:pPr>
            <a:r>
              <a:rPr lang="en-US" sz="2400" b="1" dirty="0">
                <a:solidFill>
                  <a:srgbClr val="FF0000"/>
                </a:solidFill>
                <a:effectLst/>
                <a:latin typeface="Times New Roman" panose="02020603050405020304" pitchFamily="18" charset="0"/>
                <a:ea typeface="Calibri" panose="020F0502020204030204" pitchFamily="34" charset="0"/>
              </a:rPr>
              <a:t>PHẦN I: ĐỌC – HIỂU (3.0 </a:t>
            </a:r>
            <a:r>
              <a:rPr lang="en-US" sz="2400" b="1" dirty="0" err="1">
                <a:solidFill>
                  <a:srgbClr val="FF0000"/>
                </a:solidFill>
                <a:effectLst/>
                <a:latin typeface="Times New Roman" panose="02020603050405020304" pitchFamily="18" charset="0"/>
                <a:ea typeface="Calibri" panose="020F0502020204030204" pitchFamily="34" charset="0"/>
              </a:rPr>
              <a:t>điểm</a:t>
            </a:r>
            <a:r>
              <a:rPr lang="en-US" sz="2400" b="1" dirty="0">
                <a:solidFill>
                  <a:srgbClr val="FF0000"/>
                </a:solidFill>
                <a:effectLst/>
                <a:latin typeface="Times New Roman" panose="02020603050405020304" pitchFamily="18" charset="0"/>
                <a:ea typeface="Calibri" panose="020F0502020204030204" pitchFamily="34" charset="0"/>
              </a:rPr>
              <a:t>)</a:t>
            </a:r>
            <a:endParaRPr lang="en-US" sz="2400" dirty="0">
              <a:solidFill>
                <a:srgbClr val="FF0000"/>
              </a:solidFill>
              <a:effectLst/>
              <a:latin typeface="Times New Roman" panose="02020603050405020304" pitchFamily="18" charset="0"/>
              <a:ea typeface="Calibri" panose="020F0502020204030204" pitchFamily="34" charset="0"/>
            </a:endParaRPr>
          </a:p>
          <a:p>
            <a:pPr>
              <a:lnSpc>
                <a:spcPct val="115000"/>
              </a:lnSpc>
              <a:spcAft>
                <a:spcPts val="1000"/>
              </a:spcAft>
              <a:tabLst>
                <a:tab pos="457200" algn="l"/>
                <a:tab pos="914400" algn="l"/>
                <a:tab pos="1371600" algn="l"/>
                <a:tab pos="1828800" algn="l"/>
                <a:tab pos="2286000" algn="l"/>
                <a:tab pos="2743200" algn="l"/>
                <a:tab pos="3200400" algn="l"/>
                <a:tab pos="3657600" algn="l"/>
                <a:tab pos="3912870" algn="l"/>
              </a:tabLst>
            </a:pPr>
            <a:r>
              <a:rPr lang="en-US" sz="2400" b="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Đọc</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văn</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bản</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sau</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và</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thực</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hiện</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các</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yêu</a:t>
            </a:r>
            <a:r>
              <a:rPr lang="en-US" sz="2400" b="1" i="1" dirty="0">
                <a:effectLst/>
                <a:latin typeface="Times New Roman" panose="02020603050405020304" pitchFamily="18" charset="0"/>
                <a:ea typeface="Calibri" panose="020F0502020204030204" pitchFamily="34" charset="0"/>
              </a:rPr>
              <a:t> </a:t>
            </a:r>
            <a:r>
              <a:rPr lang="en-US" sz="2400" b="1" i="1" dirty="0" err="1">
                <a:effectLst/>
                <a:latin typeface="Times New Roman" panose="02020603050405020304" pitchFamily="18" charset="0"/>
                <a:ea typeface="Calibri" panose="020F0502020204030204" pitchFamily="34" charset="0"/>
              </a:rPr>
              <a:t>cầu</a:t>
            </a:r>
            <a:r>
              <a:rPr lang="en-US" sz="2400" b="1" i="1" dirty="0">
                <a:effectLst/>
                <a:latin typeface="Times New Roman" panose="02020603050405020304" pitchFamily="18" charset="0"/>
                <a:ea typeface="Calibri" panose="020F0502020204030204" pitchFamily="34" charset="0"/>
              </a:rPr>
              <a:t>:	</a:t>
            </a:r>
            <a:endParaRPr lang="en-US" sz="24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en-US" sz="2400" b="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Chúng</a:t>
            </a:r>
            <a:r>
              <a:rPr lang="en-US" sz="2400" i="1" dirty="0">
                <a:effectLst/>
                <a:latin typeface="Times New Roman" panose="02020603050405020304" pitchFamily="18" charset="0"/>
                <a:ea typeface="Calibri" panose="020F0502020204030204" pitchFamily="34" charset="0"/>
              </a:rPr>
              <a:t> ta </a:t>
            </a:r>
            <a:r>
              <a:rPr lang="en-US" sz="2400" i="1" dirty="0" err="1">
                <a:effectLst/>
                <a:latin typeface="Times New Roman" panose="02020603050405020304" pitchFamily="18" charset="0"/>
                <a:ea typeface="Calibri" panose="020F0502020204030204" pitchFamily="34" charset="0"/>
              </a:rPr>
              <a:t>vẫn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thường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nghe</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tằn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tiện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phán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xét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khác</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là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phung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phí</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hào</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phóng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đánh</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giá</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kia </a:t>
            </a:r>
            <a:r>
              <a:rPr lang="en-US" sz="2400" i="1" dirty="0" err="1">
                <a:effectLst/>
                <a:latin typeface="Times New Roman" panose="02020603050405020304" pitchFamily="18" charset="0"/>
                <a:ea typeface="Calibri" panose="020F0502020204030204" pitchFamily="34" charset="0"/>
              </a:rPr>
              <a:t>là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keo</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kiệt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thích</a:t>
            </a:r>
            <a:r>
              <a:rPr lang="en-US" sz="2400" i="1" dirty="0">
                <a:effectLst/>
                <a:latin typeface="Times New Roman" panose="02020603050405020304" pitchFamily="18" charset="0"/>
                <a:ea typeface="Calibri" panose="020F0502020204030204" pitchFamily="34" charset="0"/>
              </a:rPr>
              <a:t> ở </a:t>
            </a:r>
            <a:r>
              <a:rPr lang="en-US" sz="2400" i="1" dirty="0" err="1">
                <a:effectLst/>
                <a:latin typeface="Times New Roman" panose="02020603050405020304" pitchFamily="18" charset="0"/>
                <a:ea typeface="Calibri" panose="020F0502020204030204" pitchFamily="34" charset="0"/>
              </a:rPr>
              <a:t>nhà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chê</a:t>
            </a:r>
            <a:r>
              <a:rPr lang="en-US" sz="2400" i="1" dirty="0">
                <a:effectLst/>
                <a:latin typeface="Times New Roman" panose="02020603050405020304" pitchFamily="18" charset="0"/>
                <a:ea typeface="Calibri" panose="020F0502020204030204" pitchFamily="34" charset="0"/>
              </a:rPr>
              <a:t> bai </a:t>
            </a:r>
            <a:r>
              <a:rPr lang="en-US" sz="2400" i="1" dirty="0" err="1">
                <a:effectLst/>
                <a:latin typeface="Times New Roman" panose="02020603050405020304" pitchFamily="18" charset="0"/>
                <a:ea typeface="Calibri" panose="020F0502020204030204" pitchFamily="34" charset="0"/>
              </a:rPr>
              <a:t>kẻ</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khác</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bỏ</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bê</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gia</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đình</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Và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ưa</a:t>
            </a:r>
            <a:r>
              <a:rPr lang="en-US" sz="2400" i="1" dirty="0">
                <a:effectLst/>
                <a:latin typeface="Times New Roman" panose="02020603050405020304" pitchFamily="18" charset="0"/>
                <a:ea typeface="Calibri" panose="020F0502020204030204" pitchFamily="34" charset="0"/>
              </a:rPr>
              <a:t> bay </a:t>
            </a:r>
            <a:r>
              <a:rPr lang="en-US" sz="2400" i="1" dirty="0" err="1">
                <a:effectLst/>
                <a:latin typeface="Times New Roman" panose="02020603050405020304" pitchFamily="18" charset="0"/>
                <a:ea typeface="Calibri" panose="020F0502020204030204" pitchFamily="34" charset="0"/>
              </a:rPr>
              <a:t>nhảy</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chê</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ở </a:t>
            </a:r>
            <a:r>
              <a:rPr lang="en-US" sz="2400" i="1" dirty="0" err="1">
                <a:effectLst/>
                <a:latin typeface="Times New Roman" panose="02020603050405020304" pitchFamily="18" charset="0"/>
                <a:ea typeface="Calibri" panose="020F0502020204030204" pitchFamily="34" charset="0"/>
              </a:rPr>
              <a:t>nhà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không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biết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hưởng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thụ</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cuộc</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sống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Chúng</a:t>
            </a:r>
            <a:r>
              <a:rPr lang="en-US" sz="2400" i="1" dirty="0">
                <a:effectLst/>
                <a:latin typeface="Times New Roman" panose="02020603050405020304" pitchFamily="18" charset="0"/>
                <a:ea typeface="Calibri" panose="020F0502020204030204" pitchFamily="34" charset="0"/>
              </a:rPr>
              <a:t> ta </a:t>
            </a:r>
            <a:r>
              <a:rPr lang="en-US" sz="2400" i="1" dirty="0" err="1">
                <a:effectLst/>
                <a:latin typeface="Times New Roman" panose="02020603050405020304" pitchFamily="18" charset="0"/>
                <a:ea typeface="Calibri" panose="020F0502020204030204" pitchFamily="34" charset="0"/>
              </a:rPr>
              <a:t>nghe</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những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điều</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đó</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mỗi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ngày</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đến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mệt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mỏi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đến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nhận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ra</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rằng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đôi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phải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phớt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lờ</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tất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cả</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những</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gì</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khác</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nói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và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rút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ra</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kinh</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nghiệm</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là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đừng</a:t>
            </a:r>
            <a:r>
              <a:rPr lang="en-US" sz="2400" i="1" dirty="0">
                <a:effectLst/>
                <a:latin typeface="Times New Roman" panose="02020603050405020304" pitchFamily="18" charset="0"/>
                <a:ea typeface="Calibri" panose="020F0502020204030204" pitchFamily="34" charset="0"/>
              </a:rPr>
              <a:t> bao </a:t>
            </a:r>
            <a:r>
              <a:rPr lang="en-US" sz="2400" i="1" dirty="0" err="1">
                <a:effectLst/>
                <a:latin typeface="Times New Roman" panose="02020603050405020304" pitchFamily="18" charset="0"/>
                <a:ea typeface="Calibri" panose="020F0502020204030204" pitchFamily="34" charset="0"/>
              </a:rPr>
              <a:t>giờ</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phán</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xét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người</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khác</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một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cách</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dễ</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dàng</a:t>
            </a:r>
            <a:r>
              <a:rPr lang="en-US" sz="2400" i="1" dirty="0">
                <a:effectLst/>
                <a:latin typeface="Times New Roman" panose="02020603050405020304" pitchFamily="18" charset="0"/>
                <a:ea typeface="Calibri" panose="020F0502020204030204" pitchFamily="34" charset="0"/>
              </a:rPr>
              <a:t>.</a:t>
            </a:r>
            <a:endParaRPr lang="en-US" sz="2400" dirty="0">
              <a:effectLst/>
              <a:latin typeface="Times New Roman" panose="02020603050405020304" pitchFamily="18" charset="0"/>
              <a:ea typeface="Calibri" panose="020F0502020204030204" pitchFamily="34" charset="0"/>
            </a:endParaRPr>
          </a:p>
          <a:p>
            <a:pPr>
              <a:lnSpc>
                <a:spcPct val="115000"/>
              </a:lnSpc>
              <a:spcAft>
                <a:spcPts val="1000"/>
              </a:spcAft>
            </a:pPr>
            <a:r>
              <a:rPr lang="en-US" sz="2400" dirty="0">
                <a:effectLst/>
                <a:latin typeface="Times New Roman" panose="02020603050405020304" pitchFamily="18" charset="0"/>
                <a:ea typeface="Calibri" panose="020F0502020204030204" pitchFamily="34" charset="0"/>
              </a:rPr>
              <a:t>(</a:t>
            </a:r>
            <a:r>
              <a:rPr lang="en-US" sz="2400" dirty="0" err="1">
                <a:effectLst/>
                <a:latin typeface="Times New Roman" panose="02020603050405020304" pitchFamily="18" charset="0"/>
                <a:ea typeface="Calibri" panose="020F0502020204030204" pitchFamily="34" charset="0"/>
              </a:rPr>
              <a:t>Trích</a:t>
            </a:r>
            <a:r>
              <a:rPr lang="en-US" sz="2400" dirty="0">
                <a:effectLst/>
                <a:latin typeface="Times New Roman" panose="02020603050405020304" pitchFamily="18" charset="0"/>
                <a:ea typeface="Calibri" panose="020F0502020204030204" pitchFamily="34" charset="0"/>
              </a:rPr>
              <a:t> </a:t>
            </a:r>
            <a:r>
              <a:rPr lang="en-US" sz="2400" i="1" dirty="0">
                <a:effectLst/>
                <a:latin typeface="Times New Roman" panose="02020603050405020304" pitchFamily="18" charset="0"/>
                <a:ea typeface="Calibri" panose="020F0502020204030204" pitchFamily="34" charset="0"/>
              </a:rPr>
              <a:t>“</a:t>
            </a:r>
            <a:r>
              <a:rPr lang="en-US" sz="2400" i="1" dirty="0" err="1">
                <a:effectLst/>
                <a:latin typeface="Times New Roman" panose="02020603050405020304" pitchFamily="18" charset="0"/>
                <a:ea typeface="Calibri" panose="020F0502020204030204" pitchFamily="34" charset="0"/>
              </a:rPr>
              <a:t>Nếu</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biết</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trăm</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năm</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là</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hữu</a:t>
            </a:r>
            <a:r>
              <a:rPr lang="en-US" sz="2400" i="1" dirty="0">
                <a:effectLst/>
                <a:latin typeface="Times New Roman" panose="02020603050405020304" pitchFamily="18" charset="0"/>
                <a:ea typeface="Calibri" panose="020F0502020204030204" pitchFamily="34" charset="0"/>
              </a:rPr>
              <a:t> </a:t>
            </a:r>
            <a:r>
              <a:rPr lang="en-US" sz="2400" i="1" dirty="0" err="1">
                <a:effectLst/>
                <a:latin typeface="Times New Roman" panose="02020603050405020304" pitchFamily="18" charset="0"/>
                <a:ea typeface="Calibri" panose="020F0502020204030204" pitchFamily="34" charset="0"/>
              </a:rPr>
              <a:t>hạn</a:t>
            </a:r>
            <a:r>
              <a:rPr lang="en-US" sz="2400" i="1"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 </a:t>
            </a:r>
            <a:r>
              <a:rPr lang="en-US" sz="2400" dirty="0" err="1">
                <a:effectLst/>
                <a:latin typeface="Times New Roman" panose="02020603050405020304" pitchFamily="18" charset="0"/>
                <a:ea typeface="Calibri" panose="020F0502020204030204" pitchFamily="34" charset="0"/>
              </a:rPr>
              <a:t>Phạm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Lữ</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Ân</a:t>
            </a:r>
            <a:r>
              <a:rPr lang="en-US" sz="2400" dirty="0">
                <a:effectLst/>
                <a:latin typeface="Times New Roman" panose="02020603050405020304" pitchFamily="18" charset="0"/>
                <a:ea typeface="Calibri" panose="020F0502020204030204" pitchFamily="34" charset="0"/>
              </a:rPr>
              <a:t>, NXB </a:t>
            </a:r>
            <a:r>
              <a:rPr lang="en-US" sz="2400" dirty="0" err="1">
                <a:effectLst/>
                <a:latin typeface="Times New Roman" panose="02020603050405020304" pitchFamily="18" charset="0"/>
                <a:ea typeface="Calibri" panose="020F0502020204030204" pitchFamily="34" charset="0"/>
              </a:rPr>
              <a:t>Hội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Nhà</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văn</a:t>
            </a:r>
            <a:r>
              <a:rPr lang="en-US" sz="2400" dirty="0">
                <a:effectLst/>
                <a:latin typeface="Times New Roman" panose="02020603050405020304" pitchFamily="18" charset="0"/>
                <a:ea typeface="Calibri" panose="020F0502020204030204" pitchFamily="34" charset="0"/>
              </a:rPr>
              <a:t>, 2017, </a:t>
            </a:r>
            <a:r>
              <a:rPr lang="en-US" sz="2400" dirty="0" err="1">
                <a:effectLst/>
                <a:latin typeface="Times New Roman" panose="02020603050405020304" pitchFamily="18" charset="0"/>
                <a:ea typeface="Calibri" panose="020F0502020204030204" pitchFamily="34" charset="0"/>
              </a:rPr>
              <a:t>trang</a:t>
            </a:r>
            <a:r>
              <a:rPr lang="en-US" sz="2400" dirty="0">
                <a:effectLst/>
                <a:latin typeface="Times New Roman" panose="02020603050405020304" pitchFamily="18" charset="0"/>
                <a:ea typeface="Calibri" panose="020F0502020204030204" pitchFamily="34" charset="0"/>
              </a:rPr>
              <a:t> 144, 145)</a:t>
            </a: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1 (0.5 </a:t>
            </a:r>
            <a:r>
              <a:rPr lang="en-US" sz="2400" b="1" dirty="0" err="1">
                <a:effectLst/>
                <a:latin typeface="Times New Roman" panose="02020603050405020304" pitchFamily="18" charset="0"/>
                <a:ea typeface="Calibri" panose="020F0502020204030204" pitchFamily="34" charset="0"/>
              </a:rPr>
              <a:t>điểm</a:t>
            </a:r>
            <a:r>
              <a:rPr lang="en-US" sz="2400" b="1"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Xác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định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phương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thức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biểu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đạt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chính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trên</a:t>
            </a:r>
            <a:r>
              <a:rPr lang="en-US" sz="2400" dirty="0">
                <a:effectLst/>
                <a:latin typeface="Times New Roman" panose="02020603050405020304" pitchFamily="18" charset="0"/>
                <a:ea typeface="Calibri" panose="020F0502020204030204" pitchFamily="34" charset="0"/>
              </a:rPr>
              <a:t>?</a:t>
            </a:r>
          </a:p>
          <a:p>
            <a:pPr>
              <a:lnSpc>
                <a:spcPct val="115000"/>
              </a:lnSpc>
              <a:spcAft>
                <a:spcPts val="100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2 (0.5 </a:t>
            </a:r>
            <a:r>
              <a:rPr lang="en-US" sz="2400" b="1" dirty="0" err="1">
                <a:effectLst/>
                <a:latin typeface="Times New Roman" panose="02020603050405020304" pitchFamily="18" charset="0"/>
                <a:ea typeface="Calibri" panose="020F0502020204030204" pitchFamily="34" charset="0"/>
              </a:rPr>
              <a:t>điểm</a:t>
            </a:r>
            <a:r>
              <a:rPr lang="en-US" sz="2400" b="1"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Nêu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nội</a:t>
            </a:r>
            <a:r>
              <a:rPr lang="en-US" sz="2400" dirty="0">
                <a:effectLst/>
                <a:latin typeface="Times New Roman" panose="02020603050405020304" pitchFamily="18" charset="0"/>
                <a:ea typeface="Calibri" panose="020F0502020204030204" pitchFamily="34" charset="0"/>
              </a:rPr>
              <a:t> dung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bản</a:t>
            </a:r>
            <a:r>
              <a:rPr lang="en-US" sz="2400" dirty="0">
                <a:effectLst/>
                <a:latin typeface="Times New Roman" panose="02020603050405020304" pitchFamily="18" charset="0"/>
                <a:ea typeface="Calibri" panose="020F0502020204030204" pitchFamily="34" charset="0"/>
              </a:rPr>
              <a:t>.</a:t>
            </a:r>
          </a:p>
          <a:p>
            <a:pPr algn="just">
              <a:lnSpc>
                <a:spcPct val="115000"/>
              </a:lnSpc>
              <a:spcAft>
                <a:spcPts val="100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3 (1.0 </a:t>
            </a:r>
            <a:r>
              <a:rPr lang="en-US" sz="2400" b="1" dirty="0" err="1">
                <a:effectLst/>
                <a:latin typeface="Times New Roman" panose="02020603050405020304" pitchFamily="18" charset="0"/>
                <a:ea typeface="Calibri" panose="020F0502020204030204" pitchFamily="34" charset="0"/>
              </a:rPr>
              <a:t>điểm</a:t>
            </a:r>
            <a:r>
              <a:rPr lang="en-US" sz="2400" b="1"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Phân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tích</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tác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dụng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của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một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biện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pháp</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từ</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được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sử</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dụng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trong</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văn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trên</a:t>
            </a:r>
            <a:r>
              <a:rPr lang="en-US" sz="2400" dirty="0">
                <a:effectLst/>
                <a:latin typeface="Times New Roman" panose="02020603050405020304" pitchFamily="18" charset="0"/>
                <a:ea typeface="Calibri" panose="020F0502020204030204" pitchFamily="34" charset="0"/>
              </a:rPr>
              <a:t>?</a:t>
            </a:r>
          </a:p>
          <a:p>
            <a:pPr algn="just">
              <a:lnSpc>
                <a:spcPct val="115000"/>
              </a:lnSpc>
              <a:spcAft>
                <a:spcPts val="1000"/>
              </a:spcAft>
            </a:pPr>
            <a:r>
              <a:rPr lang="en-US" sz="2400" b="1" dirty="0" err="1">
                <a:effectLst/>
                <a:latin typeface="Times New Roman" panose="02020603050405020304" pitchFamily="18" charset="0"/>
                <a:ea typeface="Calibri" panose="020F0502020204030204" pitchFamily="34" charset="0"/>
              </a:rPr>
              <a:t>Câu</a:t>
            </a:r>
            <a:r>
              <a:rPr lang="en-US" sz="2400" b="1" dirty="0">
                <a:effectLst/>
                <a:latin typeface="Times New Roman" panose="02020603050405020304" pitchFamily="18" charset="0"/>
                <a:ea typeface="Calibri" panose="020F0502020204030204" pitchFamily="34" charset="0"/>
              </a:rPr>
              <a:t> 4 (1.0 </a:t>
            </a:r>
            <a:r>
              <a:rPr lang="en-US" sz="2400" b="1" dirty="0" err="1">
                <a:effectLst/>
                <a:latin typeface="Times New Roman" panose="02020603050405020304" pitchFamily="18" charset="0"/>
                <a:ea typeface="Calibri" panose="020F0502020204030204" pitchFamily="34" charset="0"/>
              </a:rPr>
              <a:t>điểm</a:t>
            </a:r>
            <a:r>
              <a:rPr lang="en-US" sz="2400" b="1"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Nêu</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bài</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học</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em</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rút</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ra</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cho</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thân</a:t>
            </a:r>
            <a:r>
              <a:rPr lang="en-US" sz="2400" dirty="0">
                <a:effectLst/>
                <a:latin typeface="Times New Roman" panose="02020603050405020304" pitchFamily="18" charset="0"/>
                <a:ea typeface="Calibri" panose="020F0502020204030204" pitchFamily="34" charset="0"/>
              </a:rPr>
              <a:t> qua </a:t>
            </a:r>
            <a:r>
              <a:rPr lang="en-US" sz="2400" dirty="0" err="1">
                <a:effectLst/>
                <a:latin typeface="Times New Roman" panose="02020603050405020304" pitchFamily="18" charset="0"/>
                <a:ea typeface="Calibri" panose="020F0502020204030204" pitchFamily="34" charset="0"/>
              </a:rPr>
              <a:t>văn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bản</a:t>
            </a:r>
            <a:r>
              <a:rPr lang="en-US" sz="2400" dirty="0">
                <a:effectLst/>
                <a:latin typeface="Times New Roman" panose="02020603050405020304" pitchFamily="18" charset="0"/>
                <a:ea typeface="Calibri" panose="020F0502020204030204" pitchFamily="34" charset="0"/>
              </a:rPr>
              <a:t> </a:t>
            </a:r>
            <a:r>
              <a:rPr lang="en-US" sz="2400" dirty="0" err="1">
                <a:effectLst/>
                <a:latin typeface="Times New Roman" panose="02020603050405020304" pitchFamily="18" charset="0"/>
                <a:ea typeface="Calibri" panose="020F0502020204030204" pitchFamily="34" charset="0"/>
              </a:rPr>
              <a:t>trên</a:t>
            </a:r>
            <a:r>
              <a:rPr lang="en-US" sz="2400" dirty="0">
                <a:effectLst/>
                <a:latin typeface="Times New Roman" panose="02020603050405020304" pitchFamily="18" charset="0"/>
                <a:ea typeface="Calibri" panose="020F0502020204030204" pitchFamily="34" charset="0"/>
              </a:rPr>
              <a:t>.</a:t>
            </a:r>
          </a:p>
          <a:p>
            <a:pPr algn="just">
              <a:lnSpc>
                <a:spcPct val="115000"/>
              </a:lnSpc>
              <a:spcAft>
                <a:spcPts val="1000"/>
              </a:spcAft>
            </a:pPr>
            <a:r>
              <a:rPr lang="en-US" sz="2400" dirty="0">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137918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nvPr>
        </p:nvGraphicFramePr>
        <p:xfrm>
          <a:off x="0" y="0"/>
          <a:ext cx="12191999" cy="6476240"/>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179723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3</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:Nghị luận</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58371" y="837294"/>
            <a:ext cx="10239935" cy="1200329"/>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Nội dung chính của văn bản</a:t>
            </a:r>
            <a:r>
              <a:rPr lang="vi-VN" sz="2400" dirty="0">
                <a:latin typeface="Times New Roman" panose="02020603050405020304" pitchFamily="18" charset="0"/>
                <a:ea typeface="Calibri" panose="020F0502020204030204" pitchFamily="34" charset="0"/>
              </a:rPr>
              <a:t>:Mỗi con người có một sở thích riêng, một lối sống riêng nhưng lại có thói quen áp đặt lối sống của mình lên cuộc sống của người khác và phán xét, đánh giá họ.</a:t>
            </a: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2311603"/>
            <a:ext cx="10239935" cy="3416320"/>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Biện pháp tu từ liệt kê</a:t>
            </a:r>
            <a:r>
              <a:rPr lang="vi-VN" sz="2400" dirty="0">
                <a:latin typeface="Times New Roman" panose="02020603050405020304" pitchFamily="18" charset="0"/>
                <a:ea typeface="Calibri" panose="020F0502020204030204" pitchFamily="34" charset="0"/>
              </a:rPr>
              <a:t>: :“một người hào phóng, một người thích ở nhà, một ưa bay nhảy”</a:t>
            </a:r>
          </a:p>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Tác dụng</a:t>
            </a:r>
            <a:r>
              <a:rPr lang="vi-VN" sz="2400" dirty="0">
                <a:latin typeface="Times New Roman" panose="02020603050405020304" pitchFamily="18" charset="0"/>
                <a:ea typeface="Calibri" panose="020F0502020204030204" pitchFamily="34" charset="0"/>
              </a:rPr>
              <a:t>:</a:t>
            </a:r>
          </a:p>
          <a:p>
            <a:r>
              <a:rPr lang="vi-VN" sz="2400" dirty="0">
                <a:latin typeface="Times New Roman" panose="02020603050405020304" pitchFamily="18" charset="0"/>
                <a:ea typeface="Calibri" panose="020F0502020204030204" pitchFamily="34" charset="0"/>
              </a:rPr>
              <a:t>+ Làm cho câu văn trở nên sinh động, cụ thể, gợi hình, gợi cảm, lập luận thêm chặt chẽ, tạo nhịp điệu cho câu văn, thuyết phục và gây ấn tượng với bạn đọc.</a:t>
            </a:r>
          </a:p>
          <a:p>
            <a:r>
              <a:rPr lang="vi-VN" sz="2400" dirty="0">
                <a:latin typeface="Times New Roman" panose="02020603050405020304" pitchFamily="18" charset="0"/>
                <a:ea typeface="Calibri" panose="020F0502020204030204" pitchFamily="34" charset="0"/>
              </a:rPr>
              <a:t>   + Diễn tả một cách đầy đủ, chi tiết và toàn diện sở thích, lối sống riêng của mỗi người</a:t>
            </a:r>
          </a:p>
          <a:p>
            <a:r>
              <a:rPr lang="vi-VN" sz="2400" dirty="0">
                <a:latin typeface="Times New Roman" panose="02020603050405020304" pitchFamily="18" charset="0"/>
                <a:ea typeface="Calibri" panose="020F0502020204030204" pitchFamily="34" charset="0"/>
              </a:rPr>
              <a:t>   + Thể hiện sự am hiểu của tác giả về lối sống phong phú, đa dạng của con người đồng thời phê phán những người phán xét người khác một cách dễ dàng</a:t>
            </a:r>
          </a:p>
        </p:txBody>
      </p:sp>
    </p:spTree>
    <p:extLst>
      <p:ext uri="{BB962C8B-B14F-4D97-AF65-F5344CB8AC3E}">
        <p14:creationId xmlns:p14="http://schemas.microsoft.com/office/powerpoint/2010/main" val="1157026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arn(inVertic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arn(inVertical)">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arn(inVertical)">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arn(inVertical)">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2897710309"/>
              </p:ext>
            </p:extLst>
          </p:nvPr>
        </p:nvGraphicFramePr>
        <p:xfrm>
          <a:off x="1" y="292608"/>
          <a:ext cx="12191999" cy="4767898"/>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983404">
                <a:tc>
                  <a:txBody>
                    <a:bodyPr/>
                    <a:lstStyle/>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b="1" dirty="0" err="1">
                          <a:solidFill>
                            <a:srgbClr val="002060"/>
                          </a:solidFill>
                          <a:effectLst/>
                          <a:latin typeface="Times New Roman" panose="02020603050405020304" pitchFamily="18" charset="0"/>
                          <a:cs typeface="Times New Roman" panose="02020603050405020304" pitchFamily="18" charset="0"/>
                        </a:rPr>
                        <a:t>Câu</a:t>
                      </a:r>
                      <a:r>
                        <a:rPr lang="en-US" sz="2400" b="1" dirty="0">
                          <a:solidFill>
                            <a:srgbClr val="002060"/>
                          </a:solidFill>
                          <a:effectLst/>
                          <a:latin typeface="Times New Roman" panose="02020603050405020304" pitchFamily="18" charset="0"/>
                          <a:cs typeface="Times New Roman" panose="02020603050405020304" pitchFamily="18" charset="0"/>
                        </a:rPr>
                        <a:t> 4</a:t>
                      </a:r>
                      <a:endParaRPr lang="en-US"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664127"/>
                  </a:ext>
                </a:extLst>
              </a:tr>
            </a:tbl>
          </a:graphicData>
        </a:graphic>
      </p:graphicFrame>
      <p:sp>
        <p:nvSpPr>
          <p:cNvPr id="3" name="TextBox 2">
            <a:extLst>
              <a:ext uri="{FF2B5EF4-FFF2-40B4-BE49-F238E27FC236}">
                <a16:creationId xmlns:a16="http://schemas.microsoft.com/office/drawing/2014/main" id="{108017BB-AA98-40E8-DBA1-A89010F01384}"/>
              </a:ext>
            </a:extLst>
          </p:cNvPr>
          <p:cNvSpPr txBox="1"/>
          <p:nvPr/>
        </p:nvSpPr>
        <p:spPr>
          <a:xfrm>
            <a:off x="896112" y="423732"/>
            <a:ext cx="10296144" cy="3970318"/>
          </a:xfrm>
          <a:prstGeom prst="rect">
            <a:avLst/>
          </a:prstGeom>
          <a:noFill/>
        </p:spPr>
        <p:txBody>
          <a:bodyPr wrap="square">
            <a:spAutoFit/>
          </a:bodyPr>
          <a:lstStyle/>
          <a:p>
            <a:r>
              <a:rPr lang="vi-VN" sz="2800" b="1" dirty="0">
                <a:latin typeface="+mj-lt"/>
              </a:rPr>
              <a:t>* Bài học rút ra cho bản thân</a:t>
            </a:r>
            <a:r>
              <a:rPr lang="vi-VN" sz="2800" dirty="0">
                <a:latin typeface="+mj-lt"/>
              </a:rPr>
              <a:t>: </a:t>
            </a:r>
            <a:endParaRPr lang="en-US" sz="2800" dirty="0">
              <a:latin typeface="+mj-lt"/>
            </a:endParaRPr>
          </a:p>
          <a:p>
            <a:r>
              <a:rPr lang="vi-VN" sz="2800" dirty="0">
                <a:latin typeface="+mj-lt"/>
              </a:rPr>
              <a:t>- Phán xét người khác một cách dễ dàng, chỉ qua hành động, hình dáng bên ngoài là điều không nên làm.</a:t>
            </a:r>
          </a:p>
          <a:p>
            <a:r>
              <a:rPr lang="vi-VN" sz="2800" dirty="0">
                <a:latin typeface="+mj-lt"/>
              </a:rPr>
              <a:t>- Khuyên nhủ mọi người xung quanh từ bỏ lối sống phán xét người khác theo quan điểm chủ quan của cá nhân, rèn lối sống nhân ái, khoan dung, sẻ chia, cảm thông, thấu hiểu</a:t>
            </a:r>
          </a:p>
          <a:p>
            <a:r>
              <a:rPr lang="vi-VN" sz="2800" dirty="0">
                <a:latin typeface="+mj-lt"/>
              </a:rPr>
              <a:t>- Tuyên truyền cho mọi người hiểu phán xét người khác một cách dễ dàng là lối sống không tốt.</a:t>
            </a:r>
          </a:p>
          <a:p>
            <a:r>
              <a:rPr lang="vi-VN" sz="2800" dirty="0">
                <a:latin typeface="+mj-lt"/>
              </a:rPr>
              <a:t>- Phê phán những người có lối sống phán xét</a:t>
            </a:r>
          </a:p>
        </p:txBody>
      </p:sp>
    </p:spTree>
    <p:extLst>
      <p:ext uri="{BB962C8B-B14F-4D97-AF65-F5344CB8AC3E}">
        <p14:creationId xmlns:p14="http://schemas.microsoft.com/office/powerpoint/2010/main" val="1120608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B4B4C6-AD92-65B3-3EF2-A8DE5BB39A41}"/>
              </a:ext>
            </a:extLst>
          </p:cNvPr>
          <p:cNvSpPr txBox="1"/>
          <p:nvPr/>
        </p:nvSpPr>
        <p:spPr>
          <a:xfrm>
            <a:off x="64008" y="0"/>
            <a:ext cx="12127992" cy="7163499"/>
          </a:xfrm>
          <a:prstGeom prst="rect">
            <a:avLst/>
          </a:prstGeom>
          <a:noFill/>
        </p:spPr>
        <p:txBody>
          <a:bodyPr wrap="square">
            <a:spAutoFit/>
          </a:bodyPr>
          <a:lstStyle/>
          <a:p>
            <a:pPr algn="just">
              <a:lnSpc>
                <a:spcPct val="115000"/>
              </a:lnSpc>
              <a:spcAft>
                <a:spcPts val="1000"/>
              </a:spcAft>
            </a:pPr>
            <a:r>
              <a:rPr lang="en-US" sz="2200" b="1" dirty="0" err="1">
                <a:effectLst/>
                <a:latin typeface="Times New Roman" panose="02020603050405020304" pitchFamily="18" charset="0"/>
                <a:ea typeface="Calibri" panose="020F0502020204030204" pitchFamily="34" charset="0"/>
              </a:rPr>
              <a:t>Phần</a:t>
            </a:r>
            <a:r>
              <a:rPr lang="en-US" sz="2200" b="1" dirty="0">
                <a:effectLst/>
                <a:latin typeface="Times New Roman" panose="02020603050405020304" pitchFamily="18" charset="0"/>
                <a:ea typeface="Calibri" panose="020F0502020204030204" pitchFamily="34" charset="0"/>
              </a:rPr>
              <a:t> I. </a:t>
            </a:r>
            <a:r>
              <a:rPr lang="en-US" sz="2200" b="1" dirty="0" err="1">
                <a:effectLst/>
                <a:latin typeface="Times New Roman" panose="02020603050405020304" pitchFamily="18" charset="0"/>
                <a:ea typeface="Calibri" panose="020F0502020204030204" pitchFamily="34" charset="0"/>
              </a:rPr>
              <a:t>Đọc</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hiểu</a:t>
            </a:r>
            <a:r>
              <a:rPr lang="en-US" sz="2200" b="1" dirty="0">
                <a:effectLst/>
                <a:latin typeface="Times New Roman" panose="02020603050405020304" pitchFamily="18" charset="0"/>
                <a:ea typeface="Calibri" panose="020F0502020204030204" pitchFamily="34" charset="0"/>
              </a:rPr>
              <a:t> (3,0 </a:t>
            </a:r>
            <a:r>
              <a:rPr lang="en-US" sz="2200" b="1" dirty="0" err="1">
                <a:effectLst/>
                <a:latin typeface="Times New Roman" panose="02020603050405020304" pitchFamily="18" charset="0"/>
                <a:ea typeface="Calibri" panose="020F0502020204030204" pitchFamily="34" charset="0"/>
              </a:rPr>
              <a:t>điểm</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Đọc</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đoạn</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trích</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sau</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và</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thực</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hiện</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các</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yêu</a:t>
            </a:r>
            <a:r>
              <a:rPr lang="en-US" sz="2200" b="1" dirty="0">
                <a:effectLst/>
                <a:latin typeface="Times New Roman" panose="02020603050405020304" pitchFamily="18" charset="0"/>
                <a:ea typeface="Calibri" panose="020F0502020204030204" pitchFamily="34" charset="0"/>
              </a:rPr>
              <a:t> </a:t>
            </a:r>
            <a:r>
              <a:rPr lang="en-US" sz="2200" b="1" dirty="0" err="1">
                <a:effectLst/>
                <a:latin typeface="Times New Roman" panose="02020603050405020304" pitchFamily="18" charset="0"/>
                <a:ea typeface="Calibri" panose="020F0502020204030204" pitchFamily="34" charset="0"/>
              </a:rPr>
              <a:t>cầu</a:t>
            </a:r>
            <a:r>
              <a:rPr lang="en-US" sz="2200" b="1" dirty="0">
                <a:effectLst/>
                <a:latin typeface="Times New Roman" panose="02020603050405020304" pitchFamily="18" charset="0"/>
                <a:ea typeface="Calibri" panose="020F0502020204030204" pitchFamily="34" charset="0"/>
              </a:rPr>
              <a:t>:</a:t>
            </a:r>
            <a:endParaRPr lang="en-US" sz="2200" dirty="0">
              <a:effectLst/>
              <a:latin typeface="Times New Roman" panose="02020603050405020304" pitchFamily="18" charset="0"/>
              <a:ea typeface="Calibri" panose="020F0502020204030204" pitchFamily="34" charset="0"/>
            </a:endParaRPr>
          </a:p>
          <a:p>
            <a:pPr marL="457200" indent="402590" algn="just"/>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Sáu</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do </a:t>
            </a:r>
            <a:r>
              <a:rPr lang="en-US" sz="2200" dirty="0" err="1">
                <a:effectLst/>
                <a:latin typeface="Times New Roman" panose="02020603050405020304" pitchFamily="18" charset="0"/>
                <a:ea typeface="Times New Roman" panose="02020603050405020304" pitchFamily="18" charset="0"/>
              </a:rPr>
              <a:t>sự</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cờ</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số</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phận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mắc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kẹt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vào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cái</a:t>
            </a:r>
            <a:r>
              <a:rPr lang="en-US" sz="2200" dirty="0">
                <a:effectLst/>
                <a:latin typeface="Times New Roman" panose="02020603050405020304" pitchFamily="18" charset="0"/>
                <a:ea typeface="Times New Roman" panose="02020603050405020304" pitchFamily="18" charset="0"/>
              </a:rPr>
              <a:t> hang </a:t>
            </a:r>
            <a:r>
              <a:rPr lang="en-US" sz="2200" dirty="0" err="1">
                <a:effectLst/>
                <a:latin typeface="Times New Roman" panose="02020603050405020304" pitchFamily="18" charset="0"/>
                <a:ea typeface="Times New Roman" panose="02020603050405020304" pitchFamily="18" charset="0"/>
              </a:rPr>
              <a:t>rất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tối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Mỗi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chỉ</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còn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que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nhỏ</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chính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đang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lụi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dần</a:t>
            </a:r>
            <a:r>
              <a:rPr lang="en-US" sz="2200" dirty="0">
                <a:effectLst/>
                <a:latin typeface="Times New Roman" panose="02020603050405020304" pitchFamily="18" charset="0"/>
                <a:ea typeface="Times New Roman" panose="02020603050405020304" pitchFamily="18" charset="0"/>
              </a:rPr>
              <a:t>.</a:t>
            </a:r>
          </a:p>
          <a:p>
            <a:pPr>
              <a:lnSpc>
                <a:spcPct val="115000"/>
              </a:lnSpc>
              <a:spcAft>
                <a:spcPts val="1000"/>
              </a:spcAft>
            </a:pPr>
            <a:r>
              <a:rPr lang="en-US" sz="2200" dirty="0" err="1">
                <a:effectLst/>
                <a:latin typeface="Times New Roman" panose="02020603050405020304" pitchFamily="18" charset="0"/>
                <a:ea typeface="Calibri" panose="020F0502020204030204" pitchFamily="34" charset="0"/>
              </a:rPr>
              <a:t>Người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phụ</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nữ</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đầu</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tiên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định</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quẳng</a:t>
            </a:r>
            <a:r>
              <a:rPr lang="en-US" sz="2200" dirty="0">
                <a:effectLst/>
                <a:latin typeface="Times New Roman" panose="02020603050405020304" pitchFamily="18" charset="0"/>
                <a:ea typeface="Calibri" panose="020F0502020204030204" pitchFamily="34" charset="0"/>
              </a:rPr>
              <a:t> que </a:t>
            </a:r>
            <a:r>
              <a:rPr lang="en-US" sz="2200" dirty="0" err="1">
                <a:effectLst/>
                <a:latin typeface="Times New Roman" panose="02020603050405020304" pitchFamily="18" charset="0"/>
                <a:ea typeface="Calibri" panose="020F0502020204030204" pitchFamily="34" charset="0"/>
              </a:rPr>
              <a:t>củi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vào</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lửa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nhưng</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đột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nhiên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rụt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tay</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lại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Bà</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vừa</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nhìn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thấy</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một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khuôn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mặt</a:t>
            </a:r>
            <a:r>
              <a:rPr lang="en-US" sz="2200" dirty="0">
                <a:effectLst/>
                <a:latin typeface="Times New Roman" panose="02020603050405020304" pitchFamily="18" charset="0"/>
                <a:ea typeface="Calibri" panose="020F0502020204030204" pitchFamily="34" charset="0"/>
              </a:rPr>
              <a:t> da </a:t>
            </a:r>
            <a:r>
              <a:rPr lang="en-US" sz="2200" dirty="0" err="1">
                <a:effectLst/>
                <a:latin typeface="Times New Roman" panose="02020603050405020304" pitchFamily="18" charset="0"/>
                <a:ea typeface="Calibri" panose="020F0502020204030204" pitchFamily="34" charset="0"/>
              </a:rPr>
              <a:t>đen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trong</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nhóm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người</a:t>
            </a:r>
            <a:r>
              <a:rPr lang="en-US" sz="2200" dirty="0">
                <a:effectLst/>
                <a:latin typeface="Times New Roman" panose="02020603050405020304" pitchFamily="18" charset="0"/>
                <a:ea typeface="Calibri" panose="020F0502020204030204" pitchFamily="34" charset="0"/>
              </a:rPr>
              <a:t> da </a:t>
            </a:r>
            <a:r>
              <a:rPr lang="en-US" sz="2200" dirty="0" err="1">
                <a:effectLst/>
                <a:latin typeface="Times New Roman" panose="02020603050405020304" pitchFamily="18" charset="0"/>
                <a:ea typeface="Calibri" panose="020F0502020204030204" pitchFamily="34" charset="0"/>
              </a:rPr>
              <a:t>trắng</a:t>
            </a:r>
            <a:r>
              <a:rPr lang="en-US" sz="2200" dirty="0">
                <a:effectLst/>
                <a:latin typeface="Times New Roman" panose="02020603050405020304" pitchFamily="18" charset="0"/>
                <a:ea typeface="Calibri" panose="020F0502020204030204" pitchFamily="34" charset="0"/>
              </a:rPr>
              <a:t>.</a:t>
            </a:r>
          </a:p>
          <a:p>
            <a:pPr marL="457200" indent="402590" algn="just"/>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hai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lướt</a:t>
            </a:r>
            <a:r>
              <a:rPr lang="en-US" sz="2200" dirty="0">
                <a:effectLst/>
                <a:latin typeface="Times New Roman" panose="02020603050405020304" pitchFamily="18" charset="0"/>
                <a:ea typeface="Times New Roman" panose="02020603050405020304" pitchFamily="18" charset="0"/>
              </a:rPr>
              <a:t> qua </a:t>
            </a:r>
            <a:r>
              <a:rPr lang="en-US" sz="2200" dirty="0" err="1">
                <a:effectLst/>
                <a:latin typeface="Times New Roman" panose="02020603050405020304" pitchFamily="18" charset="0"/>
                <a:ea typeface="Times New Roman" panose="02020603050405020304" pitchFamily="18" charset="0"/>
              </a:rPr>
              <a:t>các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bộ</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mặt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quanh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thấy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không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chung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thờ</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ông</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Vậy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cũng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bị</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về</a:t>
            </a:r>
            <a:r>
              <a:rPr lang="en-US" sz="2200" dirty="0">
                <a:effectLst/>
                <a:latin typeface="Times New Roman" panose="02020603050405020304" pitchFamily="18" charset="0"/>
                <a:ea typeface="Times New Roman" panose="02020603050405020304" pitchFamily="18" charset="0"/>
              </a:rPr>
              <a:t>.</a:t>
            </a:r>
          </a:p>
          <a:p>
            <a:pPr marL="457200" indent="402590" algn="just"/>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ngâm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bộ</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quần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áo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nhàu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nát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Ông</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kéo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áo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tận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cổ</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nhìn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đối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diện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nghĩ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sao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phải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sinh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để</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sưởi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ấm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cho</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heo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béo</a:t>
            </a:r>
            <a:r>
              <a:rPr lang="en-US" sz="2200" dirty="0">
                <a:effectLst/>
                <a:latin typeface="Times New Roman" panose="02020603050405020304" pitchFamily="18" charset="0"/>
                <a:ea typeface="Times New Roman" panose="02020603050405020304" pitchFamily="18" charset="0"/>
              </a:rPr>
              <a:t> ị </a:t>
            </a:r>
            <a:r>
              <a:rPr lang="en-US" sz="2200" dirty="0" err="1">
                <a:effectLst/>
                <a:latin typeface="Times New Roman" panose="02020603050405020304" pitchFamily="18" charset="0"/>
                <a:ea typeface="Times New Roman" panose="02020603050405020304" pitchFamily="18" charset="0"/>
              </a:rPr>
              <a:t>giàu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kia?”</a:t>
            </a:r>
          </a:p>
          <a:p>
            <a:pPr>
              <a:lnSpc>
                <a:spcPct val="115000"/>
              </a:lnSpc>
              <a:spcAft>
                <a:spcPts val="1000"/>
              </a:spcAft>
            </a:pPr>
            <a:r>
              <a:rPr lang="en-US" sz="2200" dirty="0" err="1">
                <a:effectLst/>
                <a:latin typeface="Times New Roman" panose="02020603050405020304" pitchFamily="18" charset="0"/>
                <a:ea typeface="Calibri" panose="020F0502020204030204" pitchFamily="34" charset="0"/>
              </a:rPr>
              <a:t>Người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đàn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ông</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giàu</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lui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lại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một</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bước</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nhẩm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tính</a:t>
            </a:r>
            <a:r>
              <a:rPr lang="en-US" sz="2200" dirty="0">
                <a:effectLst/>
                <a:latin typeface="Times New Roman" panose="02020603050405020304" pitchFamily="18" charset="0"/>
                <a:ea typeface="Calibri" panose="020F0502020204030204" pitchFamily="34" charset="0"/>
              </a:rPr>
              <a:t>: “Thanh </a:t>
            </a:r>
            <a:r>
              <a:rPr lang="en-US" sz="2200" dirty="0" err="1">
                <a:effectLst/>
                <a:latin typeface="Times New Roman" panose="02020603050405020304" pitchFamily="18" charset="0"/>
                <a:ea typeface="Calibri" panose="020F0502020204030204" pitchFamily="34" charset="0"/>
              </a:rPr>
              <a:t>củi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trong</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tay</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phải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khó</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nhọc</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lắm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mới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kiếm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được</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tại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sao</a:t>
            </a:r>
            <a:r>
              <a:rPr lang="en-US" sz="2200" dirty="0">
                <a:effectLst/>
                <a:latin typeface="Times New Roman" panose="02020603050405020304" pitchFamily="18" charset="0"/>
                <a:ea typeface="Calibri" panose="020F0502020204030204" pitchFamily="34" charset="0"/>
              </a:rPr>
              <a:t> ta </a:t>
            </a:r>
            <a:r>
              <a:rPr lang="en-US" sz="2200" dirty="0" err="1">
                <a:effectLst/>
                <a:latin typeface="Times New Roman" panose="02020603050405020304" pitchFamily="18" charset="0"/>
                <a:ea typeface="Calibri" panose="020F0502020204030204" pitchFamily="34" charset="0"/>
              </a:rPr>
              <a:t>phải</a:t>
            </a:r>
            <a:r>
              <a:rPr lang="en-US" sz="2200" dirty="0">
                <a:effectLst/>
                <a:latin typeface="Times New Roman" panose="02020603050405020304" pitchFamily="18" charset="0"/>
                <a:ea typeface="Calibri" panose="020F0502020204030204" pitchFamily="34" charset="0"/>
              </a:rPr>
              <a:t> chia </a:t>
            </a:r>
            <a:r>
              <a:rPr lang="en-US" sz="2200" dirty="0" err="1">
                <a:effectLst/>
                <a:latin typeface="Times New Roman" panose="02020603050405020304" pitchFamily="18" charset="0"/>
                <a:ea typeface="Calibri" panose="020F0502020204030204" pitchFamily="34" charset="0"/>
              </a:rPr>
              <a:t>sẻ</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nó</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với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tên</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khố</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rách</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áo</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ôm</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lười</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biếng</a:t>
            </a:r>
            <a:r>
              <a:rPr lang="en-US" sz="2200" dirty="0">
                <a:effectLst/>
                <a:latin typeface="Times New Roman" panose="02020603050405020304" pitchFamily="18" charset="0"/>
                <a:ea typeface="Calibri" panose="020F0502020204030204" pitchFamily="34" charset="0"/>
              </a:rPr>
              <a:t> </a:t>
            </a:r>
            <a:r>
              <a:rPr lang="en-US" sz="2200" dirty="0" err="1">
                <a:effectLst/>
                <a:latin typeface="Times New Roman" panose="02020603050405020304" pitchFamily="18" charset="0"/>
                <a:ea typeface="Calibri" panose="020F0502020204030204" pitchFamily="34" charset="0"/>
              </a:rPr>
              <a:t>đó</a:t>
            </a:r>
            <a:r>
              <a:rPr lang="en-US" sz="2200" dirty="0">
                <a:effectLst/>
                <a:latin typeface="Times New Roman" panose="02020603050405020304" pitchFamily="18" charset="0"/>
                <a:ea typeface="Calibri" panose="020F0502020204030204" pitchFamily="34" charset="0"/>
              </a:rPr>
              <a:t>?”.</a:t>
            </a:r>
          </a:p>
          <a:p>
            <a:pPr marL="457200" indent="402590" algn="just"/>
            <a:r>
              <a:rPr lang="en-US" sz="2200" dirty="0" err="1">
                <a:effectLst/>
                <a:latin typeface="Times New Roman" panose="02020603050405020304" pitchFamily="18" charset="0"/>
                <a:ea typeface="Times New Roman" panose="02020603050405020304" pitchFamily="18" charset="0"/>
              </a:rPr>
              <a:t>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bùng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lên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một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cuối</a:t>
            </a:r>
            <a:r>
              <a:rPr lang="en-US" sz="2200" dirty="0">
                <a:effectLst/>
                <a:latin typeface="Times New Roman" panose="02020603050405020304" pitchFamily="18" charset="0"/>
                <a:ea typeface="Times New Roman" panose="02020603050405020304" pitchFamily="18" charset="0"/>
              </a:rPr>
              <a:t>, soi </a:t>
            </a:r>
            <a:r>
              <a:rPr lang="en-US" sz="2200" dirty="0" err="1">
                <a:effectLst/>
                <a:latin typeface="Times New Roman" panose="02020603050405020304" pitchFamily="18" charset="0"/>
                <a:ea typeface="Times New Roman" panose="02020603050405020304" pitchFamily="18" charset="0"/>
              </a:rPr>
              <a:t>rõ</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khuôn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mặt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da </a:t>
            </a:r>
            <a:r>
              <a:rPr lang="en-US" sz="2200" dirty="0" err="1">
                <a:effectLst/>
                <a:latin typeface="Times New Roman" panose="02020603050405020304" pitchFamily="18" charset="0"/>
                <a:ea typeface="Times New Roman" panose="02020603050405020304" pitchFamily="18" charset="0"/>
              </a:rPr>
              <a:t>đen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đang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lộ</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ra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nét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hằn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thù</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Không</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không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phép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này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sưởi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ấm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gã</a:t>
            </a:r>
            <a:r>
              <a:rPr lang="en-US" sz="2200" dirty="0">
                <a:effectLst/>
                <a:latin typeface="Times New Roman" panose="02020603050405020304" pitchFamily="18" charset="0"/>
                <a:ea typeface="Times New Roman" panose="02020603050405020304" pitchFamily="18" charset="0"/>
              </a:rPr>
              <a:t> da </a:t>
            </a:r>
            <a:r>
              <a:rPr lang="en-US" sz="2200" dirty="0" err="1">
                <a:effectLst/>
                <a:latin typeface="Times New Roman" panose="02020603050405020304" pitchFamily="18" charset="0"/>
                <a:ea typeface="Times New Roman" panose="02020603050405020304" pitchFamily="18" charset="0"/>
              </a:rPr>
              <a:t>trắng</a:t>
            </a:r>
            <a:r>
              <a:rPr lang="en-US" sz="2200" dirty="0">
                <a:effectLst/>
                <a:latin typeface="Times New Roman" panose="02020603050405020304" pitchFamily="18" charset="0"/>
                <a:ea typeface="Times New Roman" panose="02020603050405020304" pitchFamily="18" charset="0"/>
              </a:rPr>
              <a:t>!”</a:t>
            </a:r>
          </a:p>
          <a:p>
            <a:pPr marL="457200" indent="402590" algn="just"/>
            <a:r>
              <a:rPr lang="en-US" sz="2200" dirty="0" err="1">
                <a:effectLst/>
                <a:latin typeface="Times New Roman" panose="02020603050405020304" pitchFamily="18" charset="0"/>
                <a:ea typeface="Times New Roman" panose="02020603050405020304" pitchFamily="18" charset="0"/>
              </a:rPr>
              <a:t>Chỉ</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còn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cuối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cùng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nhóm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Nhìn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khác</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trầm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ngâm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im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lặng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anh</a:t>
            </a:r>
            <a:r>
              <a:rPr lang="en-US" sz="2200" dirty="0">
                <a:effectLst/>
                <a:latin typeface="Times New Roman" panose="02020603050405020304" pitchFamily="18" charset="0"/>
                <a:ea typeface="Times New Roman" panose="02020603050405020304" pitchFamily="18" charset="0"/>
              </a:rPr>
              <a:t> ta </a:t>
            </a:r>
            <a:r>
              <a:rPr lang="en-US" sz="2200" dirty="0" err="1">
                <a:effectLst/>
                <a:latin typeface="Times New Roman" panose="02020603050405020304" pitchFamily="18" charset="0"/>
                <a:ea typeface="Times New Roman" panose="02020603050405020304" pitchFamily="18" charset="0"/>
              </a:rPr>
              <a:t>tự</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nhủ</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Mình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sẽ</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cho</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thanh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nếu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a:t>
            </a:r>
            <a:r>
              <a:rPr lang="en-US" sz="2200" dirty="0">
                <a:effectLst/>
                <a:latin typeface="Times New Roman" panose="02020603050405020304" pitchFamily="18" charset="0"/>
                <a:ea typeface="Times New Roman" panose="02020603050405020304" pitchFamily="18" charset="0"/>
              </a:rPr>
              <a:t> ai </a:t>
            </a:r>
            <a:r>
              <a:rPr lang="en-US" sz="2200" dirty="0" err="1">
                <a:effectLst/>
                <a:latin typeface="Times New Roman" panose="02020603050405020304" pitchFamily="18" charset="0"/>
                <a:ea typeface="Times New Roman" panose="02020603050405020304" pitchFamily="18" charset="0"/>
              </a:rPr>
              <a:t>đó</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ném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phần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họ</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trước</a:t>
            </a:r>
            <a:r>
              <a:rPr lang="en-US" sz="2200" dirty="0">
                <a:effectLst/>
                <a:latin typeface="Times New Roman" panose="02020603050405020304" pitchFamily="18" charset="0"/>
                <a:ea typeface="Times New Roman" panose="02020603050405020304" pitchFamily="18" charset="0"/>
              </a:rPr>
              <a:t>.”</a:t>
            </a:r>
          </a:p>
          <a:p>
            <a:pPr marL="457200" indent="402590" algn="just"/>
            <a:r>
              <a:rPr lang="en-US" sz="2200" dirty="0" err="1">
                <a:effectLst/>
                <a:latin typeface="Times New Roman" panose="02020603050405020304" pitchFamily="18" charset="0"/>
                <a:ea typeface="Times New Roman" panose="02020603050405020304" pitchFamily="18" charset="0"/>
              </a:rPr>
              <a:t>Cứ</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thế</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đêm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xuống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dần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Sáu</a:t>
            </a:r>
            <a:r>
              <a:rPr lang="en-US" sz="2200" dirty="0">
                <a:effectLst/>
                <a:latin typeface="Times New Roman" panose="02020603050405020304" pitchFamily="18" charset="0"/>
                <a:ea typeface="Times New Roman" panose="02020603050405020304" pitchFamily="18" charset="0"/>
              </a:rPr>
              <a:t> con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nhìn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nhau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căng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thẳng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tay</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nắm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chặt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que </a:t>
            </a:r>
            <a:r>
              <a:rPr lang="en-US" sz="2200" dirty="0" err="1">
                <a:effectLst/>
                <a:latin typeface="Times New Roman" panose="02020603050405020304" pitchFamily="18" charset="0"/>
                <a:ea typeface="Times New Roman" panose="02020603050405020304" pitchFamily="18" charset="0"/>
              </a:rPr>
              <a:t>củi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chỉ</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còn</a:t>
            </a:r>
            <a:r>
              <a:rPr lang="en-US" sz="2200" dirty="0">
                <a:effectLst/>
                <a:latin typeface="Times New Roman" panose="02020603050405020304" pitchFamily="18" charset="0"/>
                <a:ea typeface="Times New Roman" panose="02020603050405020304" pitchFamily="18" charset="0"/>
              </a:rPr>
              <a:t> than </a:t>
            </a:r>
            <a:r>
              <a:rPr lang="en-US" sz="2200" dirty="0" err="1">
                <a:effectLst/>
                <a:latin typeface="Times New Roman" panose="02020603050405020304" pitchFamily="18" charset="0"/>
                <a:ea typeface="Times New Roman" panose="02020603050405020304" pitchFamily="18" charset="0"/>
              </a:rPr>
              <a:t>đỏ</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rồi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lụi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tắt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như</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đóng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sập</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cánh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cửa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của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sự</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sống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Sáng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hôm</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sau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khi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những</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người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cứu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hộ</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tới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nơi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cả</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sáu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đều</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đã</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chết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cóng</a:t>
            </a:r>
            <a:r>
              <a:rPr lang="en-US" sz="2200" dirty="0">
                <a:effectLst/>
                <a:latin typeface="Times New Roman" panose="02020603050405020304" pitchFamily="18" charset="0"/>
                <a:ea typeface="Times New Roman" panose="02020603050405020304" pitchFamily="18" charset="0"/>
              </a:rPr>
              <a:t>.”</a:t>
            </a:r>
          </a:p>
          <a:p>
            <a:pPr marL="457200" indent="270510" algn="just"/>
            <a:r>
              <a:rPr lang="en-US" sz="2200" dirty="0">
                <a:effectLst/>
                <a:latin typeface="Times New Roman" panose="02020603050405020304" pitchFamily="18" charset="0"/>
                <a:ea typeface="Times New Roman" panose="02020603050405020304" pitchFamily="18" charset="0"/>
              </a:rPr>
              <a:t>                                                                                  (Theo “</a:t>
            </a:r>
            <a:r>
              <a:rPr lang="en-US" sz="2200" b="1" dirty="0" err="1">
                <a:effectLst/>
                <a:latin typeface="Times New Roman" panose="02020603050405020304" pitchFamily="18" charset="0"/>
                <a:ea typeface="Times New Roman" panose="02020603050405020304" pitchFamily="18" charset="0"/>
              </a:rPr>
              <a:t>Quà</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tặng</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cuộc</a:t>
            </a:r>
            <a:r>
              <a:rPr lang="en-US" sz="2200" b="1" dirty="0">
                <a:effectLst/>
                <a:latin typeface="Times New Roman" panose="02020603050405020304" pitchFamily="18" charset="0"/>
                <a:ea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rPr>
              <a:t>sống</a:t>
            </a:r>
            <a:r>
              <a:rPr lang="en-US" sz="22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6533985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B4B4C6-AD92-65B3-3EF2-A8DE5BB39A41}"/>
              </a:ext>
            </a:extLst>
          </p:cNvPr>
          <p:cNvSpPr txBox="1"/>
          <p:nvPr/>
        </p:nvSpPr>
        <p:spPr>
          <a:xfrm>
            <a:off x="228600" y="0"/>
            <a:ext cx="11734799" cy="7627409"/>
          </a:xfrm>
          <a:prstGeom prst="rect">
            <a:avLst/>
          </a:prstGeom>
          <a:noFill/>
        </p:spPr>
        <p:txBody>
          <a:bodyPr wrap="square">
            <a:spAutoFit/>
          </a:bodyPr>
          <a:lstStyle/>
          <a:p>
            <a:pPr algn="just">
              <a:lnSpc>
                <a:spcPct val="115000"/>
              </a:lnSpc>
              <a:spcAft>
                <a:spcPts val="1000"/>
              </a:spcAft>
            </a:pPr>
            <a:r>
              <a:rPr lang="en-US" sz="4000" b="1" dirty="0" err="1">
                <a:effectLst/>
                <a:latin typeface="Times New Roman" panose="02020603050405020304" pitchFamily="18" charset="0"/>
                <a:ea typeface="Calibri" panose="020F0502020204030204" pitchFamily="34" charset="0"/>
              </a:rPr>
              <a:t>Câu</a:t>
            </a:r>
            <a:r>
              <a:rPr lang="en-US" sz="4000" b="1" dirty="0">
                <a:effectLst/>
                <a:latin typeface="Times New Roman" panose="02020603050405020304" pitchFamily="18" charset="0"/>
                <a:ea typeface="Calibri" panose="020F0502020204030204" pitchFamily="34" charset="0"/>
              </a:rPr>
              <a:t> 1:</a:t>
            </a:r>
            <a:r>
              <a:rPr lang="en-US" sz="4000" dirty="0">
                <a:effectLst/>
                <a:latin typeface="Times New Roman" panose="02020603050405020304" pitchFamily="18" charset="0"/>
                <a:ea typeface="Calibri" panose="020F0502020204030204" pitchFamily="34" charset="0"/>
              </a:rPr>
              <a:t> </a:t>
            </a:r>
            <a:r>
              <a:rPr lang="en-US" sz="4000" b="1" i="1" dirty="0">
                <a:effectLst/>
                <a:latin typeface="Times New Roman" panose="02020603050405020304" pitchFamily="18" charset="0"/>
                <a:ea typeface="Calibri" panose="020F0502020204030204" pitchFamily="34" charset="0"/>
              </a:rPr>
              <a:t>(0,5 </a:t>
            </a:r>
            <a:r>
              <a:rPr lang="en-US" sz="4000" b="1" i="1" dirty="0" err="1">
                <a:effectLst/>
                <a:latin typeface="Times New Roman" panose="02020603050405020304" pitchFamily="18" charset="0"/>
                <a:ea typeface="Calibri" panose="020F0502020204030204" pitchFamily="34" charset="0"/>
              </a:rPr>
              <a:t>điểm</a:t>
            </a:r>
            <a:r>
              <a:rPr lang="en-US" sz="4000" b="1" i="1" dirty="0">
                <a:effectLst/>
                <a:latin typeface="Times New Roman" panose="02020603050405020304" pitchFamily="18" charset="0"/>
                <a:ea typeface="Calibri" panose="020F0502020204030204" pitchFamily="34" charset="0"/>
              </a:rPr>
              <a:t>)</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Xác</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định</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phương</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thức</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biểu</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đạt</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chính</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của</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văn</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bản</a:t>
            </a:r>
            <a:r>
              <a:rPr lang="en-US" sz="4000" dirty="0">
                <a:solidFill>
                  <a:srgbClr val="000000"/>
                </a:solidFill>
                <a:effectLst/>
                <a:latin typeface="Times New Roman" panose="02020603050405020304" pitchFamily="18" charset="0"/>
                <a:ea typeface="Calibri" panose="020F0502020204030204" pitchFamily="34" charset="0"/>
              </a:rPr>
              <a:t> </a:t>
            </a:r>
            <a:r>
              <a:rPr lang="en-US" sz="4000" dirty="0" err="1">
                <a:solidFill>
                  <a:srgbClr val="000000"/>
                </a:solidFill>
                <a:effectLst/>
                <a:latin typeface="Times New Roman" panose="02020603050405020304" pitchFamily="18" charset="0"/>
                <a:ea typeface="Calibri" panose="020F0502020204030204" pitchFamily="34" charset="0"/>
              </a:rPr>
              <a:t>trên</a:t>
            </a:r>
            <a:r>
              <a:rPr lang="en-US" sz="4000" dirty="0">
                <a:solidFill>
                  <a:srgbClr val="000000"/>
                </a:solidFill>
                <a:effectLst/>
                <a:latin typeface="Times New Roman" panose="02020603050405020304" pitchFamily="18" charset="0"/>
                <a:ea typeface="Calibri" panose="020F0502020204030204" pitchFamily="34" charset="0"/>
              </a:rPr>
              <a:t>. </a:t>
            </a:r>
            <a:endParaRPr lang="en-US" sz="4000" dirty="0">
              <a:solidFill>
                <a:srgbClr val="000000"/>
              </a:solidFill>
              <a:latin typeface="Times New Roman" panose="02020603050405020304" pitchFamily="18" charset="0"/>
              <a:ea typeface="Calibri" panose="020F0502020204030204" pitchFamily="34" charset="0"/>
            </a:endParaRPr>
          </a:p>
          <a:p>
            <a:pPr algn="just">
              <a:lnSpc>
                <a:spcPct val="115000"/>
              </a:lnSpc>
              <a:spcAft>
                <a:spcPts val="1000"/>
              </a:spcAft>
            </a:pPr>
            <a:r>
              <a:rPr lang="en-US" sz="4000" b="1" dirty="0" err="1">
                <a:effectLst/>
                <a:latin typeface="Times New Roman" panose="02020603050405020304" pitchFamily="18" charset="0"/>
                <a:ea typeface="Times New Roman" panose="02020603050405020304" pitchFamily="18" charset="0"/>
              </a:rPr>
              <a:t>Câu</a:t>
            </a:r>
            <a:r>
              <a:rPr lang="en-US" sz="4000" b="1" dirty="0">
                <a:effectLst/>
                <a:latin typeface="Times New Roman" panose="02020603050405020304" pitchFamily="18" charset="0"/>
                <a:ea typeface="Times New Roman" panose="02020603050405020304" pitchFamily="18" charset="0"/>
              </a:rPr>
              <a:t> 2:</a:t>
            </a:r>
            <a:r>
              <a:rPr lang="en-US" sz="4000" dirty="0">
                <a:effectLst/>
                <a:latin typeface="Times New Roman" panose="02020603050405020304" pitchFamily="18" charset="0"/>
                <a:ea typeface="Times New Roman" panose="02020603050405020304" pitchFamily="18" charset="0"/>
              </a:rPr>
              <a:t> </a:t>
            </a:r>
            <a:r>
              <a:rPr lang="en-US" sz="4000" b="1" i="1" dirty="0">
                <a:effectLst/>
                <a:latin typeface="Times New Roman" panose="02020603050405020304" pitchFamily="18" charset="0"/>
                <a:ea typeface="Times New Roman" panose="02020603050405020304" pitchFamily="18" charset="0"/>
              </a:rPr>
              <a:t>(0,5 </a:t>
            </a:r>
            <a:r>
              <a:rPr lang="en-US" sz="4000" b="1" i="1" dirty="0" err="1">
                <a:effectLst/>
                <a:latin typeface="Times New Roman" panose="02020603050405020304" pitchFamily="18" charset="0"/>
                <a:ea typeface="Times New Roman" panose="02020603050405020304" pitchFamily="18" charset="0"/>
              </a:rPr>
              <a:t>điểm</a:t>
            </a:r>
            <a:r>
              <a:rPr lang="en-US" sz="4000" b="1" i="1" dirty="0">
                <a:effectLst/>
                <a:latin typeface="Times New Roman" panose="02020603050405020304" pitchFamily="18" charset="0"/>
                <a:ea typeface="Times New Roman" panose="02020603050405020304" pitchFamily="18" charset="0"/>
              </a:rPr>
              <a:t>)</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Nêu</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nội</a:t>
            </a:r>
            <a:r>
              <a:rPr lang="en-US" sz="4000" dirty="0">
                <a:effectLst/>
                <a:latin typeface="Times New Roman" panose="02020603050405020304" pitchFamily="18" charset="0"/>
                <a:ea typeface="Times New Roman" panose="02020603050405020304" pitchFamily="18" charset="0"/>
              </a:rPr>
              <a:t> dung </a:t>
            </a:r>
            <a:r>
              <a:rPr lang="en-US" sz="4000" dirty="0" err="1">
                <a:effectLst/>
                <a:latin typeface="Times New Roman" panose="02020603050405020304" pitchFamily="18" charset="0"/>
                <a:ea typeface="Times New Roman" panose="02020603050405020304" pitchFamily="18" charset="0"/>
              </a:rPr>
              <a:t>của</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văn</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bản</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trên</a:t>
            </a:r>
            <a:r>
              <a:rPr lang="en-US" sz="4000" dirty="0">
                <a:effectLst/>
                <a:latin typeface="Times New Roman" panose="02020603050405020304" pitchFamily="18" charset="0"/>
                <a:ea typeface="Times New Roman" panose="02020603050405020304" pitchFamily="18" charset="0"/>
              </a:rPr>
              <a:t>.</a:t>
            </a:r>
          </a:p>
          <a:p>
            <a:pPr algn="just">
              <a:lnSpc>
                <a:spcPct val="115000"/>
              </a:lnSpc>
              <a:spcAft>
                <a:spcPts val="1000"/>
              </a:spcAft>
            </a:pPr>
            <a:r>
              <a:rPr lang="en-US" sz="4000" b="1" dirty="0" err="1">
                <a:effectLst/>
                <a:latin typeface="Times New Roman" panose="02020603050405020304" pitchFamily="18" charset="0"/>
                <a:ea typeface="Times New Roman" panose="02020603050405020304" pitchFamily="18" charset="0"/>
              </a:rPr>
              <a:t>Câu</a:t>
            </a:r>
            <a:r>
              <a:rPr lang="en-US" sz="4000" b="1" dirty="0">
                <a:effectLst/>
                <a:latin typeface="Times New Roman" panose="02020603050405020304" pitchFamily="18" charset="0"/>
                <a:ea typeface="Times New Roman" panose="02020603050405020304" pitchFamily="18" charset="0"/>
              </a:rPr>
              <a:t> 3: </a:t>
            </a:r>
            <a:r>
              <a:rPr lang="en-US" sz="4000" b="1" i="1" dirty="0">
                <a:effectLst/>
                <a:latin typeface="Times New Roman" panose="02020603050405020304" pitchFamily="18" charset="0"/>
                <a:ea typeface="Times New Roman" panose="02020603050405020304" pitchFamily="18" charset="0"/>
              </a:rPr>
              <a:t>(1,0 </a:t>
            </a:r>
            <a:r>
              <a:rPr lang="en-US" sz="4000" b="1" i="1" dirty="0" err="1">
                <a:effectLst/>
                <a:latin typeface="Times New Roman" panose="02020603050405020304" pitchFamily="18" charset="0"/>
                <a:ea typeface="Times New Roman" panose="02020603050405020304" pitchFamily="18" charset="0"/>
              </a:rPr>
              <a:t>điểm</a:t>
            </a:r>
            <a:r>
              <a:rPr lang="en-US" sz="4000" b="1" i="1"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Nêu</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tác</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dụng</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của</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phép</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tu</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từ</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trong</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câu</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văn</a:t>
            </a:r>
            <a:r>
              <a:rPr lang="en-US" sz="4000" dirty="0">
                <a:effectLst/>
                <a:latin typeface="Times New Roman" panose="02020603050405020304" pitchFamily="18" charset="0"/>
                <a:ea typeface="Times New Roman" panose="02020603050405020304" pitchFamily="18" charset="0"/>
              </a:rPr>
              <a:t> </a:t>
            </a:r>
            <a:r>
              <a:rPr lang="en-US" sz="4000" dirty="0" err="1">
                <a:effectLst/>
                <a:latin typeface="Times New Roman" panose="02020603050405020304" pitchFamily="18" charset="0"/>
                <a:ea typeface="Times New Roman" panose="02020603050405020304" pitchFamily="18" charset="0"/>
              </a:rPr>
              <a:t>sau</a:t>
            </a:r>
            <a:r>
              <a:rPr lang="en-US" sz="4000"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Đống</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lửa</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chỉ</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còn</a:t>
            </a:r>
            <a:r>
              <a:rPr lang="en-US" sz="4000" i="1" dirty="0">
                <a:effectLst/>
                <a:latin typeface="Times New Roman" panose="02020603050405020304" pitchFamily="18" charset="0"/>
                <a:ea typeface="Times New Roman" panose="02020603050405020304" pitchFamily="18" charset="0"/>
              </a:rPr>
              <a:t> than </a:t>
            </a:r>
            <a:r>
              <a:rPr lang="en-US" sz="4000" i="1" dirty="0" err="1">
                <a:effectLst/>
                <a:latin typeface="Times New Roman" panose="02020603050405020304" pitchFamily="18" charset="0"/>
                <a:ea typeface="Times New Roman" panose="02020603050405020304" pitchFamily="18" charset="0"/>
              </a:rPr>
              <a:t>đỏ</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rồi</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lụi</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tắt</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như</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đóng</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sập</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cánh</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cửa</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của</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sự</a:t>
            </a:r>
            <a:r>
              <a:rPr lang="en-US" sz="4000" i="1" dirty="0">
                <a:effectLst/>
                <a:latin typeface="Times New Roman" panose="02020603050405020304" pitchFamily="18" charset="0"/>
                <a:ea typeface="Times New Roman" panose="02020603050405020304" pitchFamily="18" charset="0"/>
              </a:rPr>
              <a:t> </a:t>
            </a:r>
            <a:r>
              <a:rPr lang="en-US" sz="4000" i="1" dirty="0" err="1">
                <a:effectLst/>
                <a:latin typeface="Times New Roman" panose="02020603050405020304" pitchFamily="18" charset="0"/>
                <a:ea typeface="Times New Roman" panose="02020603050405020304" pitchFamily="18" charset="0"/>
              </a:rPr>
              <a:t>sống</a:t>
            </a:r>
            <a:r>
              <a:rPr lang="en-US" sz="4000" dirty="0">
                <a:effectLst/>
                <a:latin typeface="Times New Roman" panose="02020603050405020304" pitchFamily="18" charset="0"/>
                <a:ea typeface="Times New Roman" panose="02020603050405020304" pitchFamily="18" charset="0"/>
              </a:rPr>
              <a:t>.”</a:t>
            </a:r>
          </a:p>
          <a:p>
            <a:pPr>
              <a:lnSpc>
                <a:spcPct val="115000"/>
              </a:lnSpc>
              <a:spcAft>
                <a:spcPts val="1000"/>
              </a:spcAft>
            </a:pPr>
            <a:r>
              <a:rPr lang="en-US" sz="4000" b="1" dirty="0" err="1">
                <a:effectLst/>
                <a:latin typeface="Times New Roman" panose="02020603050405020304" pitchFamily="18" charset="0"/>
                <a:ea typeface="Calibri" panose="020F0502020204030204" pitchFamily="34" charset="0"/>
              </a:rPr>
              <a:t>Câu</a:t>
            </a:r>
            <a:r>
              <a:rPr lang="en-US" sz="4000" b="1" dirty="0">
                <a:effectLst/>
                <a:latin typeface="Times New Roman" panose="02020603050405020304" pitchFamily="18" charset="0"/>
                <a:ea typeface="Calibri" panose="020F0502020204030204" pitchFamily="34" charset="0"/>
              </a:rPr>
              <a:t> 4:</a:t>
            </a:r>
            <a:r>
              <a:rPr lang="en-US" sz="4000" b="1" i="1" dirty="0">
                <a:effectLst/>
                <a:latin typeface="Times New Roman" panose="02020603050405020304" pitchFamily="18" charset="0"/>
                <a:ea typeface="Calibri" panose="020F0502020204030204" pitchFamily="34" charset="0"/>
              </a:rPr>
              <a:t> (1,0 </a:t>
            </a:r>
            <a:r>
              <a:rPr lang="en-US" sz="4000" b="1" i="1" dirty="0" err="1">
                <a:effectLst/>
                <a:latin typeface="Times New Roman" panose="02020603050405020304" pitchFamily="18" charset="0"/>
                <a:ea typeface="Calibri" panose="020F0502020204030204" pitchFamily="34" charset="0"/>
              </a:rPr>
              <a:t>điểm</a:t>
            </a:r>
            <a:r>
              <a:rPr lang="en-US" sz="4000" b="1" i="1" dirty="0">
                <a:effectLst/>
                <a:latin typeface="Times New Roman" panose="02020603050405020304" pitchFamily="18" charset="0"/>
                <a:ea typeface="Calibri" panose="020F0502020204030204" pitchFamily="34" charset="0"/>
              </a:rPr>
              <a:t>)</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Em</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hãy</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nêu</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thông</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điệp</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của</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văn</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bản</a:t>
            </a:r>
            <a:r>
              <a:rPr lang="en-US" sz="4000" dirty="0">
                <a:effectLst/>
                <a:latin typeface="Times New Roman" panose="02020603050405020304" pitchFamily="18" charset="0"/>
                <a:ea typeface="Calibri" panose="020F0502020204030204" pitchFamily="34" charset="0"/>
              </a:rPr>
              <a:t> </a:t>
            </a:r>
            <a:r>
              <a:rPr lang="en-US" sz="4000" dirty="0" err="1">
                <a:effectLst/>
                <a:latin typeface="Times New Roman" panose="02020603050405020304" pitchFamily="18" charset="0"/>
                <a:ea typeface="Calibri" panose="020F0502020204030204" pitchFamily="34" charset="0"/>
              </a:rPr>
              <a:t>trên</a:t>
            </a:r>
            <a:r>
              <a:rPr lang="en-US" sz="4000" dirty="0">
                <a:effectLst/>
                <a:latin typeface="Times New Roman" panose="02020603050405020304" pitchFamily="18" charset="0"/>
                <a:ea typeface="Calibri" panose="020F0502020204030204" pitchFamily="34" charset="0"/>
              </a:rPr>
              <a:t>.</a:t>
            </a:r>
          </a:p>
          <a:p>
            <a:pPr>
              <a:lnSpc>
                <a:spcPct val="115000"/>
              </a:lnSpc>
              <a:spcAft>
                <a:spcPts val="1000"/>
              </a:spcAft>
            </a:pPr>
            <a:br>
              <a:rPr lang="en-US" sz="4000" b="1" dirty="0">
                <a:effectLst/>
                <a:latin typeface="Times New Roman" panose="02020603050405020304" pitchFamily="18" charset="0"/>
                <a:ea typeface="Calibri" panose="020F0502020204030204" pitchFamily="34" charset="0"/>
              </a:rPr>
            </a:br>
            <a:r>
              <a:rPr lang="en-US" sz="4000" b="1" dirty="0">
                <a:effectLst/>
                <a:latin typeface="Times New Roman" panose="02020603050405020304" pitchFamily="18" charset="0"/>
                <a:ea typeface="Calibri" panose="020F0502020204030204" pitchFamily="34" charset="0"/>
              </a:rPr>
              <a:t> </a:t>
            </a:r>
            <a:endParaRPr lang="en-US"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0901736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1989518634"/>
              </p:ext>
            </p:extLst>
          </p:nvPr>
        </p:nvGraphicFramePr>
        <p:xfrm>
          <a:off x="0" y="0"/>
          <a:ext cx="12191999" cy="7023864"/>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179723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3</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   </a:t>
                      </a:r>
                    </a:p>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0,25</a:t>
                      </a: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tự</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sự</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58371" y="837294"/>
            <a:ext cx="10544197" cy="1569660"/>
          </a:xfrm>
          <a:prstGeom prst="rect">
            <a:avLst/>
          </a:prstGeom>
          <a:noFill/>
        </p:spPr>
        <p:txBody>
          <a:bodyPr wrap="square">
            <a:spAutoFit/>
          </a:bodyPr>
          <a:lstStyle/>
          <a:p>
            <a:r>
              <a:rPr lang="en-US" sz="2400" b="1" dirty="0" err="1">
                <a:latin typeface="Times New Roman" panose="02020603050405020304" pitchFamily="18" charset="0"/>
                <a:cs typeface="Times New Roman" panose="02020603050405020304" pitchFamily="18" charset="0"/>
              </a:rPr>
              <a:t>Nội</a:t>
            </a:r>
            <a:r>
              <a:rPr lang="en-US" sz="2400" b="1"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sáu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kẹt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cs typeface="Times New Roman" panose="02020603050405020304" pitchFamily="18" charset="0"/>
              </a:rPr>
              <a:t> hang,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chịu</a:t>
            </a:r>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sẻ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sưởi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cóng</a:t>
            </a:r>
            <a:r>
              <a:rPr lang="en-US" sz="2400" dirty="0">
                <a:latin typeface="Times New Roman" panose="02020603050405020304" pitchFamily="18" charset="0"/>
                <a:cs typeface="Times New Roman" panose="02020603050405020304" pitchFamily="18" charset="0"/>
              </a:rPr>
              <a:t>.</a:t>
            </a:r>
            <a:endParaRPr lang="vi-VN"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2809282"/>
            <a:ext cx="10239935" cy="3477875"/>
          </a:xfrm>
          <a:prstGeom prst="rect">
            <a:avLst/>
          </a:prstGeom>
          <a:noFill/>
        </p:spPr>
        <p:txBody>
          <a:bodyPr wrap="square">
            <a:spAutoFit/>
          </a:bodyPr>
          <a:lstStyle/>
          <a:p>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BPTT so </a:t>
            </a:r>
            <a:r>
              <a:rPr lang="en-US" sz="2200" b="1" dirty="0" err="1">
                <a:latin typeface="Times New Roman" panose="02020603050405020304" pitchFamily="18" charset="0"/>
                <a:cs typeface="Times New Roman" panose="02020603050405020304" pitchFamily="18" charset="0"/>
              </a:rPr>
              <a:t>sánh</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Đống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sắp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lụi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cửa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sắp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sập</a:t>
            </a:r>
            <a:r>
              <a:rPr lang="en-US" sz="2200" dirty="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Tác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mạnh</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gây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câu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thêm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giàu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xúc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giàu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ảnh</a:t>
            </a:r>
            <a:r>
              <a:rPr lang="en-US" sz="2200" dirty="0">
                <a:latin typeface="Times New Roman" panose="02020603050405020304" pitchFamily="18" charset="0"/>
                <a:cs typeface="Times New Roman" panose="02020603050405020304" pitchFamily="18" charset="0"/>
              </a:rPr>
              <a:t>. </a:t>
            </a:r>
          </a:p>
          <a:p>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đang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lụi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cũng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kỷ</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hẹp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hòi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6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mặt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chia </a:t>
            </a:r>
            <a:r>
              <a:rPr lang="en-US" sz="2200" dirty="0" err="1">
                <a:latin typeface="Times New Roman" panose="02020603050405020304" pitchFamily="18" charset="0"/>
                <a:cs typeface="Times New Roman" panose="02020603050405020304" pitchFamily="18" charset="0"/>
              </a:rPr>
              <a:t>sẻ</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chịu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vượt</a:t>
            </a:r>
            <a:r>
              <a:rPr lang="en-US" sz="2200" dirty="0">
                <a:latin typeface="Times New Roman" panose="02020603050405020304" pitchFamily="18" charset="0"/>
                <a:cs typeface="Times New Roman" panose="02020603050405020304" pitchFamily="18" charset="0"/>
              </a:rPr>
              <a:t> qua </a:t>
            </a:r>
            <a:r>
              <a:rPr lang="en-US" sz="2200" dirty="0" err="1">
                <a:latin typeface="Times New Roman" panose="02020603050405020304" pitchFamily="18" charset="0"/>
                <a:cs typeface="Times New Roman" panose="02020603050405020304" pitchFamily="18" charset="0"/>
              </a:rPr>
              <a:t>khó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hậu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cùng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lạnh</a:t>
            </a:r>
            <a:r>
              <a:rPr lang="en-US" sz="2200" dirty="0">
                <a:latin typeface="Times New Roman" panose="02020603050405020304" pitchFamily="18" charset="0"/>
                <a:cs typeface="Times New Roman" panose="02020603050405020304" pitchFamily="18" charset="0"/>
              </a:rPr>
              <a:t>.</a:t>
            </a:r>
          </a:p>
          <a:p>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Thấy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nhắc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phê</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kỷ</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hẹp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hòi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muốn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giàu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kết</a:t>
            </a:r>
            <a:r>
              <a:rPr lang="en-US" sz="2200" dirty="0">
                <a:latin typeface="Times New Roman" panose="02020603050405020304" pitchFamily="18" charset="0"/>
                <a:cs typeface="Times New Roman" panose="02020603050405020304" pitchFamily="18" charset="0"/>
              </a:rPr>
              <a:t> .</a:t>
            </a:r>
            <a:endParaRPr lang="vi-VN" sz="2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197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arn(inVertic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
                                            <p:txEl>
                                              <p:pRg st="2" end="2"/>
                                            </p:txEl>
                                          </p:spTgt>
                                        </p:tgtEl>
                                        <p:attrNameLst>
                                          <p:attrName>style.visibility</p:attrName>
                                        </p:attrNameLst>
                                      </p:cBhvr>
                                      <p:to>
                                        <p:strVal val="visible"/>
                                      </p:to>
                                    </p:set>
                                    <p:animEffect transition="in" filter="barn(inVertical)">
                                      <p:cBhvr>
                                        <p:cTn id="27" dur="500"/>
                                        <p:tgtEl>
                                          <p:spTgt spid="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xEl>
                                              <p:pRg st="3" end="3"/>
                                            </p:txEl>
                                          </p:spTgt>
                                        </p:tgtEl>
                                        <p:attrNameLst>
                                          <p:attrName>style.visibility</p:attrName>
                                        </p:attrNameLst>
                                      </p:cBhvr>
                                      <p:to>
                                        <p:strVal val="visible"/>
                                      </p:to>
                                    </p:set>
                                    <p:animEffect transition="in" filter="barn(inVertical)">
                                      <p:cBhvr>
                                        <p:cTn id="32" dur="500"/>
                                        <p:tgtEl>
                                          <p:spTgt spid="8">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8">
                                            <p:txEl>
                                              <p:pRg st="4" end="4"/>
                                            </p:txEl>
                                          </p:spTgt>
                                        </p:tgtEl>
                                        <p:attrNameLst>
                                          <p:attrName>style.visibility</p:attrName>
                                        </p:attrNameLst>
                                      </p:cBhvr>
                                      <p:to>
                                        <p:strVal val="visible"/>
                                      </p:to>
                                    </p:set>
                                    <p:animEffect transition="in" filter="barn(inVertical)">
                                      <p:cBhvr>
                                        <p:cTn id="3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342566499"/>
              </p:ext>
            </p:extLst>
          </p:nvPr>
        </p:nvGraphicFramePr>
        <p:xfrm>
          <a:off x="1" y="292608"/>
          <a:ext cx="12033503" cy="4375658"/>
        </p:xfrm>
        <a:graphic>
          <a:graphicData uri="http://schemas.openxmlformats.org/drawingml/2006/table">
            <a:tbl>
              <a:tblPr firstRow="1" firstCol="1" bandRow="1">
                <a:tableStyleId>{5C22544A-7EE6-4342-B048-85BDC9FD1C3A}</a:tableStyleId>
              </a:tblPr>
              <a:tblGrid>
                <a:gridCol w="905748">
                  <a:extLst>
                    <a:ext uri="{9D8B030D-6E8A-4147-A177-3AD203B41FA5}">
                      <a16:colId xmlns:a16="http://schemas.microsoft.com/office/drawing/2014/main" val="3498836798"/>
                    </a:ext>
                  </a:extLst>
                </a:gridCol>
                <a:gridCol w="11127755">
                  <a:extLst>
                    <a:ext uri="{9D8B030D-6E8A-4147-A177-3AD203B41FA5}">
                      <a16:colId xmlns:a16="http://schemas.microsoft.com/office/drawing/2014/main" val="1443499880"/>
                    </a:ext>
                  </a:extLst>
                </a:gridCol>
              </a:tblGrid>
              <a:tr h="1983404">
                <a:tc>
                  <a:txBody>
                    <a:bodyPr/>
                    <a:lstStyle/>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32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3200" b="1" dirty="0" err="1">
                          <a:solidFill>
                            <a:srgbClr val="002060"/>
                          </a:solidFill>
                          <a:effectLst/>
                          <a:latin typeface="Times New Roman" panose="02020603050405020304" pitchFamily="18" charset="0"/>
                          <a:cs typeface="Times New Roman" panose="02020603050405020304" pitchFamily="18" charset="0"/>
                        </a:rPr>
                        <a:t>Câu</a:t>
                      </a:r>
                      <a:r>
                        <a:rPr lang="en-US" sz="3200" b="1" dirty="0">
                          <a:solidFill>
                            <a:srgbClr val="002060"/>
                          </a:solidFill>
                          <a:effectLst/>
                          <a:latin typeface="Times New Roman" panose="02020603050405020304" pitchFamily="18" charset="0"/>
                          <a:cs typeface="Times New Roman" panose="02020603050405020304" pitchFamily="18" charset="0"/>
                        </a:rPr>
                        <a:t> 4</a:t>
                      </a: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664127"/>
                  </a:ext>
                </a:extLst>
              </a:tr>
            </a:tbl>
          </a:graphicData>
        </a:graphic>
      </p:graphicFrame>
      <p:sp>
        <p:nvSpPr>
          <p:cNvPr id="2" name="TextBox 1">
            <a:extLst>
              <a:ext uri="{FF2B5EF4-FFF2-40B4-BE49-F238E27FC236}">
                <a16:creationId xmlns:a16="http://schemas.microsoft.com/office/drawing/2014/main" id="{B70C88F6-D124-14D8-66E8-629537ACBC91}"/>
              </a:ext>
            </a:extLst>
          </p:cNvPr>
          <p:cNvSpPr txBox="1"/>
          <p:nvPr/>
        </p:nvSpPr>
        <p:spPr>
          <a:xfrm>
            <a:off x="917448" y="1137636"/>
            <a:ext cx="10296144" cy="2554545"/>
          </a:xfrm>
          <a:prstGeom prst="rect">
            <a:avLst/>
          </a:prstGeom>
          <a:noFill/>
        </p:spPr>
        <p:txBody>
          <a:bodyPr wrap="square">
            <a:spAutoFit/>
          </a:bodyPr>
          <a:lstStyle/>
          <a:p>
            <a:r>
              <a:rPr lang="en-US" sz="4000" b="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Khi </a:t>
            </a:r>
            <a:r>
              <a:rPr lang="en-US" sz="4000" dirty="0" err="1">
                <a:latin typeface="Times New Roman" panose="02020603050405020304" pitchFamily="18" charset="0"/>
                <a:cs typeface="Times New Roman" panose="02020603050405020304" pitchFamily="18" charset="0"/>
              </a:rPr>
              <a:t>gặp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bất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trắc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chúng</a:t>
            </a:r>
            <a:r>
              <a:rPr lang="en-US" sz="4000" dirty="0">
                <a:latin typeface="Times New Roman" panose="02020603050405020304" pitchFamily="18" charset="0"/>
                <a:cs typeface="Times New Roman" panose="02020603050405020304" pitchFamily="18" charset="0"/>
              </a:rPr>
              <a:t> ta </a:t>
            </a:r>
            <a:r>
              <a:rPr lang="en-US" sz="4000" dirty="0" err="1">
                <a:latin typeface="Times New Roman" panose="02020603050405020304" pitchFamily="18" charset="0"/>
                <a:cs typeface="Times New Roman" panose="02020603050405020304" pitchFamily="18" charset="0"/>
              </a:rPr>
              <a:t>cần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biết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đoàn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kết</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với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những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người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cùng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cảnh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ngộ</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tạo</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thành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sức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mạnh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tập</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để</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vượt</a:t>
            </a:r>
            <a:r>
              <a:rPr lang="en-US" sz="4000" dirty="0">
                <a:latin typeface="Times New Roman" panose="02020603050405020304" pitchFamily="18" charset="0"/>
                <a:cs typeface="Times New Roman" panose="02020603050405020304" pitchFamily="18" charset="0"/>
              </a:rPr>
              <a:t> qua </a:t>
            </a:r>
            <a:r>
              <a:rPr lang="en-US" sz="4000" dirty="0" err="1">
                <a:latin typeface="Times New Roman" panose="02020603050405020304" pitchFamily="18" charset="0"/>
                <a:cs typeface="Times New Roman" panose="02020603050405020304" pitchFamily="18" charset="0"/>
              </a:rPr>
              <a:t>mọi</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khó</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khăn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thử</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thách</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ấy</a:t>
            </a:r>
            <a:r>
              <a:rPr lang="en-US" sz="4000" dirty="0">
                <a:latin typeface="Times New Roman" panose="02020603050405020304" pitchFamily="18" charset="0"/>
                <a:cs typeface="Times New Roman" panose="02020603050405020304" pitchFamily="18" charset="0"/>
              </a:rPr>
              <a:t>.</a:t>
            </a:r>
            <a:endParaRPr lang="vi-VN" sz="54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08017BB-AA98-40E8-DBA1-A89010F01384}"/>
              </a:ext>
            </a:extLst>
          </p:cNvPr>
          <p:cNvSpPr txBox="1"/>
          <p:nvPr/>
        </p:nvSpPr>
        <p:spPr>
          <a:xfrm>
            <a:off x="1088136" y="1045524"/>
            <a:ext cx="10296144" cy="707886"/>
          </a:xfrm>
          <a:prstGeom prst="rect">
            <a:avLst/>
          </a:prstGeom>
          <a:noFill/>
        </p:spPr>
        <p:txBody>
          <a:bodyPr wrap="square">
            <a:spAutoFit/>
          </a:bodyPr>
          <a:lstStyle/>
          <a:p>
            <a:r>
              <a:rPr lang="en-US" sz="4000" b="1" dirty="0" err="1">
                <a:latin typeface="Times New Roman" panose="02020603050405020304" pitchFamily="18" charset="0"/>
                <a:cs typeface="Times New Roman" panose="02020603050405020304" pitchFamily="18" charset="0"/>
              </a:rPr>
              <a:t>Thông</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điệp</a:t>
            </a:r>
            <a:r>
              <a:rPr lang="en-US" sz="4000" b="1" dirty="0">
                <a:latin typeface="Times New Roman" panose="02020603050405020304" pitchFamily="18" charset="0"/>
                <a:cs typeface="Times New Roman" panose="02020603050405020304" pitchFamily="18" charset="0"/>
              </a:rPr>
              <a:t>:</a:t>
            </a:r>
            <a:endParaRPr lang="vi-VN"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1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4DC80A-1EC6-FA5F-2AA9-4AA183860121}"/>
              </a:ext>
            </a:extLst>
          </p:cNvPr>
          <p:cNvSpPr txBox="1"/>
          <p:nvPr/>
        </p:nvSpPr>
        <p:spPr>
          <a:xfrm>
            <a:off x="0" y="211863"/>
            <a:ext cx="11833412" cy="6524863"/>
          </a:xfrm>
          <a:prstGeom prst="rect">
            <a:avLst/>
          </a:prstGeom>
          <a:noFill/>
        </p:spPr>
        <p:txBody>
          <a:bodyPr wrap="square">
            <a:spAutoFit/>
          </a:bodyPr>
          <a:lstStyle/>
          <a:p>
            <a:pPr algn="just">
              <a:spcBef>
                <a:spcPts val="1200"/>
              </a:spcBef>
            </a:pP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nghĩa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chịu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trước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may </a:t>
            </a:r>
            <a:r>
              <a:rPr lang="en-US" sz="2400" i="1" dirty="0" err="1">
                <a:effectLst/>
                <a:latin typeface="Times New Roman" panose="02020603050405020304" pitchFamily="18" charset="0"/>
                <a:ea typeface="Times New Roman" panose="02020603050405020304" pitchFamily="18" charset="0"/>
              </a:rPr>
              <a:t>mắn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luôn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nhìn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thấy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hỏi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đức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tính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tốt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đẹp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thì</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kẻ</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bại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lại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làm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đó</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nhắc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đồng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luôn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tìm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cách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chê</a:t>
            </a:r>
            <a:r>
              <a:rPr lang="en-US" sz="2400" i="1" dirty="0">
                <a:effectLst/>
                <a:latin typeface="Times New Roman" panose="02020603050405020304" pitchFamily="18" charset="0"/>
                <a:ea typeface="Times New Roman" panose="02020603050405020304" pitchFamily="18" charset="0"/>
              </a:rPr>
              <a:t> bai, </a:t>
            </a:r>
            <a:r>
              <a:rPr lang="en-US" sz="2400" i="1" dirty="0" err="1">
                <a:effectLst/>
                <a:latin typeface="Times New Roman" panose="02020603050405020304" pitchFamily="18" charset="0"/>
                <a:ea typeface="Times New Roman" panose="02020603050405020304" pitchFamily="18" charset="0"/>
              </a:rPr>
              <a:t>hạ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thấp</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lòng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tỵ</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hiềm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thói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tỵ</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gặm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nhấm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qua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spcBef>
                <a:spcPts val="1200"/>
              </a:spcBef>
            </a:pP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những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khiến</a:t>
            </a:r>
            <a:r>
              <a:rPr lang="en-US" sz="2400" i="1" dirty="0">
                <a:effectLst/>
                <a:latin typeface="Times New Roman" panose="02020603050405020304" pitchFamily="18" charset="0"/>
                <a:ea typeface="Times New Roman" panose="02020603050405020304" pitchFamily="18" charset="0"/>
              </a:rPr>
              <a:t> con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thấy</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mệt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mỏi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còn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hạn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chế</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triển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mỗi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Thói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đố</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lãng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phí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gian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và</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tận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dụng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hết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năng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lực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đạt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được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điều</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mong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đánh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chính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mình</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1.</a:t>
            </a:r>
            <a:r>
              <a:rPr lang="en-US" sz="2400" dirty="0">
                <a:effectLst/>
                <a:latin typeface="Times New Roman" panose="02020603050405020304" pitchFamily="18" charset="0"/>
                <a:ea typeface="Times New Roman" panose="02020603050405020304" pitchFamily="18" charset="0"/>
              </a:rPr>
              <a:t> (0,5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Phương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thức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biểu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trích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gì</a:t>
            </a:r>
            <a:r>
              <a:rPr lang="en-US" sz="2400" dirty="0">
                <a:effectLst/>
                <a:latin typeface="Times New Roman" panose="02020603050405020304" pitchFamily="18" charset="0"/>
                <a:ea typeface="Times New Roman" panose="02020603050405020304" pitchFamily="18" charset="0"/>
              </a:rPr>
              <a:t>?</a:t>
            </a:r>
          </a:p>
          <a:p>
            <a:pPr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2.</a:t>
            </a:r>
            <a:r>
              <a:rPr lang="en-US" sz="2400" dirty="0">
                <a:effectLst/>
                <a:latin typeface="Times New Roman" panose="02020603050405020304" pitchFamily="18" charset="0"/>
                <a:ea typeface="Times New Roman" panose="02020603050405020304" pitchFamily="18" charset="0"/>
              </a:rPr>
              <a:t> (0,5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Xác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định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một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phép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chỉ</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ra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ngữ</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hiện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phép</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liên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ây</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đoạn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Họ</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nhắc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 </a:t>
            </a:r>
            <a:r>
              <a:rPr lang="en-US" sz="2400" i="1" dirty="0" err="1">
                <a:effectLst/>
                <a:latin typeface="Times New Roman" panose="02020603050405020304" pitchFamily="18" charset="0"/>
                <a:ea typeface="Times New Roman" panose="02020603050405020304" pitchFamily="18" charset="0"/>
              </a:rPr>
              <a:t>Họ</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để</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mặc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cho</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lòng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tỵ</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hiềm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thói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tỵ</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cảm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giác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gặm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nhấm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tâm</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trí</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 qua </a:t>
            </a:r>
            <a:r>
              <a:rPr lang="en-US" sz="2400" i="1" dirty="0" err="1">
                <a:effectLst/>
                <a:latin typeface="Times New Roman" panose="02020603050405020304" pitchFamily="18" charset="0"/>
                <a:ea typeface="Times New Roman" panose="02020603050405020304" pitchFamily="18" charset="0"/>
              </a:rPr>
              <a:t>ngày</a:t>
            </a:r>
            <a:r>
              <a:rPr lang="en-US" sz="2400" i="1"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3</a:t>
            </a:r>
            <a:r>
              <a:rPr lang="en-US" sz="2400" dirty="0">
                <a:effectLst/>
                <a:latin typeface="Times New Roman" panose="02020603050405020304" pitchFamily="18" charset="0"/>
                <a:ea typeface="Times New Roman" panose="02020603050405020304" pitchFamily="18" charset="0"/>
              </a:rPr>
              <a:t>. (1,0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Theo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sao</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tính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đố</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kị</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thường</a:t>
            </a:r>
            <a:r>
              <a:rPr lang="en-US" sz="2400"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muốn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nhắc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đến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a:t>
            </a:r>
          </a:p>
          <a:p>
            <a:pPr algn="just"/>
            <a:r>
              <a:rPr lang="en-US" sz="2400" b="1" dirty="0" err="1">
                <a:effectLst/>
                <a:latin typeface="Times New Roman" panose="02020603050405020304" pitchFamily="18" charset="0"/>
                <a:ea typeface="Times New Roman" panose="02020603050405020304" pitchFamily="18" charset="0"/>
              </a:rPr>
              <a:t>Câu</a:t>
            </a:r>
            <a:r>
              <a:rPr lang="en-US" sz="2400" b="1" dirty="0">
                <a:effectLst/>
                <a:latin typeface="Times New Roman" panose="02020603050405020304" pitchFamily="18" charset="0"/>
                <a:ea typeface="Times New Roman" panose="02020603050405020304" pitchFamily="18" charset="0"/>
              </a:rPr>
              <a:t> 4</a:t>
            </a:r>
            <a:r>
              <a:rPr lang="en-US" sz="2400" dirty="0">
                <a:effectLst/>
                <a:latin typeface="Times New Roman" panose="02020603050405020304" pitchFamily="18" charset="0"/>
                <a:ea typeface="Times New Roman" panose="02020603050405020304" pitchFamily="18" charset="0"/>
              </a:rPr>
              <a:t>. (1,0 </a:t>
            </a:r>
            <a:r>
              <a:rPr lang="en-US" sz="2400" dirty="0" err="1">
                <a:effectLst/>
                <a:latin typeface="Times New Roman" panose="02020603050405020304" pitchFamily="18" charset="0"/>
                <a:ea typeface="Times New Roman" panose="02020603050405020304" pitchFamily="18" charset="0"/>
              </a:rPr>
              <a:t>điểm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Em</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rPr>
              <a:t>kiến</a:t>
            </a:r>
            <a:r>
              <a:rPr lang="en-US" sz="2400" dirty="0">
                <a:effectLst/>
                <a:latin typeface="Times New Roman" panose="02020603050405020304" pitchFamily="18" charset="0"/>
                <a:ea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rPr>
              <a:t>"</a:t>
            </a:r>
            <a:r>
              <a:rPr lang="en-US" sz="2400" i="1" dirty="0" err="1">
                <a:effectLst/>
                <a:latin typeface="Times New Roman" panose="02020603050405020304" pitchFamily="18" charset="0"/>
                <a:ea typeface="Times New Roman" panose="02020603050405020304" pitchFamily="18" charset="0"/>
              </a:rPr>
              <a:t>Ganh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tị</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với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sự</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người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khác</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sẽ</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khiến</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chúng</a:t>
            </a:r>
            <a:r>
              <a:rPr lang="en-US" sz="2400" i="1" dirty="0">
                <a:effectLst/>
                <a:latin typeface="Times New Roman" panose="02020603050405020304" pitchFamily="18" charset="0"/>
                <a:ea typeface="Times New Roman" panose="02020603050405020304" pitchFamily="18" charset="0"/>
              </a:rPr>
              <a:t> ta </a:t>
            </a:r>
            <a:r>
              <a:rPr lang="en-US" sz="2400" i="1" dirty="0" err="1">
                <a:effectLst/>
                <a:latin typeface="Times New Roman" panose="02020603050405020304" pitchFamily="18" charset="0"/>
                <a:ea typeface="Times New Roman" panose="02020603050405020304" pitchFamily="18" charset="0"/>
              </a:rPr>
              <a:t>đánh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mất</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cơ</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hội</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thành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công</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của</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chính</a:t>
            </a:r>
            <a:r>
              <a:rPr lang="en-US" sz="2400" i="1" dirty="0">
                <a:effectLst/>
                <a:latin typeface="Times New Roman" panose="02020603050405020304" pitchFamily="18" charset="0"/>
                <a:ea typeface="Times New Roman" panose="02020603050405020304" pitchFamily="18" charset="0"/>
              </a:rPr>
              <a:t> </a:t>
            </a:r>
            <a:r>
              <a:rPr lang="en-US" sz="2400" i="1" dirty="0" err="1">
                <a:effectLst/>
                <a:latin typeface="Times New Roman" panose="02020603050405020304" pitchFamily="18" charset="0"/>
                <a:ea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Vì</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sao</a:t>
            </a:r>
            <a:r>
              <a:rPr lang="en-US" sz="2400" dirty="0">
                <a:effectLst/>
                <a:latin typeface="Times New Roman" panose="02020603050405020304" pitchFamily="18" charset="0"/>
                <a:ea typeface="Times New Roman" panose="02020603050405020304" pitchFamily="18" charset="0"/>
              </a:rPr>
              <a:t>?</a:t>
            </a:r>
            <a:endParaRPr lang="en-US" sz="2400" dirty="0"/>
          </a:p>
        </p:txBody>
      </p:sp>
    </p:spTree>
    <p:extLst>
      <p:ext uri="{BB962C8B-B14F-4D97-AF65-F5344CB8AC3E}">
        <p14:creationId xmlns:p14="http://schemas.microsoft.com/office/powerpoint/2010/main" val="393717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8182C6-0479-159E-7128-6B8A3878A33A}"/>
              </a:ext>
            </a:extLst>
          </p:cNvPr>
          <p:cNvSpPr txBox="1"/>
          <p:nvPr/>
        </p:nvSpPr>
        <p:spPr>
          <a:xfrm>
            <a:off x="0" y="102399"/>
            <a:ext cx="12050486" cy="6124754"/>
          </a:xfrm>
          <a:prstGeom prst="rect">
            <a:avLst/>
          </a:prstGeom>
          <a:noFill/>
        </p:spPr>
        <p:txBody>
          <a:bodyPr wrap="square">
            <a:spAutoFit/>
          </a:bodyPr>
          <a:lstStyle/>
          <a:p>
            <a:pPr algn="just"/>
            <a:r>
              <a:rPr lang="en-US" sz="2800" b="1" dirty="0" err="1">
                <a:solidFill>
                  <a:srgbClr val="000000"/>
                </a:solidFill>
                <a:effectLst/>
                <a:latin typeface="Times New Roman" panose="02020603050405020304" pitchFamily="18" charset="0"/>
                <a:ea typeface="Times New Roman" panose="02020603050405020304" pitchFamily="18" charset="0"/>
              </a:rPr>
              <a:t>Đọc</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văn</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bản</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và</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thực</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hiện</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các</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yêu</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cầu</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sau</a:t>
            </a:r>
            <a:r>
              <a:rPr lang="en-US" sz="2800" b="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trẻ</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niệm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chỉ</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giai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đoạn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đời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chỉ</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tâm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hồn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trẻ</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nhất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thiết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phải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gắn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liền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sức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khỏe</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vẻ</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tráng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kiện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ngoài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gắn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ý </a:t>
            </a:r>
            <a:r>
              <a:rPr lang="en-US" sz="2800" i="1" dirty="0" err="1">
                <a:solidFill>
                  <a:srgbClr val="000000"/>
                </a:solidFill>
                <a:effectLst/>
                <a:latin typeface="Times New Roman" panose="02020603050405020304" pitchFamily="18" charset="0"/>
                <a:ea typeface="Times New Roman" panose="02020603050405020304" pitchFamily="18" charset="0"/>
              </a:rPr>
              <a:t>chí</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mạnh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mẽ</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trí</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tưởng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tượng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phong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phú</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sự</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mãnh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liệt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tình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cảm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cảm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nhận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phấn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khởi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suối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nguồn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sống</a:t>
            </a:r>
            <a:r>
              <a:rPr lang="en-US" sz="2800" i="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trẻ</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hiện</a:t>
            </a:r>
            <a:r>
              <a:rPr lang="en-US" sz="2800" i="1" dirty="0">
                <a:solidFill>
                  <a:srgbClr val="000000"/>
                </a:solidFill>
                <a:effectLst/>
                <a:latin typeface="Times New Roman" panose="02020603050405020304" pitchFamily="18" charset="0"/>
                <a:ea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rPr>
              <a:t>lòng</a:t>
            </a:r>
            <a:r>
              <a:rPr lang="en-US" sz="2800" i="1" dirty="0">
                <a:solidFill>
                  <a:srgbClr val="000000"/>
                </a:solidFill>
                <a:effectLst/>
                <a:latin typeface="Times New Roman" panose="02020603050405020304" pitchFamily="18" charset="0"/>
                <a:ea typeface="Times New Roman" panose="02020603050405020304" pitchFamily="18" charset="0"/>
              </a:rPr>
              <a:t> can </a:t>
            </a:r>
            <a:r>
              <a:rPr lang="en-US" sz="2800" i="1" dirty="0" err="1">
                <a:solidFill>
                  <a:srgbClr val="000000"/>
                </a:solidFill>
                <a:effectLst/>
                <a:latin typeface="Times New Roman" panose="02020603050405020304" pitchFamily="18" charset="0"/>
                <a:ea typeface="Times New Roman" panose="02020603050405020304" pitchFamily="18" charset="0"/>
              </a:rPr>
              <a:t>đảm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chứ</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phải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tính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nhút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nhát</a:t>
            </a:r>
            <a:r>
              <a:rPr lang="en-US" sz="2800" i="1" dirty="0">
                <a:solidFill>
                  <a:srgbClr val="000000"/>
                </a:solidFill>
                <a:effectLst/>
                <a:latin typeface="Times New Roman" panose="02020603050405020304" pitchFamily="18" charset="0"/>
                <a:ea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rPr>
              <a:t>sở</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thích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phiêu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lưu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trải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nghiệm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hơn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rPr>
              <a:t>sự</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tìm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kiếm</a:t>
            </a:r>
            <a:r>
              <a:rPr lang="en-US" sz="2800" i="1" dirty="0">
                <a:solidFill>
                  <a:srgbClr val="000000"/>
                </a:solidFill>
                <a:effectLst/>
                <a:latin typeface="Times New Roman" panose="02020603050405020304" pitchFamily="18" charset="0"/>
                <a:ea typeface="Times New Roman" panose="02020603050405020304" pitchFamily="18" charset="0"/>
              </a:rPr>
              <a:t> an </a:t>
            </a:r>
            <a:r>
              <a:rPr lang="en-US" sz="2800" i="1" dirty="0" err="1">
                <a:solidFill>
                  <a:srgbClr val="000000"/>
                </a:solidFill>
                <a:effectLst/>
                <a:latin typeface="Times New Roman" panose="02020603050405020304" pitchFamily="18" charset="0"/>
                <a:ea typeface="Times New Roman" panose="02020603050405020304" pitchFamily="18" charset="0"/>
              </a:rPr>
              <a:t>nhàn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đức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tính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thường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dễ</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thấy</a:t>
            </a:r>
            <a:r>
              <a:rPr lang="en-US" sz="2800" i="1" dirty="0">
                <a:solidFill>
                  <a:srgbClr val="000000"/>
                </a:solidFill>
                <a:effectLst/>
                <a:latin typeface="Times New Roman" panose="02020603050405020304" pitchFamily="18" charset="0"/>
                <a:ea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năm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sáu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mươi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hơn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rPr>
              <a:t> ở </a:t>
            </a:r>
            <a:r>
              <a:rPr lang="en-US" sz="2800" i="1" dirty="0" err="1">
                <a:solidFill>
                  <a:srgbClr val="000000"/>
                </a:solidFill>
                <a:effectLst/>
                <a:latin typeface="Times New Roman" panose="02020603050405020304" pitchFamily="18" charset="0"/>
                <a:ea typeface="Times New Roman" panose="02020603050405020304" pitchFamily="18" charset="0"/>
              </a:rPr>
              <a:t>đa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thanh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niên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đôi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mươi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rPr>
              <a:t> ai </a:t>
            </a:r>
            <a:r>
              <a:rPr lang="en-US" sz="2800" i="1" dirty="0" err="1">
                <a:solidFill>
                  <a:srgbClr val="000000"/>
                </a:solidFill>
                <a:effectLst/>
                <a:latin typeface="Times New Roman" panose="02020603050405020304" pitchFamily="18" charset="0"/>
                <a:ea typeface="Times New Roman" panose="02020603050405020304" pitchFamily="18" charset="0"/>
              </a:rPr>
              <a:t>già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vì</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chúng</a:t>
            </a:r>
            <a:r>
              <a:rPr lang="en-US" sz="2800" i="1" dirty="0">
                <a:solidFill>
                  <a:srgbClr val="000000"/>
                </a:solidFill>
                <a:effectLst/>
                <a:latin typeface="Times New Roman" panose="02020603050405020304" pitchFamily="18" charset="0"/>
                <a:ea typeface="Times New Roman" panose="02020603050405020304" pitchFamily="18" charset="0"/>
              </a:rPr>
              <a:t> ta </a:t>
            </a:r>
            <a:r>
              <a:rPr lang="en-US" sz="2800" i="1" dirty="0" err="1">
                <a:solidFill>
                  <a:srgbClr val="000000"/>
                </a:solidFill>
                <a:effectLst/>
                <a:latin typeface="Times New Roman" panose="02020603050405020304" pitchFamily="18" charset="0"/>
                <a:ea typeface="Times New Roman" panose="02020603050405020304" pitchFamily="18" charset="0"/>
              </a:rPr>
              <a:t>chỉ</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để</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tâm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hồn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mình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héo</a:t>
            </a:r>
            <a:r>
              <a:rPr lang="en-US" sz="2800" i="1" dirty="0">
                <a:solidFill>
                  <a:srgbClr val="000000"/>
                </a:solidFill>
                <a:effectLst/>
                <a:latin typeface="Times New Roman" panose="02020603050405020304" pitchFamily="18" charset="0"/>
                <a:ea typeface="Times New Roman" panose="02020603050405020304" pitchFamily="18" charset="0"/>
              </a:rPr>
              <a:t> hon.</a:t>
            </a:r>
            <a:endParaRPr lang="en-US" sz="2800" dirty="0">
              <a:effectLst/>
              <a:latin typeface="Times New Roman" panose="02020603050405020304" pitchFamily="18" charset="0"/>
              <a:ea typeface="Times New Roman" panose="02020603050405020304" pitchFamily="18" charset="0"/>
            </a:endParaRPr>
          </a:p>
          <a:p>
            <a:pPr algn="just"/>
            <a:r>
              <a:rPr lang="en-US" sz="2800" i="1" dirty="0" err="1">
                <a:solidFill>
                  <a:srgbClr val="000000"/>
                </a:solidFill>
                <a:effectLst/>
                <a:latin typeface="Times New Roman" panose="02020603050405020304" pitchFamily="18" charset="0"/>
                <a:ea typeface="Times New Roman" panose="02020603050405020304" pitchFamily="18" charset="0"/>
              </a:rPr>
              <a:t>Thời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gian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hình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thành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tuổi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tác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độ</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tạo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nên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tâm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hồn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Năm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tháng</a:t>
            </a:r>
            <a:r>
              <a:rPr lang="en-US" sz="2800" i="1" dirty="0">
                <a:solidFill>
                  <a:srgbClr val="000000"/>
                </a:solidFill>
                <a:effectLst/>
                <a:latin typeface="Times New Roman" panose="02020603050405020304" pitchFamily="18" charset="0"/>
                <a:ea typeface="Times New Roman" panose="02020603050405020304" pitchFamily="18" charset="0"/>
              </a:rPr>
              <a:t> in </a:t>
            </a:r>
            <a:r>
              <a:rPr lang="en-US" sz="2800" i="1" dirty="0" err="1">
                <a:solidFill>
                  <a:srgbClr val="000000"/>
                </a:solidFill>
                <a:effectLst/>
                <a:latin typeface="Times New Roman" panose="02020603050405020304" pitchFamily="18" charset="0"/>
                <a:ea typeface="Times New Roman" panose="02020603050405020304" pitchFamily="18" charset="0"/>
              </a:rPr>
              <a:t>hằn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trên</a:t>
            </a:r>
            <a:r>
              <a:rPr lang="en-US" sz="2800" i="1" dirty="0">
                <a:solidFill>
                  <a:srgbClr val="000000"/>
                </a:solidFill>
                <a:effectLst/>
                <a:latin typeface="Times New Roman" panose="02020603050405020304" pitchFamily="18" charset="0"/>
                <a:ea typeface="Times New Roman" panose="02020603050405020304" pitchFamily="18" charset="0"/>
              </a:rPr>
              <a:t> da </a:t>
            </a:r>
            <a:r>
              <a:rPr lang="en-US" sz="2800" i="1" dirty="0" err="1">
                <a:solidFill>
                  <a:srgbClr val="000000"/>
                </a:solidFill>
                <a:effectLst/>
                <a:latin typeface="Times New Roman" panose="02020603050405020304" pitchFamily="18" charset="0"/>
                <a:ea typeface="Times New Roman" panose="02020603050405020304" pitchFamily="18" charset="0"/>
              </a:rPr>
              <a:t>thịt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còn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sự</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thờ</a:t>
            </a:r>
            <a:r>
              <a:rPr lang="en-US" sz="2800" i="1" dirty="0">
                <a:solidFill>
                  <a:srgbClr val="000000"/>
                </a:solidFill>
                <a:effectLst/>
                <a:latin typeface="Times New Roman" panose="02020603050405020304" pitchFamily="18" charset="0"/>
                <a:ea typeface="Times New Roman" panose="02020603050405020304" pitchFamily="18" charset="0"/>
              </a:rPr>
              <a:t> ơ </a:t>
            </a:r>
            <a:r>
              <a:rPr lang="en-US" sz="2800" i="1" dirty="0" err="1">
                <a:solidFill>
                  <a:srgbClr val="000000"/>
                </a:solidFill>
                <a:effectLst/>
                <a:latin typeface="Times New Roman" panose="02020603050405020304" pitchFamily="18" charset="0"/>
                <a:ea typeface="Times New Roman" panose="02020603050405020304" pitchFamily="18" charset="0"/>
              </a:rPr>
              <a:t>với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tạo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vết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nhăn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tâm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hồn</a:t>
            </a:r>
            <a:r>
              <a:rPr lang="en-US" sz="2800" i="1" dirty="0">
                <a:solidFill>
                  <a:srgbClr val="000000"/>
                </a:solidFill>
                <a:effectLst/>
                <a:latin typeface="Times New Roman" panose="02020603050405020304" pitchFamily="18" charset="0"/>
                <a:ea typeface="Times New Roman" panose="02020603050405020304" pitchFamily="18" charset="0"/>
              </a:rPr>
              <a:t>. Lo </a:t>
            </a:r>
            <a:r>
              <a:rPr lang="en-US" sz="2800" i="1" dirty="0" err="1">
                <a:solidFill>
                  <a:srgbClr val="000000"/>
                </a:solidFill>
                <a:effectLst/>
                <a:latin typeface="Times New Roman" panose="02020603050405020304" pitchFamily="18" charset="0"/>
                <a:ea typeface="Times New Roman" panose="02020603050405020304" pitchFamily="18" charset="0"/>
              </a:rPr>
              <a:t>lắng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sợ</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hãi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mất</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lòng</a:t>
            </a:r>
            <a:r>
              <a:rPr lang="en-US" sz="2800" i="1" dirty="0">
                <a:solidFill>
                  <a:srgbClr val="000000"/>
                </a:solidFill>
                <a:effectLst/>
                <a:latin typeface="Times New Roman" panose="02020603050405020304" pitchFamily="18" charset="0"/>
                <a:ea typeface="Times New Roman" panose="02020603050405020304" pitchFamily="18" charset="0"/>
              </a:rPr>
              <a:t> tin </a:t>
            </a:r>
            <a:r>
              <a:rPr lang="en-US" sz="2800" i="1" dirty="0" err="1">
                <a:solidFill>
                  <a:srgbClr val="000000"/>
                </a:solidFill>
                <a:effectLst/>
                <a:latin typeface="Times New Roman" panose="02020603050405020304" pitchFamily="18" charset="0"/>
                <a:ea typeface="Times New Roman" panose="02020603050405020304" pitchFamily="18" charset="0"/>
              </a:rPr>
              <a:t>vào</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bản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những</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thói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xấu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hủy</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hoại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chúng</a:t>
            </a:r>
            <a:r>
              <a:rPr lang="en-US" sz="2800" i="1" dirty="0">
                <a:solidFill>
                  <a:srgbClr val="000000"/>
                </a:solidFill>
                <a:effectLst/>
                <a:latin typeface="Times New Roman" panose="02020603050405020304" pitchFamily="18" charset="0"/>
                <a:ea typeface="Times New Roman" panose="02020603050405020304" pitchFamily="18" charset="0"/>
              </a:rPr>
              <a:t> ta.</a:t>
            </a:r>
            <a:endParaRPr lang="en-US" sz="2800" dirty="0">
              <a:effectLst/>
              <a:latin typeface="Times New Roman" panose="02020603050405020304" pitchFamily="18" charset="0"/>
              <a:ea typeface="Times New Roman" panose="02020603050405020304" pitchFamily="18" charset="0"/>
            </a:endParaRPr>
          </a:p>
          <a:p>
            <a:pPr algn="r"/>
            <a:r>
              <a:rPr lang="en-US" sz="2800" dirty="0">
                <a:solidFill>
                  <a:srgbClr val="000000"/>
                </a:solidFill>
                <a:effectLst/>
                <a:latin typeface="Times New Roman" panose="02020603050405020304" pitchFamily="18" charset="0"/>
                <a:ea typeface="Times New Roman" panose="02020603050405020304" pitchFamily="18" charset="0"/>
              </a:rPr>
              <a:t>(</a:t>
            </a:r>
            <a:r>
              <a:rPr lang="en-US" sz="2800" dirty="0" err="1">
                <a:solidFill>
                  <a:srgbClr val="000000"/>
                </a:solidFill>
                <a:effectLst/>
                <a:latin typeface="Times New Roman" panose="02020603050405020304" pitchFamily="18" charset="0"/>
                <a:ea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Điều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kỳ</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diệu</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thái</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độ</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rPr>
              <a:t> - Mac Anderson, NXB TH </a:t>
            </a:r>
            <a:r>
              <a:rPr lang="en-US" sz="2800" dirty="0" err="1">
                <a:solidFill>
                  <a:srgbClr val="000000"/>
                </a:solidFill>
                <a:effectLst/>
                <a:latin typeface="Times New Roman" panose="02020603050405020304" pitchFamily="18" charset="0"/>
                <a:ea typeface="Times New Roman" panose="02020603050405020304" pitchFamily="18" charset="0"/>
              </a:rPr>
              <a:t>Tp.Hồ</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Chí</a:t>
            </a:r>
            <a:r>
              <a:rPr lang="en-US" sz="2800" dirty="0">
                <a:solidFill>
                  <a:srgbClr val="000000"/>
                </a:solidFill>
                <a:effectLst/>
                <a:latin typeface="Times New Roman" panose="02020603050405020304" pitchFamily="18" charset="0"/>
                <a:ea typeface="Times New Roman" panose="02020603050405020304" pitchFamily="18" charset="0"/>
              </a:rPr>
              <a:t> Minh)</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59344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B376345-3E68-0C86-ACA8-6FACEADD8274}"/>
              </a:ext>
            </a:extLst>
          </p:cNvPr>
          <p:cNvSpPr txBox="1"/>
          <p:nvPr/>
        </p:nvSpPr>
        <p:spPr>
          <a:xfrm>
            <a:off x="152400" y="313782"/>
            <a:ext cx="12039600" cy="1384995"/>
          </a:xfrm>
          <a:prstGeom prst="rect">
            <a:avLst/>
          </a:prstGeom>
          <a:noFill/>
        </p:spPr>
        <p:txBody>
          <a:bodyPr wrap="square">
            <a:spAutoFit/>
          </a:bodyPr>
          <a:lstStyle/>
          <a:p>
            <a:pPr algn="just"/>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1</a:t>
            </a:r>
            <a:r>
              <a:rPr lang="en-US" sz="2800" dirty="0">
                <a:effectLst/>
                <a:latin typeface="Times New Roman" panose="02020603050405020304" pitchFamily="18" charset="0"/>
                <a:ea typeface="Times New Roman" panose="02020603050405020304" pitchFamily="18" charset="0"/>
              </a:rPr>
              <a:t>. (2.0 </a:t>
            </a:r>
            <a:r>
              <a:rPr lang="en-US" sz="2800" dirty="0" err="1">
                <a:effectLst/>
                <a:latin typeface="Times New Roman" panose="02020603050405020304" pitchFamily="18" charset="0"/>
                <a:ea typeface="Times New Roman" panose="02020603050405020304" pitchFamily="18" charset="0"/>
              </a:rPr>
              <a:t>điểm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nội</a:t>
            </a:r>
            <a:r>
              <a:rPr lang="en-US" sz="2800" dirty="0">
                <a:effectLst/>
                <a:latin typeface="Times New Roman" panose="02020603050405020304" pitchFamily="18" charset="0"/>
                <a:ea typeface="Times New Roman" panose="02020603050405020304" pitchFamily="18" charset="0"/>
              </a:rPr>
              <a:t> dung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hiểu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rPr>
              <a:t> 1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10 </a:t>
            </a: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suy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vẻ</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đẹp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của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lối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sống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không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sự</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đố</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kị</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213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C8182C6-0479-159E-7128-6B8A3878A33A}"/>
              </a:ext>
            </a:extLst>
          </p:cNvPr>
          <p:cNvSpPr txBox="1"/>
          <p:nvPr/>
        </p:nvSpPr>
        <p:spPr>
          <a:xfrm>
            <a:off x="0" y="102399"/>
            <a:ext cx="12050486" cy="5758756"/>
          </a:xfrm>
          <a:prstGeom prst="rect">
            <a:avLst/>
          </a:prstGeom>
          <a:noFill/>
        </p:spPr>
        <p:txBody>
          <a:bodyPr wrap="square">
            <a:spAutoFit/>
          </a:bodyPr>
          <a:lstStyle/>
          <a:p>
            <a:pPr algn="just"/>
            <a:r>
              <a:rPr lang="vi-VN" sz="2800" b="1" dirty="0">
                <a:solidFill>
                  <a:srgbClr val="000000"/>
                </a:solidFill>
                <a:effectLst/>
                <a:latin typeface="Times New Roman" panose="02020603050405020304" pitchFamily="18" charset="0"/>
                <a:ea typeface="Times New Roman" panose="02020603050405020304" pitchFamily="18" charset="0"/>
              </a:rPr>
              <a:t>Câu 1</a:t>
            </a:r>
            <a:r>
              <a:rPr lang="en-US" sz="2800" b="1" dirty="0">
                <a:solidFill>
                  <a:srgbClr val="000000"/>
                </a:solidFill>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a:solidFill>
                  <a:srgbClr val="000000"/>
                </a:solidFill>
                <a:effectLst/>
                <a:latin typeface="Times New Roman" panose="02020603050405020304" pitchFamily="18" charset="0"/>
                <a:ea typeface="Times New Roman" panose="02020603050405020304" pitchFamily="18" charset="0"/>
              </a:rPr>
              <a:t>(0,5 </a:t>
            </a:r>
            <a:r>
              <a:rPr lang="en-US" sz="2800" i="1" dirty="0" err="1">
                <a:solidFill>
                  <a:srgbClr val="000000"/>
                </a:solidFill>
                <a:effectLst/>
                <a:latin typeface="Times New Roman" panose="02020603050405020304" pitchFamily="18" charset="0"/>
                <a:ea typeface="Times New Roman" panose="02020603050405020304" pitchFamily="18" charset="0"/>
              </a:rPr>
              <a:t>điểm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quan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niệm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vấn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gn="just"/>
            <a:r>
              <a:rPr lang="vi-VN" sz="2800" b="1" dirty="0">
                <a:solidFill>
                  <a:srgbClr val="000000"/>
                </a:solidFill>
                <a:effectLst/>
                <a:latin typeface="Times New Roman" panose="02020603050405020304" pitchFamily="18" charset="0"/>
                <a:ea typeface="Times New Roman" panose="02020603050405020304" pitchFamily="18" charset="0"/>
              </a:rPr>
              <a:t>Câu </a:t>
            </a:r>
            <a:r>
              <a:rPr lang="en-US" sz="2800" b="1" dirty="0">
                <a:solidFill>
                  <a:srgbClr val="000000"/>
                </a:solidFill>
                <a:effectLst/>
                <a:latin typeface="Times New Roman" panose="02020603050405020304" pitchFamily="18" charset="0"/>
                <a:ea typeface="Times New Roman" panose="02020603050405020304" pitchFamily="18" charset="0"/>
              </a:rPr>
              <a:t>2.</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i="1" dirty="0">
                <a:solidFill>
                  <a:srgbClr val="000000"/>
                </a:solidFill>
                <a:effectLst/>
                <a:latin typeface="Times New Roman" panose="02020603050405020304" pitchFamily="18" charset="0"/>
                <a:ea typeface="Times New Roman" panose="02020603050405020304" pitchFamily="18" charset="0"/>
              </a:rPr>
              <a:t>(0,5 </a:t>
            </a:r>
            <a:r>
              <a:rPr lang="en-US" sz="2800" i="1" dirty="0" err="1">
                <a:solidFill>
                  <a:srgbClr val="000000"/>
                </a:solidFill>
                <a:effectLst/>
                <a:latin typeface="Times New Roman" panose="02020603050405020304" pitchFamily="18" charset="0"/>
                <a:ea typeface="Times New Roman" panose="02020603050405020304" pitchFamily="18" charset="0"/>
              </a:rPr>
              <a:t>điểm</a:t>
            </a:r>
            <a:r>
              <a:rPr lang="en-US" sz="2800" i="1"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phép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luận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vi-VN" sz="2800" b="1" dirty="0">
                <a:effectLst/>
                <a:latin typeface="Times New Roman" panose="02020603050405020304" pitchFamily="18" charset="0"/>
                <a:ea typeface="Calibri" panose="020F0502020204030204" pitchFamily="34" charset="0"/>
              </a:rPr>
              <a:t>Câu </a:t>
            </a:r>
            <a:r>
              <a:rPr lang="en-US" sz="2800" b="1" dirty="0">
                <a:effectLst/>
                <a:latin typeface="Times New Roman" panose="02020603050405020304" pitchFamily="18" charset="0"/>
                <a:ea typeface="Calibri" panose="020F0502020204030204" pitchFamily="34" charset="0"/>
              </a:rPr>
              <a:t>3</a:t>
            </a:r>
            <a:r>
              <a:rPr lang="en-US" sz="2800" dirty="0">
                <a:effectLst/>
                <a:latin typeface="Times New Roman" panose="02020603050405020304" pitchFamily="18" charset="0"/>
                <a:ea typeface="Calibri" panose="020F0502020204030204" pitchFamily="34" charset="0"/>
              </a:rPr>
              <a:t> </a:t>
            </a:r>
            <a:r>
              <a:rPr lang="vi-VN" sz="2800" i="1" dirty="0">
                <a:effectLst/>
                <a:latin typeface="Times New Roman" panose="02020603050405020304" pitchFamily="18" charset="0"/>
                <a:ea typeface="Calibri" panose="020F0502020204030204" pitchFamily="34" charset="0"/>
              </a:rPr>
              <a:t>(</a:t>
            </a:r>
            <a:r>
              <a:rPr lang="en-US" sz="2800" i="1" dirty="0">
                <a:effectLst/>
                <a:latin typeface="Times New Roman" panose="02020603050405020304" pitchFamily="18" charset="0"/>
                <a:ea typeface="Calibri" panose="020F0502020204030204" pitchFamily="34" charset="0"/>
              </a:rPr>
              <a:t>1,0</a:t>
            </a:r>
            <a:r>
              <a:rPr lang="vi-VN" sz="2800" i="1" dirty="0">
                <a:effectLst/>
                <a:latin typeface="Times New Roman" panose="02020603050405020304" pitchFamily="18" charset="0"/>
                <a:ea typeface="Calibri" panose="020F0502020204030204" pitchFamily="34" charset="0"/>
              </a:rPr>
              <a:t> điểm)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Chỉ</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dụng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pháp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từ</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trong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câu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vi-VN" sz="2800"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Năm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tháng</a:t>
            </a:r>
            <a:r>
              <a:rPr lang="en-US" sz="2800" i="1" dirty="0">
                <a:effectLst/>
                <a:latin typeface="Times New Roman" panose="02020603050405020304" pitchFamily="18" charset="0"/>
                <a:ea typeface="Calibri" panose="020F0502020204030204" pitchFamily="34" charset="0"/>
              </a:rPr>
              <a:t> in </a:t>
            </a:r>
            <a:r>
              <a:rPr lang="en-US" sz="2800" i="1" dirty="0" err="1">
                <a:effectLst/>
                <a:latin typeface="Times New Roman" panose="02020603050405020304" pitchFamily="18" charset="0"/>
                <a:ea typeface="Calibri" panose="020F0502020204030204" pitchFamily="34" charset="0"/>
              </a:rPr>
              <a:t>hằn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những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vết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trên</a:t>
            </a:r>
            <a:r>
              <a:rPr lang="en-US" sz="2800" i="1" dirty="0">
                <a:effectLst/>
                <a:latin typeface="Times New Roman" panose="02020603050405020304" pitchFamily="18" charset="0"/>
                <a:ea typeface="Calibri" panose="020F0502020204030204" pitchFamily="34" charset="0"/>
              </a:rPr>
              <a:t> da </a:t>
            </a:r>
            <a:r>
              <a:rPr lang="en-US" sz="2800" i="1" dirty="0" err="1">
                <a:effectLst/>
                <a:latin typeface="Times New Roman" panose="02020603050405020304" pitchFamily="18" charset="0"/>
                <a:ea typeface="Calibri" panose="020F0502020204030204" pitchFamily="34" charset="0"/>
              </a:rPr>
              <a:t>thịt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còn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sự</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thờ</a:t>
            </a:r>
            <a:r>
              <a:rPr lang="en-US" sz="2800" i="1" dirty="0">
                <a:effectLst/>
                <a:latin typeface="Times New Roman" panose="02020603050405020304" pitchFamily="18" charset="0"/>
                <a:ea typeface="Calibri" panose="020F0502020204030204" pitchFamily="34" charset="0"/>
              </a:rPr>
              <a:t> ơ </a:t>
            </a:r>
            <a:r>
              <a:rPr lang="en-US" sz="2800" i="1" dirty="0" err="1">
                <a:effectLst/>
                <a:latin typeface="Times New Roman" panose="02020603050405020304" pitchFamily="18" charset="0"/>
                <a:ea typeface="Calibri" panose="020F0502020204030204" pitchFamily="34" charset="0"/>
              </a:rPr>
              <a:t>với</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cuộc</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sống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tạo</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những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vết</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nhăn</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trong</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tâm</a:t>
            </a:r>
            <a:r>
              <a:rPr lang="en-US" sz="2800" i="1" dirty="0">
                <a:effectLst/>
                <a:latin typeface="Times New Roman" panose="02020603050405020304" pitchFamily="18" charset="0"/>
                <a:ea typeface="Calibri" panose="020F0502020204030204" pitchFamily="34" charset="0"/>
              </a:rPr>
              <a:t> </a:t>
            </a:r>
            <a:r>
              <a:rPr lang="en-US" sz="2800" i="1" dirty="0" err="1">
                <a:effectLst/>
                <a:latin typeface="Times New Roman" panose="02020603050405020304" pitchFamily="18" charset="0"/>
                <a:ea typeface="Calibri" panose="020F0502020204030204" pitchFamily="34" charset="0"/>
              </a:rPr>
              <a:t>hồn</a:t>
            </a:r>
            <a:r>
              <a:rPr lang="vi-VN" sz="2800" i="1" dirty="0">
                <a:effectLst/>
                <a:latin typeface="Times New Roman" panose="02020603050405020304" pitchFamily="18" charset="0"/>
                <a:ea typeface="Calibri" panose="020F0502020204030204" pitchFamily="34" charset="0"/>
              </a:rPr>
              <a:t>” </a:t>
            </a:r>
            <a:r>
              <a:rPr lang="en-US" sz="2800" dirty="0">
                <a:effectLst/>
                <a:latin typeface="Times New Roman" panose="02020603050405020304" pitchFamily="18" charset="0"/>
                <a:ea typeface="Calibri" panose="020F0502020204030204" pitchFamily="34" charset="0"/>
              </a:rPr>
              <a:t>.</a:t>
            </a:r>
          </a:p>
          <a:p>
            <a:pPr algn="just">
              <a:lnSpc>
                <a:spcPct val="115000"/>
              </a:lnSpc>
              <a:spcAft>
                <a:spcPts val="1000"/>
              </a:spcAft>
            </a:pPr>
            <a:r>
              <a:rPr lang="vi-VN" sz="2800" b="1" dirty="0">
                <a:effectLst/>
                <a:latin typeface="Times New Roman" panose="02020603050405020304" pitchFamily="18" charset="0"/>
                <a:ea typeface="Calibri" panose="020F0502020204030204" pitchFamily="34" charset="0"/>
              </a:rPr>
              <a:t>Câu </a:t>
            </a:r>
            <a:r>
              <a:rPr lang="en-US" sz="2800" b="1" dirty="0">
                <a:effectLst/>
                <a:latin typeface="Times New Roman" panose="02020603050405020304" pitchFamily="18" charset="0"/>
                <a:ea typeface="Calibri" panose="020F0502020204030204" pitchFamily="34" charset="0"/>
              </a:rPr>
              <a:t>4 </a:t>
            </a:r>
            <a:r>
              <a:rPr lang="vi-VN" sz="2800" i="1" dirty="0">
                <a:effectLst/>
                <a:latin typeface="Times New Roman" panose="02020603050405020304" pitchFamily="18" charset="0"/>
                <a:ea typeface="Calibri" panose="020F0502020204030204" pitchFamily="34" charset="0"/>
              </a:rPr>
              <a:t>(</a:t>
            </a:r>
            <a:r>
              <a:rPr lang="en-US" sz="2800" i="1" dirty="0">
                <a:effectLst/>
                <a:latin typeface="Times New Roman" panose="02020603050405020304" pitchFamily="18" charset="0"/>
                <a:ea typeface="Calibri" panose="020F0502020204030204" pitchFamily="34" charset="0"/>
              </a:rPr>
              <a:t>1,0</a:t>
            </a:r>
            <a:r>
              <a:rPr lang="vi-VN" sz="2800" i="1" dirty="0">
                <a:effectLst/>
                <a:latin typeface="Times New Roman" panose="02020603050405020304" pitchFamily="18" charset="0"/>
                <a:ea typeface="Calibri" panose="020F0502020204030204" pitchFamily="34" charset="0"/>
              </a:rPr>
              <a:t> điểm)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Bài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học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em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rút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thân</a:t>
            </a:r>
            <a:r>
              <a:rPr lang="en-US" sz="2800" dirty="0">
                <a:effectLst/>
                <a:latin typeface="Times New Roman" panose="02020603050405020304" pitchFamily="18" charset="0"/>
                <a:ea typeface="Calibri" panose="020F0502020204030204" pitchFamily="34" charset="0"/>
              </a:rPr>
              <a:t> qua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gì</a:t>
            </a:r>
            <a:r>
              <a:rPr lang="en-US" sz="2800" dirty="0">
                <a:effectLst/>
                <a:latin typeface="Times New Roman" panose="02020603050405020304" pitchFamily="18" charset="0"/>
                <a:ea typeface="Calibri" panose="020F0502020204030204" pitchFamily="34" charset="0"/>
              </a:rPr>
              <a:t>?</a:t>
            </a:r>
          </a:p>
          <a:p>
            <a:pPr marR="88900" algn="just">
              <a:lnSpc>
                <a:spcPct val="115000"/>
              </a:lnSpc>
              <a:spcAft>
                <a:spcPts val="1000"/>
              </a:spcAft>
            </a:pPr>
            <a:r>
              <a:rPr lang="vi-VN" sz="2800" dirty="0">
                <a:effectLst/>
                <a:latin typeface="Times New Roman" panose="02020603050405020304" pitchFamily="18" charset="0"/>
                <a:ea typeface="Calibri" panose="020F0502020204030204" pitchFamily="34" charset="0"/>
              </a:rPr>
              <a:t>         </a:t>
            </a:r>
            <a:r>
              <a:rPr lang="en-US" sz="2800" b="1" dirty="0">
                <a:effectLst/>
                <a:latin typeface="Times New Roman" panose="02020603050405020304" pitchFamily="18" charset="0"/>
                <a:ea typeface="Calibri" panose="020F0502020204030204" pitchFamily="34" charset="0"/>
              </a:rPr>
              <a:t>II. PHẦN II. LÀM VĂN (7,0 </a:t>
            </a:r>
            <a:r>
              <a:rPr lang="en-US" sz="2800" b="1" dirty="0" err="1">
                <a:effectLst/>
                <a:latin typeface="Times New Roman" panose="02020603050405020304" pitchFamily="18" charset="0"/>
                <a:ea typeface="Calibri" panose="020F0502020204030204" pitchFamily="34" charset="0"/>
              </a:rPr>
              <a:t>điểm</a:t>
            </a:r>
            <a:r>
              <a:rPr lang="en-US" sz="2800" b="1"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Calibri" panose="020F0502020204030204" pitchFamily="34" charset="0"/>
            </a:endParaRPr>
          </a:p>
          <a:p>
            <a:pPr algn="just">
              <a:lnSpc>
                <a:spcPct val="115000"/>
              </a:lnSpc>
              <a:spcAft>
                <a:spcPts val="1000"/>
              </a:spcAft>
            </a:pPr>
            <a:r>
              <a:rPr lang="en-US" sz="2800" b="1" dirty="0">
                <a:effectLst/>
                <a:latin typeface="Times New Roman" panose="02020603050405020304" pitchFamily="18" charset="0"/>
                <a:ea typeface="Calibri" panose="020F0502020204030204" pitchFamily="34" charset="0"/>
              </a:rPr>
              <a:t> </a:t>
            </a:r>
            <a:r>
              <a:rPr lang="vi-VN" sz="2800" b="1" dirty="0">
                <a:effectLst/>
                <a:latin typeface="Times New Roman" panose="02020603050405020304" pitchFamily="18" charset="0"/>
                <a:ea typeface="Calibri" panose="020F0502020204030204" pitchFamily="34" charset="0"/>
              </a:rPr>
              <a:t>Câu </a:t>
            </a:r>
            <a:r>
              <a:rPr lang="en-US" sz="2800" b="1" dirty="0">
                <a:effectLst/>
                <a:latin typeface="Times New Roman" panose="02020603050405020304" pitchFamily="18" charset="0"/>
                <a:ea typeface="Calibri" panose="020F0502020204030204" pitchFamily="34" charset="0"/>
              </a:rPr>
              <a:t>1 </a:t>
            </a:r>
            <a:r>
              <a:rPr lang="vi-VN" sz="2800" i="1" dirty="0">
                <a:effectLst/>
                <a:latin typeface="Times New Roman" panose="02020603050405020304" pitchFamily="18" charset="0"/>
                <a:ea typeface="Calibri" panose="020F0502020204030204" pitchFamily="34" charset="0"/>
              </a:rPr>
              <a:t>(</a:t>
            </a:r>
            <a:r>
              <a:rPr lang="en-US" sz="2800" i="1" dirty="0">
                <a:effectLst/>
                <a:latin typeface="Times New Roman" panose="02020603050405020304" pitchFamily="18" charset="0"/>
                <a:ea typeface="Calibri" panose="020F0502020204030204" pitchFamily="34" charset="0"/>
              </a:rPr>
              <a:t>2,0</a:t>
            </a:r>
            <a:r>
              <a:rPr lang="vi-VN" sz="2800" i="1" dirty="0">
                <a:effectLst/>
                <a:latin typeface="Times New Roman" panose="02020603050405020304" pitchFamily="18" charset="0"/>
                <a:ea typeface="Calibri" panose="020F0502020204030204" pitchFamily="34" charset="0"/>
              </a:rPr>
              <a:t> điểm)</a:t>
            </a:r>
            <a:r>
              <a:rPr lang="vi-VN" sz="2800" dirty="0">
                <a:effectLst/>
                <a:latin typeface="Times New Roman" panose="02020603050405020304" pitchFamily="18" charset="0"/>
                <a:ea typeface="Calibri" panose="020F0502020204030204" pitchFamily="34" charset="0"/>
              </a:rPr>
              <a:t> </a:t>
            </a:r>
            <a:r>
              <a:rPr lang="vi-VN" sz="2800" b="1"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Từ</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tinh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trích</a:t>
            </a:r>
            <a:r>
              <a:rPr lang="en-US" sz="2800" dirty="0">
                <a:effectLst/>
                <a:latin typeface="Times New Roman" panose="02020603050405020304" pitchFamily="18" charset="0"/>
                <a:ea typeface="Calibri" panose="020F0502020204030204" pitchFamily="34" charset="0"/>
              </a:rPr>
              <a:t> ở </a:t>
            </a:r>
            <a:r>
              <a:rPr lang="en-US" sz="2800" dirty="0" err="1">
                <a:effectLst/>
                <a:latin typeface="Times New Roman" panose="02020603050405020304" pitchFamily="18" charset="0"/>
                <a:ea typeface="Calibri" panose="020F0502020204030204" pitchFamily="34" charset="0"/>
              </a:rPr>
              <a:t>phần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Đọc</a:t>
            </a:r>
            <a:r>
              <a:rPr lang="en-US" sz="2800" dirty="0">
                <a:effectLst/>
                <a:latin typeface="Times New Roman" panose="02020603050405020304" pitchFamily="18" charset="0"/>
                <a:ea typeface="Calibri" panose="020F0502020204030204" pitchFamily="34" charset="0"/>
              </a:rPr>
              <a:t> – </a:t>
            </a:r>
            <a:r>
              <a:rPr lang="en-US" sz="2800" dirty="0" err="1">
                <a:effectLst/>
                <a:latin typeface="Times New Roman" panose="02020603050405020304" pitchFamily="18" charset="0"/>
                <a:ea typeface="Calibri" panose="020F0502020204030204" pitchFamily="34" charset="0"/>
              </a:rPr>
              <a:t>hiểu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hãy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viết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một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đoạn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văn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khoảng</a:t>
            </a:r>
            <a:r>
              <a:rPr lang="en-US" sz="2800" dirty="0">
                <a:effectLst/>
                <a:latin typeface="Times New Roman" panose="02020603050405020304" pitchFamily="18" charset="0"/>
                <a:ea typeface="Calibri" panose="020F0502020204030204" pitchFamily="34" charset="0"/>
              </a:rPr>
              <a:t> 200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tổng</a:t>
            </a:r>
            <a:r>
              <a:rPr lang="en-US" sz="2800" dirty="0">
                <a:effectLst/>
                <a:latin typeface="Times New Roman" panose="02020603050405020304" pitchFamily="18" charset="0"/>
                <a:ea typeface="Calibri" panose="020F0502020204030204" pitchFamily="34" charset="0"/>
              </a:rPr>
              <a:t> - </a:t>
            </a:r>
            <a:r>
              <a:rPr lang="en-US" sz="2800" dirty="0" err="1">
                <a:effectLst/>
                <a:latin typeface="Times New Roman" panose="02020603050405020304" pitchFamily="18" charset="0"/>
                <a:ea typeface="Calibri" panose="020F0502020204030204" pitchFamily="34" charset="0"/>
              </a:rPr>
              <a:t>phân</a:t>
            </a:r>
            <a:r>
              <a:rPr lang="en-US" sz="2800" dirty="0">
                <a:effectLst/>
                <a:latin typeface="Times New Roman" panose="02020603050405020304" pitchFamily="18" charset="0"/>
                <a:ea typeface="Calibri" panose="020F0502020204030204" pitchFamily="34" charset="0"/>
              </a:rPr>
              <a:t> -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trình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bày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em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trách</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nhiệm</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của</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tuổi</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trẻ</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trong</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sự</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nghiệp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công</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nghiệp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hóa</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hiện</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đại</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hóa</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và</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hội</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nhập</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của</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đất</a:t>
            </a:r>
            <a:r>
              <a:rPr lang="en-US" sz="2800" dirty="0">
                <a:solidFill>
                  <a:srgbClr val="FF0000"/>
                </a:solidFill>
                <a:effectLst/>
                <a:latin typeface="Times New Roman" panose="02020603050405020304" pitchFamily="18" charset="0"/>
                <a:ea typeface="Calibri" panose="020F0502020204030204" pitchFamily="34" charset="0"/>
              </a:rPr>
              <a:t> </a:t>
            </a:r>
            <a:r>
              <a:rPr lang="en-US" sz="2800" dirty="0" err="1">
                <a:solidFill>
                  <a:srgbClr val="FF0000"/>
                </a:solidFill>
                <a:effectLst/>
                <a:latin typeface="Times New Roman" panose="02020603050405020304" pitchFamily="18" charset="0"/>
                <a:ea typeface="Calibri" panose="020F0502020204030204" pitchFamily="34" charset="0"/>
              </a:rPr>
              <a:t>nước</a:t>
            </a:r>
            <a:r>
              <a:rPr lang="en-US" sz="2800" dirty="0">
                <a:solidFill>
                  <a:srgbClr val="FF0000"/>
                </a:solidFill>
                <a:effectLst/>
                <a:latin typeface="Times New Roman" panose="02020603050405020304" pitchFamily="18" charset="0"/>
                <a:ea typeface="Calibri" panose="020F0502020204030204" pitchFamily="34" charset="0"/>
              </a:rPr>
              <a:t> ta </a:t>
            </a:r>
            <a:r>
              <a:rPr lang="en-US" sz="2800" dirty="0" err="1">
                <a:solidFill>
                  <a:srgbClr val="FF0000"/>
                </a:solidFill>
                <a:effectLst/>
                <a:latin typeface="Times New Roman" panose="02020603050405020304" pitchFamily="18" charset="0"/>
                <a:ea typeface="Calibri" panose="020F0502020204030204" pitchFamily="34" charset="0"/>
              </a:rPr>
              <a:t>hiện</a:t>
            </a:r>
            <a:r>
              <a:rPr lang="en-US" sz="2800" dirty="0">
                <a:solidFill>
                  <a:srgbClr val="FF0000"/>
                </a:solidFill>
                <a:effectLst/>
                <a:latin typeface="Times New Roman" panose="02020603050405020304" pitchFamily="18" charset="0"/>
                <a:ea typeface="Calibri" panose="020F0502020204030204" pitchFamily="34" charset="0"/>
              </a:rPr>
              <a:t> nay.</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13960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E57EA6-B1C3-E6E8-F8AC-20E001F4DCB1}"/>
              </a:ext>
            </a:extLst>
          </p:cNvPr>
          <p:cNvGraphicFramePr>
            <a:graphicFrameLocks noGrp="1"/>
          </p:cNvGraphicFramePr>
          <p:nvPr>
            <p:ph idx="1"/>
            <p:extLst>
              <p:ext uri="{D42A27DB-BD31-4B8C-83A1-F6EECF244321}">
                <p14:modId xmlns:p14="http://schemas.microsoft.com/office/powerpoint/2010/main" val="2091068620"/>
              </p:ext>
            </p:extLst>
          </p:nvPr>
        </p:nvGraphicFramePr>
        <p:xfrm>
          <a:off x="146957" y="102630"/>
          <a:ext cx="11898085" cy="4859782"/>
        </p:xfrm>
        <a:graphic>
          <a:graphicData uri="http://schemas.openxmlformats.org/drawingml/2006/table">
            <a:tbl>
              <a:tblPr firstRow="1" firstCol="1" bandRow="1">
                <a:tableStyleId>{5C22544A-7EE6-4342-B048-85BDC9FD1C3A}</a:tableStyleId>
              </a:tblPr>
              <a:tblGrid>
                <a:gridCol w="625929">
                  <a:extLst>
                    <a:ext uri="{9D8B030D-6E8A-4147-A177-3AD203B41FA5}">
                      <a16:colId xmlns:a16="http://schemas.microsoft.com/office/drawing/2014/main" val="3710233929"/>
                    </a:ext>
                  </a:extLst>
                </a:gridCol>
                <a:gridCol w="9275989">
                  <a:extLst>
                    <a:ext uri="{9D8B030D-6E8A-4147-A177-3AD203B41FA5}">
                      <a16:colId xmlns:a16="http://schemas.microsoft.com/office/drawing/2014/main" val="2775373051"/>
                    </a:ext>
                  </a:extLst>
                </a:gridCol>
                <a:gridCol w="1996167">
                  <a:extLst>
                    <a:ext uri="{9D8B030D-6E8A-4147-A177-3AD203B41FA5}">
                      <a16:colId xmlns:a16="http://schemas.microsoft.com/office/drawing/2014/main" val="1142596019"/>
                    </a:ext>
                  </a:extLst>
                </a:gridCol>
              </a:tblGrid>
              <a:tr h="238968">
                <a:tc>
                  <a:txBody>
                    <a:bodyPr/>
                    <a:lstStyle/>
                    <a:p>
                      <a:pPr algn="ctr">
                        <a:lnSpc>
                          <a:spcPct val="115000"/>
                        </a:lnSpc>
                        <a:spcAft>
                          <a:spcPts val="1000"/>
                        </a:spcAft>
                      </a:pPr>
                      <a:r>
                        <a:rPr lang="en-US" sz="3200" dirty="0" err="1">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34787" marR="34787"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gn="ctr">
                        <a:lnSpc>
                          <a:spcPct val="115000"/>
                        </a:lnSpc>
                        <a:spcAft>
                          <a:spcPts val="1000"/>
                        </a:spcAft>
                      </a:pPr>
                      <a:r>
                        <a:rPr lang="vi-VN" sz="3200" dirty="0">
                          <a:solidFill>
                            <a:srgbClr val="002060"/>
                          </a:solidFill>
                          <a:effectLst/>
                          <a:latin typeface="Times New Roman" panose="02020603050405020304" pitchFamily="18" charset="0"/>
                          <a:cs typeface="Times New Roman" panose="02020603050405020304" pitchFamily="18" charset="0"/>
                        </a:rPr>
                        <a:t>Yêu cầu cần đạt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gn="ctr">
                        <a:lnSpc>
                          <a:spcPct val="115000"/>
                        </a:lnSpc>
                        <a:spcAft>
                          <a:spcPts val="1000"/>
                        </a:spcAft>
                      </a:pPr>
                      <a:r>
                        <a:rPr lang="en-US" sz="3200">
                          <a:solidFill>
                            <a:srgbClr val="002060"/>
                          </a:solidFill>
                          <a:effectLst/>
                          <a:latin typeface="Times New Roman" panose="02020603050405020304" pitchFamily="18" charset="0"/>
                          <a:cs typeface="Times New Roman" panose="02020603050405020304" pitchFamily="18" charset="0"/>
                        </a:rPr>
                        <a:t>Thang điểm</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nchor="b">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extLst>
                  <a:ext uri="{0D108BD9-81ED-4DB2-BD59-A6C34878D82A}">
                    <a16:rowId xmlns:a16="http://schemas.microsoft.com/office/drawing/2014/main" val="1927567082"/>
                  </a:ext>
                </a:extLst>
              </a:tr>
              <a:tr h="238968">
                <a:tc>
                  <a:txBody>
                    <a:bodyPr/>
                    <a:lstStyle/>
                    <a:p>
                      <a:pPr algn="just">
                        <a:lnSpc>
                          <a:spcPct val="115000"/>
                        </a:lnSpc>
                        <a:spcAft>
                          <a:spcPts val="1000"/>
                        </a:spcAft>
                      </a:pPr>
                      <a:r>
                        <a:rPr lang="en-US" sz="3200" dirty="0">
                          <a:solidFill>
                            <a:srgbClr val="002060"/>
                          </a:solidFill>
                          <a:effectLst/>
                          <a:latin typeface="Times New Roman" panose="02020603050405020304" pitchFamily="18" charset="0"/>
                          <a:cs typeface="Times New Roman" panose="02020603050405020304" pitchFamily="18" charset="0"/>
                        </a:rPr>
                        <a:t> </a:t>
                      </a:r>
                    </a:p>
                    <a:p>
                      <a:pPr algn="just">
                        <a:lnSpc>
                          <a:spcPct val="115000"/>
                        </a:lnSpc>
                        <a:spcAft>
                          <a:spcPts val="1000"/>
                        </a:spcAft>
                      </a:pPr>
                      <a:r>
                        <a:rPr lang="en-US" sz="3200" dirty="0">
                          <a:solidFill>
                            <a:srgbClr val="002060"/>
                          </a:solidFill>
                          <a:effectLst/>
                          <a:latin typeface="Times New Roman" panose="02020603050405020304" pitchFamily="18" charset="0"/>
                          <a:cs typeface="Times New Roman" panose="02020603050405020304" pitchFamily="18" charset="0"/>
                        </a:rPr>
                        <a:t>1</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gn="just">
                        <a:lnSpc>
                          <a:spcPct val="115000"/>
                        </a:lnSpc>
                        <a:spcAft>
                          <a:spcPts val="1000"/>
                        </a:spcAft>
                      </a:pPr>
                      <a:endParaRPr lang="en-US" sz="32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r>
                        <a:rPr lang="en-US" sz="3200" dirty="0" err="1">
                          <a:solidFill>
                            <a:srgbClr val="002060"/>
                          </a:solidFill>
                          <a:effectLst/>
                          <a:latin typeface="Times New Roman" panose="02020603050405020304" pitchFamily="18" charset="0"/>
                          <a:cs typeface="Times New Roman" panose="02020603050405020304" pitchFamily="18" charset="0"/>
                        </a:rPr>
                        <a:t>Bài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văn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thể</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hiện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quan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niệm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tác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giả</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về</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tuổi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trẻ</a:t>
                      </a:r>
                      <a:endParaRPr lang="en-US" sz="32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Aft>
                          <a:spcPts val="1000"/>
                        </a:spcAft>
                      </a:pP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nSpc>
                          <a:spcPct val="115000"/>
                        </a:lnSpc>
                        <a:spcAft>
                          <a:spcPts val="1000"/>
                        </a:spcAft>
                      </a:pPr>
                      <a:r>
                        <a:rPr lang="en-US" sz="3200" dirty="0">
                          <a:solidFill>
                            <a:srgbClr val="002060"/>
                          </a:solidFill>
                          <a:effectLst/>
                          <a:latin typeface="Times New Roman" panose="02020603050405020304" pitchFamily="18" charset="0"/>
                          <a:cs typeface="Times New Roman" panose="02020603050405020304" pitchFamily="18" charset="0"/>
                        </a:rPr>
                        <a:t>(0, 5 </a:t>
                      </a:r>
                      <a:r>
                        <a:rPr lang="en-US" sz="3200" dirty="0" err="1">
                          <a:solidFill>
                            <a:srgbClr val="002060"/>
                          </a:solidFill>
                          <a:effectLst/>
                          <a:latin typeface="Times New Roman" panose="02020603050405020304" pitchFamily="18" charset="0"/>
                          <a:cs typeface="Times New Roman" panose="02020603050405020304" pitchFamily="18" charset="0"/>
                        </a:rPr>
                        <a:t>điểm</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nchor="ctr">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extLst>
                  <a:ext uri="{0D108BD9-81ED-4DB2-BD59-A6C34878D82A}">
                    <a16:rowId xmlns:a16="http://schemas.microsoft.com/office/drawing/2014/main" val="544076715"/>
                  </a:ext>
                </a:extLst>
              </a:tr>
              <a:tr h="238968">
                <a:tc>
                  <a:txBody>
                    <a:bodyPr/>
                    <a:lstStyle/>
                    <a:p>
                      <a:pPr>
                        <a:lnSpc>
                          <a:spcPct val="115000"/>
                        </a:lnSpc>
                        <a:spcAft>
                          <a:spcPts val="1000"/>
                        </a:spcAft>
                      </a:pPr>
                      <a:endParaRPr lang="en-US" sz="32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vi-VN" sz="3200" dirty="0">
                          <a:solidFill>
                            <a:srgbClr val="002060"/>
                          </a:solidFill>
                          <a:effectLst/>
                          <a:latin typeface="Times New Roman" panose="02020603050405020304" pitchFamily="18" charset="0"/>
                          <a:cs typeface="Times New Roman" panose="02020603050405020304" pitchFamily="18" charset="0"/>
                        </a:rPr>
                        <a:t>2</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nSpc>
                          <a:spcPct val="115000"/>
                        </a:lnSpc>
                        <a:spcAft>
                          <a:spcPts val="1000"/>
                        </a:spcAft>
                      </a:pPr>
                      <a:endParaRPr lang="en-US" sz="32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3200" dirty="0" err="1">
                          <a:solidFill>
                            <a:srgbClr val="002060"/>
                          </a:solidFill>
                          <a:effectLst/>
                          <a:latin typeface="Times New Roman" panose="02020603050405020304" pitchFamily="18" charset="0"/>
                          <a:cs typeface="Times New Roman" panose="02020603050405020304" pitchFamily="18" charset="0"/>
                        </a:rPr>
                        <a:t>Phép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lập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luận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chính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giải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thích</a:t>
                      </a:r>
                      <a:endParaRPr lang="en-US" sz="32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nSpc>
                          <a:spcPct val="115000"/>
                        </a:lnSpc>
                        <a:spcAft>
                          <a:spcPts val="1000"/>
                        </a:spcAft>
                      </a:pPr>
                      <a:endParaRPr lang="en-US" sz="320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vi-VN" sz="3200" dirty="0">
                          <a:solidFill>
                            <a:srgbClr val="002060"/>
                          </a:solidFill>
                          <a:effectLst/>
                          <a:latin typeface="Times New Roman" panose="02020603050405020304" pitchFamily="18" charset="0"/>
                          <a:cs typeface="Times New Roman" panose="02020603050405020304" pitchFamily="18" charset="0"/>
                        </a:rPr>
                        <a:t>(0,5 điểm)</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extLst>
                  <a:ext uri="{0D108BD9-81ED-4DB2-BD59-A6C34878D82A}">
                    <a16:rowId xmlns:a16="http://schemas.microsoft.com/office/drawing/2014/main" val="3532184903"/>
                  </a:ext>
                </a:extLst>
              </a:tr>
            </a:tbl>
          </a:graphicData>
        </a:graphic>
      </p:graphicFrame>
    </p:spTree>
    <p:extLst>
      <p:ext uri="{BB962C8B-B14F-4D97-AF65-F5344CB8AC3E}">
        <p14:creationId xmlns:p14="http://schemas.microsoft.com/office/powerpoint/2010/main" val="244309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0E57EA6-B1C3-E6E8-F8AC-20E001F4DCB1}"/>
              </a:ext>
            </a:extLst>
          </p:cNvPr>
          <p:cNvGraphicFramePr>
            <a:graphicFrameLocks noGrp="1"/>
          </p:cNvGraphicFramePr>
          <p:nvPr>
            <p:ph idx="1"/>
            <p:extLst>
              <p:ext uri="{D42A27DB-BD31-4B8C-83A1-F6EECF244321}">
                <p14:modId xmlns:p14="http://schemas.microsoft.com/office/powerpoint/2010/main" val="2751918526"/>
              </p:ext>
            </p:extLst>
          </p:nvPr>
        </p:nvGraphicFramePr>
        <p:xfrm>
          <a:off x="73479" y="0"/>
          <a:ext cx="12045042" cy="6998018"/>
        </p:xfrm>
        <a:graphic>
          <a:graphicData uri="http://schemas.openxmlformats.org/drawingml/2006/table">
            <a:tbl>
              <a:tblPr firstRow="1" firstCol="1" bandRow="1">
                <a:tableStyleId>{5C22544A-7EE6-4342-B048-85BDC9FD1C3A}</a:tableStyleId>
              </a:tblPr>
              <a:tblGrid>
                <a:gridCol w="374196">
                  <a:extLst>
                    <a:ext uri="{9D8B030D-6E8A-4147-A177-3AD203B41FA5}">
                      <a16:colId xmlns:a16="http://schemas.microsoft.com/office/drawing/2014/main" val="3710233929"/>
                    </a:ext>
                  </a:extLst>
                </a:gridCol>
                <a:gridCol w="10386997">
                  <a:extLst>
                    <a:ext uri="{9D8B030D-6E8A-4147-A177-3AD203B41FA5}">
                      <a16:colId xmlns:a16="http://schemas.microsoft.com/office/drawing/2014/main" val="2775373051"/>
                    </a:ext>
                  </a:extLst>
                </a:gridCol>
                <a:gridCol w="1283849">
                  <a:extLst>
                    <a:ext uri="{9D8B030D-6E8A-4147-A177-3AD203B41FA5}">
                      <a16:colId xmlns:a16="http://schemas.microsoft.com/office/drawing/2014/main" val="1142596019"/>
                    </a:ext>
                  </a:extLst>
                </a:gridCol>
              </a:tblGrid>
              <a:tr h="3634435">
                <a:tc>
                  <a:txBody>
                    <a:bodyPr/>
                    <a:lstStyle/>
                    <a:p>
                      <a:pPr indent="34925">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3</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1.</a:t>
                      </a:r>
                      <a:r>
                        <a:rPr lang="en-US" sz="2400" b="1" dirty="0">
                          <a:solidFill>
                            <a:srgbClr val="002060"/>
                          </a:solidFill>
                          <a:effectLst/>
                          <a:latin typeface="Times New Roman" panose="02020603050405020304" pitchFamily="18" charset="0"/>
                          <a:cs typeface="Times New Roman" panose="02020603050405020304" pitchFamily="18" charset="0"/>
                        </a:rPr>
                        <a:t>Biện </a:t>
                      </a:r>
                      <a:r>
                        <a:rPr lang="en-US" sz="2400" b="1" dirty="0" err="1">
                          <a:solidFill>
                            <a:srgbClr val="002060"/>
                          </a:solidFill>
                          <a:effectLst/>
                          <a:latin typeface="Times New Roman" panose="02020603050405020304" pitchFamily="18" charset="0"/>
                          <a:cs typeface="Times New Roman" panose="02020603050405020304" pitchFamily="18" charset="0"/>
                        </a:rPr>
                        <a:t>pháp</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ẩn</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dụ</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những</a:t>
                      </a:r>
                      <a:r>
                        <a:rPr lang="en-US" sz="2400" b="0" i="1"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vết</a:t>
                      </a:r>
                      <a:r>
                        <a:rPr lang="en-US" sz="2400" b="0" i="1"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nhăn</a:t>
                      </a:r>
                      <a:r>
                        <a:rPr lang="en-US" sz="2400" b="0" i="1"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trong</a:t>
                      </a:r>
                      <a:r>
                        <a:rPr lang="en-US" sz="2400" b="0" i="1"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tâm</a:t>
                      </a:r>
                      <a:r>
                        <a:rPr lang="en-US" sz="2400" b="0" i="1" dirty="0">
                          <a:solidFill>
                            <a:srgbClr val="002060"/>
                          </a:solidFill>
                          <a:effectLst/>
                          <a:latin typeface="Times New Roman" panose="02020603050405020304" pitchFamily="18" charset="0"/>
                          <a:cs typeface="Times New Roman" panose="02020603050405020304" pitchFamily="18" charset="0"/>
                        </a:rPr>
                        <a:t> </a:t>
                      </a:r>
                      <a:r>
                        <a:rPr lang="en-US" sz="2400" b="0" i="1" dirty="0" err="1">
                          <a:solidFill>
                            <a:srgbClr val="002060"/>
                          </a:solidFill>
                          <a:effectLst/>
                          <a:latin typeface="Times New Roman" panose="02020603050405020304" pitchFamily="18" charset="0"/>
                          <a:cs typeface="Times New Roman" panose="02020603050405020304" pitchFamily="18" charset="0"/>
                        </a:rPr>
                        <a:t>hồn</a:t>
                      </a:r>
                      <a:endParaRPr lang="en-US" sz="2400" b="0" i="1"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dụng</a:t>
                      </a:r>
                      <a:r>
                        <a:rPr lang="en-US" sz="2400" b="0">
                          <a:solidFill>
                            <a:srgbClr val="002060"/>
                          </a:solidFill>
                          <a:effectLst/>
                          <a:latin typeface="Times New Roman" panose="02020603050405020304" pitchFamily="18" charset="0"/>
                          <a:cs typeface="Times New Roman" panose="02020603050405020304" pitchFamily="18" charset="0"/>
                        </a:rPr>
                        <a:t>: Tạo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diễn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giàu</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ảnh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trở</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hấp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dẫn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thuyết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phục</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Diễn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tả</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được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nua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héo</a:t>
                      </a:r>
                      <a:r>
                        <a:rPr lang="en-US" sz="2400" b="0" dirty="0">
                          <a:solidFill>
                            <a:srgbClr val="002060"/>
                          </a:solidFill>
                          <a:effectLst/>
                          <a:latin typeface="Times New Roman" panose="02020603050405020304" pitchFamily="18" charset="0"/>
                          <a:cs typeface="Times New Roman" panose="02020603050405020304" pitchFamily="18" charset="0"/>
                        </a:rPr>
                        <a:t> hon  </a:t>
                      </a:r>
                      <a:r>
                        <a:rPr lang="en-US" sz="2400" b="0" dirty="0" err="1">
                          <a:solidFill>
                            <a:srgbClr val="002060"/>
                          </a:solidFill>
                          <a:effectLst/>
                          <a:latin typeface="Times New Roman" panose="02020603050405020304" pitchFamily="18" charset="0"/>
                          <a:cs typeface="Times New Roman" panose="02020603050405020304" pitchFamily="18" charset="0"/>
                        </a:rPr>
                        <a:t>trong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do </a:t>
                      </a:r>
                      <a:r>
                        <a:rPr lang="en-US" sz="2400" b="0" dirty="0" err="1">
                          <a:solidFill>
                            <a:srgbClr val="002060"/>
                          </a:solidFill>
                          <a:effectLst/>
                          <a:latin typeface="Times New Roman" panose="02020603050405020304" pitchFamily="18" charset="0"/>
                          <a:cs typeface="Times New Roman" panose="02020603050405020304" pitchFamily="18" charset="0"/>
                        </a:rPr>
                        <a:t>sự</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thờ</a:t>
                      </a:r>
                      <a:r>
                        <a:rPr lang="en-US" sz="2400" b="0" dirty="0">
                          <a:solidFill>
                            <a:srgbClr val="002060"/>
                          </a:solidFill>
                          <a:effectLst/>
                          <a:latin typeface="Times New Roman" panose="02020603050405020304" pitchFamily="18" charset="0"/>
                          <a:cs typeface="Times New Roman" panose="02020603050405020304" pitchFamily="18" charset="0"/>
                        </a:rPr>
                        <a:t> ơ, </a:t>
                      </a:r>
                      <a:r>
                        <a:rPr lang="en-US" sz="2400" b="0" dirty="0" err="1">
                          <a:solidFill>
                            <a:srgbClr val="002060"/>
                          </a:solidFill>
                          <a:effectLst/>
                          <a:latin typeface="Times New Roman" panose="02020603050405020304" pitchFamily="18" charset="0"/>
                          <a:cs typeface="Times New Roman" panose="02020603050405020304" pitchFamily="18" charset="0"/>
                        </a:rPr>
                        <a:t>nhút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sợ</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hãi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mất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lòng</a:t>
                      </a:r>
                      <a:r>
                        <a:rPr lang="en-US" sz="2400" b="0" dirty="0">
                          <a:solidFill>
                            <a:srgbClr val="002060"/>
                          </a:solidFill>
                          <a:effectLst/>
                          <a:latin typeface="Times New Roman" panose="02020603050405020304" pitchFamily="18" charset="0"/>
                          <a:cs typeface="Times New Roman" panose="02020603050405020304" pitchFamily="18" charset="0"/>
                        </a:rPr>
                        <a:t> tin… ;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tỉnh</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phải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đẹp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phong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phú</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trẻ</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trung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tích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cực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2. </a:t>
                      </a:r>
                      <a:r>
                        <a:rPr lang="en-US" sz="2400" b="1" dirty="0" err="1">
                          <a:solidFill>
                            <a:srgbClr val="002060"/>
                          </a:solidFill>
                          <a:effectLst/>
                          <a:latin typeface="Times New Roman" panose="02020603050405020304" pitchFamily="18" charset="0"/>
                          <a:cs typeface="Times New Roman" panose="02020603050405020304" pitchFamily="18" charset="0"/>
                        </a:rPr>
                        <a:t>Biện</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pháp</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nhân</a:t>
                      </a:r>
                      <a:r>
                        <a:rPr lang="en-US" sz="2400" b="1" dirty="0">
                          <a:solidFill>
                            <a:srgbClr val="002060"/>
                          </a:solidFill>
                          <a:effectLst/>
                          <a:latin typeface="Times New Roman" panose="02020603050405020304" pitchFamily="18" charset="0"/>
                          <a:cs typeface="Times New Roman" panose="02020603050405020304" pitchFamily="18" charset="0"/>
                        </a:rPr>
                        <a:t> </a:t>
                      </a:r>
                      <a:r>
                        <a:rPr lang="en-US" sz="2400" b="1" dirty="0" err="1">
                          <a:solidFill>
                            <a:srgbClr val="002060"/>
                          </a:solidFill>
                          <a:effectLst/>
                          <a:latin typeface="Times New Roman" panose="02020603050405020304" pitchFamily="18" charset="0"/>
                          <a:cs typeface="Times New Roman" panose="02020603050405020304" pitchFamily="18" charset="0"/>
                        </a:rPr>
                        <a:t>hóa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Năm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tháng</a:t>
                      </a:r>
                      <a:r>
                        <a:rPr lang="en-US" sz="2400" b="0" dirty="0">
                          <a:solidFill>
                            <a:srgbClr val="002060"/>
                          </a:solidFill>
                          <a:effectLst/>
                          <a:latin typeface="Times New Roman" panose="02020603050405020304" pitchFamily="18" charset="0"/>
                          <a:cs typeface="Times New Roman" panose="02020603050405020304" pitchFamily="18" charset="0"/>
                        </a:rPr>
                        <a:t> in </a:t>
                      </a:r>
                      <a:r>
                        <a:rPr lang="en-US" sz="2400" b="0" dirty="0" err="1">
                          <a:solidFill>
                            <a:srgbClr val="002060"/>
                          </a:solidFill>
                          <a:effectLst/>
                          <a:latin typeface="Times New Roman" panose="02020603050405020304" pitchFamily="18" charset="0"/>
                          <a:cs typeface="Times New Roman" panose="02020603050405020304" pitchFamily="18" charset="0"/>
                        </a:rPr>
                        <a:t>hằn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nhăn</a:t>
                      </a: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dụng</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Tạo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cách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diễn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đạt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lẽ</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trở</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nên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hấp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dẫn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thuyết</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phục</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Giúp</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đọc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thấy</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được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những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nhân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khiến</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nua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về</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xác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và</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thức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tỉnh</a:t>
                      </a:r>
                      <a:r>
                        <a:rPr lang="en-US" sz="2400" b="0" dirty="0">
                          <a:solidFill>
                            <a:srgbClr val="002060"/>
                          </a:solidFill>
                          <a:effectLst/>
                          <a:latin typeface="Times New Roman" panose="02020603050405020304" pitchFamily="18" charset="0"/>
                          <a:cs typeface="Times New Roman" panose="02020603050405020304" pitchFamily="18" charset="0"/>
                        </a:rPr>
                        <a:t> con </a:t>
                      </a:r>
                      <a:r>
                        <a:rPr lang="en-US" sz="2400" b="0" dirty="0" err="1">
                          <a:solidFill>
                            <a:srgbClr val="002060"/>
                          </a:solidFill>
                          <a:effectLst/>
                          <a:latin typeface="Times New Roman" panose="02020603050405020304" pitchFamily="18" charset="0"/>
                          <a:cs typeface="Times New Roman" panose="02020603050405020304" pitchFamily="18" charset="0"/>
                        </a:rPr>
                        <a:t>người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phải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làm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cho</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tâm</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hồn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mình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tươi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trẻ</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a:t>
                      </a:r>
                      <a:r>
                        <a:rPr lang="en-US" sz="2400" b="0" dirty="0" err="1">
                          <a:solidFill>
                            <a:srgbClr val="002060"/>
                          </a:solidFill>
                          <a:effectLst/>
                          <a:latin typeface="Times New Roman" panose="02020603050405020304" pitchFamily="18" charset="0"/>
                          <a:cs typeface="Times New Roman" panose="02020603050405020304" pitchFamily="18" charset="0"/>
                        </a:rPr>
                        <a:t>Thể</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hiện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tinh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thần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lạc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quan</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thái</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độ</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sống</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tích</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cực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của</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tác</a:t>
                      </a:r>
                      <a:r>
                        <a:rPr lang="en-US" sz="2400" b="0" dirty="0">
                          <a:solidFill>
                            <a:srgbClr val="002060"/>
                          </a:solidFill>
                          <a:effectLst/>
                          <a:latin typeface="Times New Roman" panose="02020603050405020304" pitchFamily="18" charset="0"/>
                          <a:cs typeface="Times New Roman" panose="02020603050405020304" pitchFamily="18" charset="0"/>
                        </a:rPr>
                        <a:t> </a:t>
                      </a:r>
                      <a:r>
                        <a:rPr lang="en-US" sz="2400" b="0" dirty="0" err="1">
                          <a:solidFill>
                            <a:srgbClr val="002060"/>
                          </a:solidFill>
                          <a:effectLst/>
                          <a:latin typeface="Times New Roman" panose="02020603050405020304" pitchFamily="18" charset="0"/>
                          <a:cs typeface="Times New Roman" panose="02020603050405020304" pitchFamily="18" charset="0"/>
                        </a:rPr>
                        <a:t>giả</a:t>
                      </a:r>
                      <a:r>
                        <a:rPr lang="en-US" sz="24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tc>
                  <a:txBody>
                    <a:bodyPr/>
                    <a:lstStyle/>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 </a:t>
                      </a:r>
                      <a:r>
                        <a:rPr lang="en-US" sz="2400" b="0" dirty="0" err="1">
                          <a:solidFill>
                            <a:srgbClr val="002060"/>
                          </a:solidFill>
                          <a:effectLst/>
                          <a:latin typeface="Times New Roman" panose="02020603050405020304" pitchFamily="18" charset="0"/>
                          <a:cs typeface="Times New Roman" panose="02020603050405020304" pitchFamily="18" charset="0"/>
                        </a:rPr>
                        <a:t>điểm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0.75 </a:t>
                      </a:r>
                      <a:r>
                        <a:rPr lang="en-US" sz="2400" b="0" dirty="0" err="1">
                          <a:solidFill>
                            <a:srgbClr val="002060"/>
                          </a:solidFill>
                          <a:effectLst/>
                          <a:latin typeface="Times New Roman" panose="02020603050405020304" pitchFamily="18" charset="0"/>
                          <a:cs typeface="Times New Roman" panose="02020603050405020304" pitchFamily="18" charset="0"/>
                        </a:rPr>
                        <a:t>điểm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0..25 </a:t>
                      </a:r>
                      <a:r>
                        <a:rPr lang="en-US" sz="2400" b="0" dirty="0" err="1">
                          <a:solidFill>
                            <a:srgbClr val="002060"/>
                          </a:solidFill>
                          <a:effectLst/>
                          <a:latin typeface="Times New Roman" panose="02020603050405020304" pitchFamily="18" charset="0"/>
                          <a:cs typeface="Times New Roman" panose="02020603050405020304" pitchFamily="18" charset="0"/>
                        </a:rPr>
                        <a:t>điểm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0.75 </a:t>
                      </a:r>
                      <a:r>
                        <a:rPr lang="en-US" sz="2400" b="0" dirty="0" err="1">
                          <a:solidFill>
                            <a:srgbClr val="002060"/>
                          </a:solidFill>
                          <a:effectLst/>
                          <a:latin typeface="Times New Roman" panose="02020603050405020304" pitchFamily="18" charset="0"/>
                          <a:cs typeface="Times New Roman" panose="02020603050405020304" pitchFamily="18" charset="0"/>
                        </a:rPr>
                        <a:t>điểm</a:t>
                      </a:r>
                      <a:endParaRPr lang="en-US" sz="24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spcAft>
                          <a:spcPts val="1000"/>
                        </a:spcAft>
                      </a:pPr>
                      <a:r>
                        <a:rPr lang="en-US" sz="2400" b="0" dirty="0">
                          <a:solidFill>
                            <a:srgbClr val="002060"/>
                          </a:solidFill>
                          <a:effectLst/>
                          <a:latin typeface="Times New Roman" panose="02020603050405020304" pitchFamily="18" charset="0"/>
                          <a:cs typeface="Times New Roman" panose="02020603050405020304" pitchFamily="18" charset="0"/>
                        </a:rPr>
                        <a:t> </a:t>
                      </a: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787" marR="34787" marT="0" marB="0">
                    <a:lnL w="12700" cap="flat" cmpd="sng" algn="ctr">
                      <a:solidFill>
                        <a:schemeClr val="tx1"/>
                      </a:solidFill>
                      <a:prstDash val="sysDashDotDot"/>
                      <a:round/>
                      <a:headEnd type="none" w="med" len="med"/>
                      <a:tailEnd type="none" w="med" len="med"/>
                    </a:lnL>
                    <a:lnR w="12700" cap="flat" cmpd="sng" algn="ctr">
                      <a:solidFill>
                        <a:schemeClr val="tx1"/>
                      </a:solidFill>
                      <a:prstDash val="sysDashDotDot"/>
                      <a:round/>
                      <a:headEnd type="none" w="med" len="med"/>
                      <a:tailEnd type="none" w="med" len="med"/>
                    </a:lnR>
                    <a:lnT w="12700" cap="flat" cmpd="sng" algn="ctr">
                      <a:solidFill>
                        <a:schemeClr val="tx1"/>
                      </a:solidFill>
                      <a:prstDash val="sysDashDotDot"/>
                      <a:round/>
                      <a:headEnd type="none" w="med" len="med"/>
                      <a:tailEnd type="none" w="med" len="med"/>
                    </a:lnT>
                    <a:lnB w="12700" cap="flat" cmpd="sng" algn="ctr">
                      <a:solidFill>
                        <a:schemeClr val="tx1"/>
                      </a:solidFill>
                      <a:prstDash val="sysDashDotDot"/>
                      <a:round/>
                      <a:headEnd type="none" w="med" len="med"/>
                      <a:tailEnd type="none" w="med" len="med"/>
                    </a:lnB>
                    <a:noFill/>
                  </a:tcPr>
                </a:tc>
                <a:extLst>
                  <a:ext uri="{0D108BD9-81ED-4DB2-BD59-A6C34878D82A}">
                    <a16:rowId xmlns:a16="http://schemas.microsoft.com/office/drawing/2014/main" val="2676459682"/>
                  </a:ext>
                </a:extLst>
              </a:tr>
            </a:tbl>
          </a:graphicData>
        </a:graphic>
      </p:graphicFrame>
    </p:spTree>
    <p:extLst>
      <p:ext uri="{BB962C8B-B14F-4D97-AF65-F5344CB8AC3E}">
        <p14:creationId xmlns:p14="http://schemas.microsoft.com/office/powerpoint/2010/main" val="646076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2155</TotalTime>
  <Words>11502</Words>
  <PresentationFormat>Widescreen</PresentationFormat>
  <Paragraphs>679</Paragraphs>
  <Slides>60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arial</vt:lpstr>
      <vt:lpstr>arial</vt:lpstr>
      <vt:lpstr>Calibri</vt:lpstr>
      <vt:lpstr>Calibri Light</vt:lpstr>
      <vt:lpstr>Palatino Linotype</vt:lpstr>
      <vt:lpstr>Times New Roman</vt:lpstr>
      <vt:lpstr>Times New Roman </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2023-04-04T07:19:40Z</dcterms:created>
  <dcterms:modified xsi:type="dcterms:W3CDTF">2023-05-18T13:32:45Z</dcterms:modified>
</cp:coreProperties>
</file>