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5"/>
  </p:notesMasterIdLst>
  <p:sldIdLst>
    <p:sldId id="292" r:id="rId2"/>
    <p:sldId id="286" r:id="rId3"/>
    <p:sldId id="290" r:id="rId4"/>
    <p:sldId id="285" r:id="rId5"/>
    <p:sldId id="288" r:id="rId6"/>
    <p:sldId id="287" r:id="rId7"/>
    <p:sldId id="278" r:id="rId8"/>
    <p:sldId id="281" r:id="rId9"/>
    <p:sldId id="279" r:id="rId10"/>
    <p:sldId id="282" r:id="rId11"/>
    <p:sldId id="283" r:id="rId12"/>
    <p:sldId id="284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097EE85F-2293-419A-8DE8-29DB6729419A}">
          <p14:sldIdLst>
            <p14:sldId id="292"/>
            <p14:sldId id="286"/>
            <p14:sldId id="290"/>
            <p14:sldId id="285"/>
            <p14:sldId id="288"/>
            <p14:sldId id="287"/>
            <p14:sldId id="278"/>
            <p14:sldId id="281"/>
            <p14:sldId id="279"/>
            <p14:sldId id="282"/>
            <p14:sldId id="283"/>
            <p14:sldId id="284"/>
          </p14:sldIdLst>
        </p14:section>
        <p14:section name="Untitled Section" id="{0322C9CE-714C-4832-BE9F-28308027BEA3}">
          <p14:sldIdLst>
            <p14:sldId id="27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99"/>
    <a:srgbClr val="F95DEE"/>
    <a:srgbClr val="DCC5ED"/>
    <a:srgbClr val="FFD961"/>
    <a:srgbClr val="FFCD2D"/>
    <a:srgbClr val="FFFF00"/>
    <a:srgbClr val="FFC409"/>
    <a:srgbClr val="DAFAFE"/>
    <a:srgbClr val="08B425"/>
    <a:srgbClr val="EEB5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316" autoAdjust="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46119-A797-4CA8-A969-B21291E98112}" type="datetimeFigureOut">
              <a:rPr lang="en-GB" smtClean="0"/>
              <a:pPr/>
              <a:t>03/02/2020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04CE-1EC4-4129-AA9C-BCF50C9578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1735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4CE-1EC4-4129-AA9C-BCF50C9578F3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9633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CC335-DC0F-4FEB-B8A8-71E6DC2453B4}" type="datetime1">
              <a:rPr lang="en-GB" smtClean="0"/>
              <a:pPr/>
              <a:t>03/02/2020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86181421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4397-6156-4024-94B1-858ED112A9FE}" type="datetime1">
              <a:rPr lang="en-GB" smtClean="0"/>
              <a:pPr/>
              <a:t>03/02/2020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3942043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EDAF-D377-45D7-8B02-9EEB82F7CF92}" type="datetime1">
              <a:rPr lang="en-GB" smtClean="0"/>
              <a:pPr/>
              <a:t>03/02/2020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26105123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255D-17F7-43F0-8E8B-F2A26B20E467}" type="datetime1">
              <a:rPr lang="en-GB" smtClean="0"/>
              <a:pPr/>
              <a:t>03/02/2020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6480801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534-FDDE-4F0D-8773-796601AA49A1}" type="datetime1">
              <a:rPr lang="en-GB" smtClean="0"/>
              <a:pPr/>
              <a:t>03/02/2020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9540976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9DB2F-1C69-4F17-BE66-793F45D2230A}" type="datetime1">
              <a:rPr lang="en-GB" smtClean="0"/>
              <a:pPr/>
              <a:t>03/02/2020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1729367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4FC5-A2A2-4408-BFAE-68EC5F9383E4}" type="datetime1">
              <a:rPr lang="en-GB" smtClean="0"/>
              <a:pPr/>
              <a:t>03/02/2020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05467823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6C7E-1E53-4DFB-BA91-3BF268E505EC}" type="datetime1">
              <a:rPr lang="en-GB" smtClean="0"/>
              <a:pPr/>
              <a:t>03/02/2020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3238703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13D1-6B1F-4D21-A866-7E27DBBF8C2D}" type="datetime1">
              <a:rPr lang="en-GB" smtClean="0"/>
              <a:pPr/>
              <a:t>03/02/2020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72330378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670-9342-4CAE-9B80-CF5C35031751}" type="datetime1">
              <a:rPr lang="en-GB" smtClean="0"/>
              <a:pPr/>
              <a:t>03/02/2020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4800902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A7BE-2E23-4031-BFEA-8651A90C8250}" type="datetime1">
              <a:rPr lang="en-GB" smtClean="0"/>
              <a:pPr/>
              <a:t>03/02/2020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1797247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12170-831E-4DDB-9074-FAB047C5B05F}" type="datetime1">
              <a:rPr lang="en-GB" smtClean="0"/>
              <a:pPr/>
              <a:t>03/02/2020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6073089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5488B4E8-806E-46AD-86E4-990571E66A2F}" type="datetime1">
              <a:rPr lang="en-GB" smtClean="0"/>
              <a:pPr/>
              <a:t>03/02/2020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A397C43D-27AD-4A3D-8DEC-66A95DD9E4B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7845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24.png"/><Relationship Id="rId5" Type="http://schemas.microsoft.com/office/2007/relationships/media" Target="../media/media1.mp3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microsoft.com/office/2007/relationships/media" Target="../media/media3.mp3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0</a:t>
            </a:fld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52400" y="3465576"/>
            <a:ext cx="1970868" cy="293522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/>
          <p:cNvSpPr/>
          <p:nvPr/>
        </p:nvSpPr>
        <p:spPr>
          <a:xfrm>
            <a:off x="152400" y="1219200"/>
            <a:ext cx="1970868" cy="224028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2362200" y="1219200"/>
            <a:ext cx="1932034" cy="208788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angle 16" descr="https://s.sachmem.vn/public/images/TA9T1SHS/U1-L1-2-6-8a8072eb3c9be569411bf656888a01e9.jpg"/>
          <p:cNvSpPr/>
          <p:nvPr/>
        </p:nvSpPr>
        <p:spPr>
          <a:xfrm>
            <a:off x="2325624" y="3459480"/>
            <a:ext cx="1932034" cy="294132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angle 18"/>
          <p:cNvSpPr/>
          <p:nvPr/>
        </p:nvSpPr>
        <p:spPr>
          <a:xfrm>
            <a:off x="4572000" y="3465576"/>
            <a:ext cx="2101563" cy="2935224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/>
          <p:cNvSpPr/>
          <p:nvPr/>
        </p:nvSpPr>
        <p:spPr>
          <a:xfrm>
            <a:off x="4572000" y="1219200"/>
            <a:ext cx="1932034" cy="2087880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/>
          <p:cNvSpPr/>
          <p:nvPr/>
        </p:nvSpPr>
        <p:spPr>
          <a:xfrm>
            <a:off x="6781800" y="1191768"/>
            <a:ext cx="1932034" cy="2087880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/>
          <p:cNvSpPr/>
          <p:nvPr/>
        </p:nvSpPr>
        <p:spPr>
          <a:xfrm>
            <a:off x="6967755" y="3459480"/>
            <a:ext cx="1932034" cy="2941320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Rectangle 39"/>
          <p:cNvSpPr/>
          <p:nvPr/>
        </p:nvSpPr>
        <p:spPr>
          <a:xfrm>
            <a:off x="0" y="18056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>
              <a:spcBef>
                <a:spcPct val="0"/>
              </a:spcBef>
            </a:pPr>
            <a:r>
              <a:rPr lang="en-US" sz="3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1: LOCAL ENVIRONMENT</a:t>
            </a:r>
            <a:r>
              <a:rPr lang="en-US" sz="3200" b="1" spc="150" dirty="0">
                <a:ln w="11430"/>
                <a:solidFill>
                  <a:srgbClr val="FF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spc="150" dirty="0">
                <a:ln w="11430"/>
                <a:solidFill>
                  <a:srgbClr val="FF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3200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6: SKILLS 2</a:t>
            </a:r>
            <a:endParaRPr lang="en-US" sz="3200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9564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276"/>
            <a:ext cx="8229600" cy="82296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II. Writing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Activity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4 </a:t>
            </a:r>
            <a:r>
              <a:rPr lang="en-US" sz="2400" b="1" dirty="0" smtClean="0"/>
              <a:t>If </a:t>
            </a:r>
            <a:r>
              <a:rPr lang="en-US" sz="2400" b="1" dirty="0"/>
              <a:t>a visitor has a day to spend in </a:t>
            </a:r>
            <a:r>
              <a:rPr lang="en-US" sz="2400" b="1" dirty="0" smtClean="0"/>
              <a:t>your hometown/city</a:t>
            </a:r>
            <a:r>
              <a:rPr lang="en-US" sz="2400" b="1" dirty="0"/>
              <a:t>, where will you </a:t>
            </a:r>
            <a:r>
              <a:rPr lang="en-US" sz="2400" b="1" dirty="0" smtClean="0"/>
              <a:t>advise him/her </a:t>
            </a:r>
            <a:r>
              <a:rPr lang="en-US" sz="2400" b="1" dirty="0"/>
              <a:t>to go? What can they do there</a:t>
            </a:r>
            <a:r>
              <a:rPr lang="en-US" sz="2400" b="1" dirty="0" smtClean="0"/>
              <a:t>? Work </a:t>
            </a:r>
            <a:r>
              <a:rPr lang="en-US" sz="2400" b="1" dirty="0"/>
              <a:t>in pairs, discuss and take notes </a:t>
            </a:r>
            <a:r>
              <a:rPr lang="en-US" sz="2400" b="1" dirty="0" smtClean="0"/>
              <a:t>of your ideas.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9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4658788"/>
              </p:ext>
            </p:extLst>
          </p:nvPr>
        </p:nvGraphicFramePr>
        <p:xfrm>
          <a:off x="304800" y="2667000"/>
          <a:ext cx="85344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Arial" pitchFamily="34" charset="0"/>
                          <a:cs typeface="Arial" pitchFamily="34" charset="0"/>
                        </a:rPr>
                        <a:t>Places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err="1" smtClean="0">
                          <a:latin typeface="Arial" pitchFamily="34" charset="0"/>
                          <a:cs typeface="Arial" pitchFamily="34" charset="0"/>
                        </a:rPr>
                        <a:t>Activities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Arial" pitchFamily="34" charset="0"/>
                          <a:cs typeface="Arial" pitchFamily="34" charset="0"/>
                        </a:rPr>
                        <a:t>Place 1: _______________ 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latin typeface="Arial" pitchFamily="34" charset="0"/>
                          <a:cs typeface="Arial" pitchFamily="34" charset="0"/>
                        </a:rPr>
                        <a:t>_______________________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Arial" pitchFamily="34" charset="0"/>
                          <a:cs typeface="Arial" pitchFamily="34" charset="0"/>
                        </a:rPr>
                        <a:t>Place 2: _______________ 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latin typeface="Arial" pitchFamily="34" charset="0"/>
                          <a:cs typeface="Arial" pitchFamily="34" charset="0"/>
                        </a:rPr>
                        <a:t>_______________________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Arial" pitchFamily="34" charset="0"/>
                          <a:cs typeface="Arial" pitchFamily="34" charset="0"/>
                        </a:rPr>
                        <a:t>Place 3: _______________ 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latin typeface="Arial" pitchFamily="34" charset="0"/>
                          <a:cs typeface="Arial" pitchFamily="34" charset="0"/>
                        </a:rPr>
                        <a:t>_______________________</a:t>
                      </a:r>
                      <a:endParaRPr lang="en-GB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2124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962" y="260132"/>
            <a:ext cx="84582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</a:rPr>
              <a:t>Activity </a:t>
            </a:r>
            <a:r>
              <a:rPr lang="en-US" sz="2400" b="1" dirty="0" smtClean="0">
                <a:solidFill>
                  <a:srgbClr val="DA0000"/>
                </a:solidFill>
                <a:latin typeface="Arial" pitchFamily="34" charset="0"/>
                <a:cs typeface="Arial" pitchFamily="34" charset="0"/>
              </a:rPr>
              <a:t>5: </a:t>
            </a:r>
            <a:r>
              <a:rPr lang="en-US" sz="2400" b="1" dirty="0" smtClean="0"/>
              <a:t>Imagine </a:t>
            </a:r>
            <a:r>
              <a:rPr lang="en-US" sz="2400" b="1" dirty="0"/>
              <a:t>that your Australian pen friend </a:t>
            </a:r>
            <a:r>
              <a:rPr lang="en-US" sz="2400" b="1" dirty="0" smtClean="0"/>
              <a:t>is coming </a:t>
            </a:r>
            <a:r>
              <a:rPr lang="en-US" sz="2400" b="1" dirty="0"/>
              <a:t>to Viet Nam and will spend a </a:t>
            </a:r>
            <a:r>
              <a:rPr lang="en-US" sz="2400" b="1" dirty="0" smtClean="0"/>
              <a:t>day in </a:t>
            </a:r>
            <a:r>
              <a:rPr lang="en-US" sz="2400" b="1" dirty="0"/>
              <a:t>your hometown/city. </a:t>
            </a:r>
            <a:r>
              <a:rPr lang="en-US" sz="2400" b="1" dirty="0" err="1"/>
              <a:t>He/She</a:t>
            </a:r>
            <a:r>
              <a:rPr lang="en-US" sz="2400" b="1" dirty="0"/>
              <a:t> has </a:t>
            </a:r>
            <a:r>
              <a:rPr lang="en-US" sz="2400" b="1" dirty="0" smtClean="0"/>
              <a:t>asked for </a:t>
            </a:r>
            <a:r>
              <a:rPr lang="en-US" sz="2400" b="1" dirty="0"/>
              <a:t>your advice on the places of </a:t>
            </a:r>
            <a:r>
              <a:rPr lang="en-US" sz="2400" b="1" dirty="0" smtClean="0"/>
              <a:t>interest they </a:t>
            </a:r>
            <a:r>
              <a:rPr lang="en-US" sz="2400" b="1" dirty="0"/>
              <a:t>should go to and the things they </a:t>
            </a:r>
            <a:r>
              <a:rPr lang="en-US" sz="2400" b="1" dirty="0" smtClean="0"/>
              <a:t>can do </a:t>
            </a:r>
            <a:r>
              <a:rPr lang="en-US" sz="2400" b="1" dirty="0"/>
              <a:t>there</a:t>
            </a:r>
            <a:r>
              <a:rPr lang="en-US" sz="2400" b="1" dirty="0" smtClean="0"/>
              <a:t>. Write </a:t>
            </a:r>
            <a:r>
              <a:rPr lang="en-US" sz="2400" b="1" dirty="0"/>
              <a:t>an email to give him/her </a:t>
            </a:r>
            <a:r>
              <a:rPr lang="en-US" sz="2400" b="1" dirty="0" smtClean="0"/>
              <a:t>some information</a:t>
            </a:r>
            <a:r>
              <a:rPr lang="en-US" sz="2400" b="1" dirty="0"/>
              <a:t>.</a:t>
            </a:r>
            <a:endParaRPr lang="en-GB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57200" y="2590800"/>
            <a:ext cx="8382000" cy="40934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From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r>
              <a:rPr lang="en-GB" sz="2000" dirty="0">
                <a:latin typeface="Arial" pitchFamily="34" charset="0"/>
                <a:cs typeface="Arial" pitchFamily="34" charset="0"/>
              </a:rPr>
              <a:t>To: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Subject:   Places of interest in my hometown/city</a:t>
            </a: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Dear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Look forward to seeing you soon!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Best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wishes,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6430296" y="2713704"/>
            <a:ext cx="2275840" cy="18288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000" r="-1000"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6430296" y="4771104"/>
            <a:ext cx="2275840" cy="18288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3000" r="-3000"/>
            </a:stretch>
          </a:blip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xmlns="" val="40336634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28600"/>
            <a:ext cx="8534400" cy="64770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500"/>
              </a:spcBef>
              <a:buNone/>
            </a:pPr>
            <a:r>
              <a:rPr lang="en-GB" sz="2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Dear Mira,</a:t>
            </a:r>
          </a:p>
          <a:p>
            <a:pPr marL="0" indent="0" algn="just">
              <a:spcBef>
                <a:spcPts val="500"/>
              </a:spcBef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It’s great to know that you’re coming to Viet Nam. What a pity you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can only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spend one day in Ha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Noi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There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are so many interesting places in the city, but I think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within one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day you should be able to visit three places. The 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rest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place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 suggest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is Viet Nam National Museum of History. You like history, so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it’s a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must-see place. There’s an extensive collection of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artefacts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tracing Viet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Nam’s history. They’re arranged chronologically from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primitive life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modern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times. The second place is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Hoan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Kiem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Lake. It’s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one of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 symbols of Ha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Noi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There you can enjoy the beautiful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scenery and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visit Ngoc Son Temple. You can also have a look at the Old Quarter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Wander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around the old streets and some ancient houses to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explore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Vietnamese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culture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Conveniently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these places are close to one another, so we can walk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around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easily.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Tell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me when you’re coming, so I can show you around these places.</a:t>
            </a:r>
          </a:p>
          <a:p>
            <a:pPr marL="0" indent="0" algn="just">
              <a:spcBef>
                <a:spcPts val="500"/>
              </a:spcBef>
              <a:buNone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Look forward to seeing you soon!</a:t>
            </a:r>
          </a:p>
          <a:p>
            <a:pPr marL="0" indent="0" algn="just">
              <a:spcBef>
                <a:spcPts val="500"/>
              </a:spcBef>
              <a:buNone/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Best wishes,</a:t>
            </a:r>
          </a:p>
          <a:p>
            <a:pPr marL="0" indent="0" algn="just">
              <a:spcBef>
                <a:spcPts val="500"/>
              </a:spcBef>
              <a:buNone/>
            </a:pPr>
            <a:r>
              <a:rPr lang="en-GB" sz="2200" dirty="0" err="1">
                <a:latin typeface="Arial" pitchFamily="34" charset="0"/>
                <a:cs typeface="Arial" pitchFamily="34" charset="0"/>
              </a:rPr>
              <a:t>Thuc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err="1">
                <a:latin typeface="Arial" pitchFamily="34" charset="0"/>
                <a:cs typeface="Arial" pitchFamily="34" charset="0"/>
              </a:rPr>
              <a:t>Anh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806321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b="1" i="0" u="none" strike="noStrike" baseline="0" dirty="0" smtClean="0">
                <a:solidFill>
                  <a:schemeClr val="accent6">
                    <a:lumMod val="75000"/>
                  </a:schemeClr>
                </a:solidFill>
              </a:rPr>
              <a:t>III.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Homework</a:t>
            </a:r>
            <a:endParaRPr lang="en-GB" b="1" i="0" u="none" strike="noStrike" baseline="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 algn="just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Learn vocabulary by heart.</a:t>
            </a:r>
          </a:p>
          <a:p>
            <a:pPr marL="285750" lvl="1" algn="just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mtClean="0"/>
              <a:t>Redo exercises.</a:t>
            </a:r>
            <a:endParaRPr lang="en-US" dirty="0"/>
          </a:p>
          <a:p>
            <a:pPr marL="285750" lvl="1" algn="just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Prepare </a:t>
            </a:r>
            <a:r>
              <a:rPr lang="en-US" dirty="0"/>
              <a:t>the next </a:t>
            </a:r>
            <a:r>
              <a:rPr lang="en-US" dirty="0" smtClean="0"/>
              <a:t>lesson: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Looking back - Project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9144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97212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1</a:t>
            </a:fld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687334"/>
              </p:ext>
            </p:extLst>
          </p:nvPr>
        </p:nvGraphicFramePr>
        <p:xfrm>
          <a:off x="76200" y="2286000"/>
          <a:ext cx="8153399" cy="2990491"/>
        </p:xfrm>
        <a:graphic>
          <a:graphicData uri="http://schemas.openxmlformats.org/drawingml/2006/table">
            <a:tbl>
              <a:tblPr firstRow="1" firstCol="1" bandRow="1"/>
              <a:tblGrid>
                <a:gridCol w="2556637"/>
                <a:gridCol w="3291543"/>
                <a:gridCol w="2305219"/>
              </a:tblGrid>
              <a:tr h="367021"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2000" u="none" strike="noStrike" dirty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Details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2000" b="1" spc="-15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ho</a:t>
                      </a:r>
                      <a:r>
                        <a:rPr lang="en-GB" sz="2000" b="1" spc="-65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b="1" spc="-1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GB" sz="2000" b="1" spc="-7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</a:t>
                      </a:r>
                      <a:r>
                        <a:rPr lang="en-GB" sz="2000" b="1" spc="-1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epa</a:t>
                      </a:r>
                      <a:r>
                        <a:rPr lang="en-GB" sz="2000" b="1" spc="-15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27109"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2000" b="1" spc="-10" dirty="0">
                          <a:solidFill>
                            <a:srgbClr val="9A5DA6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GB" sz="2000" b="1" dirty="0">
                          <a:solidFill>
                            <a:srgbClr val="9A5DA6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la</a:t>
                      </a:r>
                      <a:r>
                        <a:rPr lang="en-GB" sz="2000" b="1" spc="-10" dirty="0">
                          <a:solidFill>
                            <a:srgbClr val="9A5DA6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GB" sz="2000" b="1" dirty="0">
                          <a:solidFill>
                            <a:srgbClr val="9A5DA6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2000" u="none" strike="noStrike" dirty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5647"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2000" b="1" spc="5" dirty="0">
                          <a:solidFill>
                            <a:srgbClr val="0055A7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GB" sz="2000" b="1" dirty="0">
                          <a:solidFill>
                            <a:srgbClr val="0055A7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eans</a:t>
                      </a:r>
                      <a:r>
                        <a:rPr lang="en-GB" sz="2000" b="1" spc="-55" dirty="0">
                          <a:solidFill>
                            <a:srgbClr val="0055A7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0055A7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en-GB" sz="2000" b="1" spc="-50" dirty="0">
                          <a:solidFill>
                            <a:srgbClr val="0055A7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0055A7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GB" sz="2000" b="1" spc="-5" dirty="0">
                          <a:solidFill>
                            <a:srgbClr val="0055A7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GB" sz="2000" b="1" dirty="0">
                          <a:solidFill>
                            <a:srgbClr val="0055A7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anspo</a:t>
                      </a:r>
                      <a:r>
                        <a:rPr lang="en-GB" sz="2000" b="1" spc="20" dirty="0">
                          <a:solidFill>
                            <a:srgbClr val="0055A7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n-GB" sz="2000" b="1" dirty="0">
                          <a:solidFill>
                            <a:srgbClr val="0055A7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2000" u="none" strike="noStrike" dirty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109"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2000" b="1" spc="-20" dirty="0">
                          <a:solidFill>
                            <a:srgbClr val="EF475C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GB" sz="2000" b="1" dirty="0">
                          <a:solidFill>
                            <a:srgbClr val="EF475C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ime</a:t>
                      </a:r>
                      <a:r>
                        <a:rPr lang="en-GB" sz="2000" b="1" spc="-50" dirty="0">
                          <a:solidFill>
                            <a:srgbClr val="EF475C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spc="-10" dirty="0">
                          <a:solidFill>
                            <a:srgbClr val="EF475C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GB" sz="2000" b="1" dirty="0">
                          <a:solidFill>
                            <a:srgbClr val="EF475C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GB" sz="2000" b="1" spc="-50" dirty="0">
                          <a:solidFill>
                            <a:srgbClr val="EF475C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EF475C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set</a:t>
                      </a:r>
                      <a:r>
                        <a:rPr lang="en-GB" sz="2000" b="1" spc="-45" dirty="0">
                          <a:solidFill>
                            <a:srgbClr val="EF475C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EF475C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off                </a:t>
                      </a:r>
                      <a:r>
                        <a:rPr lang="en-GB" sz="2000" b="1" spc="5" dirty="0">
                          <a:solidFill>
                            <a:srgbClr val="EF475C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109"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2000" b="1" spc="-40" dirty="0">
                          <a:solidFill>
                            <a:srgbClr val="008E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en-GB" sz="2000" b="1" dirty="0">
                          <a:solidFill>
                            <a:srgbClr val="008ED4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ood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109"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A665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Drinks  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6473"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2000" b="1" spc="-20" dirty="0">
                          <a:solidFill>
                            <a:srgbClr val="F4752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GB" sz="2000" b="1" spc="10" dirty="0">
                          <a:solidFill>
                            <a:srgbClr val="F4752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GB" sz="2000" b="1" dirty="0">
                          <a:solidFill>
                            <a:srgbClr val="F4752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tivities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4765" indent="-16510" eaLnBrk="0" hangingPunct="0">
                        <a:lnSpc>
                          <a:spcPct val="129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165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914"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r>
                        <a:rPr lang="en-GB" sz="2000" b="1" spc="-65" dirty="0" smtClean="0">
                          <a:solidFill>
                            <a:srgbClr val="BA1319"/>
                          </a:solidFill>
                          <a:effectLst/>
                          <a:latin typeface="Arial"/>
                          <a:ea typeface="Calibri"/>
                        </a:rPr>
                        <a:t>T</a:t>
                      </a:r>
                      <a:r>
                        <a:rPr lang="en-GB" sz="2000" b="1" dirty="0" smtClean="0">
                          <a:solidFill>
                            <a:srgbClr val="BA1319"/>
                          </a:solidFill>
                          <a:effectLst/>
                          <a:latin typeface="Arial"/>
                          <a:ea typeface="Calibri"/>
                        </a:rPr>
                        <a:t>ime</a:t>
                      </a:r>
                      <a:r>
                        <a:rPr lang="en-GB" sz="2000" b="1" spc="75" dirty="0" smtClean="0">
                          <a:solidFill>
                            <a:srgbClr val="BA1319"/>
                          </a:solidFill>
                          <a:effectLst/>
                          <a:latin typeface="Arial"/>
                          <a:ea typeface="Calibri"/>
                        </a:rPr>
                        <a:t> </a:t>
                      </a:r>
                      <a:r>
                        <a:rPr lang="en-GB" sz="2000" b="1" dirty="0" smtClean="0">
                          <a:solidFill>
                            <a:srgbClr val="BA1319"/>
                          </a:solidFill>
                          <a:effectLst/>
                          <a:latin typeface="Arial"/>
                          <a:ea typeface="Calibri"/>
                        </a:rPr>
                        <a:t>to</a:t>
                      </a:r>
                      <a:r>
                        <a:rPr lang="en-GB" sz="2000" b="1" spc="80" dirty="0" smtClean="0">
                          <a:solidFill>
                            <a:srgbClr val="BA1319"/>
                          </a:solidFill>
                          <a:effectLst/>
                          <a:latin typeface="Arial"/>
                          <a:ea typeface="Calibri"/>
                        </a:rPr>
                        <a:t> </a:t>
                      </a:r>
                      <a:r>
                        <a:rPr lang="en-GB" sz="2000" b="1" dirty="0" smtClean="0">
                          <a:solidFill>
                            <a:srgbClr val="BA1319"/>
                          </a:solidFill>
                          <a:effectLst/>
                          <a:latin typeface="Arial"/>
                          <a:ea typeface="Calibri"/>
                        </a:rPr>
                        <a:t>come</a:t>
                      </a:r>
                      <a:r>
                        <a:rPr lang="en-GB" sz="2000" b="1" spc="75" dirty="0" smtClean="0">
                          <a:solidFill>
                            <a:srgbClr val="BA1319"/>
                          </a:solidFill>
                          <a:effectLst/>
                          <a:latin typeface="Arial"/>
                          <a:ea typeface="Calibri"/>
                        </a:rPr>
                        <a:t> </a:t>
                      </a:r>
                      <a:r>
                        <a:rPr lang="en-GB" sz="2000" b="1" dirty="0" smtClean="0">
                          <a:solidFill>
                            <a:srgbClr val="BA1319"/>
                          </a:solidFill>
                          <a:effectLst/>
                          <a:latin typeface="Arial"/>
                          <a:ea typeface="Calibri"/>
                        </a:rPr>
                        <a:t>back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16510" eaLnBrk="0" hangingPunct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305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1657290"/>
            <a:ext cx="1559273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 eaLnBrk="0" hangingPunct="0">
              <a:spcBef>
                <a:spcPts val="305"/>
              </a:spcBef>
            </a:pPr>
            <a:r>
              <a:rPr lang="en-GB" sz="2000" b="1" dirty="0">
                <a:solidFill>
                  <a:prstClr val="black"/>
                </a:solidFill>
                <a:latin typeface="MyriadPro-Bold"/>
                <a:ea typeface="Calibri"/>
                <a:cs typeface="MyriadPro-Bold"/>
              </a:rPr>
              <a:t>A DAY OUT</a:t>
            </a:r>
            <a:endParaRPr lang="en-GB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376" y="152399"/>
            <a:ext cx="8336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Revision</a:t>
            </a:r>
            <a:r>
              <a:rPr lang="en-GB" sz="28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</a:p>
          <a:p>
            <a:r>
              <a:rPr lang="en-GB" sz="28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 you tell me and classmates your plan </a:t>
            </a:r>
            <a:r>
              <a:rPr lang="en-GB" sz="28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for this day out. Make notes in the table.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2682545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the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benefits of traditional crafts (B) or challenges that artisans may face (C). Write B or C.</a:t>
            </a:r>
            <a:endParaRPr lang="en-GB" sz="2400" dirty="0">
              <a:latin typeface="Calibri"/>
              <a:ea typeface="Calibri"/>
              <a:cs typeface="Times New Roman"/>
            </a:endParaRP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 smtClean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1.	</a:t>
            </a:r>
            <a:r>
              <a:rPr lang="en-GB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providing employment             </a:t>
            </a:r>
            <a:r>
              <a:rPr lang="en-GB" sz="2400" b="1" dirty="0" err="1" smtClean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2.</a:t>
            </a:r>
            <a:r>
              <a:rPr lang="en-GB" sz="2400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losing</a:t>
            </a:r>
            <a:r>
              <a:rPr lang="en-GB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authenticity</a:t>
            </a:r>
            <a:endParaRPr lang="en-GB" sz="2400" dirty="0">
              <a:latin typeface="Calibri"/>
              <a:ea typeface="Calibri"/>
              <a:cs typeface="Times New Roman"/>
            </a:endParaRP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 smtClean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3.	</a:t>
            </a:r>
            <a:r>
              <a:rPr lang="en-GB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providing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additional </a:t>
            </a:r>
            <a:r>
              <a:rPr lang="en-GB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income     </a:t>
            </a:r>
            <a:r>
              <a:rPr lang="en-GB" sz="2000" b="1" dirty="0" err="1" smtClean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5.</a:t>
            </a:r>
            <a:r>
              <a:rPr lang="en-GB" sz="2000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treating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waste and pollution</a:t>
            </a:r>
            <a:endParaRPr lang="en-GB" sz="2000" dirty="0">
              <a:latin typeface="Calibri"/>
              <a:ea typeface="Calibri"/>
              <a:cs typeface="Times New Roman"/>
            </a:endParaRP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 smtClean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                                                       </a:t>
            </a:r>
            <a:r>
              <a:rPr lang="en-GB" sz="2400" b="1" dirty="0" err="1" smtClean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4.</a:t>
            </a:r>
            <a:r>
              <a:rPr lang="en-GB" sz="2000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relying</a:t>
            </a:r>
            <a:r>
              <a:rPr lang="en-GB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too much on tourism</a:t>
            </a:r>
            <a:endParaRPr lang="en-GB" sz="2000" dirty="0">
              <a:latin typeface="Calibri"/>
              <a:ea typeface="Calibri"/>
              <a:cs typeface="Times New Roman"/>
            </a:endParaRP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 smtClean="0">
                <a:solidFill>
                  <a:srgbClr val="FF6600"/>
                </a:solidFill>
                <a:latin typeface="Arial"/>
                <a:ea typeface="Calibri"/>
                <a:cs typeface="Times New Roman"/>
              </a:rPr>
              <a:t>6.	</a:t>
            </a:r>
            <a:r>
              <a:rPr lang="en-GB" sz="2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preserving 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cultural heritage</a:t>
            </a:r>
            <a:endParaRPr lang="en-GB" sz="2400" dirty="0">
              <a:latin typeface="Calibri"/>
              <a:ea typeface="Calibri"/>
              <a:cs typeface="Times New Roman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 </a:t>
            </a:r>
            <a:r>
              <a:rPr lang="en-GB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you add some more benefits and challenges?</a:t>
            </a:r>
            <a:endParaRPr lang="en-GB" sz="2400" dirty="0">
              <a:latin typeface="Calibri"/>
              <a:ea typeface="Calibri"/>
              <a:cs typeface="Times New Roman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400800" y="167640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C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0" y="16764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B 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822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3820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Can you add some more benefits and </a:t>
            </a:r>
            <a:r>
              <a:rPr lang="en-GB" sz="32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challenges </a:t>
            </a:r>
            <a:r>
              <a:rPr lang="en-GB" sz="32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that artisans may face</a:t>
            </a:r>
            <a:r>
              <a:rPr lang="en-GB" sz="32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?</a:t>
            </a:r>
            <a:endParaRPr lang="en-GB" sz="3200" dirty="0">
              <a:ea typeface="Calibri"/>
              <a:cs typeface="Times New Roman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28601" y="1246630"/>
            <a:ext cx="8534400" cy="457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b="1" i="1" dirty="0" smtClean="0">
                <a:latin typeface="Arial" pitchFamily="34" charset="0"/>
                <a:cs typeface="Arial" pitchFamily="34" charset="0"/>
              </a:rPr>
              <a:t>Other benefits:</a:t>
            </a:r>
          </a:p>
          <a:p>
            <a:pPr marL="285750" lvl="0" indent="-285750" algn="just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Creating national/regional pride</a:t>
            </a:r>
          </a:p>
          <a:p>
            <a:pPr marL="285750" indent="-285750" algn="just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helping develop tourism, 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285750" lvl="0" indent="-285750" algn="just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helping improve local infrastructure and services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285750" indent="-285750" algn="just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Creating cohesion between craft families and communities</a:t>
            </a:r>
          </a:p>
          <a:p>
            <a:pPr lvl="0" algn="just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285750" indent="-285750" algn="just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en-GB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en-GB" b="1" i="1" dirty="0" smtClean="0">
              <a:latin typeface="Arial" pitchFamily="34" charset="0"/>
              <a:cs typeface="Arial" pitchFamily="34" charset="0"/>
            </a:endParaRPr>
          </a:p>
          <a:p>
            <a:pPr lvl="0" algn="just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en-GB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4697" y="4191000"/>
            <a:ext cx="6553200" cy="2133600"/>
          </a:xfrm>
          <a:prstGeom prst="roundRect">
            <a:avLst/>
          </a:prstGeom>
          <a:solidFill>
            <a:srgbClr val="FFFFCC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26114" tIns="226114" rIns="226114" bIns="226114" numCol="1" spcCol="1270" anchor="ctr" anchorCtr="0">
            <a:noAutofit/>
          </a:bodyPr>
          <a:lstStyle/>
          <a:p>
            <a:pPr lvl="0" algn="just" defTabSz="1377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b="1" i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Other challenges</a:t>
            </a:r>
            <a:r>
              <a:rPr lang="en-GB" sz="2000" i="1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lvl="0" indent="-342900" algn="just" defTabSz="1377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GB" sz="2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limited designs, - natural resources running out, </a:t>
            </a:r>
          </a:p>
          <a:p>
            <a:pPr marL="342900" lvl="0" indent="-342900" algn="just" defTabSz="1377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GB" sz="2800" kern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competition from other countries</a:t>
            </a:r>
            <a:endParaRPr lang="en-GB" sz="28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3123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667000" y="2511552"/>
            <a:ext cx="3352800" cy="1676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.VnAristote" pitchFamily="34" charset="0"/>
              </a:rPr>
              <a:t>Look</a:t>
            </a:r>
            <a:endParaRPr lang="en-US" sz="8000" b="1" dirty="0">
              <a:solidFill>
                <a:schemeClr val="tx1"/>
              </a:solidFill>
              <a:latin typeface=".VnAristote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400800" y="76200"/>
            <a:ext cx="2590800" cy="1219200"/>
          </a:xfrm>
          <a:prstGeom prst="wedgeRoundRectCallout">
            <a:avLst>
              <a:gd name="adj1" fmla="val -61478"/>
              <a:gd name="adj2" fmla="val 7192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Tiên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liệu</a:t>
            </a:r>
            <a:r>
              <a:rPr lang="en-US" sz="2800" b="1" dirty="0" smtClean="0">
                <a:solidFill>
                  <a:schemeClr val="tx1"/>
                </a:solidFill>
              </a:rPr>
              <a:t> ,</a:t>
            </a:r>
            <a:r>
              <a:rPr lang="en-US" sz="2800" b="1" dirty="0" err="1" smtClean="0">
                <a:solidFill>
                  <a:schemeClr val="tx1"/>
                </a:solidFill>
              </a:rPr>
              <a:t>tính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toán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trước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việc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705600" y="1584960"/>
            <a:ext cx="2362200" cy="1066800"/>
          </a:xfrm>
          <a:prstGeom prst="wedgeRoundRectCallout">
            <a:avLst>
              <a:gd name="adj1" fmla="val -63801"/>
              <a:gd name="adj2" fmla="val 6592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Suy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ngẫm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chuyện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quá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khứ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998208" y="3124200"/>
            <a:ext cx="2093976" cy="1066800"/>
          </a:xfrm>
          <a:prstGeom prst="wedgeRoundRectCallout">
            <a:avLst>
              <a:gd name="adj1" fmla="val -70768"/>
              <a:gd name="adj2" fmla="val 2735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Tìm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kiếm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cái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010400" y="4876800"/>
            <a:ext cx="1871472" cy="1066800"/>
          </a:xfrm>
          <a:prstGeom prst="wedgeRoundRectCallout">
            <a:avLst>
              <a:gd name="adj1" fmla="val -49117"/>
              <a:gd name="adj2" fmla="val -6178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Mong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điều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810000" y="5334000"/>
            <a:ext cx="2362200" cy="1143000"/>
          </a:xfrm>
          <a:prstGeom prst="wedgeRoundRectCallout">
            <a:avLst>
              <a:gd name="adj1" fmla="val -7672"/>
              <a:gd name="adj2" fmla="val -11218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Ghé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thăm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chỗ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28600" y="5733288"/>
            <a:ext cx="3200400" cy="762000"/>
          </a:xfrm>
          <a:prstGeom prst="wedgeRoundRectCallout">
            <a:avLst>
              <a:gd name="adj1" fmla="val 21066"/>
              <a:gd name="adj2" fmla="val -13618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Đứng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nhìn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mà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không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tham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gia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vào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0" y="4038600"/>
            <a:ext cx="1524000" cy="1295400"/>
          </a:xfrm>
          <a:prstGeom prst="wedgeRoundRectCallout">
            <a:avLst>
              <a:gd name="adj1" fmla="val 84070"/>
              <a:gd name="adj2" fmla="val -4378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Cẩn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thận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-114300" y="2615184"/>
            <a:ext cx="1866900" cy="762000"/>
          </a:xfrm>
          <a:prstGeom prst="wedgeRoundRectCallout">
            <a:avLst>
              <a:gd name="adj1" fmla="val 73232"/>
              <a:gd name="adj2" fmla="val 4981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Coi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trừng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0" y="838200"/>
            <a:ext cx="2473452" cy="1118616"/>
          </a:xfrm>
          <a:prstGeom prst="wedgeRoundRectCallout">
            <a:avLst>
              <a:gd name="adj1" fmla="val 61232"/>
              <a:gd name="adj2" fmla="val 9421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Quay </a:t>
            </a:r>
            <a:r>
              <a:rPr lang="en-US" sz="2400" b="1" dirty="0" err="1" smtClean="0">
                <a:solidFill>
                  <a:schemeClr val="tx1"/>
                </a:solidFill>
              </a:rPr>
              <a:t>đầu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nhìn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cái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gì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đi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thăm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xung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quanh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217676" y="76200"/>
            <a:ext cx="2362200" cy="762000"/>
          </a:xfrm>
          <a:prstGeom prst="wedgeRoundRectCallout">
            <a:avLst>
              <a:gd name="adj1" fmla="val 38780"/>
              <a:gd name="adj2" fmla="val 14101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nhanh</a:t>
            </a:r>
            <a:r>
              <a:rPr lang="en-US" sz="2800" b="1" dirty="0" smtClean="0">
                <a:solidFill>
                  <a:schemeClr val="tx1"/>
                </a:solidFill>
              </a:rPr>
              <a:t> qua </a:t>
            </a:r>
            <a:r>
              <a:rPr lang="en-US" sz="2800" b="1" dirty="0" err="1" smtClean="0">
                <a:solidFill>
                  <a:schemeClr val="tx1"/>
                </a:solidFill>
              </a:rPr>
              <a:t>cái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886200" y="228600"/>
            <a:ext cx="2362200" cy="762000"/>
          </a:xfrm>
          <a:prstGeom prst="wedgeRoundRectCallout">
            <a:avLst>
              <a:gd name="adj1" fmla="val -11930"/>
              <a:gd name="adj2" fmla="val 10981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Hi </a:t>
            </a:r>
            <a:r>
              <a:rPr lang="en-US" sz="3600" b="1" dirty="0" err="1" smtClean="0">
                <a:solidFill>
                  <a:schemeClr val="tx1"/>
                </a:solidFill>
              </a:rPr>
              <a:t>vọng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12954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</a:t>
            </a:r>
            <a:r>
              <a:rPr lang="en-US" sz="4000" b="1" dirty="0" smtClean="0">
                <a:solidFill>
                  <a:schemeClr val="accent2"/>
                </a:solidFill>
              </a:rPr>
              <a:t>to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3857244" y="1194816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</a:t>
            </a:r>
            <a:r>
              <a:rPr lang="en-US" sz="4000" b="1" dirty="0" smtClean="0">
                <a:solidFill>
                  <a:schemeClr val="tx2"/>
                </a:solidFill>
              </a:rPr>
              <a:t>up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895850" y="1303044"/>
            <a:ext cx="224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</a:t>
            </a:r>
            <a:r>
              <a:rPr lang="en-US" sz="4000" b="1" dirty="0" smtClean="0">
                <a:solidFill>
                  <a:schemeClr val="accent3"/>
                </a:solidFill>
              </a:rPr>
              <a:t>ahead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5148072" y="2327547"/>
            <a:ext cx="2548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</a:t>
            </a:r>
            <a:r>
              <a:rPr lang="en-US" sz="4000" b="1" dirty="0" smtClean="0">
                <a:solidFill>
                  <a:srgbClr val="002060"/>
                </a:solidFill>
              </a:rPr>
              <a:t>back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8572" y="3483114"/>
            <a:ext cx="2548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</a:t>
            </a:r>
            <a:r>
              <a:rPr lang="en-US" sz="4000" b="1" dirty="0" smtClean="0">
                <a:solidFill>
                  <a:srgbClr val="FF3399"/>
                </a:solidFill>
              </a:rPr>
              <a:t>for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5067300" y="4181856"/>
            <a:ext cx="3755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</a:t>
            </a:r>
            <a:r>
              <a:rPr lang="en-US" sz="4000" b="1" dirty="0" smtClean="0">
                <a:solidFill>
                  <a:schemeClr val="accent4"/>
                </a:solidFill>
              </a:rPr>
              <a:t>forward to</a:t>
            </a:r>
            <a:r>
              <a:rPr lang="en-US" sz="4000" dirty="0" smtClean="0">
                <a:solidFill>
                  <a:schemeClr val="accent4"/>
                </a:solidFill>
              </a:rPr>
              <a:t> 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94988" y="4038600"/>
            <a:ext cx="2548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</a:t>
            </a:r>
            <a:r>
              <a:rPr lang="en-US" sz="4000" b="1" dirty="0" smtClean="0">
                <a:solidFill>
                  <a:schemeClr val="accent1"/>
                </a:solidFill>
              </a:rPr>
              <a:t>in 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1697736" y="4522857"/>
            <a:ext cx="2548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</a:t>
            </a:r>
            <a:r>
              <a:rPr lang="en-US" sz="4000" b="1" dirty="0" smtClean="0">
                <a:solidFill>
                  <a:srgbClr val="FF0000"/>
                </a:solidFill>
              </a:rPr>
              <a:t>on 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1199388" y="3690378"/>
            <a:ext cx="2548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  </a:t>
            </a:r>
            <a:r>
              <a:rPr lang="en-US" sz="4000" b="1" dirty="0" smtClean="0">
                <a:solidFill>
                  <a:srgbClr val="C00000"/>
                </a:solidFill>
              </a:rPr>
              <a:t>out 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1341120" y="2770257"/>
            <a:ext cx="2548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  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round</a:t>
            </a:r>
            <a:r>
              <a:rPr lang="en-US" sz="4000" b="1" dirty="0" smtClean="0">
                <a:solidFill>
                  <a:srgbClr val="FF0000"/>
                </a:solidFill>
              </a:rPr>
              <a:t>  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755904" y="1943874"/>
            <a:ext cx="3281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    </a:t>
            </a:r>
            <a:r>
              <a:rPr lang="en-US" sz="4000" b="1">
                <a:solidFill>
                  <a:srgbClr val="FF0000"/>
                </a:solidFill>
              </a:rPr>
              <a:t> </a:t>
            </a:r>
            <a:r>
              <a:rPr lang="en-US" sz="4000" b="1" smtClean="0">
                <a:solidFill>
                  <a:srgbClr val="FF3399"/>
                </a:solidFill>
              </a:rPr>
              <a:t>Through    </a:t>
            </a:r>
            <a:r>
              <a:rPr lang="en-US" sz="4000" smtClean="0">
                <a:solidFill>
                  <a:srgbClr val="FF3399"/>
                </a:solidFill>
              </a:rPr>
              <a:t> </a:t>
            </a:r>
            <a:endParaRPr lang="en-US" sz="40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035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3" name="Picture 2" descr="KhÃ´ng cÃ³ vÄn báº£n thay tháº¿ tá»± Äá»ng nÃ o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91600" cy="64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hÃ¬nh áº£nh hoa há»ng Äá»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0707" y="5324476"/>
            <a:ext cx="19812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Ã¬nh áº£nh hoa há»ng Äá»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1" y="5029200"/>
            <a:ext cx="1981200" cy="136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hÃ¬nh áº£nh hoa há»ng Äá»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4371" y="3352800"/>
            <a:ext cx="1752600" cy="118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1" y="0"/>
            <a:ext cx="19812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hÃ¬nh áº£nh hoa há»ng Äá»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1752600" cy="145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hÃ¬nh áº£nh hoa há»ng Äá»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092" y="4778312"/>
            <a:ext cx="1753385" cy="150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35049"/>
            <a:ext cx="1838324" cy="133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hÃ¬nh áº£nh hoa há»ng Äá»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03327"/>
            <a:ext cx="1828800" cy="134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hÃ¬nh áº£nh hoa há»ng Äá»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4371" y="1492863"/>
            <a:ext cx="1762125" cy="151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hÃ¬nh áº£nh hoa há»ng Äá»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181601"/>
            <a:ext cx="18288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Related ima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2209799" cy="119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62869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276"/>
            <a:ext cx="8229600" cy="82296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I. Listening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4Teen radio is asking </a:t>
            </a:r>
            <a:r>
              <a:rPr lang="en-US" sz="2400" dirty="0" smtClean="0"/>
              <a:t>different </a:t>
            </a:r>
            <a:r>
              <a:rPr lang="en-US" sz="2400" dirty="0"/>
              <a:t>students </a:t>
            </a:r>
            <a:r>
              <a:rPr lang="en-US" sz="2400" dirty="0" smtClean="0"/>
              <a:t>about their </a:t>
            </a:r>
            <a:r>
              <a:rPr lang="en-US" sz="2400" dirty="0"/>
              <a:t>places of interest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b="1" dirty="0" smtClean="0"/>
              <a:t>Activity</a:t>
            </a:r>
            <a:r>
              <a:rPr lang="en-US" sz="2400" b="1" dirty="0" smtClean="0">
                <a:solidFill>
                  <a:srgbClr val="C00000"/>
                </a:solidFill>
              </a:rPr>
              <a:t> 1 </a:t>
            </a:r>
            <a:r>
              <a:rPr lang="en-US" sz="2400" b="1" dirty="0"/>
              <a:t>Describe what you see in each picture. Do </a:t>
            </a:r>
            <a:r>
              <a:rPr lang="en-US" sz="2400" b="1" dirty="0" smtClean="0"/>
              <a:t>you know </a:t>
            </a:r>
            <a:r>
              <a:rPr lang="en-US" sz="2400" b="1" dirty="0"/>
              <a:t>what places they are? 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Listen </a:t>
            </a:r>
            <a:r>
              <a:rPr lang="en-US" sz="2400" b="1" dirty="0"/>
              <a:t>and check your answers.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4366365" y="3009658"/>
            <a:ext cx="4625235" cy="615736"/>
          </a:xfrm>
          <a:custGeom>
            <a:avLst/>
            <a:gdLst>
              <a:gd name="connsiteX0" fmla="*/ 0 w 8229600"/>
              <a:gd name="connsiteY0" fmla="*/ 147910 h 887445"/>
              <a:gd name="connsiteX1" fmla="*/ 147910 w 8229600"/>
              <a:gd name="connsiteY1" fmla="*/ 0 h 887445"/>
              <a:gd name="connsiteX2" fmla="*/ 8081690 w 8229600"/>
              <a:gd name="connsiteY2" fmla="*/ 0 h 887445"/>
              <a:gd name="connsiteX3" fmla="*/ 8229600 w 8229600"/>
              <a:gd name="connsiteY3" fmla="*/ 147910 h 887445"/>
              <a:gd name="connsiteX4" fmla="*/ 8229600 w 8229600"/>
              <a:gd name="connsiteY4" fmla="*/ 739535 h 887445"/>
              <a:gd name="connsiteX5" fmla="*/ 8081690 w 8229600"/>
              <a:gd name="connsiteY5" fmla="*/ 887445 h 887445"/>
              <a:gd name="connsiteX6" fmla="*/ 147910 w 8229600"/>
              <a:gd name="connsiteY6" fmla="*/ 887445 h 887445"/>
              <a:gd name="connsiteX7" fmla="*/ 0 w 8229600"/>
              <a:gd name="connsiteY7" fmla="*/ 739535 h 887445"/>
              <a:gd name="connsiteX8" fmla="*/ 0 w 8229600"/>
              <a:gd name="connsiteY8" fmla="*/ 147910 h 88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87445">
                <a:moveTo>
                  <a:pt x="0" y="147910"/>
                </a:moveTo>
                <a:cubicBezTo>
                  <a:pt x="0" y="66222"/>
                  <a:pt x="66222" y="0"/>
                  <a:pt x="147910" y="0"/>
                </a:cubicBezTo>
                <a:lnTo>
                  <a:pt x="8081690" y="0"/>
                </a:lnTo>
                <a:cubicBezTo>
                  <a:pt x="8163378" y="0"/>
                  <a:pt x="8229600" y="66222"/>
                  <a:pt x="8229600" y="147910"/>
                </a:cubicBezTo>
                <a:lnTo>
                  <a:pt x="8229600" y="739535"/>
                </a:lnTo>
                <a:cubicBezTo>
                  <a:pt x="8229600" y="821223"/>
                  <a:pt x="8163378" y="887445"/>
                  <a:pt x="8081690" y="887445"/>
                </a:cubicBezTo>
                <a:lnTo>
                  <a:pt x="147910" y="887445"/>
                </a:lnTo>
                <a:cubicBezTo>
                  <a:pt x="66222" y="887445"/>
                  <a:pt x="0" y="821223"/>
                  <a:pt x="0" y="739535"/>
                </a:cubicBezTo>
                <a:lnTo>
                  <a:pt x="0" y="14791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291" tIns="184291" rIns="184291" bIns="184291" numCol="1" spcCol="1270" anchor="ctr" anchorCtr="0">
            <a:noAutofit/>
          </a:bodyPr>
          <a:lstStyle/>
          <a:p>
            <a:pPr lvl="0" algn="l" defTabSz="1644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Ha </a:t>
            </a:r>
            <a:r>
              <a:rPr lang="en-GB" sz="2400" kern="1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Noi</a:t>
            </a: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Botanical Garden 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366365" y="4003664"/>
            <a:ext cx="4625235" cy="615736"/>
          </a:xfrm>
          <a:custGeom>
            <a:avLst/>
            <a:gdLst>
              <a:gd name="connsiteX0" fmla="*/ 0 w 8229600"/>
              <a:gd name="connsiteY0" fmla="*/ 147910 h 887445"/>
              <a:gd name="connsiteX1" fmla="*/ 147910 w 8229600"/>
              <a:gd name="connsiteY1" fmla="*/ 0 h 887445"/>
              <a:gd name="connsiteX2" fmla="*/ 8081690 w 8229600"/>
              <a:gd name="connsiteY2" fmla="*/ 0 h 887445"/>
              <a:gd name="connsiteX3" fmla="*/ 8229600 w 8229600"/>
              <a:gd name="connsiteY3" fmla="*/ 147910 h 887445"/>
              <a:gd name="connsiteX4" fmla="*/ 8229600 w 8229600"/>
              <a:gd name="connsiteY4" fmla="*/ 739535 h 887445"/>
              <a:gd name="connsiteX5" fmla="*/ 8081690 w 8229600"/>
              <a:gd name="connsiteY5" fmla="*/ 887445 h 887445"/>
              <a:gd name="connsiteX6" fmla="*/ 147910 w 8229600"/>
              <a:gd name="connsiteY6" fmla="*/ 887445 h 887445"/>
              <a:gd name="connsiteX7" fmla="*/ 0 w 8229600"/>
              <a:gd name="connsiteY7" fmla="*/ 739535 h 887445"/>
              <a:gd name="connsiteX8" fmla="*/ 0 w 8229600"/>
              <a:gd name="connsiteY8" fmla="*/ 147910 h 88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87445">
                <a:moveTo>
                  <a:pt x="0" y="147910"/>
                </a:moveTo>
                <a:cubicBezTo>
                  <a:pt x="0" y="66222"/>
                  <a:pt x="66222" y="0"/>
                  <a:pt x="147910" y="0"/>
                </a:cubicBezTo>
                <a:lnTo>
                  <a:pt x="8081690" y="0"/>
                </a:lnTo>
                <a:cubicBezTo>
                  <a:pt x="8163378" y="0"/>
                  <a:pt x="8229600" y="66222"/>
                  <a:pt x="8229600" y="147910"/>
                </a:cubicBezTo>
                <a:lnTo>
                  <a:pt x="8229600" y="739535"/>
                </a:lnTo>
                <a:cubicBezTo>
                  <a:pt x="8229600" y="821223"/>
                  <a:pt x="8163378" y="887445"/>
                  <a:pt x="8081690" y="887445"/>
                </a:cubicBezTo>
                <a:lnTo>
                  <a:pt x="147910" y="887445"/>
                </a:lnTo>
                <a:cubicBezTo>
                  <a:pt x="66222" y="887445"/>
                  <a:pt x="0" y="821223"/>
                  <a:pt x="0" y="739535"/>
                </a:cubicBezTo>
                <a:lnTo>
                  <a:pt x="0" y="14791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291" tIns="184291" rIns="184291" bIns="184291" numCol="1" spcCol="1270" anchor="ctr" anchorCtr="0">
            <a:noAutofit/>
          </a:bodyPr>
          <a:lstStyle/>
          <a:p>
            <a:pPr lvl="0" algn="l" defTabSz="1644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Bat </a:t>
            </a:r>
            <a:r>
              <a:rPr lang="en-GB" sz="2400" kern="1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pottery village 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366365" y="4997668"/>
            <a:ext cx="4625235" cy="838199"/>
          </a:xfrm>
          <a:custGeom>
            <a:avLst/>
            <a:gdLst>
              <a:gd name="connsiteX0" fmla="*/ 0 w 8229600"/>
              <a:gd name="connsiteY0" fmla="*/ 147910 h 887445"/>
              <a:gd name="connsiteX1" fmla="*/ 147910 w 8229600"/>
              <a:gd name="connsiteY1" fmla="*/ 0 h 887445"/>
              <a:gd name="connsiteX2" fmla="*/ 8081690 w 8229600"/>
              <a:gd name="connsiteY2" fmla="*/ 0 h 887445"/>
              <a:gd name="connsiteX3" fmla="*/ 8229600 w 8229600"/>
              <a:gd name="connsiteY3" fmla="*/ 147910 h 887445"/>
              <a:gd name="connsiteX4" fmla="*/ 8229600 w 8229600"/>
              <a:gd name="connsiteY4" fmla="*/ 739535 h 887445"/>
              <a:gd name="connsiteX5" fmla="*/ 8081690 w 8229600"/>
              <a:gd name="connsiteY5" fmla="*/ 887445 h 887445"/>
              <a:gd name="connsiteX6" fmla="*/ 147910 w 8229600"/>
              <a:gd name="connsiteY6" fmla="*/ 887445 h 887445"/>
              <a:gd name="connsiteX7" fmla="*/ 0 w 8229600"/>
              <a:gd name="connsiteY7" fmla="*/ 739535 h 887445"/>
              <a:gd name="connsiteX8" fmla="*/ 0 w 8229600"/>
              <a:gd name="connsiteY8" fmla="*/ 147910 h 88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887445">
                <a:moveTo>
                  <a:pt x="0" y="147910"/>
                </a:moveTo>
                <a:cubicBezTo>
                  <a:pt x="0" y="66222"/>
                  <a:pt x="66222" y="0"/>
                  <a:pt x="147910" y="0"/>
                </a:cubicBezTo>
                <a:lnTo>
                  <a:pt x="8081690" y="0"/>
                </a:lnTo>
                <a:cubicBezTo>
                  <a:pt x="8163378" y="0"/>
                  <a:pt x="8229600" y="66222"/>
                  <a:pt x="8229600" y="147910"/>
                </a:cubicBezTo>
                <a:lnTo>
                  <a:pt x="8229600" y="739535"/>
                </a:lnTo>
                <a:cubicBezTo>
                  <a:pt x="8229600" y="821223"/>
                  <a:pt x="8163378" y="887445"/>
                  <a:pt x="8081690" y="887445"/>
                </a:cubicBezTo>
                <a:lnTo>
                  <a:pt x="147910" y="887445"/>
                </a:lnTo>
                <a:cubicBezTo>
                  <a:pt x="66222" y="887445"/>
                  <a:pt x="0" y="821223"/>
                  <a:pt x="0" y="739535"/>
                </a:cubicBezTo>
                <a:lnTo>
                  <a:pt x="0" y="14791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291" tIns="184291" rIns="184291" bIns="184291" numCol="1" spcCol="1270" anchor="ctr" anchorCtr="0">
            <a:noAutofit/>
          </a:bodyPr>
          <a:lstStyle/>
          <a:p>
            <a:pPr lvl="0" algn="l" defTabSz="1644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Viet Nam National Museum of History</a:t>
            </a:r>
            <a:endParaRPr lang="en-GB" sz="24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5492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64" y="2795866"/>
            <a:ext cx="4114801" cy="3200400"/>
          </a:xfrm>
          <a:prstGeom prst="rect">
            <a:avLst/>
          </a:prstGeom>
        </p:spPr>
      </p:pic>
      <p:pic>
        <p:nvPicPr>
          <p:cNvPr id="11" name="07 Track 7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678982" y="4778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57818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93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2" grpId="0"/>
      <p:bldP spid="3" grpId="0" uiExpand="1" build="p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28600"/>
            <a:ext cx="8534400" cy="64008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Activity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2 </a:t>
            </a:r>
            <a:r>
              <a:rPr lang="en-US" sz="2400" b="1" dirty="0" smtClean="0"/>
              <a:t>Listen </a:t>
            </a:r>
            <a:r>
              <a:rPr lang="en-US" sz="2400" b="1" dirty="0"/>
              <a:t>to what these students say and </a:t>
            </a:r>
            <a:r>
              <a:rPr lang="en-US" sz="2400" b="1" dirty="0" smtClean="0"/>
              <a:t>decide if </a:t>
            </a:r>
            <a:r>
              <a:rPr lang="en-US" sz="2400" b="1" dirty="0"/>
              <a:t>the statements are true (T) or false (F</a:t>
            </a:r>
            <a:r>
              <a:rPr lang="en-US" sz="2400" b="1" dirty="0" smtClean="0"/>
              <a:t>).</a:t>
            </a: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 interested in history.</a:t>
            </a: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likes making things with his hands.</a:t>
            </a: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Nam’s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family owns a workshop in Bat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trees in the garden only come from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provinces 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Viet Nam.</a:t>
            </a:r>
          </a:p>
          <a:p>
            <a:pPr marL="520700" indent="-5207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2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loves nature and quietness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7620000" y="3741690"/>
            <a:ext cx="457200" cy="457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7620000" y="1552905"/>
            <a:ext cx="457200" cy="457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7620000" y="1024759"/>
            <a:ext cx="457200" cy="457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7620000" y="2133600"/>
            <a:ext cx="457200" cy="457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7620000" y="3048000"/>
            <a:ext cx="457200" cy="457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n-GB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08 Track 8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400800" y="8723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88332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068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0096355"/>
              </p:ext>
            </p:extLst>
          </p:nvPr>
        </p:nvGraphicFramePr>
        <p:xfrm>
          <a:off x="152400" y="1219200"/>
          <a:ext cx="8610600" cy="5099629"/>
        </p:xfrm>
        <a:graphic>
          <a:graphicData uri="http://schemas.openxmlformats.org/drawingml/2006/table">
            <a:tbl>
              <a:tblPr/>
              <a:tblGrid>
                <a:gridCol w="1905000"/>
                <a:gridCol w="2491171"/>
                <a:gridCol w="4214429"/>
              </a:tblGrid>
              <a:tr h="629229">
                <a:tc>
                  <a:txBody>
                    <a:bodyPr/>
                    <a:lstStyle/>
                    <a:p>
                      <a:pPr marL="101600" algn="ctr" eaLnBrk="0" hangingPunct="0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GB" sz="2200" b="1" spc="5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GB" sz="22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tudent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41D"/>
                    </a:solidFill>
                  </a:tcPr>
                </a:tc>
                <a:tc>
                  <a:txBody>
                    <a:bodyPr/>
                    <a:lstStyle/>
                    <a:p>
                      <a:pPr marL="53340" algn="ctr" eaLnBrk="0" hangingPunct="0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Place</a:t>
                      </a:r>
                      <a:r>
                        <a:rPr lang="en-GB" sz="2200" b="1" spc="-105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of</a:t>
                      </a:r>
                      <a:r>
                        <a:rPr lang="en-GB" sz="2200" b="1" spc="-100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</a:t>
                      </a:r>
                      <a:r>
                        <a:rPr lang="en-GB" sz="2200" b="1" spc="-10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2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200" b="1" spc="-5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2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est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41D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GB" sz="2200" b="1" spc="-15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200" b="1" spc="15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200" b="1" dirty="0"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tivities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41D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r" eaLnBrk="0" hangingPunct="0">
                        <a:lnSpc>
                          <a:spcPts val="7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369570" algn="r" eaLnBrk="0" hangingPunct="0">
                        <a:spcAft>
                          <a:spcPts val="0"/>
                        </a:spcAft>
                      </a:pPr>
                      <a:r>
                        <a:rPr lang="en-GB" sz="2200" b="1" spc="-35" dirty="0" err="1">
                          <a:solidFill>
                            <a:srgbClr val="F15A2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200" b="1" dirty="0" err="1">
                          <a:solidFill>
                            <a:srgbClr val="F15A2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ra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42545" eaLnBrk="0" hangingPunct="0">
                        <a:lnSpc>
                          <a:spcPct val="104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GB" sz="2200" spc="-3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iet</a:t>
                      </a:r>
                      <a:r>
                        <a:rPr lang="en-GB" sz="2200" spc="-5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Nam</a:t>
                      </a:r>
                      <a:r>
                        <a:rPr lang="en-GB" sz="2200" spc="-4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  <a:r>
                        <a:rPr lang="en-GB" sz="22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tional Museum</a:t>
                      </a:r>
                      <a:r>
                        <a:rPr lang="en-GB" sz="2200" spc="-5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of His</a:t>
                      </a:r>
                      <a:r>
                        <a:rPr lang="en-GB" sz="22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GB" sz="2200" spc="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279400" eaLnBrk="0" hangingPunct="0">
                        <a:spcBef>
                          <a:spcPts val="31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000"/>
                        <a:buFont typeface="Symbol"/>
                        <a:buChar char="-"/>
                        <a:tabLst>
                          <a:tab pos="165735" algn="l"/>
                        </a:tabLst>
                      </a:pPr>
                      <a:r>
                        <a:rPr lang="en-GB" sz="2200" spc="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eeing</a:t>
                      </a:r>
                      <a:r>
                        <a:rPr lang="en-GB" sz="2200" spc="-1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arious</a:t>
                      </a:r>
                      <a:r>
                        <a:rPr lang="en-GB" sz="2200" spc="-1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(1</a:t>
                      </a:r>
                      <a:r>
                        <a:rPr lang="en-GB" sz="22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</a:t>
                      </a:r>
                      <a:r>
                        <a:rPr lang="en-GB" sz="2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_________</a:t>
                      </a:r>
                      <a:endParaRPr lang="en-GB" sz="2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marR="0" lvl="0" indent="-27940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000"/>
                        <a:buFont typeface="Symbol"/>
                        <a:buChar char="-"/>
                        <a:tabLst>
                          <a:tab pos="165100" algn="l"/>
                        </a:tabLst>
                        <a:defRPr/>
                      </a:pPr>
                      <a:r>
                        <a:rPr lang="en-GB" sz="2200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oo</a:t>
                      </a:r>
                      <a:r>
                        <a:rPr lang="en-GB" sz="2200" spc="-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k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ing</a:t>
                      </a:r>
                      <a:r>
                        <a:rPr lang="en-GB" sz="2200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ound</a:t>
                      </a:r>
                      <a:r>
                        <a:rPr lang="en-GB" sz="2200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and</a:t>
                      </a:r>
                      <a:r>
                        <a:rPr lang="en-GB" sz="2200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(2</a:t>
                      </a:r>
                      <a:r>
                        <a:rPr lang="en-GB" sz="22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</a:t>
                      </a:r>
                      <a:r>
                        <a:rPr lang="en-GB" sz="2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_________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r" eaLnBrk="0" hangingPunct="0">
                        <a:lnSpc>
                          <a:spcPts val="7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329565" algn="r" eaLnBrk="0" hangingPunct="0">
                        <a:spcAft>
                          <a:spcPts val="0"/>
                        </a:spcAft>
                      </a:pPr>
                      <a:r>
                        <a:rPr lang="en-GB" sz="2200" b="1" dirty="0">
                          <a:solidFill>
                            <a:srgbClr val="F15A2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Nam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eaLnBrk="0" hangingPunct="0">
                        <a:lnSpc>
                          <a:spcPct val="104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GB" sz="2200" spc="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</a:t>
                      </a:r>
                      <a:r>
                        <a:rPr lang="en-GB" sz="22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200" spc="-4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spc="-70" dirty="0" err="1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200" spc="-10" dirty="0" err="1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200" dirty="0" err="1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ang</a:t>
                      </a:r>
                      <a:r>
                        <a:rPr lang="en-GB" sz="2200" spc="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pot</a:t>
                      </a:r>
                      <a:r>
                        <a:rPr lang="en-GB" sz="22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</a:t>
                      </a:r>
                      <a:r>
                        <a:rPr lang="en-GB" sz="2200" spc="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y village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6075" marR="0" lvl="0" indent="-276225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</a:t>
                      </a:r>
                      <a:r>
                        <a:rPr lang="en-GB" sz="2200" spc="9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earning</a:t>
                      </a:r>
                      <a:r>
                        <a:rPr lang="en-GB" sz="2200" spc="1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</a:t>
                      </a:r>
                      <a:r>
                        <a:rPr lang="en-GB" sz="2200" spc="12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(3</a:t>
                      </a:r>
                      <a:r>
                        <a:rPr lang="en-GB" sz="22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</a:t>
                      </a:r>
                      <a:r>
                        <a:rPr lang="en-GB" sz="2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_________ </a:t>
                      </a:r>
                      <a:r>
                        <a:rPr lang="en-GB" sz="22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    </a:t>
                      </a:r>
                      <a:r>
                        <a:rPr lang="en-GB" sz="2200" spc="175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and (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4)</a:t>
                      </a:r>
                      <a:r>
                        <a:rPr lang="en-GB" sz="2200" spc="-1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_________</a:t>
                      </a:r>
                      <a:r>
                        <a:rPr lang="en-GB" sz="2200" u="sng" dirty="0" smtClean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</a:t>
                      </a:r>
                      <a:r>
                        <a:rPr lang="en-GB" sz="2200" u="sng" spc="-95" dirty="0" smtClean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r" eaLnBrk="0" hangingPunct="0">
                        <a:lnSpc>
                          <a:spcPts val="9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  <a:p>
                      <a:pPr marL="329565" algn="r" eaLnBrk="0" hangingPunct="0">
                        <a:spcAft>
                          <a:spcPts val="0"/>
                        </a:spcAft>
                      </a:pPr>
                      <a:r>
                        <a:rPr lang="en-GB" sz="2200" b="1" spc="-5" dirty="0" err="1">
                          <a:solidFill>
                            <a:srgbClr val="F15A2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</a:t>
                      </a:r>
                      <a:r>
                        <a:rPr lang="en-GB" sz="2200" b="1" dirty="0" err="1">
                          <a:solidFill>
                            <a:srgbClr val="F15A22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oa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0" eaLnBrk="0" hangingPunct="0">
                        <a:lnSpc>
                          <a:spcPct val="104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Ha </a:t>
                      </a:r>
                      <a:r>
                        <a:rPr lang="en-GB" sz="2200" spc="3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spc="-5" dirty="0" err="1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</a:t>
                      </a:r>
                      <a:r>
                        <a:rPr lang="en-GB" sz="2200" dirty="0" err="1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oi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spc="4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spc="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otanical </a:t>
                      </a:r>
                      <a:r>
                        <a:rPr lang="en-GB" sz="2200" spc="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</a:t>
                      </a:r>
                      <a:r>
                        <a:rPr lang="en-GB" sz="22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den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27940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000"/>
                        <a:buFont typeface="Symbol"/>
                        <a:buChar char="-"/>
                        <a:tabLst>
                          <a:tab pos="165100" algn="l"/>
                        </a:tabLst>
                        <a:defRPr/>
                      </a:pPr>
                      <a:r>
                        <a:rPr lang="en-GB" sz="22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limbing</a:t>
                      </a:r>
                      <a:r>
                        <a:rPr lang="en-GB" sz="2200" spc="-1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up</a:t>
                      </a:r>
                      <a:r>
                        <a:rPr lang="en-GB" sz="2200" spc="-1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(5</a:t>
                      </a:r>
                      <a:r>
                        <a:rPr lang="en-GB" sz="22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</a:t>
                      </a:r>
                      <a:r>
                        <a:rPr lang="en-GB" sz="2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_________</a:t>
                      </a:r>
                      <a:r>
                        <a:rPr lang="en-GB" sz="2200" u="sng" dirty="0" smtClean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</a:t>
                      </a:r>
                      <a:r>
                        <a:rPr lang="en-GB" sz="2200" u="sng" spc="-95" dirty="0" smtClean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marR="0" lvl="0" indent="-27940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000"/>
                        <a:buFont typeface="Symbol"/>
                        <a:buChar char="-"/>
                        <a:tabLst>
                          <a:tab pos="165100" algn="l"/>
                        </a:tabLst>
                        <a:defRPr/>
                      </a:pP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Reading</a:t>
                      </a:r>
                      <a:r>
                        <a:rPr lang="en-GB" sz="2200" spc="-13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(6</a:t>
                      </a:r>
                      <a:r>
                        <a:rPr lang="en-GB" sz="22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) </a:t>
                      </a:r>
                      <a:r>
                        <a:rPr lang="en-GB" sz="2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_________</a:t>
                      </a:r>
                      <a:r>
                        <a:rPr lang="en-GB" sz="2200" u="sng" dirty="0" smtClean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</a:t>
                      </a:r>
                      <a:r>
                        <a:rPr lang="en-GB" sz="2200" u="sng" spc="-95" dirty="0" smtClean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marR="0" lvl="0" indent="-27940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000"/>
                        <a:buFont typeface="Symbol"/>
                        <a:buChar char="-"/>
                        <a:tabLst>
                          <a:tab pos="165100" algn="l"/>
                        </a:tabLst>
                        <a:defRPr/>
                      </a:pPr>
                      <a:r>
                        <a:rPr lang="en-GB" sz="2200" spc="-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eeding</a:t>
                      </a:r>
                      <a:r>
                        <a:rPr lang="en-GB" sz="2200" spc="-1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(7)</a:t>
                      </a:r>
                      <a:r>
                        <a:rPr lang="en-GB" sz="2200" spc="-125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2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_________</a:t>
                      </a:r>
                      <a:r>
                        <a:rPr lang="en-GB" sz="2200" u="sng" dirty="0" smtClean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</a:t>
                      </a:r>
                      <a:r>
                        <a:rPr lang="en-GB" sz="2200" u="sng" spc="-95" dirty="0" smtClean="0">
                          <a:solidFill>
                            <a:srgbClr val="231F20"/>
                          </a:solidFill>
                          <a:effectLst/>
                          <a:uFill>
                            <a:solidFill>
                              <a:srgbClr val="929497"/>
                            </a:solidFill>
                          </a:u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marR="0" lvl="0" indent="-27940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000"/>
                        <a:buFont typeface="Symbol"/>
                        <a:buChar char="-"/>
                        <a:tabLst>
                          <a:tab pos="165100" algn="l"/>
                        </a:tabLst>
                        <a:defRPr/>
                      </a:pPr>
                      <a:r>
                        <a:rPr lang="en-GB" sz="2200" dirty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(8) </a:t>
                      </a:r>
                      <a:r>
                        <a:rPr lang="en-GB" sz="2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_________ </a:t>
                      </a:r>
                      <a:r>
                        <a:rPr lang="en-GB" sz="2200" dirty="0" smtClean="0">
                          <a:solidFill>
                            <a:srgbClr val="231F2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people</a:t>
                      </a:r>
                    </a:p>
                    <a:p>
                      <a:pPr marL="342900" lvl="0" indent="-279400" eaLnBrk="0" hangingPunct="0">
                        <a:spcBef>
                          <a:spcPts val="5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1000"/>
                        <a:buFont typeface="Symbol"/>
                        <a:buChar char="-"/>
                        <a:tabLst>
                          <a:tab pos="165100" algn="l"/>
                        </a:tabLst>
                      </a:pPr>
                      <a:endParaRPr lang="en-GB" sz="2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28600"/>
            <a:ext cx="8763000" cy="6400800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dirty="0">
                <a:solidFill>
                  <a:prstClr val="black"/>
                </a:solidFill>
              </a:rPr>
              <a:t>Activity </a:t>
            </a:r>
            <a:r>
              <a:rPr lang="en-US" sz="2400" b="1" dirty="0">
                <a:solidFill>
                  <a:srgbClr val="DA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Listen again and complete the table. Use no more than three words for each blank.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C43D-27AD-4A3D-8DEC-66A95DD9E4B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2716"/>
            <a:ext cx="1113564" cy="128016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58204"/>
            <a:ext cx="1113564" cy="128016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12728"/>
            <a:ext cx="1113564" cy="128016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reeform 10"/>
          <p:cNvSpPr/>
          <p:nvPr/>
        </p:nvSpPr>
        <p:spPr>
          <a:xfrm>
            <a:off x="7239000" y="1744538"/>
            <a:ext cx="1395662" cy="503685"/>
          </a:xfrm>
          <a:custGeom>
            <a:avLst/>
            <a:gdLst>
              <a:gd name="connsiteX0" fmla="*/ 0 w 8229600"/>
              <a:gd name="connsiteY0" fmla="*/ 83949 h 503685"/>
              <a:gd name="connsiteX1" fmla="*/ 83949 w 8229600"/>
              <a:gd name="connsiteY1" fmla="*/ 0 h 503685"/>
              <a:gd name="connsiteX2" fmla="*/ 8145651 w 8229600"/>
              <a:gd name="connsiteY2" fmla="*/ 0 h 503685"/>
              <a:gd name="connsiteX3" fmla="*/ 8229600 w 8229600"/>
              <a:gd name="connsiteY3" fmla="*/ 83949 h 503685"/>
              <a:gd name="connsiteX4" fmla="*/ 8229600 w 8229600"/>
              <a:gd name="connsiteY4" fmla="*/ 419736 h 503685"/>
              <a:gd name="connsiteX5" fmla="*/ 8145651 w 8229600"/>
              <a:gd name="connsiteY5" fmla="*/ 503685 h 503685"/>
              <a:gd name="connsiteX6" fmla="*/ 83949 w 8229600"/>
              <a:gd name="connsiteY6" fmla="*/ 503685 h 503685"/>
              <a:gd name="connsiteX7" fmla="*/ 0 w 8229600"/>
              <a:gd name="connsiteY7" fmla="*/ 419736 h 503685"/>
              <a:gd name="connsiteX8" fmla="*/ 0 w 8229600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8145651" y="0"/>
                </a:lnTo>
                <a:cubicBezTo>
                  <a:pt x="8192015" y="0"/>
                  <a:pt x="8229600" y="37585"/>
                  <a:pt x="8229600" y="83949"/>
                </a:cubicBezTo>
                <a:lnTo>
                  <a:pt x="8229600" y="419736"/>
                </a:lnTo>
                <a:cubicBezTo>
                  <a:pt x="8229600" y="466100"/>
                  <a:pt x="8192015" y="503685"/>
                  <a:pt x="8145651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artefacts</a:t>
            </a:r>
            <a:r>
              <a:rPr lang="en-US" sz="22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724400" y="2387119"/>
            <a:ext cx="4038600" cy="669629"/>
          </a:xfrm>
          <a:custGeom>
            <a:avLst/>
            <a:gdLst>
              <a:gd name="connsiteX0" fmla="*/ 0 w 8229600"/>
              <a:gd name="connsiteY0" fmla="*/ 83949 h 503685"/>
              <a:gd name="connsiteX1" fmla="*/ 83949 w 8229600"/>
              <a:gd name="connsiteY1" fmla="*/ 0 h 503685"/>
              <a:gd name="connsiteX2" fmla="*/ 8145651 w 8229600"/>
              <a:gd name="connsiteY2" fmla="*/ 0 h 503685"/>
              <a:gd name="connsiteX3" fmla="*/ 8229600 w 8229600"/>
              <a:gd name="connsiteY3" fmla="*/ 83949 h 503685"/>
              <a:gd name="connsiteX4" fmla="*/ 8229600 w 8229600"/>
              <a:gd name="connsiteY4" fmla="*/ 419736 h 503685"/>
              <a:gd name="connsiteX5" fmla="*/ 8145651 w 8229600"/>
              <a:gd name="connsiteY5" fmla="*/ 503685 h 503685"/>
              <a:gd name="connsiteX6" fmla="*/ 83949 w 8229600"/>
              <a:gd name="connsiteY6" fmla="*/ 503685 h 503685"/>
              <a:gd name="connsiteX7" fmla="*/ 0 w 8229600"/>
              <a:gd name="connsiteY7" fmla="*/ 419736 h 503685"/>
              <a:gd name="connsiteX8" fmla="*/ 0 w 8229600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8145651" y="0"/>
                </a:lnTo>
                <a:cubicBezTo>
                  <a:pt x="8192015" y="0"/>
                  <a:pt x="8229600" y="37585"/>
                  <a:pt x="8229600" y="83949"/>
                </a:cubicBezTo>
                <a:lnTo>
                  <a:pt x="8229600" y="419736"/>
                </a:lnTo>
                <a:cubicBezTo>
                  <a:pt x="8229600" y="466100"/>
                  <a:pt x="8192015" y="503685"/>
                  <a:pt x="8145651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exploring Vietnamese culture </a:t>
            </a:r>
            <a:endParaRPr lang="en-GB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755937" y="3500818"/>
            <a:ext cx="1828800" cy="503685"/>
          </a:xfrm>
          <a:custGeom>
            <a:avLst/>
            <a:gdLst>
              <a:gd name="connsiteX0" fmla="*/ 0 w 8229600"/>
              <a:gd name="connsiteY0" fmla="*/ 83949 h 503685"/>
              <a:gd name="connsiteX1" fmla="*/ 83949 w 8229600"/>
              <a:gd name="connsiteY1" fmla="*/ 0 h 503685"/>
              <a:gd name="connsiteX2" fmla="*/ 8145651 w 8229600"/>
              <a:gd name="connsiteY2" fmla="*/ 0 h 503685"/>
              <a:gd name="connsiteX3" fmla="*/ 8229600 w 8229600"/>
              <a:gd name="connsiteY3" fmla="*/ 83949 h 503685"/>
              <a:gd name="connsiteX4" fmla="*/ 8229600 w 8229600"/>
              <a:gd name="connsiteY4" fmla="*/ 419736 h 503685"/>
              <a:gd name="connsiteX5" fmla="*/ 8145651 w 8229600"/>
              <a:gd name="connsiteY5" fmla="*/ 503685 h 503685"/>
              <a:gd name="connsiteX6" fmla="*/ 83949 w 8229600"/>
              <a:gd name="connsiteY6" fmla="*/ 503685 h 503685"/>
              <a:gd name="connsiteX7" fmla="*/ 0 w 8229600"/>
              <a:gd name="connsiteY7" fmla="*/ 419736 h 503685"/>
              <a:gd name="connsiteX8" fmla="*/ 0 w 8229600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8145651" y="0"/>
                </a:lnTo>
                <a:cubicBezTo>
                  <a:pt x="8192015" y="0"/>
                  <a:pt x="8229600" y="37585"/>
                  <a:pt x="8229600" y="83949"/>
                </a:cubicBezTo>
                <a:lnTo>
                  <a:pt x="8229600" y="419736"/>
                </a:lnTo>
                <a:cubicBezTo>
                  <a:pt x="8229600" y="466100"/>
                  <a:pt x="8192015" y="503685"/>
                  <a:pt x="8145651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make things </a:t>
            </a:r>
            <a:endParaRPr lang="en-GB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747303" y="3867202"/>
            <a:ext cx="2458669" cy="503685"/>
          </a:xfrm>
          <a:custGeom>
            <a:avLst/>
            <a:gdLst>
              <a:gd name="connsiteX0" fmla="*/ 0 w 8229600"/>
              <a:gd name="connsiteY0" fmla="*/ 83949 h 503685"/>
              <a:gd name="connsiteX1" fmla="*/ 83949 w 8229600"/>
              <a:gd name="connsiteY1" fmla="*/ 0 h 503685"/>
              <a:gd name="connsiteX2" fmla="*/ 8145651 w 8229600"/>
              <a:gd name="connsiteY2" fmla="*/ 0 h 503685"/>
              <a:gd name="connsiteX3" fmla="*/ 8229600 w 8229600"/>
              <a:gd name="connsiteY3" fmla="*/ 83949 h 503685"/>
              <a:gd name="connsiteX4" fmla="*/ 8229600 w 8229600"/>
              <a:gd name="connsiteY4" fmla="*/ 419736 h 503685"/>
              <a:gd name="connsiteX5" fmla="*/ 8145651 w 8229600"/>
              <a:gd name="connsiteY5" fmla="*/ 503685 h 503685"/>
              <a:gd name="connsiteX6" fmla="*/ 83949 w 8229600"/>
              <a:gd name="connsiteY6" fmla="*/ 503685 h 503685"/>
              <a:gd name="connsiteX7" fmla="*/ 0 w 8229600"/>
              <a:gd name="connsiteY7" fmla="*/ 419736 h 503685"/>
              <a:gd name="connsiteX8" fmla="*/ 0 w 8229600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8145651" y="0"/>
                </a:lnTo>
                <a:cubicBezTo>
                  <a:pt x="8192015" y="0"/>
                  <a:pt x="8229600" y="37585"/>
                  <a:pt x="8229600" y="83949"/>
                </a:cubicBezTo>
                <a:lnTo>
                  <a:pt x="8229600" y="419736"/>
                </a:lnTo>
                <a:cubicBezTo>
                  <a:pt x="8229600" y="466100"/>
                  <a:pt x="8192015" y="503685"/>
                  <a:pt x="8145651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paint on ceramics</a:t>
            </a:r>
            <a:endParaRPr lang="en-GB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877910" y="4511034"/>
            <a:ext cx="1395662" cy="503685"/>
          </a:xfrm>
          <a:custGeom>
            <a:avLst/>
            <a:gdLst>
              <a:gd name="connsiteX0" fmla="*/ 0 w 8229600"/>
              <a:gd name="connsiteY0" fmla="*/ 83949 h 503685"/>
              <a:gd name="connsiteX1" fmla="*/ 83949 w 8229600"/>
              <a:gd name="connsiteY1" fmla="*/ 0 h 503685"/>
              <a:gd name="connsiteX2" fmla="*/ 8145651 w 8229600"/>
              <a:gd name="connsiteY2" fmla="*/ 0 h 503685"/>
              <a:gd name="connsiteX3" fmla="*/ 8229600 w 8229600"/>
              <a:gd name="connsiteY3" fmla="*/ 83949 h 503685"/>
              <a:gd name="connsiteX4" fmla="*/ 8229600 w 8229600"/>
              <a:gd name="connsiteY4" fmla="*/ 419736 h 503685"/>
              <a:gd name="connsiteX5" fmla="*/ 8145651 w 8229600"/>
              <a:gd name="connsiteY5" fmla="*/ 503685 h 503685"/>
              <a:gd name="connsiteX6" fmla="*/ 83949 w 8229600"/>
              <a:gd name="connsiteY6" fmla="*/ 503685 h 503685"/>
              <a:gd name="connsiteX7" fmla="*/ 0 w 8229600"/>
              <a:gd name="connsiteY7" fmla="*/ 419736 h 503685"/>
              <a:gd name="connsiteX8" fmla="*/ 0 w 8229600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8145651" y="0"/>
                </a:lnTo>
                <a:cubicBezTo>
                  <a:pt x="8192015" y="0"/>
                  <a:pt x="8229600" y="37585"/>
                  <a:pt x="8229600" y="83949"/>
                </a:cubicBezTo>
                <a:lnTo>
                  <a:pt x="8229600" y="419736"/>
                </a:lnTo>
                <a:cubicBezTo>
                  <a:pt x="8229600" y="466100"/>
                  <a:pt x="8192015" y="503685"/>
                  <a:pt x="8145651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hill </a:t>
            </a:r>
            <a:endParaRPr lang="en-GB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314465" y="4871735"/>
            <a:ext cx="1395662" cy="503685"/>
          </a:xfrm>
          <a:custGeom>
            <a:avLst/>
            <a:gdLst>
              <a:gd name="connsiteX0" fmla="*/ 0 w 8229600"/>
              <a:gd name="connsiteY0" fmla="*/ 83949 h 503685"/>
              <a:gd name="connsiteX1" fmla="*/ 83949 w 8229600"/>
              <a:gd name="connsiteY1" fmla="*/ 0 h 503685"/>
              <a:gd name="connsiteX2" fmla="*/ 8145651 w 8229600"/>
              <a:gd name="connsiteY2" fmla="*/ 0 h 503685"/>
              <a:gd name="connsiteX3" fmla="*/ 8229600 w 8229600"/>
              <a:gd name="connsiteY3" fmla="*/ 83949 h 503685"/>
              <a:gd name="connsiteX4" fmla="*/ 8229600 w 8229600"/>
              <a:gd name="connsiteY4" fmla="*/ 419736 h 503685"/>
              <a:gd name="connsiteX5" fmla="*/ 8145651 w 8229600"/>
              <a:gd name="connsiteY5" fmla="*/ 503685 h 503685"/>
              <a:gd name="connsiteX6" fmla="*/ 83949 w 8229600"/>
              <a:gd name="connsiteY6" fmla="*/ 503685 h 503685"/>
              <a:gd name="connsiteX7" fmla="*/ 0 w 8229600"/>
              <a:gd name="connsiteY7" fmla="*/ 419736 h 503685"/>
              <a:gd name="connsiteX8" fmla="*/ 0 w 8229600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8145651" y="0"/>
                </a:lnTo>
                <a:cubicBezTo>
                  <a:pt x="8192015" y="0"/>
                  <a:pt x="8229600" y="37585"/>
                  <a:pt x="8229600" y="83949"/>
                </a:cubicBezTo>
                <a:lnTo>
                  <a:pt x="8229600" y="419736"/>
                </a:lnTo>
                <a:cubicBezTo>
                  <a:pt x="8229600" y="466100"/>
                  <a:pt x="8192015" y="503685"/>
                  <a:pt x="8145651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books </a:t>
            </a:r>
            <a:endParaRPr lang="en-GB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322348" y="5200965"/>
            <a:ext cx="1395662" cy="503685"/>
          </a:xfrm>
          <a:custGeom>
            <a:avLst/>
            <a:gdLst>
              <a:gd name="connsiteX0" fmla="*/ 0 w 8229600"/>
              <a:gd name="connsiteY0" fmla="*/ 83949 h 503685"/>
              <a:gd name="connsiteX1" fmla="*/ 83949 w 8229600"/>
              <a:gd name="connsiteY1" fmla="*/ 0 h 503685"/>
              <a:gd name="connsiteX2" fmla="*/ 8145651 w 8229600"/>
              <a:gd name="connsiteY2" fmla="*/ 0 h 503685"/>
              <a:gd name="connsiteX3" fmla="*/ 8229600 w 8229600"/>
              <a:gd name="connsiteY3" fmla="*/ 83949 h 503685"/>
              <a:gd name="connsiteX4" fmla="*/ 8229600 w 8229600"/>
              <a:gd name="connsiteY4" fmla="*/ 419736 h 503685"/>
              <a:gd name="connsiteX5" fmla="*/ 8145651 w 8229600"/>
              <a:gd name="connsiteY5" fmla="*/ 503685 h 503685"/>
              <a:gd name="connsiteX6" fmla="*/ 83949 w 8229600"/>
              <a:gd name="connsiteY6" fmla="*/ 503685 h 503685"/>
              <a:gd name="connsiteX7" fmla="*/ 0 w 8229600"/>
              <a:gd name="connsiteY7" fmla="*/ 419736 h 503685"/>
              <a:gd name="connsiteX8" fmla="*/ 0 w 8229600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8145651" y="0"/>
                </a:lnTo>
                <a:cubicBezTo>
                  <a:pt x="8192015" y="0"/>
                  <a:pt x="8229600" y="37585"/>
                  <a:pt x="8229600" y="83949"/>
                </a:cubicBezTo>
                <a:lnTo>
                  <a:pt x="8229600" y="419736"/>
                </a:lnTo>
                <a:cubicBezTo>
                  <a:pt x="8229600" y="466100"/>
                  <a:pt x="8192015" y="503685"/>
                  <a:pt x="8145651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pigeons </a:t>
            </a:r>
            <a:endParaRPr lang="en-GB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336627" y="5554383"/>
            <a:ext cx="1395662" cy="503685"/>
          </a:xfrm>
          <a:custGeom>
            <a:avLst/>
            <a:gdLst>
              <a:gd name="connsiteX0" fmla="*/ 0 w 8229600"/>
              <a:gd name="connsiteY0" fmla="*/ 83949 h 503685"/>
              <a:gd name="connsiteX1" fmla="*/ 83949 w 8229600"/>
              <a:gd name="connsiteY1" fmla="*/ 0 h 503685"/>
              <a:gd name="connsiteX2" fmla="*/ 8145651 w 8229600"/>
              <a:gd name="connsiteY2" fmla="*/ 0 h 503685"/>
              <a:gd name="connsiteX3" fmla="*/ 8229600 w 8229600"/>
              <a:gd name="connsiteY3" fmla="*/ 83949 h 503685"/>
              <a:gd name="connsiteX4" fmla="*/ 8229600 w 8229600"/>
              <a:gd name="connsiteY4" fmla="*/ 419736 h 503685"/>
              <a:gd name="connsiteX5" fmla="*/ 8145651 w 8229600"/>
              <a:gd name="connsiteY5" fmla="*/ 503685 h 503685"/>
              <a:gd name="connsiteX6" fmla="*/ 83949 w 8229600"/>
              <a:gd name="connsiteY6" fmla="*/ 503685 h 503685"/>
              <a:gd name="connsiteX7" fmla="*/ 0 w 8229600"/>
              <a:gd name="connsiteY7" fmla="*/ 419736 h 503685"/>
              <a:gd name="connsiteX8" fmla="*/ 0 w 8229600"/>
              <a:gd name="connsiteY8" fmla="*/ 83949 h 5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29600" h="503685">
                <a:moveTo>
                  <a:pt x="0" y="83949"/>
                </a:moveTo>
                <a:cubicBezTo>
                  <a:pt x="0" y="37585"/>
                  <a:pt x="37585" y="0"/>
                  <a:pt x="83949" y="0"/>
                </a:cubicBezTo>
                <a:lnTo>
                  <a:pt x="8145651" y="0"/>
                </a:lnTo>
                <a:cubicBezTo>
                  <a:pt x="8192015" y="0"/>
                  <a:pt x="8229600" y="37585"/>
                  <a:pt x="8229600" y="83949"/>
                </a:cubicBezTo>
                <a:lnTo>
                  <a:pt x="8229600" y="419736"/>
                </a:lnTo>
                <a:cubicBezTo>
                  <a:pt x="8229600" y="466100"/>
                  <a:pt x="8192015" y="503685"/>
                  <a:pt x="8145651" y="503685"/>
                </a:cubicBezTo>
                <a:lnTo>
                  <a:pt x="83949" y="503685"/>
                </a:lnTo>
                <a:cubicBezTo>
                  <a:pt x="37585" y="503685"/>
                  <a:pt x="0" y="466100"/>
                  <a:pt x="0" y="419736"/>
                </a:cubicBezTo>
                <a:lnTo>
                  <a:pt x="0" y="8394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598" tIns="104598" rIns="104598" bIns="104598" numCol="1" spcCol="1270" anchor="ctr" anchorCtr="0">
            <a:noAutofit/>
          </a:bodyPr>
          <a:lstStyle/>
          <a:p>
            <a:pPr lvl="0" algn="l" defTabSz="9334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watching</a:t>
            </a:r>
            <a:endParaRPr lang="en-GB" sz="2200" kern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09 Track 9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715379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9914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07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build="p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762</Words>
  <Application>Microsoft Office PowerPoint</Application>
  <PresentationFormat>On-screen Show (4:3)</PresentationFormat>
  <Paragraphs>161</Paragraphs>
  <Slides>13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0</vt:lpstr>
      <vt:lpstr>Slide 1</vt:lpstr>
      <vt:lpstr>Slide 2</vt:lpstr>
      <vt:lpstr>Slide 3</vt:lpstr>
      <vt:lpstr>Slide 4</vt:lpstr>
      <vt:lpstr>Slide 5</vt:lpstr>
      <vt:lpstr>I. Listening</vt:lpstr>
      <vt:lpstr>Slide 7</vt:lpstr>
      <vt:lpstr>Slide 8</vt:lpstr>
      <vt:lpstr>II. Writing</vt:lpstr>
      <vt:lpstr>Slide 10</vt:lpstr>
      <vt:lpstr>Slide 11</vt:lpstr>
      <vt:lpstr>III. 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the teachers to our class</dc:title>
  <dc:creator>Nguyet</dc:creator>
  <cp:lastModifiedBy>AD</cp:lastModifiedBy>
  <cp:revision>402</cp:revision>
  <dcterms:created xsi:type="dcterms:W3CDTF">2016-12-15T15:38:30Z</dcterms:created>
  <dcterms:modified xsi:type="dcterms:W3CDTF">2020-02-03T14:25:17Z</dcterms:modified>
</cp:coreProperties>
</file>