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4" d="100"/>
          <a:sy n="94" d="100"/>
        </p:scale>
        <p:origin x="1557" y="35"/>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F34846-724E-4395-B633-950BF3A871CD}" type="doc">
      <dgm:prSet loTypeId="urn:microsoft.com/office/officeart/2005/8/layout/list1" loCatId="list" qsTypeId="urn:microsoft.com/office/officeart/2005/8/quickstyle/simple1" qsCatId="simple" csTypeId="urn:microsoft.com/office/officeart/2005/8/colors/colorful5" csCatId="colorful" phldr="1"/>
      <dgm:spPr/>
      <dgm:t>
        <a:bodyPr/>
        <a:lstStyle/>
        <a:p>
          <a:endParaRPr lang="vi-VN"/>
        </a:p>
      </dgm:t>
    </dgm:pt>
    <dgm:pt modelId="{CAA52E8B-E3A4-468A-9335-14917AA50844}">
      <dgm:prSet phldrT="[Text]" custT="1"/>
      <dgm:spPr/>
      <dgm:t>
        <a:bodyPr/>
        <a:lstStyle/>
        <a:p>
          <a:r>
            <a:rPr lang="en-US" sz="2400" b="0" i="0" dirty="0" err="1">
              <a:solidFill>
                <a:schemeClr val="bg1"/>
              </a:solidFill>
              <a:latin typeface="Arial" panose="020B0604020202020204" pitchFamily="34" charset="0"/>
              <a:cs typeface="Arial" panose="020B0604020202020204" pitchFamily="34" charset="0"/>
            </a:rPr>
            <a:t>Phát</a:t>
          </a:r>
          <a:r>
            <a:rPr lang="en-US" sz="2400" b="0" i="0" dirty="0">
              <a:solidFill>
                <a:schemeClr val="bg1"/>
              </a:solidFill>
              <a:latin typeface="Arial" panose="020B0604020202020204" pitchFamily="34" charset="0"/>
              <a:cs typeface="Arial" panose="020B0604020202020204" pitchFamily="34" charset="0"/>
            </a:rPr>
            <a:t> </a:t>
          </a:r>
          <a:r>
            <a:rPr lang="en-US" sz="2400" b="0" i="0" dirty="0" err="1">
              <a:solidFill>
                <a:schemeClr val="bg1"/>
              </a:solidFill>
              <a:latin typeface="Arial" panose="020B0604020202020204" pitchFamily="34" charset="0"/>
              <a:cs typeface="Arial" panose="020B0604020202020204" pitchFamily="34" charset="0"/>
            </a:rPr>
            <a:t>triển</a:t>
          </a:r>
          <a:r>
            <a:rPr lang="en-US" sz="2400" b="0" i="0" dirty="0">
              <a:solidFill>
                <a:schemeClr val="bg1"/>
              </a:solidFill>
              <a:latin typeface="Arial" panose="020B0604020202020204" pitchFamily="34" charset="0"/>
              <a:cs typeface="Arial" panose="020B0604020202020204" pitchFamily="34" charset="0"/>
            </a:rPr>
            <a:t> </a:t>
          </a:r>
          <a:r>
            <a:rPr lang="en-US" sz="2400" b="0" i="0" dirty="0" err="1">
              <a:solidFill>
                <a:schemeClr val="bg1"/>
              </a:solidFill>
              <a:latin typeface="Arial" panose="020B0604020202020204" pitchFamily="34" charset="0"/>
              <a:cs typeface="Arial" panose="020B0604020202020204" pitchFamily="34" charset="0"/>
            </a:rPr>
            <a:t>nhờ</a:t>
          </a:r>
          <a:r>
            <a:rPr lang="en-US" sz="2400" b="0" i="0" dirty="0">
              <a:solidFill>
                <a:schemeClr val="bg1"/>
              </a:solidFill>
              <a:latin typeface="Arial" panose="020B0604020202020204" pitchFamily="34" charset="0"/>
              <a:cs typeface="Arial" panose="020B0604020202020204" pitchFamily="34" charset="0"/>
            </a:rPr>
            <a:t> </a:t>
          </a:r>
          <a:r>
            <a:rPr lang="en-US" sz="2400" b="0" i="0" dirty="0" err="1">
              <a:solidFill>
                <a:schemeClr val="bg1"/>
              </a:solidFill>
              <a:latin typeface="Arial" panose="020B0604020202020204" pitchFamily="34" charset="0"/>
              <a:cs typeface="Arial" panose="020B0604020202020204" pitchFamily="34" charset="0"/>
            </a:rPr>
            <a:t>lợi</a:t>
          </a:r>
          <a:r>
            <a:rPr lang="en-US" sz="2400" b="0" i="0" dirty="0">
              <a:solidFill>
                <a:schemeClr val="bg1"/>
              </a:solidFill>
              <a:latin typeface="Arial" panose="020B0604020202020204" pitchFamily="34" charset="0"/>
              <a:cs typeface="Arial" panose="020B0604020202020204" pitchFamily="34" charset="0"/>
            </a:rPr>
            <a:t> </a:t>
          </a:r>
          <a:r>
            <a:rPr lang="en-US" sz="2400" b="0" i="0" dirty="0" err="1">
              <a:solidFill>
                <a:schemeClr val="bg1"/>
              </a:solidFill>
              <a:latin typeface="Arial" panose="020B0604020202020204" pitchFamily="34" charset="0"/>
              <a:cs typeface="Arial" panose="020B0604020202020204" pitchFamily="34" charset="0"/>
            </a:rPr>
            <a:t>thế</a:t>
          </a:r>
          <a:r>
            <a:rPr lang="en-US" sz="2400" b="0" i="0" dirty="0">
              <a:solidFill>
                <a:schemeClr val="bg1"/>
              </a:solidFill>
              <a:latin typeface="Arial" panose="020B0604020202020204" pitchFamily="34" charset="0"/>
              <a:cs typeface="Arial" panose="020B0604020202020204" pitchFamily="34" charset="0"/>
            </a:rPr>
            <a:t> </a:t>
          </a:r>
          <a:r>
            <a:rPr lang="en-US" sz="2400" b="0" i="0" dirty="0" err="1">
              <a:solidFill>
                <a:schemeClr val="bg1"/>
              </a:solidFill>
              <a:latin typeface="Arial" panose="020B0604020202020204" pitchFamily="34" charset="0"/>
              <a:cs typeface="Arial" panose="020B0604020202020204" pitchFamily="34" charset="0"/>
            </a:rPr>
            <a:t>của</a:t>
          </a:r>
          <a:r>
            <a:rPr lang="en-US" sz="2400" b="0" i="0" dirty="0">
              <a:solidFill>
                <a:schemeClr val="bg1"/>
              </a:solidFill>
              <a:latin typeface="Arial" panose="020B0604020202020204" pitchFamily="34" charset="0"/>
              <a:cs typeface="Arial" panose="020B0604020202020204" pitchFamily="34" charset="0"/>
            </a:rPr>
            <a:t> </a:t>
          </a:r>
          <a:r>
            <a:rPr lang="en-US" sz="2400" b="0" i="0" dirty="0" err="1">
              <a:solidFill>
                <a:schemeClr val="bg1"/>
              </a:solidFill>
              <a:latin typeface="Arial" panose="020B0604020202020204" pitchFamily="34" charset="0"/>
              <a:cs typeface="Arial" panose="020B0604020202020204" pitchFamily="34" charset="0"/>
            </a:rPr>
            <a:t>điều</a:t>
          </a:r>
          <a:r>
            <a:rPr lang="en-US" sz="2400" b="0" i="0" dirty="0">
              <a:solidFill>
                <a:schemeClr val="bg1"/>
              </a:solidFill>
              <a:latin typeface="Arial" panose="020B0604020202020204" pitchFamily="34" charset="0"/>
              <a:cs typeface="Arial" panose="020B0604020202020204" pitchFamily="34" charset="0"/>
            </a:rPr>
            <a:t> </a:t>
          </a:r>
          <a:r>
            <a:rPr lang="en-US" sz="2400" b="0" i="0" dirty="0" err="1">
              <a:solidFill>
                <a:schemeClr val="bg1"/>
              </a:solidFill>
              <a:latin typeface="Arial" panose="020B0604020202020204" pitchFamily="34" charset="0"/>
              <a:cs typeface="Arial" panose="020B0604020202020204" pitchFamily="34" charset="0"/>
            </a:rPr>
            <a:t>kiện</a:t>
          </a:r>
          <a:r>
            <a:rPr lang="en-US" sz="2400" b="0" i="0" dirty="0">
              <a:solidFill>
                <a:schemeClr val="bg1"/>
              </a:solidFill>
              <a:latin typeface="Arial" panose="020B0604020202020204" pitchFamily="34" charset="0"/>
              <a:cs typeface="Arial" panose="020B0604020202020204" pitchFamily="34" charset="0"/>
            </a:rPr>
            <a:t> </a:t>
          </a:r>
          <a:r>
            <a:rPr lang="en-US" sz="2400" b="0" i="0" dirty="0" err="1">
              <a:solidFill>
                <a:schemeClr val="bg1"/>
              </a:solidFill>
              <a:latin typeface="Arial" panose="020B0604020202020204" pitchFamily="34" charset="0"/>
              <a:cs typeface="Arial" panose="020B0604020202020204" pitchFamily="34" charset="0"/>
            </a:rPr>
            <a:t>tự</a:t>
          </a:r>
          <a:r>
            <a:rPr lang="en-US" sz="2400" b="0" i="0" dirty="0">
              <a:solidFill>
                <a:schemeClr val="bg1"/>
              </a:solidFill>
              <a:latin typeface="Arial" panose="020B0604020202020204" pitchFamily="34" charset="0"/>
              <a:cs typeface="Arial" panose="020B0604020202020204" pitchFamily="34" charset="0"/>
            </a:rPr>
            <a:t> </a:t>
          </a:r>
          <a:r>
            <a:rPr lang="en-US" sz="2400" b="0" i="0" dirty="0" err="1">
              <a:solidFill>
                <a:schemeClr val="bg1"/>
              </a:solidFill>
              <a:latin typeface="Arial" panose="020B0604020202020204" pitchFamily="34" charset="0"/>
              <a:cs typeface="Arial" panose="020B0604020202020204" pitchFamily="34" charset="0"/>
            </a:rPr>
            <a:t>nhiên</a:t>
          </a:r>
          <a:endParaRPr lang="vi-VN" sz="2400" b="0" i="0" dirty="0">
            <a:solidFill>
              <a:schemeClr val="bg1"/>
            </a:solidFill>
            <a:latin typeface="Arial" panose="020B0604020202020204" pitchFamily="34" charset="0"/>
            <a:cs typeface="Arial" panose="020B0604020202020204" pitchFamily="34" charset="0"/>
          </a:endParaRPr>
        </a:p>
      </dgm:t>
    </dgm:pt>
    <dgm:pt modelId="{ECBDDEFB-B9BC-4EBC-8D57-7797E8345C4C}" type="parTrans" cxnId="{3F3FD112-D582-4A18-AB12-ED473B599044}">
      <dgm:prSet/>
      <dgm:spPr/>
      <dgm:t>
        <a:bodyPr/>
        <a:lstStyle/>
        <a:p>
          <a:endParaRPr lang="vi-VN"/>
        </a:p>
      </dgm:t>
    </dgm:pt>
    <dgm:pt modelId="{6A189F7B-17F3-4BBA-AA3B-764205B2D065}" type="sibTrans" cxnId="{3F3FD112-D582-4A18-AB12-ED473B599044}">
      <dgm:prSet/>
      <dgm:spPr/>
      <dgm:t>
        <a:bodyPr/>
        <a:lstStyle/>
        <a:p>
          <a:endParaRPr lang="vi-VN"/>
        </a:p>
      </dgm:t>
    </dgm:pt>
    <dgm:pt modelId="{CE336445-DCAD-40E9-B1D7-1FE5D4669FAC}">
      <dgm:prSet phldrT="[Text]" custT="1"/>
      <dgm:spPr/>
      <dgm:t>
        <a:bodyPr/>
        <a:lstStyle/>
        <a:p>
          <a:r>
            <a:rPr lang="vi-VN" sz="2400" b="0" i="0" dirty="0"/>
            <a:t>Phát triển để đáp ứng nhu cầu tiêu dùng của con người</a:t>
          </a:r>
        </a:p>
      </dgm:t>
    </dgm:pt>
    <dgm:pt modelId="{7E684495-D0CE-4D9B-A830-E1340CEC392C}" type="parTrans" cxnId="{8725787A-A8B4-4C04-9597-CFD936A396E8}">
      <dgm:prSet/>
      <dgm:spPr/>
      <dgm:t>
        <a:bodyPr/>
        <a:lstStyle/>
        <a:p>
          <a:endParaRPr lang="vi-VN"/>
        </a:p>
      </dgm:t>
    </dgm:pt>
    <dgm:pt modelId="{9D76FC47-7A82-46EB-B722-EA04A20B46B5}" type="sibTrans" cxnId="{8725787A-A8B4-4C04-9597-CFD936A396E8}">
      <dgm:prSet/>
      <dgm:spPr/>
      <dgm:t>
        <a:bodyPr/>
        <a:lstStyle/>
        <a:p>
          <a:endParaRPr lang="vi-VN"/>
        </a:p>
      </dgm:t>
    </dgm:pt>
    <dgm:pt modelId="{A69BAB0D-B083-49C5-A647-B9A3B8E450F5}">
      <dgm:prSet phldrT="[Text]" custT="1"/>
      <dgm:spPr/>
      <dgm:t>
        <a:bodyPr/>
        <a:lstStyle/>
        <a:p>
          <a:r>
            <a:rPr lang="en-US" sz="2400" b="0" i="0" dirty="0" err="1">
              <a:latin typeface="Arial" panose="020B0604020202020204" pitchFamily="34" charset="0"/>
              <a:cs typeface="Arial" panose="020B0604020202020204" pitchFamily="34" charset="0"/>
            </a:rPr>
            <a:t>Phát</a:t>
          </a:r>
          <a:r>
            <a:rPr lang="en-US" sz="2400" b="0" i="0" dirty="0">
              <a:latin typeface="Arial" panose="020B0604020202020204" pitchFamily="34" charset="0"/>
              <a:cs typeface="Arial" panose="020B0604020202020204" pitchFamily="34" charset="0"/>
            </a:rPr>
            <a:t> </a:t>
          </a:r>
          <a:r>
            <a:rPr lang="en-US" sz="2400" b="0" i="0" dirty="0" err="1">
              <a:latin typeface="Arial" panose="020B0604020202020204" pitchFamily="34" charset="0"/>
              <a:cs typeface="Arial" panose="020B0604020202020204" pitchFamily="34" charset="0"/>
            </a:rPr>
            <a:t>triển</a:t>
          </a:r>
          <a:r>
            <a:rPr lang="en-US" sz="2400" b="0" i="0" dirty="0">
              <a:latin typeface="Arial" panose="020B0604020202020204" pitchFamily="34" charset="0"/>
              <a:cs typeface="Arial" panose="020B0604020202020204" pitchFamily="34" charset="0"/>
            </a:rPr>
            <a:t> </a:t>
          </a:r>
          <a:r>
            <a:rPr lang="en-US" sz="2400" b="0" i="0" dirty="0" err="1">
              <a:latin typeface="Arial" panose="020B0604020202020204" pitchFamily="34" charset="0"/>
              <a:cs typeface="Arial" panose="020B0604020202020204" pitchFamily="34" charset="0"/>
            </a:rPr>
            <a:t>nhờ</a:t>
          </a:r>
          <a:r>
            <a:rPr lang="en-US" sz="2400" b="0" i="0" dirty="0">
              <a:latin typeface="Arial" panose="020B0604020202020204" pitchFamily="34" charset="0"/>
              <a:cs typeface="Arial" panose="020B0604020202020204" pitchFamily="34" charset="0"/>
            </a:rPr>
            <a:t> </a:t>
          </a:r>
          <a:r>
            <a:rPr lang="en-US" sz="2400" b="0" i="0" dirty="0" err="1">
              <a:latin typeface="Arial" panose="020B0604020202020204" pitchFamily="34" charset="0"/>
              <a:cs typeface="Arial" panose="020B0604020202020204" pitchFamily="34" charset="0"/>
            </a:rPr>
            <a:t>chính</a:t>
          </a:r>
          <a:r>
            <a:rPr lang="en-US" sz="2400" b="0" i="0" dirty="0">
              <a:latin typeface="Arial" panose="020B0604020202020204" pitchFamily="34" charset="0"/>
              <a:cs typeface="Arial" panose="020B0604020202020204" pitchFamily="34" charset="0"/>
            </a:rPr>
            <a:t> </a:t>
          </a:r>
          <a:r>
            <a:rPr lang="en-US" sz="2400" b="0" i="0" dirty="0" err="1">
              <a:latin typeface="Arial" panose="020B0604020202020204" pitchFamily="34" charset="0"/>
              <a:cs typeface="Arial" panose="020B0604020202020204" pitchFamily="34" charset="0"/>
            </a:rPr>
            <a:t>sách</a:t>
          </a:r>
          <a:r>
            <a:rPr lang="en-US" sz="2400" b="0" i="0" dirty="0">
              <a:latin typeface="Arial" panose="020B0604020202020204" pitchFamily="34" charset="0"/>
              <a:cs typeface="Arial" panose="020B0604020202020204" pitchFamily="34" charset="0"/>
            </a:rPr>
            <a:t> </a:t>
          </a:r>
          <a:r>
            <a:rPr lang="en-US" sz="2400" b="0" i="0" dirty="0" err="1">
              <a:latin typeface="Arial" panose="020B0604020202020204" pitchFamily="34" charset="0"/>
              <a:cs typeface="Arial" panose="020B0604020202020204" pitchFamily="34" charset="0"/>
            </a:rPr>
            <a:t>hội</a:t>
          </a:r>
          <a:r>
            <a:rPr lang="en-US" sz="2400" b="0" i="0" dirty="0">
              <a:latin typeface="Arial" panose="020B0604020202020204" pitchFamily="34" charset="0"/>
              <a:cs typeface="Arial" panose="020B0604020202020204" pitchFamily="34" charset="0"/>
            </a:rPr>
            <a:t> </a:t>
          </a:r>
          <a:r>
            <a:rPr lang="en-US" sz="2400" b="0" i="0" dirty="0" err="1">
              <a:latin typeface="Arial" panose="020B0604020202020204" pitchFamily="34" charset="0"/>
              <a:cs typeface="Arial" panose="020B0604020202020204" pitchFamily="34" charset="0"/>
            </a:rPr>
            <a:t>nhập</a:t>
          </a:r>
          <a:r>
            <a:rPr lang="en-US" sz="2400" b="0" i="0" dirty="0">
              <a:latin typeface="Arial" panose="020B0604020202020204" pitchFamily="34" charset="0"/>
              <a:cs typeface="Arial" panose="020B0604020202020204" pitchFamily="34" charset="0"/>
            </a:rPr>
            <a:t> </a:t>
          </a:r>
          <a:r>
            <a:rPr lang="en-US" sz="2400" b="0" i="0" dirty="0" err="1">
              <a:latin typeface="Arial" panose="020B0604020202020204" pitchFamily="34" charset="0"/>
              <a:cs typeface="Arial" panose="020B0604020202020204" pitchFamily="34" charset="0"/>
            </a:rPr>
            <a:t>ngày</a:t>
          </a:r>
          <a:r>
            <a:rPr lang="en-US" sz="2400" b="0" i="0" dirty="0">
              <a:latin typeface="Arial" panose="020B0604020202020204" pitchFamily="34" charset="0"/>
              <a:cs typeface="Arial" panose="020B0604020202020204" pitchFamily="34" charset="0"/>
            </a:rPr>
            <a:t> </a:t>
          </a:r>
          <a:r>
            <a:rPr lang="en-US" sz="2400" b="0" i="0" dirty="0" err="1">
              <a:latin typeface="Arial" panose="020B0604020202020204" pitchFamily="34" charset="0"/>
              <a:cs typeface="Arial" panose="020B0604020202020204" pitchFamily="34" charset="0"/>
            </a:rPr>
            <a:t>càng</a:t>
          </a:r>
          <a:r>
            <a:rPr lang="en-US" sz="2400" b="0" i="0" dirty="0">
              <a:latin typeface="Arial" panose="020B0604020202020204" pitchFamily="34" charset="0"/>
              <a:cs typeface="Arial" panose="020B0604020202020204" pitchFamily="34" charset="0"/>
            </a:rPr>
            <a:t> </a:t>
          </a:r>
          <a:r>
            <a:rPr lang="en-US" sz="2400" b="0" i="0" dirty="0" err="1">
              <a:latin typeface="Arial" panose="020B0604020202020204" pitchFamily="34" charset="0"/>
              <a:cs typeface="Arial" panose="020B0604020202020204" pitchFamily="34" charset="0"/>
            </a:rPr>
            <a:t>sâu</a:t>
          </a:r>
          <a:r>
            <a:rPr lang="en-US" sz="2400" b="0" i="0" dirty="0">
              <a:latin typeface="Arial" panose="020B0604020202020204" pitchFamily="34" charset="0"/>
              <a:cs typeface="Arial" panose="020B0604020202020204" pitchFamily="34" charset="0"/>
            </a:rPr>
            <a:t> </a:t>
          </a:r>
          <a:r>
            <a:rPr lang="en-US" sz="2400" b="0" i="0" dirty="0" err="1">
              <a:latin typeface="Arial" panose="020B0604020202020204" pitchFamily="34" charset="0"/>
              <a:cs typeface="Arial" panose="020B0604020202020204" pitchFamily="34" charset="0"/>
            </a:rPr>
            <a:t>rộng</a:t>
          </a:r>
          <a:r>
            <a:rPr lang="en-US" sz="2400" b="0" i="0" dirty="0">
              <a:latin typeface="Arial" panose="020B0604020202020204" pitchFamily="34" charset="0"/>
              <a:cs typeface="Arial" panose="020B0604020202020204" pitchFamily="34" charset="0"/>
            </a:rPr>
            <a:t> </a:t>
          </a:r>
          <a:r>
            <a:rPr lang="en-US" sz="2400" b="0" i="0" dirty="0" err="1">
              <a:latin typeface="Arial" panose="020B0604020202020204" pitchFamily="34" charset="0"/>
              <a:cs typeface="Arial" panose="020B0604020202020204" pitchFamily="34" charset="0"/>
            </a:rPr>
            <a:t>của</a:t>
          </a:r>
          <a:r>
            <a:rPr lang="en-US" sz="2400" b="0" i="0" dirty="0">
              <a:latin typeface="Arial" panose="020B0604020202020204" pitchFamily="34" charset="0"/>
              <a:cs typeface="Arial" panose="020B0604020202020204" pitchFamily="34" charset="0"/>
            </a:rPr>
            <a:t> </a:t>
          </a:r>
          <a:r>
            <a:rPr lang="en-US" sz="2400" b="0" i="0" dirty="0" err="1">
              <a:latin typeface="Arial" panose="020B0604020202020204" pitchFamily="34" charset="0"/>
              <a:cs typeface="Arial" panose="020B0604020202020204" pitchFamily="34" charset="0"/>
            </a:rPr>
            <a:t>Việt</a:t>
          </a:r>
          <a:r>
            <a:rPr lang="en-US" sz="2400" b="0" i="0" dirty="0">
              <a:latin typeface="Arial" panose="020B0604020202020204" pitchFamily="34" charset="0"/>
              <a:cs typeface="Arial" panose="020B0604020202020204" pitchFamily="34" charset="0"/>
            </a:rPr>
            <a:t> Nam</a:t>
          </a:r>
          <a:endParaRPr lang="vi-VN" sz="2400" b="0" i="0" dirty="0">
            <a:latin typeface="Arial" panose="020B0604020202020204" pitchFamily="34" charset="0"/>
            <a:cs typeface="Arial" panose="020B0604020202020204" pitchFamily="34" charset="0"/>
          </a:endParaRPr>
        </a:p>
      </dgm:t>
    </dgm:pt>
    <dgm:pt modelId="{FBE716B3-FD47-484E-8BFA-9F1C9C3EC974}" type="parTrans" cxnId="{3E0CC029-5953-4D67-9286-6CFC95484E83}">
      <dgm:prSet/>
      <dgm:spPr/>
      <dgm:t>
        <a:bodyPr/>
        <a:lstStyle/>
        <a:p>
          <a:endParaRPr lang="vi-VN"/>
        </a:p>
      </dgm:t>
    </dgm:pt>
    <dgm:pt modelId="{286DA0D3-3815-4F05-AFCB-D7218313085B}" type="sibTrans" cxnId="{3E0CC029-5953-4D67-9286-6CFC95484E83}">
      <dgm:prSet/>
      <dgm:spPr/>
      <dgm:t>
        <a:bodyPr/>
        <a:lstStyle/>
        <a:p>
          <a:endParaRPr lang="vi-VN"/>
        </a:p>
      </dgm:t>
    </dgm:pt>
    <dgm:pt modelId="{C0F11E45-224C-4834-9ED7-FCB50A3757E1}" type="pres">
      <dgm:prSet presAssocID="{0BF34846-724E-4395-B633-950BF3A871CD}" presName="linear" presStyleCnt="0">
        <dgm:presLayoutVars>
          <dgm:dir/>
          <dgm:animLvl val="lvl"/>
          <dgm:resizeHandles val="exact"/>
        </dgm:presLayoutVars>
      </dgm:prSet>
      <dgm:spPr/>
    </dgm:pt>
    <dgm:pt modelId="{4D42BEB9-C157-4191-BC9A-F1CDF98A3CFF}" type="pres">
      <dgm:prSet presAssocID="{CAA52E8B-E3A4-468A-9335-14917AA50844}" presName="parentLin" presStyleCnt="0"/>
      <dgm:spPr/>
    </dgm:pt>
    <dgm:pt modelId="{04E13CCE-D5E6-4597-84E0-B23533171C00}" type="pres">
      <dgm:prSet presAssocID="{CAA52E8B-E3A4-468A-9335-14917AA50844}" presName="parentLeftMargin" presStyleLbl="node1" presStyleIdx="0" presStyleCnt="3"/>
      <dgm:spPr/>
    </dgm:pt>
    <dgm:pt modelId="{FB6B2BEE-92CF-4A0A-A045-5B4929BA02E9}" type="pres">
      <dgm:prSet presAssocID="{CAA52E8B-E3A4-468A-9335-14917AA50844}" presName="parentText" presStyleLbl="node1" presStyleIdx="0" presStyleCnt="3" custScaleX="157296" custScaleY="147827" custLinFactNeighborX="25000" custLinFactNeighborY="4845">
        <dgm:presLayoutVars>
          <dgm:chMax val="0"/>
          <dgm:bulletEnabled val="1"/>
        </dgm:presLayoutVars>
      </dgm:prSet>
      <dgm:spPr/>
    </dgm:pt>
    <dgm:pt modelId="{1D4BF41A-42DB-43DC-B118-284D0ABF61AE}" type="pres">
      <dgm:prSet presAssocID="{CAA52E8B-E3A4-468A-9335-14917AA50844}" presName="negativeSpace" presStyleCnt="0"/>
      <dgm:spPr/>
    </dgm:pt>
    <dgm:pt modelId="{86921A2D-8D19-47A4-8F3C-192E3D30E922}" type="pres">
      <dgm:prSet presAssocID="{CAA52E8B-E3A4-468A-9335-14917AA50844}" presName="childText" presStyleLbl="conFgAcc1" presStyleIdx="0" presStyleCnt="3">
        <dgm:presLayoutVars>
          <dgm:bulletEnabled val="1"/>
        </dgm:presLayoutVars>
      </dgm:prSet>
      <dgm:spPr/>
    </dgm:pt>
    <dgm:pt modelId="{7E7BE452-719E-4D3A-8A8D-300FEB4ACD7C}" type="pres">
      <dgm:prSet presAssocID="{6A189F7B-17F3-4BBA-AA3B-764205B2D065}" presName="spaceBetweenRectangles" presStyleCnt="0"/>
      <dgm:spPr/>
    </dgm:pt>
    <dgm:pt modelId="{06AE7544-B5D4-4EC7-8158-90B3D49026B8}" type="pres">
      <dgm:prSet presAssocID="{CE336445-DCAD-40E9-B1D7-1FE5D4669FAC}" presName="parentLin" presStyleCnt="0"/>
      <dgm:spPr/>
    </dgm:pt>
    <dgm:pt modelId="{E8062836-6BC6-417D-94F2-91EB36C73A3D}" type="pres">
      <dgm:prSet presAssocID="{CE336445-DCAD-40E9-B1D7-1FE5D4669FAC}" presName="parentLeftMargin" presStyleLbl="node1" presStyleIdx="0" presStyleCnt="3"/>
      <dgm:spPr/>
    </dgm:pt>
    <dgm:pt modelId="{DF1DB271-4982-4189-A21D-24D98AF46B73}" type="pres">
      <dgm:prSet presAssocID="{CE336445-DCAD-40E9-B1D7-1FE5D4669FAC}" presName="parentText" presStyleLbl="node1" presStyleIdx="1" presStyleCnt="3" custScaleX="142857" custScaleY="137850">
        <dgm:presLayoutVars>
          <dgm:chMax val="0"/>
          <dgm:bulletEnabled val="1"/>
        </dgm:presLayoutVars>
      </dgm:prSet>
      <dgm:spPr/>
    </dgm:pt>
    <dgm:pt modelId="{3152A241-0E25-4882-9874-491D3A746E2A}" type="pres">
      <dgm:prSet presAssocID="{CE336445-DCAD-40E9-B1D7-1FE5D4669FAC}" presName="negativeSpace" presStyleCnt="0"/>
      <dgm:spPr/>
    </dgm:pt>
    <dgm:pt modelId="{BEAEDC30-9099-4A56-9CC5-F5EA48F52ABF}" type="pres">
      <dgm:prSet presAssocID="{CE336445-DCAD-40E9-B1D7-1FE5D4669FAC}" presName="childText" presStyleLbl="conFgAcc1" presStyleIdx="1" presStyleCnt="3">
        <dgm:presLayoutVars>
          <dgm:bulletEnabled val="1"/>
        </dgm:presLayoutVars>
      </dgm:prSet>
      <dgm:spPr/>
    </dgm:pt>
    <dgm:pt modelId="{42124108-25C4-4C3A-9941-F27DCB981A52}" type="pres">
      <dgm:prSet presAssocID="{9D76FC47-7A82-46EB-B722-EA04A20B46B5}" presName="spaceBetweenRectangles" presStyleCnt="0"/>
      <dgm:spPr/>
    </dgm:pt>
    <dgm:pt modelId="{C4823003-8733-4C8F-896D-1639793FB5DC}" type="pres">
      <dgm:prSet presAssocID="{A69BAB0D-B083-49C5-A647-B9A3B8E450F5}" presName="parentLin" presStyleCnt="0"/>
      <dgm:spPr/>
    </dgm:pt>
    <dgm:pt modelId="{DBDF3A2A-D7EB-43D9-A15E-8597173C982C}" type="pres">
      <dgm:prSet presAssocID="{A69BAB0D-B083-49C5-A647-B9A3B8E450F5}" presName="parentLeftMargin" presStyleLbl="node1" presStyleIdx="1" presStyleCnt="3"/>
      <dgm:spPr/>
    </dgm:pt>
    <dgm:pt modelId="{C43E5651-1C6C-4C8C-BA8A-EC20558AA5DF}" type="pres">
      <dgm:prSet presAssocID="{A69BAB0D-B083-49C5-A647-B9A3B8E450F5}" presName="parentText" presStyleLbl="node1" presStyleIdx="2" presStyleCnt="3" custScaleX="142857" custScaleY="136770">
        <dgm:presLayoutVars>
          <dgm:chMax val="0"/>
          <dgm:bulletEnabled val="1"/>
        </dgm:presLayoutVars>
      </dgm:prSet>
      <dgm:spPr/>
    </dgm:pt>
    <dgm:pt modelId="{E75B4964-95D7-4059-B415-49A12CA1840E}" type="pres">
      <dgm:prSet presAssocID="{A69BAB0D-B083-49C5-A647-B9A3B8E450F5}" presName="negativeSpace" presStyleCnt="0"/>
      <dgm:spPr/>
    </dgm:pt>
    <dgm:pt modelId="{47D02F68-5720-49C7-81D1-DE8FC44FFF6D}" type="pres">
      <dgm:prSet presAssocID="{A69BAB0D-B083-49C5-A647-B9A3B8E450F5}" presName="childText" presStyleLbl="conFgAcc1" presStyleIdx="2" presStyleCnt="3" custLinFactY="114371" custLinFactNeighborY="200000">
        <dgm:presLayoutVars>
          <dgm:bulletEnabled val="1"/>
        </dgm:presLayoutVars>
      </dgm:prSet>
      <dgm:spPr/>
    </dgm:pt>
  </dgm:ptLst>
  <dgm:cxnLst>
    <dgm:cxn modelId="{3F3FD112-D582-4A18-AB12-ED473B599044}" srcId="{0BF34846-724E-4395-B633-950BF3A871CD}" destId="{CAA52E8B-E3A4-468A-9335-14917AA50844}" srcOrd="0" destOrd="0" parTransId="{ECBDDEFB-B9BC-4EBC-8D57-7797E8345C4C}" sibTransId="{6A189F7B-17F3-4BBA-AA3B-764205B2D065}"/>
    <dgm:cxn modelId="{AEADFE1D-B6A4-4CE3-A39F-22DBD048ECBC}" type="presOf" srcId="{A69BAB0D-B083-49C5-A647-B9A3B8E450F5}" destId="{C43E5651-1C6C-4C8C-BA8A-EC20558AA5DF}" srcOrd="1" destOrd="0" presId="urn:microsoft.com/office/officeart/2005/8/layout/list1"/>
    <dgm:cxn modelId="{44BEBF29-260F-4BF2-A8AB-308F707DB118}" type="presOf" srcId="{CAA52E8B-E3A4-468A-9335-14917AA50844}" destId="{04E13CCE-D5E6-4597-84E0-B23533171C00}" srcOrd="0" destOrd="0" presId="urn:microsoft.com/office/officeart/2005/8/layout/list1"/>
    <dgm:cxn modelId="{3E0CC029-5953-4D67-9286-6CFC95484E83}" srcId="{0BF34846-724E-4395-B633-950BF3A871CD}" destId="{A69BAB0D-B083-49C5-A647-B9A3B8E450F5}" srcOrd="2" destOrd="0" parTransId="{FBE716B3-FD47-484E-8BFA-9F1C9C3EC974}" sibTransId="{286DA0D3-3815-4F05-AFCB-D7218313085B}"/>
    <dgm:cxn modelId="{36293634-ADCA-47C8-804D-EE3EA02ED454}" type="presOf" srcId="{0BF34846-724E-4395-B633-950BF3A871CD}" destId="{C0F11E45-224C-4834-9ED7-FCB50A3757E1}" srcOrd="0" destOrd="0" presId="urn:microsoft.com/office/officeart/2005/8/layout/list1"/>
    <dgm:cxn modelId="{AFDF5A72-3B98-4C25-B8AF-01D68B5778AE}" type="presOf" srcId="{CE336445-DCAD-40E9-B1D7-1FE5D4669FAC}" destId="{DF1DB271-4982-4189-A21D-24D98AF46B73}" srcOrd="1" destOrd="0" presId="urn:microsoft.com/office/officeart/2005/8/layout/list1"/>
    <dgm:cxn modelId="{8725787A-A8B4-4C04-9597-CFD936A396E8}" srcId="{0BF34846-724E-4395-B633-950BF3A871CD}" destId="{CE336445-DCAD-40E9-B1D7-1FE5D4669FAC}" srcOrd="1" destOrd="0" parTransId="{7E684495-D0CE-4D9B-A830-E1340CEC392C}" sibTransId="{9D76FC47-7A82-46EB-B722-EA04A20B46B5}"/>
    <dgm:cxn modelId="{76D8B5DF-DA31-4B88-9B68-4BCD216E7408}" type="presOf" srcId="{CE336445-DCAD-40E9-B1D7-1FE5D4669FAC}" destId="{E8062836-6BC6-417D-94F2-91EB36C73A3D}" srcOrd="0" destOrd="0" presId="urn:microsoft.com/office/officeart/2005/8/layout/list1"/>
    <dgm:cxn modelId="{603C35E9-DD15-45A9-AF53-4DBC7B040C30}" type="presOf" srcId="{A69BAB0D-B083-49C5-A647-B9A3B8E450F5}" destId="{DBDF3A2A-D7EB-43D9-A15E-8597173C982C}" srcOrd="0" destOrd="0" presId="urn:microsoft.com/office/officeart/2005/8/layout/list1"/>
    <dgm:cxn modelId="{A21391F0-55AA-4B3E-B518-76C5E1AB2DB2}" type="presOf" srcId="{CAA52E8B-E3A4-468A-9335-14917AA50844}" destId="{FB6B2BEE-92CF-4A0A-A045-5B4929BA02E9}" srcOrd="1" destOrd="0" presId="urn:microsoft.com/office/officeart/2005/8/layout/list1"/>
    <dgm:cxn modelId="{E971AE62-7CE6-442D-893A-B1B74B953CF9}" type="presParOf" srcId="{C0F11E45-224C-4834-9ED7-FCB50A3757E1}" destId="{4D42BEB9-C157-4191-BC9A-F1CDF98A3CFF}" srcOrd="0" destOrd="0" presId="urn:microsoft.com/office/officeart/2005/8/layout/list1"/>
    <dgm:cxn modelId="{AAFE26FB-E78F-4397-BBBE-322D83FAE961}" type="presParOf" srcId="{4D42BEB9-C157-4191-BC9A-F1CDF98A3CFF}" destId="{04E13CCE-D5E6-4597-84E0-B23533171C00}" srcOrd="0" destOrd="0" presId="urn:microsoft.com/office/officeart/2005/8/layout/list1"/>
    <dgm:cxn modelId="{C69CA030-BBDC-4C69-B9DD-F645179DCA92}" type="presParOf" srcId="{4D42BEB9-C157-4191-BC9A-F1CDF98A3CFF}" destId="{FB6B2BEE-92CF-4A0A-A045-5B4929BA02E9}" srcOrd="1" destOrd="0" presId="urn:microsoft.com/office/officeart/2005/8/layout/list1"/>
    <dgm:cxn modelId="{051573D3-5255-49E4-AE66-FA9A08C41810}" type="presParOf" srcId="{C0F11E45-224C-4834-9ED7-FCB50A3757E1}" destId="{1D4BF41A-42DB-43DC-B118-284D0ABF61AE}" srcOrd="1" destOrd="0" presId="urn:microsoft.com/office/officeart/2005/8/layout/list1"/>
    <dgm:cxn modelId="{B4A20A82-6DA1-48C5-9E34-5A5977724984}" type="presParOf" srcId="{C0F11E45-224C-4834-9ED7-FCB50A3757E1}" destId="{86921A2D-8D19-47A4-8F3C-192E3D30E922}" srcOrd="2" destOrd="0" presId="urn:microsoft.com/office/officeart/2005/8/layout/list1"/>
    <dgm:cxn modelId="{90EA5FCF-162B-4D03-A030-8B76FC1004AF}" type="presParOf" srcId="{C0F11E45-224C-4834-9ED7-FCB50A3757E1}" destId="{7E7BE452-719E-4D3A-8A8D-300FEB4ACD7C}" srcOrd="3" destOrd="0" presId="urn:microsoft.com/office/officeart/2005/8/layout/list1"/>
    <dgm:cxn modelId="{9534E247-E1A9-4FB8-BFC7-54E121163DA2}" type="presParOf" srcId="{C0F11E45-224C-4834-9ED7-FCB50A3757E1}" destId="{06AE7544-B5D4-4EC7-8158-90B3D49026B8}" srcOrd="4" destOrd="0" presId="urn:microsoft.com/office/officeart/2005/8/layout/list1"/>
    <dgm:cxn modelId="{FC4ACDCD-BDD6-488D-A888-4946562F8E07}" type="presParOf" srcId="{06AE7544-B5D4-4EC7-8158-90B3D49026B8}" destId="{E8062836-6BC6-417D-94F2-91EB36C73A3D}" srcOrd="0" destOrd="0" presId="urn:microsoft.com/office/officeart/2005/8/layout/list1"/>
    <dgm:cxn modelId="{931A957A-4870-4944-9533-5D08FB3FC1C7}" type="presParOf" srcId="{06AE7544-B5D4-4EC7-8158-90B3D49026B8}" destId="{DF1DB271-4982-4189-A21D-24D98AF46B73}" srcOrd="1" destOrd="0" presId="urn:microsoft.com/office/officeart/2005/8/layout/list1"/>
    <dgm:cxn modelId="{DE202CC6-D7F5-4B73-BA44-123D15878004}" type="presParOf" srcId="{C0F11E45-224C-4834-9ED7-FCB50A3757E1}" destId="{3152A241-0E25-4882-9874-491D3A746E2A}" srcOrd="5" destOrd="0" presId="urn:microsoft.com/office/officeart/2005/8/layout/list1"/>
    <dgm:cxn modelId="{7F66A1BA-1FE3-4F7F-B7D6-D81DAA9F1E23}" type="presParOf" srcId="{C0F11E45-224C-4834-9ED7-FCB50A3757E1}" destId="{BEAEDC30-9099-4A56-9CC5-F5EA48F52ABF}" srcOrd="6" destOrd="0" presId="urn:microsoft.com/office/officeart/2005/8/layout/list1"/>
    <dgm:cxn modelId="{3A6EE411-10A9-4B0F-A606-036ADCF80EC2}" type="presParOf" srcId="{C0F11E45-224C-4834-9ED7-FCB50A3757E1}" destId="{42124108-25C4-4C3A-9941-F27DCB981A52}" srcOrd="7" destOrd="0" presId="urn:microsoft.com/office/officeart/2005/8/layout/list1"/>
    <dgm:cxn modelId="{DFDEEB3A-5709-406A-B062-E5FD45AC0089}" type="presParOf" srcId="{C0F11E45-224C-4834-9ED7-FCB50A3757E1}" destId="{C4823003-8733-4C8F-896D-1639793FB5DC}" srcOrd="8" destOrd="0" presId="urn:microsoft.com/office/officeart/2005/8/layout/list1"/>
    <dgm:cxn modelId="{AA29C00F-CFDE-4EB5-82F7-B2D4478B0AC2}" type="presParOf" srcId="{C4823003-8733-4C8F-896D-1639793FB5DC}" destId="{DBDF3A2A-D7EB-43D9-A15E-8597173C982C}" srcOrd="0" destOrd="0" presId="urn:microsoft.com/office/officeart/2005/8/layout/list1"/>
    <dgm:cxn modelId="{F782F2A5-255C-425B-97FA-EBCF9702023D}" type="presParOf" srcId="{C4823003-8733-4C8F-896D-1639793FB5DC}" destId="{C43E5651-1C6C-4C8C-BA8A-EC20558AA5DF}" srcOrd="1" destOrd="0" presId="urn:microsoft.com/office/officeart/2005/8/layout/list1"/>
    <dgm:cxn modelId="{B989770C-0999-4D53-8144-73CBEED380EA}" type="presParOf" srcId="{C0F11E45-224C-4834-9ED7-FCB50A3757E1}" destId="{E75B4964-95D7-4059-B415-49A12CA1840E}" srcOrd="9" destOrd="0" presId="urn:microsoft.com/office/officeart/2005/8/layout/list1"/>
    <dgm:cxn modelId="{3F2CE6E8-7D96-4CBF-990C-FD2FB4C5A171}" type="presParOf" srcId="{C0F11E45-224C-4834-9ED7-FCB50A3757E1}" destId="{47D02F68-5720-49C7-81D1-DE8FC44FFF6D}"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921A2D-8D19-47A4-8F3C-192E3D30E922}">
      <dsp:nvSpPr>
        <dsp:cNvPr id="0" name=""/>
        <dsp:cNvSpPr/>
      </dsp:nvSpPr>
      <dsp:spPr>
        <a:xfrm>
          <a:off x="0" y="782933"/>
          <a:ext cx="7010400" cy="630000"/>
        </a:xfrm>
        <a:prstGeom prst="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B6B2BEE-92CF-4A0A-A045-5B4929BA02E9}">
      <dsp:nvSpPr>
        <dsp:cNvPr id="0" name=""/>
        <dsp:cNvSpPr/>
      </dsp:nvSpPr>
      <dsp:spPr>
        <a:xfrm>
          <a:off x="309080" y="96726"/>
          <a:ext cx="6701319" cy="1090963"/>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5484" tIns="0" rIns="185484" bIns="0" numCol="1" spcCol="1270" anchor="ctr" anchorCtr="0">
          <a:noAutofit/>
        </a:bodyPr>
        <a:lstStyle/>
        <a:p>
          <a:pPr marL="0" lvl="0" indent="0" algn="l" defTabSz="1066800">
            <a:lnSpc>
              <a:spcPct val="90000"/>
            </a:lnSpc>
            <a:spcBef>
              <a:spcPct val="0"/>
            </a:spcBef>
            <a:spcAft>
              <a:spcPct val="35000"/>
            </a:spcAft>
            <a:buNone/>
          </a:pPr>
          <a:r>
            <a:rPr lang="en-US" sz="2400" b="0" i="0" kern="1200" dirty="0" err="1">
              <a:solidFill>
                <a:schemeClr val="bg1"/>
              </a:solidFill>
              <a:latin typeface="Arial" panose="020B0604020202020204" pitchFamily="34" charset="0"/>
              <a:cs typeface="Arial" panose="020B0604020202020204" pitchFamily="34" charset="0"/>
            </a:rPr>
            <a:t>Phát</a:t>
          </a:r>
          <a:r>
            <a:rPr lang="en-US" sz="2400" b="0" i="0" kern="1200" dirty="0">
              <a:solidFill>
                <a:schemeClr val="bg1"/>
              </a:solidFill>
              <a:latin typeface="Arial" panose="020B0604020202020204" pitchFamily="34" charset="0"/>
              <a:cs typeface="Arial" panose="020B0604020202020204" pitchFamily="34" charset="0"/>
            </a:rPr>
            <a:t> </a:t>
          </a:r>
          <a:r>
            <a:rPr lang="en-US" sz="2400" b="0" i="0" kern="1200" dirty="0" err="1">
              <a:solidFill>
                <a:schemeClr val="bg1"/>
              </a:solidFill>
              <a:latin typeface="Arial" panose="020B0604020202020204" pitchFamily="34" charset="0"/>
              <a:cs typeface="Arial" panose="020B0604020202020204" pitchFamily="34" charset="0"/>
            </a:rPr>
            <a:t>triển</a:t>
          </a:r>
          <a:r>
            <a:rPr lang="en-US" sz="2400" b="0" i="0" kern="1200" dirty="0">
              <a:solidFill>
                <a:schemeClr val="bg1"/>
              </a:solidFill>
              <a:latin typeface="Arial" panose="020B0604020202020204" pitchFamily="34" charset="0"/>
              <a:cs typeface="Arial" panose="020B0604020202020204" pitchFamily="34" charset="0"/>
            </a:rPr>
            <a:t> </a:t>
          </a:r>
          <a:r>
            <a:rPr lang="en-US" sz="2400" b="0" i="0" kern="1200" dirty="0" err="1">
              <a:solidFill>
                <a:schemeClr val="bg1"/>
              </a:solidFill>
              <a:latin typeface="Arial" panose="020B0604020202020204" pitchFamily="34" charset="0"/>
              <a:cs typeface="Arial" panose="020B0604020202020204" pitchFamily="34" charset="0"/>
            </a:rPr>
            <a:t>nhờ</a:t>
          </a:r>
          <a:r>
            <a:rPr lang="en-US" sz="2400" b="0" i="0" kern="1200" dirty="0">
              <a:solidFill>
                <a:schemeClr val="bg1"/>
              </a:solidFill>
              <a:latin typeface="Arial" panose="020B0604020202020204" pitchFamily="34" charset="0"/>
              <a:cs typeface="Arial" panose="020B0604020202020204" pitchFamily="34" charset="0"/>
            </a:rPr>
            <a:t> </a:t>
          </a:r>
          <a:r>
            <a:rPr lang="en-US" sz="2400" b="0" i="0" kern="1200" dirty="0" err="1">
              <a:solidFill>
                <a:schemeClr val="bg1"/>
              </a:solidFill>
              <a:latin typeface="Arial" panose="020B0604020202020204" pitchFamily="34" charset="0"/>
              <a:cs typeface="Arial" panose="020B0604020202020204" pitchFamily="34" charset="0"/>
            </a:rPr>
            <a:t>lợi</a:t>
          </a:r>
          <a:r>
            <a:rPr lang="en-US" sz="2400" b="0" i="0" kern="1200" dirty="0">
              <a:solidFill>
                <a:schemeClr val="bg1"/>
              </a:solidFill>
              <a:latin typeface="Arial" panose="020B0604020202020204" pitchFamily="34" charset="0"/>
              <a:cs typeface="Arial" panose="020B0604020202020204" pitchFamily="34" charset="0"/>
            </a:rPr>
            <a:t> </a:t>
          </a:r>
          <a:r>
            <a:rPr lang="en-US" sz="2400" b="0" i="0" kern="1200" dirty="0" err="1">
              <a:solidFill>
                <a:schemeClr val="bg1"/>
              </a:solidFill>
              <a:latin typeface="Arial" panose="020B0604020202020204" pitchFamily="34" charset="0"/>
              <a:cs typeface="Arial" panose="020B0604020202020204" pitchFamily="34" charset="0"/>
            </a:rPr>
            <a:t>thế</a:t>
          </a:r>
          <a:r>
            <a:rPr lang="en-US" sz="2400" b="0" i="0" kern="1200" dirty="0">
              <a:solidFill>
                <a:schemeClr val="bg1"/>
              </a:solidFill>
              <a:latin typeface="Arial" panose="020B0604020202020204" pitchFamily="34" charset="0"/>
              <a:cs typeface="Arial" panose="020B0604020202020204" pitchFamily="34" charset="0"/>
            </a:rPr>
            <a:t> </a:t>
          </a:r>
          <a:r>
            <a:rPr lang="en-US" sz="2400" b="0" i="0" kern="1200" dirty="0" err="1">
              <a:solidFill>
                <a:schemeClr val="bg1"/>
              </a:solidFill>
              <a:latin typeface="Arial" panose="020B0604020202020204" pitchFamily="34" charset="0"/>
              <a:cs typeface="Arial" panose="020B0604020202020204" pitchFamily="34" charset="0"/>
            </a:rPr>
            <a:t>của</a:t>
          </a:r>
          <a:r>
            <a:rPr lang="en-US" sz="2400" b="0" i="0" kern="1200" dirty="0">
              <a:solidFill>
                <a:schemeClr val="bg1"/>
              </a:solidFill>
              <a:latin typeface="Arial" panose="020B0604020202020204" pitchFamily="34" charset="0"/>
              <a:cs typeface="Arial" panose="020B0604020202020204" pitchFamily="34" charset="0"/>
            </a:rPr>
            <a:t> </a:t>
          </a:r>
          <a:r>
            <a:rPr lang="en-US" sz="2400" b="0" i="0" kern="1200" dirty="0" err="1">
              <a:solidFill>
                <a:schemeClr val="bg1"/>
              </a:solidFill>
              <a:latin typeface="Arial" panose="020B0604020202020204" pitchFamily="34" charset="0"/>
              <a:cs typeface="Arial" panose="020B0604020202020204" pitchFamily="34" charset="0"/>
            </a:rPr>
            <a:t>điều</a:t>
          </a:r>
          <a:r>
            <a:rPr lang="en-US" sz="2400" b="0" i="0" kern="1200" dirty="0">
              <a:solidFill>
                <a:schemeClr val="bg1"/>
              </a:solidFill>
              <a:latin typeface="Arial" panose="020B0604020202020204" pitchFamily="34" charset="0"/>
              <a:cs typeface="Arial" panose="020B0604020202020204" pitchFamily="34" charset="0"/>
            </a:rPr>
            <a:t> </a:t>
          </a:r>
          <a:r>
            <a:rPr lang="en-US" sz="2400" b="0" i="0" kern="1200" dirty="0" err="1">
              <a:solidFill>
                <a:schemeClr val="bg1"/>
              </a:solidFill>
              <a:latin typeface="Arial" panose="020B0604020202020204" pitchFamily="34" charset="0"/>
              <a:cs typeface="Arial" panose="020B0604020202020204" pitchFamily="34" charset="0"/>
            </a:rPr>
            <a:t>kiện</a:t>
          </a:r>
          <a:r>
            <a:rPr lang="en-US" sz="2400" b="0" i="0" kern="1200" dirty="0">
              <a:solidFill>
                <a:schemeClr val="bg1"/>
              </a:solidFill>
              <a:latin typeface="Arial" panose="020B0604020202020204" pitchFamily="34" charset="0"/>
              <a:cs typeface="Arial" panose="020B0604020202020204" pitchFamily="34" charset="0"/>
            </a:rPr>
            <a:t> </a:t>
          </a:r>
          <a:r>
            <a:rPr lang="en-US" sz="2400" b="0" i="0" kern="1200" dirty="0" err="1">
              <a:solidFill>
                <a:schemeClr val="bg1"/>
              </a:solidFill>
              <a:latin typeface="Arial" panose="020B0604020202020204" pitchFamily="34" charset="0"/>
              <a:cs typeface="Arial" panose="020B0604020202020204" pitchFamily="34" charset="0"/>
            </a:rPr>
            <a:t>tự</a:t>
          </a:r>
          <a:r>
            <a:rPr lang="en-US" sz="2400" b="0" i="0" kern="1200" dirty="0">
              <a:solidFill>
                <a:schemeClr val="bg1"/>
              </a:solidFill>
              <a:latin typeface="Arial" panose="020B0604020202020204" pitchFamily="34" charset="0"/>
              <a:cs typeface="Arial" panose="020B0604020202020204" pitchFamily="34" charset="0"/>
            </a:rPr>
            <a:t> </a:t>
          </a:r>
          <a:r>
            <a:rPr lang="en-US" sz="2400" b="0" i="0" kern="1200" dirty="0" err="1">
              <a:solidFill>
                <a:schemeClr val="bg1"/>
              </a:solidFill>
              <a:latin typeface="Arial" panose="020B0604020202020204" pitchFamily="34" charset="0"/>
              <a:cs typeface="Arial" panose="020B0604020202020204" pitchFamily="34" charset="0"/>
            </a:rPr>
            <a:t>nhiên</a:t>
          </a:r>
          <a:endParaRPr lang="vi-VN" sz="2400" b="0" i="0" kern="1200" dirty="0">
            <a:solidFill>
              <a:schemeClr val="bg1"/>
            </a:solidFill>
            <a:latin typeface="Arial" panose="020B0604020202020204" pitchFamily="34" charset="0"/>
            <a:cs typeface="Arial" panose="020B0604020202020204" pitchFamily="34" charset="0"/>
          </a:endParaRPr>
        </a:p>
      </dsp:txBody>
      <dsp:txXfrm>
        <a:off x="362336" y="149982"/>
        <a:ext cx="6594807" cy="984451"/>
      </dsp:txXfrm>
    </dsp:sp>
    <dsp:sp modelId="{BEAEDC30-9099-4A56-9CC5-F5EA48F52ABF}">
      <dsp:nvSpPr>
        <dsp:cNvPr id="0" name=""/>
        <dsp:cNvSpPr/>
      </dsp:nvSpPr>
      <dsp:spPr>
        <a:xfrm>
          <a:off x="0" y="2196266"/>
          <a:ext cx="7010400" cy="630000"/>
        </a:xfrm>
        <a:prstGeom prst="rect">
          <a:avLst/>
        </a:prstGeom>
        <a:solidFill>
          <a:schemeClr val="lt1">
            <a:alpha val="90000"/>
            <a:hueOff val="0"/>
            <a:satOff val="0"/>
            <a:lumOff val="0"/>
            <a:alphaOff val="0"/>
          </a:schemeClr>
        </a:solidFill>
        <a:ln w="25400" cap="flat" cmpd="sng" algn="ctr">
          <a:solidFill>
            <a:schemeClr val="accent5">
              <a:hueOff val="-4966938"/>
              <a:satOff val="19906"/>
              <a:lumOff val="4314"/>
              <a:alphaOff val="0"/>
            </a:schemeClr>
          </a:solidFill>
          <a:prstDash val="solid"/>
        </a:ln>
        <a:effectLst/>
      </dsp:spPr>
      <dsp:style>
        <a:lnRef idx="2">
          <a:scrgbClr r="0" g="0" b="0"/>
        </a:lnRef>
        <a:fillRef idx="1">
          <a:scrgbClr r="0" g="0" b="0"/>
        </a:fillRef>
        <a:effectRef idx="0">
          <a:scrgbClr r="0" g="0" b="0"/>
        </a:effectRef>
        <a:fontRef idx="minor"/>
      </dsp:style>
    </dsp:sp>
    <dsp:sp modelId="{DF1DB271-4982-4189-A21D-24D98AF46B73}">
      <dsp:nvSpPr>
        <dsp:cNvPr id="0" name=""/>
        <dsp:cNvSpPr/>
      </dsp:nvSpPr>
      <dsp:spPr>
        <a:xfrm>
          <a:off x="333747" y="1547933"/>
          <a:ext cx="6674934" cy="1017333"/>
        </a:xfrm>
        <a:prstGeom prst="roundRect">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5484" tIns="0" rIns="185484" bIns="0" numCol="1" spcCol="1270" anchor="ctr" anchorCtr="0">
          <a:noAutofit/>
        </a:bodyPr>
        <a:lstStyle/>
        <a:p>
          <a:pPr marL="0" lvl="0" indent="0" algn="l" defTabSz="1066800">
            <a:lnSpc>
              <a:spcPct val="90000"/>
            </a:lnSpc>
            <a:spcBef>
              <a:spcPct val="0"/>
            </a:spcBef>
            <a:spcAft>
              <a:spcPct val="35000"/>
            </a:spcAft>
            <a:buNone/>
          </a:pPr>
          <a:r>
            <a:rPr lang="vi-VN" sz="2400" b="0" i="0" kern="1200" dirty="0"/>
            <a:t>Phát triển để đáp ứng nhu cầu tiêu dùng của con người</a:t>
          </a:r>
        </a:p>
      </dsp:txBody>
      <dsp:txXfrm>
        <a:off x="383409" y="1597595"/>
        <a:ext cx="6575610" cy="918009"/>
      </dsp:txXfrm>
    </dsp:sp>
    <dsp:sp modelId="{47D02F68-5720-49C7-81D1-DE8FC44FFF6D}">
      <dsp:nvSpPr>
        <dsp:cNvPr id="0" name=""/>
        <dsp:cNvSpPr/>
      </dsp:nvSpPr>
      <dsp:spPr>
        <a:xfrm>
          <a:off x="0" y="3662600"/>
          <a:ext cx="7010400" cy="630000"/>
        </a:xfrm>
        <a:prstGeom prst="rect">
          <a:avLst/>
        </a:prstGeom>
        <a:solidFill>
          <a:schemeClr val="lt1">
            <a:alpha val="90000"/>
            <a:hueOff val="0"/>
            <a:satOff val="0"/>
            <a:lumOff val="0"/>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dsp:style>
    </dsp:sp>
    <dsp:sp modelId="{C43E5651-1C6C-4C8C-BA8A-EC20558AA5DF}">
      <dsp:nvSpPr>
        <dsp:cNvPr id="0" name=""/>
        <dsp:cNvSpPr/>
      </dsp:nvSpPr>
      <dsp:spPr>
        <a:xfrm>
          <a:off x="333747" y="2961266"/>
          <a:ext cx="6674934" cy="1009362"/>
        </a:xfrm>
        <a:prstGeom prst="roundRect">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5484" tIns="0" rIns="185484" bIns="0" numCol="1" spcCol="1270" anchor="ctr" anchorCtr="0">
          <a:noAutofit/>
        </a:bodyPr>
        <a:lstStyle/>
        <a:p>
          <a:pPr marL="0" lvl="0" indent="0" algn="l" defTabSz="1066800">
            <a:lnSpc>
              <a:spcPct val="90000"/>
            </a:lnSpc>
            <a:spcBef>
              <a:spcPct val="0"/>
            </a:spcBef>
            <a:spcAft>
              <a:spcPct val="35000"/>
            </a:spcAft>
            <a:buNone/>
          </a:pPr>
          <a:r>
            <a:rPr lang="en-US" sz="2400" b="0" i="0" kern="1200" dirty="0" err="1">
              <a:latin typeface="Arial" panose="020B0604020202020204" pitchFamily="34" charset="0"/>
              <a:cs typeface="Arial" panose="020B0604020202020204" pitchFamily="34" charset="0"/>
            </a:rPr>
            <a:t>Phát</a:t>
          </a:r>
          <a:r>
            <a:rPr lang="en-US" sz="2400" b="0" i="0" kern="1200" dirty="0">
              <a:latin typeface="Arial" panose="020B0604020202020204" pitchFamily="34" charset="0"/>
              <a:cs typeface="Arial" panose="020B0604020202020204" pitchFamily="34" charset="0"/>
            </a:rPr>
            <a:t> </a:t>
          </a:r>
          <a:r>
            <a:rPr lang="en-US" sz="2400" b="0" i="0" kern="1200" dirty="0" err="1">
              <a:latin typeface="Arial" panose="020B0604020202020204" pitchFamily="34" charset="0"/>
              <a:cs typeface="Arial" panose="020B0604020202020204" pitchFamily="34" charset="0"/>
            </a:rPr>
            <a:t>triển</a:t>
          </a:r>
          <a:r>
            <a:rPr lang="en-US" sz="2400" b="0" i="0" kern="1200" dirty="0">
              <a:latin typeface="Arial" panose="020B0604020202020204" pitchFamily="34" charset="0"/>
              <a:cs typeface="Arial" panose="020B0604020202020204" pitchFamily="34" charset="0"/>
            </a:rPr>
            <a:t> </a:t>
          </a:r>
          <a:r>
            <a:rPr lang="en-US" sz="2400" b="0" i="0" kern="1200" dirty="0" err="1">
              <a:latin typeface="Arial" panose="020B0604020202020204" pitchFamily="34" charset="0"/>
              <a:cs typeface="Arial" panose="020B0604020202020204" pitchFamily="34" charset="0"/>
            </a:rPr>
            <a:t>nhờ</a:t>
          </a:r>
          <a:r>
            <a:rPr lang="en-US" sz="2400" b="0" i="0" kern="1200" dirty="0">
              <a:latin typeface="Arial" panose="020B0604020202020204" pitchFamily="34" charset="0"/>
              <a:cs typeface="Arial" panose="020B0604020202020204" pitchFamily="34" charset="0"/>
            </a:rPr>
            <a:t> </a:t>
          </a:r>
          <a:r>
            <a:rPr lang="en-US" sz="2400" b="0" i="0" kern="1200" dirty="0" err="1">
              <a:latin typeface="Arial" panose="020B0604020202020204" pitchFamily="34" charset="0"/>
              <a:cs typeface="Arial" panose="020B0604020202020204" pitchFamily="34" charset="0"/>
            </a:rPr>
            <a:t>chính</a:t>
          </a:r>
          <a:r>
            <a:rPr lang="en-US" sz="2400" b="0" i="0" kern="1200" dirty="0">
              <a:latin typeface="Arial" panose="020B0604020202020204" pitchFamily="34" charset="0"/>
              <a:cs typeface="Arial" panose="020B0604020202020204" pitchFamily="34" charset="0"/>
            </a:rPr>
            <a:t> </a:t>
          </a:r>
          <a:r>
            <a:rPr lang="en-US" sz="2400" b="0" i="0" kern="1200" dirty="0" err="1">
              <a:latin typeface="Arial" panose="020B0604020202020204" pitchFamily="34" charset="0"/>
              <a:cs typeface="Arial" panose="020B0604020202020204" pitchFamily="34" charset="0"/>
            </a:rPr>
            <a:t>sách</a:t>
          </a:r>
          <a:r>
            <a:rPr lang="en-US" sz="2400" b="0" i="0" kern="1200" dirty="0">
              <a:latin typeface="Arial" panose="020B0604020202020204" pitchFamily="34" charset="0"/>
              <a:cs typeface="Arial" panose="020B0604020202020204" pitchFamily="34" charset="0"/>
            </a:rPr>
            <a:t> </a:t>
          </a:r>
          <a:r>
            <a:rPr lang="en-US" sz="2400" b="0" i="0" kern="1200" dirty="0" err="1">
              <a:latin typeface="Arial" panose="020B0604020202020204" pitchFamily="34" charset="0"/>
              <a:cs typeface="Arial" panose="020B0604020202020204" pitchFamily="34" charset="0"/>
            </a:rPr>
            <a:t>hội</a:t>
          </a:r>
          <a:r>
            <a:rPr lang="en-US" sz="2400" b="0" i="0" kern="1200" dirty="0">
              <a:latin typeface="Arial" panose="020B0604020202020204" pitchFamily="34" charset="0"/>
              <a:cs typeface="Arial" panose="020B0604020202020204" pitchFamily="34" charset="0"/>
            </a:rPr>
            <a:t> </a:t>
          </a:r>
          <a:r>
            <a:rPr lang="en-US" sz="2400" b="0" i="0" kern="1200" dirty="0" err="1">
              <a:latin typeface="Arial" panose="020B0604020202020204" pitchFamily="34" charset="0"/>
              <a:cs typeface="Arial" panose="020B0604020202020204" pitchFamily="34" charset="0"/>
            </a:rPr>
            <a:t>nhập</a:t>
          </a:r>
          <a:r>
            <a:rPr lang="en-US" sz="2400" b="0" i="0" kern="1200" dirty="0">
              <a:latin typeface="Arial" panose="020B0604020202020204" pitchFamily="34" charset="0"/>
              <a:cs typeface="Arial" panose="020B0604020202020204" pitchFamily="34" charset="0"/>
            </a:rPr>
            <a:t> </a:t>
          </a:r>
          <a:r>
            <a:rPr lang="en-US" sz="2400" b="0" i="0" kern="1200" dirty="0" err="1">
              <a:latin typeface="Arial" panose="020B0604020202020204" pitchFamily="34" charset="0"/>
              <a:cs typeface="Arial" panose="020B0604020202020204" pitchFamily="34" charset="0"/>
            </a:rPr>
            <a:t>ngày</a:t>
          </a:r>
          <a:r>
            <a:rPr lang="en-US" sz="2400" b="0" i="0" kern="1200" dirty="0">
              <a:latin typeface="Arial" panose="020B0604020202020204" pitchFamily="34" charset="0"/>
              <a:cs typeface="Arial" panose="020B0604020202020204" pitchFamily="34" charset="0"/>
            </a:rPr>
            <a:t> </a:t>
          </a:r>
          <a:r>
            <a:rPr lang="en-US" sz="2400" b="0" i="0" kern="1200" dirty="0" err="1">
              <a:latin typeface="Arial" panose="020B0604020202020204" pitchFamily="34" charset="0"/>
              <a:cs typeface="Arial" panose="020B0604020202020204" pitchFamily="34" charset="0"/>
            </a:rPr>
            <a:t>càng</a:t>
          </a:r>
          <a:r>
            <a:rPr lang="en-US" sz="2400" b="0" i="0" kern="1200" dirty="0">
              <a:latin typeface="Arial" panose="020B0604020202020204" pitchFamily="34" charset="0"/>
              <a:cs typeface="Arial" panose="020B0604020202020204" pitchFamily="34" charset="0"/>
            </a:rPr>
            <a:t> </a:t>
          </a:r>
          <a:r>
            <a:rPr lang="en-US" sz="2400" b="0" i="0" kern="1200" dirty="0" err="1">
              <a:latin typeface="Arial" panose="020B0604020202020204" pitchFamily="34" charset="0"/>
              <a:cs typeface="Arial" panose="020B0604020202020204" pitchFamily="34" charset="0"/>
            </a:rPr>
            <a:t>sâu</a:t>
          </a:r>
          <a:r>
            <a:rPr lang="en-US" sz="2400" b="0" i="0" kern="1200" dirty="0">
              <a:latin typeface="Arial" panose="020B0604020202020204" pitchFamily="34" charset="0"/>
              <a:cs typeface="Arial" panose="020B0604020202020204" pitchFamily="34" charset="0"/>
            </a:rPr>
            <a:t> </a:t>
          </a:r>
          <a:r>
            <a:rPr lang="en-US" sz="2400" b="0" i="0" kern="1200" dirty="0" err="1">
              <a:latin typeface="Arial" panose="020B0604020202020204" pitchFamily="34" charset="0"/>
              <a:cs typeface="Arial" panose="020B0604020202020204" pitchFamily="34" charset="0"/>
            </a:rPr>
            <a:t>rộng</a:t>
          </a:r>
          <a:r>
            <a:rPr lang="en-US" sz="2400" b="0" i="0" kern="1200" dirty="0">
              <a:latin typeface="Arial" panose="020B0604020202020204" pitchFamily="34" charset="0"/>
              <a:cs typeface="Arial" panose="020B0604020202020204" pitchFamily="34" charset="0"/>
            </a:rPr>
            <a:t> </a:t>
          </a:r>
          <a:r>
            <a:rPr lang="en-US" sz="2400" b="0" i="0" kern="1200" dirty="0" err="1">
              <a:latin typeface="Arial" panose="020B0604020202020204" pitchFamily="34" charset="0"/>
              <a:cs typeface="Arial" panose="020B0604020202020204" pitchFamily="34" charset="0"/>
            </a:rPr>
            <a:t>của</a:t>
          </a:r>
          <a:r>
            <a:rPr lang="en-US" sz="2400" b="0" i="0" kern="1200" dirty="0">
              <a:latin typeface="Arial" panose="020B0604020202020204" pitchFamily="34" charset="0"/>
              <a:cs typeface="Arial" panose="020B0604020202020204" pitchFamily="34" charset="0"/>
            </a:rPr>
            <a:t> </a:t>
          </a:r>
          <a:r>
            <a:rPr lang="en-US" sz="2400" b="0" i="0" kern="1200" dirty="0" err="1">
              <a:latin typeface="Arial" panose="020B0604020202020204" pitchFamily="34" charset="0"/>
              <a:cs typeface="Arial" panose="020B0604020202020204" pitchFamily="34" charset="0"/>
            </a:rPr>
            <a:t>Việt</a:t>
          </a:r>
          <a:r>
            <a:rPr lang="en-US" sz="2400" b="0" i="0" kern="1200" dirty="0">
              <a:latin typeface="Arial" panose="020B0604020202020204" pitchFamily="34" charset="0"/>
              <a:cs typeface="Arial" panose="020B0604020202020204" pitchFamily="34" charset="0"/>
            </a:rPr>
            <a:t> Nam</a:t>
          </a:r>
          <a:endParaRPr lang="vi-VN" sz="2400" b="0" i="0" kern="1200" dirty="0">
            <a:latin typeface="Arial" panose="020B0604020202020204" pitchFamily="34" charset="0"/>
            <a:cs typeface="Arial" panose="020B0604020202020204" pitchFamily="34" charset="0"/>
          </a:endParaRPr>
        </a:p>
      </dsp:txBody>
      <dsp:txXfrm>
        <a:off x="383020" y="3010539"/>
        <a:ext cx="6576388" cy="91081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10/8/2024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10/8/2024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10/8/2024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10/8/2024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vnteach.com/" TargetMode="External"/><Relationship Id="rId2" Type="http://schemas.openxmlformats.org/officeDocument/2006/relationships/hyperlink" Target="https://quizizz.com/join?gc=91194115" TargetMode="External"/><Relationship Id="rId1" Type="http://schemas.openxmlformats.org/officeDocument/2006/relationships/slideLayout" Target="../slideLayouts/slideLayout2.xml"/><Relationship Id="rId4" Type="http://schemas.openxmlformats.org/officeDocument/2006/relationships/hyperlink" Target="https://forms.gle/LzVNwfMpYB9qH4JU6"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676400"/>
            <a:ext cx="7772400" cy="1470025"/>
          </a:xfrm>
        </p:spPr>
        <p:style>
          <a:lnRef idx="1">
            <a:schemeClr val="accent3"/>
          </a:lnRef>
          <a:fillRef idx="2">
            <a:schemeClr val="accent3"/>
          </a:fillRef>
          <a:effectRef idx="1">
            <a:schemeClr val="accent3"/>
          </a:effectRef>
          <a:fontRef idx="minor">
            <a:schemeClr val="dk1"/>
          </a:fontRef>
        </p:style>
        <p:txBody>
          <a:bodyPr/>
          <a:lstStyle/>
          <a:p>
            <a:r>
              <a:rPr lang="vi-VN" dirty="0"/>
              <a:t>ÔN TẬP HỌC KÌ II</a:t>
            </a:r>
          </a:p>
        </p:txBody>
      </p:sp>
    </p:spTree>
    <p:extLst>
      <p:ext uri="{BB962C8B-B14F-4D97-AF65-F5344CB8AC3E}">
        <p14:creationId xmlns:p14="http://schemas.microsoft.com/office/powerpoint/2010/main" val="1639557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 fill="hold"/>
                                        <p:tgtEl>
                                          <p:spTgt spid="2"/>
                                        </p:tgtEl>
                                        <p:attrNameLst>
                                          <p:attrName>ppt_x</p:attrName>
                                        </p:attrNameLst>
                                      </p:cBhvr>
                                      <p:tavLst>
                                        <p:tav tm="0">
                                          <p:val>
                                            <p:strVal val="0-#ppt_w/2"/>
                                          </p:val>
                                        </p:tav>
                                        <p:tav tm="100000">
                                          <p:val>
                                            <p:strVal val="#ppt_x"/>
                                          </p:val>
                                        </p:tav>
                                      </p:tavLst>
                                    </p:anim>
                                    <p:anim calcmode="lin" valueType="num">
                                      <p:cBhvr additive="base">
                                        <p:cTn id="8" dur="1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867306115"/>
              </p:ext>
            </p:extLst>
          </p:nvPr>
        </p:nvGraphicFramePr>
        <p:xfrm>
          <a:off x="914400" y="685800"/>
          <a:ext cx="7391400" cy="4724401"/>
        </p:xfrm>
        <a:graphic>
          <a:graphicData uri="http://schemas.openxmlformats.org/drawingml/2006/table">
            <a:tbl>
              <a:tblPr firstRow="1" bandRow="1">
                <a:tableStyleId>{93296810-A885-4BE3-A3E7-6D5BEEA58F35}</a:tableStyleId>
              </a:tblPr>
              <a:tblGrid>
                <a:gridCol w="3695700">
                  <a:extLst>
                    <a:ext uri="{9D8B030D-6E8A-4147-A177-3AD203B41FA5}">
                      <a16:colId xmlns:a16="http://schemas.microsoft.com/office/drawing/2014/main" val="20000"/>
                    </a:ext>
                  </a:extLst>
                </a:gridCol>
                <a:gridCol w="3695700">
                  <a:extLst>
                    <a:ext uri="{9D8B030D-6E8A-4147-A177-3AD203B41FA5}">
                      <a16:colId xmlns:a16="http://schemas.microsoft.com/office/drawing/2014/main" val="20001"/>
                    </a:ext>
                  </a:extLst>
                </a:gridCol>
              </a:tblGrid>
              <a:tr h="502024">
                <a:tc gridSpan="2">
                  <a:txBody>
                    <a:bodyPr/>
                    <a:lstStyle/>
                    <a:p>
                      <a:pPr algn="ctr"/>
                      <a:r>
                        <a:rPr lang="en-US" sz="2400" kern="1200" dirty="0" err="1">
                          <a:effectLst/>
                        </a:rPr>
                        <a:t>Nuôi</a:t>
                      </a:r>
                      <a:r>
                        <a:rPr lang="en-US" sz="2400" kern="1200" dirty="0">
                          <a:effectLst/>
                        </a:rPr>
                        <a:t> </a:t>
                      </a:r>
                      <a:r>
                        <a:rPr lang="en-US" sz="2400" kern="1200" dirty="0" err="1">
                          <a:effectLst/>
                        </a:rPr>
                        <a:t>trồng</a:t>
                      </a:r>
                      <a:r>
                        <a:rPr lang="en-US" sz="2400" kern="1200" dirty="0">
                          <a:effectLst/>
                        </a:rPr>
                        <a:t> </a:t>
                      </a:r>
                      <a:r>
                        <a:rPr lang="en-US" sz="2400" kern="1200" dirty="0" err="1">
                          <a:effectLst/>
                        </a:rPr>
                        <a:t>thuỷ</a:t>
                      </a:r>
                      <a:r>
                        <a:rPr lang="en-US" sz="2400" kern="1200" dirty="0">
                          <a:effectLst/>
                        </a:rPr>
                        <a:t> </a:t>
                      </a:r>
                      <a:r>
                        <a:rPr lang="en-US" sz="2400" kern="1200" dirty="0" err="1">
                          <a:effectLst/>
                        </a:rPr>
                        <a:t>sản</a:t>
                      </a:r>
                      <a:r>
                        <a:rPr lang="en-US" sz="2400" kern="1200" dirty="0">
                          <a:effectLst/>
                        </a:rPr>
                        <a:t> </a:t>
                      </a:r>
                      <a:r>
                        <a:rPr lang="en-US" sz="2400" kern="1200" dirty="0" err="1">
                          <a:effectLst/>
                        </a:rPr>
                        <a:t>thâm</a:t>
                      </a:r>
                      <a:r>
                        <a:rPr lang="en-US" sz="2400" kern="1200" dirty="0">
                          <a:effectLst/>
                        </a:rPr>
                        <a:t> </a:t>
                      </a:r>
                      <a:r>
                        <a:rPr lang="en-US" sz="2400" kern="1200" dirty="0" err="1">
                          <a:effectLst/>
                        </a:rPr>
                        <a:t>canh</a:t>
                      </a:r>
                      <a:endParaRPr lang="vi-VN" sz="2400" b="1" kern="1200" dirty="0">
                        <a:solidFill>
                          <a:schemeClr val="tx1"/>
                        </a:solidFill>
                        <a:effectLst/>
                        <a:latin typeface="Arial" panose="020B0604020202020204" pitchFamily="34" charset="0"/>
                        <a:ea typeface="+mn-ea"/>
                        <a:cs typeface="Arial" panose="020B0604020202020204" pitchFamily="34" charset="0"/>
                      </a:endParaRPr>
                    </a:p>
                  </a:txBody>
                  <a:tcPr/>
                </a:tc>
                <a:tc hMerge="1">
                  <a:txBody>
                    <a:bodyPr/>
                    <a:lstStyle/>
                    <a:p>
                      <a:endParaRPr lang="vi-VN" dirty="0"/>
                    </a:p>
                  </a:txBody>
                  <a:tcPr/>
                </a:tc>
                <a:extLst>
                  <a:ext uri="{0D108BD9-81ED-4DB2-BD59-A6C34878D82A}">
                    <a16:rowId xmlns:a16="http://schemas.microsoft.com/office/drawing/2014/main" val="10000"/>
                  </a:ext>
                </a:extLst>
              </a:tr>
              <a:tr h="502024">
                <a:tc>
                  <a:txBody>
                    <a:bodyPr/>
                    <a:lstStyle/>
                    <a:p>
                      <a:pPr algn="ctr"/>
                      <a:r>
                        <a:rPr lang="en-US" sz="2400" kern="1200" dirty="0" err="1">
                          <a:effectLst>
                            <a:outerShdw blurRad="38100" dist="38100" dir="2700000" algn="tl">
                              <a:srgbClr val="000000">
                                <a:alpha val="43137"/>
                              </a:srgbClr>
                            </a:outerShdw>
                          </a:effectLst>
                        </a:rPr>
                        <a:t>Ưu</a:t>
                      </a:r>
                      <a:r>
                        <a:rPr lang="en-US" sz="2400" kern="1200" dirty="0">
                          <a:effectLst>
                            <a:outerShdw blurRad="38100" dist="38100" dir="2700000" algn="tl">
                              <a:srgbClr val="000000">
                                <a:alpha val="43137"/>
                              </a:srgbClr>
                            </a:outerShdw>
                          </a:effectLst>
                        </a:rPr>
                        <a:t> </a:t>
                      </a:r>
                      <a:r>
                        <a:rPr lang="en-US" sz="2400" kern="1200" dirty="0" err="1">
                          <a:effectLst>
                            <a:outerShdw blurRad="38100" dist="38100" dir="2700000" algn="tl">
                              <a:srgbClr val="000000">
                                <a:alpha val="43137"/>
                              </a:srgbClr>
                            </a:outerShdw>
                          </a:effectLst>
                        </a:rPr>
                        <a:t>điểm</a:t>
                      </a:r>
                      <a:endParaRPr lang="vi-VN"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a:tc>
                <a:tc>
                  <a:txBody>
                    <a:bodyPr/>
                    <a:lstStyle/>
                    <a:p>
                      <a:pPr algn="ctr"/>
                      <a:r>
                        <a:rPr lang="en-US" sz="2400" kern="1200" dirty="0" err="1">
                          <a:effectLst>
                            <a:outerShdw blurRad="38100" dist="38100" dir="2700000" algn="tl">
                              <a:srgbClr val="000000">
                                <a:alpha val="43137"/>
                              </a:srgbClr>
                            </a:outerShdw>
                          </a:effectLst>
                        </a:rPr>
                        <a:t>Nhược</a:t>
                      </a:r>
                      <a:r>
                        <a:rPr lang="en-US" sz="2400" kern="1200" dirty="0">
                          <a:effectLst>
                            <a:outerShdw blurRad="38100" dist="38100" dir="2700000" algn="tl">
                              <a:srgbClr val="000000">
                                <a:alpha val="43137"/>
                              </a:srgbClr>
                            </a:outerShdw>
                          </a:effectLst>
                        </a:rPr>
                        <a:t> </a:t>
                      </a:r>
                      <a:r>
                        <a:rPr lang="en-US" sz="2400" kern="1200" dirty="0" err="1">
                          <a:effectLst>
                            <a:outerShdw blurRad="38100" dist="38100" dir="2700000" algn="tl">
                              <a:srgbClr val="000000">
                                <a:alpha val="43137"/>
                              </a:srgbClr>
                            </a:outerShdw>
                          </a:effectLst>
                        </a:rPr>
                        <a:t>điểm</a:t>
                      </a:r>
                      <a:endParaRPr lang="vi-VN"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1"/>
                  </a:ext>
                </a:extLst>
              </a:tr>
              <a:tr h="3720353">
                <a:tc>
                  <a:txBody>
                    <a:bodyPr/>
                    <a:lstStyle/>
                    <a:p>
                      <a:r>
                        <a:rPr lang="vi-VN" sz="2400" kern="1200" dirty="0">
                          <a:effectLst/>
                        </a:rPr>
                        <a:t>+ Áp dụng nhiều công nghệ tiên tiến trong quản lí và vận hành.</a:t>
                      </a:r>
                    </a:p>
                    <a:p>
                      <a:r>
                        <a:rPr lang="vi-VN" sz="2400" kern="1200" dirty="0">
                          <a:effectLst/>
                        </a:rPr>
                        <a:t>+ Năng suất và hiệu quả kinh tế cao.</a:t>
                      </a:r>
                      <a:endParaRPr lang="vi-VN" sz="2400" kern="1200" dirty="0">
                        <a:solidFill>
                          <a:schemeClr val="tx1"/>
                        </a:solidFill>
                        <a:effectLst/>
                        <a:latin typeface="Arial" panose="020B0604020202020204" pitchFamily="34" charset="0"/>
                        <a:ea typeface="+mn-ea"/>
                        <a:cs typeface="Arial" panose="020B0604020202020204" pitchFamily="34" charset="0"/>
                      </a:endParaRPr>
                    </a:p>
                  </a:txBody>
                  <a:tcPr/>
                </a:tc>
                <a:tc>
                  <a:txBody>
                    <a:bodyPr/>
                    <a:lstStyle/>
                    <a:p>
                      <a:r>
                        <a:rPr lang="vi-VN" sz="2400" kern="1200" dirty="0">
                          <a:effectLst/>
                        </a:rPr>
                        <a:t>+ Vốn đầu tư lớn.</a:t>
                      </a:r>
                    </a:p>
                    <a:p>
                      <a:r>
                        <a:rPr lang="vi-VN" sz="2400" kern="1200" dirty="0">
                          <a:effectLst/>
                        </a:rPr>
                        <a:t>+ Rủi ro cao nếu người nuôi không nắm vững kiến thức và kĩ thuật.</a:t>
                      </a:r>
                    </a:p>
                    <a:p>
                      <a:endParaRPr lang="vi-VN" sz="2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457182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b="1" dirty="0">
                <a:latin typeface="Arial" panose="020B0604020202020204" pitchFamily="34" charset="0"/>
                <a:cs typeface="Arial" panose="020B0604020202020204" pitchFamily="34" charset="0"/>
              </a:rPr>
              <a:t>Luyện tập</a:t>
            </a:r>
          </a:p>
        </p:txBody>
      </p:sp>
      <p:sp>
        <p:nvSpPr>
          <p:cNvPr id="4" name="Flowchart: Alternate Process 3">
            <a:hlinkClick r:id="rId2"/>
          </p:cNvPr>
          <p:cNvSpPr/>
          <p:nvPr/>
        </p:nvSpPr>
        <p:spPr>
          <a:xfrm>
            <a:off x="2590800" y="2362200"/>
            <a:ext cx="4648200" cy="1371600"/>
          </a:xfrm>
          <a:prstGeom prst="flowChartAlternateProcess">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vi-VN" sz="3200" dirty="0"/>
              <a:t>QUIZZI</a:t>
            </a:r>
          </a:p>
        </p:txBody>
      </p:sp>
      <p:sp>
        <p:nvSpPr>
          <p:cNvPr id="5" name="TextBox 4">
            <a:extLst>
              <a:ext uri="{FF2B5EF4-FFF2-40B4-BE49-F238E27FC236}">
                <a16:creationId xmlns:a16="http://schemas.microsoft.com/office/drawing/2014/main" id="{DD377EE9-611E-BBE6-C87C-9D8048BF7490}"/>
              </a:ext>
            </a:extLst>
          </p:cNvPr>
          <p:cNvSpPr txBox="1"/>
          <p:nvPr/>
        </p:nvSpPr>
        <p:spPr>
          <a:xfrm>
            <a:off x="2514600" y="3810000"/>
            <a:ext cx="4572000" cy="1200329"/>
          </a:xfrm>
          <a:prstGeom prst="rect">
            <a:avLst/>
          </a:prstGeom>
          <a:noFill/>
        </p:spPr>
        <p:txBody>
          <a:bodyPr wrap="square">
            <a:spAutoFit/>
          </a:bodyPr>
          <a:lstStyle/>
          <a:p>
            <a:pPr marL="0" marR="0">
              <a:spcBef>
                <a:spcPts val="0"/>
              </a:spcBef>
              <a:spcAft>
                <a:spcPts val="0"/>
              </a:spcAft>
            </a:pPr>
            <a:r>
              <a:rPr lang="en-US" sz="1800" i="1">
                <a:effectLst/>
                <a:latin typeface="Times New Roman" panose="02020603050405020304" pitchFamily="18" charset="0"/>
                <a:ea typeface="Times New Roman" panose="02020603050405020304" pitchFamily="18" charset="0"/>
              </a:rPr>
              <a:t>Tài liệu được chia sẻ bởi Website VnTeach.Com</a:t>
            </a:r>
            <a:endParaRPr lang="en-US" sz="140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i="1" u="sng">
                <a:solidFill>
                  <a:srgbClr val="0000FF"/>
                </a:solidFill>
                <a:effectLst/>
                <a:latin typeface="Times New Roman" panose="02020603050405020304" pitchFamily="18" charset="0"/>
                <a:ea typeface="Times New Roman" panose="02020603050405020304" pitchFamily="18" charset="0"/>
                <a:hlinkClick r:id="rId3"/>
              </a:rPr>
              <a:t>https://www.vnteach.com</a:t>
            </a:r>
            <a:endParaRPr lang="en-US" sz="140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i="1">
                <a:effectLst/>
                <a:latin typeface="Times New Roman" panose="02020603050405020304" pitchFamily="18" charset="0"/>
                <a:ea typeface="Times New Roman" panose="02020603050405020304" pitchFamily="18" charset="0"/>
              </a:rPr>
              <a:t>Hướng dẫn tìm và tải các tài liệu ở đây</a:t>
            </a:r>
            <a:endParaRPr lang="en-US" sz="140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i="1" u="sng">
                <a:solidFill>
                  <a:srgbClr val="0000FF"/>
                </a:solidFill>
                <a:effectLst/>
                <a:latin typeface="Times New Roman" panose="02020603050405020304" pitchFamily="18" charset="0"/>
                <a:ea typeface="Times New Roman" panose="02020603050405020304" pitchFamily="18" charset="0"/>
                <a:hlinkClick r:id="rId4"/>
              </a:rPr>
              <a:t>https://forms.gle/LzVNwfMpYB9qH4JU6</a:t>
            </a:r>
            <a:endParaRPr lang="en-US" sz="1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583813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vi-VN" sz="40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MỞ RỘNG</a:t>
            </a:r>
          </a:p>
        </p:txBody>
      </p:sp>
      <p:sp>
        <p:nvSpPr>
          <p:cNvPr id="4" name="Flowchart: Alternate Process 3"/>
          <p:cNvSpPr/>
          <p:nvPr/>
        </p:nvSpPr>
        <p:spPr>
          <a:xfrm>
            <a:off x="1219200" y="2164773"/>
            <a:ext cx="6705600" cy="2209800"/>
          </a:xfrm>
          <a:prstGeom prst="flowChartAlternateProcess">
            <a:avLst/>
          </a:prstGeom>
        </p:spPr>
        <p:style>
          <a:lnRef idx="1">
            <a:schemeClr val="accent6"/>
          </a:lnRef>
          <a:fillRef idx="2">
            <a:schemeClr val="accent6"/>
          </a:fillRef>
          <a:effectRef idx="1">
            <a:schemeClr val="accent6"/>
          </a:effectRef>
          <a:fontRef idx="minor">
            <a:schemeClr val="dk1"/>
          </a:fontRef>
        </p:style>
        <p:txBody>
          <a:bodyPr rtlCol="0" anchor="ctr"/>
          <a:lstStyle/>
          <a:p>
            <a:r>
              <a:rPr lang="en-US" sz="2400" dirty="0" err="1">
                <a:latin typeface="Arial" panose="020B0604020202020204" pitchFamily="34" charset="0"/>
                <a:cs typeface="Arial" panose="020B0604020202020204" pitchFamily="34" charset="0"/>
              </a:rPr>
              <a:t>Giải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thích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vì</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sao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nhiệt</a:t>
            </a:r>
            <a:r>
              <a:rPr lang="vi-VN" sz="2400" dirty="0">
                <a:latin typeface="Arial" panose="020B0604020202020204" pitchFamily="34" charset="0"/>
                <a:cs typeface="Arial" panose="020B0604020202020204" pitchFamily="34" charset="0"/>
              </a:rPr>
              <a:t> độ của nước nuôi thủy sản lại có ảnh hưởng trực tiếp đến hô hấp, tiêu hóa, sinh sản,.. của động vật thủy sản?</a:t>
            </a:r>
          </a:p>
          <a:p>
            <a:pPr algn="ctr"/>
            <a:endParaRPr lang="vi-VN" dirty="0"/>
          </a:p>
        </p:txBody>
      </p:sp>
    </p:spTree>
    <p:extLst>
      <p:ext uri="{BB962C8B-B14F-4D97-AF65-F5344CB8AC3E}">
        <p14:creationId xmlns:p14="http://schemas.microsoft.com/office/powerpoint/2010/main" val="1974300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b="1" dirty="0"/>
              <a:t>KHỞI ĐỘNG</a:t>
            </a:r>
            <a:br>
              <a:rPr lang="vi-VN" b="1" dirty="0"/>
            </a:br>
            <a:r>
              <a:rPr lang="vi-VN" sz="3600" dirty="0">
                <a:solidFill>
                  <a:srgbClr val="C00000"/>
                </a:solidFill>
                <a:effectLst>
                  <a:outerShdw blurRad="38100" dist="38100" dir="2700000" algn="tl">
                    <a:srgbClr val="000000">
                      <a:alpha val="43137"/>
                    </a:srgbClr>
                  </a:outerShdw>
                </a:effectLst>
              </a:rPr>
              <a:t>NHANH NHƯ CHỚP</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560269696"/>
              </p:ext>
            </p:extLst>
          </p:nvPr>
        </p:nvGraphicFramePr>
        <p:xfrm>
          <a:off x="457200" y="2353265"/>
          <a:ext cx="8229600" cy="4394200"/>
        </p:xfrm>
        <a:graphic>
          <a:graphicData uri="http://schemas.openxmlformats.org/drawingml/2006/table">
            <a:tbl>
              <a:tblPr firstRow="1" bandRow="1">
                <a:tableStyleId>{21E4AEA4-8DFA-4A89-87EB-49C32662AFE0}</a:tableStyleId>
              </a:tblPr>
              <a:tblGrid>
                <a:gridCol w="990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tblGrid>
              <a:tr h="370840">
                <a:tc>
                  <a:txBody>
                    <a:bodyPr/>
                    <a:lstStyle/>
                    <a:p>
                      <a:pPr algn="ctr"/>
                      <a:r>
                        <a:rPr lang="vi-VN" dirty="0"/>
                        <a:t>STT</a:t>
                      </a:r>
                    </a:p>
                  </a:txBody>
                  <a:tcPr/>
                </a:tc>
                <a:tc>
                  <a:txBody>
                    <a:bodyPr/>
                    <a:lstStyle/>
                    <a:p>
                      <a:pPr algn="ctr"/>
                      <a:r>
                        <a:rPr lang="vi-VN" dirty="0"/>
                        <a:t>NỘI DUNG</a:t>
                      </a:r>
                    </a:p>
                  </a:txBody>
                  <a:tcPr/>
                </a:tc>
                <a:tc>
                  <a:txBody>
                    <a:bodyPr/>
                    <a:lstStyle/>
                    <a:p>
                      <a:pPr algn="ctr"/>
                      <a:r>
                        <a:rPr lang="vi-VN" dirty="0"/>
                        <a:t>ĐÚNG</a:t>
                      </a:r>
                    </a:p>
                  </a:txBody>
                  <a:tcPr/>
                </a:tc>
                <a:tc>
                  <a:txBody>
                    <a:bodyPr/>
                    <a:lstStyle/>
                    <a:p>
                      <a:r>
                        <a:rPr lang="vi-VN" dirty="0"/>
                        <a:t>SAI</a:t>
                      </a:r>
                    </a:p>
                  </a:txBody>
                  <a:tcPr/>
                </a:tc>
                <a:extLst>
                  <a:ext uri="{0D108BD9-81ED-4DB2-BD59-A6C34878D82A}">
                    <a16:rowId xmlns:a16="http://schemas.microsoft.com/office/drawing/2014/main" val="10000"/>
                  </a:ext>
                </a:extLst>
              </a:tr>
              <a:tr h="370840">
                <a:tc>
                  <a:txBody>
                    <a:bodyPr/>
                    <a:lstStyle/>
                    <a:p>
                      <a:pPr algn="ctr"/>
                      <a:r>
                        <a:rPr lang="vi-VN" dirty="0"/>
                        <a:t>1</a:t>
                      </a:r>
                    </a:p>
                  </a:txBody>
                  <a:tcPr/>
                </a:tc>
                <a:tc>
                  <a:txBody>
                    <a:bodyPr/>
                    <a:lstStyle/>
                    <a:p>
                      <a:r>
                        <a:rPr lang="vi-VN" dirty="0"/>
                        <a:t>Phát triển thủy sản nhờ lợi thế của điều kiện tự nhiên.</a:t>
                      </a:r>
                    </a:p>
                  </a:txBody>
                  <a:tcPr/>
                </a:tc>
                <a:tc>
                  <a:txBody>
                    <a:bodyPr/>
                    <a:lstStyle/>
                    <a:p>
                      <a:endParaRPr lang="vi-VN" dirty="0"/>
                    </a:p>
                  </a:txBody>
                  <a:tcPr/>
                </a:tc>
                <a:tc>
                  <a:txBody>
                    <a:bodyPr/>
                    <a:lstStyle/>
                    <a:p>
                      <a:endParaRPr lang="vi-VN" dirty="0"/>
                    </a:p>
                  </a:txBody>
                  <a:tcPr/>
                </a:tc>
                <a:extLst>
                  <a:ext uri="{0D108BD9-81ED-4DB2-BD59-A6C34878D82A}">
                    <a16:rowId xmlns:a16="http://schemas.microsoft.com/office/drawing/2014/main" val="10001"/>
                  </a:ext>
                </a:extLst>
              </a:tr>
              <a:tr h="370840">
                <a:tc>
                  <a:txBody>
                    <a:bodyPr/>
                    <a:lstStyle/>
                    <a:p>
                      <a:pPr algn="ctr"/>
                      <a:r>
                        <a:rPr lang="vi-VN" dirty="0"/>
                        <a:t>2</a:t>
                      </a:r>
                    </a:p>
                  </a:txBody>
                  <a:tcPr/>
                </a:tc>
                <a:tc>
                  <a:txBody>
                    <a:bodyPr/>
                    <a:lstStyle/>
                    <a:p>
                      <a:r>
                        <a:rPr lang="vi-VN" dirty="0"/>
                        <a:t>Nuôi trồng thủy</a:t>
                      </a:r>
                      <a:r>
                        <a:rPr lang="vi-VN" baseline="0" dirty="0"/>
                        <a:t> sản thâm canh là phương thức nuôi trồng thủy sản trong điều kiện không kiểm soát được một phần quá trình tăng trưởng và sản lượng của loài thủy sản nuôi</a:t>
                      </a:r>
                      <a:endParaRPr lang="vi-VN" dirty="0"/>
                    </a:p>
                  </a:txBody>
                  <a:tcPr/>
                </a:tc>
                <a:tc>
                  <a:txBody>
                    <a:bodyPr/>
                    <a:lstStyle/>
                    <a:p>
                      <a:endParaRPr lang="vi-VN"/>
                    </a:p>
                  </a:txBody>
                  <a:tcPr/>
                </a:tc>
                <a:tc>
                  <a:txBody>
                    <a:bodyPr/>
                    <a:lstStyle/>
                    <a:p>
                      <a:endParaRPr lang="vi-VN"/>
                    </a:p>
                  </a:txBody>
                  <a:tcPr/>
                </a:tc>
                <a:extLst>
                  <a:ext uri="{0D108BD9-81ED-4DB2-BD59-A6C34878D82A}">
                    <a16:rowId xmlns:a16="http://schemas.microsoft.com/office/drawing/2014/main" val="10002"/>
                  </a:ext>
                </a:extLst>
              </a:tr>
              <a:tr h="370840">
                <a:tc>
                  <a:txBody>
                    <a:bodyPr/>
                    <a:lstStyle/>
                    <a:p>
                      <a:pPr algn="ctr"/>
                      <a:r>
                        <a:rPr lang="vi-VN" dirty="0"/>
                        <a:t>3</a:t>
                      </a:r>
                    </a:p>
                  </a:txBody>
                  <a:tcPr/>
                </a:tc>
                <a:tc>
                  <a:txBody>
                    <a:bodyPr/>
                    <a:lstStyle/>
                    <a:p>
                      <a:r>
                        <a:rPr lang="vi-VN" dirty="0"/>
                        <a:t>Sinh vật phù du là những động, thực vật sống trôi nổi trong nước</a:t>
                      </a:r>
                    </a:p>
                  </a:txBody>
                  <a:tcPr/>
                </a:tc>
                <a:tc>
                  <a:txBody>
                    <a:bodyPr/>
                    <a:lstStyle/>
                    <a:p>
                      <a:endParaRPr lang="vi-VN"/>
                    </a:p>
                  </a:txBody>
                  <a:tcPr/>
                </a:tc>
                <a:tc>
                  <a:txBody>
                    <a:bodyPr/>
                    <a:lstStyle/>
                    <a:p>
                      <a:endParaRPr lang="vi-VN"/>
                    </a:p>
                  </a:txBody>
                  <a:tcPr/>
                </a:tc>
                <a:extLst>
                  <a:ext uri="{0D108BD9-81ED-4DB2-BD59-A6C34878D82A}">
                    <a16:rowId xmlns:a16="http://schemas.microsoft.com/office/drawing/2014/main" val="10003"/>
                  </a:ext>
                </a:extLst>
              </a:tr>
              <a:tr h="370840">
                <a:tc>
                  <a:txBody>
                    <a:bodyPr/>
                    <a:lstStyle/>
                    <a:p>
                      <a:pPr algn="ctr"/>
                      <a:r>
                        <a:rPr lang="vi-VN" dirty="0"/>
                        <a:t>4</a:t>
                      </a:r>
                    </a:p>
                  </a:txBody>
                  <a:tcPr/>
                </a:tc>
                <a:tc>
                  <a:txBody>
                    <a:bodyPr/>
                    <a:lstStyle/>
                    <a:p>
                      <a:r>
                        <a:rPr lang="vi-VN" dirty="0"/>
                        <a:t>Nguồn thủy sản chỉ cung cấp nguyên liệu thực phẩm cho đời sống con người</a:t>
                      </a:r>
                    </a:p>
                  </a:txBody>
                  <a:tcPr/>
                </a:tc>
                <a:tc>
                  <a:txBody>
                    <a:bodyPr/>
                    <a:lstStyle/>
                    <a:p>
                      <a:endParaRPr lang="vi-VN"/>
                    </a:p>
                  </a:txBody>
                  <a:tcPr/>
                </a:tc>
                <a:tc>
                  <a:txBody>
                    <a:bodyPr/>
                    <a:lstStyle/>
                    <a:p>
                      <a:endParaRPr lang="vi-VN"/>
                    </a:p>
                  </a:txBody>
                  <a:tcPr/>
                </a:tc>
                <a:extLst>
                  <a:ext uri="{0D108BD9-81ED-4DB2-BD59-A6C34878D82A}">
                    <a16:rowId xmlns:a16="http://schemas.microsoft.com/office/drawing/2014/main" val="10004"/>
                  </a:ext>
                </a:extLst>
              </a:tr>
              <a:tr h="370840">
                <a:tc>
                  <a:txBody>
                    <a:bodyPr/>
                    <a:lstStyle/>
                    <a:p>
                      <a:pPr algn="ctr"/>
                      <a:r>
                        <a:rPr lang="vi-VN" dirty="0"/>
                        <a:t>5</a:t>
                      </a:r>
                    </a:p>
                  </a:txBody>
                  <a:tcPr/>
                </a:tc>
                <a:tc>
                  <a:txBody>
                    <a:bodyPr/>
                    <a:lstStyle/>
                    <a:p>
                      <a:r>
                        <a:rPr lang="vi-VN" dirty="0"/>
                        <a:t>Thủy sản, lâm nghiệp có vai trò rất lớn đối với sản xuất và xuất khẩu</a:t>
                      </a:r>
                    </a:p>
                  </a:txBody>
                  <a:tcPr/>
                </a:tc>
                <a:tc>
                  <a:txBody>
                    <a:bodyPr/>
                    <a:lstStyle/>
                    <a:p>
                      <a:endParaRPr lang="vi-VN"/>
                    </a:p>
                  </a:txBody>
                  <a:tcPr/>
                </a:tc>
                <a:tc>
                  <a:txBody>
                    <a:bodyPr/>
                    <a:lstStyle/>
                    <a:p>
                      <a:endParaRPr lang="vi-VN" dirty="0"/>
                    </a:p>
                  </a:txBody>
                  <a:tcPr/>
                </a:tc>
                <a:extLst>
                  <a:ext uri="{0D108BD9-81ED-4DB2-BD59-A6C34878D82A}">
                    <a16:rowId xmlns:a16="http://schemas.microsoft.com/office/drawing/2014/main" val="10005"/>
                  </a:ext>
                </a:extLst>
              </a:tr>
            </a:tbl>
          </a:graphicData>
        </a:graphic>
      </p:graphicFrame>
      <p:sp>
        <p:nvSpPr>
          <p:cNvPr id="4" name="TextBox 3"/>
          <p:cNvSpPr txBox="1"/>
          <p:nvPr/>
        </p:nvSpPr>
        <p:spPr>
          <a:xfrm>
            <a:off x="457200" y="1371600"/>
            <a:ext cx="8458200" cy="984885"/>
          </a:xfrm>
          <a:prstGeom prst="rect">
            <a:avLst/>
          </a:prstGeom>
          <a:noFill/>
        </p:spPr>
        <p:txBody>
          <a:bodyPr wrap="square" rtlCol="0">
            <a:spAutoFit/>
          </a:bodyPr>
          <a:lstStyle/>
          <a:p>
            <a:r>
              <a:rPr lang="de-DE" altLang="en-US" sz="2000" dirty="0">
                <a:latin typeface="Arial" panose="020B0604020202020204" pitchFamily="34" charset="0"/>
                <a:cs typeface="Arial" panose="020B0604020202020204" pitchFamily="34" charset="0"/>
              </a:rPr>
              <a:t>HS chia thành 4 nhóm, </a:t>
            </a:r>
            <a:r>
              <a:rPr lang="de-DE" altLang="en-US" sz="2000" dirty="0">
                <a:latin typeface="Arial" panose="020B0604020202020204" pitchFamily="34" charset="0"/>
                <a:ea typeface="Calibri" panose="020F0502020204030204" pitchFamily="34" charset="0"/>
                <a:cs typeface="Arial" panose="020B0604020202020204" pitchFamily="34" charset="0"/>
              </a:rPr>
              <a:t>thảo luận nhóm 2 phút dự đoán trong các nội dung sau đây: nội dung nào đúng, nội dung nào sai.</a:t>
            </a:r>
            <a:endParaRPr lang="en-SG" altLang="en-US" sz="2000" dirty="0">
              <a:latin typeface="Arial" panose="020B0604020202020204" pitchFamily="34" charset="0"/>
              <a:ea typeface="Calibri" panose="020F0502020204030204" pitchFamily="34" charset="0"/>
              <a:cs typeface="Arial" panose="020B0604020202020204" pitchFamily="34" charset="0"/>
            </a:endParaRPr>
          </a:p>
          <a:p>
            <a:endParaRPr lang="vi-VN" dirty="0"/>
          </a:p>
        </p:txBody>
      </p:sp>
      <p:pic>
        <p:nvPicPr>
          <p:cNvPr id="8" name="Graphic 5" descr="Badge Tick1 with solid fil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00800" y="2950705"/>
            <a:ext cx="364331"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Graphic 5" descr="Badge Tick1 with solid fil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48600" y="4038600"/>
            <a:ext cx="364331"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Graphic 5" descr="Badge Tick1 with solid fil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53199" y="4953000"/>
            <a:ext cx="364331"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Graphic 5" descr="Badge Tick1 with solid fil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48599" y="5638800"/>
            <a:ext cx="364331"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Graphic 5" descr="Badge Tick1 with solid fil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82965" y="6324600"/>
            <a:ext cx="364331"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26259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out)">
                                      <p:cBhvr>
                                        <p:cTn id="7" dur="1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32"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circle(out)">
                                      <p:cBhvr>
                                        <p:cTn id="12" dur="1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32"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circle(out)">
                                      <p:cBhvr>
                                        <p:cTn id="17" dur="10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32" fill="hold"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circle(out)">
                                      <p:cBhvr>
                                        <p:cTn id="22" dur="10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32"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circle(out)">
                                      <p:cBhvr>
                                        <p:cTn id="27"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solidFill>
                  <a:schemeClr val="accent5">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NỘI DUNG ÔN TẬP</a:t>
            </a:r>
          </a:p>
        </p:txBody>
      </p:sp>
      <p:sp>
        <p:nvSpPr>
          <p:cNvPr id="3" name="Content Placeholder 2"/>
          <p:cNvSpPr>
            <a:spLocks noGrp="1"/>
          </p:cNvSpPr>
          <p:nvPr>
            <p:ph idx="1"/>
          </p:nvPr>
        </p:nvSpPr>
        <p:spPr>
          <a:xfrm>
            <a:off x="457200" y="1600201"/>
            <a:ext cx="8229600" cy="1219200"/>
          </a:xfrm>
        </p:spPr>
        <p:style>
          <a:lnRef idx="1">
            <a:schemeClr val="accent5"/>
          </a:lnRef>
          <a:fillRef idx="2">
            <a:schemeClr val="accent5"/>
          </a:fillRef>
          <a:effectRef idx="1">
            <a:schemeClr val="accent5"/>
          </a:effectRef>
          <a:fontRef idx="minor">
            <a:schemeClr val="dk1"/>
          </a:fontRef>
        </p:style>
        <p:txBody>
          <a:bodyPr>
            <a:normAutofit/>
          </a:bodyPr>
          <a:lstStyle/>
          <a:p>
            <a:pPr marL="0" indent="0">
              <a:buNone/>
            </a:pPr>
            <a:r>
              <a:rPr lang="vi-VN" sz="3600" dirty="0">
                <a:latin typeface="Arial" panose="020B0604020202020204" pitchFamily="34" charset="0"/>
                <a:cs typeface="Arial" panose="020B0604020202020204" pitchFamily="34" charset="0"/>
              </a:rPr>
              <a:t>Câu 1: Trình bày các biện pháp bảo vệ tài nguyên rừng?</a:t>
            </a:r>
          </a:p>
        </p:txBody>
      </p:sp>
    </p:spTree>
    <p:extLst>
      <p:ext uri="{BB962C8B-B14F-4D97-AF65-F5344CB8AC3E}">
        <p14:creationId xmlns:p14="http://schemas.microsoft.com/office/powerpoint/2010/main" val="4221185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arn(inVertical)">
                                      <p:cBhvr>
                                        <p:cTn id="7" dur="25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25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228600" y="838200"/>
            <a:ext cx="3429000" cy="57912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Tuyên</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truyền</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về</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vai</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trò</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giá</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trị</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của</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rừng</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trong</a:t>
            </a:r>
            <a:r>
              <a:rPr lang="en-US" sz="2000" b="1" dirty="0">
                <a:latin typeface="Arial" panose="020B0604020202020204" pitchFamily="34" charset="0"/>
                <a:cs typeface="Arial" panose="020B0604020202020204" pitchFamily="34" charset="0"/>
              </a:rPr>
              <a:t> </a:t>
            </a:r>
            <a:r>
              <a:rPr lang="vi-VN" sz="2000" b="1" dirty="0">
                <a:latin typeface="Arial" panose="020B0604020202020204" pitchFamily="34" charset="0"/>
                <a:cs typeface="Arial" panose="020B0604020202020204" pitchFamily="34" charset="0"/>
              </a:rPr>
              <a:t>việc: </a:t>
            </a:r>
          </a:p>
          <a:p>
            <a:r>
              <a:rPr lang="vi-VN" sz="2000" dirty="0">
                <a:latin typeface="Arial" panose="020B0604020202020204" pitchFamily="34" charset="0"/>
                <a:cs typeface="Arial" panose="020B0604020202020204" pitchFamily="34" charset="0"/>
              </a:rPr>
              <a:t>+ Ứng phó với biến đổi khí hậu.</a:t>
            </a:r>
          </a:p>
          <a:p>
            <a:r>
              <a:rPr lang="vi-VN" sz="2000" dirty="0">
                <a:latin typeface="Arial" panose="020B0604020202020204" pitchFamily="34" charset="0"/>
                <a:cs typeface="Arial" panose="020B0604020202020204" pitchFamily="34" charset="0"/>
              </a:rPr>
              <a:t>+ Giá trị kinh tế, xã hội.</a:t>
            </a:r>
          </a:p>
          <a:p>
            <a:r>
              <a:rPr lang="vi-VN" sz="2000" dirty="0">
                <a:latin typeface="Arial" panose="020B0604020202020204" pitchFamily="34" charset="0"/>
                <a:cs typeface="Arial" panose="020B0604020202020204" pitchFamily="34" charset="0"/>
              </a:rPr>
              <a:t>+ Bảo đảm quốc phòng, an ninh.</a:t>
            </a:r>
          </a:p>
          <a:p>
            <a:r>
              <a:rPr lang="vi-VN" sz="2000" b="1" dirty="0">
                <a:latin typeface="Arial" panose="020B0604020202020204" pitchFamily="34" charset="0"/>
                <a:cs typeface="Arial" panose="020B0604020202020204" pitchFamily="34" charset="0"/>
              </a:rPr>
              <a:t>- Đẩy mạnh công tác tuyên truyền.</a:t>
            </a:r>
          </a:p>
          <a:p>
            <a:r>
              <a:rPr lang="vi-VN" sz="2000" b="1" dirty="0">
                <a:latin typeface="Arial" panose="020B0604020202020204" pitchFamily="34" charset="0"/>
                <a:cs typeface="Arial" panose="020B0604020202020204" pitchFamily="34" charset="0"/>
              </a:rPr>
              <a:t>- Giáo dục ý thức, trách nhiệm của các tổ chức, cá nhân.</a:t>
            </a:r>
          </a:p>
          <a:p>
            <a:r>
              <a:rPr lang="vi-VN" sz="2000" b="1" dirty="0">
                <a:latin typeface="Arial" panose="020B0604020202020204" pitchFamily="34" charset="0"/>
                <a:cs typeface="Arial" panose="020B0604020202020204" pitchFamily="34" charset="0"/>
              </a:rPr>
              <a:t>- Chấp hành pháp luật về lâm nghiệp và công tác bảo vệ phát triển rừng.</a:t>
            </a:r>
          </a:p>
          <a:p>
            <a:pPr marL="285750" indent="-285750">
              <a:buFontTx/>
              <a:buChar char="-"/>
            </a:pPr>
            <a:endParaRPr lang="vi-VN" b="1" dirty="0"/>
          </a:p>
        </p:txBody>
      </p:sp>
      <p:sp>
        <p:nvSpPr>
          <p:cNvPr id="7" name="TextBox 6"/>
          <p:cNvSpPr txBox="1"/>
          <p:nvPr/>
        </p:nvSpPr>
        <p:spPr>
          <a:xfrm>
            <a:off x="0" y="228600"/>
            <a:ext cx="3657600" cy="369332"/>
          </a:xfrm>
          <a:prstGeom prst="rect">
            <a:avLst/>
          </a:prstGeom>
          <a:noFill/>
        </p:spPr>
        <p:txBody>
          <a:bodyPr wrap="square" rtlCol="0">
            <a:spAutoFit/>
          </a:bodyPr>
          <a:lstStyle/>
          <a:p>
            <a:r>
              <a:rPr lang="vi-VN" b="1" dirty="0">
                <a:solidFill>
                  <a:srgbClr val="C00000"/>
                </a:solidFill>
              </a:rPr>
              <a:t>1. Nâng cao ý thức bảo vệ rừng</a:t>
            </a:r>
          </a:p>
        </p:txBody>
      </p:sp>
      <p:sp>
        <p:nvSpPr>
          <p:cNvPr id="8" name="Flowchart: Alternate Process 7"/>
          <p:cNvSpPr/>
          <p:nvPr/>
        </p:nvSpPr>
        <p:spPr>
          <a:xfrm>
            <a:off x="3886200" y="1097924"/>
            <a:ext cx="2590800" cy="5410200"/>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rtlCol="0" anchor="ctr"/>
          <a:lstStyle/>
          <a:p>
            <a:r>
              <a:rPr lang="vi-VN" dirty="0"/>
              <a:t>- Cây xanh trồng ở khu vực đô thị và nông thôn tạo ra nguồn gỗ cung cấp nhu cầu của con người.</a:t>
            </a:r>
          </a:p>
          <a:p>
            <a:r>
              <a:rPr lang="vi-VN" dirty="0"/>
              <a:t>→ Giảm nhu cầu khai thác gỗ từ rừng, giúp bảo vệ tài nguyên rừng.</a:t>
            </a:r>
          </a:p>
          <a:p>
            <a:r>
              <a:rPr lang="vi-VN" dirty="0"/>
              <a:t>- Cây xanh được trồng trong khuôn viên các trụ sở, trường học, bệnh viện, nhà máy, xí nghiệp, khu công nghiệp, khu chế xuất, các công trình tín ngưỡng,...</a:t>
            </a:r>
          </a:p>
        </p:txBody>
      </p:sp>
      <p:sp>
        <p:nvSpPr>
          <p:cNvPr id="9" name="Flowchart: Alternate Process 8"/>
          <p:cNvSpPr/>
          <p:nvPr/>
        </p:nvSpPr>
        <p:spPr>
          <a:xfrm>
            <a:off x="6629400" y="1089338"/>
            <a:ext cx="2404057" cy="5288924"/>
          </a:xfrm>
          <a:prstGeom prst="flowChartAlternateProcess">
            <a:avLst/>
          </a:prstGeom>
        </p:spPr>
        <p:style>
          <a:lnRef idx="1">
            <a:schemeClr val="accent6"/>
          </a:lnRef>
          <a:fillRef idx="2">
            <a:schemeClr val="accent6"/>
          </a:fillRef>
          <a:effectRef idx="1">
            <a:schemeClr val="accent6"/>
          </a:effectRef>
          <a:fontRef idx="minor">
            <a:schemeClr val="dk1"/>
          </a:fontRef>
        </p:style>
        <p:txBody>
          <a:bodyPr rtlCol="0" anchor="ctr"/>
          <a:lstStyle/>
          <a:p>
            <a:r>
              <a:rPr lang="vi-VN" dirty="0"/>
              <a:t>- Nghiêm cấm các hành vi phá hoại tài nguyên rừng.</a:t>
            </a:r>
          </a:p>
          <a:p>
            <a:r>
              <a:rPr lang="vi-VN" dirty="0"/>
              <a:t>- Tăng cường công tác tuần tra, giám sát để kịp thời phát hiện và ngăn chặn các hành vi:</a:t>
            </a:r>
          </a:p>
          <a:p>
            <a:r>
              <a:rPr lang="vi-VN" dirty="0"/>
              <a:t>+ Chặt phá rừng.</a:t>
            </a:r>
          </a:p>
          <a:p>
            <a:r>
              <a:rPr lang="vi-VN" dirty="0"/>
              <a:t>+ Khai thác rừng trái quy định đốt nương làm rẫy.</a:t>
            </a:r>
          </a:p>
          <a:p>
            <a:r>
              <a:rPr lang="vi-VN" dirty="0"/>
              <a:t>+ Săn bắt thú rừng trái phép.</a:t>
            </a:r>
          </a:p>
          <a:p>
            <a:r>
              <a:rPr lang="vi-VN" dirty="0"/>
              <a:t>- Làm hàng rào bảo vệ rừng và phòng trừ sinh vật gây hại rừng.</a:t>
            </a:r>
          </a:p>
          <a:p>
            <a:pPr algn="ctr"/>
            <a:endParaRPr lang="vi-VN" dirty="0"/>
          </a:p>
        </p:txBody>
      </p:sp>
      <p:sp>
        <p:nvSpPr>
          <p:cNvPr id="10" name="TextBox 9"/>
          <p:cNvSpPr txBox="1"/>
          <p:nvPr/>
        </p:nvSpPr>
        <p:spPr>
          <a:xfrm>
            <a:off x="4076700" y="234104"/>
            <a:ext cx="2209800" cy="369332"/>
          </a:xfrm>
          <a:prstGeom prst="rect">
            <a:avLst/>
          </a:prstGeom>
          <a:noFill/>
        </p:spPr>
        <p:txBody>
          <a:bodyPr wrap="square" rtlCol="0">
            <a:spAutoFit/>
          </a:bodyPr>
          <a:lstStyle/>
          <a:p>
            <a:r>
              <a:rPr lang="vi-VN" b="1" dirty="0">
                <a:solidFill>
                  <a:srgbClr val="C00000"/>
                </a:solidFill>
              </a:rPr>
              <a:t>2. Trồng cây</a:t>
            </a:r>
          </a:p>
        </p:txBody>
      </p:sp>
      <p:sp>
        <p:nvSpPr>
          <p:cNvPr id="11" name="TextBox 10"/>
          <p:cNvSpPr txBox="1"/>
          <p:nvPr/>
        </p:nvSpPr>
        <p:spPr>
          <a:xfrm>
            <a:off x="6476999" y="234104"/>
            <a:ext cx="2556457" cy="369332"/>
          </a:xfrm>
          <a:prstGeom prst="rect">
            <a:avLst/>
          </a:prstGeom>
          <a:noFill/>
        </p:spPr>
        <p:txBody>
          <a:bodyPr wrap="square" rtlCol="0">
            <a:spAutoFit/>
          </a:bodyPr>
          <a:lstStyle/>
          <a:p>
            <a:r>
              <a:rPr lang="vi-VN" b="1" dirty="0">
                <a:solidFill>
                  <a:srgbClr val="C00000"/>
                </a:solidFill>
              </a:rPr>
              <a:t>3. Ngăn chặn hv xấu</a:t>
            </a:r>
          </a:p>
        </p:txBody>
      </p:sp>
    </p:spTree>
    <p:extLst>
      <p:ext uri="{BB962C8B-B14F-4D97-AF65-F5344CB8AC3E}">
        <p14:creationId xmlns:p14="http://schemas.microsoft.com/office/powerpoint/2010/main" val="848871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250"/>
                                        <p:tgtEl>
                                          <p:spTgt spid="7"/>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25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arn(inVertical)">
                                      <p:cBhvr>
                                        <p:cTn id="15" dur="500"/>
                                        <p:tgtEl>
                                          <p:spTgt spid="10"/>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arn(inVertical)">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barn(inVertical)">
                                      <p:cBhvr>
                                        <p:cTn id="23" dur="500"/>
                                        <p:tgtEl>
                                          <p:spTgt spid="11"/>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barn(inVertical)">
                                      <p:cBhvr>
                                        <p:cTn id="2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animBg="1"/>
      <p:bldP spid="9" grpId="0" animBg="1"/>
      <p:bldP spid="10"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Alternate Process 3"/>
          <p:cNvSpPr/>
          <p:nvPr/>
        </p:nvSpPr>
        <p:spPr>
          <a:xfrm>
            <a:off x="152400" y="914400"/>
            <a:ext cx="2209800" cy="5715000"/>
          </a:xfrm>
          <a:prstGeom prst="flowChartAlternateProcess">
            <a:avLst/>
          </a:prstGeom>
        </p:spPr>
        <p:style>
          <a:lnRef idx="1">
            <a:schemeClr val="accent4"/>
          </a:lnRef>
          <a:fillRef idx="2">
            <a:schemeClr val="accent4"/>
          </a:fillRef>
          <a:effectRef idx="1">
            <a:schemeClr val="accent4"/>
          </a:effectRef>
          <a:fontRef idx="minor">
            <a:schemeClr val="dk1"/>
          </a:fontRef>
        </p:style>
        <p:txBody>
          <a:bodyPr rtlCol="0" anchor="ctr"/>
          <a:lstStyle/>
          <a:p>
            <a:r>
              <a:rPr lang="vi-VN" dirty="0"/>
              <a:t>- Tuân thủ nghiêm các quy định của pháp luật về phòng cháy, chữa cháy rừng.</a:t>
            </a:r>
          </a:p>
          <a:p>
            <a:r>
              <a:rPr lang="vi-VN" dirty="0"/>
              <a:t>- Thực hiện đồng bộ các biện pháp phòng chống cháy rừng.</a:t>
            </a:r>
          </a:p>
          <a:p>
            <a:pPr algn="ctr"/>
            <a:endParaRPr lang="vi-VN" dirty="0"/>
          </a:p>
        </p:txBody>
      </p:sp>
      <p:sp>
        <p:nvSpPr>
          <p:cNvPr id="5" name="Flowchart: Alternate Process 4"/>
          <p:cNvSpPr/>
          <p:nvPr/>
        </p:nvSpPr>
        <p:spPr>
          <a:xfrm>
            <a:off x="2590800" y="990600"/>
            <a:ext cx="2362200" cy="5638800"/>
          </a:xfrm>
          <a:prstGeom prst="flowChartAlternateProcess">
            <a:avLst/>
          </a:prstGeom>
        </p:spPr>
        <p:style>
          <a:lnRef idx="1">
            <a:schemeClr val="accent6"/>
          </a:lnRef>
          <a:fillRef idx="2">
            <a:schemeClr val="accent6"/>
          </a:fillRef>
          <a:effectRef idx="1">
            <a:schemeClr val="accent6"/>
          </a:effectRef>
          <a:fontRef idx="minor">
            <a:schemeClr val="dk1"/>
          </a:fontRef>
        </p:style>
        <p:txBody>
          <a:bodyPr rtlCol="0" anchor="ctr"/>
          <a:lstStyle/>
          <a:p>
            <a:r>
              <a:rPr lang="vi-VN" dirty="0"/>
              <a:t>- Khu bảo tồn thiên nhiên là khu vực địa lí được xác lập ranh giới và phân khu chức năng để bảo tồn đa dạng sinh học. </a:t>
            </a:r>
          </a:p>
          <a:p>
            <a:r>
              <a:rPr lang="vi-VN" dirty="0"/>
              <a:t>- Khu bảo tồn thiên nhiên có 4 loại</a:t>
            </a:r>
          </a:p>
          <a:p>
            <a:r>
              <a:rPr lang="vi-VN" dirty="0"/>
              <a:t>- Xây dựng và bảo vệ các khu bảo tồn thiên nhiên sẽ:</a:t>
            </a:r>
          </a:p>
          <a:p>
            <a:r>
              <a:rPr lang="vi-VN" dirty="0"/>
              <a:t>- Bảo tồn đa dạng sinh học.</a:t>
            </a:r>
          </a:p>
          <a:p>
            <a:pPr algn="ctr"/>
            <a:endParaRPr lang="vi-VN" dirty="0"/>
          </a:p>
        </p:txBody>
      </p:sp>
      <p:sp>
        <p:nvSpPr>
          <p:cNvPr id="6" name="Flowchart: Alternate Process 5"/>
          <p:cNvSpPr/>
          <p:nvPr/>
        </p:nvSpPr>
        <p:spPr>
          <a:xfrm>
            <a:off x="5105400" y="914400"/>
            <a:ext cx="3886200" cy="5715000"/>
          </a:xfrm>
          <a:prstGeom prst="flowChartAlternateProcess">
            <a:avLst/>
          </a:prstGeom>
        </p:spPr>
        <p:style>
          <a:lnRef idx="1">
            <a:schemeClr val="accent2"/>
          </a:lnRef>
          <a:fillRef idx="2">
            <a:schemeClr val="accent2"/>
          </a:fillRef>
          <a:effectRef idx="1">
            <a:schemeClr val="accent2"/>
          </a:effectRef>
          <a:fontRef idx="minor">
            <a:schemeClr val="dk1"/>
          </a:fontRef>
        </p:style>
        <p:txBody>
          <a:bodyPr rtlCol="0" anchor="ctr"/>
          <a:lstStyle/>
          <a:p>
            <a:r>
              <a:rPr lang="vi-VN" dirty="0"/>
              <a:t>- Có chính sách đầu tư cho việc bảo vệ và phát triển rừng gắn liền, đồng bộ với các chính sách kinh tế - xã hội khác.</a:t>
            </a:r>
          </a:p>
          <a:p>
            <a:r>
              <a:rPr lang="vi-VN" dirty="0"/>
              <a:t>- Đầu tư cho các hoạt động bảo vệ và phát triển rừng đặc dụng, rừng phòng hộ.</a:t>
            </a:r>
          </a:p>
          <a:p>
            <a:r>
              <a:rPr lang="vi-VN" dirty="0"/>
              <a:t>- Đầu tư cơ sở vật chất, kĩ thuật và trang bị phương tiện phục vụ chữa cháy rừng, phòng trừ sinh vật gây hại rừng.</a:t>
            </a:r>
          </a:p>
          <a:p>
            <a:r>
              <a:rPr lang="vi-VN" dirty="0"/>
              <a:t>- Có chính sách hỗ trợ việc bảo vệ và làm giàu rừng sản xuất là rừng tự nhiên nghèo, trồng rừng sản xuất gỗ lớn, gỗ quý, cây đặc sản.</a:t>
            </a:r>
          </a:p>
          <a:p>
            <a:r>
              <a:rPr lang="vi-VN" dirty="0"/>
              <a:t>- Khuyến khích tổ chức, hộ gia đình, cá nhân nhận đất phát triển rừng ở những vùng đất trồng, đồi núi trọc.</a:t>
            </a:r>
          </a:p>
          <a:p>
            <a:pPr algn="ctr"/>
            <a:endParaRPr lang="vi-VN" dirty="0"/>
          </a:p>
        </p:txBody>
      </p:sp>
      <p:sp>
        <p:nvSpPr>
          <p:cNvPr id="7" name="TextBox 6"/>
          <p:cNvSpPr txBox="1"/>
          <p:nvPr/>
        </p:nvSpPr>
        <p:spPr>
          <a:xfrm>
            <a:off x="76200" y="381000"/>
            <a:ext cx="2362200" cy="369332"/>
          </a:xfrm>
          <a:prstGeom prst="rect">
            <a:avLst/>
          </a:prstGeom>
          <a:noFill/>
        </p:spPr>
        <p:txBody>
          <a:bodyPr wrap="square" rtlCol="0">
            <a:spAutoFit/>
          </a:bodyPr>
          <a:lstStyle/>
          <a:p>
            <a:r>
              <a:rPr lang="vi-VN" b="1" dirty="0">
                <a:solidFill>
                  <a:srgbClr val="C00000"/>
                </a:solidFill>
              </a:rPr>
              <a:t>4. Chống cháy rừng</a:t>
            </a:r>
          </a:p>
        </p:txBody>
      </p:sp>
      <p:sp>
        <p:nvSpPr>
          <p:cNvPr id="8" name="TextBox 7"/>
          <p:cNvSpPr txBox="1"/>
          <p:nvPr/>
        </p:nvSpPr>
        <p:spPr>
          <a:xfrm>
            <a:off x="2438400" y="242500"/>
            <a:ext cx="2837252" cy="646331"/>
          </a:xfrm>
          <a:prstGeom prst="rect">
            <a:avLst/>
          </a:prstGeom>
          <a:noFill/>
        </p:spPr>
        <p:txBody>
          <a:bodyPr wrap="none" rtlCol="0">
            <a:spAutoFit/>
          </a:bodyPr>
          <a:lstStyle/>
          <a:p>
            <a:r>
              <a:rPr lang="vi-VN" b="1" dirty="0">
                <a:solidFill>
                  <a:srgbClr val="C00000"/>
                </a:solidFill>
              </a:rPr>
              <a:t>5. </a:t>
            </a:r>
            <a:r>
              <a:rPr lang="en-US" b="1" dirty="0" err="1">
                <a:solidFill>
                  <a:srgbClr val="C00000"/>
                </a:solidFill>
              </a:rPr>
              <a:t>Xây</a:t>
            </a:r>
            <a:r>
              <a:rPr lang="en-US" b="1" dirty="0">
                <a:solidFill>
                  <a:srgbClr val="C00000"/>
                </a:solidFill>
              </a:rPr>
              <a:t> </a:t>
            </a:r>
            <a:r>
              <a:rPr lang="en-US" b="1" dirty="0" err="1">
                <a:solidFill>
                  <a:srgbClr val="C00000"/>
                </a:solidFill>
              </a:rPr>
              <a:t>dựng</a:t>
            </a:r>
            <a:r>
              <a:rPr lang="en-US" b="1" dirty="0">
                <a:solidFill>
                  <a:srgbClr val="C00000"/>
                </a:solidFill>
              </a:rPr>
              <a:t> </a:t>
            </a:r>
            <a:r>
              <a:rPr lang="en-US" b="1" dirty="0" err="1">
                <a:solidFill>
                  <a:srgbClr val="C00000"/>
                </a:solidFill>
              </a:rPr>
              <a:t>và</a:t>
            </a:r>
            <a:r>
              <a:rPr lang="en-US" b="1" dirty="0">
                <a:solidFill>
                  <a:srgbClr val="C00000"/>
                </a:solidFill>
              </a:rPr>
              <a:t> </a:t>
            </a:r>
            <a:r>
              <a:rPr lang="en-US" b="1" dirty="0" err="1">
                <a:solidFill>
                  <a:srgbClr val="C00000"/>
                </a:solidFill>
              </a:rPr>
              <a:t>bảo</a:t>
            </a:r>
            <a:r>
              <a:rPr lang="en-US" b="1" dirty="0">
                <a:solidFill>
                  <a:srgbClr val="C00000"/>
                </a:solidFill>
              </a:rPr>
              <a:t> </a:t>
            </a:r>
            <a:r>
              <a:rPr lang="en-US" b="1" dirty="0" err="1">
                <a:solidFill>
                  <a:srgbClr val="C00000"/>
                </a:solidFill>
              </a:rPr>
              <a:t>vệ</a:t>
            </a:r>
            <a:r>
              <a:rPr lang="en-US" b="1" dirty="0">
                <a:solidFill>
                  <a:srgbClr val="C00000"/>
                </a:solidFill>
              </a:rPr>
              <a:t> </a:t>
            </a:r>
          </a:p>
          <a:p>
            <a:r>
              <a:rPr lang="en-US" b="1" dirty="0" err="1">
                <a:solidFill>
                  <a:srgbClr val="C00000"/>
                </a:solidFill>
              </a:rPr>
              <a:t>các</a:t>
            </a:r>
            <a:r>
              <a:rPr lang="en-US" b="1" dirty="0">
                <a:solidFill>
                  <a:srgbClr val="C00000"/>
                </a:solidFill>
              </a:rPr>
              <a:t> </a:t>
            </a:r>
            <a:r>
              <a:rPr lang="en-US" b="1" dirty="0" err="1">
                <a:solidFill>
                  <a:srgbClr val="C00000"/>
                </a:solidFill>
              </a:rPr>
              <a:t>khu</a:t>
            </a:r>
            <a:r>
              <a:rPr lang="en-US" b="1" dirty="0">
                <a:solidFill>
                  <a:srgbClr val="C00000"/>
                </a:solidFill>
              </a:rPr>
              <a:t> </a:t>
            </a:r>
            <a:r>
              <a:rPr lang="en-US" b="1" dirty="0" err="1">
                <a:solidFill>
                  <a:srgbClr val="C00000"/>
                </a:solidFill>
              </a:rPr>
              <a:t>bảo</a:t>
            </a:r>
            <a:r>
              <a:rPr lang="en-US" b="1" dirty="0">
                <a:solidFill>
                  <a:srgbClr val="C00000"/>
                </a:solidFill>
              </a:rPr>
              <a:t> </a:t>
            </a:r>
            <a:r>
              <a:rPr lang="en-US" b="1" dirty="0" err="1">
                <a:solidFill>
                  <a:srgbClr val="C00000"/>
                </a:solidFill>
              </a:rPr>
              <a:t>tồn</a:t>
            </a:r>
            <a:r>
              <a:rPr lang="en-US" b="1" dirty="0">
                <a:solidFill>
                  <a:srgbClr val="C00000"/>
                </a:solidFill>
              </a:rPr>
              <a:t> </a:t>
            </a:r>
            <a:r>
              <a:rPr lang="en-US" b="1" dirty="0" err="1">
                <a:solidFill>
                  <a:srgbClr val="C00000"/>
                </a:solidFill>
              </a:rPr>
              <a:t>thiên</a:t>
            </a:r>
            <a:r>
              <a:rPr lang="en-US" b="1" dirty="0">
                <a:solidFill>
                  <a:srgbClr val="C00000"/>
                </a:solidFill>
              </a:rPr>
              <a:t> </a:t>
            </a:r>
            <a:r>
              <a:rPr lang="en-US" b="1" dirty="0" err="1">
                <a:solidFill>
                  <a:srgbClr val="C00000"/>
                </a:solidFill>
              </a:rPr>
              <a:t>nhiên</a:t>
            </a:r>
            <a:endParaRPr lang="vi-VN" b="1" dirty="0">
              <a:solidFill>
                <a:srgbClr val="C00000"/>
              </a:solidFill>
            </a:endParaRPr>
          </a:p>
        </p:txBody>
      </p:sp>
      <p:sp>
        <p:nvSpPr>
          <p:cNvPr id="9" name="TextBox 8"/>
          <p:cNvSpPr txBox="1"/>
          <p:nvPr/>
        </p:nvSpPr>
        <p:spPr>
          <a:xfrm>
            <a:off x="5562600" y="224255"/>
            <a:ext cx="3124200" cy="646331"/>
          </a:xfrm>
          <a:prstGeom prst="rect">
            <a:avLst/>
          </a:prstGeom>
          <a:noFill/>
        </p:spPr>
        <p:txBody>
          <a:bodyPr wrap="square" rtlCol="0">
            <a:spAutoFit/>
          </a:bodyPr>
          <a:lstStyle/>
          <a:p>
            <a:r>
              <a:rPr lang="vi-VN" b="1" dirty="0">
                <a:solidFill>
                  <a:srgbClr val="C00000"/>
                </a:solidFill>
              </a:rPr>
              <a:t>6. Chính sách và luật bảo vệ, phát triển rừng</a:t>
            </a:r>
          </a:p>
        </p:txBody>
      </p:sp>
    </p:spTree>
    <p:extLst>
      <p:ext uri="{BB962C8B-B14F-4D97-AF65-F5344CB8AC3E}">
        <p14:creationId xmlns:p14="http://schemas.microsoft.com/office/powerpoint/2010/main" val="270200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barn(inVertical)">
                                      <p:cBhvr>
                                        <p:cTn id="15" dur="500"/>
                                        <p:tgtEl>
                                          <p:spTgt spid="8"/>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arn(inVertical)">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arn(inVertical)">
                                      <p:cBhvr>
                                        <p:cTn id="23" dur="500"/>
                                        <p:tgtEl>
                                          <p:spTgt spid="9"/>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barn(inVertical)">
                                      <p:cBhvr>
                                        <p:cTn id="2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pPr algn="l"/>
            <a:r>
              <a:rPr lang="vi-VN" sz="3200" dirty="0"/>
              <a:t>Câu 2: Trình bày các triển vọng phát triển thủy sản Việt Nam?</a:t>
            </a:r>
          </a:p>
        </p:txBody>
      </p:sp>
      <p:graphicFrame>
        <p:nvGraphicFramePr>
          <p:cNvPr id="5" name="Diagram 4"/>
          <p:cNvGraphicFramePr/>
          <p:nvPr>
            <p:extLst>
              <p:ext uri="{D42A27DB-BD31-4B8C-83A1-F6EECF244321}">
                <p14:modId xmlns:p14="http://schemas.microsoft.com/office/powerpoint/2010/main" val="3115960142"/>
              </p:ext>
            </p:extLst>
          </p:nvPr>
        </p:nvGraphicFramePr>
        <p:xfrm>
          <a:off x="609600" y="1752600"/>
          <a:ext cx="7010400" cy="4292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5573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style>
          <a:lnRef idx="1">
            <a:schemeClr val="accent3"/>
          </a:lnRef>
          <a:fillRef idx="2">
            <a:schemeClr val="accent3"/>
          </a:fillRef>
          <a:effectRef idx="1">
            <a:schemeClr val="accent3"/>
          </a:effectRef>
          <a:fontRef idx="minor">
            <a:schemeClr val="dk1"/>
          </a:fontRef>
        </p:style>
        <p:txBody>
          <a:bodyPr>
            <a:normAutofit fontScale="90000"/>
          </a:bodyPr>
          <a:lstStyle/>
          <a:p>
            <a:pPr algn="l"/>
            <a:r>
              <a:rPr lang="vi-VN" sz="3600" dirty="0"/>
              <a:t>Câu 3: Phân biệt các ưu nhược điểm về các phương thức nuôi thủy sản ở VN</a:t>
            </a:r>
            <a:endParaRPr lang="vi-VN" dirty="0"/>
          </a:p>
        </p:txBody>
      </p:sp>
    </p:spTree>
    <p:extLst>
      <p:ext uri="{BB962C8B-B14F-4D97-AF65-F5344CB8AC3E}">
        <p14:creationId xmlns:p14="http://schemas.microsoft.com/office/powerpoint/2010/main" val="2581978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852840016"/>
              </p:ext>
            </p:extLst>
          </p:nvPr>
        </p:nvGraphicFramePr>
        <p:xfrm>
          <a:off x="685800" y="914400"/>
          <a:ext cx="7391400" cy="4724401"/>
        </p:xfrm>
        <a:graphic>
          <a:graphicData uri="http://schemas.openxmlformats.org/drawingml/2006/table">
            <a:tbl>
              <a:tblPr firstRow="1" bandRow="1">
                <a:tableStyleId>{F5AB1C69-6EDB-4FF4-983F-18BD219EF322}</a:tableStyleId>
              </a:tblPr>
              <a:tblGrid>
                <a:gridCol w="3695700">
                  <a:extLst>
                    <a:ext uri="{9D8B030D-6E8A-4147-A177-3AD203B41FA5}">
                      <a16:colId xmlns:a16="http://schemas.microsoft.com/office/drawing/2014/main" val="20000"/>
                    </a:ext>
                  </a:extLst>
                </a:gridCol>
                <a:gridCol w="3695700">
                  <a:extLst>
                    <a:ext uri="{9D8B030D-6E8A-4147-A177-3AD203B41FA5}">
                      <a16:colId xmlns:a16="http://schemas.microsoft.com/office/drawing/2014/main" val="20001"/>
                    </a:ext>
                  </a:extLst>
                </a:gridCol>
              </a:tblGrid>
              <a:tr h="502024">
                <a:tc gridSpan="2">
                  <a:txBody>
                    <a:bodyPr/>
                    <a:lstStyle/>
                    <a:p>
                      <a:pPr algn="ctr"/>
                      <a:r>
                        <a:rPr lang="en-US" sz="2400" kern="1200" dirty="0" err="1">
                          <a:effectLst/>
                        </a:rPr>
                        <a:t>Nuôi</a:t>
                      </a:r>
                      <a:r>
                        <a:rPr lang="en-US" sz="2400" kern="1200" dirty="0">
                          <a:effectLst/>
                        </a:rPr>
                        <a:t> </a:t>
                      </a:r>
                      <a:r>
                        <a:rPr lang="en-US" sz="2400" kern="1200" dirty="0" err="1">
                          <a:effectLst/>
                        </a:rPr>
                        <a:t>trồng</a:t>
                      </a:r>
                      <a:r>
                        <a:rPr lang="en-US" sz="2400" kern="1200" dirty="0">
                          <a:effectLst/>
                        </a:rPr>
                        <a:t> </a:t>
                      </a:r>
                      <a:r>
                        <a:rPr lang="en-US" sz="2400" kern="1200" dirty="0" err="1">
                          <a:effectLst/>
                        </a:rPr>
                        <a:t>thuỷ</a:t>
                      </a:r>
                      <a:r>
                        <a:rPr lang="en-US" sz="2400" kern="1200" dirty="0">
                          <a:effectLst/>
                        </a:rPr>
                        <a:t> </a:t>
                      </a:r>
                      <a:r>
                        <a:rPr lang="en-US" sz="2400" kern="1200" dirty="0" err="1">
                          <a:effectLst/>
                        </a:rPr>
                        <a:t>sản</a:t>
                      </a:r>
                      <a:r>
                        <a:rPr lang="en-US" sz="2400" kern="1200" dirty="0">
                          <a:effectLst/>
                        </a:rPr>
                        <a:t> </a:t>
                      </a:r>
                      <a:r>
                        <a:rPr lang="en-US" sz="2400" kern="1200" dirty="0" err="1">
                          <a:effectLst/>
                        </a:rPr>
                        <a:t>quảng</a:t>
                      </a:r>
                      <a:r>
                        <a:rPr lang="en-US" sz="2400" kern="1200" dirty="0">
                          <a:effectLst/>
                        </a:rPr>
                        <a:t> </a:t>
                      </a:r>
                      <a:r>
                        <a:rPr lang="en-US" sz="2400" kern="1200" dirty="0" err="1">
                          <a:effectLst/>
                        </a:rPr>
                        <a:t>canh</a:t>
                      </a:r>
                      <a:endParaRPr lang="vi-VN" sz="2400" b="1" dirty="0">
                        <a:latin typeface="Arial" panose="020B0604020202020204" pitchFamily="34" charset="0"/>
                        <a:cs typeface="Arial" panose="020B0604020202020204" pitchFamily="34" charset="0"/>
                      </a:endParaRPr>
                    </a:p>
                  </a:txBody>
                  <a:tcPr/>
                </a:tc>
                <a:tc hMerge="1">
                  <a:txBody>
                    <a:bodyPr/>
                    <a:lstStyle/>
                    <a:p>
                      <a:endParaRPr lang="vi-VN" dirty="0"/>
                    </a:p>
                  </a:txBody>
                  <a:tcPr/>
                </a:tc>
                <a:extLst>
                  <a:ext uri="{0D108BD9-81ED-4DB2-BD59-A6C34878D82A}">
                    <a16:rowId xmlns:a16="http://schemas.microsoft.com/office/drawing/2014/main" val="10000"/>
                  </a:ext>
                </a:extLst>
              </a:tr>
              <a:tr h="502024">
                <a:tc>
                  <a:txBody>
                    <a:bodyPr/>
                    <a:lstStyle/>
                    <a:p>
                      <a:pPr algn="ctr"/>
                      <a:r>
                        <a:rPr lang="en-US" sz="2400" kern="1200" dirty="0" err="1">
                          <a:effectLst>
                            <a:outerShdw blurRad="38100" dist="38100" dir="2700000" algn="tl">
                              <a:srgbClr val="000000">
                                <a:alpha val="43137"/>
                              </a:srgbClr>
                            </a:outerShdw>
                          </a:effectLst>
                        </a:rPr>
                        <a:t>Ưu</a:t>
                      </a:r>
                      <a:r>
                        <a:rPr lang="en-US" sz="2400" kern="1200" dirty="0">
                          <a:effectLst>
                            <a:outerShdw blurRad="38100" dist="38100" dir="2700000" algn="tl">
                              <a:srgbClr val="000000">
                                <a:alpha val="43137"/>
                              </a:srgbClr>
                            </a:outerShdw>
                          </a:effectLst>
                        </a:rPr>
                        <a:t> </a:t>
                      </a:r>
                      <a:r>
                        <a:rPr lang="en-US" sz="2400" kern="1200" dirty="0" err="1">
                          <a:effectLst>
                            <a:outerShdw blurRad="38100" dist="38100" dir="2700000" algn="tl">
                              <a:srgbClr val="000000">
                                <a:alpha val="43137"/>
                              </a:srgbClr>
                            </a:outerShdw>
                          </a:effectLst>
                        </a:rPr>
                        <a:t>điểm</a:t>
                      </a:r>
                      <a:endParaRPr lang="vi-VN"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a:tc>
                <a:tc>
                  <a:txBody>
                    <a:bodyPr/>
                    <a:lstStyle/>
                    <a:p>
                      <a:pPr algn="ctr"/>
                      <a:r>
                        <a:rPr lang="en-US" sz="2400" kern="1200" dirty="0" err="1">
                          <a:effectLst>
                            <a:outerShdw blurRad="38100" dist="38100" dir="2700000" algn="tl">
                              <a:srgbClr val="000000">
                                <a:alpha val="43137"/>
                              </a:srgbClr>
                            </a:outerShdw>
                          </a:effectLst>
                        </a:rPr>
                        <a:t>Nhược</a:t>
                      </a:r>
                      <a:r>
                        <a:rPr lang="en-US" sz="2400" kern="1200" dirty="0">
                          <a:effectLst>
                            <a:outerShdw blurRad="38100" dist="38100" dir="2700000" algn="tl">
                              <a:srgbClr val="000000">
                                <a:alpha val="43137"/>
                              </a:srgbClr>
                            </a:outerShdw>
                          </a:effectLst>
                        </a:rPr>
                        <a:t> </a:t>
                      </a:r>
                      <a:r>
                        <a:rPr lang="en-US" sz="2400" kern="1200" dirty="0" err="1">
                          <a:effectLst>
                            <a:outerShdw blurRad="38100" dist="38100" dir="2700000" algn="tl">
                              <a:srgbClr val="000000">
                                <a:alpha val="43137"/>
                              </a:srgbClr>
                            </a:outerShdw>
                          </a:effectLst>
                        </a:rPr>
                        <a:t>điểm</a:t>
                      </a:r>
                      <a:endParaRPr lang="vi-VN"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1"/>
                  </a:ext>
                </a:extLst>
              </a:tr>
              <a:tr h="3720353">
                <a:tc>
                  <a:txBody>
                    <a:bodyPr/>
                    <a:lstStyle/>
                    <a:p>
                      <a:r>
                        <a:rPr lang="vi-VN" sz="2400" kern="1200" dirty="0">
                          <a:effectLst/>
                        </a:rPr>
                        <a:t>+ Không cần chi phí đầu tư cho con giống và thức ăn.</a:t>
                      </a:r>
                    </a:p>
                    <a:p>
                      <a:r>
                        <a:rPr lang="vi-VN" sz="2400" kern="1200" dirty="0">
                          <a:effectLst/>
                        </a:rPr>
                        <a:t>+ Ít chịu rủi ro về vấn đề dịch bệnh và ô nhiễm môi trường.</a:t>
                      </a:r>
                    </a:p>
                    <a:p>
                      <a:r>
                        <a:rPr lang="vi-VN" sz="2400" kern="1200" dirty="0">
                          <a:effectLst/>
                        </a:rPr>
                        <a:t>+ Giá bán sản phẩm cao hơn sản phẩm từ các phương thức nuôi khác.</a:t>
                      </a:r>
                      <a:endParaRPr lang="vi-VN" sz="2400" kern="1200" dirty="0">
                        <a:solidFill>
                          <a:schemeClr val="tx1"/>
                        </a:solidFill>
                        <a:effectLst/>
                        <a:latin typeface="Arial" panose="020B0604020202020204" pitchFamily="34" charset="0"/>
                        <a:ea typeface="+mn-ea"/>
                        <a:cs typeface="Arial" panose="020B0604020202020204" pitchFamily="34" charset="0"/>
                      </a:endParaRPr>
                    </a:p>
                  </a:txBody>
                  <a:tcPr/>
                </a:tc>
                <a:tc>
                  <a:txBody>
                    <a:bodyPr/>
                    <a:lstStyle/>
                    <a:p>
                      <a:r>
                        <a:rPr lang="vi-VN" sz="2400" kern="1200" dirty="0">
                          <a:effectLst/>
                        </a:rPr>
                        <a:t>+ Năng suất và sản lượng thấp.</a:t>
                      </a:r>
                    </a:p>
                    <a:p>
                      <a:r>
                        <a:rPr lang="vi-VN" sz="2400" kern="1200" dirty="0">
                          <a:effectLst/>
                        </a:rPr>
                        <a:t>+ Quản lí và vận hành sản xuất khó khăn.</a:t>
                      </a:r>
                    </a:p>
                    <a:p>
                      <a:endParaRPr lang="vi-VN" sz="2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024943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01026575"/>
              </p:ext>
            </p:extLst>
          </p:nvPr>
        </p:nvGraphicFramePr>
        <p:xfrm>
          <a:off x="914400" y="685800"/>
          <a:ext cx="7391400" cy="4724401"/>
        </p:xfrm>
        <a:graphic>
          <a:graphicData uri="http://schemas.openxmlformats.org/drawingml/2006/table">
            <a:tbl>
              <a:tblPr firstRow="1" bandRow="1">
                <a:tableStyleId>{21E4AEA4-8DFA-4A89-87EB-49C32662AFE0}</a:tableStyleId>
              </a:tblPr>
              <a:tblGrid>
                <a:gridCol w="3695700">
                  <a:extLst>
                    <a:ext uri="{9D8B030D-6E8A-4147-A177-3AD203B41FA5}">
                      <a16:colId xmlns:a16="http://schemas.microsoft.com/office/drawing/2014/main" val="20000"/>
                    </a:ext>
                  </a:extLst>
                </a:gridCol>
                <a:gridCol w="3695700">
                  <a:extLst>
                    <a:ext uri="{9D8B030D-6E8A-4147-A177-3AD203B41FA5}">
                      <a16:colId xmlns:a16="http://schemas.microsoft.com/office/drawing/2014/main" val="20001"/>
                    </a:ext>
                  </a:extLst>
                </a:gridCol>
              </a:tblGrid>
              <a:tr h="502024">
                <a:tc gridSpan="2">
                  <a:txBody>
                    <a:bodyPr/>
                    <a:lstStyle/>
                    <a:p>
                      <a:pPr algn="ctr"/>
                      <a:r>
                        <a:rPr lang="vi-VN" sz="2400" kern="1200" dirty="0">
                          <a:effectLst/>
                        </a:rPr>
                        <a:t>Nuôi trồng thuỷ sản bán thâm canh</a:t>
                      </a:r>
                      <a:endParaRPr lang="vi-VN" sz="2400" b="1" kern="1200" dirty="0">
                        <a:solidFill>
                          <a:schemeClr val="tx1"/>
                        </a:solidFill>
                        <a:effectLst/>
                        <a:latin typeface="Arial" panose="020B0604020202020204" pitchFamily="34" charset="0"/>
                        <a:ea typeface="+mn-ea"/>
                        <a:cs typeface="Arial" panose="020B0604020202020204" pitchFamily="34" charset="0"/>
                      </a:endParaRPr>
                    </a:p>
                  </a:txBody>
                  <a:tcPr/>
                </a:tc>
                <a:tc hMerge="1">
                  <a:txBody>
                    <a:bodyPr/>
                    <a:lstStyle/>
                    <a:p>
                      <a:endParaRPr lang="vi-VN" dirty="0"/>
                    </a:p>
                  </a:txBody>
                  <a:tcPr/>
                </a:tc>
                <a:extLst>
                  <a:ext uri="{0D108BD9-81ED-4DB2-BD59-A6C34878D82A}">
                    <a16:rowId xmlns:a16="http://schemas.microsoft.com/office/drawing/2014/main" val="10000"/>
                  </a:ext>
                </a:extLst>
              </a:tr>
              <a:tr h="502024">
                <a:tc>
                  <a:txBody>
                    <a:bodyPr/>
                    <a:lstStyle/>
                    <a:p>
                      <a:pPr algn="ctr"/>
                      <a:r>
                        <a:rPr lang="en-US" sz="2400" kern="1200" dirty="0" err="1">
                          <a:effectLst>
                            <a:outerShdw blurRad="38100" dist="38100" dir="2700000" algn="tl">
                              <a:srgbClr val="000000">
                                <a:alpha val="43137"/>
                              </a:srgbClr>
                            </a:outerShdw>
                          </a:effectLst>
                        </a:rPr>
                        <a:t>Ưu</a:t>
                      </a:r>
                      <a:r>
                        <a:rPr lang="en-US" sz="2400" kern="1200" dirty="0">
                          <a:effectLst>
                            <a:outerShdw blurRad="38100" dist="38100" dir="2700000" algn="tl">
                              <a:srgbClr val="000000">
                                <a:alpha val="43137"/>
                              </a:srgbClr>
                            </a:outerShdw>
                          </a:effectLst>
                        </a:rPr>
                        <a:t> </a:t>
                      </a:r>
                      <a:r>
                        <a:rPr lang="en-US" sz="2400" kern="1200" dirty="0" err="1">
                          <a:effectLst>
                            <a:outerShdw blurRad="38100" dist="38100" dir="2700000" algn="tl">
                              <a:srgbClr val="000000">
                                <a:alpha val="43137"/>
                              </a:srgbClr>
                            </a:outerShdw>
                          </a:effectLst>
                        </a:rPr>
                        <a:t>điểm</a:t>
                      </a:r>
                      <a:endParaRPr lang="vi-VN"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a:tc>
                <a:tc>
                  <a:txBody>
                    <a:bodyPr/>
                    <a:lstStyle/>
                    <a:p>
                      <a:pPr algn="ctr"/>
                      <a:r>
                        <a:rPr lang="en-US" sz="2400" kern="1200" dirty="0" err="1">
                          <a:effectLst>
                            <a:outerShdw blurRad="38100" dist="38100" dir="2700000" algn="tl">
                              <a:srgbClr val="000000">
                                <a:alpha val="43137"/>
                              </a:srgbClr>
                            </a:outerShdw>
                          </a:effectLst>
                        </a:rPr>
                        <a:t>Nhược</a:t>
                      </a:r>
                      <a:r>
                        <a:rPr lang="en-US" sz="2400" kern="1200" dirty="0">
                          <a:effectLst>
                            <a:outerShdw blurRad="38100" dist="38100" dir="2700000" algn="tl">
                              <a:srgbClr val="000000">
                                <a:alpha val="43137"/>
                              </a:srgbClr>
                            </a:outerShdw>
                          </a:effectLst>
                        </a:rPr>
                        <a:t> </a:t>
                      </a:r>
                      <a:r>
                        <a:rPr lang="en-US" sz="2400" kern="1200" dirty="0" err="1">
                          <a:effectLst>
                            <a:outerShdw blurRad="38100" dist="38100" dir="2700000" algn="tl">
                              <a:srgbClr val="000000">
                                <a:alpha val="43137"/>
                              </a:srgbClr>
                            </a:outerShdw>
                          </a:effectLst>
                        </a:rPr>
                        <a:t>điểm</a:t>
                      </a:r>
                      <a:endParaRPr lang="vi-VN"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1"/>
                  </a:ext>
                </a:extLst>
              </a:tr>
              <a:tr h="3720353">
                <a:tc>
                  <a:txBody>
                    <a:bodyPr/>
                    <a:lstStyle/>
                    <a:p>
                      <a:r>
                        <a:rPr lang="vi-VN" sz="2400" kern="1200" dirty="0">
                          <a:effectLst/>
                        </a:rPr>
                        <a:t>+ Dễ dàng vận hành, quản lí phù hợp với điều kiện kinh tế của người nuôi. </a:t>
                      </a:r>
                    </a:p>
                    <a:p>
                      <a:r>
                        <a:rPr lang="vi-VN" sz="2400" kern="1200" dirty="0">
                          <a:effectLst/>
                        </a:rPr>
                        <a:t>+ Mang lại hiệu quả kinh tế cao hơn so với nuôi quảng canh.</a:t>
                      </a:r>
                      <a:endParaRPr lang="vi-VN" sz="2400" kern="1200" dirty="0">
                        <a:solidFill>
                          <a:schemeClr val="tx1"/>
                        </a:solidFill>
                        <a:effectLst/>
                        <a:latin typeface="Arial" panose="020B0604020202020204" pitchFamily="34" charset="0"/>
                        <a:ea typeface="+mn-ea"/>
                        <a:cs typeface="Arial" panose="020B0604020202020204" pitchFamily="34" charset="0"/>
                      </a:endParaRPr>
                    </a:p>
                  </a:txBody>
                  <a:tcPr/>
                </a:tc>
                <a:tc>
                  <a:txBody>
                    <a:bodyPr/>
                    <a:lstStyle/>
                    <a:p>
                      <a:r>
                        <a:rPr lang="vi-VN" sz="2400" kern="1200" dirty="0">
                          <a:effectLst/>
                        </a:rPr>
                        <a:t>+ Chưa áp dụng công nghệ cao.</a:t>
                      </a:r>
                    </a:p>
                    <a:p>
                      <a:r>
                        <a:rPr lang="vi-VN" sz="2400" kern="1200" dirty="0">
                          <a:effectLst/>
                        </a:rPr>
                        <a:t>+ Năng suất thấp hơn phương thức nuôi thâm canh.</a:t>
                      </a:r>
                    </a:p>
                    <a:p>
                      <a:endParaRPr lang="vi-VN" sz="2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52459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TotalTime>
  <Words>1017</Words>
  <Application>Microsoft Office PowerPoint</Application>
  <PresentationFormat>On-screen Show (4:3)</PresentationFormat>
  <Paragraphs>88</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Times New Roman</vt:lpstr>
      <vt:lpstr>Office Theme</vt:lpstr>
      <vt:lpstr>ÔN TẬP HỌC KÌ II</vt:lpstr>
      <vt:lpstr>KHỞI ĐỘNG NHANH NHƯ CHỚP</vt:lpstr>
      <vt:lpstr>NỘI DUNG ÔN TẬP</vt:lpstr>
      <vt:lpstr>PowerPoint Presentation</vt:lpstr>
      <vt:lpstr>PowerPoint Presentation</vt:lpstr>
      <vt:lpstr>Câu 2: Trình bày các triển vọng phát triển thủy sản Việt Nam?</vt:lpstr>
      <vt:lpstr>Câu 3: Phân biệt các ưu nhược điểm về các phương thức nuôi thủy sản ở VN</vt:lpstr>
      <vt:lpstr>PowerPoint Presentation</vt:lpstr>
      <vt:lpstr>PowerPoint Presentation</vt:lpstr>
      <vt:lpstr>PowerPoint Presentation</vt:lpstr>
      <vt:lpstr>Luyện tập</vt:lpstr>
      <vt:lpstr>MỞ RỘNG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ÔN TẬP HỌC KÌ II</dc:title>
  <dc:creator>VnTeach.Com</dc:creator>
  <cp:keywords>VnTeach.Com</cp:keywords>
  <cp:lastModifiedBy>Admin</cp:lastModifiedBy>
  <cp:revision>1</cp:revision>
  <dcterms:created xsi:type="dcterms:W3CDTF">2006-08-16T00:00:00Z</dcterms:created>
  <dcterms:modified xsi:type="dcterms:W3CDTF">2024-10-08T13:11:22Z</dcterms:modified>
</cp:coreProperties>
</file>