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92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262" r:id="rId18"/>
    <p:sldId id="268" r:id="rId19"/>
    <p:sldId id="280" r:id="rId20"/>
    <p:sldId id="281" r:id="rId21"/>
    <p:sldId id="282" r:id="rId22"/>
    <p:sldId id="283" r:id="rId23"/>
    <p:sldId id="289" r:id="rId24"/>
    <p:sldId id="290" r:id="rId25"/>
    <p:sldId id="285" r:id="rId26"/>
    <p:sldId id="286" r:id="rId27"/>
    <p:sldId id="287" r:id="rId28"/>
    <p:sldId id="277" r:id="rId29"/>
    <p:sldId id="288" r:id="rId30"/>
    <p:sldId id="279" r:id="rId31"/>
  </p:sldIdLst>
  <p:sldSz cx="12192000" cy="6858000"/>
  <p:notesSz cx="6858000" cy="9144000"/>
  <p:embeddedFontLst>
    <p:embeddedFont>
      <p:font typeface="Bookman Old Style" panose="02050604050505020204" pitchFamily="18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hJEZVBuSlhFcYbST2hBHfNbedv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8005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170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449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413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626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721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1048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6415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6506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793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27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580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689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6049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901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048524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4821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122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652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877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3" y="6858"/>
            <a:ext cx="12179808" cy="6851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The World Bank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697995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Yes! Vietnam is a member.</a:t>
            </a:r>
          </a:p>
        </p:txBody>
      </p:sp>
    </p:spTree>
    <p:extLst>
      <p:ext uri="{BB962C8B-B14F-4D97-AF65-F5344CB8AC3E}">
        <p14:creationId xmlns:p14="http://schemas.microsoft.com/office/powerpoint/2010/main" val="365299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South Asian Association for Regional Cooperation (SAARC)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991910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Vietnam is not a member.</a:t>
            </a:r>
          </a:p>
        </p:txBody>
      </p:sp>
    </p:spTree>
    <p:extLst>
      <p:ext uri="{BB962C8B-B14F-4D97-AF65-F5344CB8AC3E}">
        <p14:creationId xmlns:p14="http://schemas.microsoft.com/office/powerpoint/2010/main" val="21087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Association of South East Nations (ASEAN)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991910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Vietnam is a member. It’s a South East Asian country!</a:t>
            </a:r>
          </a:p>
        </p:txBody>
      </p:sp>
    </p:spTree>
    <p:extLst>
      <p:ext uri="{BB962C8B-B14F-4D97-AF65-F5344CB8AC3E}">
        <p14:creationId xmlns:p14="http://schemas.microsoft.com/office/powerpoint/2010/main" val="748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Organization for Economic Cooperation &amp; Development (OECD)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4284588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Vietnam is not a member. </a:t>
            </a:r>
          </a:p>
        </p:txBody>
      </p:sp>
    </p:spTree>
    <p:extLst>
      <p:ext uri="{BB962C8B-B14F-4D97-AF65-F5344CB8AC3E}">
        <p14:creationId xmlns:p14="http://schemas.microsoft.com/office/powerpoint/2010/main" val="4535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Asian Infrastructure Investment Bank (AIIB)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4284588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Vietnam is a member. </a:t>
            </a:r>
          </a:p>
        </p:txBody>
      </p:sp>
    </p:spTree>
    <p:extLst>
      <p:ext uri="{BB962C8B-B14F-4D97-AF65-F5344CB8AC3E}">
        <p14:creationId xmlns:p14="http://schemas.microsoft.com/office/powerpoint/2010/main" val="315995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New Development Bank (BRICS Development Bank)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4284588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Vietnam is not a member. </a:t>
            </a:r>
          </a:p>
        </p:txBody>
      </p:sp>
    </p:spTree>
    <p:extLst>
      <p:ext uri="{BB962C8B-B14F-4D97-AF65-F5344CB8AC3E}">
        <p14:creationId xmlns:p14="http://schemas.microsoft.com/office/powerpoint/2010/main" val="31347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G-77 – Group of 77 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4284588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Vietnam is a member. </a:t>
            </a:r>
          </a:p>
        </p:txBody>
      </p:sp>
    </p:spTree>
    <p:extLst>
      <p:ext uri="{BB962C8B-B14F-4D97-AF65-F5344CB8AC3E}">
        <p14:creationId xmlns:p14="http://schemas.microsoft.com/office/powerpoint/2010/main" val="41577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7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1137570" y="14967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3715676" y="253208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6673"/>
              </a:buClr>
              <a:buSzPts val="1800"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7" name="Google Shape;177;p7"/>
          <p:cNvCxnSpPr/>
          <p:nvPr/>
        </p:nvCxnSpPr>
        <p:spPr>
          <a:xfrm>
            <a:off x="3033847" y="1919503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8" name="Google Shape;178;p7"/>
          <p:cNvSpPr txBox="1"/>
          <p:nvPr/>
        </p:nvSpPr>
        <p:spPr>
          <a:xfrm>
            <a:off x="3746500" y="416279"/>
            <a:ext cx="1727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62964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34;p4"/>
          <p:cNvSpPr/>
          <p:nvPr/>
        </p:nvSpPr>
        <p:spPr>
          <a:xfrm>
            <a:off x="6486017" y="1201753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43;p4"/>
          <p:cNvSpPr/>
          <p:nvPr/>
        </p:nvSpPr>
        <p:spPr>
          <a:xfrm>
            <a:off x="6486017" y="2111820"/>
            <a:ext cx="4903830" cy="86286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Work in pairs. Discuss which of the following statements are true about Viet Nam's foreign relations.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1641422" y="1070381"/>
            <a:ext cx="944567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Work in pairs. Discuss which of the following statements are true about Viet Nam's foreign relations.</a:t>
            </a:r>
          </a:p>
        </p:txBody>
      </p:sp>
      <p:sp>
        <p:nvSpPr>
          <p:cNvPr id="249" name="Google Shape;24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PRE-LISTENING</a:t>
            </a: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1423" y="2196197"/>
            <a:ext cx="94456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AutoNum type="arabicPeriod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 Nam is a member of different international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AutoNum type="arabicPeriod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 Nam is willing to develop friendly relations with other countries.</a:t>
            </a:r>
          </a:p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AutoNum type="arabicPeriod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 Nam only wants to form relations with its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AutoNum type="arabicPeriod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 Nam has become more active in the international community.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1641422" y="1070381"/>
            <a:ext cx="944567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Work in pairs. Discuss which of the following statements are true about Viet Nam's foreign relations.</a:t>
            </a:r>
          </a:p>
        </p:txBody>
      </p:sp>
      <p:sp>
        <p:nvSpPr>
          <p:cNvPr id="249" name="Google Shape;24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PRE-LISTENING</a:t>
            </a: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9823" y="2323197"/>
            <a:ext cx="94456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Font typeface="Symbol" panose="05050102010706020507" pitchFamily="18" charset="2"/>
              <a:buChar char="Þ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 Nam is a member of different international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Font typeface="Symbol" panose="05050102010706020507" pitchFamily="18" charset="2"/>
              <a:buChar char="Þ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 Nam is willing to develop friendly relations with other countries.</a:t>
            </a:r>
          </a:p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Font typeface="Symbol" panose="05050102010706020507" pitchFamily="18" charset="2"/>
              <a:buChar char="Þ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 Nam has become more active in the international community.</a:t>
            </a:r>
          </a:p>
        </p:txBody>
      </p:sp>
    </p:spTree>
    <p:extLst>
      <p:ext uri="{BB962C8B-B14F-4D97-AF65-F5344CB8AC3E}">
        <p14:creationId xmlns:p14="http://schemas.microsoft.com/office/powerpoint/2010/main" val="25393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5345116" y="2786581"/>
            <a:ext cx="4425284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r="37480"/>
          <a:stretch/>
        </p:blipFill>
        <p:spPr>
          <a:xfrm>
            <a:off x="0" y="-74951"/>
            <a:ext cx="12192000" cy="218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1027615" y="401671"/>
            <a:ext cx="147885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lt1"/>
                </a:solidFill>
              </a:rPr>
              <a:t>7</a:t>
            </a:r>
            <a:endParaRPr dirty="0"/>
          </a:p>
        </p:txBody>
      </p:sp>
      <p:sp>
        <p:nvSpPr>
          <p:cNvPr id="99" name="Google Shape;99;p2"/>
          <p:cNvSpPr txBox="1"/>
          <p:nvPr/>
        </p:nvSpPr>
        <p:spPr>
          <a:xfrm>
            <a:off x="3244104" y="450117"/>
            <a:ext cx="7512795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400" dirty="0">
                <a:solidFill>
                  <a:schemeClr val="lt1"/>
                </a:solidFill>
              </a:rPr>
              <a:t>VIET NAM AND INTERNATIONAL ORGANIZATIONS</a:t>
            </a:r>
          </a:p>
        </p:txBody>
      </p:sp>
      <p:sp>
        <p:nvSpPr>
          <p:cNvPr id="100" name="Google Shape;100;p2"/>
          <p:cNvSpPr txBox="1"/>
          <p:nvPr/>
        </p:nvSpPr>
        <p:spPr>
          <a:xfrm>
            <a:off x="6337654" y="2786581"/>
            <a:ext cx="339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  <p:sp>
        <p:nvSpPr>
          <p:cNvPr id="101" name="Google Shape;101;p2"/>
          <p:cNvSpPr/>
          <p:nvPr/>
        </p:nvSpPr>
        <p:spPr>
          <a:xfrm>
            <a:off x="2287619" y="2790376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122515" y="2767704"/>
            <a:ext cx="32082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154" y="3269756"/>
            <a:ext cx="8521346" cy="1325563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B0F0"/>
                </a:solidFill>
              </a:rPr>
              <a:t>Viet </a:t>
            </a:r>
            <a:r>
              <a:rPr lang="fr-FR" sz="2800" b="1" dirty="0" err="1">
                <a:solidFill>
                  <a:srgbClr val="00B0F0"/>
                </a:solidFill>
              </a:rPr>
              <a:t>Nam’s</a:t>
            </a:r>
            <a:r>
              <a:rPr lang="fr-FR" sz="2800" b="1" dirty="0">
                <a:solidFill>
                  <a:srgbClr val="00B0F0"/>
                </a:solidFill>
              </a:rPr>
              <a:t> participation in international organisations </a:t>
            </a:r>
            <a:endParaRPr lang="en-US" sz="28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/>
          <p:nvPr/>
        </p:nvSpPr>
        <p:spPr>
          <a:xfrm>
            <a:off x="1452186" y="396854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/>
          <p:nvPr/>
        </p:nvCxnSpPr>
        <p:spPr>
          <a:xfrm rot="5400000">
            <a:off x="2907695" y="3169461"/>
            <a:ext cx="990300" cy="604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137570" y="14967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715676" y="253208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486017" y="1201753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</a:p>
        </p:txBody>
      </p:sp>
      <p:sp>
        <p:nvSpPr>
          <p:cNvPr id="135" name="Google Shape;135;p4"/>
          <p:cNvSpPr/>
          <p:nvPr/>
        </p:nvSpPr>
        <p:spPr>
          <a:xfrm>
            <a:off x="6486018" y="3072689"/>
            <a:ext cx="4903830" cy="180393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to a conversation about Viet Nam’s foreign relations. Decide whether the following statements are true (T) or false (F).</a:t>
            </a:r>
          </a:p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again and complete each sentence with no more than TWO words from the recording. </a:t>
            </a:r>
            <a:endParaRPr dirty="0"/>
          </a:p>
        </p:txBody>
      </p:sp>
      <p:cxnSp>
        <p:nvCxnSpPr>
          <p:cNvPr id="136" name="Google Shape;136;p4"/>
          <p:cNvCxnSpPr/>
          <p:nvPr/>
        </p:nvCxnSpPr>
        <p:spPr>
          <a:xfrm>
            <a:off x="3033847" y="1919503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/>
          <p:nvPr/>
        </p:nvSpPr>
        <p:spPr>
          <a:xfrm>
            <a:off x="6486017" y="2111820"/>
            <a:ext cx="4903830" cy="86286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Work in pairs. Discuss which of the following statements are true about Viet Nam's foreign relations.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2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1641422" y="1070381"/>
            <a:ext cx="994097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Listen to a conversation about Viet Nam’s foreign relations. Decide whether the following statements are true (T) or false (F).</a:t>
            </a:r>
          </a:p>
        </p:txBody>
      </p:sp>
      <p:sp>
        <p:nvSpPr>
          <p:cNvPr id="249" name="Google Shape;24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</a:rPr>
              <a:t>WHILE</a:t>
            </a: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-LISTENING</a:t>
            </a:r>
            <a:endParaRPr dirty="0"/>
          </a:p>
        </p:txBody>
      </p:sp>
      <p:sp>
        <p:nvSpPr>
          <p:cNvPr id="250" name="Google Shape;25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715416"/>
              </p:ext>
            </p:extLst>
          </p:nvPr>
        </p:nvGraphicFramePr>
        <p:xfrm>
          <a:off x="1409700" y="2395625"/>
          <a:ext cx="9232899" cy="30217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705361">
                  <a:extLst>
                    <a:ext uri="{9D8B030D-6E8A-4147-A177-3AD203B41FA5}">
                      <a16:colId xmlns:a16="http://schemas.microsoft.com/office/drawing/2014/main" val="3399531654"/>
                    </a:ext>
                  </a:extLst>
                </a:gridCol>
                <a:gridCol w="763769">
                  <a:extLst>
                    <a:ext uri="{9D8B030D-6E8A-4147-A177-3AD203B41FA5}">
                      <a16:colId xmlns:a16="http://schemas.microsoft.com/office/drawing/2014/main" val="1033267694"/>
                    </a:ext>
                  </a:extLst>
                </a:gridCol>
                <a:gridCol w="763769">
                  <a:extLst>
                    <a:ext uri="{9D8B030D-6E8A-4147-A177-3AD203B41FA5}">
                      <a16:colId xmlns:a16="http://schemas.microsoft.com/office/drawing/2014/main" val="3171670625"/>
                    </a:ext>
                  </a:extLst>
                </a:gridCol>
              </a:tblGrid>
              <a:tr h="461453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717154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Viet Nam is a member of more than 60 international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organisations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903177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Viet Nam has relations with 650 non-governmental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organisations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67167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Viet Nam is more active in international activities than in regional ones.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223111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Viet Nam has been selected as the first training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international peacekeeping activities in Southeast Asia.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579159"/>
                  </a:ext>
                </a:extLst>
              </a:tr>
            </a:tbl>
          </a:graphicData>
        </a:graphic>
      </p:graphicFrame>
      <p:pic>
        <p:nvPicPr>
          <p:cNvPr id="4" name="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8620" y="169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1641422" y="1070381"/>
            <a:ext cx="994097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Listen to a conversation about Viet Nam’s foreign relations. Decide whether the following statements are true (T) or false (F).</a:t>
            </a:r>
          </a:p>
        </p:txBody>
      </p:sp>
      <p:sp>
        <p:nvSpPr>
          <p:cNvPr id="249" name="Google Shape;24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</a:rPr>
              <a:t>WHILE</a:t>
            </a: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-LISTENING</a:t>
            </a:r>
            <a:endParaRPr dirty="0"/>
          </a:p>
        </p:txBody>
      </p:sp>
      <p:sp>
        <p:nvSpPr>
          <p:cNvPr id="250" name="Google Shape;25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704311"/>
              </p:ext>
            </p:extLst>
          </p:nvPr>
        </p:nvGraphicFramePr>
        <p:xfrm>
          <a:off x="1409700" y="2395625"/>
          <a:ext cx="9232899" cy="30217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705361">
                  <a:extLst>
                    <a:ext uri="{9D8B030D-6E8A-4147-A177-3AD203B41FA5}">
                      <a16:colId xmlns:a16="http://schemas.microsoft.com/office/drawing/2014/main" val="3399531654"/>
                    </a:ext>
                  </a:extLst>
                </a:gridCol>
                <a:gridCol w="763769">
                  <a:extLst>
                    <a:ext uri="{9D8B030D-6E8A-4147-A177-3AD203B41FA5}">
                      <a16:colId xmlns:a16="http://schemas.microsoft.com/office/drawing/2014/main" val="1033267694"/>
                    </a:ext>
                  </a:extLst>
                </a:gridCol>
                <a:gridCol w="763769">
                  <a:extLst>
                    <a:ext uri="{9D8B030D-6E8A-4147-A177-3AD203B41FA5}">
                      <a16:colId xmlns:a16="http://schemas.microsoft.com/office/drawing/2014/main" val="3171670625"/>
                    </a:ext>
                  </a:extLst>
                </a:gridCol>
              </a:tblGrid>
              <a:tr h="461453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717154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Viet Nam is a member of more than 60 international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organisations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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903177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Viet Nam has relations with 650 non-governmental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organisations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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67167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Viet Nam is more active in international activities than in regional ones.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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223111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Viet Nam has been selected as the first training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international peacekeeping activities in Southeast Asia.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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579159"/>
                  </a:ext>
                </a:extLst>
              </a:tr>
            </a:tbl>
          </a:graphicData>
        </a:graphic>
      </p:graphicFrame>
      <p:pic>
        <p:nvPicPr>
          <p:cNvPr id="2" name="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8899" y="175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1641422" y="1070381"/>
            <a:ext cx="944567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Listen to the conversation again and complete each sentence with no more than TWO words from the recording.</a:t>
            </a:r>
          </a:p>
        </p:txBody>
      </p:sp>
      <p:sp>
        <p:nvSpPr>
          <p:cNvPr id="249" name="Google Shape;24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</a:rPr>
              <a:t>WHIL</a:t>
            </a: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E-LISTENING</a:t>
            </a:r>
            <a:endParaRPr dirty="0"/>
          </a:p>
        </p:txBody>
      </p:sp>
      <p:sp>
        <p:nvSpPr>
          <p:cNvPr id="250" name="Google Shape;25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7920" y="2196157"/>
            <a:ext cx="11077080" cy="2705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AutoNum type="arabicPeriod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 Nam is currently a member of different ___________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AutoNum type="arabicPeriod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 Nam is a ___________ of many countries in the international community.</a:t>
            </a:r>
          </a:p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AutoNum type="arabicPeriod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 Nam has sent officers to ___________ in the UN’s peacekeeping activities.</a:t>
            </a:r>
          </a:p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AutoNum type="arabicPeriod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Developing foreign relations has helped Viet Nam gain many ___________ benefits.</a:t>
            </a:r>
          </a:p>
        </p:txBody>
      </p:sp>
      <p:pic>
        <p:nvPicPr>
          <p:cNvPr id="3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8620" y="166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2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9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1641422" y="1070381"/>
            <a:ext cx="944567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Listen to the conversation again and complete each sentence with no more than TWO words from the recording.</a:t>
            </a:r>
          </a:p>
        </p:txBody>
      </p:sp>
      <p:sp>
        <p:nvSpPr>
          <p:cNvPr id="249" name="Google Shape;24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</a:rPr>
              <a:t>WHIL</a:t>
            </a: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E-LISTENING</a:t>
            </a:r>
            <a:endParaRPr dirty="0"/>
          </a:p>
        </p:txBody>
      </p:sp>
      <p:sp>
        <p:nvSpPr>
          <p:cNvPr id="250" name="Google Shape;25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7920" y="2196157"/>
            <a:ext cx="110770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AutoNum type="arabicPeriod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 Nam is currently a member of different </a:t>
            </a: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AutoNum type="arabicPeriod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 Nam is a </a:t>
            </a: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reliable partner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many countries in the international community.</a:t>
            </a:r>
          </a:p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AutoNum type="arabicPeriod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 Nam has sent officers to </a:t>
            </a: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participate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UN’s peacekeeping activities.</a:t>
            </a:r>
          </a:p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AutoNum type="arabicPeriod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Developing foreign relations has helped Viet Nam gain many </a:t>
            </a: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benefits.</a:t>
            </a:r>
          </a:p>
        </p:txBody>
      </p:sp>
      <p:pic>
        <p:nvPicPr>
          <p:cNvPr id="3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8620" y="166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5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9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/>
          <p:nvPr/>
        </p:nvSpPr>
        <p:spPr>
          <a:xfrm>
            <a:off x="1452186" y="396854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/>
          <p:nvPr/>
        </p:nvCxnSpPr>
        <p:spPr>
          <a:xfrm rot="5400000">
            <a:off x="2907695" y="3169461"/>
            <a:ext cx="990300" cy="604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137570" y="14967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715676" y="253208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486017" y="1201753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</a:p>
        </p:txBody>
      </p:sp>
      <p:sp>
        <p:nvSpPr>
          <p:cNvPr id="135" name="Google Shape;135;p4"/>
          <p:cNvSpPr/>
          <p:nvPr/>
        </p:nvSpPr>
        <p:spPr>
          <a:xfrm>
            <a:off x="6486018" y="3072689"/>
            <a:ext cx="4903830" cy="180393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to a conversation about Viet Nam’s foreign relations. Decide whether the following statements are true (T) or false (F).</a:t>
            </a:r>
          </a:p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again and complete each sentence with no more than TWO words from the recording. </a:t>
            </a:r>
            <a:endParaRPr dirty="0"/>
          </a:p>
        </p:txBody>
      </p:sp>
      <p:cxnSp>
        <p:nvCxnSpPr>
          <p:cNvPr id="136" name="Google Shape;136;p4"/>
          <p:cNvCxnSpPr/>
          <p:nvPr/>
        </p:nvCxnSpPr>
        <p:spPr>
          <a:xfrm>
            <a:off x="3033847" y="1919503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7" name="Google Shape;137;p4"/>
          <p:cNvSpPr/>
          <p:nvPr/>
        </p:nvSpPr>
        <p:spPr>
          <a:xfrm>
            <a:off x="3906363" y="4908549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" name="Google Shape;142;p4"/>
          <p:cNvCxnSpPr/>
          <p:nvPr/>
        </p:nvCxnSpPr>
        <p:spPr>
          <a:xfrm>
            <a:off x="3402919" y="4290549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3" name="Google Shape;143;p4"/>
          <p:cNvSpPr/>
          <p:nvPr/>
        </p:nvSpPr>
        <p:spPr>
          <a:xfrm>
            <a:off x="6486017" y="2111820"/>
            <a:ext cx="4903830" cy="86286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Work in pairs. Discuss which of the following statements are true about Viet Nam's foreign relations.</a:t>
            </a:r>
            <a:endParaRPr dirty="0"/>
          </a:p>
        </p:txBody>
      </p:sp>
      <p:sp>
        <p:nvSpPr>
          <p:cNvPr id="144" name="Google Shape;144;p4"/>
          <p:cNvSpPr/>
          <p:nvPr/>
        </p:nvSpPr>
        <p:spPr>
          <a:xfrm>
            <a:off x="6486017" y="4965622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Work in groups. Discuss the following questions.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07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16003" y="1709994"/>
            <a:ext cx="9169399" cy="10490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7" name="Google Shape;24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1641422" y="1070381"/>
            <a:ext cx="94456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Work in groups. Discuss the following questions.</a:t>
            </a:r>
          </a:p>
        </p:txBody>
      </p:sp>
      <p:sp>
        <p:nvSpPr>
          <p:cNvPr id="249" name="Google Shape;24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POST-LISTENING</a:t>
            </a:r>
            <a:endParaRPr dirty="0"/>
          </a:p>
        </p:txBody>
      </p:sp>
      <p:sp>
        <p:nvSpPr>
          <p:cNvPr id="250" name="Google Shape;25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59565" y="2821650"/>
            <a:ext cx="95345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 its culture and getting to know other cultures</a:t>
            </a:r>
          </a:p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more educational opportunities for both Vietnamese and foreign students</a:t>
            </a:r>
          </a:p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both local and international tours</a:t>
            </a:r>
          </a:p>
          <a:p>
            <a:pPr marL="342900" indent="-342900">
              <a:lnSpc>
                <a:spcPct val="200000"/>
              </a:lnSpc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Facilitating imports and exports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955800" y="1826961"/>
            <a:ext cx="9486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are the benefits for Viet Nam as a member of international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Can you add more?</a:t>
            </a: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6E532473-1FB7-4EC3-8210-A3A29214C464}"/>
              </a:ext>
            </a:extLst>
          </p:cNvPr>
          <p:cNvSpPr/>
          <p:nvPr/>
        </p:nvSpPr>
        <p:spPr>
          <a:xfrm>
            <a:off x="1641422" y="5438767"/>
            <a:ext cx="9169399" cy="1049084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en-US" sz="2000" b="1" u="sng" dirty="0">
                <a:solidFill>
                  <a:schemeClr val="accent5">
                    <a:lumMod val="50000"/>
                  </a:schemeClr>
                </a:solidFill>
              </a:rPr>
              <a:t>In your group: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choose one international organization and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make a mind map!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/>
          <p:nvPr/>
        </p:nvSpPr>
        <p:spPr>
          <a:xfrm>
            <a:off x="1452186" y="396854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/>
          <p:nvPr/>
        </p:nvCxnSpPr>
        <p:spPr>
          <a:xfrm rot="5400000">
            <a:off x="2907695" y="3169461"/>
            <a:ext cx="990300" cy="604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137570" y="14967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715676" y="253208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486017" y="1201753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486018" y="3072689"/>
            <a:ext cx="4903830" cy="180393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to a conversation about Viet Nam’s foreign relations. Decide whether the following statements are true (T) or false (F).</a:t>
            </a:r>
          </a:p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again and complete each sentence with no more than TWO words from the recording. </a:t>
            </a:r>
            <a:endParaRPr dirty="0"/>
          </a:p>
        </p:txBody>
      </p:sp>
      <p:cxnSp>
        <p:nvCxnSpPr>
          <p:cNvPr id="136" name="Google Shape;136;p4"/>
          <p:cNvCxnSpPr/>
          <p:nvPr/>
        </p:nvCxnSpPr>
        <p:spPr>
          <a:xfrm>
            <a:off x="3033847" y="1919503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7" name="Google Shape;137;p4"/>
          <p:cNvSpPr/>
          <p:nvPr/>
        </p:nvSpPr>
        <p:spPr>
          <a:xfrm>
            <a:off x="3906363" y="4908549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/>
          <p:nvPr/>
        </p:nvSpPr>
        <p:spPr>
          <a:xfrm>
            <a:off x="6512316" y="5748591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" name="Google Shape;142;p4"/>
          <p:cNvCxnSpPr/>
          <p:nvPr/>
        </p:nvCxnSpPr>
        <p:spPr>
          <a:xfrm>
            <a:off x="3402919" y="4290549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3" name="Google Shape;143;p4"/>
          <p:cNvSpPr/>
          <p:nvPr/>
        </p:nvSpPr>
        <p:spPr>
          <a:xfrm>
            <a:off x="6486017" y="2111820"/>
            <a:ext cx="4903830" cy="86286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Work in pairs. Discuss which of the following statements are true about Viet Nam's foreign relations.</a:t>
            </a:r>
            <a:endParaRPr dirty="0"/>
          </a:p>
        </p:txBody>
      </p:sp>
      <p:sp>
        <p:nvSpPr>
          <p:cNvPr id="144" name="Google Shape;144;p4"/>
          <p:cNvSpPr/>
          <p:nvPr/>
        </p:nvSpPr>
        <p:spPr>
          <a:xfrm>
            <a:off x="6486017" y="4965622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Work in groups. Discuss the following questions.</a:t>
            </a:r>
            <a:endParaRPr dirty="0"/>
          </a:p>
        </p:txBody>
      </p:sp>
      <p:cxnSp>
        <p:nvCxnSpPr>
          <p:cNvPr id="145" name="Google Shape;145;p4"/>
          <p:cNvCxnSpPr/>
          <p:nvPr/>
        </p:nvCxnSpPr>
        <p:spPr>
          <a:xfrm rot="5400000">
            <a:off x="3081097" y="5413388"/>
            <a:ext cx="990300" cy="604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6" name="Google Shape;146;p4"/>
          <p:cNvSpPr/>
          <p:nvPr/>
        </p:nvSpPr>
        <p:spPr>
          <a:xfrm>
            <a:off x="1281206" y="5731516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63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0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0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20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82" name="Google Shape;382;p20"/>
          <p:cNvSpPr txBox="1"/>
          <p:nvPr/>
        </p:nvSpPr>
        <p:spPr>
          <a:xfrm>
            <a:off x="1358390" y="2317712"/>
            <a:ext cx="938253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rgbClr val="A21E2B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rgbClr val="A21E2B"/>
                </a:solidFill>
                <a:latin typeface="Calibri"/>
                <a:ea typeface="Calibri"/>
                <a:cs typeface="Calibri"/>
                <a:sym typeface="Calibri"/>
              </a:rPr>
              <a:t>Listening for specific information skill</a:t>
            </a:r>
          </a:p>
          <a:p>
            <a:pPr marL="285750" lvl="0" indent="-285750">
              <a:buClr>
                <a:srgbClr val="A21E2B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rgbClr val="A21E2B"/>
                </a:solidFill>
                <a:latin typeface="Calibri"/>
                <a:ea typeface="Calibri"/>
                <a:cs typeface="Calibri"/>
                <a:sym typeface="Calibri"/>
              </a:rPr>
              <a:t>Knowledge and concepts of international organizations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0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0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20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dirty="0"/>
          </a:p>
        </p:txBody>
      </p:sp>
      <p:sp>
        <p:nvSpPr>
          <p:cNvPr id="382" name="Google Shape;382;p20"/>
          <p:cNvSpPr txBox="1"/>
          <p:nvPr/>
        </p:nvSpPr>
        <p:spPr>
          <a:xfrm>
            <a:off x="1358390" y="2317712"/>
            <a:ext cx="938253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rgbClr val="A21E2B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rgbClr val="A21E2B"/>
                </a:solidFill>
                <a:latin typeface="Calibri"/>
                <a:ea typeface="Calibri"/>
                <a:cs typeface="Calibri"/>
                <a:sym typeface="Calibri"/>
              </a:rPr>
              <a:t>Exercises in the workbook </a:t>
            </a:r>
          </a:p>
          <a:p>
            <a:pPr marL="285750" lvl="0" indent="-285750">
              <a:buClr>
                <a:srgbClr val="A21E2B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rgbClr val="A21E2B"/>
                </a:solidFill>
                <a:latin typeface="Calibri"/>
                <a:ea typeface="Calibri"/>
                <a:cs typeface="Calibri"/>
                <a:sym typeface="Calibri"/>
              </a:rPr>
              <a:t>Project preparation</a:t>
            </a:r>
          </a:p>
        </p:txBody>
      </p:sp>
    </p:spTree>
    <p:extLst>
      <p:ext uri="{BB962C8B-B14F-4D97-AF65-F5344CB8AC3E}">
        <p14:creationId xmlns:p14="http://schemas.microsoft.com/office/powerpoint/2010/main" val="409891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LIFE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Life</a:t>
            </a: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13" name="Google Shape;113;p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OBJECTIVES</a:t>
              </a:r>
              <a:endParaRPr/>
            </a:p>
          </p:txBody>
        </p:sp>
        <p:pic>
          <p:nvPicPr>
            <p:cNvPr id="115" name="Google Shape;115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635" y="1191561"/>
              <a:ext cx="1096339" cy="114583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6" name="Google Shape;116;p3"/>
          <p:cNvCxnSpPr/>
          <p:nvPr/>
        </p:nvCxnSpPr>
        <p:spPr>
          <a:xfrm>
            <a:off x="5786080" y="2259410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7" name="Google Shape;117;p3"/>
          <p:cNvSpPr/>
          <p:nvPr/>
        </p:nvSpPr>
        <p:spPr>
          <a:xfrm>
            <a:off x="1890205" y="4627148"/>
            <a:ext cx="4205795" cy="156247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1393022" y="1956160"/>
            <a:ext cx="4476526" cy="20718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9" name="Google Shape;119;p3"/>
          <p:cNvCxnSpPr/>
          <p:nvPr/>
        </p:nvCxnSpPr>
        <p:spPr>
          <a:xfrm rot="5400000">
            <a:off x="5875188" y="4023393"/>
            <a:ext cx="990300" cy="604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0" name="Google Shape;120;p3"/>
          <p:cNvSpPr txBox="1"/>
          <p:nvPr/>
        </p:nvSpPr>
        <p:spPr>
          <a:xfrm>
            <a:off x="1589816" y="2052706"/>
            <a:ext cx="3994555" cy="1779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ts val="1800"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Knowledge</a:t>
            </a:r>
          </a:p>
          <a:p>
            <a:pPr marL="285750" indent="-285750">
              <a:lnSpc>
                <a:spcPct val="160000"/>
              </a:lnSpc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for specific information in a talk about Viet Nam’s foreign relations</a:t>
            </a:r>
          </a:p>
          <a:p>
            <a:pPr marL="285750" indent="-285750">
              <a:lnSpc>
                <a:spcPct val="160000"/>
              </a:lnSpc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and use lexical items related to international relations</a:t>
            </a:r>
            <a:br>
              <a:rPr lang="en-US" dirty="0"/>
            </a:br>
            <a:endParaRPr dirty="0"/>
          </a:p>
        </p:txBody>
      </p:sp>
      <p:sp>
        <p:nvSpPr>
          <p:cNvPr id="121" name="Google Shape;121;p3"/>
          <p:cNvSpPr txBox="1"/>
          <p:nvPr/>
        </p:nvSpPr>
        <p:spPr>
          <a:xfrm>
            <a:off x="1979026" y="4746094"/>
            <a:ext cx="4089212" cy="1440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ts val="1800"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Personal qualities</a:t>
            </a:r>
          </a:p>
          <a:p>
            <a:pPr marL="285750" indent="-285750">
              <a:lnSpc>
                <a:spcPct val="160000"/>
              </a:lnSpc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an awareness of Viet Nam’s foreign relations</a:t>
            </a:r>
          </a:p>
          <a:p>
            <a:pPr marL="285750" indent="-285750">
              <a:lnSpc>
                <a:spcPct val="160000"/>
              </a:lnSpc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respectful towards all organizations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ts val="1600"/>
              <a:buFont typeface="Arial" panose="020B0604020202020204" pitchFamily="34" charset="0"/>
              <a:buChar char="•"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6626822" y="2630179"/>
            <a:ext cx="4665614" cy="207596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 txBox="1"/>
          <p:nvPr/>
        </p:nvSpPr>
        <p:spPr>
          <a:xfrm>
            <a:off x="6725754" y="2643103"/>
            <a:ext cx="4488346" cy="2138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ts val="1800"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Core competence</a:t>
            </a:r>
          </a:p>
          <a:p>
            <a:pPr marL="285750" indent="-285750">
              <a:lnSpc>
                <a:spcPct val="160000"/>
              </a:lnSpc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communication skills and problem-solving skills</a:t>
            </a:r>
          </a:p>
          <a:p>
            <a:pPr marL="285750" indent="-285750">
              <a:lnSpc>
                <a:spcPct val="160000"/>
              </a:lnSpc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collaborative and supportive in pair work and teamwork</a:t>
            </a:r>
          </a:p>
          <a:p>
            <a:pPr marL="285750" indent="-285750">
              <a:lnSpc>
                <a:spcPct val="160000"/>
              </a:lnSpc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Actively join in class activities</a:t>
            </a:r>
            <a:br>
              <a:rPr lang="en-US" dirty="0"/>
            </a:br>
            <a:endParaRPr dirty="0"/>
          </a:p>
          <a:p>
            <a:pPr marL="3873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ts val="1600"/>
              <a:buFont typeface="Arial" panose="020B0604020202020204" pitchFamily="34" charset="0"/>
              <a:buChar char="•"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98" name="Google Shape;39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/>
          <p:nvPr/>
        </p:nvSpPr>
        <p:spPr>
          <a:xfrm>
            <a:off x="1452186" y="396854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/>
          <p:nvPr/>
        </p:nvCxnSpPr>
        <p:spPr>
          <a:xfrm rot="5400000">
            <a:off x="2907695" y="3169461"/>
            <a:ext cx="990300" cy="604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137570" y="14967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715676" y="253208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486017" y="1201753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486018" y="3072689"/>
            <a:ext cx="4903830" cy="180393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to a conversation about Viet Nam’s foreign relations. Decide whether the following statements are true (T) or false (F).</a:t>
            </a:r>
          </a:p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again and complete each sentence with no more than TWO words from the recording. </a:t>
            </a:r>
            <a:endParaRPr dirty="0"/>
          </a:p>
        </p:txBody>
      </p:sp>
      <p:cxnSp>
        <p:nvCxnSpPr>
          <p:cNvPr id="136" name="Google Shape;136;p4"/>
          <p:cNvCxnSpPr/>
          <p:nvPr/>
        </p:nvCxnSpPr>
        <p:spPr>
          <a:xfrm>
            <a:off x="3033847" y="1919503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7" name="Google Shape;137;p4"/>
          <p:cNvSpPr/>
          <p:nvPr/>
        </p:nvSpPr>
        <p:spPr>
          <a:xfrm>
            <a:off x="3906363" y="4908549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/>
          <p:nvPr/>
        </p:nvSpPr>
        <p:spPr>
          <a:xfrm>
            <a:off x="6512316" y="5748591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" name="Google Shape;142;p4"/>
          <p:cNvCxnSpPr/>
          <p:nvPr/>
        </p:nvCxnSpPr>
        <p:spPr>
          <a:xfrm>
            <a:off x="3402919" y="4290549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3" name="Google Shape;143;p4"/>
          <p:cNvSpPr/>
          <p:nvPr/>
        </p:nvSpPr>
        <p:spPr>
          <a:xfrm>
            <a:off x="6486017" y="2111820"/>
            <a:ext cx="4903830" cy="86286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Work in pairs. Discuss which of the following statements are true about Viet Nam's foreign relations.</a:t>
            </a:r>
            <a:endParaRPr dirty="0"/>
          </a:p>
        </p:txBody>
      </p:sp>
      <p:sp>
        <p:nvSpPr>
          <p:cNvPr id="144" name="Google Shape;144;p4"/>
          <p:cNvSpPr/>
          <p:nvPr/>
        </p:nvSpPr>
        <p:spPr>
          <a:xfrm>
            <a:off x="6486017" y="4965622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Work in groups. Discuss the following questions.</a:t>
            </a:r>
            <a:endParaRPr dirty="0"/>
          </a:p>
        </p:txBody>
      </p:sp>
      <p:cxnSp>
        <p:nvCxnSpPr>
          <p:cNvPr id="145" name="Google Shape;145;p4"/>
          <p:cNvCxnSpPr/>
          <p:nvPr/>
        </p:nvCxnSpPr>
        <p:spPr>
          <a:xfrm rot="5400000">
            <a:off x="3081097" y="5413388"/>
            <a:ext cx="990300" cy="604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6" name="Google Shape;146;p4"/>
          <p:cNvSpPr/>
          <p:nvPr/>
        </p:nvSpPr>
        <p:spPr>
          <a:xfrm>
            <a:off x="1281206" y="5731516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53" name="Google Shape;153;p5"/>
          <p:cNvSpPr/>
          <p:nvPr/>
        </p:nvSpPr>
        <p:spPr>
          <a:xfrm>
            <a:off x="1550552" y="1663686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2959985" y="416279"/>
            <a:ext cx="33266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155" name="Google Shape;155;p5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/>
          </a:p>
        </p:txBody>
      </p:sp>
      <p:sp>
        <p:nvSpPr>
          <p:cNvPr id="156" name="Google Shape;156;p5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6344967" y="378420"/>
            <a:ext cx="23834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  <p:sp>
        <p:nvSpPr>
          <p:cNvPr id="158" name="Google Shape;158;p5"/>
          <p:cNvSpPr/>
          <p:nvPr/>
        </p:nvSpPr>
        <p:spPr>
          <a:xfrm>
            <a:off x="5861964" y="1518283"/>
            <a:ext cx="5498763" cy="773000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1093778"/>
            <a:ext cx="755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40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233294" y="2224832"/>
            <a:ext cx="9313245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algn="just">
              <a:buClr>
                <a:schemeClr val="dk1"/>
              </a:buClr>
              <a:buSzPts val="3200"/>
              <a:buFontTx/>
              <a:buChar char="-"/>
            </a:pP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Names of </a:t>
            </a:r>
            <a:r>
              <a:rPr lang="en-US" sz="3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international organizations </a:t>
            </a: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will appear on the board.</a:t>
            </a: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Tx/>
              <a:buChar char="-"/>
            </a:pP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If you think:</a:t>
            </a: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Vietnam is a member </a:t>
            </a: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 STAND UP!</a:t>
            </a: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Vietnam is </a:t>
            </a:r>
            <a:r>
              <a:rPr lang="en-US" sz="3200" b="1" u="sng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not</a:t>
            </a: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 a member  </a:t>
            </a:r>
            <a:r>
              <a:rPr lang="en-US" sz="3200" b="1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STAY SEATED!</a:t>
            </a:r>
          </a:p>
          <a:p>
            <a:pPr marL="457200" lvl="0" indent="-457200" algn="just">
              <a:buSzPts val="3200"/>
              <a:buFontTx/>
              <a:buChar char="-"/>
            </a:pPr>
            <a:r>
              <a:rPr lang="en-US" sz="3200" dirty="0">
                <a:latin typeface="Calibri"/>
                <a:cs typeface="Calibri"/>
                <a:sym typeface="Calibri"/>
              </a:rPr>
              <a:t>One wrong answer </a:t>
            </a:r>
            <a:r>
              <a:rPr lang="en-US" sz="3200" dirty="0">
                <a:latin typeface="Calibri"/>
                <a:cs typeface="Calibri"/>
                <a:sym typeface="Wingdings" panose="05000000000000000000" pitchFamily="2" charset="2"/>
              </a:rPr>
              <a:t> </a:t>
            </a:r>
            <a:r>
              <a:rPr lang="en-US" sz="3200" b="1" dirty="0">
                <a:latin typeface="Calibri"/>
                <a:cs typeface="Calibri"/>
                <a:sym typeface="Wingdings" panose="05000000000000000000" pitchFamily="2" charset="2"/>
              </a:rPr>
              <a:t>Eliminated</a:t>
            </a:r>
            <a:r>
              <a:rPr lang="en-US" sz="3200" dirty="0">
                <a:latin typeface="Calibri"/>
                <a:cs typeface="Calibri"/>
                <a:sym typeface="Wingdings" panose="05000000000000000000" pitchFamily="2" charset="2"/>
              </a:rPr>
              <a:t>!</a:t>
            </a:r>
          </a:p>
          <a:p>
            <a:pPr marL="457200" lvl="0" indent="-457200" algn="just">
              <a:buSzPts val="3200"/>
              <a:buFontTx/>
              <a:buChar char="-"/>
            </a:pPr>
            <a:r>
              <a:rPr lang="en-US" sz="3200" dirty="0">
                <a:latin typeface="Calibri"/>
                <a:cs typeface="Calibri"/>
                <a:sym typeface="Wingdings" panose="05000000000000000000" pitchFamily="2" charset="2"/>
              </a:rPr>
              <a:t>The final students win!</a:t>
            </a:r>
            <a:endParaRPr lang="en-US" sz="3200" dirty="0"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United Nations Organization (UN)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697995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Yes! Vietnam is a member.</a:t>
            </a:r>
          </a:p>
        </p:txBody>
      </p:sp>
    </p:spTree>
    <p:extLst>
      <p:ext uri="{BB962C8B-B14F-4D97-AF65-F5344CB8AC3E}">
        <p14:creationId xmlns:p14="http://schemas.microsoft.com/office/powerpoint/2010/main" val="29711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World Trade Organization (WTO)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697995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Yes! Vietnam is a member.</a:t>
            </a:r>
          </a:p>
        </p:txBody>
      </p:sp>
    </p:spTree>
    <p:extLst>
      <p:ext uri="{BB962C8B-B14F-4D97-AF65-F5344CB8AC3E}">
        <p14:creationId xmlns:p14="http://schemas.microsoft.com/office/powerpoint/2010/main" val="209131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International Monetary Fund (IMF)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697995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Yes! Vietnam is a member.</a:t>
            </a:r>
          </a:p>
        </p:txBody>
      </p:sp>
    </p:spTree>
    <p:extLst>
      <p:ext uri="{BB962C8B-B14F-4D97-AF65-F5344CB8AC3E}">
        <p14:creationId xmlns:p14="http://schemas.microsoft.com/office/powerpoint/2010/main" val="29410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1278</Words>
  <PresentationFormat>Widescreen</PresentationFormat>
  <Paragraphs>210</Paragraphs>
  <Slides>30</Slides>
  <Notes>30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Wingdings</vt:lpstr>
      <vt:lpstr>Open Sans</vt:lpstr>
      <vt:lpstr>Symbol</vt:lpstr>
      <vt:lpstr>Bookman Old Style</vt:lpstr>
      <vt:lpstr>Arial</vt:lpstr>
      <vt:lpstr>Calibri</vt:lpstr>
      <vt:lpstr>Office Theme</vt:lpstr>
      <vt:lpstr>PowerPoint Presentation</vt:lpstr>
      <vt:lpstr>Viet Nam’s participation in international organisations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2022-04-16T18:45:19Z</dcterms:modified>
</cp:coreProperties>
</file>