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mf" ContentType="image/x-wmf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71" r:id="rId3"/>
    <p:sldId id="279" r:id="rId4"/>
    <p:sldId id="280" r:id="rId6"/>
    <p:sldId id="283" r:id="rId7"/>
    <p:sldId id="301" r:id="rId8"/>
    <p:sldId id="285" r:id="rId9"/>
    <p:sldId id="282" r:id="rId10"/>
    <p:sldId id="284" r:id="rId11"/>
    <p:sldId id="293" r:id="rId12"/>
    <p:sldId id="323" r:id="rId13"/>
    <p:sldId id="326" r:id="rId14"/>
    <p:sldId id="327" r:id="rId15"/>
    <p:sldId id="328" r:id="rId16"/>
    <p:sldId id="329" r:id="rId17"/>
    <p:sldId id="330" r:id="rId18"/>
    <p:sldId id="331" r:id="rId19"/>
    <p:sldId id="29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50" d="100"/>
          <a:sy n="50" d="100"/>
        </p:scale>
        <p:origin x="48" y="682"/>
      </p:cViewPr>
      <p:guideLst>
        <p:guide orient="horz" pos="217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CC8E99-C7C7-4BFF-9612-259EAA9FC415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16A626-0ED5-4F32-A314-A2116AAC79C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AA7A35F-0CF6-4635-9024-F86C254021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AA7A35F-0CF6-4635-9024-F86C254021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AA7A35F-0CF6-4635-9024-F86C254021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>
        <p14:warp dir="in"/>
      </p:transition>
    </mc:Choice>
    <mc:Fallback>
      <p:transition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9BA9C-D13F-49D7-B71B-8AF43F8D416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050929-B96C-4A37-96C4-00C4F4EDFB6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20.png"/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wmf"/><Relationship Id="rId8" Type="http://schemas.openxmlformats.org/officeDocument/2006/relationships/oleObject" Target="../embeddings/oleObject3.bin"/><Relationship Id="rId7" Type="http://schemas.openxmlformats.org/officeDocument/2006/relationships/image" Target="../media/image32.png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1" Type="http://schemas.openxmlformats.org/officeDocument/2006/relationships/vmlDrawing" Target="../drawings/vmlDrawing3.v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40.png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4.png"/><Relationship Id="rId3" Type="http://schemas.microsoft.com/office/2007/relationships/media" Target="../media/media1.mp3"/><Relationship Id="rId2" Type="http://schemas.openxmlformats.org/officeDocument/2006/relationships/audio" Target="NULL" TargetMode="External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1.v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6.wmf"/><Relationship Id="rId2" Type="http://schemas.openxmlformats.org/officeDocument/2006/relationships/oleObject" Target="../embeddings/oleObject1.bin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microsoft.com/office/2007/relationships/hdphoto" Target="../media/image8.wdp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2.v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wmf"/><Relationship Id="rId1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microsoft.com/office/2007/relationships/hdphoto" Target="../media/image8.wdp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microsoft.com/office/2007/relationships/hdphoto" Target="../media/image8.wdp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een nature border with grass and flower Vector Image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832"/>
          <a:stretch>
            <a:fillRect/>
          </a:stretch>
        </p:blipFill>
        <p:spPr bwMode="auto">
          <a:xfrm>
            <a:off x="0" y="45490"/>
            <a:ext cx="12192000" cy="684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40105" y="1285240"/>
            <a:ext cx="1042797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altLang="nl-NL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nl-NL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</a:t>
            </a:r>
            <a:r>
              <a:rPr lang="en-US" altLang="nl-NL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ÍNH CHẤT ĐƯỜNG PHÂN GIÁC CỦA TAM GIÁC</a:t>
            </a:r>
            <a:endParaRPr lang="en-US" altLang="nl-NL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2990" y="410308"/>
            <a:ext cx="119890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CHƯƠNG 7: ĐỊNH LÍ THALES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ext Box 111"/>
          <p:cNvSpPr txBox="1"/>
          <p:nvPr/>
        </p:nvSpPr>
        <p:spPr>
          <a:xfrm>
            <a:off x="824865" y="420370"/>
            <a:ext cx="5177790" cy="5308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4400" b="1" baseline="-25000">
                <a:solidFill>
                  <a:srgbClr val="FF0000"/>
                </a:solidFill>
                <a:latin typeface="Times New Roman" panose="02020603050405020304" pitchFamily="18" charset="0"/>
              </a:rPr>
              <a:t>Bài tập 1: SGK/55</a:t>
            </a:r>
            <a:endParaRPr lang="en-US" sz="4400" b="1" baseline="-250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922020" y="953135"/>
            <a:ext cx="3013075" cy="22028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3" name="Text Box 112"/>
          <p:cNvSpPr txBox="1"/>
          <p:nvPr/>
        </p:nvSpPr>
        <p:spPr>
          <a:xfrm>
            <a:off x="922020" y="3220720"/>
            <a:ext cx="5922645" cy="8915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4000" b="0" baseline="-25000">
                <a:latin typeface="Times New Roman" panose="02020603050405020304" pitchFamily="18" charset="0"/>
              </a:rPr>
              <a:t>Vì AD là tia phân giác của góc A </a:t>
            </a:r>
            <a:endParaRPr lang="en-US" sz="4000" b="0" baseline="-25000">
              <a:latin typeface="Times New Roman" panose="02020603050405020304" pitchFamily="18" charset="0"/>
            </a:endParaRPr>
          </a:p>
          <a:p>
            <a:pPr indent="0"/>
            <a:r>
              <a:rPr lang="en-US" sz="4000" b="0" baseline="-25000">
                <a:latin typeface="Times New Roman" panose="02020603050405020304" pitchFamily="18" charset="0"/>
              </a:rPr>
              <a:t>nên ta có:</a:t>
            </a:r>
            <a:endParaRPr lang="en-US" sz="4000" b="0" baseline="-25000">
              <a:latin typeface="Times New Roman" panose="02020603050405020304" pitchFamily="18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922020" y="4368165"/>
            <a:ext cx="3013075" cy="1485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 Box 5"/>
          <p:cNvSpPr txBox="1"/>
          <p:nvPr/>
        </p:nvSpPr>
        <p:spPr>
          <a:xfrm>
            <a:off x="5344795" y="126301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pic>
        <p:nvPicPr>
          <p:cNvPr id="114" name="Picture 113"/>
          <p:cNvPicPr/>
          <p:nvPr/>
        </p:nvPicPr>
        <p:blipFill>
          <a:blip r:embed="rId3"/>
          <a:stretch>
            <a:fillRect/>
          </a:stretch>
        </p:blipFill>
        <p:spPr>
          <a:xfrm>
            <a:off x="7300595" y="142875"/>
            <a:ext cx="2878455" cy="3438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5" name="Text Box 114"/>
          <p:cNvSpPr txBox="1"/>
          <p:nvPr/>
        </p:nvSpPr>
        <p:spPr>
          <a:xfrm>
            <a:off x="5654040" y="3580130"/>
            <a:ext cx="653732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88900"/>
            <a:r>
              <a:rPr lang="en-US" sz="2800" b="0">
                <a:latin typeface="Times New Roman" panose="02020603050405020304" pitchFamily="18" charset="0"/>
              </a:rPr>
              <a:t>Vì EH là tia phân giác của góc E nên ta có:</a:t>
            </a:r>
            <a:endParaRPr lang="en-US" sz="2800" b="0">
              <a:latin typeface="Times New Roman" panose="02020603050405020304" pitchFamily="18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4"/>
          <a:stretch>
            <a:fillRect/>
          </a:stretch>
        </p:blipFill>
        <p:spPr>
          <a:xfrm>
            <a:off x="5866130" y="4263390"/>
            <a:ext cx="4623435" cy="23444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 Box 7"/>
          <p:cNvSpPr txBox="1"/>
          <p:nvPr/>
        </p:nvSpPr>
        <p:spPr>
          <a:xfrm>
            <a:off x="11135360" y="526034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 advClick="0">
        <p15:prstTrans prst="peelOff"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/>
      <p:bldP spid="113" grpId="0"/>
      <p:bldP spid="1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6" name="Text Box 115"/>
          <p:cNvSpPr txBox="1"/>
          <p:nvPr/>
        </p:nvSpPr>
        <p:spPr>
          <a:xfrm>
            <a:off x="2390140" y="3806190"/>
            <a:ext cx="770318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88900"/>
            <a:r>
              <a:rPr lang="en-US" sz="3200" b="0">
                <a:latin typeface="Times New Roman" panose="02020603050405020304" pitchFamily="18" charset="0"/>
              </a:rPr>
              <a:t>Vì RS là </a:t>
            </a:r>
            <a:r>
              <a:rPr lang="en-US" sz="3200" b="0">
                <a:latin typeface="Times New Roman" panose="02020603050405020304" pitchFamily="18" charset="0"/>
              </a:rPr>
              <a:t>tia phân giác của góc R nên ta có:</a:t>
            </a:r>
            <a:endParaRPr lang="en-US" sz="3200"/>
          </a:p>
        </p:txBody>
      </p:sp>
      <p:pic>
        <p:nvPicPr>
          <p:cNvPr id="2" name="Picture 1"/>
          <p:cNvPicPr/>
          <p:nvPr/>
        </p:nvPicPr>
        <p:blipFill>
          <a:blip r:embed="rId1"/>
          <a:stretch>
            <a:fillRect/>
          </a:stretch>
        </p:blipFill>
        <p:spPr>
          <a:xfrm>
            <a:off x="3318510" y="4454525"/>
            <a:ext cx="3548380" cy="19443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icture 18"/>
          <p:cNvPicPr>
            <a:picLocks noChangeAspect="1"/>
          </p:cNvPicPr>
          <p:nvPr>
            <p:ph idx="1"/>
          </p:nvPr>
        </p:nvPicPr>
        <p:blipFill>
          <a:blip r:embed="rId2"/>
          <a:srcRect t="6743" r="22515" b="16983"/>
          <a:stretch>
            <a:fillRect/>
          </a:stretch>
        </p:blipFill>
        <p:spPr>
          <a:xfrm>
            <a:off x="4766310" y="300990"/>
            <a:ext cx="3500120" cy="33693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>
        <p14:warp dir="in"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7" name="Text Box 116"/>
          <p:cNvSpPr txBox="1"/>
          <p:nvPr/>
        </p:nvSpPr>
        <p:spPr>
          <a:xfrm>
            <a:off x="123190" y="298133"/>
            <a:ext cx="50800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88900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Bài tập 2: SGK/56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Picture 1"/>
          <p:cNvPicPr/>
          <p:nvPr/>
        </p:nvPicPr>
        <p:blipFill>
          <a:blip r:embed="rId1"/>
          <a:stretch>
            <a:fillRect/>
          </a:stretch>
        </p:blipFill>
        <p:spPr>
          <a:xfrm>
            <a:off x="3641725" y="53975"/>
            <a:ext cx="4119880" cy="27031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8" name="Text Box 117"/>
          <p:cNvSpPr txBox="1"/>
          <p:nvPr/>
        </p:nvSpPr>
        <p:spPr>
          <a:xfrm>
            <a:off x="652145" y="3081338"/>
            <a:ext cx="5080000" cy="9531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sz="2800" b="0">
                <a:latin typeface="Times New Roman" panose="02020603050405020304" pitchFamily="18" charset="0"/>
              </a:rPr>
              <a:t>a) Tam giác ABC có AD là đường phân giác</a:t>
            </a:r>
            <a:endParaRPr lang="en-US" sz="2800" b="0">
              <a:latin typeface="Times New Roman" panose="02020603050405020304" pitchFamily="18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825500" y="4249420"/>
            <a:ext cx="4486275" cy="22682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9" name="Text Box 118"/>
          <p:cNvSpPr txBox="1"/>
          <p:nvPr/>
        </p:nvSpPr>
        <p:spPr>
          <a:xfrm>
            <a:off x="6503035" y="3010853"/>
            <a:ext cx="5080000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0">
                <a:latin typeface="Times New Roman" panose="02020603050405020304" pitchFamily="18" charset="0"/>
              </a:rPr>
              <a:t>b) Hai tam giác ABC và ADC có cùng chiều cao . Do đó: </a:t>
            </a:r>
            <a:endParaRPr lang="en-US" sz="2800" b="0">
              <a:latin typeface="Times New Roman" panose="02020603050405020304" pitchFamily="18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7085965" y="4060190"/>
            <a:ext cx="2284095" cy="8693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>
        <p14:warp dir="in"/>
      </p:transition>
    </mc:Choice>
    <mc:Fallback>
      <p:transition advClick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9" name="Text Box 158"/>
          <p:cNvSpPr txBox="1"/>
          <p:nvPr/>
        </p:nvSpPr>
        <p:spPr>
          <a:xfrm>
            <a:off x="436245" y="270827"/>
            <a:ext cx="50800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Bài tập 3: SGK/56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2" name="Picture 41"/>
          <p:cNvPicPr/>
          <p:nvPr/>
        </p:nvPicPr>
        <p:blipFill>
          <a:blip r:embed="rId1"/>
          <a:stretch>
            <a:fillRect/>
          </a:stretch>
        </p:blipFill>
        <p:spPr>
          <a:xfrm>
            <a:off x="337820" y="1691005"/>
            <a:ext cx="4265295" cy="23298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0" name="Text Box 159"/>
          <p:cNvSpPr txBox="1"/>
          <p:nvPr/>
        </p:nvSpPr>
        <p:spPr>
          <a:xfrm>
            <a:off x="4937760" y="426402"/>
            <a:ext cx="5080000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0">
                <a:solidFill>
                  <a:srgbClr val="0C0C0C"/>
                </a:solidFill>
                <a:latin typeface="Times New Roman" panose="02020603050405020304" pitchFamily="18" charset="0"/>
              </a:rPr>
              <a:t>a)Theo tính chất đường phân giác của tam giác ta có:</a:t>
            </a:r>
            <a:endParaRPr lang="en-US" sz="2800" b="0">
              <a:solidFill>
                <a:srgbClr val="0C0C0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3" name="Picture 42"/>
          <p:cNvPicPr/>
          <p:nvPr/>
        </p:nvPicPr>
        <p:blipFill>
          <a:blip r:embed="rId2"/>
          <a:stretch>
            <a:fillRect/>
          </a:stretch>
        </p:blipFill>
        <p:spPr>
          <a:xfrm>
            <a:off x="3556000" y="2510472"/>
            <a:ext cx="101600" cy="101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9" name="Text Box 168"/>
          <p:cNvSpPr txBox="1"/>
          <p:nvPr/>
        </p:nvSpPr>
        <p:spPr>
          <a:xfrm>
            <a:off x="3556000" y="7457122"/>
            <a:ext cx="5080000" cy="30670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sz="1400" b="0">
                <a:solidFill>
                  <a:srgbClr val="0C0C0C"/>
                </a:solidFill>
                <a:latin typeface="Times New Roman" panose="02020603050405020304" pitchFamily="18" charset="0"/>
              </a:rPr>
              <a:t> </a:t>
            </a:r>
            <a:endParaRPr lang="en-US"/>
          </a:p>
        </p:txBody>
      </p:sp>
      <p:sp>
        <p:nvSpPr>
          <p:cNvPr id="53" name="Text Box 52"/>
          <p:cNvSpPr txBox="1"/>
          <p:nvPr/>
        </p:nvSpPr>
        <p:spPr>
          <a:xfrm>
            <a:off x="5272405" y="2298383"/>
            <a:ext cx="50800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sz="2800" b="0">
                <a:solidFill>
                  <a:srgbClr val="0C0C0C"/>
                </a:solidFill>
                <a:latin typeface="Times New Roman" panose="02020603050405020304" pitchFamily="18" charset="0"/>
              </a:rPr>
              <a:t>Mặt khác </a:t>
            </a:r>
            <a:endParaRPr lang="en-US" sz="2800" b="0">
              <a:solidFill>
                <a:srgbClr val="0C0C0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4" name="Picture 53"/>
          <p:cNvPicPr/>
          <p:nvPr/>
        </p:nvPicPr>
        <p:blipFill>
          <a:blip r:embed="rId3"/>
          <a:stretch>
            <a:fillRect/>
          </a:stretch>
        </p:blipFill>
        <p:spPr>
          <a:xfrm>
            <a:off x="5272405" y="2927350"/>
            <a:ext cx="2637155" cy="5187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0" name="Text Box 169"/>
          <p:cNvSpPr txBox="1"/>
          <p:nvPr/>
        </p:nvSpPr>
        <p:spPr>
          <a:xfrm>
            <a:off x="5176520" y="3510280"/>
            <a:ext cx="622427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0">
                <a:solidFill>
                  <a:srgbClr val="0C0C0C"/>
                </a:solidFill>
                <a:latin typeface="Times New Roman" panose="02020603050405020304" pitchFamily="18" charset="0"/>
              </a:rPr>
              <a:t>Từ (1) và (2) ta tính được:</a:t>
            </a:r>
            <a:endParaRPr lang="en-US" sz="2800" b="0">
              <a:solidFill>
                <a:srgbClr val="0C0C0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5" name="Picture 54"/>
          <p:cNvPicPr/>
          <p:nvPr/>
        </p:nvPicPr>
        <p:blipFill>
          <a:blip r:embed="rId4"/>
          <a:stretch>
            <a:fillRect/>
          </a:stretch>
        </p:blipFill>
        <p:spPr>
          <a:xfrm>
            <a:off x="5109210" y="4224020"/>
            <a:ext cx="2016760" cy="7315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6" name="Picture 55"/>
          <p:cNvPicPr/>
          <p:nvPr/>
        </p:nvPicPr>
        <p:blipFill>
          <a:blip r:embed="rId5"/>
          <a:stretch>
            <a:fillRect/>
          </a:stretch>
        </p:blipFill>
        <p:spPr>
          <a:xfrm>
            <a:off x="7784465" y="4281805"/>
            <a:ext cx="2416175" cy="63309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9" name="Group 58"/>
          <p:cNvGrpSpPr/>
          <p:nvPr/>
        </p:nvGrpSpPr>
        <p:grpSpPr>
          <a:xfrm>
            <a:off x="5272405" y="4881880"/>
            <a:ext cx="5080000" cy="521970"/>
            <a:chOff x="8303" y="6968"/>
            <a:chExt cx="8000" cy="822"/>
          </a:xfrm>
        </p:grpSpPr>
        <p:sp>
          <p:nvSpPr>
            <p:cNvPr id="172" name="Text Box 171"/>
            <p:cNvSpPr txBox="1"/>
            <p:nvPr/>
          </p:nvSpPr>
          <p:spPr>
            <a:xfrm>
              <a:off x="8303" y="6968"/>
              <a:ext cx="8000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indent="0"/>
              <a:r>
                <a:rPr lang="en-US" sz="2800" b="0">
                  <a:solidFill>
                    <a:srgbClr val="0C0C0C"/>
                  </a:solidFill>
                  <a:latin typeface="Times New Roman" panose="02020603050405020304" pitchFamily="18" charset="0"/>
                </a:rPr>
                <a:t> Vì </a:t>
              </a:r>
              <a:endParaRPr lang="en-US" sz="2800" b="0">
                <a:solidFill>
                  <a:srgbClr val="0C0C0C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57" name="Picture 56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9357" y="7085"/>
              <a:ext cx="1782" cy="693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58" name="Picture 57"/>
          <p:cNvPicPr/>
          <p:nvPr/>
        </p:nvPicPr>
        <p:blipFill>
          <a:blip r:embed="rId7"/>
          <a:stretch>
            <a:fillRect/>
          </a:stretch>
        </p:blipFill>
        <p:spPr>
          <a:xfrm>
            <a:off x="5272405" y="5412740"/>
            <a:ext cx="3741420" cy="80518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-2147482613" name="Content Placeholder -2147482614"/>
          <p:cNvGraphicFramePr>
            <a:graphicFrameLocks noChangeAspect="1"/>
          </p:cNvGraphicFramePr>
          <p:nvPr>
            <p:ph idx="1"/>
          </p:nvPr>
        </p:nvGraphicFramePr>
        <p:xfrm>
          <a:off x="5075555" y="1500505"/>
          <a:ext cx="5195570" cy="7988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8" imgW="2616200" imgH="393700" progId="Equation.DSMT4">
                  <p:embed/>
                </p:oleObj>
              </mc:Choice>
              <mc:Fallback>
                <p:oleObj name="" r:id="rId8" imgW="2616200" imgH="393700" progId="Equation.DSMT4">
                  <p:embed/>
                  <p:pic>
                    <p:nvPicPr>
                      <p:cNvPr id="0" name="Picture 3075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075555" y="1500505"/>
                        <a:ext cx="5195570" cy="79883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>
        <p14:warp dir="in"/>
      </p:transition>
    </mc:Choice>
    <mc:Fallback>
      <p:transition advClick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" name="Text Box 173"/>
          <p:cNvSpPr txBox="1"/>
          <p:nvPr/>
        </p:nvSpPr>
        <p:spPr>
          <a:xfrm>
            <a:off x="317500" y="404178"/>
            <a:ext cx="50800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sz="2800" b="0">
                <a:solidFill>
                  <a:srgbClr val="0C0C0C"/>
                </a:solidFill>
                <a:latin typeface="Times New Roman" panose="02020603050405020304" pitchFamily="18" charset="0"/>
              </a:rPr>
              <a:t>b)Tam giác ABC có </a:t>
            </a:r>
            <a:endParaRPr lang="en-US" sz="2800"/>
          </a:p>
        </p:txBody>
      </p:sp>
      <p:pic>
        <p:nvPicPr>
          <p:cNvPr id="2" name="Picture 1"/>
          <p:cNvPicPr/>
          <p:nvPr/>
        </p:nvPicPr>
        <p:blipFill>
          <a:blip r:embed="rId1"/>
          <a:stretch>
            <a:fillRect/>
          </a:stretch>
        </p:blipFill>
        <p:spPr>
          <a:xfrm>
            <a:off x="631190" y="1174750"/>
            <a:ext cx="1646555" cy="4991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533400" y="2172335"/>
            <a:ext cx="2384425" cy="9575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6" name="Text Box 175"/>
          <p:cNvSpPr txBox="1"/>
          <p:nvPr/>
        </p:nvSpPr>
        <p:spPr>
          <a:xfrm>
            <a:off x="371475" y="3049905"/>
            <a:ext cx="5588000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0">
                <a:solidFill>
                  <a:srgbClr val="0C0C0C"/>
                </a:solidFill>
                <a:latin typeface="Times New Roman" panose="02020603050405020304" pitchFamily="18" charset="0"/>
              </a:rPr>
              <a:t>c) Gọi AH là đường cao của tam giác ABC. Ta có:</a:t>
            </a:r>
            <a:endParaRPr lang="en-US" sz="2800" b="0">
              <a:solidFill>
                <a:srgbClr val="0C0C0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2347595" y="3775710"/>
            <a:ext cx="1807210" cy="9772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/>
          <p:cNvPicPr/>
          <p:nvPr/>
        </p:nvPicPr>
        <p:blipFill>
          <a:blip r:embed="rId4"/>
          <a:stretch>
            <a:fillRect/>
          </a:stretch>
        </p:blipFill>
        <p:spPr>
          <a:xfrm>
            <a:off x="2433320" y="4845685"/>
            <a:ext cx="1581785" cy="7886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/>
          <p:cNvPicPr/>
          <p:nvPr/>
        </p:nvPicPr>
        <p:blipFill>
          <a:blip r:embed="rId5"/>
          <a:stretch>
            <a:fillRect/>
          </a:stretch>
        </p:blipFill>
        <p:spPr>
          <a:xfrm>
            <a:off x="2379345" y="5634355"/>
            <a:ext cx="1905000" cy="8401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2" name="Text Box 181"/>
          <p:cNvSpPr txBox="1"/>
          <p:nvPr/>
        </p:nvSpPr>
        <p:spPr>
          <a:xfrm>
            <a:off x="6287135" y="298133"/>
            <a:ext cx="50800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sz="2800" b="0">
                <a:solidFill>
                  <a:srgbClr val="0C0C0C"/>
                </a:solidFill>
                <a:latin typeface="Times New Roman" panose="02020603050405020304" pitchFamily="18" charset="0"/>
              </a:rPr>
              <a:t>Suy ra </a:t>
            </a:r>
            <a:endParaRPr lang="en-US" sz="2800" b="0">
              <a:solidFill>
                <a:srgbClr val="0C0C0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" name="Picture 9"/>
          <p:cNvPicPr/>
          <p:nvPr/>
        </p:nvPicPr>
        <p:blipFill>
          <a:blip r:embed="rId6"/>
          <a:stretch>
            <a:fillRect/>
          </a:stretch>
        </p:blipFill>
        <p:spPr>
          <a:xfrm>
            <a:off x="6374130" y="802640"/>
            <a:ext cx="3279140" cy="871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0"/>
          <p:cNvPicPr/>
          <p:nvPr/>
        </p:nvPicPr>
        <p:blipFill>
          <a:blip r:embed="rId7"/>
          <a:stretch>
            <a:fillRect/>
          </a:stretch>
        </p:blipFill>
        <p:spPr>
          <a:xfrm>
            <a:off x="6578600" y="1921510"/>
            <a:ext cx="3166745" cy="8166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 Box 11"/>
          <p:cNvSpPr txBox="1"/>
          <p:nvPr/>
        </p:nvSpPr>
        <p:spPr>
          <a:xfrm>
            <a:off x="403860" y="1774825"/>
            <a:ext cx="47561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0">
                <a:solidFill>
                  <a:srgbClr val="0C0C0C"/>
                </a:solidFill>
                <a:latin typeface="Times New Roman" panose="02020603050405020304" pitchFamily="18" charset="0"/>
              </a:rPr>
              <a:t>nên tam giác ABC vuông tại A</a:t>
            </a:r>
            <a:endParaRPr lang="en-US" sz="2800" b="0">
              <a:solidFill>
                <a:srgbClr val="0C0C0C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6078855" y="431165"/>
            <a:ext cx="10795" cy="323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078855" y="463550"/>
            <a:ext cx="151130" cy="626427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Text Box 14"/>
          <p:cNvSpPr txBox="1"/>
          <p:nvPr/>
        </p:nvSpPr>
        <p:spPr>
          <a:xfrm>
            <a:off x="6416675" y="3031808"/>
            <a:ext cx="5080000" cy="9531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sz="2800" b="0">
                <a:solidFill>
                  <a:srgbClr val="FF0000"/>
                </a:solidFill>
                <a:latin typeface="Times New Roman" panose="02020603050405020304" pitchFamily="18" charset="0"/>
              </a:rPr>
              <a:t>Chứng minh tương tự bằng cách trong tam giác ADC</a:t>
            </a:r>
            <a:endParaRPr lang="en-US" sz="2800" b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>
        <p14:warp dir="in"/>
      </p:transition>
    </mc:Choice>
    <mc:Fallback>
      <p:transition advClick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5" name="Text Box 184"/>
          <p:cNvSpPr txBox="1"/>
          <p:nvPr/>
        </p:nvSpPr>
        <p:spPr>
          <a:xfrm>
            <a:off x="4333240" y="90170"/>
            <a:ext cx="534987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88900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Bài  tập 4: SGK/56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Picture 1"/>
          <p:cNvPicPr/>
          <p:nvPr/>
        </p:nvPicPr>
        <p:blipFill>
          <a:blip r:embed="rId1"/>
          <a:stretch>
            <a:fillRect/>
          </a:stretch>
        </p:blipFill>
        <p:spPr>
          <a:xfrm>
            <a:off x="987425" y="169545"/>
            <a:ext cx="3478530" cy="21697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Content Placeholder 2"/>
          <p:cNvPicPr>
            <a:picLocks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58800" y="2339340"/>
            <a:ext cx="4671060" cy="4468495"/>
          </a:xfrm>
          <a:prstGeom prst="rect">
            <a:avLst/>
          </a:prstGeom>
        </p:spPr>
      </p:pic>
      <p:pic>
        <p:nvPicPr>
          <p:cNvPr id="5" name="Content Placeholder 4"/>
          <p:cNvPicPr>
            <a:picLocks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596255" y="1188720"/>
            <a:ext cx="6400800" cy="51714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>
        <p14:warp dir="in"/>
      </p:transition>
    </mc:Choice>
    <mc:Fallback>
      <p:transition advClick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6" name="Text Box 185"/>
          <p:cNvSpPr txBox="1"/>
          <p:nvPr/>
        </p:nvSpPr>
        <p:spPr>
          <a:xfrm>
            <a:off x="522605" y="347028"/>
            <a:ext cx="50800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Bài  tập 5: SGK/56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Picture 1"/>
          <p:cNvPicPr/>
          <p:nvPr/>
        </p:nvPicPr>
        <p:blipFill>
          <a:blip r:embed="rId1"/>
          <a:stretch>
            <a:fillRect/>
          </a:stretch>
        </p:blipFill>
        <p:spPr>
          <a:xfrm>
            <a:off x="1017905" y="1204595"/>
            <a:ext cx="2938145" cy="26409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7" name="Text Box 186"/>
          <p:cNvSpPr txBox="1"/>
          <p:nvPr/>
        </p:nvSpPr>
        <p:spPr>
          <a:xfrm>
            <a:off x="4106545" y="776605"/>
            <a:ext cx="650494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88900" algn="ctr"/>
            <a:r>
              <a:rPr lang="en-US" sz="2800" b="0">
                <a:solidFill>
                  <a:srgbClr val="0C0C0C"/>
                </a:solidFill>
                <a:latin typeface="Times New Roman" panose="02020603050405020304" pitchFamily="18" charset="0"/>
              </a:rPr>
              <a:t>Theo tính chất đường phân giác ta có</a:t>
            </a:r>
            <a:endParaRPr lang="en-US" sz="2800" b="0">
              <a:solidFill>
                <a:srgbClr val="0C0C0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5175250" y="1370965"/>
            <a:ext cx="1207135" cy="7918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8" name="Text Box 187"/>
          <p:cNvSpPr txBox="1"/>
          <p:nvPr/>
        </p:nvSpPr>
        <p:spPr>
          <a:xfrm>
            <a:off x="6589395" y="1543050"/>
            <a:ext cx="55054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0">
                <a:solidFill>
                  <a:srgbClr val="0C0C0C"/>
                </a:solidFill>
                <a:latin typeface="Times New Roman" panose="02020603050405020304" pitchFamily="18" charset="0"/>
              </a:rPr>
              <a:t>và </a:t>
            </a:r>
            <a:endParaRPr lang="en-US" sz="2800" b="0">
              <a:solidFill>
                <a:srgbClr val="0C0C0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7412355" y="1456690"/>
            <a:ext cx="981710" cy="7664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9" name="Text Box 188"/>
          <p:cNvSpPr txBox="1"/>
          <p:nvPr/>
        </p:nvSpPr>
        <p:spPr>
          <a:xfrm>
            <a:off x="4991735" y="2309178"/>
            <a:ext cx="50800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sz="2800" b="0">
                <a:solidFill>
                  <a:srgbClr val="0C0C0C"/>
                </a:solidFill>
                <a:latin typeface="Times New Roman" panose="02020603050405020304" pitchFamily="18" charset="0"/>
              </a:rPr>
              <a:t>Mặt khác               nên </a:t>
            </a:r>
            <a:endParaRPr lang="en-US" sz="2800" b="0">
              <a:solidFill>
                <a:srgbClr val="0C0C0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4"/>
          <a:stretch>
            <a:fillRect/>
          </a:stretch>
        </p:blipFill>
        <p:spPr>
          <a:xfrm>
            <a:off x="6589395" y="2392045"/>
            <a:ext cx="951230" cy="4165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/>
          <p:nvPr/>
        </p:nvPicPr>
        <p:blipFill>
          <a:blip r:embed="rId5"/>
          <a:stretch>
            <a:fillRect/>
          </a:stretch>
        </p:blipFill>
        <p:spPr>
          <a:xfrm>
            <a:off x="5326380" y="2977515"/>
            <a:ext cx="1316990" cy="6673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1" name="Text Box 190"/>
          <p:cNvSpPr txBox="1"/>
          <p:nvPr/>
        </p:nvSpPr>
        <p:spPr>
          <a:xfrm>
            <a:off x="5110480" y="3612198"/>
            <a:ext cx="50800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sz="2800" b="0">
                <a:solidFill>
                  <a:srgbClr val="0C0C0C"/>
                </a:solidFill>
                <a:latin typeface="Times New Roman" panose="02020603050405020304" pitchFamily="18" charset="0"/>
              </a:rPr>
              <a:t>Theo định lý Ta-lét đảo ta được </a:t>
            </a:r>
            <a:endParaRPr lang="en-US" sz="2800" b="0">
              <a:solidFill>
                <a:srgbClr val="0C0C0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6"/>
          <a:stretch>
            <a:fillRect/>
          </a:stretch>
        </p:blipFill>
        <p:spPr>
          <a:xfrm>
            <a:off x="5284470" y="4272280"/>
            <a:ext cx="1304925" cy="3905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>
        <p14:warp dir="in"/>
      </p:transition>
    </mc:Choice>
    <mc:Fallback>
      <p:transition advClick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94979" y="833735"/>
            <a:ext cx="4868642" cy="923330"/>
          </a:xfrm>
          <a:prstGeom prst="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Giao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việc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về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nhà</a:t>
            </a:r>
            <a:endParaRPr lang="en-US" sz="54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12" name="Text Box 111"/>
          <p:cNvSpPr txBox="1"/>
          <p:nvPr/>
        </p:nvSpPr>
        <p:spPr>
          <a:xfrm>
            <a:off x="1224280" y="2229485"/>
            <a:ext cx="10079355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>
              <a:lnSpc>
                <a:spcPct val="150000"/>
              </a:lnSpc>
            </a:pPr>
            <a:r>
              <a:rPr lang="en-US" sz="3200" b="1">
                <a:latin typeface="Times New Roman" panose="02020603050405020304" pitchFamily="18" charset="0"/>
              </a:rPr>
              <a:t>- Học thuộc định lí tính chất đường phân giác của tam giác, ôn lại định lí thuận, đảo, hệ quả của định lí Ta-lét.-  Bài tập về nhà : 1-9 sgk/58+59</a:t>
            </a:r>
            <a:endParaRPr lang="en-US" sz="3200" b="1">
              <a:latin typeface="Times New Roman" panose="02020603050405020304" pitchFamily="18" charset="0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11068685" y="330390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0"/>
            <a:ext cx="12192000" cy="685552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204751" y="1045398"/>
            <a:ext cx="4146132" cy="923328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spc="-151" dirty="0">
                <a:solidFill>
                  <a:srgbClr val="FF000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KHỞI ĐỘNG</a:t>
            </a:r>
            <a:endParaRPr lang="zh-CN" altLang="en-US" sz="5400" b="1" spc="-151" dirty="0">
              <a:solidFill>
                <a:srgbClr val="FF0000"/>
              </a:solidFill>
              <a:latin typeface="Times New Roman" panose="02020603050405020304" pitchFamily="18" charset="0"/>
              <a:ea typeface="华文行楷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Subtitle 2"/>
          <p:cNvSpPr txBox="1"/>
          <p:nvPr/>
        </p:nvSpPr>
        <p:spPr>
          <a:xfrm>
            <a:off x="4206780" y="3364211"/>
            <a:ext cx="3778024" cy="322773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Professional Presentation Template</a:t>
            </a:r>
            <a:endParaRPr lang="id-ID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3" name="佐藤利奈,大亀あすか - ごはんの練習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5963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1920" y="-894688"/>
            <a:ext cx="609679" cy="6094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>
        <p14:warp dir="in"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23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0500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99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tar: 12 Points 5"/>
          <p:cNvSpPr/>
          <p:nvPr/>
        </p:nvSpPr>
        <p:spPr>
          <a:xfrm>
            <a:off x="5106352" y="3980328"/>
            <a:ext cx="1979296" cy="581048"/>
          </a:xfrm>
          <a:prstGeom prst="star12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4"/>
          <p:cNvPicPr>
            <a:picLocks noChangeAspect="1"/>
          </p:cNvPicPr>
          <p:nvPr>
            <p:ph sz="half" idx="1"/>
          </p:nvPr>
        </p:nvPicPr>
        <p:blipFill>
          <a:blip r:embed="rId1"/>
          <a:srcRect l="4665" t="2184" r="5771" b="1839"/>
          <a:stretch>
            <a:fillRect/>
          </a:stretch>
        </p:blipFill>
        <p:spPr>
          <a:xfrm>
            <a:off x="1271270" y="527050"/>
            <a:ext cx="9882505" cy="30511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3" name="Content Placeholder 12"/>
          <p:cNvGraphicFramePr/>
          <p:nvPr>
            <p:ph sz="half" idx="2"/>
          </p:nvPr>
        </p:nvGraphicFramePr>
        <p:xfrm>
          <a:off x="4609783" y="4513263"/>
          <a:ext cx="3241675" cy="13195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" name="" r:id="rId2" imgW="1490980" imgH="720725" progId="Equation.DSMT4">
                  <p:embed/>
                </p:oleObj>
              </mc:Choice>
              <mc:Fallback>
                <p:oleObj name="" r:id="rId2" imgW="1490980" imgH="720725" progId="Equation.DSMT4">
                  <p:embed/>
                  <p:pic>
                    <p:nvPicPr>
                      <p:cNvPr id="0" name="Picture 17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609783" y="4513263"/>
                        <a:ext cx="3241675" cy="13195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 advClick="0">
        <p15:prstTrans prst="drape"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0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4092" y="2780974"/>
            <a:ext cx="10903815" cy="76943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ĐỘNG HÌNH THÀNH KIẾN THỨC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14:ripple/>
      </p:transition>
    </mc:Choice>
    <mc:Fallback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805815" y="2499360"/>
            <a:ext cx="10287000" cy="4510405"/>
          </a:xfrm>
          <a:prstGeom prst="rect">
            <a:avLst/>
          </a:prstGeom>
        </p:spPr>
      </p:pic>
      <p:pic>
        <p:nvPicPr>
          <p:cNvPr id="8" name="Content Placeholder 7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24425" y="73660"/>
            <a:ext cx="3204210" cy="2425700"/>
          </a:xfrm>
          <a:prstGeom prst="rect">
            <a:avLst/>
          </a:prstGeom>
        </p:spPr>
      </p:pic>
      <p:sp>
        <p:nvSpPr>
          <p:cNvPr id="11" name="Text Box 10"/>
          <p:cNvSpPr txBox="1"/>
          <p:nvPr/>
        </p:nvSpPr>
        <p:spPr>
          <a:xfrm>
            <a:off x="1402715" y="787400"/>
            <a:ext cx="8172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27685" y="231140"/>
            <a:ext cx="3364230" cy="52197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tập khám phá:</a:t>
            </a:r>
            <a:endParaRPr lang="en-US" sz="2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3195320" y="16732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14:prism isInverted="1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/>
          <p:cNvSpPr/>
          <p:nvPr/>
        </p:nvSpPr>
        <p:spPr>
          <a:xfrm flipH="1">
            <a:off x="129540" y="101089"/>
            <a:ext cx="2819400" cy="765686"/>
          </a:xfrm>
          <a:prstGeom prst="homePlate">
            <a:avLst/>
          </a:prstGeom>
          <a:solidFill>
            <a:srgbClr val="008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 LÍ</a:t>
            </a:r>
            <a:endParaRPr lang="en-US" sz="2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3455" y="1104265"/>
            <a:ext cx="10283825" cy="10763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4925">
            <a:noFill/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tam giác, đường phân giác của một góc chia cạnh đối diện thành hai đoạn thẳng tỉ lệ với hai cạnh kề hai đoạn ấy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2121582" y="4242435"/>
          <a:ext cx="118745" cy="361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Equation" r:id="rId1" imgW="1308100" imgH="393700" progId="Equation.DSMT4">
                  <p:embed/>
                </p:oleObj>
              </mc:Choice>
              <mc:Fallback>
                <p:oleObj name="Equation" r:id="rId1" imgW="1308100" imgH="3937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1582" y="4242435"/>
                        <a:ext cx="118745" cy="3619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21"/>
          <p:cNvPicPr>
            <a:picLocks noChangeAspect="1"/>
          </p:cNvPicPr>
          <p:nvPr>
            <p:ph sz="half" idx="1"/>
          </p:nvPr>
        </p:nvPicPr>
        <p:blipFill>
          <a:blip r:embed="rId3"/>
          <a:srcRect l="15983" t="14769" r="7127"/>
          <a:stretch>
            <a:fillRect/>
          </a:stretch>
        </p:blipFill>
        <p:spPr>
          <a:xfrm>
            <a:off x="1344295" y="2915920"/>
            <a:ext cx="3554095" cy="2494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3"/>
          <p:cNvPicPr>
            <a:picLocks noChangeAspect="1"/>
          </p:cNvPicPr>
          <p:nvPr>
            <p:ph sz="half" idx="2"/>
          </p:nvPr>
        </p:nvPicPr>
        <p:blipFill>
          <a:blip r:embed="rId4"/>
          <a:srcRect t="19674" r="2085" b="-1823"/>
          <a:stretch>
            <a:fillRect/>
          </a:stretch>
        </p:blipFill>
        <p:spPr>
          <a:xfrm>
            <a:off x="4758690" y="2915920"/>
            <a:ext cx="5932805" cy="26809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 advClick="0">
        <p15:prstTrans prst="fracture"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6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000"/>
          <a:stretch>
            <a:fillRect/>
          </a:stretch>
        </p:blipFill>
        <p:spPr>
          <a:xfrm>
            <a:off x="44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66885" y="2721116"/>
            <a:ext cx="6658229" cy="707884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ĐỘNG THỰC HÀNH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blinds dir="vert"/>
      </p:transition>
    </mc:Choice>
    <mc:Fallback>
      <p:transition>
        <p:blinds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838200" y="537845"/>
            <a:ext cx="6998335" cy="731520"/>
          </a:xfrm>
        </p:spPr>
        <p:txBody>
          <a:bodyPr>
            <a:normAutofit/>
          </a:bodyPr>
          <a:p>
            <a:r>
              <a:rPr lang="en-US" sz="3555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endParaRPr lang="en-US" sz="3555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0" name="Picture 8" descr="Tâm sự Nhật Bản - Ôn luyện N1 &quot;dục tốc bất đạt&quot; - EK Group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9741" y="188306"/>
            <a:ext cx="2439592" cy="127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4"/>
          <p:cNvPicPr>
            <a:picLocks noChangeAspect="1"/>
          </p:cNvPicPr>
          <p:nvPr>
            <p:ph idx="1"/>
          </p:nvPr>
        </p:nvPicPr>
        <p:blipFill>
          <a:blip r:embed="rId2"/>
          <a:srcRect l="27312" t="6998" r="6229" b="5948"/>
          <a:stretch>
            <a:fillRect/>
          </a:stretch>
        </p:blipFill>
        <p:spPr>
          <a:xfrm>
            <a:off x="686435" y="2756535"/>
            <a:ext cx="3949700" cy="27051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Text Box 100"/>
          <p:cNvSpPr txBox="1"/>
          <p:nvPr/>
        </p:nvSpPr>
        <p:spPr>
          <a:xfrm>
            <a:off x="5001895" y="2696845"/>
            <a:ext cx="678751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88900"/>
            <a:r>
              <a:rPr lang="en-US" sz="2800" b="0">
                <a:latin typeface="Times New Roman" panose="02020603050405020304" pitchFamily="18" charset="0"/>
              </a:rPr>
              <a:t>Vì MN là tia phân giác của góc M nên ta có:</a:t>
            </a:r>
            <a:endParaRPr lang="en-US" sz="2800" b="0">
              <a:latin typeface="Times New Roman" panose="02020603050405020304" pitchFamily="18" charset="0"/>
            </a:endParaRPr>
          </a:p>
        </p:txBody>
      </p:sp>
      <p:pic>
        <p:nvPicPr>
          <p:cNvPr id="21" name="Picture 20"/>
          <p:cNvPicPr/>
          <p:nvPr/>
        </p:nvPicPr>
        <p:blipFill>
          <a:blip r:embed="rId3"/>
          <a:stretch>
            <a:fillRect/>
          </a:stretch>
        </p:blipFill>
        <p:spPr>
          <a:xfrm>
            <a:off x="5304790" y="3369945"/>
            <a:ext cx="2945765" cy="1478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" name="Text Box 27"/>
          <p:cNvSpPr txBox="1"/>
          <p:nvPr/>
        </p:nvSpPr>
        <p:spPr>
          <a:xfrm rot="18720000">
            <a:off x="3924935" y="3244850"/>
            <a:ext cx="3352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88900"/>
            <a:r>
              <a:rPr lang="en-US">
                <a:latin typeface="Times New Roman" panose="02020603050405020304" pitchFamily="18" charset="0"/>
                <a:sym typeface="+mn-ea"/>
              </a:rPr>
              <a:t>:</a:t>
            </a:r>
            <a:endParaRPr lang="en-US"/>
          </a:p>
        </p:txBody>
      </p:sp>
      <p:sp>
        <p:nvSpPr>
          <p:cNvPr id="30" name="Title 11"/>
          <p:cNvSpPr>
            <a:spLocks noGrp="1"/>
          </p:cNvSpPr>
          <p:nvPr/>
        </p:nvSpPr>
        <p:spPr>
          <a:xfrm>
            <a:off x="965200" y="783590"/>
            <a:ext cx="6998335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555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itle 11"/>
          <p:cNvSpPr>
            <a:spLocks noGrp="1"/>
          </p:cNvSpPr>
          <p:nvPr/>
        </p:nvSpPr>
        <p:spPr>
          <a:xfrm>
            <a:off x="800735" y="1493520"/>
            <a:ext cx="10809605" cy="691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độ dài cạnh MQ của tam giác MPQ trong Hình 6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 advClick="0">
        <p15:prstTrans prst="peelOff"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1" grpId="0"/>
      <p:bldP spid="10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000"/>
          <a:stretch>
            <a:fillRect/>
          </a:stretch>
        </p:blipFill>
        <p:spPr>
          <a:xfrm>
            <a:off x="44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66885" y="2721116"/>
            <a:ext cx="6220610" cy="707884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ĐỘNG VẬN DỤNG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blinds dir="vert"/>
      </p:transition>
    </mc:Choice>
    <mc:Fallback>
      <p:transition>
        <p:blinds dir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1248</Words>
  <PresentationFormat>Widescreen</PresentationFormat>
  <Paragraphs>84</Paragraphs>
  <Slides>17</Slides>
  <Notes>4</Notes>
  <HiddenSlides>0</HiddenSlides>
  <MMClips>6</MMClips>
  <ScaleCrop>false</ScaleCrop>
  <HeadingPairs>
    <vt:vector size="8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17</vt:i4>
      </vt:variant>
    </vt:vector>
  </HeadingPairs>
  <TitlesOfParts>
    <vt:vector size="34" baseType="lpstr">
      <vt:lpstr>Arial</vt:lpstr>
      <vt:lpstr>SimSun</vt:lpstr>
      <vt:lpstr>Wingdings</vt:lpstr>
      <vt:lpstr>Times New Roman</vt:lpstr>
      <vt:lpstr>华文行楷</vt:lpstr>
      <vt:lpstr>Microsoft YaHei</vt:lpstr>
      <vt:lpstr>Lato</vt:lpstr>
      <vt:lpstr>Open Sans</vt:lpstr>
      <vt:lpstr>Calibri</vt:lpstr>
      <vt:lpstr>Arial Unicode MS</vt:lpstr>
      <vt:lpstr>Calibri Light</vt:lpstr>
      <vt:lpstr>Calibri</vt:lpstr>
      <vt:lpstr>等线</vt:lpstr>
      <vt:lpstr>Office Theme</vt:lpstr>
      <vt:lpstr>Equation.DSMT4</vt:lpstr>
      <vt:lpstr>Equation.DSMT4</vt:lpstr>
      <vt:lpstr>Equation.DSMT4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Tính độ dài cạnh MQ của tam giác MPQ trong Hình 6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2022-07-14T11:55:00Z</dcterms:created>
  <dcterms:modified xsi:type="dcterms:W3CDTF">2023-06-29T15:46:05Z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E947CB8D77624D0D8072EE9F33BFB0C5</vt:lpwstr>
  </property>
  <property fmtid="{D5CDD505-2E9C-101B-9397-08002B2CF9AE}" pid="3" name="KSOProductBuildVer">
    <vt:lpwstr>1033-11.2.0.11537</vt:lpwstr>
  </property>
</Properties>
</file>