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429" r:id="rId3"/>
    <p:sldId id="432" r:id="rId4"/>
    <p:sldId id="433" r:id="rId5"/>
    <p:sldId id="434" r:id="rId6"/>
    <p:sldId id="435" r:id="rId7"/>
    <p:sldId id="436" r:id="rId8"/>
    <p:sldId id="437" r:id="rId9"/>
    <p:sldId id="438" r:id="rId10"/>
    <p:sldId id="439" r:id="rId11"/>
    <p:sldId id="440" r:id="rId12"/>
    <p:sldId id="441" r:id="rId13"/>
    <p:sldId id="442" r:id="rId14"/>
    <p:sldId id="443" r:id="rId15"/>
    <p:sldId id="444" r:id="rId16"/>
    <p:sldId id="445" r:id="rId17"/>
    <p:sldId id="446" r:id="rId18"/>
    <p:sldId id="447" r:id="rId19"/>
    <p:sldId id="448" r:id="rId20"/>
    <p:sldId id="449" r:id="rId21"/>
    <p:sldId id="450" r:id="rId22"/>
    <p:sldId id="451" r:id="rId23"/>
    <p:sldId id="452" r:id="rId24"/>
    <p:sldId id="453" r:id="rId25"/>
    <p:sldId id="454" r:id="rId26"/>
    <p:sldId id="455" r:id="rId27"/>
    <p:sldId id="456" r:id="rId28"/>
    <p:sldId id="457" r:id="rId29"/>
    <p:sldId id="458" r:id="rId30"/>
    <p:sldId id="459" r:id="rId31"/>
    <p:sldId id="460" r:id="rId32"/>
    <p:sldId id="461" r:id="rId33"/>
    <p:sldId id="462" r:id="rId34"/>
    <p:sldId id="463" r:id="rId35"/>
    <p:sldId id="464" r:id="rId36"/>
    <p:sldId id="465" r:id="rId37"/>
    <p:sldId id="466" r:id="rId38"/>
    <p:sldId id="467" r:id="rId39"/>
    <p:sldId id="468" r:id="rId40"/>
    <p:sldId id="469" r:id="rId41"/>
    <p:sldId id="470" r:id="rId42"/>
    <p:sldId id="471" r:id="rId43"/>
    <p:sldId id="472" r:id="rId44"/>
    <p:sldId id="473" r:id="rId45"/>
    <p:sldId id="474" r:id="rId46"/>
    <p:sldId id="475" r:id="rId47"/>
    <p:sldId id="476" r:id="rId48"/>
    <p:sldId id="477" r:id="rId49"/>
    <p:sldId id="478" r:id="rId50"/>
    <p:sldId id="479" r:id="rId51"/>
    <p:sldId id="480" r:id="rId52"/>
    <p:sldId id="481" r:id="rId53"/>
    <p:sldId id="482" r:id="rId54"/>
    <p:sldId id="483" r:id="rId55"/>
    <p:sldId id="484" r:id="rId56"/>
    <p:sldId id="485" r:id="rId57"/>
    <p:sldId id="486" r:id="rId58"/>
    <p:sldId id="487" r:id="rId59"/>
    <p:sldId id="488" r:id="rId60"/>
    <p:sldId id="489" r:id="rId61"/>
    <p:sldId id="490" r:id="rId62"/>
    <p:sldId id="491" r:id="rId63"/>
    <p:sldId id="492" r:id="rId64"/>
    <p:sldId id="493" r:id="rId65"/>
    <p:sldId id="494" r:id="rId66"/>
    <p:sldId id="495" r:id="rId67"/>
    <p:sldId id="496" r:id="rId68"/>
    <p:sldId id="497" r:id="rId69"/>
    <p:sldId id="498" r:id="rId70"/>
    <p:sldId id="499" r:id="rId71"/>
    <p:sldId id="500" r:id="rId72"/>
    <p:sldId id="501" r:id="rId73"/>
    <p:sldId id="502" r:id="rId74"/>
    <p:sldId id="503" r:id="rId75"/>
    <p:sldId id="504" r:id="rId76"/>
    <p:sldId id="505" r:id="rId77"/>
    <p:sldId id="506" r:id="rId78"/>
    <p:sldId id="507" r:id="rId79"/>
    <p:sldId id="508" r:id="rId80"/>
    <p:sldId id="509" r:id="rId81"/>
    <p:sldId id="510" r:id="rId82"/>
    <p:sldId id="511" r:id="rId83"/>
    <p:sldId id="512" r:id="rId84"/>
    <p:sldId id="513" r:id="rId85"/>
    <p:sldId id="514" r:id="rId86"/>
    <p:sldId id="515" r:id="rId87"/>
    <p:sldId id="516" r:id="rId88"/>
    <p:sldId id="517" r:id="rId89"/>
    <p:sldId id="519" r:id="rId90"/>
    <p:sldId id="518" r:id="rId91"/>
    <p:sldId id="521" r:id="rId92"/>
    <p:sldId id="522" r:id="rId93"/>
    <p:sldId id="523" r:id="rId94"/>
    <p:sldId id="524" r:id="rId95"/>
    <p:sldId id="520" r:id="rId9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5" autoAdjust="0"/>
    <p:restoredTop sz="94576" autoAdjust="0"/>
  </p:normalViewPr>
  <p:slideViewPr>
    <p:cSldViewPr>
      <p:cViewPr varScale="1">
        <p:scale>
          <a:sx n="65" d="100"/>
          <a:sy n="65" d="100"/>
        </p:scale>
        <p:origin x="1316"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048BAE0-9A3E-491B-8715-CF151C9D4DB8}" type="datetimeFigureOut">
              <a:rPr lang="en-US" smtClean="0"/>
              <a:pPr/>
              <a:t>18/8/2023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48BAE0-9A3E-491B-8715-CF151C9D4DB8}" type="datetimeFigureOut">
              <a:rPr lang="en-US" smtClean="0"/>
              <a:pPr/>
              <a:t>18/8/2023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48BAE0-9A3E-491B-8715-CF151C9D4DB8}" type="datetimeFigureOut">
              <a:rPr lang="en-US" smtClean="0"/>
              <a:pPr/>
              <a:t>18/8/2023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48BAE0-9A3E-491B-8715-CF151C9D4DB8}" type="datetimeFigureOut">
              <a:rPr lang="en-US" smtClean="0"/>
              <a:pPr/>
              <a:t>18/8/2023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48BAE0-9A3E-491B-8715-CF151C9D4DB8}" type="datetimeFigureOut">
              <a:rPr lang="en-US" smtClean="0"/>
              <a:pPr/>
              <a:t>18/8/2023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048BAE0-9A3E-491B-8715-CF151C9D4DB8}" type="datetimeFigureOut">
              <a:rPr lang="en-US" smtClean="0"/>
              <a:pPr/>
              <a:t>18/8/2023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048BAE0-9A3E-491B-8715-CF151C9D4DB8}" type="datetimeFigureOut">
              <a:rPr lang="en-US" smtClean="0"/>
              <a:pPr/>
              <a:t>18/8/2023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048BAE0-9A3E-491B-8715-CF151C9D4DB8}" type="datetimeFigureOut">
              <a:rPr lang="en-US" smtClean="0"/>
              <a:pPr/>
              <a:t>18/8/2023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48BAE0-9A3E-491B-8715-CF151C9D4DB8}" type="datetimeFigureOut">
              <a:rPr lang="en-US" smtClean="0"/>
              <a:pPr/>
              <a:t>18/8/2023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48BAE0-9A3E-491B-8715-CF151C9D4DB8}" type="datetimeFigureOut">
              <a:rPr lang="en-US" smtClean="0"/>
              <a:pPr/>
              <a:t>18/8/2023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48BAE0-9A3E-491B-8715-CF151C9D4DB8}" type="datetimeFigureOut">
              <a:rPr lang="en-US" smtClean="0"/>
              <a:pPr/>
              <a:t>18/8/2023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48BAE0-9A3E-491B-8715-CF151C9D4DB8}" type="datetimeFigureOut">
              <a:rPr lang="en-US" smtClean="0"/>
              <a:pPr/>
              <a:t>18/8/2023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3A10A3-C627-4ED3-AD96-7B0F692832C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gif"/><Relationship Id="rId2" Type="http://schemas.openxmlformats.org/officeDocument/2006/relationships/slideLayout" Target="../slideLayouts/slideLayout1.xml"/><Relationship Id="rId1" Type="http://schemas.openxmlformats.org/officeDocument/2006/relationships/audio" Target="file:///D:\dongchi%20(moi)\nhacthaoluan.wma" TargetMode="Externa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gif"/><Relationship Id="rId2" Type="http://schemas.openxmlformats.org/officeDocument/2006/relationships/slideLayout" Target="../slideLayouts/slideLayout1.xml"/><Relationship Id="rId1" Type="http://schemas.openxmlformats.org/officeDocument/2006/relationships/audio" Target="file:///D:\dongchi%20(moi)\nhacthaoluan.wma" TargetMode="Externa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5746" name="Picture 2" descr="h"/>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pic>
        <p:nvPicPr>
          <p:cNvPr id="415750" name="nhacthaoluan.wma">
            <a:hlinkClick r:id="" action="ppaction://media"/>
          </p:cNvPr>
          <p:cNvPicPr>
            <a:picLocks noRot="1" noChangeAspect="1" noChangeArrowheads="1"/>
          </p:cNvPicPr>
          <p:nvPr>
            <a:audioFile r:link="rId1"/>
          </p:nvPr>
        </p:nvPicPr>
        <p:blipFill>
          <a:blip r:embed="rId4"/>
          <a:srcRect/>
          <a:stretch>
            <a:fillRect/>
          </a:stretch>
        </p:blipFill>
        <p:spPr bwMode="auto">
          <a:xfrm>
            <a:off x="6477000" y="6705600"/>
            <a:ext cx="304800" cy="304800"/>
          </a:xfrm>
          <a:prstGeom prst="rect">
            <a:avLst/>
          </a:prstGeom>
          <a:noFill/>
          <a:ln w="9525">
            <a:noFill/>
            <a:miter lim="800000"/>
            <a:headEnd/>
            <a:tailEnd/>
          </a:ln>
        </p:spPr>
      </p:pic>
      <p:pic>
        <p:nvPicPr>
          <p:cNvPr id="2052" name="Picture 7" descr="3d butterfly"/>
          <p:cNvPicPr>
            <a:picLocks noChangeAspect="1" noChangeArrowheads="1" noCrop="1"/>
          </p:cNvPicPr>
          <p:nvPr/>
        </p:nvPicPr>
        <p:blipFill>
          <a:blip r:embed="rId5"/>
          <a:srcRect/>
          <a:stretch>
            <a:fillRect/>
          </a:stretch>
        </p:blipFill>
        <p:spPr bwMode="auto">
          <a:xfrm>
            <a:off x="6781800" y="5715000"/>
            <a:ext cx="1219200" cy="711200"/>
          </a:xfrm>
          <a:prstGeom prst="rect">
            <a:avLst/>
          </a:prstGeom>
          <a:noFill/>
          <a:ln w="9525">
            <a:noFill/>
            <a:miter lim="800000"/>
            <a:headEnd/>
            <a:tailEnd/>
          </a:ln>
        </p:spPr>
      </p:pic>
      <p:pic>
        <p:nvPicPr>
          <p:cNvPr id="2053" name="Picture 8" descr="3d butterfly"/>
          <p:cNvPicPr>
            <a:picLocks noChangeAspect="1" noChangeArrowheads="1" noCrop="1"/>
          </p:cNvPicPr>
          <p:nvPr/>
        </p:nvPicPr>
        <p:blipFill>
          <a:blip r:embed="rId5"/>
          <a:srcRect/>
          <a:stretch>
            <a:fillRect/>
          </a:stretch>
        </p:blipFill>
        <p:spPr bwMode="auto">
          <a:xfrm>
            <a:off x="1905000" y="0"/>
            <a:ext cx="914400" cy="533400"/>
          </a:xfrm>
          <a:prstGeom prst="rect">
            <a:avLst/>
          </a:prstGeom>
          <a:noFill/>
          <a:ln w="9525">
            <a:noFill/>
            <a:miter lim="800000"/>
            <a:headEnd/>
            <a:tailEnd/>
          </a:ln>
        </p:spPr>
      </p:pic>
      <p:pic>
        <p:nvPicPr>
          <p:cNvPr id="2054" name="Picture 9" descr="kitty"/>
          <p:cNvPicPr>
            <a:picLocks noChangeAspect="1" noChangeArrowheads="1" noCrop="1"/>
          </p:cNvPicPr>
          <p:nvPr/>
        </p:nvPicPr>
        <p:blipFill>
          <a:blip r:embed="rId6"/>
          <a:srcRect/>
          <a:stretch>
            <a:fillRect/>
          </a:stretch>
        </p:blipFill>
        <p:spPr bwMode="auto">
          <a:xfrm>
            <a:off x="4648200" y="5029200"/>
            <a:ext cx="1409700" cy="1447800"/>
          </a:xfrm>
          <a:prstGeom prst="rect">
            <a:avLst/>
          </a:prstGeom>
          <a:noFill/>
          <a:ln w="9525">
            <a:noFill/>
            <a:miter lim="800000"/>
            <a:headEnd/>
            <a:tailEnd/>
          </a:ln>
        </p:spPr>
      </p:pic>
      <p:pic>
        <p:nvPicPr>
          <p:cNvPr id="2055" name="Picture 10" descr="3d butterfly"/>
          <p:cNvPicPr>
            <a:picLocks noChangeAspect="1" noChangeArrowheads="1" noCrop="1"/>
          </p:cNvPicPr>
          <p:nvPr/>
        </p:nvPicPr>
        <p:blipFill>
          <a:blip r:embed="rId5"/>
          <a:srcRect/>
          <a:stretch>
            <a:fillRect/>
          </a:stretch>
        </p:blipFill>
        <p:spPr bwMode="auto">
          <a:xfrm>
            <a:off x="381000" y="533400"/>
            <a:ext cx="1219200" cy="711200"/>
          </a:xfrm>
          <a:prstGeom prst="rect">
            <a:avLst/>
          </a:prstGeom>
          <a:noFill/>
          <a:ln w="9525">
            <a:noFill/>
            <a:miter lim="800000"/>
            <a:headEnd/>
            <a:tailEnd/>
          </a:ln>
        </p:spPr>
      </p:pic>
      <p:pic>
        <p:nvPicPr>
          <p:cNvPr id="2056" name="Picture 11" descr="ani_rose"/>
          <p:cNvPicPr>
            <a:picLocks noChangeAspect="1" noChangeArrowheads="1" noCrop="1"/>
          </p:cNvPicPr>
          <p:nvPr/>
        </p:nvPicPr>
        <p:blipFill>
          <a:blip r:embed="rId7"/>
          <a:srcRect/>
          <a:stretch>
            <a:fillRect/>
          </a:stretch>
        </p:blipFill>
        <p:spPr bwMode="auto">
          <a:xfrm>
            <a:off x="1524000" y="6381750"/>
            <a:ext cx="476250" cy="476250"/>
          </a:xfrm>
          <a:prstGeom prst="rect">
            <a:avLst/>
          </a:prstGeom>
          <a:noFill/>
          <a:ln w="9525">
            <a:noFill/>
            <a:miter lim="800000"/>
            <a:headEnd/>
            <a:tailEnd/>
          </a:ln>
        </p:spPr>
      </p:pic>
      <p:pic>
        <p:nvPicPr>
          <p:cNvPr id="2057" name="Picture 13" descr="ani_rose"/>
          <p:cNvPicPr>
            <a:picLocks noChangeAspect="1" noChangeArrowheads="1" noCrop="1"/>
          </p:cNvPicPr>
          <p:nvPr/>
        </p:nvPicPr>
        <p:blipFill>
          <a:blip r:embed="rId7"/>
          <a:srcRect/>
          <a:stretch>
            <a:fillRect/>
          </a:stretch>
        </p:blipFill>
        <p:spPr bwMode="auto">
          <a:xfrm>
            <a:off x="2209800" y="6381750"/>
            <a:ext cx="476250" cy="476250"/>
          </a:xfrm>
          <a:prstGeom prst="rect">
            <a:avLst/>
          </a:prstGeom>
          <a:noFill/>
          <a:ln w="9525">
            <a:noFill/>
            <a:miter lim="800000"/>
            <a:headEnd/>
            <a:tailEnd/>
          </a:ln>
        </p:spPr>
      </p:pic>
      <p:pic>
        <p:nvPicPr>
          <p:cNvPr id="2058" name="Picture 14" descr="ani_rose"/>
          <p:cNvPicPr>
            <a:picLocks noChangeAspect="1" noChangeArrowheads="1" noCrop="1"/>
          </p:cNvPicPr>
          <p:nvPr/>
        </p:nvPicPr>
        <p:blipFill>
          <a:blip r:embed="rId7"/>
          <a:srcRect/>
          <a:stretch>
            <a:fillRect/>
          </a:stretch>
        </p:blipFill>
        <p:spPr bwMode="auto">
          <a:xfrm>
            <a:off x="2667000" y="6381750"/>
            <a:ext cx="476250" cy="476250"/>
          </a:xfrm>
          <a:prstGeom prst="rect">
            <a:avLst/>
          </a:prstGeom>
          <a:noFill/>
          <a:ln w="9525">
            <a:noFill/>
            <a:miter lim="800000"/>
            <a:headEnd/>
            <a:tailEnd/>
          </a:ln>
        </p:spPr>
      </p:pic>
      <p:pic>
        <p:nvPicPr>
          <p:cNvPr id="2059" name="Picture 15" descr="ani_rose"/>
          <p:cNvPicPr>
            <a:picLocks noChangeAspect="1" noChangeArrowheads="1" noCrop="1"/>
          </p:cNvPicPr>
          <p:nvPr/>
        </p:nvPicPr>
        <p:blipFill>
          <a:blip r:embed="rId7"/>
          <a:srcRect/>
          <a:stretch>
            <a:fillRect/>
          </a:stretch>
        </p:blipFill>
        <p:spPr bwMode="auto">
          <a:xfrm>
            <a:off x="3505200" y="6381750"/>
            <a:ext cx="476250" cy="476250"/>
          </a:xfrm>
          <a:prstGeom prst="rect">
            <a:avLst/>
          </a:prstGeom>
          <a:noFill/>
          <a:ln w="9525">
            <a:noFill/>
            <a:miter lim="800000"/>
            <a:headEnd/>
            <a:tailEnd/>
          </a:ln>
        </p:spPr>
      </p:pic>
      <p:pic>
        <p:nvPicPr>
          <p:cNvPr id="2060" name="Picture 16" descr="ani_rose"/>
          <p:cNvPicPr>
            <a:picLocks noChangeAspect="1" noChangeArrowheads="1" noCrop="1"/>
          </p:cNvPicPr>
          <p:nvPr/>
        </p:nvPicPr>
        <p:blipFill>
          <a:blip r:embed="rId7"/>
          <a:srcRect/>
          <a:stretch>
            <a:fillRect/>
          </a:stretch>
        </p:blipFill>
        <p:spPr bwMode="auto">
          <a:xfrm>
            <a:off x="4114800" y="6381750"/>
            <a:ext cx="476250" cy="476250"/>
          </a:xfrm>
          <a:prstGeom prst="rect">
            <a:avLst/>
          </a:prstGeom>
          <a:noFill/>
          <a:ln w="9525">
            <a:noFill/>
            <a:miter lim="800000"/>
            <a:headEnd/>
            <a:tailEnd/>
          </a:ln>
        </p:spPr>
      </p:pic>
      <p:pic>
        <p:nvPicPr>
          <p:cNvPr id="2061" name="Picture 17" descr="ani_rose"/>
          <p:cNvPicPr>
            <a:picLocks noChangeAspect="1" noChangeArrowheads="1" noCrop="1"/>
          </p:cNvPicPr>
          <p:nvPr/>
        </p:nvPicPr>
        <p:blipFill>
          <a:blip r:embed="rId7"/>
          <a:srcRect/>
          <a:stretch>
            <a:fillRect/>
          </a:stretch>
        </p:blipFill>
        <p:spPr bwMode="auto">
          <a:xfrm>
            <a:off x="1828800" y="6381750"/>
            <a:ext cx="476250" cy="476250"/>
          </a:xfrm>
          <a:prstGeom prst="rect">
            <a:avLst/>
          </a:prstGeom>
          <a:noFill/>
          <a:ln w="9525">
            <a:noFill/>
            <a:miter lim="800000"/>
            <a:headEnd/>
            <a:tailEnd/>
          </a:ln>
        </p:spPr>
      </p:pic>
      <p:pic>
        <p:nvPicPr>
          <p:cNvPr id="2062" name="Picture 18" descr="ani_rose"/>
          <p:cNvPicPr>
            <a:picLocks noChangeAspect="1" noChangeArrowheads="1" noCrop="1"/>
          </p:cNvPicPr>
          <p:nvPr/>
        </p:nvPicPr>
        <p:blipFill>
          <a:blip r:embed="rId7"/>
          <a:srcRect/>
          <a:stretch>
            <a:fillRect/>
          </a:stretch>
        </p:blipFill>
        <p:spPr bwMode="auto">
          <a:xfrm>
            <a:off x="6096000" y="6381750"/>
            <a:ext cx="476250" cy="476250"/>
          </a:xfrm>
          <a:prstGeom prst="rect">
            <a:avLst/>
          </a:prstGeom>
          <a:noFill/>
          <a:ln w="9525">
            <a:noFill/>
            <a:miter lim="800000"/>
            <a:headEnd/>
            <a:tailEnd/>
          </a:ln>
        </p:spPr>
      </p:pic>
      <p:pic>
        <p:nvPicPr>
          <p:cNvPr id="2063" name="Picture 19" descr="ani_rose"/>
          <p:cNvPicPr>
            <a:picLocks noChangeAspect="1" noChangeArrowheads="1" noCrop="1"/>
          </p:cNvPicPr>
          <p:nvPr/>
        </p:nvPicPr>
        <p:blipFill>
          <a:blip r:embed="rId7"/>
          <a:srcRect/>
          <a:stretch>
            <a:fillRect/>
          </a:stretch>
        </p:blipFill>
        <p:spPr bwMode="auto">
          <a:xfrm>
            <a:off x="304800" y="6381750"/>
            <a:ext cx="476250" cy="476250"/>
          </a:xfrm>
          <a:prstGeom prst="rect">
            <a:avLst/>
          </a:prstGeom>
          <a:noFill/>
          <a:ln w="9525">
            <a:noFill/>
            <a:miter lim="800000"/>
            <a:headEnd/>
            <a:tailEnd/>
          </a:ln>
        </p:spPr>
      </p:pic>
      <p:pic>
        <p:nvPicPr>
          <p:cNvPr id="2064" name="Picture 20" descr="ani_rose"/>
          <p:cNvPicPr>
            <a:picLocks noChangeAspect="1" noChangeArrowheads="1" noCrop="1"/>
          </p:cNvPicPr>
          <p:nvPr/>
        </p:nvPicPr>
        <p:blipFill>
          <a:blip r:embed="rId7"/>
          <a:srcRect/>
          <a:stretch>
            <a:fillRect/>
          </a:stretch>
        </p:blipFill>
        <p:spPr bwMode="auto">
          <a:xfrm>
            <a:off x="609600" y="6381750"/>
            <a:ext cx="476250" cy="476250"/>
          </a:xfrm>
          <a:prstGeom prst="rect">
            <a:avLst/>
          </a:prstGeom>
          <a:noFill/>
          <a:ln w="9525">
            <a:noFill/>
            <a:miter lim="800000"/>
            <a:headEnd/>
            <a:tailEnd/>
          </a:ln>
        </p:spPr>
      </p:pic>
      <p:pic>
        <p:nvPicPr>
          <p:cNvPr id="2065" name="Picture 21" descr="ani_rose"/>
          <p:cNvPicPr>
            <a:picLocks noChangeAspect="1" noChangeArrowheads="1" noCrop="1"/>
          </p:cNvPicPr>
          <p:nvPr/>
        </p:nvPicPr>
        <p:blipFill>
          <a:blip r:embed="rId7"/>
          <a:srcRect/>
          <a:stretch>
            <a:fillRect/>
          </a:stretch>
        </p:blipFill>
        <p:spPr bwMode="auto">
          <a:xfrm>
            <a:off x="4800600" y="6381750"/>
            <a:ext cx="476250" cy="476250"/>
          </a:xfrm>
          <a:prstGeom prst="rect">
            <a:avLst/>
          </a:prstGeom>
          <a:noFill/>
          <a:ln w="9525">
            <a:noFill/>
            <a:miter lim="800000"/>
            <a:headEnd/>
            <a:tailEnd/>
          </a:ln>
        </p:spPr>
      </p:pic>
      <p:pic>
        <p:nvPicPr>
          <p:cNvPr id="2066" name="Picture 22" descr="ani_rose"/>
          <p:cNvPicPr>
            <a:picLocks noChangeAspect="1" noChangeArrowheads="1" noCrop="1"/>
          </p:cNvPicPr>
          <p:nvPr/>
        </p:nvPicPr>
        <p:blipFill>
          <a:blip r:embed="rId7"/>
          <a:srcRect/>
          <a:stretch>
            <a:fillRect/>
          </a:stretch>
        </p:blipFill>
        <p:spPr bwMode="auto">
          <a:xfrm>
            <a:off x="5181600" y="6381750"/>
            <a:ext cx="476250" cy="476250"/>
          </a:xfrm>
          <a:prstGeom prst="rect">
            <a:avLst/>
          </a:prstGeom>
          <a:noFill/>
          <a:ln w="9525">
            <a:noFill/>
            <a:miter lim="800000"/>
            <a:headEnd/>
            <a:tailEnd/>
          </a:ln>
        </p:spPr>
      </p:pic>
      <p:pic>
        <p:nvPicPr>
          <p:cNvPr id="2067" name="Picture 23" descr="ani_rose"/>
          <p:cNvPicPr>
            <a:picLocks noChangeAspect="1" noChangeArrowheads="1" noCrop="1"/>
          </p:cNvPicPr>
          <p:nvPr/>
        </p:nvPicPr>
        <p:blipFill>
          <a:blip r:embed="rId7"/>
          <a:srcRect/>
          <a:stretch>
            <a:fillRect/>
          </a:stretch>
        </p:blipFill>
        <p:spPr bwMode="auto">
          <a:xfrm>
            <a:off x="5715000" y="6381750"/>
            <a:ext cx="476250" cy="476250"/>
          </a:xfrm>
          <a:prstGeom prst="rect">
            <a:avLst/>
          </a:prstGeom>
          <a:noFill/>
          <a:ln w="9525">
            <a:noFill/>
            <a:miter lim="800000"/>
            <a:headEnd/>
            <a:tailEnd/>
          </a:ln>
        </p:spPr>
      </p:pic>
      <p:sp>
        <p:nvSpPr>
          <p:cNvPr id="2068" name="TextBox 22"/>
          <p:cNvSpPr txBox="1">
            <a:spLocks noChangeArrowheads="1"/>
          </p:cNvSpPr>
          <p:nvPr/>
        </p:nvSpPr>
        <p:spPr bwMode="auto">
          <a:xfrm>
            <a:off x="1981200" y="228600"/>
            <a:ext cx="6781800" cy="1108075"/>
          </a:xfrm>
          <a:prstGeom prst="rect">
            <a:avLst/>
          </a:prstGeom>
          <a:noFill/>
          <a:ln w="9525">
            <a:noFill/>
            <a:miter lim="800000"/>
            <a:headEnd/>
            <a:tailEnd/>
          </a:ln>
        </p:spPr>
        <p:txBody>
          <a:bodyPr>
            <a:spAutoFit/>
          </a:bodyPr>
          <a:lstStyle/>
          <a:p>
            <a:pPr algn="ctr"/>
            <a:r>
              <a:rPr lang="en-US" sz="2400" b="1" dirty="0">
                <a:solidFill>
                  <a:srgbClr val="0070C0"/>
                </a:solidFill>
                <a:latin typeface="Times New Roman" pitchFamily="18" charset="0"/>
                <a:cs typeface="Times New Roman" pitchFamily="18" charset="0"/>
              </a:rPr>
              <a:t>FACE BOOK: NHUNG TÂY </a:t>
            </a:r>
            <a:endParaRPr lang="en-US" sz="2400" dirty="0">
              <a:solidFill>
                <a:srgbClr val="0070C0"/>
              </a:solidFill>
              <a:latin typeface="Times New Roman" pitchFamily="18" charset="0"/>
              <a:cs typeface="Times New Roman" pitchFamily="18" charset="0"/>
            </a:endParaRPr>
          </a:p>
          <a:p>
            <a:pPr algn="ctr"/>
            <a:r>
              <a:rPr lang="en-US" sz="2400" b="1" dirty="0">
                <a:solidFill>
                  <a:srgbClr val="0070C0"/>
                </a:solidFill>
                <a:latin typeface="Times New Roman" pitchFamily="18" charset="0"/>
                <a:cs typeface="Times New Roman" pitchFamily="18" charset="0"/>
              </a:rPr>
              <a:t>(0794862058)</a:t>
            </a:r>
            <a:endParaRPr lang="en-US" sz="2400" dirty="0">
              <a:solidFill>
                <a:srgbClr val="0070C0"/>
              </a:solidFill>
              <a:latin typeface="Times New Roman" pitchFamily="18" charset="0"/>
              <a:cs typeface="Times New Roman" pitchFamily="18" charset="0"/>
            </a:endParaRPr>
          </a:p>
          <a:p>
            <a:endParaRPr lang="en-US" dirty="0"/>
          </a:p>
        </p:txBody>
      </p:sp>
      <p:sp>
        <p:nvSpPr>
          <p:cNvPr id="2069" name="TextBox 24"/>
          <p:cNvSpPr txBox="1">
            <a:spLocks noChangeArrowheads="1"/>
          </p:cNvSpPr>
          <p:nvPr/>
        </p:nvSpPr>
        <p:spPr bwMode="auto">
          <a:xfrm>
            <a:off x="381000" y="2057400"/>
            <a:ext cx="8610600" cy="1200329"/>
          </a:xfrm>
          <a:prstGeom prst="rect">
            <a:avLst/>
          </a:prstGeom>
          <a:noFill/>
          <a:ln w="9525">
            <a:noFill/>
            <a:miter lim="800000"/>
            <a:headEnd/>
            <a:tailEnd/>
          </a:ln>
        </p:spPr>
        <p:txBody>
          <a:bodyPr>
            <a:spAutoFit/>
          </a:bodyPr>
          <a:lstStyle/>
          <a:p>
            <a:pPr algn="ctr"/>
            <a:r>
              <a:rPr lang="en-US" sz="3600" b="1" dirty="0" smtClean="0">
                <a:solidFill>
                  <a:srgbClr val="002060"/>
                </a:solidFill>
                <a:latin typeface="Times New Roman" pitchFamily="18" charset="0"/>
                <a:cs typeface="Times New Roman" pitchFamily="18" charset="0"/>
              </a:rPr>
              <a:t>ÔN TẬP </a:t>
            </a:r>
            <a:r>
              <a:rPr lang="en-US" sz="3600" b="1" dirty="0" err="1" smtClean="0">
                <a:solidFill>
                  <a:srgbClr val="002060"/>
                </a:solidFill>
                <a:latin typeface="Times New Roman" pitchFamily="18" charset="0"/>
                <a:cs typeface="Times New Roman" pitchFamily="18" charset="0"/>
              </a:rPr>
              <a:t>TẬP</a:t>
            </a:r>
            <a:r>
              <a:rPr lang="en-US" sz="3600" b="1" dirty="0" smtClean="0">
                <a:solidFill>
                  <a:srgbClr val="002060"/>
                </a:solidFill>
                <a:latin typeface="Times New Roman" pitchFamily="18" charset="0"/>
                <a:cs typeface="Times New Roman" pitchFamily="18" charset="0"/>
              </a:rPr>
              <a:t> LÀM VĂN HỌC KÌ II</a:t>
            </a:r>
          </a:p>
          <a:p>
            <a:pPr algn="ctr"/>
            <a:r>
              <a:rPr lang="en-US" sz="3600" b="1" dirty="0" smtClean="0">
                <a:solidFill>
                  <a:srgbClr val="002060"/>
                </a:solidFill>
                <a:latin typeface="Times New Roman" pitchFamily="18" charset="0"/>
                <a:cs typeface="Times New Roman" pitchFamily="18" charset="0"/>
              </a:rPr>
              <a:t>BỘ KẾT NỐI TRI THỨC NGỮ VĂN 6</a:t>
            </a:r>
            <a:endParaRPr lang="en-US" sz="3600" b="1" dirty="0">
              <a:solidFill>
                <a:srgbClr val="00206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0066" fill="hold"/>
                                        <p:tgtEl>
                                          <p:spTgt spid="415750"/>
                                        </p:tgtEl>
                                      </p:cBhvr>
                                    </p:cmd>
                                  </p:childTnLst>
                                </p:cTn>
                              </p:par>
                            </p:childTnLst>
                          </p:cTn>
                        </p:par>
                      </p:childTnLst>
                    </p:cTn>
                  </p:par>
                  <p:par>
                    <p:cTn id="7" fill="hold">
                      <p:stCondLst>
                        <p:cond delay="indefinite"/>
                      </p:stCondLst>
                      <p:childTnLst>
                        <p:par>
                          <p:cTn id="8" fill="hold">
                            <p:stCondLst>
                              <p:cond delay="0"/>
                            </p:stCondLst>
                            <p:childTnLst>
                              <p:par>
                                <p:cTn id="9" presetID="34" presetClass="entr" presetSubtype="0" fill="hold" nodeType="clickEffect">
                                  <p:stCondLst>
                                    <p:cond delay="0"/>
                                  </p:stCondLst>
                                  <p:childTnLst>
                                    <p:set>
                                      <p:cBhvr>
                                        <p:cTn id="10" dur="1" fill="hold">
                                          <p:stCondLst>
                                            <p:cond delay="0"/>
                                          </p:stCondLst>
                                        </p:cTn>
                                        <p:tgtEl>
                                          <p:spTgt spid="415746"/>
                                        </p:tgtEl>
                                        <p:attrNameLst>
                                          <p:attrName>style.visibility</p:attrName>
                                        </p:attrNameLst>
                                      </p:cBhvr>
                                      <p:to>
                                        <p:strVal val="visible"/>
                                      </p:to>
                                    </p:set>
                                    <p:anim from="(-#ppt_w/2)" to="(#ppt_x)" calcmode="lin" valueType="num">
                                      <p:cBhvr>
                                        <p:cTn id="11" dur="600" fill="hold">
                                          <p:stCondLst>
                                            <p:cond delay="0"/>
                                          </p:stCondLst>
                                        </p:cTn>
                                        <p:tgtEl>
                                          <p:spTgt spid="415746"/>
                                        </p:tgtEl>
                                        <p:attrNameLst>
                                          <p:attrName>ppt_x</p:attrName>
                                        </p:attrNameLst>
                                      </p:cBhvr>
                                    </p:anim>
                                    <p:anim from="0" to="-1.0" calcmode="lin" valueType="num">
                                      <p:cBhvr>
                                        <p:cTn id="12" dur="200" decel="50000" autoRev="1" fill="hold">
                                          <p:stCondLst>
                                            <p:cond delay="600"/>
                                          </p:stCondLst>
                                        </p:cTn>
                                        <p:tgtEl>
                                          <p:spTgt spid="415746"/>
                                        </p:tgtEl>
                                        <p:attrNameLst>
                                          <p:attrName>xshear</p:attrName>
                                        </p:attrNameLst>
                                      </p:cBhvr>
                                    </p:anim>
                                    <p:animScale>
                                      <p:cBhvr>
                                        <p:cTn id="13" dur="200" decel="100000" autoRev="1" fill="hold">
                                          <p:stCondLst>
                                            <p:cond delay="600"/>
                                          </p:stCondLst>
                                        </p:cTn>
                                        <p:tgtEl>
                                          <p:spTgt spid="415746"/>
                                        </p:tgtEl>
                                      </p:cBhvr>
                                      <p:from x="100000" y="100000"/>
                                      <p:to x="80000" y="100000"/>
                                    </p:animScale>
                                    <p:anim by="(#ppt_h/3+#ppt_w*0.1)" calcmode="lin" valueType="num">
                                      <p:cBhvr additive="sum">
                                        <p:cTn id="14" dur="200" decel="100000" autoRev="1" fill="hold">
                                          <p:stCondLst>
                                            <p:cond delay="600"/>
                                          </p:stCondLst>
                                        </p:cTn>
                                        <p:tgtEl>
                                          <p:spTgt spid="41574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audio>
              <p:cMediaNode>
                <p:cTn id="15"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415750"/>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6: ÔN TẬP KĨ NĂNG VIẾT BÀI VĂN THUYẾT MINH THUẬT LẠI MỘT SỰ KIỆN - SINH HOẠT VĂN HÓA</a:t>
            </a:r>
            <a:endParaRPr lang="en-US" dirty="0" smtClean="0">
              <a:solidFill>
                <a:srgbClr val="FF0000"/>
              </a:solidFill>
              <a:latin typeface="Times New Roman" pitchFamily="18" charset="0"/>
              <a:cs typeface="Times New Roman" pitchFamily="18" charset="0"/>
            </a:endParaRPr>
          </a:p>
          <a:p>
            <a:endParaRPr lang="en-US" dirty="0"/>
          </a:p>
        </p:txBody>
      </p:sp>
      <p:sp>
        <p:nvSpPr>
          <p:cNvPr id="6" name="TextBox 5"/>
          <p:cNvSpPr txBox="1"/>
          <p:nvPr/>
        </p:nvSpPr>
        <p:spPr>
          <a:xfrm>
            <a:off x="0" y="685800"/>
            <a:ext cx="9144000" cy="5940088"/>
          </a:xfrm>
          <a:prstGeom prst="rect">
            <a:avLst/>
          </a:prstGeom>
          <a:noFill/>
        </p:spPr>
        <p:txBody>
          <a:bodyPr wrap="square" rtlCol="0">
            <a:spAutoFit/>
          </a:bodyPr>
          <a:lstStyle/>
          <a:p>
            <a:pPr algn="just"/>
            <a:r>
              <a:rPr lang="en-US" sz="2000" dirty="0" err="1" smtClean="0">
                <a:latin typeface="Times New Roman" pitchFamily="18" charset="0"/>
                <a:cs typeface="Times New Roman" pitchFamily="18" charset="0"/>
              </a:rPr>
              <a:t>Phần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lễ</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gồm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lễ</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kiệu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lễ</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Lễ</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hội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kiệu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vừa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diễn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đầy</a:t>
            </a:r>
            <a:r>
              <a:rPr lang="en-US" sz="2000" dirty="0" smtClean="0">
                <a:latin typeface="Times New Roman" pitchFamily="18" charset="0"/>
                <a:cs typeface="Times New Roman" pitchFamily="18" charset="0"/>
              </a:rPr>
              <a:t> long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cờ</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đầy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màu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sắc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phấn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khởi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sắm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bộ</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phục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truyền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tham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lễ</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Đoàn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biểu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trung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tỉnh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trung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đoàn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vòng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núi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Đoàn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biểu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kiệu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lễ</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kiệu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lễ</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chuẩn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Chặng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kiệu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múa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vẻ</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lễ</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đoàn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cẩn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lễ</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cẩn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thận</a:t>
            </a:r>
            <a:r>
              <a:rPr lang="en-US" sz="2000" dirty="0" smtClean="0">
                <a:latin typeface="Times New Roman" pitchFamily="18" charset="0"/>
                <a:cs typeface="Times New Roman" pitchFamily="18" charset="0"/>
              </a:rPr>
              <a:t>, chi </a:t>
            </a:r>
            <a:r>
              <a:rPr lang="en-US" sz="2000" dirty="0" err="1" smtClean="0">
                <a:latin typeface="Times New Roman" pitchFamily="18" charset="0"/>
                <a:cs typeface="Times New Roman" pitchFamily="18" charset="0"/>
              </a:rPr>
              <a:t>tiết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chóng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biểu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bộ</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hóa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thay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mặt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tỉnh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trịnh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lễ</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tổ</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nỗi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niềm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đầy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xúc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lễ</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tổ</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hộ</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cháu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quê</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a:t>
            </a:r>
          </a:p>
          <a:p>
            <a:pPr algn="just"/>
            <a:r>
              <a:rPr lang="en-US" sz="2000" dirty="0" err="1" smtClean="0">
                <a:latin typeface="Times New Roman" pitchFamily="18" charset="0"/>
                <a:cs typeface="Times New Roman" pitchFamily="18" charset="0"/>
              </a:rPr>
              <a:t>Tiếp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lễ</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mỗi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muốn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thắp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thờ</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nén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nhờ</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khói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nói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hộ</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lòng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tổ</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Mỗi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tấc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ngọn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cỏ</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gốc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coi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thiêng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xa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hoặc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vẫn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lễ</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chùa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thắp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nén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tưởng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nhớ</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nguồn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cội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đúc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nhiệt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bừng</a:t>
            </a:r>
            <a:r>
              <a:rPr lang="en-US" sz="20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6: ÔN TẬP KĨ NĂNG VIẾT BÀI VĂN THUYẾT MINH THUẬT LẠI MỘT SỰ KIỆN - SINH HOẠT VĂN HÓA</a:t>
            </a:r>
            <a:endParaRPr lang="en-US" dirty="0" smtClean="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0" y="762000"/>
            <a:ext cx="9144000" cy="6370975"/>
          </a:xfrm>
          <a:prstGeom prst="rect">
            <a:avLst/>
          </a:prstGeom>
          <a:noFill/>
        </p:spPr>
        <p:txBody>
          <a:bodyPr wrap="square" rtlCol="0">
            <a:spAutoFit/>
          </a:bodyPr>
          <a:lstStyle/>
          <a:p>
            <a:pPr algn="just"/>
            <a:r>
              <a:rPr lang="en-US" sz="2400" b="1" dirty="0" err="1" smtClean="0">
                <a:latin typeface="Times New Roman" pitchFamily="18" charset="0"/>
                <a:cs typeface="Times New Roman" pitchFamily="18" charset="0"/>
              </a:rPr>
              <a:t>Đề</a:t>
            </a:r>
            <a:r>
              <a:rPr lang="en-US" sz="2400" b="1" dirty="0" smtClean="0">
                <a:latin typeface="Times New Roman" pitchFamily="18" charset="0"/>
                <a:cs typeface="Times New Roman" pitchFamily="18" charset="0"/>
              </a:rPr>
              <a:t> 4. </a:t>
            </a:r>
            <a:r>
              <a:rPr lang="en-US" sz="2400" b="1" dirty="0" err="1" smtClean="0">
                <a:latin typeface="Times New Roman" pitchFamily="18" charset="0"/>
                <a:cs typeface="Times New Roman" pitchFamily="18" charset="0"/>
              </a:rPr>
              <a:t>Bài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văn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thuyết</a:t>
            </a:r>
            <a:r>
              <a:rPr lang="en-US" sz="2400" b="1" dirty="0" smtClean="0">
                <a:latin typeface="Times New Roman" pitchFamily="18" charset="0"/>
                <a:cs typeface="Times New Roman" pitchFamily="18" charset="0"/>
              </a:rPr>
              <a:t> minh </a:t>
            </a:r>
            <a:r>
              <a:rPr lang="en-US" sz="2400" b="1" dirty="0" err="1" smtClean="0">
                <a:latin typeface="Times New Roman" pitchFamily="18" charset="0"/>
                <a:cs typeface="Times New Roman" pitchFamily="18" charset="0"/>
              </a:rPr>
              <a:t>thuật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lại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một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sự</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kiện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ngày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nhà</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giáo</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Việt</a:t>
            </a:r>
            <a:r>
              <a:rPr lang="en-US" sz="2400" b="1" dirty="0" smtClean="0">
                <a:latin typeface="Times New Roman" pitchFamily="18" charset="0"/>
                <a:cs typeface="Times New Roman" pitchFamily="18" charset="0"/>
              </a:rPr>
              <a:t> Nam 20/11</a:t>
            </a:r>
          </a:p>
          <a:p>
            <a:pPr algn="just"/>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Việt</a:t>
            </a:r>
            <a:r>
              <a:rPr lang="en-US" sz="2400" dirty="0" smtClean="0">
                <a:latin typeface="Times New Roman" pitchFamily="18" charset="0"/>
                <a:cs typeface="Times New Roman" pitchFamily="18" charset="0"/>
              </a:rPr>
              <a:t> Nam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tổ</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20 </a:t>
            </a:r>
            <a:r>
              <a:rPr lang="en-US" sz="2400" dirty="0" err="1" smtClean="0">
                <a:latin typeface="Times New Roman" pitchFamily="18" charset="0"/>
                <a:cs typeface="Times New Roman" pitchFamily="18" charset="0"/>
              </a:rPr>
              <a:t>tháng</a:t>
            </a:r>
            <a:r>
              <a:rPr lang="en-US" sz="2400" dirty="0" smtClean="0">
                <a:latin typeface="Times New Roman" pitchFamily="18" charset="0"/>
                <a:cs typeface="Times New Roman" pitchFamily="18" charset="0"/>
              </a:rPr>
              <a:t> 11 </a:t>
            </a:r>
            <a:r>
              <a:rPr lang="en-US" sz="2400" dirty="0" err="1" smtClean="0">
                <a:latin typeface="Times New Roman" pitchFamily="18" charset="0"/>
                <a:cs typeface="Times New Roman" pitchFamily="18" charset="0"/>
              </a:rPr>
              <a:t>tại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Việt</a:t>
            </a:r>
            <a:r>
              <a:rPr lang="en-US" sz="2400" dirty="0" smtClean="0">
                <a:latin typeface="Times New Roman" pitchFamily="18" charset="0"/>
                <a:cs typeface="Times New Roman" pitchFamily="18" charset="0"/>
              </a:rPr>
              <a:t> Nam. </a:t>
            </a:r>
            <a:r>
              <a:rPr lang="en-US" sz="2400" dirty="0" err="1" smtClean="0">
                <a:latin typeface="Times New Roman" pitchFamily="18" charset="0"/>
                <a:cs typeface="Times New Roman" pitchFamily="18" charset="0"/>
              </a:rPr>
              <a:t>Đây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lễ</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hội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trọng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nhằm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này</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1.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viên</a:t>
            </a:r>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tất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đua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dạy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tốt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mừng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Việt</a:t>
            </a:r>
            <a:r>
              <a:rPr lang="en-US" sz="2400" dirty="0" smtClean="0">
                <a:latin typeface="Times New Roman" pitchFamily="18" charset="0"/>
                <a:cs typeface="Times New Roman" pitchFamily="18" charset="0"/>
              </a:rPr>
              <a:t> Nam, </a:t>
            </a:r>
            <a:r>
              <a:rPr lang="en-US" sz="2400" dirty="0" err="1" smtClean="0">
                <a:latin typeface="Times New Roman" pitchFamily="18" charset="0"/>
                <a:cs typeface="Times New Roman" pitchFamily="18" charset="0"/>
              </a:rPr>
              <a:t>đây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trò</a:t>
            </a:r>
            <a:r>
              <a:rPr lang="en-US" sz="2400" dirty="0" smtClean="0">
                <a:latin typeface="Times New Roman" pitchFamily="18" charset="0"/>
                <a:cs typeface="Times New Roman" pitchFamily="18" charset="0"/>
              </a:rPr>
              <a:t> tri </a:t>
            </a:r>
            <a:r>
              <a:rPr lang="en-US" sz="2400" dirty="0" err="1" smtClean="0">
                <a:latin typeface="Times New Roman" pitchFamily="18" charset="0"/>
                <a:cs typeface="Times New Roman" pitchFamily="18" charset="0"/>
              </a:rPr>
              <a:t>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thầy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dạy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dỗ</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20/11,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lễ</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trọng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truyền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tri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qúy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báu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trở</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hội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trò</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dịp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tỏ</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lòng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ơn</a:t>
            </a:r>
            <a:r>
              <a:rPr lang="en-US" sz="2400" dirty="0" smtClean="0">
                <a:latin typeface="Times New Roman" pitchFamily="18" charset="0"/>
                <a:cs typeface="Times New Roman" pitchFamily="18" charset="0"/>
              </a:rPr>
              <a:t>, tri </a:t>
            </a:r>
            <a:r>
              <a:rPr lang="en-US" sz="2400" dirty="0" err="1" smtClean="0">
                <a:latin typeface="Times New Roman" pitchFamily="18" charset="0"/>
                <a:cs typeface="Times New Roman" pitchFamily="18" charset="0"/>
              </a:rPr>
              <a:t>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đò</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thầm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lặng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đời</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ox(in)">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ox(in)">
                                      <p:cBhvr>
                                        <p:cTn id="17"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6: ÔN TẬP KĨ NĂNG VIẾT BÀI VĂN THUYẾT MINH THUẬT LẠI MỘT SỰ KIỆN - SINH HOẠT VĂN HÓA</a:t>
            </a:r>
            <a:endParaRPr lang="en-US" dirty="0" smtClean="0">
              <a:solidFill>
                <a:srgbClr val="FF0000"/>
              </a:solidFill>
              <a:latin typeface="Times New Roman" pitchFamily="18" charset="0"/>
              <a:cs typeface="Times New Roman" pitchFamily="18" charset="0"/>
            </a:endParaRPr>
          </a:p>
          <a:p>
            <a:endParaRPr lang="en-US" dirty="0"/>
          </a:p>
        </p:txBody>
      </p:sp>
      <p:sp>
        <p:nvSpPr>
          <p:cNvPr id="6" name="TextBox 5"/>
          <p:cNvSpPr txBox="1"/>
          <p:nvPr/>
        </p:nvSpPr>
        <p:spPr>
          <a:xfrm>
            <a:off x="0" y="685800"/>
            <a:ext cx="9144000" cy="5632311"/>
          </a:xfrm>
          <a:prstGeom prst="rect">
            <a:avLst/>
          </a:prstGeom>
          <a:noFill/>
        </p:spPr>
        <p:txBody>
          <a:bodyPr wrap="square" rtlCol="0">
            <a:spAutoFit/>
          </a:bodyPr>
          <a:lstStyle/>
          <a:p>
            <a:pPr algn="just"/>
            <a:r>
              <a:rPr lang="en-US" sz="2400" dirty="0" smtClean="0">
                <a:latin typeface="Times New Roman" pitchFamily="18" charset="0"/>
                <a:cs typeface="Times New Roman" pitchFamily="18" charset="0"/>
              </a:rPr>
              <a:t>2. </a:t>
            </a:r>
            <a:r>
              <a:rPr lang="en-US" sz="2400" dirty="0" err="1" smtClean="0">
                <a:latin typeface="Times New Roman" pitchFamily="18" charset="0"/>
                <a:cs typeface="Times New Roman" pitchFamily="18" charset="0"/>
              </a:rPr>
              <a:t>Lịch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Việt</a:t>
            </a:r>
            <a:r>
              <a:rPr lang="en-US" sz="2400" dirty="0" smtClean="0">
                <a:latin typeface="Times New Roman" pitchFamily="18" charset="0"/>
                <a:cs typeface="Times New Roman" pitchFamily="18" charset="0"/>
              </a:rPr>
              <a:t> Nam </a:t>
            </a:r>
            <a:r>
              <a:rPr lang="en-US" sz="2400" dirty="0" err="1" smtClean="0">
                <a:latin typeface="Times New Roman" pitchFamily="18" charset="0"/>
                <a:cs typeface="Times New Roman" pitchFamily="18" charset="0"/>
              </a:rPr>
              <a:t>bắt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tổ</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quốc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lập</a:t>
            </a:r>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Pari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hồi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tháng</a:t>
            </a:r>
            <a:r>
              <a:rPr lang="en-US" sz="2400" dirty="0" smtClean="0">
                <a:latin typeface="Times New Roman" pitchFamily="18" charset="0"/>
                <a:cs typeface="Times New Roman" pitchFamily="18" charset="0"/>
              </a:rPr>
              <a:t> 7 </a:t>
            </a:r>
            <a:r>
              <a:rPr lang="en-US" sz="2400" dirty="0" err="1" smtClean="0">
                <a:latin typeface="Times New Roman" pitchFamily="18" charset="0"/>
                <a:cs typeface="Times New Roman" pitchFamily="18" charset="0"/>
              </a:rPr>
              <a:t>năm</a:t>
            </a:r>
            <a:r>
              <a:rPr lang="en-US" sz="2400" dirty="0" smtClean="0">
                <a:latin typeface="Times New Roman" pitchFamily="18" charset="0"/>
                <a:cs typeface="Times New Roman" pitchFamily="18" charset="0"/>
              </a:rPr>
              <a:t> 1946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F.I.S.E (</a:t>
            </a:r>
            <a:r>
              <a:rPr lang="en-US" sz="2400" dirty="0" err="1" smtClean="0">
                <a:latin typeface="Times New Roman" pitchFamily="18" charset="0"/>
                <a:cs typeface="Times New Roman" pitchFamily="18" charset="0"/>
              </a:rPr>
              <a:t>Fédertion</a:t>
            </a:r>
            <a:r>
              <a:rPr lang="en-US" sz="2400" dirty="0" smtClean="0">
                <a:latin typeface="Times New Roman" pitchFamily="18" charset="0"/>
                <a:cs typeface="Times New Roman" pitchFamily="18" charset="0"/>
              </a:rPr>
              <a:t> International </a:t>
            </a:r>
            <a:r>
              <a:rPr lang="en-US" sz="2400" dirty="0" err="1" smtClean="0">
                <a:latin typeface="Times New Roman" pitchFamily="18" charset="0"/>
                <a:cs typeface="Times New Roman" pitchFamily="18" charset="0"/>
              </a:rPr>
              <a:t>Syndicale</a:t>
            </a:r>
            <a:r>
              <a:rPr lang="en-US" sz="2400" dirty="0" smtClean="0">
                <a:latin typeface="Times New Roman" pitchFamily="18" charset="0"/>
                <a:cs typeface="Times New Roman" pitchFamily="18" charset="0"/>
              </a:rPr>
              <a:t> des </a:t>
            </a:r>
            <a:r>
              <a:rPr lang="en-US" sz="2400" dirty="0" err="1" smtClean="0">
                <a:latin typeface="Times New Roman" pitchFamily="18" charset="0"/>
                <a:cs typeface="Times New Roman" pitchFamily="18" charset="0"/>
              </a:rPr>
              <a:t>Enseignants</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Liên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quốc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dục</a:t>
            </a:r>
            <a:r>
              <a:rPr lang="en-US" sz="2400" dirty="0" smtClean="0">
                <a:latin typeface="Times New Roman" pitchFamily="18" charset="0"/>
                <a:cs typeface="Times New Roman" pitchFamily="18" charset="0"/>
              </a:rPr>
              <a:t>).</a:t>
            </a:r>
          </a:p>
          <a:p>
            <a:pPr algn="just"/>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Việt</a:t>
            </a:r>
            <a:r>
              <a:rPr lang="en-US" sz="2400" dirty="0" smtClean="0">
                <a:latin typeface="Times New Roman" pitchFamily="18" charset="0"/>
                <a:cs typeface="Times New Roman" pitchFamily="18" charset="0"/>
              </a:rPr>
              <a:t> Nam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mở</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FISE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ủng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quốc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tội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bọn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xâm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thầy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riêng</a:t>
            </a:r>
            <a:r>
              <a:rPr lang="en-US" sz="2400" dirty="0" smtClean="0">
                <a:latin typeface="Times New Roman" pitchFamily="18" charset="0"/>
                <a:cs typeface="Times New Roman" pitchFamily="18" charset="0"/>
              </a:rPr>
              <a:t>.</a:t>
            </a:r>
          </a:p>
          <a:p>
            <a:pPr algn="just"/>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mùa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xuân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năm</a:t>
            </a:r>
            <a:r>
              <a:rPr lang="en-US" sz="2400" dirty="0" smtClean="0">
                <a:latin typeface="Times New Roman" pitchFamily="18" charset="0"/>
                <a:cs typeface="Times New Roman" pitchFamily="18" charset="0"/>
              </a:rPr>
              <a:t> 1953, </a:t>
            </a:r>
            <a:r>
              <a:rPr lang="en-US" sz="2400" dirty="0" err="1" smtClean="0">
                <a:latin typeface="Times New Roman" pitchFamily="18" charset="0"/>
                <a:cs typeface="Times New Roman" pitchFamily="18" charset="0"/>
              </a:rPr>
              <a:t>Đoàn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Việt</a:t>
            </a:r>
            <a:r>
              <a:rPr lang="en-US" sz="2400" dirty="0" smtClean="0">
                <a:latin typeface="Times New Roman" pitchFamily="18" charset="0"/>
                <a:cs typeface="Times New Roman" pitchFamily="18" charset="0"/>
              </a:rPr>
              <a:t> Nam do </a:t>
            </a:r>
            <a:r>
              <a:rPr lang="en-US" sz="2400" dirty="0" err="1" smtClean="0">
                <a:latin typeface="Times New Roman" pitchFamily="18" charset="0"/>
                <a:cs typeface="Times New Roman" pitchFamily="18" charset="0"/>
              </a:rPr>
              <a:t>Thứ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trưởng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Quốc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Nguyễn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trưởng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Hội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trọng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nạp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tổ</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chức</a:t>
            </a:r>
            <a:r>
              <a:rPr lang="en-US" sz="2400" dirty="0" smtClean="0">
                <a:latin typeface="Times New Roman" pitchFamily="18" charset="0"/>
                <a:cs typeface="Times New Roman" pitchFamily="18" charset="0"/>
              </a:rPr>
              <a:t> FISE </a:t>
            </a:r>
            <a:r>
              <a:rPr lang="en-US" sz="2400" dirty="0" err="1" smtClean="0">
                <a:latin typeface="Times New Roman" pitchFamily="18" charset="0"/>
                <a:cs typeface="Times New Roman" pitchFamily="18" charset="0"/>
              </a:rPr>
              <a:t>tại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Việt</a:t>
            </a:r>
            <a:r>
              <a:rPr lang="en-US" sz="2400" dirty="0" smtClean="0">
                <a:latin typeface="Times New Roman" pitchFamily="18" charset="0"/>
                <a:cs typeface="Times New Roman" pitchFamily="18" charset="0"/>
              </a:rPr>
              <a:t> Nam.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ngắn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Việt</a:t>
            </a:r>
            <a:r>
              <a:rPr lang="en-US" sz="2400" dirty="0" smtClean="0">
                <a:latin typeface="Times New Roman" pitchFamily="18" charset="0"/>
                <a:cs typeface="Times New Roman" pitchFamily="18" charset="0"/>
              </a:rPr>
              <a:t> Nam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nạp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FISE.</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6: ÔN TẬP KĨ NĂNG VIẾT BÀI VĂN THUYẾT MINH THUẬT LẠI MỘT SỰ KIỆN - SINH HOẠT VĂN HÓA</a:t>
            </a:r>
            <a:endParaRPr lang="en-US" dirty="0" smtClean="0">
              <a:solidFill>
                <a:srgbClr val="FF0000"/>
              </a:solidFill>
              <a:latin typeface="Times New Roman" pitchFamily="18" charset="0"/>
              <a:cs typeface="Times New Roman" pitchFamily="18" charset="0"/>
            </a:endParaRPr>
          </a:p>
          <a:p>
            <a:endParaRPr lang="en-US" dirty="0"/>
          </a:p>
        </p:txBody>
      </p:sp>
      <p:sp>
        <p:nvSpPr>
          <p:cNvPr id="6" name="TextBox 5"/>
          <p:cNvSpPr txBox="1"/>
          <p:nvPr/>
        </p:nvSpPr>
        <p:spPr>
          <a:xfrm>
            <a:off x="0" y="685800"/>
            <a:ext cx="9144000" cy="5632311"/>
          </a:xfrm>
          <a:prstGeom prst="rect">
            <a:avLst/>
          </a:prstGeom>
          <a:noFill/>
        </p:spPr>
        <p:txBody>
          <a:bodyPr wrap="square" rtlCol="0">
            <a:spAutoFit/>
          </a:bodyPr>
          <a:lstStyle/>
          <a:p>
            <a:pPr algn="just"/>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26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30 </a:t>
            </a:r>
            <a:r>
              <a:rPr lang="en-US" sz="2000" dirty="0" err="1" smtClean="0">
                <a:latin typeface="Times New Roman" pitchFamily="18" charset="0"/>
                <a:cs typeface="Times New Roman" pitchFamily="18" charset="0"/>
              </a:rPr>
              <a:t>tháng</a:t>
            </a:r>
            <a:r>
              <a:rPr lang="en-US" sz="2000" dirty="0" smtClean="0">
                <a:latin typeface="Times New Roman" pitchFamily="18" charset="0"/>
                <a:cs typeface="Times New Roman" pitchFamily="18" charset="0"/>
              </a:rPr>
              <a:t> 8 </a:t>
            </a:r>
            <a:r>
              <a:rPr lang="en-US" sz="2000" dirty="0" err="1" smtClean="0">
                <a:latin typeface="Times New Roman" pitchFamily="18" charset="0"/>
                <a:cs typeface="Times New Roman" pitchFamily="18" charset="0"/>
              </a:rPr>
              <a:t>năm</a:t>
            </a:r>
            <a:r>
              <a:rPr lang="en-US" sz="2000" dirty="0" smtClean="0">
                <a:latin typeface="Times New Roman" pitchFamily="18" charset="0"/>
                <a:cs typeface="Times New Roman" pitchFamily="18" charset="0"/>
              </a:rPr>
              <a:t> 1975 </a:t>
            </a:r>
            <a:r>
              <a:rPr lang="en-US" sz="2000" dirty="0" err="1" smtClean="0">
                <a:latin typeface="Times New Roman" pitchFamily="18" charset="0"/>
                <a:cs typeface="Times New Roman" pitchFamily="18" charset="0"/>
              </a:rPr>
              <a:t>tại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thủ</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đô</a:t>
            </a:r>
            <a:r>
              <a:rPr lang="en-US" sz="2000" dirty="0" smtClean="0">
                <a:latin typeface="Times New Roman" pitchFamily="18" charset="0"/>
                <a:cs typeface="Times New Roman" pitchFamily="18" charset="0"/>
              </a:rPr>
              <a:t> Warszawa (</a:t>
            </a:r>
            <a:r>
              <a:rPr lang="en-US" sz="2000" dirty="0" err="1" smtClean="0">
                <a:latin typeface="Times New Roman" pitchFamily="18" charset="0"/>
                <a:cs typeface="Times New Roman" pitchFamily="18" charset="0"/>
              </a:rPr>
              <a:t>Ba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diễn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buổi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hội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nghị</a:t>
            </a:r>
            <a:r>
              <a:rPr lang="en-US" sz="2000" dirty="0" smtClean="0">
                <a:latin typeface="Times New Roman" pitchFamily="18" charset="0"/>
                <a:cs typeface="Times New Roman" pitchFamily="18" charset="0"/>
              </a:rPr>
              <a:t> FISE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57 </a:t>
            </a:r>
            <a:r>
              <a:rPr lang="en-US" sz="2000" dirty="0" err="1" smtClean="0">
                <a:latin typeface="Times New Roman" pitchFamily="18" charset="0"/>
                <a:cs typeface="Times New Roman" pitchFamily="18" charset="0"/>
              </a:rPr>
              <a:t>quốc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tham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dục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đoàn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Việt</a:t>
            </a:r>
            <a:r>
              <a:rPr lang="en-US" sz="2000" dirty="0" smtClean="0">
                <a:latin typeface="Times New Roman" pitchFamily="18" charset="0"/>
                <a:cs typeface="Times New Roman" pitchFamily="18" charset="0"/>
              </a:rPr>
              <a:t> Nam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quyết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20/11/1958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Quốc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tổ</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phía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bắc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năm</a:t>
            </a:r>
            <a:r>
              <a:rPr lang="en-US" sz="2000" dirty="0" smtClean="0">
                <a:latin typeface="Times New Roman" pitchFamily="18" charset="0"/>
                <a:cs typeface="Times New Roman" pitchFamily="18" charset="0"/>
              </a:rPr>
              <a:t> 1958. </a:t>
            </a:r>
            <a:r>
              <a:rPr lang="en-US" sz="2000" dirty="0" err="1" smtClean="0">
                <a:latin typeface="Times New Roman" pitchFamily="18" charset="0"/>
                <a:cs typeface="Times New Roman" pitchFamily="18" charset="0"/>
              </a:rPr>
              <a:t>Nhiều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tổ</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phóng</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miền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nam</a:t>
            </a:r>
            <a:r>
              <a:rPr lang="en-US" sz="2000" dirty="0" smtClean="0">
                <a:latin typeface="Times New Roman" pitchFamily="18" charset="0"/>
                <a:cs typeface="Times New Roman" pitchFamily="18" charset="0"/>
              </a:rPr>
              <a:t>.</a:t>
            </a:r>
          </a:p>
          <a:p>
            <a:pPr algn="just"/>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28/9/1982, </a:t>
            </a:r>
            <a:r>
              <a:rPr lang="en-US" sz="2000" dirty="0" err="1" smtClean="0">
                <a:latin typeface="Times New Roman" pitchFamily="18" charset="0"/>
                <a:cs typeface="Times New Roman" pitchFamily="18" charset="0"/>
              </a:rPr>
              <a:t>Hội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đồng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Bộ</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trưởng</a:t>
            </a:r>
            <a:r>
              <a:rPr lang="en-US" sz="2000" dirty="0" smtClean="0">
                <a:latin typeface="Times New Roman" pitchFamily="18" charset="0"/>
                <a:cs typeface="Times New Roman" pitchFamily="18" charset="0"/>
              </a:rPr>
              <a:t> (nay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phủ</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ban </a:t>
            </a:r>
            <a:r>
              <a:rPr lang="en-US" sz="2000" dirty="0" err="1" smtClean="0">
                <a:latin typeface="Times New Roman" pitchFamily="18" charset="0"/>
                <a:cs typeface="Times New Roman" pitchFamily="18" charset="0"/>
              </a:rPr>
              <a: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quyết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a:t>
            </a:r>
            <a:r>
              <a:rPr lang="en-US" sz="2000" dirty="0" smtClean="0">
                <a:latin typeface="Times New Roman" pitchFamily="18" charset="0"/>
                <a:cs typeface="Times New Roman" pitchFamily="18" charset="0"/>
              </a:rPr>
              <a:t> 167-HĐBT </a:t>
            </a:r>
            <a:r>
              <a:rPr lang="en-US" sz="2000" dirty="0" err="1" smtClean="0">
                <a:latin typeface="Times New Roman" pitchFamily="18" charset="0"/>
                <a:cs typeface="Times New Roman" pitchFamily="18" charset="0"/>
              </a:rPr>
              <a:t>thiết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20/11 </a:t>
            </a:r>
            <a:r>
              <a:rPr lang="en-US" sz="2000" dirty="0" err="1" smtClean="0">
                <a:latin typeface="Times New Roman" pitchFamily="18" charset="0"/>
                <a:cs typeface="Times New Roman" pitchFamily="18" charset="0"/>
              </a:rPr>
              <a:t>hằng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lễ</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Việt</a:t>
            </a:r>
            <a:r>
              <a:rPr lang="en-US" sz="2000" dirty="0" smtClean="0">
                <a:latin typeface="Times New Roman" pitchFamily="18" charset="0"/>
                <a:cs typeface="Times New Roman" pitchFamily="18" charset="0"/>
              </a:rPr>
              <a:t> Nam".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20/11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truyền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dục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Việt</a:t>
            </a:r>
            <a:r>
              <a:rPr lang="en-US" sz="2000" dirty="0" smtClean="0">
                <a:latin typeface="Times New Roman" pitchFamily="18" charset="0"/>
                <a:cs typeface="Times New Roman" pitchFamily="18" charset="0"/>
              </a:rPr>
              <a:t> Nam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gắn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liền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tục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3.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lệ</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20/11 </a:t>
            </a:r>
            <a:r>
              <a:rPr lang="en-US" sz="2000" dirty="0" err="1" smtClean="0">
                <a:latin typeface="Times New Roman" pitchFamily="18" charset="0"/>
                <a:cs typeface="Times New Roman" pitchFamily="18" charset="0"/>
              </a:rPr>
              <a:t>tất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do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nghệ</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lễ</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mít-tinh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mừng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Việt</a:t>
            </a:r>
            <a:r>
              <a:rPr lang="en-US" sz="2000" dirty="0" smtClean="0">
                <a:latin typeface="Times New Roman" pitchFamily="18" charset="0"/>
                <a:cs typeface="Times New Roman" pitchFamily="18" charset="0"/>
              </a:rPr>
              <a:t> Nam, </a:t>
            </a:r>
            <a:r>
              <a:rPr lang="en-US" sz="2000" dirty="0" err="1" smtClean="0">
                <a:latin typeface="Times New Roman" pitchFamily="18" charset="0"/>
                <a:cs typeface="Times New Roman" pitchFamily="18" charset="0"/>
              </a:rPr>
              <a:t>dựng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cắm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hệ</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trò</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hội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sẻ</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tri </a:t>
            </a:r>
            <a:r>
              <a:rPr lang="en-US" sz="2000" dirty="0" err="1" smtClean="0">
                <a:latin typeface="Times New Roman" pitchFamily="18" charset="0"/>
                <a:cs typeface="Times New Roman" pitchFamily="18" charset="0"/>
              </a:rPr>
              <a:t>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thầy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thầm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lặng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nghiệp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trồng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Nguồn</a:t>
            </a:r>
            <a:r>
              <a:rPr lang="en-US" sz="2000" dirty="0" smtClean="0">
                <a:latin typeface="Times New Roman" pitchFamily="18" charset="0"/>
                <a:cs typeface="Times New Roman" pitchFamily="18" charset="0"/>
              </a:rPr>
              <a:t> Internet)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1200329"/>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7: </a:t>
            </a:r>
            <a:r>
              <a:rPr lang="pl-PL" b="1" dirty="0" smtClean="0">
                <a:solidFill>
                  <a:srgbClr val="FF0000"/>
                </a:solidFill>
                <a:latin typeface="Times New Roman" pitchFamily="18" charset="0"/>
                <a:cs typeface="Times New Roman" pitchFamily="18" charset="0"/>
              </a:rPr>
              <a:t>ÔN TẬP KĨ NĂNG VIẾT</a:t>
            </a:r>
            <a:r>
              <a:rPr lang="en-US" b="1" dirty="0" smtClean="0">
                <a:solidFill>
                  <a:srgbClr val="FF0000"/>
                </a:solidFill>
                <a:latin typeface="Times New Roman" pitchFamily="18" charset="0"/>
                <a:cs typeface="Times New Roman" pitchFamily="18" charset="0"/>
              </a:rPr>
              <a:t> BÀI VĂN ĐÓNG VAI NHÂN VẬT KỂ LẠI MỘT CHUYỆN CỔ TÍCH</a:t>
            </a:r>
            <a:r>
              <a:rPr lang="pl-PL" b="1" dirty="0" smtClean="0">
                <a:solidFill>
                  <a:srgbClr val="FF0000"/>
                </a:solidFill>
                <a:latin typeface="Times New Roman" pitchFamily="18" charset="0"/>
                <a:cs typeface="Times New Roman" pitchFamily="18" charset="0"/>
              </a:rPr>
              <a:t> </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0" y="685800"/>
            <a:ext cx="9144000" cy="5909310"/>
          </a:xfrm>
          <a:prstGeom prst="rect">
            <a:avLst/>
          </a:prstGeom>
          <a:noFill/>
        </p:spPr>
        <p:txBody>
          <a:bodyPr wrap="square" rtlCol="0">
            <a:spAutoFit/>
          </a:bodyPr>
          <a:lstStyle/>
          <a:p>
            <a:r>
              <a:rPr lang="pl-PL" sz="2000" b="1" dirty="0" smtClean="0">
                <a:latin typeface="Times New Roman" pitchFamily="18" charset="0"/>
                <a:cs typeface="Times New Roman" pitchFamily="18" charset="0"/>
              </a:rPr>
              <a:t> I. LÍ THUYẾT</a:t>
            </a:r>
            <a:endParaRPr lang="en-US" sz="2000" dirty="0" smtClean="0">
              <a:latin typeface="Times New Roman" pitchFamily="18" charset="0"/>
              <a:cs typeface="Times New Roman" pitchFamily="18" charset="0"/>
            </a:endParaRPr>
          </a:p>
          <a:p>
            <a:r>
              <a:rPr lang="pl-PL" sz="2000" dirty="0" smtClean="0">
                <a:latin typeface="Times New Roman" pitchFamily="18" charset="0"/>
                <a:cs typeface="Times New Roman" pitchFamily="18" charset="0"/>
              </a:rPr>
              <a:t>  </a:t>
            </a:r>
            <a:r>
              <a:rPr lang="pl-PL" sz="2000" b="1" dirty="0" smtClean="0">
                <a:latin typeface="Times New Roman" pitchFamily="18" charset="0"/>
                <a:cs typeface="Times New Roman" pitchFamily="18" charset="0"/>
              </a:rPr>
              <a:t>1.Yêu cầu đối với một bài văn đóng vai nhân vật để kể lại một truyện cổ tích</a:t>
            </a:r>
            <a:endParaRPr lang="en-US" sz="2000" dirty="0" smtClean="0">
              <a:latin typeface="Times New Roman" pitchFamily="18" charset="0"/>
              <a:cs typeface="Times New Roman" pitchFamily="18" charset="0"/>
            </a:endParaRPr>
          </a:p>
          <a:p>
            <a:r>
              <a:rPr lang="pl-PL" sz="2000" dirty="0" smtClean="0">
                <a:latin typeface="Times New Roman" pitchFamily="18" charset="0"/>
                <a:cs typeface="Times New Roman" pitchFamily="18" charset="0"/>
              </a:rPr>
              <a:t>- Được kể từ người kể chuyện ngôi thứ nhất. Người kể chuyện đóng vai một nhân vật trong truyện.</a:t>
            </a:r>
            <a:endParaRPr lang="en-US" sz="2000" dirty="0" smtClean="0">
              <a:latin typeface="Times New Roman" pitchFamily="18" charset="0"/>
              <a:cs typeface="Times New Roman" pitchFamily="18" charset="0"/>
            </a:endParaRPr>
          </a:p>
          <a:p>
            <a:r>
              <a:rPr lang="pl-PL" sz="2000" dirty="0" smtClean="0">
                <a:latin typeface="Times New Roman" pitchFamily="18" charset="0"/>
                <a:cs typeface="Times New Roman" pitchFamily="18" charset="0"/>
              </a:rPr>
              <a:t>- Khi kể có tưởng tượng, sáng tạo thêm nhưng không thoát li truyện gốc; tránh làm thay đổi, biến dạng các yếu tố cơ bản của cốt truyện ở truyện gốc.</a:t>
            </a:r>
            <a:endParaRPr lang="en-US" sz="2000" dirty="0" smtClean="0">
              <a:latin typeface="Times New Roman" pitchFamily="18" charset="0"/>
              <a:cs typeface="Times New Roman" pitchFamily="18" charset="0"/>
            </a:endParaRPr>
          </a:p>
          <a:p>
            <a:r>
              <a:rPr lang="pl-PL" sz="2000" dirty="0" smtClean="0">
                <a:latin typeface="Times New Roman" pitchFamily="18" charset="0"/>
                <a:cs typeface="Times New Roman" pitchFamily="18" charset="0"/>
              </a:rPr>
              <a:t>- Cần có sự sắp xếp hợp lý các chi tiết và bảo đảm có sự kết nối giữa các phần. Nên nhấn mạnh khai thác nhiều hơn các chi tiết tưởng tượng, hư cấu, kì ảo.</a:t>
            </a:r>
            <a:endParaRPr lang="en-US" sz="2000" dirty="0" smtClean="0">
              <a:latin typeface="Times New Roman" pitchFamily="18" charset="0"/>
              <a:cs typeface="Times New Roman" pitchFamily="18" charset="0"/>
            </a:endParaRPr>
          </a:p>
          <a:p>
            <a:r>
              <a:rPr lang="pl-PL" sz="2000" dirty="0" smtClean="0">
                <a:latin typeface="Times New Roman" pitchFamily="18" charset="0"/>
                <a:cs typeface="Times New Roman" pitchFamily="18" charset="0"/>
              </a:rPr>
              <a:t>- Có thể bổ sung các yếu tố miêu tả, biểu cảm để tả người, tả vật hay thể hiện cảm xúc của nhân vật.</a:t>
            </a:r>
            <a:endParaRPr lang="en-US" sz="2000" dirty="0" smtClean="0">
              <a:latin typeface="Times New Roman" pitchFamily="18" charset="0"/>
              <a:cs typeface="Times New Roman" pitchFamily="18" charset="0"/>
            </a:endParaRPr>
          </a:p>
          <a:p>
            <a:r>
              <a:rPr lang="pl-PL" sz="2000" b="1" dirty="0" smtClean="0">
                <a:latin typeface="Times New Roman" pitchFamily="18" charset="0"/>
                <a:cs typeface="Times New Roman" pitchFamily="18" charset="0"/>
              </a:rPr>
              <a:t>2. Nhận diện dạng đề: </a:t>
            </a:r>
            <a:endParaRPr lang="en-US" sz="2000" dirty="0" smtClean="0">
              <a:latin typeface="Times New Roman" pitchFamily="18" charset="0"/>
              <a:cs typeface="Times New Roman" pitchFamily="18" charset="0"/>
            </a:endParaRPr>
          </a:p>
          <a:p>
            <a:r>
              <a:rPr lang="pl-PL" sz="2000" dirty="0" smtClean="0">
                <a:latin typeface="Times New Roman" pitchFamily="18" charset="0"/>
                <a:cs typeface="Times New Roman" pitchFamily="18" charset="0"/>
              </a:rPr>
              <a:t>Dạng đề cụ thể: là dạng đề nêu rõ đối tượng kể, yêu cầu kể ở từng đề bài</a:t>
            </a:r>
            <a:endParaRPr lang="en-US" sz="2000" dirty="0" smtClean="0">
              <a:latin typeface="Times New Roman" pitchFamily="18" charset="0"/>
              <a:cs typeface="Times New Roman" pitchFamily="18" charset="0"/>
            </a:endParaRPr>
          </a:p>
          <a:p>
            <a:r>
              <a:rPr lang="pl-PL" sz="2000" b="1" dirty="0" smtClean="0">
                <a:latin typeface="Times New Roman" pitchFamily="18" charset="0"/>
                <a:cs typeface="Times New Roman" pitchFamily="18" charset="0"/>
              </a:rPr>
              <a:t>Ví dụ:</a:t>
            </a:r>
            <a:r>
              <a:rPr lang="pl-PL" sz="2000" dirty="0" smtClean="0">
                <a:latin typeface="Times New Roman" pitchFamily="18" charset="0"/>
                <a:cs typeface="Times New Roman" pitchFamily="18" charset="0"/>
              </a:rPr>
              <a:t> </a:t>
            </a:r>
            <a:r>
              <a:rPr lang="pl-PL" sz="2000" i="1" dirty="0" smtClean="0">
                <a:latin typeface="Times New Roman" pitchFamily="18" charset="0"/>
                <a:cs typeface="Times New Roman" pitchFamily="18" charset="0"/>
              </a:rPr>
              <a:t>Hãy đóng vai nhân vật người anh để kể lại truyện Cây khế. </a:t>
            </a:r>
            <a:endParaRPr lang="en-US" sz="2000" dirty="0" smtClean="0">
              <a:latin typeface="Times New Roman" pitchFamily="18" charset="0"/>
              <a:cs typeface="Times New Roman" pitchFamily="18" charset="0"/>
            </a:endParaRPr>
          </a:p>
          <a:p>
            <a:r>
              <a:rPr lang="pl-PL" sz="2000" dirty="0" smtClean="0">
                <a:latin typeface="Times New Roman" pitchFamily="18" charset="0"/>
                <a:cs typeface="Times New Roman" pitchFamily="18" charset="0"/>
              </a:rPr>
              <a:t>Dạng đề mở: là dạng đề không cụ thể về đối tượng mà chỉ nêu yêu cầu kể ở đề bài, hoặc cụ thể về đối tượng nhưng mở về cách kể.</a:t>
            </a:r>
            <a:endParaRPr lang="en-US" sz="2000" dirty="0" smtClean="0">
              <a:latin typeface="Times New Roman" pitchFamily="18" charset="0"/>
              <a:cs typeface="Times New Roman" pitchFamily="18" charset="0"/>
            </a:endParaRPr>
          </a:p>
          <a:p>
            <a:r>
              <a:rPr lang="pl-PL" sz="2000" b="1" dirty="0" smtClean="0">
                <a:latin typeface="Times New Roman" pitchFamily="18" charset="0"/>
                <a:cs typeface="Times New Roman" pitchFamily="18" charset="0"/>
              </a:rPr>
              <a:t>Ví dụ:</a:t>
            </a:r>
            <a:r>
              <a:rPr lang="pl-PL" sz="2000" dirty="0" smtClean="0">
                <a:latin typeface="Times New Roman" pitchFamily="18" charset="0"/>
                <a:cs typeface="Times New Roman" pitchFamily="18" charset="0"/>
              </a:rPr>
              <a:t> </a:t>
            </a:r>
            <a:r>
              <a:rPr lang="pl-PL" sz="2000" i="1" dirty="0" smtClean="0">
                <a:latin typeface="Times New Roman" pitchFamily="18" charset="0"/>
                <a:cs typeface="Times New Roman" pitchFamily="18" charset="0"/>
              </a:rPr>
              <a:t>Thế giới cổ tích là một thế giới vô cùng hấp dẫn. Mỗi chuyện cổ tích đều đem đến cho ta những điều kì diệu. Hãy nhập vai một nhân vật trong truyện cổ tích mà em yêu thích và kể lại truyện đó.</a:t>
            </a:r>
            <a:endParaRPr lang="en-US" sz="2000" dirty="0" smtClean="0">
              <a:latin typeface="Times New Roman" pitchFamily="18" charset="0"/>
              <a:cs typeface="Times New Roman" pitchFamily="18" charset="0"/>
            </a:endParaRPr>
          </a:p>
          <a:p>
            <a:r>
              <a:rPr lang="pl-PL" sz="2000" b="1" dirty="0" smtClean="0">
                <a:latin typeface="Times New Roman" pitchFamily="18" charset="0"/>
                <a:cs typeface="Times New Roman" pitchFamily="18" charset="0"/>
              </a:rPr>
              <a:t>3. Để bài viết sinh động</a:t>
            </a:r>
            <a:r>
              <a:rPr lang="pl-PL" sz="2000" dirty="0" smtClean="0">
                <a:latin typeface="Times New Roman" pitchFamily="18" charset="0"/>
                <a:cs typeface="Times New Roman" pitchFamily="18" charset="0"/>
              </a:rPr>
              <a:t> có thể sưu tầm thêm tranh ảnh, đồ vật, video..</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7">
                                            <p:txEl>
                                              <p:pRg st="1" end="1"/>
                                            </p:txEl>
                                          </p:spTgt>
                                        </p:tgtEl>
                                        <p:attrNameLst>
                                          <p:attrName>style.visibility</p:attrName>
                                        </p:attrNameLst>
                                      </p:cBhvr>
                                      <p:to>
                                        <p:strVal val="visible"/>
                                      </p:to>
                                    </p:set>
                                    <p:animEffect transition="in" filter="box(in)">
                                      <p:cBhvr>
                                        <p:cTn id="10" dur="500"/>
                                        <p:tgtEl>
                                          <p:spTgt spid="7">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animEffect transition="in" filter="box(in)">
                                      <p:cBhvr>
                                        <p:cTn id="13" dur="500"/>
                                        <p:tgtEl>
                                          <p:spTgt spid="7">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7">
                                            <p:txEl>
                                              <p:pRg st="3" end="3"/>
                                            </p:txEl>
                                          </p:spTgt>
                                        </p:tgtEl>
                                        <p:attrNameLst>
                                          <p:attrName>style.visibility</p:attrName>
                                        </p:attrNameLst>
                                      </p:cBhvr>
                                      <p:to>
                                        <p:strVal val="visible"/>
                                      </p:to>
                                    </p:set>
                                    <p:animEffect transition="in" filter="box(in)">
                                      <p:cBhvr>
                                        <p:cTn id="16" dur="500"/>
                                        <p:tgtEl>
                                          <p:spTgt spid="7">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animEffect transition="in" filter="box(in)">
                                      <p:cBhvr>
                                        <p:cTn id="19" dur="500"/>
                                        <p:tgtEl>
                                          <p:spTgt spid="7">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7">
                                            <p:txEl>
                                              <p:pRg st="5" end="5"/>
                                            </p:txEl>
                                          </p:spTgt>
                                        </p:tgtEl>
                                        <p:attrNameLst>
                                          <p:attrName>style.visibility</p:attrName>
                                        </p:attrNameLst>
                                      </p:cBhvr>
                                      <p:to>
                                        <p:strVal val="visible"/>
                                      </p:to>
                                    </p:set>
                                    <p:animEffect transition="in" filter="box(in)">
                                      <p:cBhvr>
                                        <p:cTn id="22" dur="500"/>
                                        <p:tgtEl>
                                          <p:spTgt spid="7">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7">
                                            <p:txEl>
                                              <p:pRg st="6" end="6"/>
                                            </p:txEl>
                                          </p:spTgt>
                                        </p:tgtEl>
                                        <p:attrNameLst>
                                          <p:attrName>style.visibility</p:attrName>
                                        </p:attrNameLst>
                                      </p:cBhvr>
                                      <p:to>
                                        <p:strVal val="visible"/>
                                      </p:to>
                                    </p:set>
                                    <p:animEffect transition="in" filter="box(in)">
                                      <p:cBhvr>
                                        <p:cTn id="25" dur="500"/>
                                        <p:tgtEl>
                                          <p:spTgt spid="7">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7">
                                            <p:txEl>
                                              <p:pRg st="7" end="7"/>
                                            </p:txEl>
                                          </p:spTgt>
                                        </p:tgtEl>
                                        <p:attrNameLst>
                                          <p:attrName>style.visibility</p:attrName>
                                        </p:attrNameLst>
                                      </p:cBhvr>
                                      <p:to>
                                        <p:strVal val="visible"/>
                                      </p:to>
                                    </p:set>
                                    <p:animEffect transition="in" filter="box(in)">
                                      <p:cBhvr>
                                        <p:cTn id="28" dur="500"/>
                                        <p:tgtEl>
                                          <p:spTgt spid="7">
                                            <p:txEl>
                                              <p:pRg st="7" end="7"/>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7">
                                            <p:txEl>
                                              <p:pRg st="8" end="8"/>
                                            </p:txEl>
                                          </p:spTgt>
                                        </p:tgtEl>
                                        <p:attrNameLst>
                                          <p:attrName>style.visibility</p:attrName>
                                        </p:attrNameLst>
                                      </p:cBhvr>
                                      <p:to>
                                        <p:strVal val="visible"/>
                                      </p:to>
                                    </p:set>
                                    <p:animEffect transition="in" filter="box(in)">
                                      <p:cBhvr>
                                        <p:cTn id="31" dur="500"/>
                                        <p:tgtEl>
                                          <p:spTgt spid="7">
                                            <p:txEl>
                                              <p:pRg st="8" end="8"/>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7">
                                            <p:txEl>
                                              <p:pRg st="9" end="9"/>
                                            </p:txEl>
                                          </p:spTgt>
                                        </p:tgtEl>
                                        <p:attrNameLst>
                                          <p:attrName>style.visibility</p:attrName>
                                        </p:attrNameLst>
                                      </p:cBhvr>
                                      <p:to>
                                        <p:strVal val="visible"/>
                                      </p:to>
                                    </p:set>
                                    <p:animEffect transition="in" filter="box(in)">
                                      <p:cBhvr>
                                        <p:cTn id="34" dur="500"/>
                                        <p:tgtEl>
                                          <p:spTgt spid="7">
                                            <p:txEl>
                                              <p:pRg st="9" end="9"/>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7">
                                            <p:txEl>
                                              <p:pRg st="10" end="10"/>
                                            </p:txEl>
                                          </p:spTgt>
                                        </p:tgtEl>
                                        <p:attrNameLst>
                                          <p:attrName>style.visibility</p:attrName>
                                        </p:attrNameLst>
                                      </p:cBhvr>
                                      <p:to>
                                        <p:strVal val="visible"/>
                                      </p:to>
                                    </p:set>
                                    <p:animEffect transition="in" filter="box(in)">
                                      <p:cBhvr>
                                        <p:cTn id="37" dur="500"/>
                                        <p:tgtEl>
                                          <p:spTgt spid="7">
                                            <p:txEl>
                                              <p:pRg st="10" end="10"/>
                                            </p:txEl>
                                          </p:spTgt>
                                        </p:tgtEl>
                                      </p:cBhvr>
                                    </p:animEffect>
                                  </p:childTnLst>
                                </p:cTn>
                              </p:par>
                              <p:par>
                                <p:cTn id="38" presetID="4" presetClass="entr" presetSubtype="16" fill="hold" nodeType="withEffect">
                                  <p:stCondLst>
                                    <p:cond delay="0"/>
                                  </p:stCondLst>
                                  <p:childTnLst>
                                    <p:set>
                                      <p:cBhvr>
                                        <p:cTn id="39" dur="1" fill="hold">
                                          <p:stCondLst>
                                            <p:cond delay="0"/>
                                          </p:stCondLst>
                                        </p:cTn>
                                        <p:tgtEl>
                                          <p:spTgt spid="7">
                                            <p:txEl>
                                              <p:pRg st="11" end="11"/>
                                            </p:txEl>
                                          </p:spTgt>
                                        </p:tgtEl>
                                        <p:attrNameLst>
                                          <p:attrName>style.visibility</p:attrName>
                                        </p:attrNameLst>
                                      </p:cBhvr>
                                      <p:to>
                                        <p:strVal val="visible"/>
                                      </p:to>
                                    </p:set>
                                    <p:animEffect transition="in" filter="box(in)">
                                      <p:cBhvr>
                                        <p:cTn id="40" dur="500"/>
                                        <p:tgtEl>
                                          <p:spTgt spid="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1200329"/>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7: </a:t>
            </a:r>
            <a:r>
              <a:rPr lang="pl-PL" b="1" dirty="0" smtClean="0">
                <a:solidFill>
                  <a:srgbClr val="FF0000"/>
                </a:solidFill>
                <a:latin typeface="Times New Roman" pitchFamily="18" charset="0"/>
                <a:cs typeface="Times New Roman" pitchFamily="18" charset="0"/>
              </a:rPr>
              <a:t>ÔN TẬP KĨ NĂNG VIẾT</a:t>
            </a:r>
            <a:r>
              <a:rPr lang="en-US" b="1" dirty="0" smtClean="0">
                <a:solidFill>
                  <a:srgbClr val="FF0000"/>
                </a:solidFill>
                <a:latin typeface="Times New Roman" pitchFamily="18" charset="0"/>
                <a:cs typeface="Times New Roman" pitchFamily="18" charset="0"/>
              </a:rPr>
              <a:t> BÀI VĂN ĐÓNG VAI NHÂN VẬT KỂ LẠI MỘT CHUYỆN CỔ TÍCH</a:t>
            </a:r>
            <a:r>
              <a:rPr lang="pl-PL" b="1" dirty="0" smtClean="0">
                <a:solidFill>
                  <a:srgbClr val="FF0000"/>
                </a:solidFill>
                <a:latin typeface="Times New Roman" pitchFamily="18" charset="0"/>
                <a:cs typeface="Times New Roman" pitchFamily="18" charset="0"/>
              </a:rPr>
              <a:t> </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0" y="685800"/>
            <a:ext cx="9144000" cy="6001643"/>
          </a:xfrm>
          <a:prstGeom prst="rect">
            <a:avLst/>
          </a:prstGeom>
          <a:noFill/>
        </p:spPr>
        <p:txBody>
          <a:bodyPr wrap="square" rtlCol="0">
            <a:spAutoFit/>
          </a:bodyPr>
          <a:lstStyle/>
          <a:p>
            <a:pPr algn="just"/>
            <a:r>
              <a:rPr lang="pl-PL" sz="2400" b="1" dirty="0" smtClean="0">
                <a:latin typeface="Times New Roman" pitchFamily="18" charset="0"/>
                <a:cs typeface="Times New Roman" pitchFamily="18" charset="0"/>
              </a:rPr>
              <a:t>II. RÈN KĨ NĂNG VIẾT BÀI VĂN ĐÓNG VAI NHÂN VẬT KỂ LẠI MỘT TRUYỆN CỔ TÍCH:</a:t>
            </a:r>
            <a:endParaRPr lang="en-US" sz="2400" dirty="0" smtClean="0">
              <a:latin typeface="Times New Roman" pitchFamily="18" charset="0"/>
              <a:cs typeface="Times New Roman" pitchFamily="18" charset="0"/>
            </a:endParaRPr>
          </a:p>
          <a:p>
            <a:pPr algn="just"/>
            <a:r>
              <a:rPr lang="pl-PL" sz="2400" b="1" dirty="0" smtClean="0">
                <a:latin typeface="Times New Roman" pitchFamily="18" charset="0"/>
                <a:cs typeface="Times New Roman" pitchFamily="18" charset="0"/>
              </a:rPr>
              <a:t>1. Trước khi viết</a:t>
            </a:r>
            <a:endParaRPr lang="en-US" sz="2400" dirty="0" smtClean="0">
              <a:latin typeface="Times New Roman" pitchFamily="18" charset="0"/>
              <a:cs typeface="Times New Roman" pitchFamily="18" charset="0"/>
            </a:endParaRPr>
          </a:p>
          <a:p>
            <a:pPr algn="just"/>
            <a:r>
              <a:rPr lang="pl-PL" sz="2400" b="1" dirty="0" smtClean="0">
                <a:latin typeface="Times New Roman" pitchFamily="18" charset="0"/>
                <a:cs typeface="Times New Roman" pitchFamily="18" charset="0"/>
              </a:rPr>
              <a:t>a. Xác định đối tượng, yêu cầu kể:</a:t>
            </a:r>
            <a:endParaRPr lang="en-US" sz="2400" dirty="0" smtClean="0">
              <a:latin typeface="Times New Roman" pitchFamily="18" charset="0"/>
              <a:cs typeface="Times New Roman" pitchFamily="18" charset="0"/>
            </a:endParaRPr>
          </a:p>
          <a:p>
            <a:pPr algn="just"/>
            <a:r>
              <a:rPr lang="pl-PL" sz="2400" dirty="0" smtClean="0">
                <a:latin typeface="Times New Roman" pitchFamily="18" charset="0"/>
                <a:cs typeface="Times New Roman" pitchFamily="18" charset="0"/>
              </a:rPr>
              <a:t>- Đối tượng kể: là truyện cổ tích nào?</a:t>
            </a:r>
            <a:endParaRPr lang="en-US" sz="2400" dirty="0" smtClean="0">
              <a:latin typeface="Times New Roman" pitchFamily="18" charset="0"/>
              <a:cs typeface="Times New Roman" pitchFamily="18" charset="0"/>
            </a:endParaRPr>
          </a:p>
          <a:p>
            <a:pPr algn="just"/>
            <a:r>
              <a:rPr lang="pl-PL" sz="2400" dirty="0" smtClean="0">
                <a:latin typeface="Times New Roman" pitchFamily="18" charset="0"/>
                <a:cs typeface="Times New Roman" pitchFamily="18" charset="0"/>
              </a:rPr>
              <a:t>- Yêu cầu kể: nhập vai một nhân vật nào trong câu chuyện đó?</a:t>
            </a:r>
            <a:endParaRPr lang="en-US" sz="2400" dirty="0" smtClean="0">
              <a:latin typeface="Times New Roman" pitchFamily="18" charset="0"/>
              <a:cs typeface="Times New Roman" pitchFamily="18" charset="0"/>
            </a:endParaRPr>
          </a:p>
          <a:p>
            <a:pPr algn="just"/>
            <a:r>
              <a:rPr lang="pl-PL" sz="2400" b="1" dirty="0" smtClean="0">
                <a:latin typeface="Times New Roman" pitchFamily="18" charset="0"/>
                <a:cs typeface="Times New Roman" pitchFamily="18" charset="0"/>
              </a:rPr>
              <a:t>b</a:t>
            </a:r>
            <a:r>
              <a:rPr lang="vi-VN" sz="2400" b="1" dirty="0" smtClean="0">
                <a:latin typeface="Times New Roman" pitchFamily="18" charset="0"/>
                <a:cs typeface="Times New Roman" pitchFamily="18" charset="0"/>
              </a:rPr>
              <a:t>. Chọn ngôi kể và đại từ tương ứng: </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Ngôi kể: Ngôi thứ nhất.</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Đại từ xưng hô: ta, tôi, mình, tớ, ... phù hợp với địa vị, giới tính... của nhân vật em đóng vai cũng như bối cảnh kể.</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c. Chọn lời kể phù hợp:</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Đóng vai một nhân vật cụ thể: giới tính, tuổi tác, địa chỉ... của nhân vật để lựa chọn lời kể phù hợp.</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Tính chất lời kể: vui, buồn, thân mật, nghiêm trang... phải phù hợp với nội dung và bối cảnh kể.</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ox(in)">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ox(in)">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box(in)">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box(in)">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box(in)">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box(in)">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box(in)">
                                      <p:cBhvr>
                                        <p:cTn id="42" dur="500"/>
                                        <p:tgtEl>
                                          <p:spTgt spid="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box(in)">
                                      <p:cBhvr>
                                        <p:cTn id="47" dur="500"/>
                                        <p:tgtEl>
                                          <p:spTgt spid="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7">
                                            <p:txEl>
                                              <p:pRg st="9" end="9"/>
                                            </p:txEl>
                                          </p:spTgt>
                                        </p:tgtEl>
                                        <p:attrNameLst>
                                          <p:attrName>style.visibility</p:attrName>
                                        </p:attrNameLst>
                                      </p:cBhvr>
                                      <p:to>
                                        <p:strVal val="visible"/>
                                      </p:to>
                                    </p:set>
                                    <p:animEffect transition="in" filter="box(in)">
                                      <p:cBhvr>
                                        <p:cTn id="52" dur="500"/>
                                        <p:tgtEl>
                                          <p:spTgt spid="7">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7">
                                            <p:txEl>
                                              <p:pRg st="10" end="10"/>
                                            </p:txEl>
                                          </p:spTgt>
                                        </p:tgtEl>
                                        <p:attrNameLst>
                                          <p:attrName>style.visibility</p:attrName>
                                        </p:attrNameLst>
                                      </p:cBhvr>
                                      <p:to>
                                        <p:strVal val="visible"/>
                                      </p:to>
                                    </p:set>
                                    <p:animEffect transition="in" filter="box(in)">
                                      <p:cBhvr>
                                        <p:cTn id="57" dur="500"/>
                                        <p:tgtEl>
                                          <p:spTgt spid="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1200329"/>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7: </a:t>
            </a:r>
            <a:r>
              <a:rPr lang="pl-PL" b="1" dirty="0" smtClean="0">
                <a:solidFill>
                  <a:srgbClr val="FF0000"/>
                </a:solidFill>
                <a:latin typeface="Times New Roman" pitchFamily="18" charset="0"/>
                <a:cs typeface="Times New Roman" pitchFamily="18" charset="0"/>
              </a:rPr>
              <a:t>ÔN TẬP KĨ NĂNG VIẾT</a:t>
            </a:r>
            <a:r>
              <a:rPr lang="en-US" b="1" dirty="0" smtClean="0">
                <a:solidFill>
                  <a:srgbClr val="FF0000"/>
                </a:solidFill>
                <a:latin typeface="Times New Roman" pitchFamily="18" charset="0"/>
                <a:cs typeface="Times New Roman" pitchFamily="18" charset="0"/>
              </a:rPr>
              <a:t> BÀI VĂN ĐÓNG VAI NHÂN VẬT KỂ LẠI MỘT CHUYỆN CỔ TÍCH</a:t>
            </a:r>
            <a:r>
              <a:rPr lang="pl-PL" b="1" dirty="0" smtClean="0">
                <a:solidFill>
                  <a:srgbClr val="FF0000"/>
                </a:solidFill>
                <a:latin typeface="Times New Roman" pitchFamily="18" charset="0"/>
                <a:cs typeface="Times New Roman" pitchFamily="18" charset="0"/>
              </a:rPr>
              <a:t> </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0" y="685800"/>
            <a:ext cx="9144000" cy="5940088"/>
          </a:xfrm>
          <a:prstGeom prst="rect">
            <a:avLst/>
          </a:prstGeom>
          <a:noFill/>
        </p:spPr>
        <p:txBody>
          <a:bodyPr wrap="square" rtlCol="0">
            <a:spAutoFit/>
          </a:bodyPr>
          <a:lstStyle/>
          <a:p>
            <a:pPr algn="just"/>
            <a:r>
              <a:rPr lang="vi-VN" sz="2000" b="1" dirty="0" smtClean="0">
                <a:latin typeface="Times New Roman" pitchFamily="18" charset="0"/>
                <a:cs typeface="Times New Roman" pitchFamily="18" charset="0"/>
              </a:rPr>
              <a:t>d. Ghi những nội dung chính của câu chuyện</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Cần ghi nhớ và tôn trọng những chi tiết đã biết về nhân vật cũng như cốt truyện gốc.</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Dự kiến những yếu tố, chi tiết sẽ được sáng tạo thêm.</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Có thể lập một bản tóm tắt các sự kiện, tình tiết theo thứ tự trước sau để dễ dàng ghi nhớ và kể lại.</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2. Tìm ý, lập dàn ý:</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a. Tìm ý:</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Bằng cách trả lời các câu hỏi:</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Tên truyện cổ tích được kể? Vì sao em lại chọn câu chuyện này để kể?</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Diễn biến sự việc: (SV khởi đầu, SV diễn biến, sv kết thúcra sao?Em ấn tượng nhất với sự việc nào?</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Ý nghĩa của câu chuyện là gì?</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Cảm nghĩ của em về câu chuyện đó</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b. Lập dàn ý</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 Mở bài:</a:t>
            </a:r>
            <a:r>
              <a:rPr lang="vi-VN" sz="2000" dirty="0" smtClean="0">
                <a:latin typeface="Times New Roman" pitchFamily="18" charset="0"/>
                <a:cs typeface="Times New Roman" pitchFamily="18" charset="0"/>
              </a:rPr>
              <a:t> Đóng vai nhân vật để giới thiệu sơ lược về mình và câu chuyện định kể.</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Có thể hình dung, nhập vai từ hoàn cảnh, trải nghiệm của nhân vật để kể lại câu chuyện)</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 Thân bài:</a:t>
            </a:r>
            <a:r>
              <a:rPr lang="vi-VN" sz="2000" dirty="0" smtClean="0">
                <a:latin typeface="Times New Roman" pitchFamily="18" charset="0"/>
                <a:cs typeface="Times New Roman" pitchFamily="18" charset="0"/>
              </a:rPr>
              <a:t> Kể diễn biến câu chuyện:</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ox(in)">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ox(in)">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box(in)">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box(in)">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box(in)">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box(in)">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box(in)">
                                      <p:cBhvr>
                                        <p:cTn id="42" dur="500"/>
                                        <p:tgtEl>
                                          <p:spTgt spid="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box(in)">
                                      <p:cBhvr>
                                        <p:cTn id="47" dur="500"/>
                                        <p:tgtEl>
                                          <p:spTgt spid="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7">
                                            <p:txEl>
                                              <p:pRg st="9" end="9"/>
                                            </p:txEl>
                                          </p:spTgt>
                                        </p:tgtEl>
                                        <p:attrNameLst>
                                          <p:attrName>style.visibility</p:attrName>
                                        </p:attrNameLst>
                                      </p:cBhvr>
                                      <p:to>
                                        <p:strVal val="visible"/>
                                      </p:to>
                                    </p:set>
                                    <p:animEffect transition="in" filter="box(in)">
                                      <p:cBhvr>
                                        <p:cTn id="52" dur="500"/>
                                        <p:tgtEl>
                                          <p:spTgt spid="7">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7">
                                            <p:txEl>
                                              <p:pRg st="10" end="10"/>
                                            </p:txEl>
                                          </p:spTgt>
                                        </p:tgtEl>
                                        <p:attrNameLst>
                                          <p:attrName>style.visibility</p:attrName>
                                        </p:attrNameLst>
                                      </p:cBhvr>
                                      <p:to>
                                        <p:strVal val="visible"/>
                                      </p:to>
                                    </p:set>
                                    <p:animEffect transition="in" filter="box(in)">
                                      <p:cBhvr>
                                        <p:cTn id="57" dur="500"/>
                                        <p:tgtEl>
                                          <p:spTgt spid="7">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7">
                                            <p:txEl>
                                              <p:pRg st="11" end="11"/>
                                            </p:txEl>
                                          </p:spTgt>
                                        </p:tgtEl>
                                        <p:attrNameLst>
                                          <p:attrName>style.visibility</p:attrName>
                                        </p:attrNameLst>
                                      </p:cBhvr>
                                      <p:to>
                                        <p:strVal val="visible"/>
                                      </p:to>
                                    </p:set>
                                    <p:animEffect transition="in" filter="box(in)">
                                      <p:cBhvr>
                                        <p:cTn id="62" dur="500"/>
                                        <p:tgtEl>
                                          <p:spTgt spid="7">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7">
                                            <p:txEl>
                                              <p:pRg st="12" end="12"/>
                                            </p:txEl>
                                          </p:spTgt>
                                        </p:tgtEl>
                                        <p:attrNameLst>
                                          <p:attrName>style.visibility</p:attrName>
                                        </p:attrNameLst>
                                      </p:cBhvr>
                                      <p:to>
                                        <p:strVal val="visible"/>
                                      </p:to>
                                    </p:set>
                                    <p:animEffect transition="in" filter="box(in)">
                                      <p:cBhvr>
                                        <p:cTn id="67" dur="500"/>
                                        <p:tgtEl>
                                          <p:spTgt spid="7">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7">
                                            <p:txEl>
                                              <p:pRg st="13" end="13"/>
                                            </p:txEl>
                                          </p:spTgt>
                                        </p:tgtEl>
                                        <p:attrNameLst>
                                          <p:attrName>style.visibility</p:attrName>
                                        </p:attrNameLst>
                                      </p:cBhvr>
                                      <p:to>
                                        <p:strVal val="visible"/>
                                      </p:to>
                                    </p:set>
                                    <p:animEffect transition="in" filter="box(in)">
                                      <p:cBhvr>
                                        <p:cTn id="72" dur="500"/>
                                        <p:tgtEl>
                                          <p:spTgt spid="7">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7">
                                            <p:txEl>
                                              <p:pRg st="14" end="14"/>
                                            </p:txEl>
                                          </p:spTgt>
                                        </p:tgtEl>
                                        <p:attrNameLst>
                                          <p:attrName>style.visibility</p:attrName>
                                        </p:attrNameLst>
                                      </p:cBhvr>
                                      <p:to>
                                        <p:strVal val="visible"/>
                                      </p:to>
                                    </p:set>
                                    <p:animEffect transition="in" filter="box(in)">
                                      <p:cBhvr>
                                        <p:cTn id="77" dur="500"/>
                                        <p:tgtEl>
                                          <p:spTgt spid="7">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1200329"/>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7: </a:t>
            </a:r>
            <a:r>
              <a:rPr lang="pl-PL" b="1" dirty="0" smtClean="0">
                <a:solidFill>
                  <a:srgbClr val="FF0000"/>
                </a:solidFill>
                <a:latin typeface="Times New Roman" pitchFamily="18" charset="0"/>
                <a:cs typeface="Times New Roman" pitchFamily="18" charset="0"/>
              </a:rPr>
              <a:t>ÔN TẬP KĨ NĂNG VIẾT</a:t>
            </a:r>
            <a:r>
              <a:rPr lang="en-US" b="1" dirty="0" smtClean="0">
                <a:solidFill>
                  <a:srgbClr val="FF0000"/>
                </a:solidFill>
                <a:latin typeface="Times New Roman" pitchFamily="18" charset="0"/>
                <a:cs typeface="Times New Roman" pitchFamily="18" charset="0"/>
              </a:rPr>
              <a:t> BÀI VĂN ĐÓNG VAI NHÂN VẬT KỂ LẠI MỘT CHUYỆN CỔ TÍCH</a:t>
            </a:r>
            <a:r>
              <a:rPr lang="pl-PL" b="1" dirty="0" smtClean="0">
                <a:solidFill>
                  <a:srgbClr val="FF0000"/>
                </a:solidFill>
                <a:latin typeface="Times New Roman" pitchFamily="18" charset="0"/>
                <a:cs typeface="Times New Roman" pitchFamily="18" charset="0"/>
              </a:rPr>
              <a:t> </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0" y="685800"/>
            <a:ext cx="9144000" cy="4832092"/>
          </a:xfrm>
          <a:prstGeom prst="rect">
            <a:avLst/>
          </a:prstGeom>
          <a:noFill/>
        </p:spPr>
        <p:txBody>
          <a:bodyPr wrap="square" rtlCol="0">
            <a:spAutoFit/>
          </a:bodyPr>
          <a:lstStyle/>
          <a:p>
            <a:pPr algn="just"/>
            <a:r>
              <a:rPr lang="vi-VN" sz="2800" dirty="0" smtClean="0">
                <a:latin typeface="+mj-lt"/>
              </a:rPr>
              <a:t>- Xuất thân của các nhân vật.</a:t>
            </a:r>
            <a:endParaRPr lang="en-US" sz="2800" dirty="0" smtClean="0">
              <a:latin typeface="+mj-lt"/>
            </a:endParaRPr>
          </a:p>
          <a:p>
            <a:pPr algn="just"/>
            <a:r>
              <a:rPr lang="vi-VN" sz="2800" dirty="0" smtClean="0">
                <a:latin typeface="+mj-lt"/>
              </a:rPr>
              <a:t>- Hoàn cảnh diễn ra câu chuyện.</a:t>
            </a:r>
            <a:endParaRPr lang="en-US" sz="2800" dirty="0" smtClean="0">
              <a:latin typeface="+mj-lt"/>
            </a:endParaRPr>
          </a:p>
          <a:p>
            <a:pPr algn="just"/>
            <a:r>
              <a:rPr lang="vi-VN" sz="2800" dirty="0" smtClean="0">
                <a:latin typeface="+mj-lt"/>
              </a:rPr>
              <a:t>- Diễn biến chính:</a:t>
            </a:r>
            <a:endParaRPr lang="en-US" sz="2800" dirty="0" smtClean="0">
              <a:latin typeface="+mj-lt"/>
            </a:endParaRPr>
          </a:p>
          <a:p>
            <a:pPr algn="just"/>
            <a:r>
              <a:rPr lang="vi-VN" sz="2800" dirty="0" smtClean="0">
                <a:latin typeface="+mj-lt"/>
              </a:rPr>
              <a:t>+ SV1:      + SV2:    + SV3:</a:t>
            </a:r>
            <a:endParaRPr lang="en-US" sz="2800" dirty="0" smtClean="0">
              <a:latin typeface="+mj-lt"/>
            </a:endParaRPr>
          </a:p>
          <a:p>
            <a:pPr algn="just"/>
            <a:r>
              <a:rPr lang="vi-VN" sz="2800" b="1" dirty="0" smtClean="0">
                <a:latin typeface="+mj-lt"/>
              </a:rPr>
              <a:t>* Kết bài:</a:t>
            </a:r>
            <a:r>
              <a:rPr lang="vi-VN" sz="2800" dirty="0" smtClean="0">
                <a:latin typeface="+mj-lt"/>
              </a:rPr>
              <a:t> Kết thúc câu chuyện và nêu bài học được rút ra từ câu chuyện hoặc thông điệp gửi gắm.</a:t>
            </a:r>
            <a:endParaRPr lang="en-US" sz="2800" dirty="0" smtClean="0">
              <a:latin typeface="+mj-lt"/>
            </a:endParaRPr>
          </a:p>
          <a:p>
            <a:pPr algn="just"/>
            <a:r>
              <a:rPr lang="vi-VN" sz="2800" b="1" dirty="0" smtClean="0">
                <a:latin typeface="+mj-lt"/>
              </a:rPr>
              <a:t>3. Viết bài</a:t>
            </a:r>
            <a:r>
              <a:rPr lang="vi-VN" sz="2800" dirty="0" smtClean="0">
                <a:latin typeface="+mj-lt"/>
              </a:rPr>
              <a:t>. </a:t>
            </a:r>
            <a:endParaRPr lang="en-US" sz="2800" dirty="0" smtClean="0">
              <a:latin typeface="+mj-lt"/>
            </a:endParaRPr>
          </a:p>
          <a:p>
            <a:pPr algn="just"/>
            <a:r>
              <a:rPr lang="vi-VN" sz="2800" dirty="0" smtClean="0">
                <a:latin typeface="+mj-lt"/>
              </a:rPr>
              <a:t>- Tự chỉnh sửa bằng cách bổ sung những chỗ còn thiếu hoặc chưa đúng.</a:t>
            </a:r>
            <a:endParaRPr lang="en-US" sz="2800" dirty="0" smtClean="0">
              <a:latin typeface="+mj-lt"/>
            </a:endParaRPr>
          </a:p>
          <a:p>
            <a:pPr algn="just"/>
            <a:r>
              <a:rPr lang="vi-VN" sz="2800" dirty="0" smtClean="0">
                <a:latin typeface="+mj-lt"/>
              </a:rPr>
              <a:t>- Tự đánh giá và rút kinh nghiệm</a:t>
            </a:r>
            <a:endParaRPr lang="en-US" sz="2800" dirty="0" smtClean="0">
              <a:latin typeface="+mj-lt"/>
            </a:endParaRPr>
          </a:p>
          <a:p>
            <a:pPr algn="just"/>
            <a:endParaRPr lang="en-US" sz="2800" dirty="0">
              <a:latin typeface="+mj-lt"/>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ox(in)">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ox(in)">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box(in)">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box(in)">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box(in)">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box(in)">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box(in)">
                                      <p:cBhvr>
                                        <p:cTn id="42" dur="500"/>
                                        <p:tgtEl>
                                          <p:spTgt spid="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1200329"/>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7: </a:t>
            </a:r>
            <a:r>
              <a:rPr lang="pl-PL" b="1" dirty="0" smtClean="0">
                <a:solidFill>
                  <a:srgbClr val="FF0000"/>
                </a:solidFill>
                <a:latin typeface="Times New Roman" pitchFamily="18" charset="0"/>
                <a:cs typeface="Times New Roman" pitchFamily="18" charset="0"/>
              </a:rPr>
              <a:t>ÔN TẬP KĨ NĂNG VIẾT</a:t>
            </a:r>
            <a:r>
              <a:rPr lang="en-US" b="1" dirty="0" smtClean="0">
                <a:solidFill>
                  <a:srgbClr val="FF0000"/>
                </a:solidFill>
                <a:latin typeface="Times New Roman" pitchFamily="18" charset="0"/>
                <a:cs typeface="Times New Roman" pitchFamily="18" charset="0"/>
              </a:rPr>
              <a:t> BÀI VĂN ĐÓNG VAI NHÂN VẬT KỂ LẠI MỘT CHUYỆN CỔ TÍCH</a:t>
            </a:r>
            <a:r>
              <a:rPr lang="pl-PL" b="1" dirty="0" smtClean="0">
                <a:solidFill>
                  <a:srgbClr val="FF0000"/>
                </a:solidFill>
                <a:latin typeface="Times New Roman" pitchFamily="18" charset="0"/>
                <a:cs typeface="Times New Roman" pitchFamily="18" charset="0"/>
              </a:rPr>
              <a:t> </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0" y="685800"/>
            <a:ext cx="9144000" cy="5324535"/>
          </a:xfrm>
          <a:prstGeom prst="rect">
            <a:avLst/>
          </a:prstGeom>
          <a:noFill/>
        </p:spPr>
        <p:txBody>
          <a:bodyPr wrap="square" rtlCol="0">
            <a:spAutoFit/>
          </a:bodyPr>
          <a:lstStyle/>
          <a:p>
            <a:pPr algn="just"/>
            <a:r>
              <a:rPr lang="vi-VN" sz="2000" b="1" dirty="0" smtClean="0">
                <a:latin typeface="Times New Roman" pitchFamily="18" charset="0"/>
                <a:cs typeface="Times New Roman" pitchFamily="18" charset="0"/>
              </a:rPr>
              <a:t>Đề bài 1: Hãy kể lại truyện Cây khế bằng lời của con chim Phượng Hoàng</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1. Xác định yêu cầu của đề:</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Đối tượng kể: là truyện cổ tích Cây khế.</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Yêu cầu kể: nhập vai một nhân vật con chim Phượng Hoàng.</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Ngôi kể: Ngôi thứ nhất </a:t>
            </a:r>
            <a:r>
              <a:rPr lang="vi-VN" sz="2000" i="1" dirty="0" smtClean="0">
                <a:latin typeface="Times New Roman" pitchFamily="18" charset="0"/>
                <a:cs typeface="Times New Roman" pitchFamily="18" charset="0"/>
              </a:rPr>
              <a:t>ta.</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Tính chất lời kể: vui, buồn, thân mật, ...phải phù hợp với nội dung và bối cảnh kể, suy nghĩa của con chim Đại Bàng.</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2. Dàn ý tham khảo:</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 Mở bài:</a:t>
            </a:r>
            <a:r>
              <a:rPr lang="vi-VN" sz="2000" dirty="0" smtClean="0">
                <a:latin typeface="Times New Roman" pitchFamily="18" charset="0"/>
                <a:cs typeface="Times New Roman" pitchFamily="18" charset="0"/>
              </a:rPr>
              <a:t> Đóng vai nhân vật để giới thiệu sơ lược về mình và câu chuyện định kể.</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VD: Ta vốn có cuộc sống bôn ba, nay đây, mai đó. Ta từng bay qua biết bao nhiêu nẻo đường, sứ sở, ta cũng chứng kiến bao câu chuyện, vui có, buồn có. Nhưng với ta, câu chuyện về cây khế gắn với hai anh em nhà nọ là kiến ta suy nghĩ nhiều nhất. Chắc các bạn biết ta là ai rồi chứ. Ta chính là chim Phượng Hoàng, loài chim được Ngọc Hoàng nuôi ở thiên đình.</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Thân bài: Kể lại diễn biến các sự việc chính của câu chuyện Cây khế:</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Ngày ấy, ở một làng nọ, có hai anh em nhà kia cha mẹ mất sớm, họ chăm chỉ làm lụng nên cũng tạm đủ ăn.</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ox(in)">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ox(in)">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box(in)">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box(in)">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box(in)">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box(in)">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box(in)">
                                      <p:cBhvr>
                                        <p:cTn id="42" dur="500"/>
                                        <p:tgtEl>
                                          <p:spTgt spid="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box(in)">
                                      <p:cBhvr>
                                        <p:cTn id="47" dur="500"/>
                                        <p:tgtEl>
                                          <p:spTgt spid="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7">
                                            <p:txEl>
                                              <p:pRg st="9" end="9"/>
                                            </p:txEl>
                                          </p:spTgt>
                                        </p:tgtEl>
                                        <p:attrNameLst>
                                          <p:attrName>style.visibility</p:attrName>
                                        </p:attrNameLst>
                                      </p:cBhvr>
                                      <p:to>
                                        <p:strVal val="visible"/>
                                      </p:to>
                                    </p:set>
                                    <p:animEffect transition="in" filter="box(in)">
                                      <p:cBhvr>
                                        <p:cTn id="52" dur="500"/>
                                        <p:tgtEl>
                                          <p:spTgt spid="7">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7">
                                            <p:txEl>
                                              <p:pRg st="10" end="10"/>
                                            </p:txEl>
                                          </p:spTgt>
                                        </p:tgtEl>
                                        <p:attrNameLst>
                                          <p:attrName>style.visibility</p:attrName>
                                        </p:attrNameLst>
                                      </p:cBhvr>
                                      <p:to>
                                        <p:strVal val="visible"/>
                                      </p:to>
                                    </p:set>
                                    <p:animEffect transition="in" filter="box(in)">
                                      <p:cBhvr>
                                        <p:cTn id="57" dur="500"/>
                                        <p:tgtEl>
                                          <p:spTgt spid="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1200329"/>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7: </a:t>
            </a:r>
            <a:r>
              <a:rPr lang="pl-PL" b="1" dirty="0" smtClean="0">
                <a:solidFill>
                  <a:srgbClr val="FF0000"/>
                </a:solidFill>
                <a:latin typeface="Times New Roman" pitchFamily="18" charset="0"/>
                <a:cs typeface="Times New Roman" pitchFamily="18" charset="0"/>
              </a:rPr>
              <a:t>ÔN TẬP KĨ NĂNG VIẾT</a:t>
            </a:r>
            <a:r>
              <a:rPr lang="en-US" b="1" dirty="0" smtClean="0">
                <a:solidFill>
                  <a:srgbClr val="FF0000"/>
                </a:solidFill>
                <a:latin typeface="Times New Roman" pitchFamily="18" charset="0"/>
                <a:cs typeface="Times New Roman" pitchFamily="18" charset="0"/>
              </a:rPr>
              <a:t> BÀI VĂN ĐÓNG VAI NHÂN VẬT KỂ LẠI MỘT CHUYỆN CỔ TÍCH</a:t>
            </a:r>
            <a:r>
              <a:rPr lang="pl-PL" b="1" dirty="0" smtClean="0">
                <a:solidFill>
                  <a:srgbClr val="FF0000"/>
                </a:solidFill>
                <a:latin typeface="Times New Roman" pitchFamily="18" charset="0"/>
                <a:cs typeface="Times New Roman" pitchFamily="18" charset="0"/>
              </a:rPr>
              <a:t> </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0" y="685800"/>
            <a:ext cx="9144000" cy="5940088"/>
          </a:xfrm>
          <a:prstGeom prst="rect">
            <a:avLst/>
          </a:prstGeom>
          <a:noFill/>
        </p:spPr>
        <p:txBody>
          <a:bodyPr wrap="square" rtlCol="0">
            <a:spAutoFit/>
          </a:bodyPr>
          <a:lstStyle/>
          <a:p>
            <a:pPr algn="just"/>
            <a:r>
              <a:rPr lang="vi-VN" sz="2000" dirty="0" smtClean="0">
                <a:latin typeface="Times New Roman" pitchFamily="18" charset="0"/>
                <a:cs typeface="Times New Roman" pitchFamily="18" charset="0"/>
              </a:rPr>
              <a:t>- Từ khi người anh có gia đình, vợ chồng người anh sinh ra lười biếng, bắt vợ chồng người em làm lụng vất vả. Thậm chí người anh còn kiếm hết gia tài, nhà cửa, ruộng vườn, chỉ chia cho người em một lúp lều và một cây khế ngọt.</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Vợ chồng người em ngày ngày chăm chỉ làm lụng, cày thuê, cuốc mướn, và chăm sóc cho cây khế ngày càng xanh tốt</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 Cây khế ra quả sai trĩu cành, khế rất ngọt.  Ta bay ngang qua, ngắm nhìn chùm khế lúc lỉu, nên đáp xuống ăn, ăn hết quả này đến quả khác. Người vợ không dám trách ta, mà khẽ than thở về gia cảnh của  mình. Ta hứa hẹn , một ngày gần  nhất sẽ trả vàng cho họ, dặn họ may túi ba gang.</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Đến ngày hẹn, ta trở người em ra đảo lấy vàng, người em chỉ dám nhặt một ít vàng,,,Rồi từ đó, cuộc sống của họ từ đấy giàu có . (Đánh giá về sự thật thà của người em)</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Người anh biết chuyện, muốn đổi cả gia tài để lấy cây khế và túp lều. người em đồng ý.</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Ta lại đến ăn khế. Mọi chuyện diễn ra như cũ, nhưng người anh may hẳn một tay nải lớn. Khi cho anh ta đến đảo vàng, hắn nhặt đầy tay nải chín gang, lại còn nhét cả ống quần, túi áo. (Tả ảnh người anh hăm hở nhặt vàng, nhét lấy nhét để vàng bằng mọi cách/ So sánh với người em)</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ox(in)">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ox(in)">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box(in)">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box(in)">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box(in)">
                                      <p:cBhvr>
                                        <p:cTn id="32"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6: ÔN TẬP KĨ NĂNG VIẾT BÀI VĂN THUYẾT MINH THUẬT LẠI MỘT SỰ KIỆN - SINH HOẠT VĂN HÓA</a:t>
            </a:r>
            <a:endParaRPr lang="en-US" dirty="0" smtClean="0">
              <a:solidFill>
                <a:srgbClr val="FF0000"/>
              </a:solidFill>
              <a:latin typeface="Times New Roman" pitchFamily="18" charset="0"/>
              <a:cs typeface="Times New Roman" pitchFamily="18" charset="0"/>
            </a:endParaRPr>
          </a:p>
          <a:p>
            <a:endParaRPr lang="en-US" dirty="0"/>
          </a:p>
        </p:txBody>
      </p:sp>
      <p:sp>
        <p:nvSpPr>
          <p:cNvPr id="6" name="TextBox 5"/>
          <p:cNvSpPr txBox="1"/>
          <p:nvPr/>
        </p:nvSpPr>
        <p:spPr>
          <a:xfrm>
            <a:off x="0" y="685800"/>
            <a:ext cx="9144000" cy="4708981"/>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A. LÍ THUYẾT </a:t>
            </a:r>
            <a:endParaRPr lang="en-US" sz="2000"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I. </a:t>
            </a:r>
            <a:r>
              <a:rPr lang="en-US" sz="2000" b="1" dirty="0" err="1" smtClean="0">
                <a:latin typeface="Times New Roman" pitchFamily="18" charset="0"/>
                <a:cs typeface="Times New Roman" pitchFamily="18" charset="0"/>
              </a:rPr>
              <a:t>Yêu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cầu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đối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với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một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bài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văn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tả</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cảnh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sinh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hoạt</a:t>
            </a:r>
            <a:r>
              <a:rPr lang="en-US"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1. </a:t>
            </a:r>
            <a:r>
              <a:rPr lang="en-US" sz="2000" b="1" dirty="0" err="1" smtClean="0">
                <a:latin typeface="Times New Roman" pitchFamily="18" charset="0"/>
                <a:cs typeface="Times New Roman" pitchFamily="18" charset="0"/>
              </a:rPr>
              <a:t>Thuyết</a:t>
            </a:r>
            <a:r>
              <a:rPr lang="en-US" sz="2000" b="1" dirty="0" smtClean="0">
                <a:latin typeface="Times New Roman" pitchFamily="18" charset="0"/>
                <a:cs typeface="Times New Roman" pitchFamily="18" charset="0"/>
              </a:rPr>
              <a:t> minh </a:t>
            </a:r>
            <a:r>
              <a:rPr lang="en-US" sz="2000" b="1" dirty="0" err="1" smtClean="0">
                <a:latin typeface="Times New Roman" pitchFamily="18" charset="0"/>
                <a:cs typeface="Times New Roman" pitchFamily="18" charset="0"/>
              </a:rPr>
              <a:t>là</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gì</a:t>
            </a:r>
            <a:r>
              <a:rPr lang="en-US"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Thuyết</a:t>
            </a:r>
            <a:r>
              <a:rPr lang="en-US" sz="2000" dirty="0" smtClean="0">
                <a:latin typeface="Times New Roman" pitchFamily="18" charset="0"/>
                <a:cs typeface="Times New Roman" pitchFamily="18" charset="0"/>
              </a:rPr>
              <a:t> minh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thiệu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tri </a:t>
            </a:r>
            <a:r>
              <a:rPr lang="en-US" sz="2000" dirty="0" err="1" smtClean="0">
                <a:latin typeface="Times New Roman" pitchFamily="18" charset="0"/>
                <a:cs typeface="Times New Roman" pitchFamily="18" charset="0"/>
              </a:rPr>
              <a:t>thức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hữu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đặc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nguyên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hội</a:t>
            </a:r>
            <a:r>
              <a:rPr lang="en-US" sz="2000" dirty="0" smtClean="0">
                <a:latin typeface="Times New Roman" pitchFamily="18" charset="0"/>
                <a:cs typeface="Times New Roman" pitchFamily="18" charset="0"/>
              </a:rPr>
              <a:t>.</a:t>
            </a:r>
          </a:p>
          <a:p>
            <a:r>
              <a:rPr lang="en-US" sz="2000" b="1" dirty="0" smtClean="0">
                <a:latin typeface="Times New Roman" pitchFamily="18" charset="0"/>
                <a:cs typeface="Times New Roman" pitchFamily="18" charset="0"/>
              </a:rPr>
              <a:t>2. </a:t>
            </a:r>
            <a:r>
              <a:rPr lang="en-US" sz="2000" b="1" dirty="0" err="1" smtClean="0">
                <a:latin typeface="Times New Roman" pitchFamily="18" charset="0"/>
                <a:cs typeface="Times New Roman" pitchFamily="18" charset="0"/>
              </a:rPr>
              <a:t>Yêu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cầu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đối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với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bài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văn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thuyết</a:t>
            </a:r>
            <a:r>
              <a:rPr lang="en-US" sz="2000" b="1" dirty="0" smtClean="0">
                <a:latin typeface="Times New Roman" pitchFamily="18" charset="0"/>
                <a:cs typeface="Times New Roman" pitchFamily="18" charset="0"/>
              </a:rPr>
              <a:t> minh </a:t>
            </a:r>
            <a:r>
              <a:rPr lang="en-US" sz="2000" b="1" dirty="0" err="1" smtClean="0">
                <a:latin typeface="Times New Roman" pitchFamily="18" charset="0"/>
                <a:cs typeface="Times New Roman" pitchFamily="18" charset="0"/>
              </a:rPr>
              <a:t>thuật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lại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một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sự</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kiện</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vi-VN" sz="2000" dirty="0" smtClean="0">
                <a:latin typeface="Times New Roman" pitchFamily="18" charset="0"/>
                <a:cs typeface="Times New Roman" pitchFamily="18" charset="0"/>
              </a:rPr>
              <a:t>Xác định rõ người tường thuật tham gia hay ch</a:t>
            </a:r>
            <a:r>
              <a:rPr lang="en-US" sz="2000" dirty="0" smtClean="0">
                <a:latin typeface="Times New Roman" pitchFamily="18" charset="0"/>
                <a:cs typeface="Times New Roman" pitchFamily="18" charset="0"/>
              </a:rPr>
              <a:t>ứ</a:t>
            </a:r>
            <a:r>
              <a:rPr lang="vi-VN" sz="2000" dirty="0" smtClean="0">
                <a:latin typeface="Times New Roman" pitchFamily="18" charset="0"/>
                <a:cs typeface="Times New Roman" pitchFamily="18" charset="0"/>
              </a:rPr>
              <a:t>ng kiến sự kiện và sử dụng ngôi tường thuật phù h</a:t>
            </a:r>
            <a:r>
              <a:rPr lang="en-US" sz="2000" dirty="0" smtClean="0">
                <a:latin typeface="Times New Roman" pitchFamily="18" charset="0"/>
                <a:cs typeface="Times New Roman" pitchFamily="18" charset="0"/>
              </a:rPr>
              <a:t>ợ</a:t>
            </a:r>
            <a:r>
              <a:rPr lang="vi-VN" sz="2000" dirty="0" smtClean="0">
                <a:latin typeface="Times New Roman" pitchFamily="18" charset="0"/>
                <a:cs typeface="Times New Roman" pitchFamily="18" charset="0"/>
              </a:rPr>
              <a:t>p.</a:t>
            </a:r>
            <a:endParaRPr lang="en-US" sz="2000" dirty="0" smtClean="0">
              <a:latin typeface="Times New Roman" pitchFamily="18" charset="0"/>
              <a:cs typeface="Times New Roman" pitchFamily="18" charset="0"/>
            </a:endParaRPr>
          </a:p>
          <a:p>
            <a:r>
              <a:rPr lang="vi-VN" sz="2000" dirty="0" smtClean="0">
                <a:latin typeface="Times New Roman" pitchFamily="18" charset="0"/>
                <a:cs typeface="Times New Roman" pitchFamily="18" charset="0"/>
              </a:rPr>
              <a:t>- Giới thiệu được sự kiện cần thuật lại, nêu được bối cảnh (không gian và thời gian).</a:t>
            </a:r>
            <a:endParaRPr lang="en-US" sz="2000" dirty="0" smtClean="0">
              <a:latin typeface="Times New Roman" pitchFamily="18" charset="0"/>
              <a:cs typeface="Times New Roman" pitchFamily="18" charset="0"/>
            </a:endParaRPr>
          </a:p>
          <a:p>
            <a:r>
              <a:rPr lang="vi-VN" sz="2000" dirty="0" smtClean="0">
                <a:latin typeface="Times New Roman" pitchFamily="18" charset="0"/>
                <a:cs typeface="Times New Roman" pitchFamily="18" charset="0"/>
              </a:rPr>
              <a:t>- Thuật lại được diễn biến chính, sắp xếp các sự việc theo một trình tự hợp lí.</a:t>
            </a:r>
            <a:endParaRPr lang="en-US" sz="2000" dirty="0" smtClean="0">
              <a:latin typeface="Times New Roman" pitchFamily="18" charset="0"/>
              <a:cs typeface="Times New Roman" pitchFamily="18" charset="0"/>
            </a:endParaRPr>
          </a:p>
          <a:p>
            <a:r>
              <a:rPr lang="vi-VN" sz="2000" dirty="0" smtClean="0">
                <a:latin typeface="Times New Roman" pitchFamily="18" charset="0"/>
                <a:cs typeface="Times New Roman" pitchFamily="18" charset="0"/>
              </a:rPr>
              <a:t>- Tập trung vào một số chi tiết tiêu biểu, hấp dẫn, thu hút được sự chú ý của người đọc.</a:t>
            </a:r>
            <a:endParaRPr lang="en-US" sz="2000" dirty="0" smtClean="0">
              <a:latin typeface="Times New Roman" pitchFamily="18" charset="0"/>
              <a:cs typeface="Times New Roman" pitchFamily="18" charset="0"/>
            </a:endParaRPr>
          </a:p>
          <a:p>
            <a:r>
              <a:rPr lang="vi-VN" sz="2000" dirty="0" smtClean="0">
                <a:latin typeface="Times New Roman" pitchFamily="18" charset="0"/>
                <a:cs typeface="Times New Roman" pitchFamily="18" charset="0"/>
              </a:rPr>
              <a:t>- Nêu được cảm nghĩ, ý kiến của người viết về sự kiện.</a:t>
            </a:r>
            <a:endParaRPr lang="en-US" sz="2000" dirty="0" smtClean="0">
              <a:latin typeface="Times New Roman" pitchFamily="18" charset="0"/>
              <a:cs typeface="Times New Roman" pitchFamily="18" charset="0"/>
            </a:endParaRPr>
          </a:p>
          <a:p>
            <a:r>
              <a:rPr lang="vi-VN" sz="2000" dirty="0" smtClean="0">
                <a:latin typeface="Times New Roman" pitchFamily="18" charset="0"/>
                <a:cs typeface="Times New Roman" pitchFamily="18" charset="0"/>
              </a:rPr>
              <a:t>3. Để bài viết sinh động có thể sưu tầm thêm tranh ảnh, đồ vật, video..</a:t>
            </a:r>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box(in)">
                                      <p:cBhvr>
                                        <p:cTn id="10" dur="500"/>
                                        <p:tgtEl>
                                          <p:spTgt spid="6">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box(in)">
                                      <p:cBhvr>
                                        <p:cTn id="13" dur="500"/>
                                        <p:tgtEl>
                                          <p:spTgt spid="6">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6">
                                            <p:txEl>
                                              <p:pRg st="3" end="3"/>
                                            </p:txEl>
                                          </p:spTgt>
                                        </p:tgtEl>
                                        <p:attrNameLst>
                                          <p:attrName>style.visibility</p:attrName>
                                        </p:attrNameLst>
                                      </p:cBhvr>
                                      <p:to>
                                        <p:strVal val="visible"/>
                                      </p:to>
                                    </p:set>
                                    <p:animEffect transition="in" filter="box(in)">
                                      <p:cBhvr>
                                        <p:cTn id="16" dur="500"/>
                                        <p:tgtEl>
                                          <p:spTgt spid="6">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Effect transition="in" filter="box(in)">
                                      <p:cBhvr>
                                        <p:cTn id="19" dur="500"/>
                                        <p:tgtEl>
                                          <p:spTgt spid="6">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box(in)">
                                      <p:cBhvr>
                                        <p:cTn id="22" dur="500"/>
                                        <p:tgtEl>
                                          <p:spTgt spid="6">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animEffect transition="in" filter="box(in)">
                                      <p:cBhvr>
                                        <p:cTn id="25" dur="500"/>
                                        <p:tgtEl>
                                          <p:spTgt spid="6">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6">
                                            <p:txEl>
                                              <p:pRg st="7" end="7"/>
                                            </p:txEl>
                                          </p:spTgt>
                                        </p:tgtEl>
                                        <p:attrNameLst>
                                          <p:attrName>style.visibility</p:attrName>
                                        </p:attrNameLst>
                                      </p:cBhvr>
                                      <p:to>
                                        <p:strVal val="visible"/>
                                      </p:to>
                                    </p:set>
                                    <p:animEffect transition="in" filter="box(in)">
                                      <p:cBhvr>
                                        <p:cTn id="28" dur="500"/>
                                        <p:tgtEl>
                                          <p:spTgt spid="6">
                                            <p:txEl>
                                              <p:pRg st="7" end="7"/>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6">
                                            <p:txEl>
                                              <p:pRg st="8" end="8"/>
                                            </p:txEl>
                                          </p:spTgt>
                                        </p:tgtEl>
                                        <p:attrNameLst>
                                          <p:attrName>style.visibility</p:attrName>
                                        </p:attrNameLst>
                                      </p:cBhvr>
                                      <p:to>
                                        <p:strVal val="visible"/>
                                      </p:to>
                                    </p:set>
                                    <p:animEffect transition="in" filter="box(in)">
                                      <p:cBhvr>
                                        <p:cTn id="31" dur="500"/>
                                        <p:tgtEl>
                                          <p:spTgt spid="6">
                                            <p:txEl>
                                              <p:pRg st="8" end="8"/>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6">
                                            <p:txEl>
                                              <p:pRg st="9" end="9"/>
                                            </p:txEl>
                                          </p:spTgt>
                                        </p:tgtEl>
                                        <p:attrNameLst>
                                          <p:attrName>style.visibility</p:attrName>
                                        </p:attrNameLst>
                                      </p:cBhvr>
                                      <p:to>
                                        <p:strVal val="visible"/>
                                      </p:to>
                                    </p:set>
                                    <p:animEffect transition="in" filter="box(in)">
                                      <p:cBhvr>
                                        <p:cTn id="34" dur="500"/>
                                        <p:tgtEl>
                                          <p:spTgt spid="6">
                                            <p:txEl>
                                              <p:pRg st="9" end="9"/>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6">
                                            <p:txEl>
                                              <p:pRg st="10" end="10"/>
                                            </p:txEl>
                                          </p:spTgt>
                                        </p:tgtEl>
                                        <p:attrNameLst>
                                          <p:attrName>style.visibility</p:attrName>
                                        </p:attrNameLst>
                                      </p:cBhvr>
                                      <p:to>
                                        <p:strVal val="visible"/>
                                      </p:to>
                                    </p:set>
                                    <p:animEffect transition="in" filter="box(in)">
                                      <p:cBhvr>
                                        <p:cTn id="37" dur="500"/>
                                        <p:tgtEl>
                                          <p:spTgt spid="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1200329"/>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7: </a:t>
            </a:r>
            <a:r>
              <a:rPr lang="pl-PL" b="1" dirty="0" smtClean="0">
                <a:solidFill>
                  <a:srgbClr val="FF0000"/>
                </a:solidFill>
                <a:latin typeface="Times New Roman" pitchFamily="18" charset="0"/>
                <a:cs typeface="Times New Roman" pitchFamily="18" charset="0"/>
              </a:rPr>
              <a:t>ÔN TẬP KĨ NĂNG VIẾT</a:t>
            </a:r>
            <a:r>
              <a:rPr lang="en-US" b="1" dirty="0" smtClean="0">
                <a:solidFill>
                  <a:srgbClr val="FF0000"/>
                </a:solidFill>
                <a:latin typeface="Times New Roman" pitchFamily="18" charset="0"/>
                <a:cs typeface="Times New Roman" pitchFamily="18" charset="0"/>
              </a:rPr>
              <a:t> BÀI VĂN ĐÓNG VAI NHÂN VẬT KỂ LẠI MỘT CHUYỆN CỔ TÍCH</a:t>
            </a:r>
            <a:r>
              <a:rPr lang="pl-PL" b="1" dirty="0" smtClean="0">
                <a:solidFill>
                  <a:srgbClr val="FF0000"/>
                </a:solidFill>
                <a:latin typeface="Times New Roman" pitchFamily="18" charset="0"/>
                <a:cs typeface="Times New Roman" pitchFamily="18" charset="0"/>
              </a:rPr>
              <a:t> </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0" y="685800"/>
            <a:ext cx="9144000" cy="3108543"/>
          </a:xfrm>
          <a:prstGeom prst="rect">
            <a:avLst/>
          </a:prstGeom>
          <a:noFill/>
        </p:spPr>
        <p:txBody>
          <a:bodyPr wrap="square" rtlCol="0">
            <a:spAutoFit/>
          </a:bodyPr>
          <a:lstStyle/>
          <a:p>
            <a:pPr algn="just"/>
            <a:r>
              <a:rPr lang="vi-VN" sz="2800" dirty="0" smtClean="0">
                <a:latin typeface="Times New Roman" pitchFamily="18" charset="0"/>
                <a:cs typeface="Times New Roman" pitchFamily="18" charset="0"/>
              </a:rPr>
              <a:t>- Do phải cõng trên lưng số vàng quá lớn, lại gặp cơn gió lớn, ta không chở nổi, ta dã cánh ra, người anh và toàn bộ số vàng rơi xuống biển. Còn ta cố gắng bay về rừng. </a:t>
            </a:r>
            <a:endParaRPr lang="en-US" sz="2800" dirty="0" smtClean="0">
              <a:latin typeface="Times New Roman" pitchFamily="18" charset="0"/>
              <a:cs typeface="Times New Roman" pitchFamily="18" charset="0"/>
            </a:endParaRPr>
          </a:p>
          <a:p>
            <a:pPr algn="just"/>
            <a:r>
              <a:rPr lang="vi-VN" sz="2800" b="1" dirty="0" smtClean="0">
                <a:latin typeface="Times New Roman" pitchFamily="18" charset="0"/>
                <a:cs typeface="Times New Roman" pitchFamily="18" charset="0"/>
              </a:rPr>
              <a:t>* Kết bài</a:t>
            </a:r>
            <a:r>
              <a:rPr lang="vi-VN" sz="2800" dirty="0" smtClean="0">
                <a:latin typeface="Times New Roman" pitchFamily="18" charset="0"/>
                <a:cs typeface="Times New Roman" pitchFamily="18" charset="0"/>
              </a:rPr>
              <a:t>: Niềm mong ước của người kể chuyện: không còn ai quá tham lam, ích kỉ, sẽ dẫn đến hậu quả nặng nề.</a:t>
            </a:r>
            <a:endParaRPr lang="en-US" sz="2800" dirty="0" smtClean="0">
              <a:latin typeface="Times New Roman" pitchFamily="18" charset="0"/>
              <a:cs typeface="Times New Roman" pitchFamily="18" charset="0"/>
            </a:endParaRPr>
          </a:p>
          <a:p>
            <a:pPr algn="just"/>
            <a:r>
              <a:rPr lang="vi-VN" sz="2800" dirty="0" smtClean="0">
                <a:latin typeface="Times New Roman" pitchFamily="18" charset="0"/>
                <a:cs typeface="Times New Roman" pitchFamily="18" charset="0"/>
              </a:rPr>
              <a:t>  </a:t>
            </a:r>
            <a:r>
              <a:rPr lang="vi-VN" sz="2800" b="1" dirty="0" smtClean="0">
                <a:latin typeface="Times New Roman" pitchFamily="18" charset="0"/>
                <a:cs typeface="Times New Roman" pitchFamily="18" charset="0"/>
              </a:rPr>
              <a:t>c. Bước 3: Viết bài : </a:t>
            </a:r>
            <a:r>
              <a:rPr lang="vi-VN" sz="2800" dirty="0" smtClean="0">
                <a:latin typeface="Times New Roman" pitchFamily="18" charset="0"/>
                <a:cs typeface="Times New Roman" pitchFamily="18" charset="0"/>
              </a:rPr>
              <a:t>HS dựa vào dàn ý để viết.</a:t>
            </a:r>
            <a:endParaRPr lang="en-US" sz="2800" dirty="0" smtClean="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ox(in)">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ox(in)">
                                      <p:cBhvr>
                                        <p:cTn id="17"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1200329"/>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7: </a:t>
            </a:r>
            <a:r>
              <a:rPr lang="pl-PL" b="1" dirty="0" smtClean="0">
                <a:solidFill>
                  <a:srgbClr val="FF0000"/>
                </a:solidFill>
                <a:latin typeface="Times New Roman" pitchFamily="18" charset="0"/>
                <a:cs typeface="Times New Roman" pitchFamily="18" charset="0"/>
              </a:rPr>
              <a:t>ÔN TẬP KĨ NĂNG VIẾT</a:t>
            </a:r>
            <a:r>
              <a:rPr lang="en-US" b="1" dirty="0" smtClean="0">
                <a:solidFill>
                  <a:srgbClr val="FF0000"/>
                </a:solidFill>
                <a:latin typeface="Times New Roman" pitchFamily="18" charset="0"/>
                <a:cs typeface="Times New Roman" pitchFamily="18" charset="0"/>
              </a:rPr>
              <a:t> BÀI VĂN ĐÓNG VAI NHÂN VẬT KỂ LẠI MỘT CHUYỆN CỔ TÍCH</a:t>
            </a:r>
            <a:r>
              <a:rPr lang="pl-PL" b="1" dirty="0" smtClean="0">
                <a:solidFill>
                  <a:srgbClr val="FF0000"/>
                </a:solidFill>
                <a:latin typeface="Times New Roman" pitchFamily="18" charset="0"/>
                <a:cs typeface="Times New Roman" pitchFamily="18" charset="0"/>
              </a:rPr>
              <a:t> </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0" y="685800"/>
            <a:ext cx="9144000" cy="6247864"/>
          </a:xfrm>
          <a:prstGeom prst="rect">
            <a:avLst/>
          </a:prstGeom>
          <a:noFill/>
        </p:spPr>
        <p:txBody>
          <a:bodyPr wrap="square" rtlCol="0">
            <a:spAutoFit/>
          </a:bodyPr>
          <a:lstStyle/>
          <a:p>
            <a:pPr algn="just"/>
            <a:r>
              <a:rPr lang="vi-VN" sz="2000" b="1" dirty="0" smtClean="0">
                <a:latin typeface="+mj-lt"/>
              </a:rPr>
              <a:t>Bài viết tham khảo:</a:t>
            </a:r>
            <a:endParaRPr lang="en-US" sz="2000" dirty="0" smtClean="0">
              <a:latin typeface="+mj-lt"/>
            </a:endParaRPr>
          </a:p>
          <a:p>
            <a:pPr algn="just"/>
            <a:r>
              <a:rPr lang="vi-VN" sz="2000" dirty="0" smtClean="0">
                <a:latin typeface="+mj-lt"/>
              </a:rPr>
              <a:t>     Ta vốn có cuộc sống bôn ba, nay đây, mai đó. Ta từng bay qua biết bao nhiêu nẻo đường, xứ sở, và cũng chứng kiến bao câu chuyện, vui có, buồn có. Nhưng với ta, câu chuyện về cây khế gắn với hai anh em nhà nọ là kiến ta suy nghĩ nhiều nhất. Chắc các bạn biết ta là ai rồi chứ. Ta chính là chim Phượng Hoàng, loài chim được Ngọc Hoàng nuôi ở thiên đình.</a:t>
            </a:r>
            <a:endParaRPr lang="en-US" sz="2000" dirty="0" smtClean="0">
              <a:latin typeface="+mj-lt"/>
            </a:endParaRPr>
          </a:p>
          <a:p>
            <a:pPr algn="just"/>
            <a:r>
              <a:rPr lang="vi-VN" sz="2000" dirty="0" smtClean="0">
                <a:latin typeface="+mj-lt"/>
              </a:rPr>
              <a:t>     Ngày xửa ngày xưa, có hai anh em nhà kia cha mẹ đều mất sớm. Người anh tham lam lười biếng. Người em lại hiền lành, chăm chỉ. Khi hai anh em lấy vợ chưa được bao lâu thì người anh chia gia tài. Vốn bản tính tham lam sẵn có lại cậy thế mình là anh cả hắn chiếm hết tài sản cha mẹ để lại chỉ cho người em một mảnh vườn nhỏ và cây khế ngọt. Vợ chồng người anh sống sung sướng, an nhàn trên gia tài có sẵn còn người em thì phải đi cày thuê cuốc mướn sống qua ngày. Tuy cuộc sống vất vả nhưng ngày nào người em cũng không quên tưới nước, chăm sóc cho cây khế.</a:t>
            </a:r>
            <a:endParaRPr lang="en-US" sz="2000" dirty="0" smtClean="0">
              <a:latin typeface="+mj-lt"/>
            </a:endParaRPr>
          </a:p>
          <a:p>
            <a:pPr algn="just"/>
            <a:r>
              <a:rPr lang="vi-VN" sz="2000" dirty="0" smtClean="0">
                <a:latin typeface="+mj-lt"/>
              </a:rPr>
              <a:t>    Mùa khế năm ấy, cây khế trong vườn nhà người em ra hoa kết trái, cành nào cành ấy đều sai trĩu quả. Vợ chồng người em thầm nghĩ bán quả lấy tiền mua thóc gạo. Ta vốn rất thích ăn trái cây. Một hôm, tình cờ lại bay ngang qua khu vườn của người em, thấy những quả khế chín mọng hấp dẫn, ta vội sà xuống ăn hết trái này đến trái khác. Thấy ta ăn khế, người em ở đâu đi đến đứng ngước mắt nhìn ta, vợ chồng người em không đuổi tôi đi mà chỉ buồn rầu than thở với ta:</a:t>
            </a:r>
            <a:endParaRPr lang="en-US" sz="2000" dirty="0" smtClean="0">
              <a:latin typeface="+mj-lt"/>
            </a:endParaRPr>
          </a:p>
          <a:p>
            <a:pPr algn="just"/>
            <a:endParaRPr lang="en-US" sz="2000" dirty="0">
              <a:latin typeface="+mj-lt"/>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ox(in)">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ox(in)">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box(in)">
                                      <p:cBhvr>
                                        <p:cTn id="22"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1200329"/>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7: </a:t>
            </a:r>
            <a:r>
              <a:rPr lang="pl-PL" b="1" dirty="0" smtClean="0">
                <a:solidFill>
                  <a:srgbClr val="FF0000"/>
                </a:solidFill>
                <a:latin typeface="Times New Roman" pitchFamily="18" charset="0"/>
                <a:cs typeface="Times New Roman" pitchFamily="18" charset="0"/>
              </a:rPr>
              <a:t>ÔN TẬP KĨ NĂNG VIẾT</a:t>
            </a:r>
            <a:r>
              <a:rPr lang="en-US" b="1" dirty="0" smtClean="0">
                <a:solidFill>
                  <a:srgbClr val="FF0000"/>
                </a:solidFill>
                <a:latin typeface="Times New Roman" pitchFamily="18" charset="0"/>
                <a:cs typeface="Times New Roman" pitchFamily="18" charset="0"/>
              </a:rPr>
              <a:t> BÀI VĂN ĐÓNG VAI NHÂN VẬT KỂ LẠI MỘT CHUYỆN CỔ TÍCH</a:t>
            </a:r>
            <a:r>
              <a:rPr lang="pl-PL" b="1" dirty="0" smtClean="0">
                <a:solidFill>
                  <a:srgbClr val="FF0000"/>
                </a:solidFill>
                <a:latin typeface="Times New Roman" pitchFamily="18" charset="0"/>
                <a:cs typeface="Times New Roman" pitchFamily="18" charset="0"/>
              </a:rPr>
              <a:t> </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0" y="685800"/>
            <a:ext cx="9144000" cy="5632311"/>
          </a:xfrm>
          <a:prstGeom prst="rect">
            <a:avLst/>
          </a:prstGeom>
          <a:noFill/>
        </p:spPr>
        <p:txBody>
          <a:bodyPr wrap="square" rtlCol="0">
            <a:spAutoFit/>
          </a:bodyPr>
          <a:lstStyle/>
          <a:p>
            <a:pPr algn="just"/>
            <a:r>
              <a:rPr lang="vi-VN" sz="2000" dirty="0" smtClean="0">
                <a:latin typeface="+mj-lt"/>
              </a:rPr>
              <a:t>- Chim ơi! Gia tài nhà tôi chỉ có mỗi cây khế này thôi. Chim ăn hết rồi, tôi biết lấy gì để sống?</a:t>
            </a:r>
            <a:endParaRPr lang="en-US" sz="2000" dirty="0" smtClean="0">
              <a:latin typeface="+mj-lt"/>
            </a:endParaRPr>
          </a:p>
          <a:p>
            <a:pPr algn="just"/>
            <a:r>
              <a:rPr lang="vi-VN" sz="2000" dirty="0" smtClean="0">
                <a:latin typeface="+mj-lt"/>
              </a:rPr>
              <a:t>    Ta vốn là loài chim biết trả ơn bèn đáp:</a:t>
            </a:r>
            <a:endParaRPr lang="en-US" sz="2000" dirty="0" smtClean="0">
              <a:latin typeface="+mj-lt"/>
            </a:endParaRPr>
          </a:p>
          <a:p>
            <a:pPr algn="just"/>
            <a:r>
              <a:rPr lang="vi-VN" sz="2000" dirty="0" smtClean="0">
                <a:latin typeface="+mj-lt"/>
              </a:rPr>
              <a:t>- Ăn một quả, trả một cục vàng, may túi ba gang, mang đi mà đựng.</a:t>
            </a:r>
            <a:endParaRPr lang="en-US" sz="2000" dirty="0" smtClean="0">
              <a:latin typeface="+mj-lt"/>
            </a:endParaRPr>
          </a:p>
          <a:p>
            <a:pPr algn="just"/>
            <a:r>
              <a:rPr lang="vi-VN" sz="2000" dirty="0" smtClean="0">
                <a:latin typeface="+mj-lt"/>
              </a:rPr>
              <a:t>   Vợ chồng người em có vẻ bất ngờ vì ta biết nói tiếng người. Nhưng cũng theo lời đi may một cái túi ba gang. Mấy hôm sau, theo như lời hẹn, ta bay đến chở người em ra đảo lấy vàng. Người em thấy vàng chất đầy đảo nhưng không hề tỏ vẻ tham lam, chỉ lấy đủ một túi ba gang rồi nhờ ta chở về nhà. Từ đó, cuộc sống người em trở nên sung túc, giàu có. Vợ chồng người em còn đem tiền và gạo giúp đỡ mọi người trong vùng.</a:t>
            </a:r>
            <a:endParaRPr lang="en-US" sz="2000" dirty="0" smtClean="0">
              <a:latin typeface="+mj-lt"/>
            </a:endParaRPr>
          </a:p>
          <a:p>
            <a:pPr algn="just"/>
            <a:r>
              <a:rPr lang="vi-VN" sz="2000" dirty="0" smtClean="0">
                <a:latin typeface="+mj-lt"/>
              </a:rPr>
              <a:t>   Chuyện đến tai người anh. Người em không giấu diếm kể hết sự việc. Lòng tham nổi lên, người anh bèn gạ đổi gia tài của mình để lấy cây khế. Vợ chồng người em đồng ý, thế là anh ta chuyển về chỗ người em ở. Mùa khế ra hoa kết trái năm sau ta lại đến ăn như lần trước.</a:t>
            </a:r>
            <a:endParaRPr lang="en-US" sz="2000" dirty="0" smtClean="0">
              <a:latin typeface="+mj-lt"/>
            </a:endParaRPr>
          </a:p>
          <a:p>
            <a:pPr algn="just"/>
            <a:r>
              <a:rPr lang="vi-VN" sz="2000" dirty="0" smtClean="0">
                <a:latin typeface="+mj-lt"/>
              </a:rPr>
              <a:t>    Họ tru tréo lên, bảo ta ăn ăn ráo ăn tiệt thì họ trông vào gì. Ta vẫn đáp:</a:t>
            </a:r>
            <a:endParaRPr lang="en-US" sz="2000" dirty="0" smtClean="0">
              <a:latin typeface="+mj-lt"/>
            </a:endParaRPr>
          </a:p>
          <a:p>
            <a:pPr algn="just"/>
            <a:r>
              <a:rPr lang="vi-VN" sz="2000" dirty="0" smtClean="0">
                <a:latin typeface="+mj-lt"/>
              </a:rPr>
              <a:t>- Ăn một quả, trả một cục vàng. </a:t>
            </a:r>
            <a:r>
              <a:rPr lang="en-US" sz="2000" dirty="0" smtClean="0">
                <a:latin typeface="+mj-lt"/>
              </a:rPr>
              <a:t>May </a:t>
            </a:r>
            <a:r>
              <a:rPr lang="en-US" sz="2000" dirty="0" err="1" smtClean="0">
                <a:latin typeface="+mj-lt"/>
              </a:rPr>
              <a:t>túi</a:t>
            </a:r>
            <a:r>
              <a:rPr lang="en-US" sz="2000" dirty="0" smtClean="0">
                <a:latin typeface="+mj-lt"/>
              </a:rPr>
              <a:t> </a:t>
            </a:r>
            <a:r>
              <a:rPr lang="en-US" sz="2000" dirty="0" err="1" smtClean="0">
                <a:latin typeface="+mj-lt"/>
              </a:rPr>
              <a:t>ba</a:t>
            </a:r>
            <a:r>
              <a:rPr lang="en-US" sz="2000" dirty="0" smtClean="0">
                <a:latin typeface="+mj-lt"/>
              </a:rPr>
              <a:t> gang, </a:t>
            </a:r>
            <a:r>
              <a:rPr lang="en-US" sz="2000" dirty="0" err="1" smtClean="0">
                <a:latin typeface="+mj-lt"/>
              </a:rPr>
              <a:t>mang</a:t>
            </a:r>
            <a:r>
              <a:rPr lang="en-US" sz="2000" dirty="0" smtClean="0">
                <a:latin typeface="+mj-lt"/>
              </a:rPr>
              <a:t> </a:t>
            </a:r>
            <a:r>
              <a:rPr lang="en-US" sz="2000" dirty="0" err="1" smtClean="0">
                <a:latin typeface="+mj-lt"/>
              </a:rPr>
              <a:t>đi</a:t>
            </a:r>
            <a:r>
              <a:rPr lang="en-US" sz="2000" dirty="0" smtClean="0">
                <a:latin typeface="+mj-lt"/>
              </a:rPr>
              <a:t> </a:t>
            </a:r>
            <a:r>
              <a:rPr lang="en-US" sz="2000" dirty="0" err="1" smtClean="0">
                <a:latin typeface="+mj-lt"/>
              </a:rPr>
              <a:t>mà</a:t>
            </a:r>
            <a:r>
              <a:rPr lang="en-US" sz="2000" dirty="0" smtClean="0">
                <a:latin typeface="+mj-lt"/>
              </a:rPr>
              <a:t> </a:t>
            </a:r>
            <a:r>
              <a:rPr lang="en-US" sz="2000" dirty="0" err="1" smtClean="0">
                <a:latin typeface="+mj-lt"/>
              </a:rPr>
              <a:t>đựng</a:t>
            </a:r>
            <a:r>
              <a:rPr lang="en-US" sz="2000" dirty="0" smtClean="0">
                <a:latin typeface="+mj-lt"/>
              </a:rPr>
              <a:t>.</a:t>
            </a:r>
          </a:p>
          <a:p>
            <a:pPr algn="just"/>
            <a:r>
              <a:rPr lang="en-US" sz="2000" dirty="0" smtClean="0">
                <a:latin typeface="+mj-lt"/>
              </a:rPr>
              <a:t>   </a:t>
            </a:r>
            <a:r>
              <a:rPr lang="en-US" sz="2000" dirty="0" err="1" smtClean="0">
                <a:latin typeface="Times New Roman" panose="02020603050405020304" pitchFamily="18" charset="0"/>
                <a:cs typeface="Times New Roman" panose="02020603050405020304" pitchFamily="18" charset="0"/>
              </a:rPr>
              <a:t>Vợ</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chồng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gã</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vui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mừng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khôn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xiết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rồi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lại</a:t>
            </a:r>
            <a:r>
              <a:rPr lang="en-US" sz="2000" dirty="0" smtClean="0">
                <a:latin typeface="Times New Roman" panose="02020603050405020304" pitchFamily="18" charset="0"/>
                <a:cs typeface="Times New Roman" panose="02020603050405020304" pitchFamily="18" charset="0"/>
              </a:rPr>
              <a:t> may </a:t>
            </a:r>
            <a:r>
              <a:rPr lang="en-US" sz="2000" dirty="0" err="1" smtClean="0">
                <a:latin typeface="Times New Roman" panose="02020603050405020304" pitchFamily="18" charset="0"/>
                <a:cs typeface="Times New Roman" panose="02020603050405020304" pitchFamily="18" charset="0"/>
              </a:rPr>
              <a:t>một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cái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túi</a:t>
            </a:r>
            <a:r>
              <a:rPr lang="en-US" sz="2000" dirty="0" smtClean="0">
                <a:latin typeface="Times New Roman" panose="02020603050405020304" pitchFamily="18" charset="0"/>
                <a:cs typeface="Times New Roman" panose="02020603050405020304" pitchFamily="18" charset="0"/>
              </a:rPr>
              <a:t> to </a:t>
            </a:r>
            <a:r>
              <a:rPr lang="en-US" sz="2000" dirty="0" err="1" smtClean="0">
                <a:latin typeface="Times New Roman" panose="02020603050405020304" pitchFamily="18" charset="0"/>
                <a:cs typeface="Times New Roman" panose="02020603050405020304" pitchFamily="18" charset="0"/>
              </a:rPr>
              <a:t>đến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mười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hai</a:t>
            </a:r>
            <a:r>
              <a:rPr lang="en-US" sz="2000" dirty="0" smtClean="0">
                <a:latin typeface="Times New Roman" panose="02020603050405020304" pitchFamily="18" charset="0"/>
                <a:cs typeface="Times New Roman" panose="02020603050405020304" pitchFamily="18" charset="0"/>
              </a:rPr>
              <a:t> gang. Ta </a:t>
            </a:r>
            <a:r>
              <a:rPr lang="en-US" sz="2000" dirty="0" err="1" smtClean="0">
                <a:latin typeface="Times New Roman" panose="02020603050405020304" pitchFamily="18" charset="0"/>
                <a:cs typeface="Times New Roman" panose="02020603050405020304" pitchFamily="18" charset="0"/>
              </a:rPr>
              <a:t>đưa</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người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chồng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đến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đảo</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lấy</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vàng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Đến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nơi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hắn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hoa</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cả</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mắt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hì</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hục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nhét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vàng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bạc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châu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báu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chật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cứng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cả</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cái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túi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mười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hai</a:t>
            </a:r>
            <a:r>
              <a:rPr lang="en-US" sz="2000" dirty="0" smtClean="0">
                <a:latin typeface="Times New Roman" panose="02020603050405020304" pitchFamily="18" charset="0"/>
                <a:cs typeface="Times New Roman" panose="02020603050405020304" pitchFamily="18" charset="0"/>
              </a:rPr>
              <a:t> gang </a:t>
            </a:r>
            <a:r>
              <a:rPr lang="en-US" sz="2000" dirty="0" err="1" smtClean="0">
                <a:latin typeface="Times New Roman" panose="02020603050405020304" pitchFamily="18" charset="0"/>
                <a:cs typeface="Times New Roman" panose="02020603050405020304" pitchFamily="18" charset="0"/>
              </a:rPr>
              <a:t>và</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cố</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gắng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nhét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đầy</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mọi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chỗ</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trên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người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mình</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ox(in)">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ox(in)">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box(in)">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box(in)">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box(in)">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box(in)">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box(in)">
                                      <p:cBhvr>
                                        <p:cTn id="42" dur="500"/>
                                        <p:tgtEl>
                                          <p:spTgt spid="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1200329"/>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7: </a:t>
            </a:r>
            <a:r>
              <a:rPr lang="pl-PL" b="1" dirty="0" smtClean="0">
                <a:solidFill>
                  <a:srgbClr val="FF0000"/>
                </a:solidFill>
                <a:latin typeface="Times New Roman" pitchFamily="18" charset="0"/>
                <a:cs typeface="Times New Roman" pitchFamily="18" charset="0"/>
              </a:rPr>
              <a:t>ÔN TẬP KĨ NĂNG VIẾT</a:t>
            </a:r>
            <a:r>
              <a:rPr lang="en-US" b="1" dirty="0" smtClean="0">
                <a:solidFill>
                  <a:srgbClr val="FF0000"/>
                </a:solidFill>
                <a:latin typeface="Times New Roman" pitchFamily="18" charset="0"/>
                <a:cs typeface="Times New Roman" pitchFamily="18" charset="0"/>
              </a:rPr>
              <a:t> BÀI VĂN ĐÓNG VAI NHÂN VẬT KỂ LẠI MỘT CHUYỆN CỔ TÍCH</a:t>
            </a:r>
            <a:r>
              <a:rPr lang="pl-PL" b="1" dirty="0" smtClean="0">
                <a:solidFill>
                  <a:srgbClr val="FF0000"/>
                </a:solidFill>
                <a:latin typeface="Times New Roman" pitchFamily="18" charset="0"/>
                <a:cs typeface="Times New Roman" pitchFamily="18" charset="0"/>
              </a:rPr>
              <a:t> </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0" y="685800"/>
            <a:ext cx="9144000" cy="5262979"/>
          </a:xfrm>
          <a:prstGeom prst="rect">
            <a:avLst/>
          </a:prstGeom>
          <a:noFill/>
        </p:spPr>
        <p:txBody>
          <a:bodyPr wrap="square" rtlCol="0">
            <a:spAutoFit/>
          </a:bodyPr>
          <a:lstStyle/>
          <a:p>
            <a:pPr algn="just"/>
            <a:r>
              <a:rPr lang="en-US" sz="2800" dirty="0" err="1" smtClean="0">
                <a:latin typeface="Times New Roman" pitchFamily="18" charset="0"/>
                <a:cs typeface="Times New Roman" pitchFamily="18" charset="0"/>
              </a:rPr>
              <a:t>Lúc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trở</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về</a:t>
            </a:r>
            <a:r>
              <a:rPr lang="en-US" sz="2800" dirty="0" smtClean="0">
                <a:latin typeface="Times New Roman" pitchFamily="18" charset="0"/>
                <a:cs typeface="Times New Roman" pitchFamily="18" charset="0"/>
              </a:rPr>
              <a:t>, ì à ì </a:t>
            </a:r>
            <a:r>
              <a:rPr lang="en-US" sz="2800" dirty="0" err="1" smtClean="0">
                <a:latin typeface="Times New Roman" pitchFamily="18" charset="0"/>
                <a:cs typeface="Times New Roman" pitchFamily="18" charset="0"/>
              </a:rPr>
              <a:t>ạch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leo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tụt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xuống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mãi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hắn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mới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bò</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được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lưng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Nhưng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vì</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nặng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quá</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phải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vỗ</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đến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mấy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lần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mới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nhấc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khỏi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mặt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đất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được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Đường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về</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hắn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phải</a:t>
            </a:r>
            <a:r>
              <a:rPr lang="en-US" sz="2800" dirty="0" smtClean="0">
                <a:latin typeface="Times New Roman" pitchFamily="18" charset="0"/>
                <a:cs typeface="Times New Roman" pitchFamily="18" charset="0"/>
              </a:rPr>
              <a:t> bay qua </a:t>
            </a:r>
            <a:r>
              <a:rPr lang="en-US" sz="2800" dirty="0" err="1" smtClean="0">
                <a:latin typeface="Times New Roman" pitchFamily="18" charset="0"/>
                <a:cs typeface="Times New Roman" pitchFamily="18" charset="0"/>
              </a:rPr>
              <a:t>biển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rộng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phần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vì</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chở</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quá</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nặng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phần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vì</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một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luồng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bất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chợt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thổi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đến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không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giữ</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được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thăng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bằng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đôi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nghiêng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ngả</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hắn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cả</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túi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xuống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biển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sâu</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Câu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chuyện</a:t>
            </a:r>
            <a:r>
              <a:rPr lang="en-US" sz="2800" dirty="0" smtClean="0">
                <a:latin typeface="Times New Roman" pitchFamily="18" charset="0"/>
                <a:cs typeface="Times New Roman" pitchFamily="18" charset="0"/>
              </a:rPr>
              <a:t> qua </a:t>
            </a:r>
            <a:r>
              <a:rPr lang="en-US" sz="2800" dirty="0" err="1" smtClean="0">
                <a:latin typeface="Times New Roman" pitchFamily="18" charset="0"/>
                <a:cs typeface="Times New Roman" pitchFamily="18" charset="0"/>
              </a:rPr>
              <a:t>đã</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lâu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nhưng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vẫn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muốn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nhắc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nhở</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mỗi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người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không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tham</a:t>
            </a:r>
            <a:r>
              <a:rPr lang="en-US" sz="2800" dirty="0" smtClean="0">
                <a:latin typeface="Times New Roman" pitchFamily="18" charset="0"/>
                <a:cs typeface="Times New Roman" pitchFamily="18" charset="0"/>
              </a:rPr>
              <a:t> lam, </a:t>
            </a:r>
            <a:r>
              <a:rPr lang="en-US" sz="2800" dirty="0" err="1" smtClean="0">
                <a:latin typeface="Times New Roman" pitchFamily="18" charset="0"/>
                <a:cs typeface="Times New Roman" pitchFamily="18" charset="0"/>
              </a:rPr>
              <a:t>ích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kỉ</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đừng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bao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giờ</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tệ</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với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người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nhất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em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Tham</a:t>
            </a:r>
            <a:r>
              <a:rPr lang="en-US" sz="2800" dirty="0" smtClean="0">
                <a:latin typeface="Times New Roman" pitchFamily="18" charset="0"/>
                <a:cs typeface="Times New Roman" pitchFamily="18" charset="0"/>
              </a:rPr>
              <a:t> lam </a:t>
            </a:r>
            <a:r>
              <a:rPr lang="en-US" sz="2800" dirty="0" err="1" smtClean="0">
                <a:latin typeface="Times New Roman" pitchFamily="18" charset="0"/>
                <a:cs typeface="Times New Roman" pitchFamily="18" charset="0"/>
              </a:rPr>
              <a:t>sẽ</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nhận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hậu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quả</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thích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đáng</a:t>
            </a:r>
            <a:r>
              <a:rPr lang="en-US" sz="2800" dirty="0" smtClean="0">
                <a:latin typeface="Times New Roman" pitchFamily="18" charset="0"/>
                <a:cs typeface="Times New Roman" pitchFamily="18" charset="0"/>
              </a:rPr>
              <a:t>.</a:t>
            </a:r>
          </a:p>
          <a:p>
            <a:pPr algn="just"/>
            <a:r>
              <a:rPr lang="en-US" sz="2800" b="1" dirty="0" smtClean="0">
                <a:latin typeface="Times New Roman" pitchFamily="18" charset="0"/>
                <a:cs typeface="Times New Roman" pitchFamily="18" charset="0"/>
              </a:rPr>
              <a:t>d.  </a:t>
            </a:r>
            <a:r>
              <a:rPr lang="en-US" sz="2800" b="1" dirty="0" err="1" smtClean="0">
                <a:latin typeface="Times New Roman" pitchFamily="18" charset="0"/>
                <a:cs typeface="Times New Roman" pitchFamily="18" charset="0"/>
              </a:rPr>
              <a:t>Bước</a:t>
            </a:r>
            <a:r>
              <a:rPr lang="en-US" sz="2800" b="1" dirty="0" smtClean="0">
                <a:latin typeface="Times New Roman" pitchFamily="18" charset="0"/>
                <a:cs typeface="Times New Roman" pitchFamily="18" charset="0"/>
              </a:rPr>
              <a:t> 4: </a:t>
            </a:r>
            <a:r>
              <a:rPr lang="en-US" sz="2800" b="1" dirty="0" err="1" smtClean="0">
                <a:latin typeface="Times New Roman" pitchFamily="18" charset="0"/>
                <a:cs typeface="Times New Roman" pitchFamily="18" charset="0"/>
              </a:rPr>
              <a:t>Kiểm</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tra</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và</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chỉnh</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sửa</a:t>
            </a:r>
            <a:r>
              <a:rPr lang="en-US" sz="2800" b="1"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ox(in)">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ox(in)">
                                      <p:cBhvr>
                                        <p:cTn id="17"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1200329"/>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7: </a:t>
            </a:r>
            <a:r>
              <a:rPr lang="pl-PL" b="1" dirty="0" smtClean="0">
                <a:solidFill>
                  <a:srgbClr val="FF0000"/>
                </a:solidFill>
                <a:latin typeface="Times New Roman" pitchFamily="18" charset="0"/>
                <a:cs typeface="Times New Roman" pitchFamily="18" charset="0"/>
              </a:rPr>
              <a:t>ÔN TẬP KĨ NĂNG VIẾT</a:t>
            </a:r>
            <a:r>
              <a:rPr lang="en-US" b="1" dirty="0" smtClean="0">
                <a:solidFill>
                  <a:srgbClr val="FF0000"/>
                </a:solidFill>
                <a:latin typeface="Times New Roman" pitchFamily="18" charset="0"/>
                <a:cs typeface="Times New Roman" pitchFamily="18" charset="0"/>
              </a:rPr>
              <a:t> BÀI VĂN ĐÓNG VAI NHÂN VẬT KỂ LẠI MỘT CHUYỆN CỔ TÍCH</a:t>
            </a:r>
            <a:r>
              <a:rPr lang="pl-PL" b="1" dirty="0" smtClean="0">
                <a:solidFill>
                  <a:srgbClr val="FF0000"/>
                </a:solidFill>
                <a:latin typeface="Times New Roman" pitchFamily="18" charset="0"/>
                <a:cs typeface="Times New Roman" pitchFamily="18" charset="0"/>
              </a:rPr>
              <a:t> </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0" y="685800"/>
            <a:ext cx="9144000" cy="5324535"/>
          </a:xfrm>
          <a:prstGeom prst="rect">
            <a:avLst/>
          </a:prstGeom>
          <a:noFill/>
        </p:spPr>
        <p:txBody>
          <a:bodyPr wrap="square" rtlCol="0">
            <a:spAutoFit/>
          </a:bodyPr>
          <a:lstStyle/>
          <a:p>
            <a:pPr algn="just"/>
            <a:r>
              <a:rPr lang="en-US" sz="2000" b="1" dirty="0" err="1" smtClean="0">
                <a:latin typeface="Times New Roman" pitchFamily="18" charset="0"/>
                <a:cs typeface="Times New Roman" pitchFamily="18" charset="0"/>
              </a:rPr>
              <a:t>Đề</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bài</a:t>
            </a:r>
            <a:r>
              <a:rPr lang="en-US" sz="2000" b="1" dirty="0" smtClean="0">
                <a:latin typeface="Times New Roman" pitchFamily="18" charset="0"/>
                <a:cs typeface="Times New Roman" pitchFamily="18" charset="0"/>
              </a:rPr>
              <a:t> 2: </a:t>
            </a:r>
            <a:r>
              <a:rPr lang="en-US" sz="2000" b="1" dirty="0" err="1" smtClean="0">
                <a:latin typeface="Times New Roman" pitchFamily="18" charset="0"/>
                <a:cs typeface="Times New Roman" pitchFamily="18" charset="0"/>
              </a:rPr>
              <a:t>Kể</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lại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chuyện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Vua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chích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chòe</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bằng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lời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của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nàng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công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chúa</a:t>
            </a:r>
            <a:r>
              <a:rPr lang="en-US"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1. </a:t>
            </a:r>
            <a:r>
              <a:rPr lang="en-US" sz="2000" b="1" dirty="0" err="1" smtClean="0">
                <a:latin typeface="Times New Roman" pitchFamily="18" charset="0"/>
                <a:cs typeface="Times New Roman" pitchFamily="18" charset="0"/>
              </a:rPr>
              <a:t>Xác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định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yêu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cầu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của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đề</a:t>
            </a:r>
            <a:r>
              <a:rPr lang="en-US"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cổ</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chòe</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chúa</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Ngôi kể: Ngôi thứ nhất </a:t>
            </a:r>
            <a:r>
              <a:rPr lang="vi-VN" sz="2000" i="1" dirty="0" smtClean="0">
                <a:latin typeface="Times New Roman" pitchFamily="18" charset="0"/>
                <a:cs typeface="Times New Roman" pitchFamily="18" charset="0"/>
              </a:rPr>
              <a:t>ta.</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Tính chất lời kể: vui, buồn, suy ngẫm, ...phải phù hợp với nội dung và bối cảnh kể, suy nghĩ của nàng  công chúa đã trải qua thử thách và đang sống trong hạnh phúc.</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2. Dàn ý tham khảo:</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 Mở bài:</a:t>
            </a:r>
            <a:r>
              <a:rPr lang="vi-VN" sz="2000" dirty="0" smtClean="0">
                <a:latin typeface="Times New Roman" pitchFamily="18" charset="0"/>
                <a:cs typeface="Times New Roman" pitchFamily="18" charset="0"/>
              </a:rPr>
              <a:t> Đóng vai nhân vật để giới thiệu sơ lược về mình và câu chuyện định kể.</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Ta là công chúa trong câu chuyện Vua chích chòe, sau khi phải trải qua bao nhiêu khó khăn, ta đã có cuộc sống hạnh phúc. Có lúc ta không dám nhớ lại, tại sao trước đây ta lại có thể là kẻ kiêu căng, ngạo mạn, ngông cuồng. Câu chuyện qua đi làm ta ân hận mãi.</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 Thân bài:</a:t>
            </a:r>
            <a:r>
              <a:rPr lang="vi-VN" sz="2000" dirty="0" smtClean="0">
                <a:latin typeface="Times New Roman" pitchFamily="18" charset="0"/>
                <a:cs typeface="Times New Roman" pitchFamily="18" charset="0"/>
              </a:rPr>
              <a:t> Kể lại diễn biến sự việc chính của câu chuyện:</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Ta vốn là con gái của quốc vương, vua cha yêu thương, chiều chuộng ta vô cùng. Vua cha luôn tự hào có ta là con gái xinh đẹp tuyệt trần. Điều đó khiến  ta vô cùng kiêu ngạo,chả coi ai ra gì (đến sau này ta mới nhận ra điều này).</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ox(in)">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ox(in)">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box(in)">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box(in)">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box(in)">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box(in)">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box(in)">
                                      <p:cBhvr>
                                        <p:cTn id="42" dur="500"/>
                                        <p:tgtEl>
                                          <p:spTgt spid="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box(in)">
                                      <p:cBhvr>
                                        <p:cTn id="47" dur="500"/>
                                        <p:tgtEl>
                                          <p:spTgt spid="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7">
                                            <p:txEl>
                                              <p:pRg st="9" end="9"/>
                                            </p:txEl>
                                          </p:spTgt>
                                        </p:tgtEl>
                                        <p:attrNameLst>
                                          <p:attrName>style.visibility</p:attrName>
                                        </p:attrNameLst>
                                      </p:cBhvr>
                                      <p:to>
                                        <p:strVal val="visible"/>
                                      </p:to>
                                    </p:set>
                                    <p:animEffect transition="in" filter="box(in)">
                                      <p:cBhvr>
                                        <p:cTn id="52" dur="500"/>
                                        <p:tgtEl>
                                          <p:spTgt spid="7">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7">
                                            <p:txEl>
                                              <p:pRg st="10" end="10"/>
                                            </p:txEl>
                                          </p:spTgt>
                                        </p:tgtEl>
                                        <p:attrNameLst>
                                          <p:attrName>style.visibility</p:attrName>
                                        </p:attrNameLst>
                                      </p:cBhvr>
                                      <p:to>
                                        <p:strVal val="visible"/>
                                      </p:to>
                                    </p:set>
                                    <p:animEffect transition="in" filter="box(in)">
                                      <p:cBhvr>
                                        <p:cTn id="57" dur="500"/>
                                        <p:tgtEl>
                                          <p:spTgt spid="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1200329"/>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7: </a:t>
            </a:r>
            <a:r>
              <a:rPr lang="pl-PL" b="1" dirty="0" smtClean="0">
                <a:solidFill>
                  <a:srgbClr val="FF0000"/>
                </a:solidFill>
                <a:latin typeface="Times New Roman" pitchFamily="18" charset="0"/>
                <a:cs typeface="Times New Roman" pitchFamily="18" charset="0"/>
              </a:rPr>
              <a:t>ÔN TẬP KĨ NĂNG VIẾT</a:t>
            </a:r>
            <a:r>
              <a:rPr lang="en-US" b="1" dirty="0" smtClean="0">
                <a:solidFill>
                  <a:srgbClr val="FF0000"/>
                </a:solidFill>
                <a:latin typeface="Times New Roman" pitchFamily="18" charset="0"/>
                <a:cs typeface="Times New Roman" pitchFamily="18" charset="0"/>
              </a:rPr>
              <a:t> BÀI VĂN ĐÓNG VAI NHÂN VẬT KỂ LẠI MỘT CHUYỆN CỔ TÍCH</a:t>
            </a:r>
            <a:r>
              <a:rPr lang="pl-PL" b="1" dirty="0" smtClean="0">
                <a:solidFill>
                  <a:srgbClr val="FF0000"/>
                </a:solidFill>
                <a:latin typeface="Times New Roman" pitchFamily="18" charset="0"/>
                <a:cs typeface="Times New Roman" pitchFamily="18" charset="0"/>
              </a:rPr>
              <a:t> </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0" y="685800"/>
            <a:ext cx="9144000" cy="4708981"/>
          </a:xfrm>
          <a:prstGeom prst="rect">
            <a:avLst/>
          </a:prstGeom>
          <a:noFill/>
        </p:spPr>
        <p:txBody>
          <a:bodyPr wrap="square" rtlCol="0">
            <a:spAutoFit/>
          </a:bodyPr>
          <a:lstStyle/>
          <a:p>
            <a:pPr algn="just"/>
            <a:r>
              <a:rPr lang="vi-VN" sz="2000" dirty="0" smtClean="0">
                <a:latin typeface="Times New Roman" pitchFamily="18" charset="0"/>
                <a:cs typeface="Times New Roman" pitchFamily="18" charset="0"/>
              </a:rPr>
              <a:t>- Cha mở buổi yến tiệc linh đình để tìm phò mã, để kén chồng cho ta. Ngày hôm đó, trong bữa tiệc đông đúc, có vô khối các chàng trai là các ông hoàng, bá tước đến dự tiệc,vua cha dẫn ta đi xem mặt. Nhưng gặp ai ta cũng tìm ra lí do để nhạo báng lại họ. Trong số đó, có một ông Vua chích chòe (vì ông ta có cái cằm  cong như con chích chòe). Mỗi lúc chê bai được người khác ta lại cảm thấy tự mãn, coi mình là nhất. </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Lời chê bai của ta dành cho các hoàng tước, công tử trong bữa tiệc hôm ấy khiến vua cha giận lắm. Cha ta thề rằng sẽ sẽ gả ta cho gã hát rong đầu tiên nghèo khổ.</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Theo luật lệ, ta sẽ không được sống trong hoàng cung mà phải theo chồng đến một nơi xa lạ. Khi ấy ta phải đến một nơi rất xa, khi thì ta thấy một khu rừng đẹp, khi thì thấy một thảo nguyên xanh, một thành phố mi lệ. Ta hỏi chồng ta, tất cả đều là của Vua chích chòe.  (Bộc lộ tâm trạng khi biết chuyện đó)</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Ta cùng chồng sống trong một túp lều rách nát, ta vốn được chiều chuộng nên đến nấu ăn cũng không biết làm.Nhưng dần dần ta đã trải qua nhiều việc: dọn nhà, làm bếp, đan sọt, dệt vải, bán sành sứ, làm phụ bếp trong cung vua.</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ox(in)">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ox(in)">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box(in)">
                                      <p:cBhvr>
                                        <p:cTn id="22"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1200329"/>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7: </a:t>
            </a:r>
            <a:r>
              <a:rPr lang="pl-PL" b="1" dirty="0" smtClean="0">
                <a:solidFill>
                  <a:srgbClr val="FF0000"/>
                </a:solidFill>
                <a:latin typeface="Times New Roman" pitchFamily="18" charset="0"/>
                <a:cs typeface="Times New Roman" pitchFamily="18" charset="0"/>
              </a:rPr>
              <a:t>ÔN TẬP KĨ NĂNG VIẾT</a:t>
            </a:r>
            <a:r>
              <a:rPr lang="en-US" b="1" dirty="0" smtClean="0">
                <a:solidFill>
                  <a:srgbClr val="FF0000"/>
                </a:solidFill>
                <a:latin typeface="Times New Roman" pitchFamily="18" charset="0"/>
                <a:cs typeface="Times New Roman" pitchFamily="18" charset="0"/>
              </a:rPr>
              <a:t> BÀI VĂN ĐÓNG VAI NHÂN VẬT KỂ LẠI MỘT CHUYỆN CỔ TÍCH</a:t>
            </a:r>
            <a:r>
              <a:rPr lang="pl-PL" b="1" dirty="0" smtClean="0">
                <a:solidFill>
                  <a:srgbClr val="FF0000"/>
                </a:solidFill>
                <a:latin typeface="Times New Roman" pitchFamily="18" charset="0"/>
                <a:cs typeface="Times New Roman" pitchFamily="18" charset="0"/>
              </a:rPr>
              <a:t> </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0" y="685800"/>
            <a:ext cx="9144000" cy="5262979"/>
          </a:xfrm>
          <a:prstGeom prst="rect">
            <a:avLst/>
          </a:prstGeom>
          <a:noFill/>
        </p:spPr>
        <p:txBody>
          <a:bodyPr wrap="square" rtlCol="0">
            <a:spAutoFit/>
          </a:bodyPr>
          <a:lstStyle/>
          <a:p>
            <a:pPr algn="just"/>
            <a:r>
              <a:rPr lang="vi-VN" sz="2400" dirty="0" smtClean="0">
                <a:latin typeface="Times New Roman" pitchFamily="18" charset="0"/>
                <a:cs typeface="Times New Roman" pitchFamily="18" charset="0"/>
              </a:rPr>
              <a:t>- Vua tổ chức hôn lễ cho hoàng tử con trai đầu lòng, ta len vào để xem. Vị hoàng tử mà ta nhận ra ngay lại chính là Vua chích chòe. Chàng muốn nắm tay ta để nhảy, ta từ chối, rụt tay lại (Bộc lộ cảm xúc). Ta bỏ chạy khiến súp và bánh mì đổ xuống đất. Mọi người cười nhạo ta xấu hổ vô cùng.</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-Cua chích chòe chính là chồng của ta- người hát rong. Hóa ra, chàng muốn dạy cho ta bài học về tính kiêu ngạo. Ta ân hận vô cùng. Chàng nắm tay ta âu yếm suốt cả bữa tiệc hôm ấy. Ta thật hạnh phúc vì lấy được chàng Vua chích chòe làm chồng</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 Kết bài:</a:t>
            </a:r>
            <a:r>
              <a:rPr lang="vi-VN" sz="2400" dirty="0" smtClean="0">
                <a:latin typeface="Times New Roman" pitchFamily="18" charset="0"/>
                <a:cs typeface="Times New Roman" pitchFamily="18" charset="0"/>
              </a:rPr>
              <a:t> Câu chuyện hạnh phúc của ta hi vọng sẽ giúp mọi người điều gì đó. Nhất là trong việc phán xét người khác, đừng bao giờ nhìn người khác bằng bề ngoài, đừng bao giờ coi thường ai cả. Hãy sống giản dị, yêu thương, vị tha. </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ox(in)">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ox(in)">
                                      <p:cBhvr>
                                        <p:cTn id="17"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1200329"/>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7: </a:t>
            </a:r>
            <a:r>
              <a:rPr lang="pl-PL" b="1" dirty="0" smtClean="0">
                <a:solidFill>
                  <a:srgbClr val="FF0000"/>
                </a:solidFill>
                <a:latin typeface="Times New Roman" pitchFamily="18" charset="0"/>
                <a:cs typeface="Times New Roman" pitchFamily="18" charset="0"/>
              </a:rPr>
              <a:t>ÔN TẬP KĨ NĂNG VIẾT</a:t>
            </a:r>
            <a:r>
              <a:rPr lang="en-US" b="1" dirty="0" smtClean="0">
                <a:solidFill>
                  <a:srgbClr val="FF0000"/>
                </a:solidFill>
                <a:latin typeface="Times New Roman" pitchFamily="18" charset="0"/>
                <a:cs typeface="Times New Roman" pitchFamily="18" charset="0"/>
              </a:rPr>
              <a:t> BÀI VĂN ĐÓNG VAI NHÂN VẬT KỂ LẠI MỘT CHUYỆN CỔ TÍCH</a:t>
            </a:r>
            <a:r>
              <a:rPr lang="pl-PL" b="1" dirty="0" smtClean="0">
                <a:solidFill>
                  <a:srgbClr val="FF0000"/>
                </a:solidFill>
                <a:latin typeface="Times New Roman" pitchFamily="18" charset="0"/>
                <a:cs typeface="Times New Roman" pitchFamily="18" charset="0"/>
              </a:rPr>
              <a:t> </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0" y="685800"/>
            <a:ext cx="9144000" cy="5940088"/>
          </a:xfrm>
          <a:prstGeom prst="rect">
            <a:avLst/>
          </a:prstGeom>
          <a:noFill/>
        </p:spPr>
        <p:txBody>
          <a:bodyPr wrap="square" rtlCol="0">
            <a:spAutoFit/>
          </a:bodyPr>
          <a:lstStyle/>
          <a:p>
            <a:pPr algn="just"/>
            <a:r>
              <a:rPr lang="vi-VN" sz="2000" b="1" dirty="0" smtClean="0">
                <a:latin typeface="Times New Roman" pitchFamily="18" charset="0"/>
                <a:cs typeface="Times New Roman" pitchFamily="18" charset="0"/>
              </a:rPr>
              <a:t>Đề bài 3: Kể lại câu chuyện  “Em bé thông minh” bằng lời của em bé khi đã trở thành trạng nguyên với một kết thúc mới</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1. Xác định yêu cầu của đề:</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Đối tượng kể: là truyện cổ tích </a:t>
            </a:r>
            <a:r>
              <a:rPr lang="vi-VN" sz="2000" b="1" dirty="0" smtClean="0">
                <a:latin typeface="Times New Roman" pitchFamily="18" charset="0"/>
                <a:cs typeface="Times New Roman" pitchFamily="18" charset="0"/>
              </a:rPr>
              <a:t>“</a:t>
            </a:r>
            <a:r>
              <a:rPr lang="vi-VN" sz="2000" dirty="0" smtClean="0">
                <a:latin typeface="Times New Roman" pitchFamily="18" charset="0"/>
                <a:cs typeface="Times New Roman" pitchFamily="18" charset="0"/>
              </a:rPr>
              <a:t>Em bé thông minh” </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Yêu cầu kể: nhập vai nhân vật em bé thông minh khi đã trở thành trạng nguyên.</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Ngôi kể: Ngôi thứ nhất </a:t>
            </a:r>
            <a:r>
              <a:rPr lang="vi-VN" sz="2000" i="1" dirty="0" smtClean="0">
                <a:latin typeface="Times New Roman" pitchFamily="18" charset="0"/>
                <a:cs typeface="Times New Roman" pitchFamily="18" charset="0"/>
              </a:rPr>
              <a:t>tôi.</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Tính chất lời kể: vui, suy ngẫm, ...phải phù hợp với nội dung và bối cảnh kể, suy nghĩ của một trạng nguyên.</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2. Dàn ý tham khảo:</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a. Mở bài: </a:t>
            </a:r>
            <a:r>
              <a:rPr lang="vi-VN" sz="2000" dirty="0" smtClean="0">
                <a:latin typeface="Times New Roman" pitchFamily="18" charset="0"/>
                <a:cs typeface="Times New Roman" pitchFamily="18" charset="0"/>
              </a:rPr>
              <a:t>Giới thiệu câu chuyện kể và hoàn cảnh của câu chuyện.</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Là một trạng nguyên trẻ tuổi nhất của đất nước, ta luôn tự hào mình về những kiến thức mình học được. Đó là kiến thức của nhân dân lao động. Bới ta sinh ra là con của người nông dân nghèo, quanh năm gắn bó với việc đồng ruộng. Ta là ai các bạn biết rồi chứ. Ta chính là em bé thông minh ngày nào hay hát câu “Tang tình tang, tính tình tang đây”</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b. Thân bài: </a:t>
            </a:r>
            <a:r>
              <a:rPr lang="vi-VN" sz="2000" dirty="0" smtClean="0">
                <a:latin typeface="Times New Roman" pitchFamily="18" charset="0"/>
                <a:cs typeface="Times New Roman" pitchFamily="18" charset="0"/>
              </a:rPr>
              <a:t>kể lại diễn biến sự việc chính.</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Hồi bấy giờ, nhà vua muốn tìm người hiền tài nên đã cho một viên quan đi khắp nước để dò la. Viên quan ấy cũng là người thông tuệ khác thường, đi đến đâu, ông cũng ra những câu đố oái oăm, hóc búa để thử tài.</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ox(in)">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ox(in)">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box(in)">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box(in)">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box(in)">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box(in)">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box(in)">
                                      <p:cBhvr>
                                        <p:cTn id="42" dur="500"/>
                                        <p:tgtEl>
                                          <p:spTgt spid="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box(in)">
                                      <p:cBhvr>
                                        <p:cTn id="47" dur="500"/>
                                        <p:tgtEl>
                                          <p:spTgt spid="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7">
                                            <p:txEl>
                                              <p:pRg st="9" end="9"/>
                                            </p:txEl>
                                          </p:spTgt>
                                        </p:tgtEl>
                                        <p:attrNameLst>
                                          <p:attrName>style.visibility</p:attrName>
                                        </p:attrNameLst>
                                      </p:cBhvr>
                                      <p:to>
                                        <p:strVal val="visible"/>
                                      </p:to>
                                    </p:set>
                                    <p:animEffect transition="in" filter="box(in)">
                                      <p:cBhvr>
                                        <p:cTn id="52" dur="500"/>
                                        <p:tgtEl>
                                          <p:spTgt spid="7">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7">
                                            <p:txEl>
                                              <p:pRg st="10" end="10"/>
                                            </p:txEl>
                                          </p:spTgt>
                                        </p:tgtEl>
                                        <p:attrNameLst>
                                          <p:attrName>style.visibility</p:attrName>
                                        </p:attrNameLst>
                                      </p:cBhvr>
                                      <p:to>
                                        <p:strVal val="visible"/>
                                      </p:to>
                                    </p:set>
                                    <p:animEffect transition="in" filter="box(in)">
                                      <p:cBhvr>
                                        <p:cTn id="57" dur="500"/>
                                        <p:tgtEl>
                                          <p:spTgt spid="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1200329"/>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7: </a:t>
            </a:r>
            <a:r>
              <a:rPr lang="pl-PL" b="1" dirty="0" smtClean="0">
                <a:solidFill>
                  <a:srgbClr val="FF0000"/>
                </a:solidFill>
                <a:latin typeface="Times New Roman" pitchFamily="18" charset="0"/>
                <a:cs typeface="Times New Roman" pitchFamily="18" charset="0"/>
              </a:rPr>
              <a:t>ÔN TẬP KĨ NĂNG VIẾT</a:t>
            </a:r>
            <a:r>
              <a:rPr lang="en-US" b="1" dirty="0" smtClean="0">
                <a:solidFill>
                  <a:srgbClr val="FF0000"/>
                </a:solidFill>
                <a:latin typeface="Times New Roman" pitchFamily="18" charset="0"/>
                <a:cs typeface="Times New Roman" pitchFamily="18" charset="0"/>
              </a:rPr>
              <a:t> BÀI VĂN ĐÓNG VAI NHÂN VẬT KỂ LẠI MỘT CHUYỆN CỔ TÍCH</a:t>
            </a:r>
            <a:r>
              <a:rPr lang="pl-PL" b="1" dirty="0" smtClean="0">
                <a:solidFill>
                  <a:srgbClr val="FF0000"/>
                </a:solidFill>
                <a:latin typeface="Times New Roman" pitchFamily="18" charset="0"/>
                <a:cs typeface="Times New Roman" pitchFamily="18" charset="0"/>
              </a:rPr>
              <a:t> </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0" y="685800"/>
            <a:ext cx="9144000" cy="5324535"/>
          </a:xfrm>
          <a:prstGeom prst="rect">
            <a:avLst/>
          </a:prstGeom>
          <a:noFill/>
        </p:spPr>
        <p:txBody>
          <a:bodyPr wrap="square" rtlCol="0">
            <a:spAutoFit/>
          </a:bodyPr>
          <a:lstStyle/>
          <a:p>
            <a:pPr algn="just"/>
            <a:r>
              <a:rPr lang="vi-VN" sz="2000" b="1" dirty="0" smtClean="0">
                <a:latin typeface="Times New Roman" pitchFamily="18" charset="0"/>
                <a:cs typeface="Times New Roman" pitchFamily="18" charset="0"/>
              </a:rPr>
              <a:t>- </a:t>
            </a:r>
            <a:r>
              <a:rPr lang="vi-VN" sz="2000" dirty="0" smtClean="0">
                <a:latin typeface="Times New Roman" pitchFamily="18" charset="0"/>
                <a:cs typeface="Times New Roman" pitchFamily="18" charset="0"/>
              </a:rPr>
              <a:t> Một hôm, cha ta đang đánh trâu cày còn ta đang đập đất, thì một viên quan ấy  dừng ngựa gần chỗ cha con ta và ra câu hỏi rằng trâu mỗi ngày cày được mấy đường. Cha ta chưa biết trả lời thế nào, thì ta nghĩ ngay ra câu ứng phó. Ta lúc đó chỉ là cậu bé khoảng bảy, tám tuổi thôi, nhưng đã hỏi vặn lại quan rằng: “Nếu ông trả lời đúng ngựa của ông đi một ngày được mấy bước, tôi sẽ cho ông biết trâu của cha tôi cày một ngày được mấy đường”</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Ta thấy viên quan há hốc mồm sửng sốt không biết trả lời tôi ra sao. (thêm cảm xúc của người kể trước sự việc)</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Nhà vua thử tài ta hết lần này đến lần khác. Mỗi lần mức độ khó khăn, hóc búa càng tăng lên. Đầu tiên là việc nhà vua ban cho làng ta ba thúng gạo nếp và ba con trâu đực, ra lệnh làm sao phải nuôi cho ba con trâu ấy đẻ thành chín con, hẹn năm sau phải đem nộp đủ, nếu không thì cả làng phải tội.</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Cả làng lo lắng. Biết chuyện, ta xin cha tôi thưa với dân làng giết thịt hai con trâu và đồ hai thúng gạo nếp để mọi người ăn một bữa cho sướng miệng. Còn một con trâu và một thúng gạo nếp bán đi lấy tiền làm lộ phí cho cha con ta trẩy kinh lo liệu việc của làng.</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ox(in)">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ox(in)">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box(in)">
                                      <p:cBhvr>
                                        <p:cTn id="22"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1200329"/>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7: </a:t>
            </a:r>
            <a:r>
              <a:rPr lang="pl-PL" b="1" dirty="0" smtClean="0">
                <a:solidFill>
                  <a:srgbClr val="FF0000"/>
                </a:solidFill>
                <a:latin typeface="Times New Roman" pitchFamily="18" charset="0"/>
                <a:cs typeface="Times New Roman" pitchFamily="18" charset="0"/>
              </a:rPr>
              <a:t>ÔN TẬP KĨ NĂNG VIẾT</a:t>
            </a:r>
            <a:r>
              <a:rPr lang="en-US" b="1" dirty="0" smtClean="0">
                <a:solidFill>
                  <a:srgbClr val="FF0000"/>
                </a:solidFill>
                <a:latin typeface="Times New Roman" pitchFamily="18" charset="0"/>
                <a:cs typeface="Times New Roman" pitchFamily="18" charset="0"/>
              </a:rPr>
              <a:t> BÀI VĂN ĐÓNG VAI NHÂN VẬT KỂ LẠI MỘT CHUYỆN CỔ TÍCH</a:t>
            </a:r>
            <a:r>
              <a:rPr lang="pl-PL" b="1" dirty="0" smtClean="0">
                <a:solidFill>
                  <a:srgbClr val="FF0000"/>
                </a:solidFill>
                <a:latin typeface="Times New Roman" pitchFamily="18" charset="0"/>
                <a:cs typeface="Times New Roman" pitchFamily="18" charset="0"/>
              </a:rPr>
              <a:t> </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0" y="685800"/>
            <a:ext cx="9144000" cy="5940088"/>
          </a:xfrm>
          <a:prstGeom prst="rect">
            <a:avLst/>
          </a:prstGeom>
          <a:noFill/>
        </p:spPr>
        <p:txBody>
          <a:bodyPr wrap="square" rtlCol="0">
            <a:spAutoFit/>
          </a:bodyPr>
          <a:lstStyle/>
          <a:p>
            <a:pPr algn="just"/>
            <a:r>
              <a:rPr lang="vi-VN" sz="2000" dirty="0" smtClean="0">
                <a:latin typeface="Times New Roman" pitchFamily="18" charset="0"/>
                <a:cs typeface="Times New Roman" pitchFamily="18" charset="0"/>
              </a:rPr>
              <a:t>- Đến kinh thành, ta lẻn vào hoàng cung, đứng trước sân rồng gào khóc. Vua ra hỏi han ta ts tâu với vua rằng: “mẹ con chết sớm mà cha con không chịu đẻ em bé để chơi với con cho có bạn, cho nên con khóc. Dám mong đức vua phán bảo cha con cho con được nhờ”.</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Nghe tôi nói thế, vua và các triều thần đều bật cười. Vua lại phán: “Mày muốn có em thì phải kiếm vợ khác cho cha mày, chứ cha mày là giống đực, làm sao mà đẻ được!” Điều này cũng giống như việc vua ban trâu đực cũng không thể đẻ được. Vua mỉm cười và nói chuyện ban trâu cho làng chỉ là thử tài thôi, đó là lộc vua ban.</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Nhà vua lại tiếp tục thử tài bằng cách ra lệnh từ một con chim sẻ dọn thành ba mâm cỗ. Ta đưa ra cây kim nói rằng làm thành một con dao để ta sẻ thịt chim. Mọi người đều thán phục.</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Bấy giờ, nhiều nước láng giềng luôn đe dọa xâm lược nước ta, chúng cho người sang thử tài. Sứ thần đưa sang một cái vỏ ốc vặn rất dài, rỗng hai đầu, đố làm sao xâu một sợi chỉ mảnh xuyên qua đường ruột ốc. Các đại thần nước ta đều vò đầu suy nghĩ. Mọi người dùng nhiều cách nhưng vô hiệu. Ta nghĩ ra cách lấy con kiến càng buộc chỉ ngàng lưng, dùng mỡ bôi một đầu để dụ kiến bò sang, quả đúng như vậy. Con kiến giúp ta xuyên sợi chỉ qua vỏ ốc trong sự ngỡ ngàng, thán phúc của mọi người nhất là tên sứ giả. </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ox(in)">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ox(in)">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box(in)">
                                      <p:cBhvr>
                                        <p:cTn id="22"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6: ÔN TẬP KĨ NĂNG VIẾT BÀI VĂN THUYẾT MINH THUẬT LẠI MỘT SỰ KIỆN - SINH HOẠT VĂN HÓA</a:t>
            </a:r>
            <a:endParaRPr lang="en-US" dirty="0" smtClean="0">
              <a:solidFill>
                <a:srgbClr val="FF0000"/>
              </a:solidFill>
              <a:latin typeface="Times New Roman" pitchFamily="18" charset="0"/>
              <a:cs typeface="Times New Roman" pitchFamily="18" charset="0"/>
            </a:endParaRPr>
          </a:p>
          <a:p>
            <a:endParaRPr lang="en-US" dirty="0"/>
          </a:p>
        </p:txBody>
      </p:sp>
      <p:sp>
        <p:nvSpPr>
          <p:cNvPr id="6" name="TextBox 5"/>
          <p:cNvSpPr txBox="1"/>
          <p:nvPr/>
        </p:nvSpPr>
        <p:spPr>
          <a:xfrm>
            <a:off x="0" y="685800"/>
            <a:ext cx="9144000" cy="6001643"/>
          </a:xfrm>
          <a:prstGeom prst="rect">
            <a:avLst/>
          </a:prstGeom>
          <a:noFill/>
        </p:spPr>
        <p:txBody>
          <a:bodyPr wrap="square" rtlCol="0">
            <a:spAutoFit/>
          </a:bodyPr>
          <a:lstStyle/>
          <a:p>
            <a:r>
              <a:rPr lang="vi-VN" sz="2400" b="1" dirty="0" smtClean="0">
                <a:latin typeface="Times New Roman" pitchFamily="18" charset="0"/>
                <a:cs typeface="Times New Roman" pitchFamily="18" charset="0"/>
              </a:rPr>
              <a:t>B. Thực hành viết theo các bước làm viết .</a:t>
            </a:r>
            <a:endParaRPr lang="en-US" sz="2400" dirty="0" smtClean="0">
              <a:latin typeface="Times New Roman" pitchFamily="18" charset="0"/>
              <a:cs typeface="Times New Roman" pitchFamily="18" charset="0"/>
            </a:endParaRPr>
          </a:p>
          <a:p>
            <a:r>
              <a:rPr lang="vi-VN" sz="2400" b="1" dirty="0" smtClean="0">
                <a:latin typeface="Times New Roman" pitchFamily="18" charset="0"/>
                <a:cs typeface="Times New Roman" pitchFamily="18" charset="0"/>
              </a:rPr>
              <a:t>Bước 1.Trước khi viết</a:t>
            </a:r>
            <a:endParaRPr lang="en-US" sz="2400" dirty="0" smtClean="0">
              <a:latin typeface="Times New Roman" pitchFamily="18" charset="0"/>
              <a:cs typeface="Times New Roman" pitchFamily="18" charset="0"/>
            </a:endParaRPr>
          </a:p>
          <a:p>
            <a:r>
              <a:rPr lang="vi-VN" sz="2400" b="1" dirty="0" smtClean="0">
                <a:latin typeface="Times New Roman" pitchFamily="18" charset="0"/>
                <a:cs typeface="Times New Roman" pitchFamily="18" charset="0"/>
              </a:rPr>
              <a:t>a. Lựa chọn sự kiện</a:t>
            </a:r>
            <a:r>
              <a:rPr lang="vi-VN" sz="2400"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Sự kiện mà em được tham gia, chứng kiến, hoặc được tìm hiểu qua các phương tiện thông tin.</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Sự kiện đó em có hứng thú, hoặc đã để lại dấu ấn trong em.</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Sự kiện thuận lợi cho em tham gia, chứng kiến, hoặc tìm hiểu.</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b. Thu thập dữ liệu về sự kiện:</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Quan sát trực tiếp, chọn lọc, ghi chép kiến thức về sự kiện.</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Sưu tầm kiến thức từ sách, báo, mạng...</a:t>
            </a:r>
            <a:endParaRPr lang="en-US" sz="2400" dirty="0" smtClean="0">
              <a:latin typeface="Times New Roman" pitchFamily="18" charset="0"/>
              <a:cs typeface="Times New Roman" pitchFamily="18" charset="0"/>
            </a:endParaRPr>
          </a:p>
          <a:p>
            <a:r>
              <a:rPr lang="vi-VN" sz="2400" b="1" dirty="0" smtClean="0">
                <a:latin typeface="Times New Roman" pitchFamily="18" charset="0"/>
                <a:cs typeface="Times New Roman" pitchFamily="18" charset="0"/>
              </a:rPr>
              <a:t>Bước 2.Tìm ý, lập dàn ý </a:t>
            </a:r>
            <a:endParaRPr lang="en-US" sz="2400" dirty="0" smtClean="0">
              <a:latin typeface="Times New Roman" pitchFamily="18" charset="0"/>
              <a:cs typeface="Times New Roman" pitchFamily="18" charset="0"/>
            </a:endParaRPr>
          </a:p>
          <a:p>
            <a:r>
              <a:rPr lang="vi-VN" sz="2400" b="1" dirty="0" smtClean="0">
                <a:latin typeface="Times New Roman" pitchFamily="18" charset="0"/>
                <a:cs typeface="Times New Roman" pitchFamily="18" charset="0"/>
              </a:rPr>
              <a:t>a. Tìm ý (điền phiếu tìm ý)</a:t>
            </a:r>
            <a:endParaRPr lang="en-US" sz="2400" dirty="0" smtClean="0">
              <a:latin typeface="Times New Roman" pitchFamily="18" charset="0"/>
              <a:cs typeface="Times New Roman" pitchFamily="18" charset="0"/>
            </a:endParaRPr>
          </a:p>
          <a:p>
            <a:r>
              <a:rPr lang="vi-VN" sz="2400" b="1"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Thời gian, địa điểm diễn ra sự kiện</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Hoạt động chính </a:t>
            </a:r>
            <a:r>
              <a:rPr lang="vi-VN" sz="2400" dirty="0" smtClean="0">
                <a:latin typeface="Times New Roman" pitchFamily="18" charset="0"/>
                <a:cs typeface="Times New Roman" pitchFamily="18" charset="0"/>
              </a:rPr>
              <a:t>(trình </a:t>
            </a:r>
            <a:r>
              <a:rPr lang="vi-VN" sz="2400" dirty="0" smtClean="0">
                <a:latin typeface="Times New Roman" pitchFamily="18" charset="0"/>
                <a:cs typeface="Times New Roman" pitchFamily="18" charset="0"/>
              </a:rPr>
              <a:t>tự, kết quả của hoạt động)</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+Ý nghĩa của sự kiện</a:t>
            </a:r>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ox(in)">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ox(in)">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ox(in)">
                                      <p:cBhvr>
                                        <p:cTn id="52" dur="500"/>
                                        <p:tgtEl>
                                          <p:spTgt spid="6">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6">
                                            <p:txEl>
                                              <p:pRg st="10" end="10"/>
                                            </p:txEl>
                                          </p:spTgt>
                                        </p:tgtEl>
                                        <p:attrNameLst>
                                          <p:attrName>style.visibility</p:attrName>
                                        </p:attrNameLst>
                                      </p:cBhvr>
                                      <p:to>
                                        <p:strVal val="visible"/>
                                      </p:to>
                                    </p:set>
                                    <p:animEffect transition="in" filter="box(in)">
                                      <p:cBhvr>
                                        <p:cTn id="57" dur="500"/>
                                        <p:tgtEl>
                                          <p:spTgt spid="6">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6">
                                            <p:txEl>
                                              <p:pRg st="11" end="11"/>
                                            </p:txEl>
                                          </p:spTgt>
                                        </p:tgtEl>
                                        <p:attrNameLst>
                                          <p:attrName>style.visibility</p:attrName>
                                        </p:attrNameLst>
                                      </p:cBhvr>
                                      <p:to>
                                        <p:strVal val="visible"/>
                                      </p:to>
                                    </p:set>
                                    <p:animEffect transition="in" filter="box(in)">
                                      <p:cBhvr>
                                        <p:cTn id="62" dur="500"/>
                                        <p:tgtEl>
                                          <p:spTgt spid="6">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6">
                                            <p:txEl>
                                              <p:pRg st="12" end="12"/>
                                            </p:txEl>
                                          </p:spTgt>
                                        </p:tgtEl>
                                        <p:attrNameLst>
                                          <p:attrName>style.visibility</p:attrName>
                                        </p:attrNameLst>
                                      </p:cBhvr>
                                      <p:to>
                                        <p:strVal val="visible"/>
                                      </p:to>
                                    </p:set>
                                    <p:animEffect transition="in" filter="box(in)">
                                      <p:cBhvr>
                                        <p:cTn id="67" dur="500"/>
                                        <p:tgtEl>
                                          <p:spTgt spid="6">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6">
                                            <p:txEl>
                                              <p:pRg st="13" end="13"/>
                                            </p:txEl>
                                          </p:spTgt>
                                        </p:tgtEl>
                                        <p:attrNameLst>
                                          <p:attrName>style.visibility</p:attrName>
                                        </p:attrNameLst>
                                      </p:cBhvr>
                                      <p:to>
                                        <p:strVal val="visible"/>
                                      </p:to>
                                    </p:set>
                                    <p:animEffect transition="in" filter="box(in)">
                                      <p:cBhvr>
                                        <p:cTn id="72" dur="500"/>
                                        <p:tgtEl>
                                          <p:spTgt spid="6">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1200329"/>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7: </a:t>
            </a:r>
            <a:r>
              <a:rPr lang="pl-PL" b="1" dirty="0" smtClean="0">
                <a:solidFill>
                  <a:srgbClr val="FF0000"/>
                </a:solidFill>
                <a:latin typeface="Times New Roman" pitchFamily="18" charset="0"/>
                <a:cs typeface="Times New Roman" pitchFamily="18" charset="0"/>
              </a:rPr>
              <a:t>ÔN TẬP KĨ NĂNG VIẾT</a:t>
            </a:r>
            <a:r>
              <a:rPr lang="en-US" b="1" dirty="0" smtClean="0">
                <a:solidFill>
                  <a:srgbClr val="FF0000"/>
                </a:solidFill>
                <a:latin typeface="Times New Roman" pitchFamily="18" charset="0"/>
                <a:cs typeface="Times New Roman" pitchFamily="18" charset="0"/>
              </a:rPr>
              <a:t> BÀI VĂN ĐÓNG VAI NHÂN VẬT KỂ LẠI MỘT CHUYỆN CỔ TÍCH</a:t>
            </a:r>
            <a:r>
              <a:rPr lang="pl-PL" b="1" dirty="0" smtClean="0">
                <a:solidFill>
                  <a:srgbClr val="FF0000"/>
                </a:solidFill>
                <a:latin typeface="Times New Roman" pitchFamily="18" charset="0"/>
                <a:cs typeface="Times New Roman" pitchFamily="18" charset="0"/>
              </a:rPr>
              <a:t> </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0" y="685800"/>
            <a:ext cx="9144000" cy="6124754"/>
          </a:xfrm>
          <a:prstGeom prst="rect">
            <a:avLst/>
          </a:prstGeom>
          <a:noFill/>
        </p:spPr>
        <p:txBody>
          <a:bodyPr wrap="square" rtlCol="0">
            <a:spAutoFit/>
          </a:bodyPr>
          <a:lstStyle/>
          <a:p>
            <a:pPr algn="just"/>
            <a:r>
              <a:rPr lang="en-US" sz="2800" dirty="0" smtClean="0">
                <a:latin typeface="Times New Roman" pitchFamily="18" charset="0"/>
                <a:cs typeface="Times New Roman" pitchFamily="18" charset="0"/>
              </a:rPr>
              <a:t>- Ta </a:t>
            </a:r>
            <a:r>
              <a:rPr lang="en-US" sz="2800" dirty="0" err="1" smtClean="0">
                <a:latin typeface="Times New Roman" pitchFamily="18" charset="0"/>
                <a:cs typeface="Times New Roman" pitchFamily="18" charset="0"/>
              </a:rPr>
              <a:t>được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vua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phong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nguyên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Không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những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vậy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vua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còn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xây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cho</a:t>
            </a:r>
            <a:r>
              <a:rPr lang="en-US" sz="2800" dirty="0" smtClean="0">
                <a:latin typeface="Times New Roman" pitchFamily="18" charset="0"/>
                <a:cs typeface="Times New Roman" pitchFamily="18" charset="0"/>
              </a:rPr>
              <a:t> cha con </a:t>
            </a:r>
            <a:r>
              <a:rPr lang="en-US" sz="2800" dirty="0" err="1" smtClean="0">
                <a:latin typeface="Times New Roman" pitchFamily="18" charset="0"/>
                <a:cs typeface="Times New Roman" pitchFamily="18" charset="0"/>
              </a:rPr>
              <a:t>ta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một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dinh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biệt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thự</a:t>
            </a:r>
            <a:r>
              <a:rPr lang="en-US" sz="2800" dirty="0" smtClean="0">
                <a:latin typeface="Times New Roman" pitchFamily="18" charset="0"/>
                <a:cs typeface="Times New Roman" pitchFamily="18" charset="0"/>
              </a:rPr>
              <a:t> ở </a:t>
            </a:r>
            <a:r>
              <a:rPr lang="en-US" sz="2800" dirty="0" err="1" smtClean="0">
                <a:latin typeface="Times New Roman" pitchFamily="18" charset="0"/>
                <a:cs typeface="Times New Roman" pitchFamily="18" charset="0"/>
              </a:rPr>
              <a:t>một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hoàng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cung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đế</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ta</a:t>
            </a:r>
            <a:r>
              <a:rPr lang="en-US" sz="2800" dirty="0" smtClean="0">
                <a:latin typeface="Times New Roman" pitchFamily="18" charset="0"/>
                <a:cs typeface="Times New Roman" pitchFamily="18" charset="0"/>
              </a:rPr>
              <a:t> ở, </a:t>
            </a:r>
            <a:r>
              <a:rPr lang="en-US" sz="2800" dirty="0" err="1" smtClean="0">
                <a:latin typeface="Times New Roman" pitchFamily="18" charset="0"/>
                <a:cs typeface="Times New Roman" pitchFamily="18" charset="0"/>
              </a:rPr>
              <a:t>cho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vua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tiện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hỏi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han</a:t>
            </a:r>
            <a:r>
              <a:rPr lang="en-US" sz="2800" dirty="0" smtClean="0">
                <a:latin typeface="Times New Roman" pitchFamily="18" charset="0"/>
                <a:cs typeface="Times New Roman" pitchFamily="18" charset="0"/>
              </a:rPr>
              <a:t>.</a:t>
            </a:r>
          </a:p>
          <a:p>
            <a:pPr algn="just"/>
            <a:r>
              <a:rPr lang="en-US" sz="2800" b="1" dirty="0" smtClean="0">
                <a:latin typeface="Times New Roman" pitchFamily="18" charset="0"/>
                <a:cs typeface="Times New Roman" pitchFamily="18" charset="0"/>
              </a:rPr>
              <a:t>c. </a:t>
            </a:r>
            <a:r>
              <a:rPr lang="en-US" sz="2800" b="1" dirty="0" err="1" smtClean="0">
                <a:latin typeface="Times New Roman" pitchFamily="18" charset="0"/>
                <a:cs typeface="Times New Roman" pitchFamily="18" charset="0"/>
              </a:rPr>
              <a:t>Kết</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bài</a:t>
            </a:r>
            <a:r>
              <a:rPr lang="en-US" sz="2800" b="1" dirty="0" smtClean="0">
                <a:latin typeface="Times New Roman" pitchFamily="18" charset="0"/>
                <a:cs typeface="Times New Roman" pitchFamily="18" charset="0"/>
              </a:rPr>
              <a: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thúc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mới</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Từ</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ngày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đến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giờ</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luôn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dồn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tâm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sức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việc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phục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vụ</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đất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nước</a:t>
            </a:r>
            <a:r>
              <a:rPr lang="en-US" sz="2800" dirty="0" smtClean="0">
                <a:latin typeface="Times New Roman" pitchFamily="18" charset="0"/>
                <a:cs typeface="Times New Roman" pitchFamily="18" charset="0"/>
              </a:rPr>
              <a:t>. Ta </a:t>
            </a:r>
            <a:r>
              <a:rPr lang="en-US" sz="2800" dirty="0" err="1" smtClean="0">
                <a:latin typeface="Times New Roman" pitchFamily="18" charset="0"/>
                <a:cs typeface="Times New Roman" pitchFamily="18" charset="0"/>
              </a:rPr>
              <a:t>giúp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vua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nhiều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quy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định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luật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lệ</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tiến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bộ</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để</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xây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dựng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đất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nước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ngày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một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hưng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thịnh</a:t>
            </a:r>
            <a:r>
              <a:rPr lang="en-US" sz="2800" dirty="0" smtClean="0">
                <a:latin typeface="Times New Roman" pitchFamily="18" charset="0"/>
                <a:cs typeface="Times New Roman" pitchFamily="18" charset="0"/>
              </a:rPr>
              <a:t>. Ta </a:t>
            </a:r>
            <a:r>
              <a:rPr lang="en-US" sz="2800" dirty="0" err="1" smtClean="0">
                <a:latin typeface="Times New Roman" pitchFamily="18" charset="0"/>
                <a:cs typeface="Times New Roman" pitchFamily="18" charset="0"/>
              </a:rPr>
              <a:t>giúp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vua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quan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tâm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đến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đời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sống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giảm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tô</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thuế</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quan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tâm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đến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chính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sách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khai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hoang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mở</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đất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thêm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nhiều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ruộng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đất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Rồi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cùng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vua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xử</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lí</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những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quan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tham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sách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nhiễu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lành</a:t>
            </a:r>
            <a:r>
              <a:rPr lang="en-US" sz="2800" dirty="0" smtClean="0">
                <a:latin typeface="Times New Roman" pitchFamily="18" charset="0"/>
                <a:cs typeface="Times New Roman" pitchFamily="18" charset="0"/>
              </a:rPr>
              <a:t>. Ta </a:t>
            </a:r>
            <a:r>
              <a:rPr lang="en-US" sz="2800" dirty="0" err="1" smtClean="0">
                <a:latin typeface="Times New Roman" pitchFamily="18" charset="0"/>
                <a:cs typeface="Times New Roman" pitchFamily="18" charset="0"/>
              </a:rPr>
              <a:t>mong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bạn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học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sinh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hãy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cố</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gắng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học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tập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để</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mai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sau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lớn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góp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công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xây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dựng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đất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nước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giàu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đẹp</a:t>
            </a:r>
            <a:r>
              <a:rPr lang="en-US" sz="2800" i="1" dirty="0" smtClean="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ox(in)">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ox(in)">
                                      <p:cBhvr>
                                        <p:cTn id="17"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1200329"/>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7: </a:t>
            </a:r>
            <a:r>
              <a:rPr lang="pl-PL" b="1" dirty="0" smtClean="0">
                <a:solidFill>
                  <a:srgbClr val="FF0000"/>
                </a:solidFill>
                <a:latin typeface="Times New Roman" pitchFamily="18" charset="0"/>
                <a:cs typeface="Times New Roman" pitchFamily="18" charset="0"/>
              </a:rPr>
              <a:t>ÔN TẬP KĨ NĂNG VIẾT</a:t>
            </a:r>
            <a:r>
              <a:rPr lang="en-US" b="1" dirty="0" smtClean="0">
                <a:solidFill>
                  <a:srgbClr val="FF0000"/>
                </a:solidFill>
                <a:latin typeface="Times New Roman" pitchFamily="18" charset="0"/>
                <a:cs typeface="Times New Roman" pitchFamily="18" charset="0"/>
              </a:rPr>
              <a:t> BÀI VĂN ĐÓNG VAI NHÂN VẬT KỂ LẠI MỘT CHUYỆN CỔ TÍCH</a:t>
            </a:r>
            <a:r>
              <a:rPr lang="pl-PL" b="1" dirty="0" smtClean="0">
                <a:solidFill>
                  <a:srgbClr val="FF0000"/>
                </a:solidFill>
                <a:latin typeface="Times New Roman" pitchFamily="18" charset="0"/>
                <a:cs typeface="Times New Roman" pitchFamily="18" charset="0"/>
              </a:rPr>
              <a:t> </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0" y="685800"/>
            <a:ext cx="9144000" cy="6247864"/>
          </a:xfrm>
          <a:prstGeom prst="rect">
            <a:avLst/>
          </a:prstGeom>
          <a:noFill/>
        </p:spPr>
        <p:txBody>
          <a:bodyPr wrap="square" rtlCol="0">
            <a:spAutoFit/>
          </a:bodyPr>
          <a:lstStyle/>
          <a:p>
            <a:pPr algn="just"/>
            <a:r>
              <a:rPr lang="en-US" sz="2000" b="1" dirty="0" err="1" smtClean="0">
                <a:latin typeface="Times New Roman" pitchFamily="18" charset="0"/>
                <a:cs typeface="Times New Roman" pitchFamily="18" charset="0"/>
              </a:rPr>
              <a:t>Đề</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bài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số</a:t>
            </a:r>
            <a:r>
              <a:rPr lang="en-US" sz="2000" b="1" dirty="0" smtClean="0">
                <a:latin typeface="Times New Roman" pitchFamily="18" charset="0"/>
                <a:cs typeface="Times New Roman" pitchFamily="18" charset="0"/>
              </a:rPr>
              <a:t> 4:</a:t>
            </a:r>
            <a:endParaRPr lang="en-US" sz="2000" dirty="0" smtClean="0">
              <a:latin typeface="Times New Roman" pitchFamily="18" charset="0"/>
              <a:cs typeface="Times New Roman" pitchFamily="18" charset="0"/>
            </a:endParaRPr>
          </a:p>
          <a:p>
            <a:pPr algn="just"/>
            <a:r>
              <a:rPr lang="en-US" sz="2000" b="1" dirty="0" err="1" smtClean="0">
                <a:latin typeface="Times New Roman" pitchFamily="18" charset="0"/>
                <a:cs typeface="Times New Roman" pitchFamily="18" charset="0"/>
              </a:rPr>
              <a:t>Tưởng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tượng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trong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giấc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mơ</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em</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gặp</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nhân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vật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Sọ</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Dừa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trong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truyện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cổ</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tích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Sọ</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Dừa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và</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nghe</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Sọ</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Dừa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kể</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chuyện</a:t>
            </a:r>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 1. </a:t>
            </a:r>
            <a:r>
              <a:rPr lang="en-US" sz="2000" b="1" dirty="0" err="1" smtClean="0">
                <a:latin typeface="Times New Roman" pitchFamily="18" charset="0"/>
                <a:cs typeface="Times New Roman" pitchFamily="18" charset="0"/>
              </a:rPr>
              <a:t>Xác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định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yêu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cầu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của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đề</a:t>
            </a:r>
            <a:r>
              <a:rPr lang="en-US"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cổ</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tích</a:t>
            </a:r>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Sọ</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Dừa</a:t>
            </a:r>
            <a:r>
              <a:rPr lang="en-US" sz="2000" dirty="0" smtClean="0">
                <a:latin typeface="Times New Roman" pitchFamily="18" charset="0"/>
                <a:cs typeface="Times New Roman" pitchFamily="18" charset="0"/>
              </a:rPr>
              <a:t>” </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kể</a:t>
            </a:r>
            <a:r>
              <a:rPr lang="en-US" sz="2000" dirty="0" smtClean="0">
                <a:latin typeface="Times New Roman" pitchFamily="18" charset="0"/>
                <a:cs typeface="Times New Roman" pitchFamily="18" charset="0"/>
              </a:rPr>
              <a:t>: </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Tưởng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giấc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gặp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Sọ</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Dừa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thêm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yếu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tưởng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gặp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cổ</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tích</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Sọ</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Dừa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Sọ</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Dừa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truyện</a:t>
            </a:r>
            <a:r>
              <a:rPr lang="en-US" sz="2000" dirty="0" smtClean="0">
                <a:latin typeface="Times New Roman" pitchFamily="18" charset="0"/>
                <a:cs typeface="Times New Roman" pitchFamily="18" charset="0"/>
              </a:rPr>
              <a:t>)</a:t>
            </a:r>
          </a:p>
          <a:p>
            <a:pPr algn="just"/>
            <a:r>
              <a:rPr lang="vi-VN" sz="2000" dirty="0" smtClean="0">
                <a:latin typeface="Times New Roman" pitchFamily="18" charset="0"/>
                <a:cs typeface="Times New Roman" pitchFamily="18" charset="0"/>
              </a:rPr>
              <a:t>- Ngôi kể: Ngôi thứ nhất </a:t>
            </a:r>
            <a:r>
              <a:rPr lang="en-US" sz="2000" i="1" dirty="0" smtClean="0">
                <a:latin typeface="Times New Roman" pitchFamily="18" charset="0"/>
                <a:cs typeface="Times New Roman" pitchFamily="18" charset="0"/>
              </a:rPr>
              <a:t>“</a:t>
            </a:r>
            <a:r>
              <a:rPr lang="en-US" sz="2000" i="1" dirty="0" err="1" smtClean="0">
                <a:latin typeface="Times New Roman" pitchFamily="18" charset="0"/>
                <a:cs typeface="Times New Roman" pitchFamily="18" charset="0"/>
              </a:rPr>
              <a:t>em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em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gặp</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Sọ</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Dừa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nghẹ</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Sọ</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Dừa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kể</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chuyện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em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xưng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hô</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anh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em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với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nhân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vật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Sọ</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Dừa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Chú</a:t>
            </a:r>
            <a:r>
              <a:rPr lang="en-US" sz="2000" i="1" dirty="0" smtClean="0">
                <a:latin typeface="Times New Roman" pitchFamily="18" charset="0"/>
                <a:cs typeface="Times New Roman" pitchFamily="18" charset="0"/>
              </a:rPr>
              <a:t> ý </a:t>
            </a:r>
            <a:r>
              <a:rPr lang="en-US" sz="2000" i="1" dirty="0" err="1" smtClean="0">
                <a:latin typeface="Times New Roman" pitchFamily="18" charset="0"/>
                <a:cs typeface="Times New Roman" pitchFamily="18" charset="0"/>
              </a:rPr>
              <a:t>yếu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tố</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tưởng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tượng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và</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tình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cảm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của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em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với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nhân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vật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Sọ</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Dừa</a:t>
            </a:r>
            <a:r>
              <a:rPr lang="en-US" sz="2000" i="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Tính chất lời kể: vui, </a:t>
            </a:r>
            <a:r>
              <a:rPr lang="en-US" sz="2000" dirty="0" err="1" smtClean="0">
                <a:latin typeface="Times New Roman" pitchFamily="18" charset="0"/>
                <a:cs typeface="Times New Roman" pitchFamily="18" charset="0"/>
              </a:rPr>
              <a:t>thích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thú</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phục</a:t>
            </a:r>
            <a:r>
              <a:rPr lang="vi-VN"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a:t>
            </a:r>
          </a:p>
          <a:p>
            <a:pPr algn="just"/>
            <a:r>
              <a:rPr lang="en-US" sz="2000" b="1" dirty="0" smtClean="0">
                <a:latin typeface="Times New Roman" pitchFamily="18" charset="0"/>
                <a:cs typeface="Times New Roman" pitchFamily="18" charset="0"/>
              </a:rPr>
              <a:t>2. </a:t>
            </a:r>
            <a:r>
              <a:rPr lang="en-US" sz="2000" b="1" dirty="0" err="1" smtClean="0">
                <a:latin typeface="Times New Roman" pitchFamily="18" charset="0"/>
                <a:cs typeface="Times New Roman" pitchFamily="18" charset="0"/>
              </a:rPr>
              <a:t>Dàn</a:t>
            </a:r>
            <a:r>
              <a:rPr lang="en-US" sz="2000" b="1" dirty="0" smtClean="0">
                <a:latin typeface="Times New Roman" pitchFamily="18" charset="0"/>
                <a:cs typeface="Times New Roman" pitchFamily="18" charset="0"/>
              </a:rPr>
              <a:t> ý </a:t>
            </a:r>
            <a:r>
              <a:rPr lang="en-US" sz="2000" b="1" dirty="0" err="1" smtClean="0">
                <a:latin typeface="Times New Roman" pitchFamily="18" charset="0"/>
                <a:cs typeface="Times New Roman" pitchFamily="18" charset="0"/>
              </a:rPr>
              <a:t>tham</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khảo</a:t>
            </a:r>
            <a:r>
              <a:rPr lang="en-US"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a. </a:t>
            </a:r>
            <a:r>
              <a:rPr lang="en-US" sz="2000" b="1" dirty="0" err="1" smtClean="0">
                <a:latin typeface="Times New Roman" pitchFamily="18" charset="0"/>
                <a:cs typeface="Times New Roman" pitchFamily="18" charset="0"/>
              </a:rPr>
              <a:t>Mở</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bài</a:t>
            </a:r>
            <a:r>
              <a:rPr lang="en-US" sz="2000" b="1"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thiệu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xuất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giấc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mơ</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Gấp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Sọ</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Dừa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cứ</a:t>
            </a:r>
            <a:r>
              <a:rPr lang="en-US" sz="2000" dirty="0" smtClean="0">
                <a:latin typeface="Times New Roman" pitchFamily="18" charset="0"/>
                <a:cs typeface="Times New Roman" pitchFamily="18" charset="0"/>
              </a:rPr>
              <a:t> in </a:t>
            </a:r>
            <a:r>
              <a:rPr lang="en-US" sz="2000" dirty="0" err="1" smtClean="0">
                <a:latin typeface="Times New Roman" pitchFamily="18" charset="0"/>
                <a:cs typeface="Times New Roman" pitchFamily="18" charset="0"/>
              </a:rPr>
              <a:t>đậm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Sọ</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Dừa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niềm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phục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giàu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hậu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đêm</a:t>
            </a:r>
            <a:r>
              <a:rPr lang="en-US" sz="2000" dirty="0" smtClean="0">
                <a:latin typeface="Times New Roman" pitchFamily="18" charset="0"/>
                <a:cs typeface="Times New Roman" pitchFamily="18" charset="0"/>
              </a:rPr>
              <a:t> qua,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giấc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tuyệt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đẹp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giấc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gặp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Sọ</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Dừa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nói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chuyện</a:t>
            </a:r>
            <a:r>
              <a:rPr lang="en-US" sz="20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ox(in)">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ox(in)">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box(in)">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box(in)">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box(in)">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box(in)">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box(in)">
                                      <p:cBhvr>
                                        <p:cTn id="42" dur="500"/>
                                        <p:tgtEl>
                                          <p:spTgt spid="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box(in)">
                                      <p:cBhvr>
                                        <p:cTn id="47" dur="500"/>
                                        <p:tgtEl>
                                          <p:spTgt spid="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7">
                                            <p:txEl>
                                              <p:pRg st="9" end="9"/>
                                            </p:txEl>
                                          </p:spTgt>
                                        </p:tgtEl>
                                        <p:attrNameLst>
                                          <p:attrName>style.visibility</p:attrName>
                                        </p:attrNameLst>
                                      </p:cBhvr>
                                      <p:to>
                                        <p:strVal val="visible"/>
                                      </p:to>
                                    </p:set>
                                    <p:animEffect transition="in" filter="box(in)">
                                      <p:cBhvr>
                                        <p:cTn id="52" dur="500"/>
                                        <p:tgtEl>
                                          <p:spTgt spid="7">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7">
                                            <p:txEl>
                                              <p:pRg st="10" end="10"/>
                                            </p:txEl>
                                          </p:spTgt>
                                        </p:tgtEl>
                                        <p:attrNameLst>
                                          <p:attrName>style.visibility</p:attrName>
                                        </p:attrNameLst>
                                      </p:cBhvr>
                                      <p:to>
                                        <p:strVal val="visible"/>
                                      </p:to>
                                    </p:set>
                                    <p:animEffect transition="in" filter="box(in)">
                                      <p:cBhvr>
                                        <p:cTn id="57" dur="500"/>
                                        <p:tgtEl>
                                          <p:spTgt spid="7">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7">
                                            <p:txEl>
                                              <p:pRg st="11" end="11"/>
                                            </p:txEl>
                                          </p:spTgt>
                                        </p:tgtEl>
                                        <p:attrNameLst>
                                          <p:attrName>style.visibility</p:attrName>
                                        </p:attrNameLst>
                                      </p:cBhvr>
                                      <p:to>
                                        <p:strVal val="visible"/>
                                      </p:to>
                                    </p:set>
                                    <p:animEffect transition="in" filter="box(in)">
                                      <p:cBhvr>
                                        <p:cTn id="62" dur="500"/>
                                        <p:tgtEl>
                                          <p:spTgt spid="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1200329"/>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7: </a:t>
            </a:r>
            <a:r>
              <a:rPr lang="pl-PL" b="1" dirty="0" smtClean="0">
                <a:solidFill>
                  <a:srgbClr val="FF0000"/>
                </a:solidFill>
                <a:latin typeface="Times New Roman" pitchFamily="18" charset="0"/>
                <a:cs typeface="Times New Roman" pitchFamily="18" charset="0"/>
              </a:rPr>
              <a:t>ÔN TẬP KĨ NĂNG VIẾT</a:t>
            </a:r>
            <a:r>
              <a:rPr lang="en-US" b="1" dirty="0" smtClean="0">
                <a:solidFill>
                  <a:srgbClr val="FF0000"/>
                </a:solidFill>
                <a:latin typeface="Times New Roman" pitchFamily="18" charset="0"/>
                <a:cs typeface="Times New Roman" pitchFamily="18" charset="0"/>
              </a:rPr>
              <a:t> BÀI VĂN ĐÓNG VAI NHÂN VẬT KỂ LẠI MỘT CHUYỆN CỔ TÍCH</a:t>
            </a:r>
            <a:r>
              <a:rPr lang="pl-PL" b="1" dirty="0" smtClean="0">
                <a:solidFill>
                  <a:srgbClr val="FF0000"/>
                </a:solidFill>
                <a:latin typeface="Times New Roman" pitchFamily="18" charset="0"/>
                <a:cs typeface="Times New Roman" pitchFamily="18" charset="0"/>
              </a:rPr>
              <a:t> </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0" y="685800"/>
            <a:ext cx="9144000" cy="5016758"/>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b. </a:t>
            </a:r>
            <a:r>
              <a:rPr lang="en-US" sz="2000" b="1" dirty="0" err="1" smtClean="0">
                <a:latin typeface="Times New Roman" pitchFamily="18" charset="0"/>
                <a:cs typeface="Times New Roman" pitchFamily="18" charset="0"/>
              </a:rPr>
              <a:t>Thân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bài</a:t>
            </a:r>
            <a:r>
              <a:rPr lang="en-US" sz="2000" b="1"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diễn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Sọ</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Dừa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truyện</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Sọ</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Dừa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nghèo</a:t>
            </a:r>
            <a:r>
              <a:rPr lang="en-US" sz="2000" dirty="0" smtClean="0">
                <a:latin typeface="Times New Roman" pitchFamily="18" charset="0"/>
                <a:cs typeface="Times New Roman" pitchFamily="18" charset="0"/>
              </a:rPr>
              <a:t>. Cha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vẫn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chưa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con.</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uống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sọ</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dừa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rừng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mẩy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tròn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lốc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toan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vứt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xin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đừng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bỏ</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đặt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Sọ</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Dừa</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thêm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yếu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tố</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miêu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đánh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giá</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cảm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xúc</a:t>
            </a:r>
            <a:r>
              <a:rPr lang="en-US" sz="2000" i="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bò</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phú</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ông</a:t>
            </a:r>
            <a:r>
              <a:rPr lang="en-US" sz="2000" dirty="0" smtClean="0">
                <a:latin typeface="Times New Roman" pitchFamily="18" charset="0"/>
                <a:cs typeface="Times New Roman" pitchFamily="18" charset="0"/>
              </a:rPr>
              <a:t>, ban </a:t>
            </a:r>
            <a:r>
              <a:rPr lang="en-US" sz="2000" dirty="0" err="1" smtClean="0">
                <a:latin typeface="Times New Roman" pitchFamily="18" charset="0"/>
                <a:cs typeface="Times New Roman" pitchFamily="18" charset="0"/>
              </a:rPr>
              <a:t>đầu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tỏ</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phú</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bò</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giỏi</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nào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cũng</a:t>
            </a:r>
            <a:r>
              <a:rPr lang="en-US" sz="2000" dirty="0" smtClean="0">
                <a:latin typeface="Times New Roman" pitchFamily="18" charset="0"/>
                <a:cs typeface="Times New Roman" pitchFamily="18" charset="0"/>
              </a:rPr>
              <a:t> no </a:t>
            </a:r>
            <a:r>
              <a:rPr lang="en-US" sz="2000" dirty="0" err="1" smtClean="0">
                <a:latin typeface="Times New Roman" pitchFamily="18" charset="0"/>
                <a:cs typeface="Times New Roman" pitchFamily="18" charset="0"/>
              </a:rPr>
              <a:t>căng</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phú</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cắt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gái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cơm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rẻ</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hắt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hủi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chị</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miêu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của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chỉ</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điệu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bộ</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của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hai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cô</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chị</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mang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cơm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ấm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áp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út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lịch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thổi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Út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bắt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gặp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Sọ</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Dừa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lốc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Út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lòng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thương</a:t>
            </a:r>
            <a:r>
              <a:rPr lang="en-US" sz="20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ox(in)">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ox(in)">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box(in)">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box(in)">
                                      <p:cBhvr>
                                        <p:cTn id="27"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1200329"/>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7: </a:t>
            </a:r>
            <a:r>
              <a:rPr lang="pl-PL" b="1" dirty="0" smtClean="0">
                <a:solidFill>
                  <a:srgbClr val="FF0000"/>
                </a:solidFill>
                <a:latin typeface="Times New Roman" pitchFamily="18" charset="0"/>
                <a:cs typeface="Times New Roman" pitchFamily="18" charset="0"/>
              </a:rPr>
              <a:t>ÔN TẬP KĨ NĂNG VIẾT</a:t>
            </a:r>
            <a:r>
              <a:rPr lang="en-US" b="1" dirty="0" smtClean="0">
                <a:solidFill>
                  <a:srgbClr val="FF0000"/>
                </a:solidFill>
                <a:latin typeface="Times New Roman" pitchFamily="18" charset="0"/>
                <a:cs typeface="Times New Roman" pitchFamily="18" charset="0"/>
              </a:rPr>
              <a:t> BÀI VĂN ĐÓNG VAI NHÂN VẬT KỂ LẠI MỘT CHUYỆN CỔ TÍCH</a:t>
            </a:r>
            <a:r>
              <a:rPr lang="pl-PL" b="1" dirty="0" smtClean="0">
                <a:solidFill>
                  <a:srgbClr val="FF0000"/>
                </a:solidFill>
                <a:latin typeface="Times New Roman" pitchFamily="18" charset="0"/>
                <a:cs typeface="Times New Roman" pitchFamily="18" charset="0"/>
              </a:rPr>
              <a:t> </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0" y="685800"/>
            <a:ext cx="9144000" cy="6001643"/>
          </a:xfrm>
          <a:prstGeom prst="rect">
            <a:avLst/>
          </a:prstGeom>
          <a:noFill/>
        </p:spPr>
        <p:txBody>
          <a:bodyPr wrap="square" rtlCol="0">
            <a:spAutoFit/>
          </a:bodyPr>
          <a:lstStyle/>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xin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lễ</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phú</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hỏi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cưới</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gái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phú</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Còn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Út</a:t>
            </a:r>
            <a:r>
              <a:rPr lang="en-US" sz="2400" dirty="0" smtClean="0">
                <a:latin typeface="Times New Roman" pitchFamily="18" charset="0"/>
                <a:cs typeface="Times New Roman" pitchFamily="18" charset="0"/>
              </a:rPr>
              <a:t> e </a:t>
            </a:r>
            <a:r>
              <a:rPr lang="en-US" sz="2400" dirty="0" err="1" smtClean="0">
                <a:latin typeface="Times New Roman" pitchFamily="18" charset="0"/>
                <a:cs typeface="Times New Roman" pitchFamily="18" charset="0"/>
              </a:rPr>
              <a:t>lệ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lòng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tưởng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tượng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về</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cảm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xúc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của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Sọ</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Dừa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được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cô</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Út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đồng</a:t>
            </a:r>
            <a:r>
              <a:rPr lang="en-US" sz="2400" i="1" dirty="0" smtClean="0">
                <a:latin typeface="Times New Roman" pitchFamily="18" charset="0"/>
                <a:cs typeface="Times New Roman" pitchFamily="18" charset="0"/>
              </a:rPr>
              <a:t> ý </a:t>
            </a:r>
            <a:r>
              <a:rPr lang="en-US" sz="2400" i="1" dirty="0" err="1" smtClean="0">
                <a:latin typeface="Times New Roman" pitchFamily="18" charset="0"/>
                <a:cs typeface="Times New Roman" pitchFamily="18" charset="0"/>
              </a:rPr>
              <a:t>làm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vợ</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đỗ</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nguyên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dò</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phòng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hòn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dao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trứng</a:t>
            </a:r>
            <a:r>
              <a:rPr lang="en-US" sz="2400"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a:t>
            </a:r>
            <a:r>
              <a:rPr lang="en-US" sz="2400" i="1" dirty="0" err="1" smtClean="0">
                <a:latin typeface="Times New Roman" pitchFamily="18" charset="0"/>
                <a:cs typeface="Times New Roman" pitchFamily="18" charset="0"/>
              </a:rPr>
              <a:t>Đưa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thêm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yếu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tố</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cảm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xúc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của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kể</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Hai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bầy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mưu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đẩy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xuống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nhuốt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may </a:t>
            </a:r>
            <a:r>
              <a:rPr lang="en-US" sz="2400" dirty="0" err="1" smtClean="0">
                <a:latin typeface="Times New Roman" pitchFamily="18" charset="0"/>
                <a:cs typeface="Times New Roman" pitchFamily="18" charset="0"/>
              </a:rPr>
              <a:t>mắn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thoát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đảo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nhờ</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 dung </a:t>
            </a:r>
            <a:r>
              <a:rPr lang="en-US" sz="2400" dirty="0" err="1" smtClean="0">
                <a:latin typeface="Times New Roman" pitchFamily="18" charset="0"/>
                <a:cs typeface="Times New Roman" pitchFamily="18" charset="0"/>
              </a:rPr>
              <a:t>cảnh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tâm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vật</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Thấy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rở</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bỏ</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biệt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nhau</a:t>
            </a:r>
            <a:r>
              <a:rPr lang="en-US" sz="2400" dirty="0" smtClean="0">
                <a:latin typeface="Times New Roman" pitchFamily="18" charset="0"/>
                <a:cs typeface="Times New Roman" pitchFamily="18" charset="0"/>
              </a:rPr>
              <a:t>. </a:t>
            </a:r>
          </a:p>
          <a:p>
            <a:pPr algn="just"/>
            <a:r>
              <a:rPr lang="en-US" sz="2400" i="1" dirty="0" err="1" smtClean="0">
                <a:latin typeface="Times New Roman" pitchFamily="18" charset="0"/>
                <a:cs typeface="Times New Roman" pitchFamily="18" charset="0"/>
              </a:rPr>
              <a:t>Chú</a:t>
            </a:r>
            <a:r>
              <a:rPr lang="en-US" sz="2400" i="1" dirty="0" smtClean="0">
                <a:latin typeface="Times New Roman" pitchFamily="18" charset="0"/>
                <a:cs typeface="Times New Roman" pitchFamily="18" charset="0"/>
              </a:rPr>
              <a:t> ý: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kể</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thêm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cuộc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đối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thoại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với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nhân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vật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Sọ</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Dừa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lúc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đầu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gặp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lúc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lắng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nghe</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câu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chuyện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kể</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lúc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chia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tay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Sọ</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Dừa</a:t>
            </a:r>
            <a:r>
              <a:rPr lang="en-US" sz="2400" i="1" dirty="0" smtClean="0">
                <a:latin typeface="Times New Roman" pitchFamily="18" charset="0"/>
                <a:cs typeface="Times New Roman" pitchFamily="18" charset="0"/>
              </a:rPr>
              <a:t>...</a:t>
            </a:r>
            <a:r>
              <a:rPr lang="en-US" sz="2400" i="1" dirty="0" err="1" smtClean="0">
                <a:latin typeface="Times New Roman" pitchFamily="18" charset="0"/>
                <a:cs typeface="Times New Roman" pitchFamily="18" charset="0"/>
              </a:rPr>
              <a:t>Giấc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hoặc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yếu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tố</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tưởng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tượng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kết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thúc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sao?Cảm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nghĩ</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sau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cuộc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gặp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với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Sọ</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Dừa</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ox(in)">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ox(in)">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box(in)">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box(in)">
                                      <p:cBhvr>
                                        <p:cTn id="27"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1200329"/>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7: </a:t>
            </a:r>
            <a:r>
              <a:rPr lang="pl-PL" b="1" dirty="0" smtClean="0">
                <a:solidFill>
                  <a:srgbClr val="FF0000"/>
                </a:solidFill>
                <a:latin typeface="Times New Roman" pitchFamily="18" charset="0"/>
                <a:cs typeface="Times New Roman" pitchFamily="18" charset="0"/>
              </a:rPr>
              <a:t>ÔN TẬP KĨ NĂNG VIẾT</a:t>
            </a:r>
            <a:r>
              <a:rPr lang="en-US" b="1" dirty="0" smtClean="0">
                <a:solidFill>
                  <a:srgbClr val="FF0000"/>
                </a:solidFill>
                <a:latin typeface="Times New Roman" pitchFamily="18" charset="0"/>
                <a:cs typeface="Times New Roman" pitchFamily="18" charset="0"/>
              </a:rPr>
              <a:t> BÀI VĂN ĐÓNG VAI NHÂN VẬT KỂ LẠI MỘT CHUYỆN CỔ TÍCH</a:t>
            </a:r>
            <a:r>
              <a:rPr lang="pl-PL" b="1" dirty="0" smtClean="0">
                <a:solidFill>
                  <a:srgbClr val="FF0000"/>
                </a:solidFill>
                <a:latin typeface="Times New Roman" pitchFamily="18" charset="0"/>
                <a:cs typeface="Times New Roman" pitchFamily="18" charset="0"/>
              </a:rPr>
              <a:t> </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0" y="685800"/>
            <a:ext cx="9144000" cy="4524315"/>
          </a:xfrm>
          <a:prstGeom prst="rect">
            <a:avLst/>
          </a:prstGeom>
          <a:noFill/>
        </p:spPr>
        <p:txBody>
          <a:bodyPr wrap="square" rtlCol="0">
            <a:spAutoFit/>
          </a:bodyPr>
          <a:lstStyle/>
          <a:p>
            <a:pPr algn="just"/>
            <a:r>
              <a:rPr lang="en-US" sz="3200" b="1" dirty="0" smtClean="0">
                <a:latin typeface="Times New Roman" pitchFamily="18" charset="0"/>
                <a:cs typeface="Times New Roman" pitchFamily="18" charset="0"/>
              </a:rPr>
              <a:t>c. </a:t>
            </a:r>
            <a:r>
              <a:rPr lang="en-US" sz="3200" b="1" dirty="0" err="1" smtClean="0">
                <a:latin typeface="Times New Roman" pitchFamily="18" charset="0"/>
                <a:cs typeface="Times New Roman" pitchFamily="18" charset="0"/>
              </a:rPr>
              <a:t>Kết</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bài</a:t>
            </a:r>
            <a:r>
              <a:rPr lang="en-US" sz="3200" b="1" dirty="0" smtClean="0">
                <a:latin typeface="Times New Roman" pitchFamily="18" charset="0"/>
                <a:cs typeface="Times New Roman" pitchFamily="18" charset="0"/>
              </a:rPr>
              <a: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Em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nhận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ra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bài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học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cho</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mình</a:t>
            </a:r>
            <a:r>
              <a:rPr lang="en-US" sz="3200" dirty="0" smtClean="0">
                <a:latin typeface="Times New Roman" pitchFamily="18" charset="0"/>
                <a:cs typeface="Times New Roman" pitchFamily="18" charset="0"/>
              </a:rPr>
              <a:t>: </a:t>
            </a:r>
          </a:p>
          <a:p>
            <a:pPr algn="just"/>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Đừng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đánh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giá</a:t>
            </a:r>
            <a:r>
              <a:rPr lang="en-US" sz="3200" dirty="0" smtClean="0">
                <a:latin typeface="Times New Roman" pitchFamily="18" charset="0"/>
                <a:cs typeface="Times New Roman" pitchFamily="18" charset="0"/>
              </a:rPr>
              <a:t> con </a:t>
            </a:r>
            <a:r>
              <a:rPr lang="en-US" sz="3200" dirty="0" err="1" smtClean="0">
                <a:latin typeface="Times New Roman" pitchFamily="18" charset="0"/>
                <a:cs typeface="Times New Roman" pitchFamily="18" charset="0"/>
              </a:rPr>
              <a:t>người</a:t>
            </a:r>
            <a:r>
              <a:rPr lang="en-US" sz="3200" dirty="0" smtClean="0">
                <a:latin typeface="Times New Roman" pitchFamily="18" charset="0"/>
                <a:cs typeface="Times New Roman" pitchFamily="18" charset="0"/>
              </a:rPr>
              <a:t> qua </a:t>
            </a:r>
            <a:r>
              <a:rPr lang="en-US" sz="3200" dirty="0" err="1" smtClean="0">
                <a:latin typeface="Times New Roman" pitchFamily="18" charset="0"/>
                <a:cs typeface="Times New Roman" pitchFamily="18" charset="0"/>
              </a:rPr>
              <a:t>bề</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ngoài</a:t>
            </a:r>
            <a:r>
              <a:rPr lang="en-US" sz="3200" dirty="0" smtClean="0">
                <a:latin typeface="Times New Roman" pitchFamily="18" charset="0"/>
                <a:cs typeface="Times New Roman" pitchFamily="18" charset="0"/>
              </a:rPr>
              <a:t>. </a:t>
            </a:r>
          </a:p>
          <a:p>
            <a:pPr algn="just"/>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Giá</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trị</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đích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thực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của</a:t>
            </a:r>
            <a:r>
              <a:rPr lang="en-US" sz="3200" dirty="0" smtClean="0">
                <a:latin typeface="Times New Roman" pitchFamily="18" charset="0"/>
                <a:cs typeface="Times New Roman" pitchFamily="18" charset="0"/>
              </a:rPr>
              <a:t> con </a:t>
            </a:r>
            <a:r>
              <a:rPr lang="en-US" sz="3200" dirty="0" err="1" smtClean="0">
                <a:latin typeface="Times New Roman" pitchFamily="18" charset="0"/>
                <a:cs typeface="Times New Roman" pitchFamily="18" charset="0"/>
              </a:rPr>
              <a:t>người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là</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vẻ</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đẹp</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tâm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hồn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là</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những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nỗ</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lực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sự</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vươn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lên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vượt</a:t>
            </a:r>
            <a:r>
              <a:rPr lang="en-US" sz="3200" dirty="0" smtClean="0">
                <a:latin typeface="Times New Roman" pitchFamily="18" charset="0"/>
                <a:cs typeface="Times New Roman" pitchFamily="18" charset="0"/>
              </a:rPr>
              <a:t> qua </a:t>
            </a:r>
            <a:r>
              <a:rPr lang="en-US" sz="3200" dirty="0" err="1" smtClean="0">
                <a:latin typeface="Times New Roman" pitchFamily="18" charset="0"/>
                <a:cs typeface="Times New Roman" pitchFamily="18" charset="0"/>
              </a:rPr>
              <a:t>khó</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khăn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để</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thành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công</a:t>
            </a:r>
            <a:r>
              <a:rPr lang="en-US" sz="3200" dirty="0" smtClean="0">
                <a:latin typeface="Times New Roman" pitchFamily="18" charset="0"/>
                <a:cs typeface="Times New Roman" pitchFamily="18" charset="0"/>
              </a:rPr>
              <a:t>. </a:t>
            </a:r>
          </a:p>
          <a:p>
            <a:pPr algn="just"/>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Đặc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biệt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với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những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người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kém</a:t>
            </a:r>
            <a:r>
              <a:rPr lang="en-US" sz="3200" dirty="0" smtClean="0">
                <a:latin typeface="Times New Roman" pitchFamily="18" charset="0"/>
                <a:cs typeface="Times New Roman" pitchFamily="18" charset="0"/>
              </a:rPr>
              <a:t> may </a:t>
            </a:r>
            <a:r>
              <a:rPr lang="en-US" sz="3200" dirty="0" err="1" smtClean="0">
                <a:latin typeface="Times New Roman" pitchFamily="18" charset="0"/>
                <a:cs typeface="Times New Roman" pitchFamily="18" charset="0"/>
              </a:rPr>
              <a:t>mắn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càng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cần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được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mọi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người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yêu</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thương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để</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họ</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vượt</a:t>
            </a:r>
            <a:r>
              <a:rPr lang="en-US" sz="3200" dirty="0" smtClean="0">
                <a:latin typeface="Times New Roman" pitchFamily="18" charset="0"/>
                <a:cs typeface="Times New Roman" pitchFamily="18" charset="0"/>
              </a:rPr>
              <a:t> qua </a:t>
            </a:r>
            <a:r>
              <a:rPr lang="en-US" sz="3200" dirty="0" err="1" smtClean="0">
                <a:latin typeface="Times New Roman" pitchFamily="18" charset="0"/>
                <a:cs typeface="Times New Roman" pitchFamily="18" charset="0"/>
              </a:rPr>
              <a:t>mặc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cảm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tự</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khẳng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định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mình</a:t>
            </a:r>
            <a:r>
              <a:rPr lang="en-US" sz="3200" dirty="0" smtClean="0">
                <a:latin typeface="Times New Roman" pitchFamily="18" charset="0"/>
                <a:cs typeface="Times New Roman" pitchFamily="18" charset="0"/>
              </a:rPr>
              <a:t>. </a:t>
            </a:r>
          </a:p>
          <a:p>
            <a:pPr algn="just"/>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ox(in)">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ox(in)">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box(in)">
                                      <p:cBhvr>
                                        <p:cTn id="22"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1200329"/>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7: </a:t>
            </a:r>
            <a:r>
              <a:rPr lang="pl-PL" b="1" dirty="0" smtClean="0">
                <a:solidFill>
                  <a:srgbClr val="FF0000"/>
                </a:solidFill>
                <a:latin typeface="Times New Roman" pitchFamily="18" charset="0"/>
                <a:cs typeface="Times New Roman" pitchFamily="18" charset="0"/>
              </a:rPr>
              <a:t>ÔN TẬP KĨ NĂNG VIẾT</a:t>
            </a:r>
            <a:r>
              <a:rPr lang="en-US" b="1" dirty="0" smtClean="0">
                <a:solidFill>
                  <a:srgbClr val="FF0000"/>
                </a:solidFill>
                <a:latin typeface="Times New Roman" pitchFamily="18" charset="0"/>
                <a:cs typeface="Times New Roman" pitchFamily="18" charset="0"/>
              </a:rPr>
              <a:t> BÀI VĂN ĐÓNG VAI NHÂN VẬT KỂ LẠI MỘT CHUYỆN CỔ TÍCH</a:t>
            </a:r>
            <a:r>
              <a:rPr lang="pl-PL" b="1" dirty="0" smtClean="0">
                <a:solidFill>
                  <a:srgbClr val="FF0000"/>
                </a:solidFill>
                <a:latin typeface="Times New Roman" pitchFamily="18" charset="0"/>
                <a:cs typeface="Times New Roman" pitchFamily="18" charset="0"/>
              </a:rPr>
              <a:t> </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0" y="685800"/>
            <a:ext cx="9144000" cy="5324535"/>
          </a:xfrm>
          <a:prstGeom prst="rect">
            <a:avLst/>
          </a:prstGeom>
          <a:noFill/>
        </p:spPr>
        <p:txBody>
          <a:bodyPr wrap="square" rtlCol="0">
            <a:spAutoFit/>
          </a:bodyPr>
          <a:lstStyle/>
          <a:p>
            <a:pPr algn="just"/>
            <a:r>
              <a:rPr lang="en-US" sz="2000" b="1" dirty="0" err="1" smtClean="0">
                <a:latin typeface="Times New Roman" pitchFamily="18" charset="0"/>
                <a:cs typeface="Times New Roman" pitchFamily="18" charset="0"/>
              </a:rPr>
              <a:t>Đề</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bài</a:t>
            </a:r>
            <a:r>
              <a:rPr lang="en-US" sz="2000" b="1" dirty="0" smtClean="0">
                <a:latin typeface="Times New Roman" pitchFamily="18" charset="0"/>
                <a:cs typeface="Times New Roman" pitchFamily="18" charset="0"/>
              </a:rPr>
              <a:t> 5: </a:t>
            </a:r>
            <a:r>
              <a:rPr lang="en-US" sz="2000" b="1" dirty="0" err="1" smtClean="0">
                <a:latin typeface="Times New Roman" pitchFamily="18" charset="0"/>
                <a:cs typeface="Times New Roman" pitchFamily="18" charset="0"/>
              </a:rPr>
              <a:t>Đóng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vai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Lý</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Thông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kể</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lại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truyện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Thạch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Sanh</a:t>
            </a:r>
            <a:endParaRPr lang="en-US" sz="2000" b="1"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a. </a:t>
            </a:r>
            <a:r>
              <a:rPr lang="en-US" sz="2000" b="1" dirty="0" err="1" smtClean="0">
                <a:latin typeface="Times New Roman" pitchFamily="18" charset="0"/>
                <a:cs typeface="Times New Roman" pitchFamily="18" charset="0"/>
              </a:rPr>
              <a:t>Mở</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bài</a:t>
            </a:r>
            <a:r>
              <a:rPr lang="en-US" sz="2000" b="1"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thiệu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giờ</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bọ</a:t>
            </a:r>
            <a:r>
              <a:rPr lang="en-US" sz="2000" dirty="0" smtClean="0">
                <a:latin typeface="Times New Roman" pitchFamily="18" charset="0"/>
                <a:cs typeface="Times New Roman" pitchFamily="18" charset="0"/>
              </a:rPr>
              <a:t> hung </a:t>
            </a:r>
            <a:r>
              <a:rPr lang="en-US" sz="2000" dirty="0" err="1" smtClean="0">
                <a:latin typeface="Times New Roman" pitchFamily="18" charset="0"/>
                <a:cs typeface="Times New Roman" pitchFamily="18" charset="0"/>
              </a:rPr>
              <a:t>xấu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xí</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nguyên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dẫn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bi </a:t>
            </a:r>
            <a:r>
              <a:rPr lang="en-US" sz="2000" dirty="0" err="1" smtClean="0">
                <a:latin typeface="Times New Roman" pitchFamily="18" charset="0"/>
                <a:cs typeface="Times New Roman" pitchFamily="18" charset="0"/>
              </a:rPr>
              <a:t>kịch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a:t>
            </a:r>
          </a:p>
          <a:p>
            <a:pPr algn="just"/>
            <a:r>
              <a:rPr lang="en-US" sz="2000" b="1" dirty="0" smtClean="0">
                <a:latin typeface="Times New Roman" pitchFamily="18" charset="0"/>
                <a:cs typeface="Times New Roman" pitchFamily="18" charset="0"/>
              </a:rPr>
              <a:t>b. </a:t>
            </a:r>
            <a:r>
              <a:rPr lang="en-US" sz="2000" b="1" dirty="0" err="1" smtClean="0">
                <a:latin typeface="Times New Roman" pitchFamily="18" charset="0"/>
                <a:cs typeface="Times New Roman" pitchFamily="18" charset="0"/>
              </a:rPr>
              <a:t>Thân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bài</a:t>
            </a:r>
            <a:r>
              <a:rPr lang="en-US" sz="2000" b="1"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gặp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toan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Thông</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Sanh</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dốc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Lý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Thông</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Chuyện</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chằn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mưu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toan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dẫn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lừa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miếu</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ngủ</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cửa</a:t>
            </a:r>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tâm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sệt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hốt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tưởng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hồn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đòi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chuyển</a:t>
            </a:r>
            <a:r>
              <a:rPr lang="en-US" sz="2000" dirty="0" smtClean="0">
                <a:latin typeface="Times New Roman" pitchFamily="18" charset="0"/>
                <a:cs typeface="Times New Roman" pitchFamily="18" charset="0"/>
              </a:rPr>
              <a:t> sang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toan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chằn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dẫn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lừa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bỏ</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thưởng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hưởng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phú</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suy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ngốc</a:t>
            </a:r>
            <a:r>
              <a:rPr lang="en-US" sz="20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ox(in)">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ox(in)">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box(in)">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box(in)">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box(in)">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box(in)">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box(in)">
                                      <p:cBhvr>
                                        <p:cTn id="42" dur="500"/>
                                        <p:tgtEl>
                                          <p:spTgt spid="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box(in)">
                                      <p:cBhvr>
                                        <p:cTn id="47" dur="500"/>
                                        <p:tgtEl>
                                          <p:spTgt spid="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7">
                                            <p:txEl>
                                              <p:pRg st="9" end="9"/>
                                            </p:txEl>
                                          </p:spTgt>
                                        </p:tgtEl>
                                        <p:attrNameLst>
                                          <p:attrName>style.visibility</p:attrName>
                                        </p:attrNameLst>
                                      </p:cBhvr>
                                      <p:to>
                                        <p:strVal val="visible"/>
                                      </p:to>
                                    </p:set>
                                    <p:animEffect transition="in" filter="box(in)">
                                      <p:cBhvr>
                                        <p:cTn id="52" dur="50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1200329"/>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7: </a:t>
            </a:r>
            <a:r>
              <a:rPr lang="pl-PL" b="1" dirty="0" smtClean="0">
                <a:solidFill>
                  <a:srgbClr val="FF0000"/>
                </a:solidFill>
                <a:latin typeface="Times New Roman" pitchFamily="18" charset="0"/>
                <a:cs typeface="Times New Roman" pitchFamily="18" charset="0"/>
              </a:rPr>
              <a:t>ÔN TẬP KĨ NĂNG VIẾT</a:t>
            </a:r>
            <a:r>
              <a:rPr lang="en-US" b="1" dirty="0" smtClean="0">
                <a:solidFill>
                  <a:srgbClr val="FF0000"/>
                </a:solidFill>
                <a:latin typeface="Times New Roman" pitchFamily="18" charset="0"/>
                <a:cs typeface="Times New Roman" pitchFamily="18" charset="0"/>
              </a:rPr>
              <a:t> BÀI VĂN ĐÓNG VAI NHÂN VẬT KỂ LẠI MỘT CHUYỆN CỔ TÍCH</a:t>
            </a:r>
            <a:r>
              <a:rPr lang="pl-PL" b="1" dirty="0" smtClean="0">
                <a:solidFill>
                  <a:srgbClr val="FF0000"/>
                </a:solidFill>
                <a:latin typeface="Times New Roman" pitchFamily="18" charset="0"/>
                <a:cs typeface="Times New Roman" pitchFamily="18" charset="0"/>
              </a:rPr>
              <a:t> </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0" y="685800"/>
            <a:ext cx="9144000" cy="6001643"/>
          </a:xfrm>
          <a:prstGeom prst="rect">
            <a:avLst/>
          </a:prstGeom>
          <a:noFill/>
        </p:spPr>
        <p:txBody>
          <a:bodyPr wrap="square" rtlCol="0">
            <a:spAutoFit/>
          </a:bodyPr>
          <a:lstStyle/>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bắt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Lý</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tâm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suy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Lý</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dẫn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Sanh</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cứu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Lý</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lấp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cửa</a:t>
            </a:r>
            <a:r>
              <a:rPr lang="en-US" sz="2400" dirty="0" smtClean="0">
                <a:latin typeface="Times New Roman" pitchFamily="18" charset="0"/>
                <a:cs typeface="Times New Roman" pitchFamily="18" charset="0"/>
              </a:rPr>
              <a:t> hang </a:t>
            </a:r>
            <a:r>
              <a:rPr lang="en-US" sz="2400" dirty="0" err="1" smtClean="0">
                <a:latin typeface="Times New Roman" pitchFamily="18" charset="0"/>
                <a:cs typeface="Times New Roman" pitchFamily="18" charset="0"/>
              </a:rPr>
              <a:t>hãm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cướp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cứu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rồi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thưởng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câm</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tin </a:t>
            </a:r>
            <a:r>
              <a:rPr lang="en-US" sz="2400" dirty="0" err="1" smtClean="0">
                <a:latin typeface="Times New Roman" pitchFamily="18" charset="0"/>
                <a:cs typeface="Times New Roman" pitchFamily="18" charset="0"/>
              </a:rPr>
              <a:t>Thạch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bắt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tội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trộm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Lý</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vừa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còn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vừa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vui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mừng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khép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trọng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tội</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đàn</a:t>
            </a:r>
            <a:r>
              <a:rPr lang="en-US" sz="2400" dirty="0" smtClean="0">
                <a:latin typeface="Times New Roman" pitchFamily="18" charset="0"/>
                <a:cs typeface="Times New Roman" pitchFamily="18" charset="0"/>
              </a:rPr>
              <a:t> minh </a:t>
            </a:r>
            <a:r>
              <a:rPr lang="en-US" sz="2400" dirty="0" err="1" smtClean="0">
                <a:latin typeface="Times New Roman" pitchFamily="18" charset="0"/>
                <a:cs typeface="Times New Roman" pitchFamily="18" charset="0"/>
              </a:rPr>
              <a:t>oan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Lý</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trừng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đúng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xưa</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lấy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vua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hưởng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bền</a:t>
            </a:r>
            <a:r>
              <a:rPr lang="en-US" sz="2400" dirty="0" smtClean="0">
                <a:latin typeface="Times New Roman" pitchFamily="18" charset="0"/>
                <a:cs typeface="Times New Roman" pitchFamily="18" charset="0"/>
              </a:rPr>
              <a:t>.</a:t>
            </a:r>
          </a:p>
          <a:p>
            <a:pPr algn="just"/>
            <a:r>
              <a:rPr lang="en-US" sz="2400" b="1" dirty="0" smtClean="0">
                <a:latin typeface="Times New Roman" pitchFamily="18" charset="0"/>
                <a:cs typeface="Times New Roman" pitchFamily="18" charset="0"/>
              </a:rPr>
              <a:t>c. </a:t>
            </a:r>
            <a:r>
              <a:rPr lang="en-US" sz="2400" b="1" dirty="0" err="1" smtClean="0">
                <a:latin typeface="Times New Roman" pitchFamily="18" charset="0"/>
                <a:cs typeface="Times New Roman" pitchFamily="18" charset="0"/>
              </a:rPr>
              <a:t>Kết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bài</a:t>
            </a:r>
            <a:r>
              <a:rPr lang="en-US" sz="2400" b="1" dirty="0" smtClean="0">
                <a:latin typeface="Times New Roman" pitchFamily="18" charset="0"/>
                <a:cs typeface="Times New Roman" pitchFamily="18" charset="0"/>
              </a:rPr>
              <a:t>:</a:t>
            </a:r>
          </a:p>
          <a:p>
            <a:pPr algn="just"/>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suy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ox(in)">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ox(in)">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box(in)">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box(in)">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box(in)">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box(in)">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box(in)">
                                      <p:cBhvr>
                                        <p:cTn id="42" dur="500"/>
                                        <p:tgtEl>
                                          <p:spTgt spid="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1200329"/>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7: </a:t>
            </a:r>
            <a:r>
              <a:rPr lang="pl-PL" b="1" dirty="0" smtClean="0">
                <a:solidFill>
                  <a:srgbClr val="FF0000"/>
                </a:solidFill>
                <a:latin typeface="Times New Roman" pitchFamily="18" charset="0"/>
                <a:cs typeface="Times New Roman" pitchFamily="18" charset="0"/>
              </a:rPr>
              <a:t>ÔN TẬP KĨ NĂNG VIẾT</a:t>
            </a:r>
            <a:r>
              <a:rPr lang="en-US" b="1" dirty="0" smtClean="0">
                <a:solidFill>
                  <a:srgbClr val="FF0000"/>
                </a:solidFill>
                <a:latin typeface="Times New Roman" pitchFamily="18" charset="0"/>
                <a:cs typeface="Times New Roman" pitchFamily="18" charset="0"/>
              </a:rPr>
              <a:t> BÀI VĂN ĐÓNG VAI NHÂN VẬT KỂ LẠI MỘT CHUYỆN CỔ TÍCH</a:t>
            </a:r>
            <a:r>
              <a:rPr lang="pl-PL" b="1" dirty="0" smtClean="0">
                <a:solidFill>
                  <a:srgbClr val="FF0000"/>
                </a:solidFill>
                <a:latin typeface="Times New Roman" pitchFamily="18" charset="0"/>
                <a:cs typeface="Times New Roman" pitchFamily="18" charset="0"/>
              </a:rPr>
              <a:t> </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0" y="685800"/>
            <a:ext cx="9144000" cy="5632311"/>
          </a:xfrm>
          <a:prstGeom prst="rect">
            <a:avLst/>
          </a:prstGeom>
          <a:noFill/>
        </p:spPr>
        <p:txBody>
          <a:bodyPr wrap="square" rtlCol="0">
            <a:spAutoFit/>
          </a:bodyPr>
          <a:lstStyle/>
          <a:p>
            <a:pPr algn="ctr"/>
            <a:r>
              <a:rPr lang="en-US" sz="2400" b="1" dirty="0" err="1" smtClean="0">
                <a:latin typeface="Times New Roman" pitchFamily="18" charset="0"/>
                <a:cs typeface="Times New Roman" pitchFamily="18" charset="0"/>
              </a:rPr>
              <a:t>Bài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mẫu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tham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khảo</a:t>
            </a:r>
            <a:endParaRPr lang="en-US" sz="2400" dirty="0" smtClean="0">
              <a:latin typeface="Times New Roman" pitchFamily="18" charset="0"/>
              <a:cs typeface="Times New Roman" pitchFamily="18" charset="0"/>
            </a:endParaRPr>
          </a:p>
          <a:p>
            <a:pPr algn="just"/>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lụng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tội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đê</a:t>
            </a:r>
            <a:r>
              <a:rPr lang="en-US" sz="2400" dirty="0" smtClean="0">
                <a:latin typeface="Times New Roman" pitchFamily="18" charset="0"/>
                <a:cs typeface="Times New Roman" pitchFamily="18" charset="0"/>
              </a:rPr>
              <a:t>̉, hi </a:t>
            </a:r>
            <a:r>
              <a:rPr lang="en-US" sz="2400" dirty="0" err="1" smtClean="0">
                <a:latin typeface="Times New Roman" pitchFamily="18" charset="0"/>
                <a:cs typeface="Times New Roman" pitchFamily="18" charset="0"/>
              </a:rPr>
              <a:t>vọng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vốn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rồi</a:t>
            </a:r>
            <a:r>
              <a:rPr lang="en-US" sz="2400" dirty="0" smtClean="0">
                <a:latin typeface="Times New Roman" pitchFamily="18" charset="0"/>
                <a:cs typeface="Times New Roman" pitchFamily="18" charset="0"/>
              </a:rPr>
              <a:t> cha </a:t>
            </a:r>
            <a:r>
              <a:rPr lang="en-US" sz="2400" dirty="0" err="1" smtClean="0">
                <a:latin typeface="Times New Roman" pitchFamily="18" charset="0"/>
                <a:cs typeface="Times New Roman" pitchFamily="18" charset="0"/>
              </a:rPr>
              <a:t>mẹ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lời</a:t>
            </a:r>
            <a:r>
              <a:rPr lang="en-US" sz="2400" dirty="0" smtClean="0">
                <a:latin typeface="Times New Roman" pitchFamily="18" charset="0"/>
                <a:cs typeface="Times New Roman" pitchFamily="18" charset="0"/>
              </a:rPr>
              <a:t> cha </a:t>
            </a:r>
            <a:r>
              <a:rPr lang="en-US" sz="2400" dirty="0" err="1" smtClean="0">
                <a:latin typeface="Times New Roman" pitchFamily="18" charset="0"/>
                <a:cs typeface="Times New Roman" pitchFamily="18" charset="0"/>
              </a:rPr>
              <a:t>mẹ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dặn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lâm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chiếm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túp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nhỏ</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còi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cọc</a:t>
            </a:r>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góc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vườn</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chấp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kêu</a:t>
            </a:r>
            <a:r>
              <a:rPr lang="en-US" sz="2400" dirty="0" smtClean="0">
                <a:latin typeface="Times New Roman" pitchFamily="18" charset="0"/>
                <a:cs typeface="Times New Roman" pitchFamily="18" charset="0"/>
              </a:rPr>
              <a:t> ca, than </a:t>
            </a:r>
            <a:r>
              <a:rPr lang="en-US" sz="2400" dirty="0" err="1" smtClean="0">
                <a:latin typeface="Times New Roman" pitchFamily="18" charset="0"/>
                <a:cs typeface="Times New Roman" pitchFamily="18" charset="0"/>
              </a:rPr>
              <a:t>phiền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mò</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bắt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ốc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thuê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cuốc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mướn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trở</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quý</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sóc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lớn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chẳng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mùa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chùm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óng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thơm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lừng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mùa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bội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niềm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mọi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chiếc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sọt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lấy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gạo</a:t>
            </a:r>
            <a:r>
              <a:rPr lang="en-US" sz="2400" dirty="0" smtClean="0">
                <a:latin typeface="Times New Roman" pitchFamily="18" charset="0"/>
                <a:cs typeface="Times New Roman" pitchFamily="18" charset="0"/>
              </a:rPr>
              <a:t>. </a:t>
            </a:r>
            <a:endParaRPr lang="en-US" sz="24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ox(in)">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ox(in)">
                                      <p:cBhvr>
                                        <p:cTn id="17"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1200329"/>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7: </a:t>
            </a:r>
            <a:r>
              <a:rPr lang="pl-PL" b="1" dirty="0" smtClean="0">
                <a:solidFill>
                  <a:srgbClr val="FF0000"/>
                </a:solidFill>
                <a:latin typeface="Times New Roman" pitchFamily="18" charset="0"/>
                <a:cs typeface="Times New Roman" pitchFamily="18" charset="0"/>
              </a:rPr>
              <a:t>ÔN TẬP KĨ NĂNG VIẾT</a:t>
            </a:r>
            <a:r>
              <a:rPr lang="en-US" b="1" dirty="0" smtClean="0">
                <a:solidFill>
                  <a:srgbClr val="FF0000"/>
                </a:solidFill>
                <a:latin typeface="Times New Roman" pitchFamily="18" charset="0"/>
                <a:cs typeface="Times New Roman" pitchFamily="18" charset="0"/>
              </a:rPr>
              <a:t> BÀI VĂN ĐÓNG VAI NHÂN VẬT KỂ LẠI MỘT CHUYỆN CỔ TÍCH</a:t>
            </a:r>
            <a:r>
              <a:rPr lang="pl-PL" b="1" dirty="0" smtClean="0">
                <a:solidFill>
                  <a:srgbClr val="FF0000"/>
                </a:solidFill>
                <a:latin typeface="Times New Roman" pitchFamily="18" charset="0"/>
                <a:cs typeface="Times New Roman" pitchFamily="18" charset="0"/>
              </a:rPr>
              <a:t> </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0" y="685800"/>
            <a:ext cx="9144000" cy="5632311"/>
          </a:xfrm>
          <a:prstGeom prst="rect">
            <a:avLst/>
          </a:prstGeom>
          <a:noFill/>
        </p:spPr>
        <p:txBody>
          <a:bodyPr wrap="square" rtlCol="0">
            <a:spAutoFit/>
          </a:bodyPr>
          <a:lstStyle/>
          <a:p>
            <a:pPr algn="just"/>
            <a:r>
              <a:rPr lang="en-US" sz="2400" dirty="0" err="1" smtClean="0">
                <a:latin typeface="Times New Roman" pitchFamily="18" charset="0"/>
                <a:cs typeface="Times New Roman" pitchFamily="18" charset="0"/>
              </a:rPr>
              <a:t>Sáng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hôm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vừa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dậy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nhìn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thấy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chim</a:t>
            </a:r>
            <a:r>
              <a:rPr lang="en-US" sz="2400" dirty="0" smtClean="0">
                <a:latin typeface="Times New Roman" pitchFamily="18" charset="0"/>
                <a:cs typeface="Times New Roman" pitchFamily="18" charset="0"/>
              </a:rPr>
              <a:t> to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Lòng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cắt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chạy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dưới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gốc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lấy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bỗng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ngừng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vàng</a:t>
            </a:r>
            <a:r>
              <a:rPr lang="en-US" sz="2400" dirty="0" smtClean="0">
                <a:latin typeface="Times New Roman" pitchFamily="18" charset="0"/>
                <a:cs typeface="Times New Roman" pitchFamily="18" charset="0"/>
              </a:rPr>
              <a:t>, may </a:t>
            </a:r>
            <a:r>
              <a:rPr lang="en-US" sz="2400" dirty="0" err="1" smtClean="0">
                <a:latin typeface="Times New Roman" pitchFamily="18" charset="0"/>
                <a:cs typeface="Times New Roman" pitchFamily="18" charset="0"/>
              </a:rPr>
              <a:t>túi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a:t>
            </a:r>
            <a:r>
              <a:rPr lang="en-US" sz="2400" dirty="0" smtClean="0">
                <a:latin typeface="Times New Roman" pitchFamily="18" charset="0"/>
                <a:cs typeface="Times New Roman" pitchFamily="18" charset="0"/>
              </a:rPr>
              <a:t> gang </a:t>
            </a:r>
            <a:r>
              <a:rPr lang="en-US" sz="2400" dirty="0" err="1" smtClean="0">
                <a:latin typeface="Times New Roman" pitchFamily="18" charset="0"/>
                <a:cs typeface="Times New Roman" pitchFamily="18" charset="0"/>
              </a:rPr>
              <a:t>mang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rồi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chim</a:t>
            </a:r>
            <a:r>
              <a:rPr lang="en-US" sz="2400" dirty="0" smtClean="0">
                <a:latin typeface="Times New Roman" pitchFamily="18" charset="0"/>
                <a:cs typeface="Times New Roman" pitchFamily="18" charset="0"/>
              </a:rPr>
              <a:t> bay </a:t>
            </a:r>
            <a:r>
              <a:rPr lang="en-US" sz="2400" dirty="0" err="1" smtClean="0">
                <a:latin typeface="Times New Roman" pitchFamily="18" charset="0"/>
                <a:cs typeface="Times New Roman" pitchFamily="18" charset="0"/>
              </a:rPr>
              <a:t>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tin </a:t>
            </a:r>
            <a:r>
              <a:rPr lang="en-US" sz="2400" dirty="0" err="1" smtClean="0">
                <a:latin typeface="Times New Roman" pitchFamily="18" charset="0"/>
                <a:cs typeface="Times New Roman" pitchFamily="18" charset="0"/>
              </a:rPr>
              <a:t>lắm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vẫn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vợ</a:t>
            </a:r>
            <a:r>
              <a:rPr lang="en-US" sz="2400" dirty="0" smtClean="0">
                <a:latin typeface="Times New Roman" pitchFamily="18" charset="0"/>
                <a:cs typeface="Times New Roman" pitchFamily="18" charset="0"/>
              </a:rPr>
              <a:t> may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chiếc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túi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a:t>
            </a:r>
            <a:r>
              <a:rPr lang="en-US" sz="2400" dirty="0" smtClean="0">
                <a:latin typeface="Times New Roman" pitchFamily="18" charset="0"/>
                <a:cs typeface="Times New Roman" pitchFamily="18" charset="0"/>
              </a:rPr>
              <a:t> gang. </a:t>
            </a:r>
            <a:r>
              <a:rPr lang="en-US" sz="2400" dirty="0" err="1" smtClean="0">
                <a:latin typeface="Times New Roman" pitchFamily="18" charset="0"/>
                <a:cs typeface="Times New Roman" pitchFamily="18" charset="0"/>
              </a:rPr>
              <a:t>Sáng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hôm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sớm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hòn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đảo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nhỏ</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giữa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tin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mắt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hòn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đảo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báu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hòn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đảo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lóa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mắt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bóng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thấy</a:t>
            </a:r>
            <a:r>
              <a:rPr lang="en-US" sz="2400" dirty="0" smtClean="0">
                <a:latin typeface="Times New Roman" pitchFamily="18" charset="0"/>
                <a:cs typeface="Times New Roman" pitchFamily="18" charset="0"/>
              </a:rPr>
              <a:t> lo </a:t>
            </a:r>
            <a:r>
              <a:rPr lang="en-US" sz="2400" dirty="0" err="1" smtClean="0">
                <a:latin typeface="Times New Roman" pitchFamily="18" charset="0"/>
                <a:cs typeface="Times New Roman" pitchFamily="18" charset="0"/>
              </a:rPr>
              <a:t>sợ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chỗ</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rồi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vỗ</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hãy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lấy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báu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túi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rồi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dám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nhặt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đầy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túi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a:t>
            </a:r>
            <a:r>
              <a:rPr lang="en-US" sz="2400" dirty="0" smtClean="0">
                <a:latin typeface="Times New Roman" pitchFamily="18" charset="0"/>
                <a:cs typeface="Times New Roman" pitchFamily="18" charset="0"/>
              </a:rPr>
              <a:t> gang </a:t>
            </a:r>
            <a:r>
              <a:rPr lang="en-US" sz="2400" dirty="0" err="1" smtClean="0">
                <a:latin typeface="Times New Roman" pitchFamily="18" charset="0"/>
                <a:cs typeface="Times New Roman" pitchFamily="18" charset="0"/>
              </a:rPr>
              <a:t>rồi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trở</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liền</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1200329"/>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7: </a:t>
            </a:r>
            <a:r>
              <a:rPr lang="pl-PL" b="1" dirty="0" smtClean="0">
                <a:solidFill>
                  <a:srgbClr val="FF0000"/>
                </a:solidFill>
                <a:latin typeface="Times New Roman" pitchFamily="18" charset="0"/>
                <a:cs typeface="Times New Roman" pitchFamily="18" charset="0"/>
              </a:rPr>
              <a:t>ÔN TẬP KĨ NĂNG VIẾT</a:t>
            </a:r>
            <a:r>
              <a:rPr lang="en-US" b="1" dirty="0" smtClean="0">
                <a:solidFill>
                  <a:srgbClr val="FF0000"/>
                </a:solidFill>
                <a:latin typeface="Times New Roman" pitchFamily="18" charset="0"/>
                <a:cs typeface="Times New Roman" pitchFamily="18" charset="0"/>
              </a:rPr>
              <a:t> BÀI VĂN ĐÓNG VAI NHÂN VẬT KỂ LẠI MỘT CHUYỆN CỔ TÍCH</a:t>
            </a:r>
            <a:r>
              <a:rPr lang="pl-PL" b="1" dirty="0" smtClean="0">
                <a:solidFill>
                  <a:srgbClr val="FF0000"/>
                </a:solidFill>
                <a:latin typeface="Times New Roman" pitchFamily="18" charset="0"/>
                <a:cs typeface="Times New Roman" pitchFamily="18" charset="0"/>
              </a:rPr>
              <a:t> </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0" y="685800"/>
            <a:ext cx="9144000" cy="6001643"/>
          </a:xfrm>
          <a:prstGeom prst="rect">
            <a:avLst/>
          </a:prstGeom>
          <a:noFill/>
        </p:spPr>
        <p:txBody>
          <a:bodyPr wrap="square" rtlCol="0">
            <a:spAutoFit/>
          </a:bodyPr>
          <a:lstStyle/>
          <a:p>
            <a:pPr algn="just"/>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còn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nữa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vườn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vẫn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túp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khế</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nghèo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khổ</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giờ</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to </a:t>
            </a:r>
            <a:r>
              <a:rPr lang="en-US" sz="2400" dirty="0" err="1" smtClean="0">
                <a:latin typeface="Times New Roman" pitchFamily="18" charset="0"/>
                <a:cs typeface="Times New Roman" pitchFamily="18" charset="0"/>
              </a:rPr>
              <a:t>lớn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toả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bóng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xuống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góc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vườn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Mùa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chờ</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tỏ</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lòng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ơn</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tai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sớm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đòi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lấy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túp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buồn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khẩn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lòng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chuyển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túp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dưới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gốc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chờ</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Mùa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trở</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Vừa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thấy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khóc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lóc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đòi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sẽ</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đảo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dặn</a:t>
            </a:r>
            <a:r>
              <a:rPr lang="en-US" sz="2400" dirty="0" smtClean="0">
                <a:latin typeface="Times New Roman" pitchFamily="18" charset="0"/>
                <a:cs typeface="Times New Roman" pitchFamily="18" charset="0"/>
              </a:rPr>
              <a:t> may </a:t>
            </a:r>
            <a:r>
              <a:rPr lang="en-US" sz="2400" dirty="0" err="1" smtClean="0">
                <a:latin typeface="Times New Roman" pitchFamily="18" charset="0"/>
                <a:cs typeface="Times New Roman" pitchFamily="18" charset="0"/>
              </a:rPr>
              <a:t>túi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a:t>
            </a:r>
            <a:r>
              <a:rPr lang="en-US" sz="2400" dirty="0" smtClean="0">
                <a:latin typeface="Times New Roman" pitchFamily="18" charset="0"/>
                <a:cs typeface="Times New Roman" pitchFamily="18" charset="0"/>
              </a:rPr>
              <a:t> gang. </a:t>
            </a:r>
            <a:r>
              <a:rPr lang="en-US" sz="2400" dirty="0" err="1" smtClean="0">
                <a:latin typeface="Times New Roman" pitchFamily="18" charset="0"/>
                <a:cs typeface="Times New Roman" pitchFamily="18" charset="0"/>
              </a:rPr>
              <a:t>Tối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hôm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đêm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may </a:t>
            </a:r>
            <a:r>
              <a:rPr lang="en-US" sz="2400" dirty="0" err="1" smtClean="0">
                <a:latin typeface="Times New Roman" pitchFamily="18" charset="0"/>
                <a:cs typeface="Times New Roman" pitchFamily="18" charset="0"/>
              </a:rPr>
              <a:t>túi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mười</a:t>
            </a:r>
            <a:r>
              <a:rPr lang="en-US" sz="2400" dirty="0" smtClean="0">
                <a:latin typeface="Times New Roman" pitchFamily="18" charset="0"/>
                <a:cs typeface="Times New Roman" pitchFamily="18" charset="0"/>
              </a:rPr>
              <a:t> gang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lấy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vàng</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ox(in)">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ox(in)">
                                      <p:cBhvr>
                                        <p:cTn id="17"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6: ÔN TẬP KĨ NĂNG VIẾT BÀI VĂN THUYẾT MINH THUẬT LẠI MỘT SỰ KIỆN - SINH HOẠT VĂN HÓA</a:t>
            </a:r>
            <a:endParaRPr lang="en-US" dirty="0" smtClean="0">
              <a:solidFill>
                <a:srgbClr val="FF0000"/>
              </a:solidFill>
              <a:latin typeface="Times New Roman" pitchFamily="18" charset="0"/>
              <a:cs typeface="Times New Roman" pitchFamily="18" charset="0"/>
            </a:endParaRPr>
          </a:p>
          <a:p>
            <a:endParaRPr lang="en-US" dirty="0"/>
          </a:p>
        </p:txBody>
      </p:sp>
      <p:sp>
        <p:nvSpPr>
          <p:cNvPr id="6" name="TextBox 5"/>
          <p:cNvSpPr txBox="1"/>
          <p:nvPr/>
        </p:nvSpPr>
        <p:spPr>
          <a:xfrm>
            <a:off x="0" y="685800"/>
            <a:ext cx="9144000" cy="6986528"/>
          </a:xfrm>
          <a:prstGeom prst="rect">
            <a:avLst/>
          </a:prstGeom>
          <a:noFill/>
        </p:spPr>
        <p:txBody>
          <a:bodyPr wrap="square" rtlCol="0">
            <a:spAutoFit/>
          </a:bodyPr>
          <a:lstStyle/>
          <a:p>
            <a:pPr algn="just"/>
            <a:r>
              <a:rPr lang="vi-VN" sz="2800" b="1" dirty="0" smtClean="0">
                <a:latin typeface="Times New Roman" pitchFamily="18" charset="0"/>
                <a:cs typeface="Times New Roman" pitchFamily="18" charset="0"/>
              </a:rPr>
              <a:t>b. Lập dàn ý</a:t>
            </a:r>
            <a:r>
              <a:rPr lang="vi-VN" sz="2800" b="1" i="1" dirty="0" smtClean="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algn="just"/>
            <a:r>
              <a:rPr lang="vi-VN" sz="2800" b="1" dirty="0" smtClean="0">
                <a:latin typeface="Times New Roman" pitchFamily="18" charset="0"/>
                <a:cs typeface="Times New Roman" pitchFamily="18" charset="0"/>
              </a:rPr>
              <a:t>- Mở bài: </a:t>
            </a:r>
            <a:r>
              <a:rPr lang="vi-VN" sz="2800" dirty="0" smtClean="0">
                <a:latin typeface="Times New Roman" pitchFamily="18" charset="0"/>
                <a:cs typeface="Times New Roman" pitchFamily="18" charset="0"/>
              </a:rPr>
              <a:t>Giới thiệu sự kiện (không gian, thời gian, mục đích tổ chức sự kiện)</a:t>
            </a:r>
            <a:endParaRPr lang="en-US" sz="2800" dirty="0" smtClean="0">
              <a:latin typeface="Times New Roman" pitchFamily="18" charset="0"/>
              <a:cs typeface="Times New Roman" pitchFamily="18" charset="0"/>
            </a:endParaRPr>
          </a:p>
          <a:p>
            <a:pPr algn="just"/>
            <a:r>
              <a:rPr lang="vi-VN" sz="2800" b="1" dirty="0" smtClean="0">
                <a:latin typeface="Times New Roman" pitchFamily="18" charset="0"/>
                <a:cs typeface="Times New Roman" pitchFamily="18" charset="0"/>
              </a:rPr>
              <a:t>- Thân bài: </a:t>
            </a:r>
            <a:r>
              <a:rPr lang="vi-VN" sz="2800" dirty="0" smtClean="0">
                <a:latin typeface="Times New Roman" pitchFamily="18" charset="0"/>
                <a:cs typeface="Times New Roman" pitchFamily="18" charset="0"/>
              </a:rPr>
              <a:t>Tóm tắt diễn biến sự kiện theo trình tự</a:t>
            </a:r>
            <a:r>
              <a:rPr lang="vi-VN" sz="2800" b="1"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thời gian.</a:t>
            </a:r>
            <a:endParaRPr lang="en-US" sz="2800" dirty="0" smtClean="0">
              <a:latin typeface="Times New Roman" pitchFamily="18" charset="0"/>
              <a:cs typeface="Times New Roman" pitchFamily="18" charset="0"/>
            </a:endParaRPr>
          </a:p>
          <a:p>
            <a:pPr algn="just"/>
            <a:r>
              <a:rPr lang="vi-VN" sz="2800" dirty="0" smtClean="0">
                <a:latin typeface="Times New Roman" pitchFamily="18" charset="0"/>
                <a:cs typeface="Times New Roman" pitchFamily="18" charset="0"/>
              </a:rPr>
              <a:t>+ Nhân vật tham gia sự kiện</a:t>
            </a:r>
            <a:endParaRPr lang="en-US" sz="2800" dirty="0" smtClean="0">
              <a:latin typeface="Times New Roman" pitchFamily="18" charset="0"/>
              <a:cs typeface="Times New Roman" pitchFamily="18" charset="0"/>
            </a:endParaRPr>
          </a:p>
          <a:p>
            <a:pPr algn="just"/>
            <a:r>
              <a:rPr lang="vi-VN" sz="2800" dirty="0" smtClean="0">
                <a:latin typeface="Times New Roman" pitchFamily="18" charset="0"/>
                <a:cs typeface="Times New Roman" pitchFamily="18" charset="0"/>
              </a:rPr>
              <a:t>+ Các hoạt động chính của sự kiện; đặc điểm, diễn biến của từng hoạt động.</a:t>
            </a:r>
            <a:endParaRPr lang="en-US" sz="2800" dirty="0" smtClean="0">
              <a:latin typeface="Times New Roman" pitchFamily="18" charset="0"/>
              <a:cs typeface="Times New Roman" pitchFamily="18" charset="0"/>
            </a:endParaRPr>
          </a:p>
          <a:p>
            <a:pPr algn="just"/>
            <a:r>
              <a:rPr lang="vi-VN" sz="2800" dirty="0" smtClean="0">
                <a:latin typeface="Times New Roman" pitchFamily="18" charset="0"/>
                <a:cs typeface="Times New Roman" pitchFamily="18" charset="0"/>
              </a:rPr>
              <a:t>+ Hoạt động để lại ấn tượng sâu sắc nhất.</a:t>
            </a:r>
            <a:endParaRPr lang="en-US" sz="2800" dirty="0" smtClean="0">
              <a:latin typeface="Times New Roman" pitchFamily="18" charset="0"/>
              <a:cs typeface="Times New Roman" pitchFamily="18" charset="0"/>
            </a:endParaRPr>
          </a:p>
          <a:p>
            <a:pPr algn="just"/>
            <a:r>
              <a:rPr lang="vi-VN" sz="2800" b="1" dirty="0" smtClean="0">
                <a:latin typeface="Times New Roman" pitchFamily="18" charset="0"/>
                <a:cs typeface="Times New Roman" pitchFamily="18" charset="0"/>
              </a:rPr>
              <a:t>- Kết bài:</a:t>
            </a:r>
            <a:r>
              <a:rPr lang="vi-VN" sz="2800" dirty="0" smtClean="0">
                <a:latin typeface="Times New Roman" pitchFamily="18" charset="0"/>
                <a:cs typeface="Times New Roman" pitchFamily="18" charset="0"/>
              </a:rPr>
              <a:t> Nêu ý nghĩa của sự kiện và cảm nghĩ của người viết</a:t>
            </a:r>
            <a:endParaRPr lang="en-US" sz="2800" dirty="0" smtClean="0">
              <a:latin typeface="Times New Roman" pitchFamily="18" charset="0"/>
              <a:cs typeface="Times New Roman" pitchFamily="18" charset="0"/>
            </a:endParaRPr>
          </a:p>
          <a:p>
            <a:pPr algn="just"/>
            <a:r>
              <a:rPr lang="vi-VN" sz="2800" b="1" dirty="0" smtClean="0">
                <a:latin typeface="Times New Roman" pitchFamily="18" charset="0"/>
                <a:cs typeface="Times New Roman" pitchFamily="18" charset="0"/>
              </a:rPr>
              <a:t>Bước : Kiểm tra và chỉnh sửa: (</a:t>
            </a:r>
            <a:r>
              <a:rPr lang="vi-VN" sz="2800" dirty="0" smtClean="0">
                <a:latin typeface="Times New Roman" pitchFamily="18" charset="0"/>
                <a:cs typeface="Times New Roman" pitchFamily="18" charset="0"/>
              </a:rPr>
              <a:t>tự đánh giá đoạn văn theo bảng dưới)</a:t>
            </a:r>
            <a:endParaRPr lang="en-US" sz="2800" dirty="0" smtClean="0">
              <a:latin typeface="Times New Roman" pitchFamily="18" charset="0"/>
              <a:cs typeface="Times New Roman" pitchFamily="18" charset="0"/>
            </a:endParaRPr>
          </a:p>
          <a:p>
            <a:pPr algn="just"/>
            <a:r>
              <a:rPr lang="vi-VN" sz="2800" dirty="0" smtClean="0">
                <a:latin typeface="Times New Roman" pitchFamily="18" charset="0"/>
                <a:cs typeface="Times New Roman" pitchFamily="18" charset="0"/>
              </a:rPr>
              <a:t>- Tự chỉnh sửa bằng cách bổ sung những chỗ còn thiếu hoặc chưa đúng.</a:t>
            </a:r>
            <a:endParaRPr lang="en-US" sz="2800" dirty="0" smtClean="0">
              <a:latin typeface="Times New Roman" pitchFamily="18" charset="0"/>
              <a:cs typeface="Times New Roman" pitchFamily="18" charset="0"/>
            </a:endParaRPr>
          </a:p>
          <a:p>
            <a:pPr algn="just"/>
            <a:r>
              <a:rPr lang="vi-VN" sz="2800" dirty="0" smtClean="0">
                <a:latin typeface="Times New Roman" pitchFamily="18" charset="0"/>
                <a:cs typeface="Times New Roman" pitchFamily="18" charset="0"/>
              </a:rPr>
              <a:t>- Tự đánh giá và rút kinh nghiệm</a:t>
            </a:r>
            <a:endParaRPr lang="en-US" sz="2800" dirty="0" smtClean="0">
              <a:latin typeface="Times New Roman" pitchFamily="18" charset="0"/>
              <a:cs typeface="Times New Roman" pitchFamily="18" charset="0"/>
            </a:endParaRPr>
          </a:p>
          <a:p>
            <a:pPr algn="just"/>
            <a:r>
              <a:rPr lang="vi-VN" sz="2800" dirty="0" smtClean="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ox(in)">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ox(in)">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ox(in)">
                                      <p:cBhvr>
                                        <p:cTn id="52" dur="500"/>
                                        <p:tgtEl>
                                          <p:spTgt spid="6">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6">
                                            <p:txEl>
                                              <p:pRg st="10" end="10"/>
                                            </p:txEl>
                                          </p:spTgt>
                                        </p:tgtEl>
                                        <p:attrNameLst>
                                          <p:attrName>style.visibility</p:attrName>
                                        </p:attrNameLst>
                                      </p:cBhvr>
                                      <p:to>
                                        <p:strVal val="visible"/>
                                      </p:to>
                                    </p:set>
                                    <p:animEffect transition="in" filter="box(in)">
                                      <p:cBhvr>
                                        <p:cTn id="57" dur="500"/>
                                        <p:tgtEl>
                                          <p:spTgt spid="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1200329"/>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7: </a:t>
            </a:r>
            <a:r>
              <a:rPr lang="pl-PL" b="1" dirty="0" smtClean="0">
                <a:solidFill>
                  <a:srgbClr val="FF0000"/>
                </a:solidFill>
                <a:latin typeface="Times New Roman" pitchFamily="18" charset="0"/>
                <a:cs typeface="Times New Roman" pitchFamily="18" charset="0"/>
              </a:rPr>
              <a:t>ÔN TẬP KĨ NĂNG VIẾT</a:t>
            </a:r>
            <a:r>
              <a:rPr lang="en-US" b="1" dirty="0" smtClean="0">
                <a:solidFill>
                  <a:srgbClr val="FF0000"/>
                </a:solidFill>
                <a:latin typeface="Times New Roman" pitchFamily="18" charset="0"/>
                <a:cs typeface="Times New Roman" pitchFamily="18" charset="0"/>
              </a:rPr>
              <a:t> BÀI VĂN ĐÓNG VAI NHÂN VẬT KỂ LẠI MỘT CHUYỆN CỔ TÍCH</a:t>
            </a:r>
            <a:r>
              <a:rPr lang="pl-PL" b="1" dirty="0" smtClean="0">
                <a:solidFill>
                  <a:srgbClr val="FF0000"/>
                </a:solidFill>
                <a:latin typeface="Times New Roman" pitchFamily="18" charset="0"/>
                <a:cs typeface="Times New Roman" pitchFamily="18" charset="0"/>
              </a:rPr>
              <a:t> </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0" y="685800"/>
            <a:ext cx="9144000" cy="4832092"/>
          </a:xfrm>
          <a:prstGeom prst="rect">
            <a:avLst/>
          </a:prstGeom>
          <a:noFill/>
        </p:spPr>
        <p:txBody>
          <a:bodyPr wrap="square" rtlCol="0">
            <a:spAutoFit/>
          </a:bodyPr>
          <a:lstStyle/>
          <a:p>
            <a:pPr algn="just"/>
            <a:r>
              <a:rPr lang="en-US" sz="2800" dirty="0" err="1" smtClean="0">
                <a:latin typeface="Times New Roman" pitchFamily="18" charset="0"/>
                <a:cs typeface="Times New Roman" pitchFamily="18" charset="0"/>
              </a:rPr>
              <a:t>Anh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cùng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chim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tư</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rất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sớm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nhưng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tối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mịt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chưa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vê</a:t>
            </a:r>
            <a:r>
              <a:rPr lang="en-US" sz="2800" dirty="0" smtClean="0">
                <a:latin typeface="Times New Roman" pitchFamily="18" charset="0"/>
                <a:cs typeface="Times New Roman" pitchFamily="18" charset="0"/>
              </a:rPr>
              <a:t>̀. Cả </a:t>
            </a:r>
            <a:r>
              <a:rPr lang="en-US" sz="2800" dirty="0" err="1" smtClean="0">
                <a:latin typeface="Times New Roman" pitchFamily="18" charset="0"/>
                <a:cs typeface="Times New Roman" pitchFamily="18" charset="0"/>
              </a:rPr>
              <a:t>làng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đồn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nhau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rằng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những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ngư</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nhìn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thấy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chim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chơ</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nhào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xuống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biển</a:t>
            </a:r>
            <a:r>
              <a:rPr lang="en-US" sz="2800" dirty="0" smtClean="0">
                <a:latin typeface="Times New Roman" pitchFamily="18" charset="0"/>
                <a:cs typeface="Times New Roman" pitchFamily="18" charset="0"/>
              </a:rPr>
              <a:t>, cả </a:t>
            </a:r>
            <a:r>
              <a:rPr lang="en-US" sz="2800" dirty="0" err="1" smtClean="0">
                <a:latin typeface="Times New Roman" pitchFamily="18" charset="0"/>
                <a:cs typeface="Times New Roman" pitchFamily="18" charset="0"/>
              </a:rPr>
              <a:t>anh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sô</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vàng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cùng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chìm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sâu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xuống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lòng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nước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mênh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mông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kia</a:t>
            </a:r>
            <a:r>
              <a:rPr lang="en-US" sz="2800" dirty="0" smtClean="0">
                <a:latin typeface="Times New Roman" pitchFamily="18" charset="0"/>
                <a:cs typeface="Times New Roman" pitchFamily="18" charset="0"/>
              </a:rPr>
              <a:t>. Dù </a:t>
            </a:r>
            <a:r>
              <a:rPr lang="en-US" sz="2800" dirty="0" err="1" smtClean="0">
                <a:latin typeface="Times New Roman" pitchFamily="18" charset="0"/>
                <a:cs typeface="Times New Roman" pitchFamily="18" charset="0"/>
              </a:rPr>
              <a:t>đa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tìm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kiếm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nhưng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không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thấy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mọi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người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đành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chấp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rằng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chết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dưới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đáy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biển</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Tôi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trở</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sống</a:t>
            </a:r>
            <a:r>
              <a:rPr lang="en-US" sz="2800" dirty="0" smtClean="0">
                <a:latin typeface="Times New Roman" pitchFamily="18" charset="0"/>
                <a:cs typeface="Times New Roman" pitchFamily="18" charset="0"/>
              </a:rPr>
              <a:t> ở </a:t>
            </a:r>
            <a:r>
              <a:rPr lang="en-US" sz="2800" dirty="0" err="1" smtClean="0">
                <a:latin typeface="Times New Roman" pitchFamily="18" charset="0"/>
                <a:cs typeface="Times New Roman" pitchFamily="18" charset="0"/>
              </a:rPr>
              <a:t>nhà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cũ</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cùng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túp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lều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cây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khế</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Nhưng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chim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thần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không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bao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giờ</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còn</a:t>
            </a:r>
            <a:r>
              <a:rPr lang="en-US" sz="2800" dirty="0" smtClean="0">
                <a:latin typeface="Times New Roman" pitchFamily="18" charset="0"/>
                <a:cs typeface="Times New Roman" pitchFamily="18" charset="0"/>
              </a:rPr>
              <a:t> quay </a:t>
            </a:r>
            <a:r>
              <a:rPr lang="en-US" sz="2800" dirty="0" err="1" smtClean="0">
                <a:latin typeface="Times New Roman" pitchFamily="18" charset="0"/>
                <a:cs typeface="Times New Roman" pitchFamily="18" charset="0"/>
              </a:rPr>
              <a:t>trở</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nữa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trai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tôi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đã</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không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thể</a:t>
            </a:r>
            <a:r>
              <a:rPr lang="en-US" sz="2800" dirty="0" smtClean="0">
                <a:latin typeface="Times New Roman" pitchFamily="18" charset="0"/>
                <a:cs typeface="Times New Roman" pitchFamily="18" charset="0"/>
              </a:rPr>
              <a:t> quay </a:t>
            </a:r>
            <a:r>
              <a:rPr lang="en-US" sz="2800" dirty="0" err="1" smtClean="0">
                <a:latin typeface="Times New Roman" pitchFamily="18" charset="0"/>
                <a:cs typeface="Times New Roman" pitchFamily="18" charset="0"/>
              </a:rPr>
              <a:t>trở</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về</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chỉ</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vì</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lòng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tham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vô</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đáy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Một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nỗi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buồn</a:t>
            </a:r>
            <a:r>
              <a:rPr lang="en-US" sz="2800" dirty="0" smtClean="0">
                <a:latin typeface="Times New Roman" pitchFamily="18" charset="0"/>
                <a:cs typeface="Times New Roman" pitchFamily="18" charset="0"/>
              </a:rPr>
              <a:t> man </a:t>
            </a:r>
            <a:r>
              <a:rPr lang="en-US" sz="2800" dirty="0" err="1" smtClean="0">
                <a:latin typeface="Times New Roman" pitchFamily="18" charset="0"/>
                <a:cs typeface="Times New Roman" pitchFamily="18" charset="0"/>
              </a:rPr>
              <a:t>mác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dâng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trong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lòng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tôi</a:t>
            </a:r>
            <a:r>
              <a:rPr lang="en-US" sz="2800" dirty="0" smtClean="0">
                <a:latin typeface="Times New Roman" pitchFamily="18" charset="0"/>
                <a:cs typeface="Times New Roman" pitchFamily="18" charset="0"/>
              </a:rPr>
              <a:t>.</a:t>
            </a: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ox(in)">
                                      <p:cBhvr>
                                        <p:cTn id="12"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8: RÈN KĨ NĂNG VIẾT BÀI VĂN TRÌNH BÀY VỀ MỘT HIỆN TƯỢNG ( VẤN ĐỀ) MÀ EM QUAN TÂM</a:t>
            </a: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85800"/>
            <a:ext cx="9144000" cy="5601533"/>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I. TÌM HIỂU CHUNG </a:t>
            </a:r>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  1.Thế </a:t>
            </a:r>
            <a:r>
              <a:rPr lang="en-US" sz="2000" b="1" dirty="0" err="1" smtClean="0">
                <a:latin typeface="Times New Roman" pitchFamily="18" charset="0"/>
                <a:cs typeface="Times New Roman" pitchFamily="18" charset="0"/>
              </a:rPr>
              <a:t>nào</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là</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bài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văn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trình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bày</a:t>
            </a:r>
            <a:r>
              <a:rPr lang="en-US" sz="2000" b="1" dirty="0" smtClean="0">
                <a:latin typeface="Times New Roman" pitchFamily="18" charset="0"/>
                <a:cs typeface="Times New Roman" pitchFamily="18" charset="0"/>
              </a:rPr>
              <a:t> ý </a:t>
            </a:r>
            <a:r>
              <a:rPr lang="en-US" sz="2000" b="1" dirty="0" err="1" smtClean="0">
                <a:latin typeface="Times New Roman" pitchFamily="18" charset="0"/>
                <a:cs typeface="Times New Roman" pitchFamily="18" charset="0"/>
              </a:rPr>
              <a:t>kiến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về</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một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hiện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tượng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đời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sống</a:t>
            </a:r>
            <a:r>
              <a:rPr lang="en-US" sz="2000" b="1"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kiến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vấn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nhằm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thuyết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phục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kiến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vấn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a:t>
            </a:r>
          </a:p>
          <a:p>
            <a:pPr algn="just"/>
            <a:r>
              <a:rPr lang="en-US" sz="2000" dirty="0" err="1" smtClean="0">
                <a:latin typeface="Times New Roman" pitchFamily="18" charset="0"/>
                <a:cs typeface="Times New Roman" pitchFamily="18" charset="0"/>
              </a:rPr>
              <a:t>Ví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dụ</a:t>
            </a:r>
            <a:r>
              <a:rPr lang="en-US" sz="2000" dirty="0" smtClean="0">
                <a:latin typeface="Times New Roman" pitchFamily="18" charset="0"/>
                <a:cs typeface="Times New Roman" pitchFamily="18" charset="0"/>
              </a:rPr>
              <a:t>: </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suy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thói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Suy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nay.</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Suy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hành</a:t>
            </a:r>
            <a:r>
              <a:rPr lang="en-US" sz="2000" dirty="0" smtClean="0">
                <a:latin typeface="Times New Roman" pitchFamily="18" charset="0"/>
                <a:cs typeface="Times New Roman" pitchFamily="18" charset="0"/>
              </a:rPr>
              <a:t> vi con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gây</a:t>
            </a:r>
            <a:r>
              <a:rPr lang="en-US" sz="2000" dirty="0" smtClean="0">
                <a:latin typeface="Times New Roman" pitchFamily="18" charset="0"/>
                <a:cs typeface="Times New Roman" pitchFamily="18" charset="0"/>
              </a:rPr>
              <a:t> ô </a:t>
            </a:r>
            <a:r>
              <a:rPr lang="en-US" sz="2000" dirty="0" err="1" smtClean="0">
                <a:latin typeface="Times New Roman" pitchFamily="18" charset="0"/>
                <a:cs typeface="Times New Roman" pitchFamily="18" charset="0"/>
              </a:rPr>
              <a:t>nhiễm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2. </a:t>
            </a:r>
            <a:r>
              <a:rPr lang="en-US" sz="2000" b="1" dirty="0" err="1" smtClean="0">
                <a:latin typeface="Times New Roman" pitchFamily="18" charset="0"/>
                <a:cs typeface="Times New Roman" pitchFamily="18" charset="0"/>
              </a:rPr>
              <a:t>Yêu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cầu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đối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với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một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bài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văn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trình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bày</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suy</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nghĩ</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về</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một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hiện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tượng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vấn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đề</a:t>
            </a:r>
            <a:r>
              <a:rPr lang="en-US"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vấn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luận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vấn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gì</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kiến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viết</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thuyết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phục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đọc</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Lưu</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Đối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HS </a:t>
            </a:r>
            <a:r>
              <a:rPr lang="en-US" sz="2000" dirty="0" err="1" smtClean="0">
                <a:latin typeface="Times New Roman" pitchFamily="18" charset="0"/>
                <a:cs typeface="Times New Roman" pitchFamily="18" charset="0"/>
              </a:rPr>
              <a:t>lớp</a:t>
            </a:r>
            <a:r>
              <a:rPr lang="en-US" sz="2000" dirty="0" smtClean="0">
                <a:latin typeface="Times New Roman" pitchFamily="18" charset="0"/>
                <a:cs typeface="Times New Roman" pitchFamily="18" charset="0"/>
              </a:rPr>
              <a:t> 6, </a:t>
            </a:r>
            <a:r>
              <a:rPr lang="en-US" sz="2000" dirty="0" err="1" smtClean="0">
                <a:latin typeface="Times New Roman" pitchFamily="18" charset="0"/>
                <a:cs typeface="Times New Roman" pitchFamily="18" charset="0"/>
              </a:rPr>
              <a:t>bước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quen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bày</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kiến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2 </a:t>
            </a:r>
            <a:r>
              <a:rPr lang="en-US" sz="2000" dirty="0" err="1" smtClean="0">
                <a:latin typeface="Times New Roman" pitchFamily="18" charset="0"/>
                <a:cs typeface="Times New Roman" pitchFamily="18" charset="0"/>
              </a:rPr>
              <a:t>yếu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chứng</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Lí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suy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vấn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rõ</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nhằm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vệ</a:t>
            </a:r>
            <a:r>
              <a:rPr lang="en-US" sz="2000" dirty="0" smtClean="0">
                <a:latin typeface="Times New Roman" pitchFamily="18" charset="0"/>
                <a:cs typeface="Times New Roman" pitchFamily="18" charset="0"/>
              </a:rPr>
              <a:t> hay </a:t>
            </a:r>
            <a:r>
              <a:rPr lang="en-US" sz="2000" dirty="0" err="1" smtClean="0">
                <a:latin typeface="Times New Roman" pitchFamily="18" charset="0"/>
                <a:cs typeface="Times New Roman" pitchFamily="18" charset="0"/>
              </a:rPr>
              <a:t>phản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kiến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thuyết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phục</a:t>
            </a:r>
            <a:r>
              <a:rPr lang="en-US" sz="20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box(in)">
                                      <p:cBhvr>
                                        <p:cTn id="10" dur="500"/>
                                        <p:tgtEl>
                                          <p:spTgt spid="6">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box(in)">
                                      <p:cBhvr>
                                        <p:cTn id="13" dur="500"/>
                                        <p:tgtEl>
                                          <p:spTgt spid="6">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6">
                                            <p:txEl>
                                              <p:pRg st="3" end="3"/>
                                            </p:txEl>
                                          </p:spTgt>
                                        </p:tgtEl>
                                        <p:attrNameLst>
                                          <p:attrName>style.visibility</p:attrName>
                                        </p:attrNameLst>
                                      </p:cBhvr>
                                      <p:to>
                                        <p:strVal val="visible"/>
                                      </p:to>
                                    </p:set>
                                    <p:animEffect transition="in" filter="box(in)">
                                      <p:cBhvr>
                                        <p:cTn id="16" dur="500"/>
                                        <p:tgtEl>
                                          <p:spTgt spid="6">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Effect transition="in" filter="box(in)">
                                      <p:cBhvr>
                                        <p:cTn id="19" dur="500"/>
                                        <p:tgtEl>
                                          <p:spTgt spid="6">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box(in)">
                                      <p:cBhvr>
                                        <p:cTn id="22" dur="500"/>
                                        <p:tgtEl>
                                          <p:spTgt spid="6">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animEffect transition="in" filter="box(in)">
                                      <p:cBhvr>
                                        <p:cTn id="25" dur="500"/>
                                        <p:tgtEl>
                                          <p:spTgt spid="6">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6">
                                            <p:txEl>
                                              <p:pRg st="7" end="7"/>
                                            </p:txEl>
                                          </p:spTgt>
                                        </p:tgtEl>
                                        <p:attrNameLst>
                                          <p:attrName>style.visibility</p:attrName>
                                        </p:attrNameLst>
                                      </p:cBhvr>
                                      <p:to>
                                        <p:strVal val="visible"/>
                                      </p:to>
                                    </p:set>
                                    <p:animEffect transition="in" filter="box(in)">
                                      <p:cBhvr>
                                        <p:cTn id="28" dur="500"/>
                                        <p:tgtEl>
                                          <p:spTgt spid="6">
                                            <p:txEl>
                                              <p:pRg st="7" end="7"/>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6">
                                            <p:txEl>
                                              <p:pRg st="8" end="8"/>
                                            </p:txEl>
                                          </p:spTgt>
                                        </p:tgtEl>
                                        <p:attrNameLst>
                                          <p:attrName>style.visibility</p:attrName>
                                        </p:attrNameLst>
                                      </p:cBhvr>
                                      <p:to>
                                        <p:strVal val="visible"/>
                                      </p:to>
                                    </p:set>
                                    <p:animEffect transition="in" filter="box(in)">
                                      <p:cBhvr>
                                        <p:cTn id="31" dur="500"/>
                                        <p:tgtEl>
                                          <p:spTgt spid="6">
                                            <p:txEl>
                                              <p:pRg st="8" end="8"/>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6">
                                            <p:txEl>
                                              <p:pRg st="9" end="9"/>
                                            </p:txEl>
                                          </p:spTgt>
                                        </p:tgtEl>
                                        <p:attrNameLst>
                                          <p:attrName>style.visibility</p:attrName>
                                        </p:attrNameLst>
                                      </p:cBhvr>
                                      <p:to>
                                        <p:strVal val="visible"/>
                                      </p:to>
                                    </p:set>
                                    <p:animEffect transition="in" filter="box(in)">
                                      <p:cBhvr>
                                        <p:cTn id="34" dur="500"/>
                                        <p:tgtEl>
                                          <p:spTgt spid="6">
                                            <p:txEl>
                                              <p:pRg st="9" end="9"/>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6">
                                            <p:txEl>
                                              <p:pRg st="10" end="10"/>
                                            </p:txEl>
                                          </p:spTgt>
                                        </p:tgtEl>
                                        <p:attrNameLst>
                                          <p:attrName>style.visibility</p:attrName>
                                        </p:attrNameLst>
                                      </p:cBhvr>
                                      <p:to>
                                        <p:strVal val="visible"/>
                                      </p:to>
                                    </p:set>
                                    <p:animEffect transition="in" filter="box(in)">
                                      <p:cBhvr>
                                        <p:cTn id="37" dur="500"/>
                                        <p:tgtEl>
                                          <p:spTgt spid="6">
                                            <p:txEl>
                                              <p:pRg st="10" end="10"/>
                                            </p:txEl>
                                          </p:spTgt>
                                        </p:tgtEl>
                                      </p:cBhvr>
                                    </p:animEffect>
                                  </p:childTnLst>
                                </p:cTn>
                              </p:par>
                              <p:par>
                                <p:cTn id="38" presetID="4" presetClass="entr" presetSubtype="16" fill="hold" nodeType="withEffect">
                                  <p:stCondLst>
                                    <p:cond delay="0"/>
                                  </p:stCondLst>
                                  <p:childTnLst>
                                    <p:set>
                                      <p:cBhvr>
                                        <p:cTn id="39" dur="1" fill="hold">
                                          <p:stCondLst>
                                            <p:cond delay="0"/>
                                          </p:stCondLst>
                                        </p:cTn>
                                        <p:tgtEl>
                                          <p:spTgt spid="6">
                                            <p:txEl>
                                              <p:pRg st="11" end="11"/>
                                            </p:txEl>
                                          </p:spTgt>
                                        </p:tgtEl>
                                        <p:attrNameLst>
                                          <p:attrName>style.visibility</p:attrName>
                                        </p:attrNameLst>
                                      </p:cBhvr>
                                      <p:to>
                                        <p:strVal val="visible"/>
                                      </p:to>
                                    </p:set>
                                    <p:animEffect transition="in" filter="box(in)">
                                      <p:cBhvr>
                                        <p:cTn id="40" dur="500"/>
                                        <p:tgtEl>
                                          <p:spTgt spid="6">
                                            <p:txEl>
                                              <p:pRg st="11" end="11"/>
                                            </p:txEl>
                                          </p:spTgt>
                                        </p:tgtEl>
                                      </p:cBhvr>
                                    </p:animEffect>
                                  </p:childTnLst>
                                </p:cTn>
                              </p:par>
                              <p:par>
                                <p:cTn id="41" presetID="4" presetClass="entr" presetSubtype="16" fill="hold" nodeType="withEffect">
                                  <p:stCondLst>
                                    <p:cond delay="0"/>
                                  </p:stCondLst>
                                  <p:childTnLst>
                                    <p:set>
                                      <p:cBhvr>
                                        <p:cTn id="42" dur="1" fill="hold">
                                          <p:stCondLst>
                                            <p:cond delay="0"/>
                                          </p:stCondLst>
                                        </p:cTn>
                                        <p:tgtEl>
                                          <p:spTgt spid="6">
                                            <p:txEl>
                                              <p:pRg st="12" end="12"/>
                                            </p:txEl>
                                          </p:spTgt>
                                        </p:tgtEl>
                                        <p:attrNameLst>
                                          <p:attrName>style.visibility</p:attrName>
                                        </p:attrNameLst>
                                      </p:cBhvr>
                                      <p:to>
                                        <p:strVal val="visible"/>
                                      </p:to>
                                    </p:set>
                                    <p:animEffect transition="in" filter="box(in)">
                                      <p:cBhvr>
                                        <p:cTn id="43" dur="500"/>
                                        <p:tgtEl>
                                          <p:spTgt spid="6">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8: RÈN KĨ NĂNG VIẾT BÀI VĂN TRÌNH BÀY VỀ MỘT HIỆN TƯỢNG ( VẤN ĐỀ) MÀ EM QUAN TÂM</a:t>
            </a: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85800"/>
            <a:ext cx="9144000" cy="6124754"/>
          </a:xfrm>
          <a:prstGeom prst="rect">
            <a:avLst/>
          </a:prstGeom>
          <a:noFill/>
        </p:spPr>
        <p:txBody>
          <a:bodyPr wrap="square" rtlCol="0">
            <a:spAutoFit/>
          </a:bodyPr>
          <a:lstStyle/>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Bằng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chứng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lấy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từ</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thực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tế</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cần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được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chọn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lọc</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 + </a:t>
            </a:r>
            <a:r>
              <a:rPr lang="en-US" sz="2800" dirty="0" err="1" smtClean="0">
                <a:latin typeface="Times New Roman" pitchFamily="18" charset="0"/>
                <a:cs typeface="Times New Roman" pitchFamily="18" charset="0"/>
              </a:rPr>
              <a:t>Lí</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lẽ</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hợp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bằng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chứng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lập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luận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tăng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tính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thuyết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phục</a:t>
            </a:r>
            <a:r>
              <a:rPr lang="en-US" sz="2800" dirty="0" smtClean="0">
                <a:latin typeface="Times New Roman" pitchFamily="18" charset="0"/>
                <a:cs typeface="Times New Roman" pitchFamily="18" charset="0"/>
              </a:rPr>
              <a:t>.</a:t>
            </a:r>
          </a:p>
          <a:p>
            <a:pPr algn="just"/>
            <a:r>
              <a:rPr lang="en-US" sz="2800" b="1" dirty="0" smtClean="0">
                <a:latin typeface="Times New Roman" pitchFamily="18" charset="0"/>
                <a:cs typeface="Times New Roman" pitchFamily="18" charset="0"/>
              </a:rPr>
              <a:t>3. </a:t>
            </a:r>
            <a:r>
              <a:rPr lang="en-US" sz="2800" b="1" dirty="0" err="1" smtClean="0">
                <a:latin typeface="Times New Roman" pitchFamily="18" charset="0"/>
                <a:cs typeface="Times New Roman" pitchFamily="18" charset="0"/>
              </a:rPr>
              <a:t>Nhận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diện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dạng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đề</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trình</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bày</a:t>
            </a:r>
            <a:r>
              <a:rPr lang="en-US" sz="2800" b="1" dirty="0" smtClean="0">
                <a:latin typeface="Times New Roman" pitchFamily="18" charset="0"/>
                <a:cs typeface="Times New Roman" pitchFamily="18" charset="0"/>
              </a:rPr>
              <a:t> ý </a:t>
            </a:r>
            <a:r>
              <a:rPr lang="en-US" sz="2800" b="1" dirty="0" err="1" smtClean="0">
                <a:latin typeface="Times New Roman" pitchFamily="18" charset="0"/>
                <a:cs typeface="Times New Roman" pitchFamily="18" charset="0"/>
              </a:rPr>
              <a:t>kiến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về</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một</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hiện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tượng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đời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sống</a:t>
            </a:r>
            <a:r>
              <a:rPr lang="en-US" sz="2800" b="1" dirty="0" smtClean="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algn="just"/>
            <a:r>
              <a:rPr lang="en-US" sz="2800" b="1" dirty="0" err="1" smtClean="0">
                <a:latin typeface="Times New Roman" pitchFamily="18" charset="0"/>
                <a:cs typeface="Times New Roman" pitchFamily="18" charset="0"/>
              </a:rPr>
              <a:t>Dạng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đề</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cụ</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thể</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đề</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nêu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rõ</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yêu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cầu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vấn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đề</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nghị</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luận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một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hiện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tượng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phổ</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biến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trong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đời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sống</a:t>
            </a:r>
            <a:endParaRPr lang="en-US" sz="2800" dirty="0" smtClean="0">
              <a:latin typeface="Times New Roman" pitchFamily="18" charset="0"/>
              <a:cs typeface="Times New Roman" pitchFamily="18" charset="0"/>
            </a:endParaRPr>
          </a:p>
          <a:p>
            <a:pPr algn="just"/>
            <a:r>
              <a:rPr lang="en-US" sz="2800" b="1" dirty="0" err="1" smtClean="0">
                <a:latin typeface="Times New Roman" pitchFamily="18" charset="0"/>
                <a:cs typeface="Times New Roman" pitchFamily="18" charset="0"/>
              </a:rPr>
              <a:t>Ví</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dụ</a:t>
            </a:r>
            <a:r>
              <a:rPr lang="en-US" sz="2800" b="1" dirty="0" smtClean="0">
                <a:latin typeface="Times New Roman" pitchFamily="18" charset="0"/>
                <a:cs typeface="Times New Roman" pitchFamily="18" charset="0"/>
              </a:rPr>
              <a:t>:</a:t>
            </a:r>
            <a:r>
              <a:rPr lang="en-US" sz="2800" dirty="0" smtClean="0">
                <a:latin typeface="Times New Roman" pitchFamily="18" charset="0"/>
                <a:cs typeface="Times New Roman" pitchFamily="18" charset="0"/>
              </a:rPr>
              <a:t> </a:t>
            </a:r>
          </a:p>
          <a:p>
            <a:pPr lvl="0" algn="just"/>
            <a:r>
              <a:rPr lang="en-US" sz="2800" dirty="0" err="1" smtClean="0">
                <a:latin typeface="Times New Roman" pitchFamily="18" charset="0"/>
                <a:cs typeface="Times New Roman" pitchFamily="18" charset="0"/>
              </a:rPr>
              <a:t>Suy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nghĩ</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về</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hiện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tượng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bắt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nạt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trong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trường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học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hiện</a:t>
            </a:r>
            <a:r>
              <a:rPr lang="en-US" sz="2800" dirty="0" smtClean="0">
                <a:latin typeface="Times New Roman" pitchFamily="18" charset="0"/>
                <a:cs typeface="Times New Roman" pitchFamily="18" charset="0"/>
              </a:rPr>
              <a:t> nay.</a:t>
            </a:r>
          </a:p>
          <a:p>
            <a:pPr lvl="0" algn="just"/>
            <a:r>
              <a:rPr lang="en-US" sz="2800" dirty="0" err="1" smtClean="0">
                <a:latin typeface="Times New Roman" pitchFamily="18" charset="0"/>
                <a:cs typeface="Times New Roman" pitchFamily="18" charset="0"/>
              </a:rPr>
              <a:t>Suy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nghĩ</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về</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hiện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tượng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nghiệm</a:t>
            </a:r>
            <a:r>
              <a:rPr lang="en-US" sz="2800" dirty="0" smtClean="0">
                <a:latin typeface="Times New Roman" pitchFamily="18" charset="0"/>
                <a:cs typeface="Times New Roman" pitchFamily="18" charset="0"/>
              </a:rPr>
              <a:t> game </a:t>
            </a:r>
            <a:r>
              <a:rPr lang="en-US" sz="2800" dirty="0" err="1" smtClean="0">
                <a:latin typeface="Times New Roman" pitchFamily="18" charset="0"/>
                <a:cs typeface="Times New Roman" pitchFamily="18" charset="0"/>
              </a:rPr>
              <a:t>trong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thanh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thiếu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niên</a:t>
            </a:r>
            <a:r>
              <a:rPr lang="en-US" sz="2800" dirty="0" smtClean="0">
                <a:latin typeface="Times New Roman" pitchFamily="18" charset="0"/>
                <a:cs typeface="Times New Roman" pitchFamily="18" charset="0"/>
              </a:rPr>
              <a:t>.</a:t>
            </a:r>
          </a:p>
          <a:p>
            <a:pPr algn="just"/>
            <a:r>
              <a:rPr lang="en-US" sz="2800" dirty="0" err="1" smtClean="0">
                <a:latin typeface="Times New Roman" pitchFamily="18" charset="0"/>
                <a:cs typeface="Times New Roman" pitchFamily="18" charset="0"/>
              </a:rPr>
              <a:t>Dạng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đề</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mở</a:t>
            </a:r>
            <a:r>
              <a:rPr lang="en-US" sz="2800" dirty="0" smtClean="0">
                <a:latin typeface="Times New Roman" pitchFamily="18" charset="0"/>
                <a:cs typeface="Times New Roman" pitchFamily="18" charset="0"/>
              </a:rPr>
              <a:t>: </a:t>
            </a: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đề</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chỉ</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nêu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vấn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đề</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nghị</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luận</a:t>
            </a:r>
            <a:r>
              <a:rPr lang="en-US" sz="2800" dirty="0" smtClean="0">
                <a:latin typeface="Times New Roman" pitchFamily="18" charset="0"/>
                <a:cs typeface="Times New Roman" pitchFamily="18" charset="0"/>
              </a:rPr>
              <a:t>:</a:t>
            </a:r>
          </a:p>
          <a:p>
            <a:pPr algn="just"/>
            <a:r>
              <a:rPr lang="en-US" sz="2800" dirty="0" err="1" smtClean="0">
                <a:latin typeface="Times New Roman" pitchFamily="18" charset="0"/>
                <a:cs typeface="Times New Roman" pitchFamily="18" charset="0"/>
              </a:rPr>
              <a:t>Ví</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dụ</a:t>
            </a:r>
            <a:r>
              <a:rPr lang="en-US" sz="2800" dirty="0" smtClean="0">
                <a:latin typeface="Times New Roman" pitchFamily="18" charset="0"/>
                <a:cs typeface="Times New Roman" pitchFamily="18" charset="0"/>
              </a:rPr>
              <a:t>: 1- </a:t>
            </a:r>
            <a:r>
              <a:rPr lang="en-US" sz="2800" dirty="0" err="1" smtClean="0">
                <a:latin typeface="Times New Roman" pitchFamily="18" charset="0"/>
                <a:cs typeface="Times New Roman" pitchFamily="18" charset="0"/>
              </a:rPr>
              <a:t>Đánh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giá</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khả</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năng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bản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thân</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           2- </a:t>
            </a:r>
            <a:r>
              <a:rPr lang="en-US" sz="2800" dirty="0" err="1" smtClean="0">
                <a:latin typeface="Times New Roman" pitchFamily="18" charset="0"/>
                <a:cs typeface="Times New Roman" pitchFamily="18" charset="0"/>
              </a:rPr>
              <a:t>Noi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gương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những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người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thành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công</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ox(in)">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ox(in)">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ox(in)">
                                      <p:cBhvr>
                                        <p:cTn id="52" dur="500"/>
                                        <p:tgtEl>
                                          <p:spTgt spid="6">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6">
                                            <p:txEl>
                                              <p:pRg st="10" end="10"/>
                                            </p:txEl>
                                          </p:spTgt>
                                        </p:tgtEl>
                                        <p:attrNameLst>
                                          <p:attrName>style.visibility</p:attrName>
                                        </p:attrNameLst>
                                      </p:cBhvr>
                                      <p:to>
                                        <p:strVal val="visible"/>
                                      </p:to>
                                    </p:set>
                                    <p:animEffect transition="in" filter="box(in)">
                                      <p:cBhvr>
                                        <p:cTn id="57" dur="500"/>
                                        <p:tgtEl>
                                          <p:spTgt spid="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8: RÈN KĨ NĂNG VIẾT BÀI VĂN TRÌNH BÀY VỀ MỘT HIỆN TƯỢNG ( VẤN ĐỀ) MÀ EM QUAN TÂM</a:t>
            </a: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09600"/>
            <a:ext cx="9144000" cy="6816507"/>
          </a:xfrm>
          <a:prstGeom prst="rect">
            <a:avLst/>
          </a:prstGeom>
          <a:noFill/>
        </p:spPr>
        <p:txBody>
          <a:bodyPr wrap="square" rtlCol="0">
            <a:spAutoFit/>
          </a:bodyPr>
          <a:lstStyle/>
          <a:p>
            <a:r>
              <a:rPr lang="en-US" sz="2400" dirty="0" smtClean="0">
                <a:latin typeface="Times New Roman" pitchFamily="18" charset="0"/>
                <a:cs typeface="Times New Roman" pitchFamily="18" charset="0"/>
              </a:rPr>
              <a:t>-</a:t>
            </a:r>
            <a:r>
              <a:rPr lang="en-US" sz="2400" b="1" dirty="0" err="1" smtClean="0">
                <a:latin typeface="Times New Roman" pitchFamily="18" charset="0"/>
                <a:cs typeface="Times New Roman" pitchFamily="18" charset="0"/>
              </a:rPr>
              <a:t>Thông</a:t>
            </a:r>
            <a:r>
              <a:rPr lang="en-US" sz="2400" b="1" dirty="0" smtClean="0">
                <a:latin typeface="Times New Roman" pitchFamily="18" charset="0"/>
                <a:cs typeface="Times New Roman" pitchFamily="18" charset="0"/>
              </a:rPr>
              <a:t> qua </a:t>
            </a:r>
            <a:r>
              <a:rPr lang="en-US" sz="2400" b="1" dirty="0" err="1" smtClean="0">
                <a:latin typeface="Times New Roman" pitchFamily="18" charset="0"/>
                <a:cs typeface="Times New Roman" pitchFamily="18" charset="0"/>
              </a:rPr>
              <a:t>một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đoạn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ngữ</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liệu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tin,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mẩu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truyện,một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rút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vấn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luận</a:t>
            </a:r>
            <a:endParaRPr lang="en-US" sz="2400"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II. RÈN KĨ NĂNG VIẾT BÀI VĂN TRÌNH BÀY Ý KIẾN VỀ MỘT HIỆN TƯỢNG TRONG ĐỜI SỐNG</a:t>
            </a:r>
            <a:endParaRPr lang="en-US" sz="2400"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1. </a:t>
            </a:r>
            <a:r>
              <a:rPr lang="en-US" sz="2400" b="1" dirty="0" err="1" smtClean="0">
                <a:latin typeface="Times New Roman" pitchFamily="18" charset="0"/>
                <a:cs typeface="Times New Roman" pitchFamily="18" charset="0"/>
              </a:rPr>
              <a:t>Trước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khi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viết</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a. </a:t>
            </a:r>
            <a:r>
              <a:rPr lang="en-US" sz="2400" dirty="0" err="1" smtClean="0">
                <a:latin typeface="Times New Roman" pitchFamily="18" charset="0"/>
                <a:cs typeface="Times New Roman" pitchFamily="18" charset="0"/>
              </a:rPr>
              <a:t>Lựa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chọn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vấn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a:t>
            </a:r>
            <a:r>
              <a:rPr lang="en-US" sz="2400" dirty="0" smtClean="0">
                <a:latin typeface="Times New Roman" pitchFamily="18" charset="0"/>
                <a:cs typeface="Times New Roman" pitchFamily="18" charset="0"/>
              </a:rPr>
              <a:t>?</a:t>
            </a:r>
          </a:p>
          <a:p>
            <a:r>
              <a:rPr lang="en-US" sz="2400" dirty="0" err="1" smtClean="0">
                <a:latin typeface="Times New Roman" pitchFamily="18" charset="0"/>
                <a:cs typeface="Times New Roman" pitchFamily="18" charset="0"/>
              </a:rPr>
              <a:t>Chọn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trọng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muốn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trọng</a:t>
            </a:r>
            <a:r>
              <a:rPr lang="en-US" sz="2400" dirty="0" smtClean="0">
                <a:latin typeface="Times New Roman" pitchFamily="18" charset="0"/>
                <a:cs typeface="Times New Roman" pitchFamily="18" charset="0"/>
              </a:rPr>
              <a:t>. </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khuyết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tật</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Noi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bắt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hiện</a:t>
            </a:r>
            <a:r>
              <a:rPr lang="en-US" sz="2400" dirty="0" smtClean="0">
                <a:latin typeface="Times New Roman" pitchFamily="18" charset="0"/>
                <a:cs typeface="Times New Roman" pitchFamily="18" charset="0"/>
              </a:rPr>
              <a:t> nay.</a:t>
            </a:r>
          </a:p>
          <a:p>
            <a:r>
              <a:rPr lang="vi-VN" sz="2400" i="1" dirty="0" smtClean="0">
                <a:latin typeface="Times New Roman" pitchFamily="18" charset="0"/>
                <a:cs typeface="Times New Roman" pitchFamily="18" charset="0"/>
              </a:rPr>
              <a:t>b. </a:t>
            </a:r>
            <a:r>
              <a:rPr lang="en-US" sz="2400" i="1" dirty="0" err="1" smtClean="0">
                <a:latin typeface="Times New Roman" pitchFamily="18" charset="0"/>
                <a:cs typeface="Times New Roman" pitchFamily="18" charset="0"/>
              </a:rPr>
              <a:t>Tìm</a:t>
            </a:r>
            <a:r>
              <a:rPr lang="en-US" sz="2400" i="1" dirty="0" smtClean="0">
                <a:latin typeface="Times New Roman" pitchFamily="18" charset="0"/>
                <a:cs typeface="Times New Roman" pitchFamily="18" charset="0"/>
              </a:rPr>
              <a:t> ý</a:t>
            </a:r>
            <a:endParaRPr lang="en-US" sz="2400" dirty="0" smtClean="0">
              <a:latin typeface="Times New Roman" pitchFamily="18" charset="0"/>
              <a:cs typeface="Times New Roman" pitchFamily="18" charset="0"/>
            </a:endParaRPr>
          </a:p>
          <a:p>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Hiện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tượng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vấn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đề</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cần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bàn</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vấn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bàn</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kiến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tượng</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vấn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đúng</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sai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cực</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ox(in)">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ox(in)">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ox(in)">
                                      <p:cBhvr>
                                        <p:cTn id="52" dur="500"/>
                                        <p:tgtEl>
                                          <p:spTgt spid="6">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6">
                                            <p:txEl>
                                              <p:pRg st="10" end="10"/>
                                            </p:txEl>
                                          </p:spTgt>
                                        </p:tgtEl>
                                        <p:attrNameLst>
                                          <p:attrName>style.visibility</p:attrName>
                                        </p:attrNameLst>
                                      </p:cBhvr>
                                      <p:to>
                                        <p:strVal val="visible"/>
                                      </p:to>
                                    </p:set>
                                    <p:animEffect transition="in" filter="box(in)">
                                      <p:cBhvr>
                                        <p:cTn id="57" dur="500"/>
                                        <p:tgtEl>
                                          <p:spTgt spid="6">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6">
                                            <p:txEl>
                                              <p:pRg st="11" end="11"/>
                                            </p:txEl>
                                          </p:spTgt>
                                        </p:tgtEl>
                                        <p:attrNameLst>
                                          <p:attrName>style.visibility</p:attrName>
                                        </p:attrNameLst>
                                      </p:cBhvr>
                                      <p:to>
                                        <p:strVal val="visible"/>
                                      </p:to>
                                    </p:set>
                                    <p:animEffect transition="in" filter="box(in)">
                                      <p:cBhvr>
                                        <p:cTn id="62" dur="500"/>
                                        <p:tgtEl>
                                          <p:spTgt spid="6">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6">
                                            <p:txEl>
                                              <p:pRg st="12" end="12"/>
                                            </p:txEl>
                                          </p:spTgt>
                                        </p:tgtEl>
                                        <p:attrNameLst>
                                          <p:attrName>style.visibility</p:attrName>
                                        </p:attrNameLst>
                                      </p:cBhvr>
                                      <p:to>
                                        <p:strVal val="visible"/>
                                      </p:to>
                                    </p:set>
                                    <p:animEffect transition="in" filter="box(in)">
                                      <p:cBhvr>
                                        <p:cTn id="67" dur="500"/>
                                        <p:tgtEl>
                                          <p:spTgt spid="6">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6">
                                            <p:txEl>
                                              <p:pRg st="13" end="13"/>
                                            </p:txEl>
                                          </p:spTgt>
                                        </p:tgtEl>
                                        <p:attrNameLst>
                                          <p:attrName>style.visibility</p:attrName>
                                        </p:attrNameLst>
                                      </p:cBhvr>
                                      <p:to>
                                        <p:strVal val="visible"/>
                                      </p:to>
                                    </p:set>
                                    <p:animEffect transition="in" filter="box(in)">
                                      <p:cBhvr>
                                        <p:cTn id="72" dur="500"/>
                                        <p:tgtEl>
                                          <p:spTgt spid="6">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8: RÈN KĨ NĂNG VIẾT BÀI VĂN TRÌNH BÀY VỀ MỘT HIỆN TƯỢNG ( VẤN ĐỀ) MÀ EM QUAN TÂM</a:t>
            </a: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85800"/>
            <a:ext cx="9144000" cy="5632311"/>
          </a:xfrm>
          <a:prstGeom prst="rect">
            <a:avLst/>
          </a:prstGeom>
          <a:noFill/>
        </p:spPr>
        <p:txBody>
          <a:bodyPr wrap="square" rtlCol="0">
            <a:spAutoFit/>
          </a:bodyPr>
          <a:lstStyle/>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khía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bàn</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lẽ</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luận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vấn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tỏ</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tượng</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Mở</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vấn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nguyên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huy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loại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bỏ</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cực</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điệp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muốn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nhắn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gửi</a:t>
            </a:r>
            <a:r>
              <a:rPr lang="en-US" sz="2400" dirty="0" smtClean="0">
                <a:latin typeface="Times New Roman" pitchFamily="18" charset="0"/>
                <a:cs typeface="Times New Roman" pitchFamily="18" charset="0"/>
              </a:rPr>
              <a:t> </a:t>
            </a:r>
          </a:p>
          <a:p>
            <a:r>
              <a:rPr lang="vi-VN" sz="2400" dirty="0" smtClean="0">
                <a:latin typeface="Times New Roman" pitchFamily="18" charset="0"/>
                <a:cs typeface="Times New Roman" pitchFamily="18" charset="0"/>
              </a:rPr>
              <a:t>c. </a:t>
            </a:r>
            <a:r>
              <a:rPr lang="en-US" sz="2400" dirty="0" err="1" smtClean="0">
                <a:latin typeface="Times New Roman" pitchFamily="18" charset="0"/>
                <a:cs typeface="Times New Roman" pitchFamily="18" charset="0"/>
              </a:rPr>
              <a:t>Lập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dàn</a:t>
            </a:r>
            <a:r>
              <a:rPr lang="en-US" sz="2400" dirty="0" smtClean="0">
                <a:latin typeface="Times New Roman" pitchFamily="18" charset="0"/>
                <a:cs typeface="Times New Roman" pitchFamily="18" charset="0"/>
              </a:rPr>
              <a:t> ý</a:t>
            </a:r>
          </a:p>
          <a:p>
            <a:r>
              <a:rPr lang="vi-VN" sz="2400" dirty="0" smtClean="0">
                <a:latin typeface="Times New Roman" pitchFamily="18" charset="0"/>
                <a:cs typeface="Times New Roman" pitchFamily="18" charset="0"/>
              </a:rPr>
              <a:t>- </a:t>
            </a:r>
            <a:r>
              <a:rPr lang="vi-VN" sz="2400" u="sng" dirty="0" smtClean="0">
                <a:latin typeface="Times New Roman" pitchFamily="18" charset="0"/>
                <a:cs typeface="Times New Roman" pitchFamily="18" charset="0"/>
              </a:rPr>
              <a:t>Mở bài</a:t>
            </a:r>
            <a:r>
              <a:rPr lang="vi-VN" sz="2400" dirty="0" smtClean="0">
                <a:latin typeface="Times New Roman" pitchFamily="18" charset="0"/>
                <a:cs typeface="Times New Roman" pitchFamily="18" charset="0"/>
              </a:rPr>
              <a:t>: Giới thiệu hiện t</a:t>
            </a:r>
            <a:r>
              <a:rPr lang="en-US" sz="2400" dirty="0" err="1" smtClean="0">
                <a:latin typeface="Times New Roman" pitchFamily="18" charset="0"/>
                <a:cs typeface="Times New Roman" pitchFamily="18" charset="0"/>
              </a:rPr>
              <a:t>ượ</a:t>
            </a:r>
            <a:r>
              <a:rPr lang="vi-VN" sz="2400" dirty="0" smtClean="0">
                <a:latin typeface="Times New Roman" pitchFamily="18" charset="0"/>
                <a:cs typeface="Times New Roman" pitchFamily="18" charset="0"/>
              </a:rPr>
              <a:t>ng (vấn </a:t>
            </a:r>
            <a:r>
              <a:rPr lang="en-US" sz="2400" dirty="0" smtClean="0">
                <a:latin typeface="Times New Roman" pitchFamily="18" charset="0"/>
                <a:cs typeface="Times New Roman" pitchFamily="18" charset="0"/>
              </a:rPr>
              <a:t>đ</a:t>
            </a:r>
            <a:r>
              <a:rPr lang="vi-VN" sz="2400" dirty="0" smtClean="0">
                <a:latin typeface="Times New Roman" pitchFamily="18" charset="0"/>
                <a:cs typeface="Times New Roman" pitchFamily="18" charset="0"/>
              </a:rPr>
              <a:t>ề) cần bàn luận.</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a:t>
            </a:r>
            <a:r>
              <a:rPr lang="vi-VN" sz="2400" u="sng" dirty="0" smtClean="0">
                <a:latin typeface="Times New Roman" pitchFamily="18" charset="0"/>
                <a:cs typeface="Times New Roman" pitchFamily="18" charset="0"/>
              </a:rPr>
              <a:t>Thân bài</a:t>
            </a:r>
            <a:r>
              <a:rPr lang="vi-VN" sz="2400" dirty="0" smtClean="0">
                <a:latin typeface="Times New Roman" pitchFamily="18" charset="0"/>
                <a:cs typeface="Times New Roman" pitchFamily="18" charset="0"/>
              </a:rPr>
              <a:t>: Ðưa ra ý kiến bàn luận.</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Ý 1 (lí lẽ, bằng chứng)</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Ý 2 (lí lẽ, bằng chứng)</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Ý 3 (lí lẽ, bằng chứng)</a:t>
            </a:r>
            <a:endParaRPr lang="en-US" sz="2400" dirty="0" smtClean="0">
              <a:latin typeface="Times New Roman" pitchFamily="18" charset="0"/>
              <a:cs typeface="Times New Roman" pitchFamily="18" charset="0"/>
            </a:endParaRPr>
          </a:p>
          <a:p>
            <a:pPr>
              <a:buFontTx/>
              <a:buChar char="-"/>
            </a:pPr>
            <a:r>
              <a:rPr lang="vi-VN" sz="2400" u="sng" dirty="0" smtClean="0">
                <a:latin typeface="Times New Roman" pitchFamily="18" charset="0"/>
                <a:cs typeface="Times New Roman" pitchFamily="18" charset="0"/>
              </a:rPr>
              <a:t>Kết bài</a:t>
            </a:r>
            <a:r>
              <a:rPr lang="vi-VN" sz="2400" dirty="0" smtClean="0">
                <a:latin typeface="Times New Roman" pitchFamily="18" charset="0"/>
                <a:cs typeface="Times New Roman" pitchFamily="18" charset="0"/>
              </a:rPr>
              <a:t>: Khẳng định lại ý kiến của bản thân.</a:t>
            </a:r>
            <a:endParaRPr lang="en-US" sz="2400" dirty="0" smtClean="0">
              <a:latin typeface="Times New Roman" pitchFamily="18" charset="0"/>
              <a:cs typeface="Times New Roman" pitchFamily="18" charset="0"/>
            </a:endParaRPr>
          </a:p>
          <a:p>
            <a:pPr algn="just">
              <a:buFontTx/>
              <a:buChar char="-"/>
            </a:pP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ox(in)">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ox(in)">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ox(in)">
                                      <p:cBhvr>
                                        <p:cTn id="52" dur="500"/>
                                        <p:tgtEl>
                                          <p:spTgt spid="6">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6">
                                            <p:txEl>
                                              <p:pRg st="10" end="10"/>
                                            </p:txEl>
                                          </p:spTgt>
                                        </p:tgtEl>
                                        <p:attrNameLst>
                                          <p:attrName>style.visibility</p:attrName>
                                        </p:attrNameLst>
                                      </p:cBhvr>
                                      <p:to>
                                        <p:strVal val="visible"/>
                                      </p:to>
                                    </p:set>
                                    <p:animEffect transition="in" filter="box(in)">
                                      <p:cBhvr>
                                        <p:cTn id="57" dur="500"/>
                                        <p:tgtEl>
                                          <p:spTgt spid="6">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6">
                                            <p:txEl>
                                              <p:pRg st="11" end="11"/>
                                            </p:txEl>
                                          </p:spTgt>
                                        </p:tgtEl>
                                        <p:attrNameLst>
                                          <p:attrName>style.visibility</p:attrName>
                                        </p:attrNameLst>
                                      </p:cBhvr>
                                      <p:to>
                                        <p:strVal val="visible"/>
                                      </p:to>
                                    </p:set>
                                    <p:animEffect transition="in" filter="box(in)">
                                      <p:cBhvr>
                                        <p:cTn id="62" dur="500"/>
                                        <p:tgtEl>
                                          <p:spTgt spid="6">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6">
                                            <p:txEl>
                                              <p:pRg st="12" end="12"/>
                                            </p:txEl>
                                          </p:spTgt>
                                        </p:tgtEl>
                                        <p:attrNameLst>
                                          <p:attrName>style.visibility</p:attrName>
                                        </p:attrNameLst>
                                      </p:cBhvr>
                                      <p:to>
                                        <p:strVal val="visible"/>
                                      </p:to>
                                    </p:set>
                                    <p:animEffect transition="in" filter="box(in)">
                                      <p:cBhvr>
                                        <p:cTn id="67" dur="500"/>
                                        <p:tgtEl>
                                          <p:spTgt spid="6">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8: RÈN KĨ NĂNG VIẾT BÀI VĂN TRÌNH BÀY VỀ MỘT HIỆN TƯỢNG ( VẤN ĐỀ) MÀ EM QUAN TÂM</a:t>
            </a: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85800"/>
            <a:ext cx="9144000" cy="4893647"/>
          </a:xfrm>
          <a:prstGeom prst="rect">
            <a:avLst/>
          </a:prstGeom>
          <a:noFill/>
        </p:spPr>
        <p:txBody>
          <a:bodyPr wrap="square" rtlCol="0">
            <a:spAutoFit/>
          </a:bodyPr>
          <a:lstStyle/>
          <a:p>
            <a:r>
              <a:rPr lang="vi-VN" sz="2400" b="1" dirty="0" smtClean="0">
                <a:latin typeface="Times New Roman" pitchFamily="18" charset="0"/>
                <a:cs typeface="Times New Roman" pitchFamily="18" charset="0"/>
              </a:rPr>
              <a:t>2. Viết bài</a:t>
            </a:r>
            <a:r>
              <a:rPr lang="vi-VN" sz="2400"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 Mở bài: Chọn một trong hai cách:</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trực tiếp: Nêu thẳng hiện tượng</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gián tiếp: kể ngắn gọn một câu chuyện ngắn để giới thiệu hiện tượng (vấn đề).</a:t>
            </a:r>
            <a:endParaRPr lang="en-US" sz="2400" dirty="0" smtClean="0">
              <a:latin typeface="Times New Roman" pitchFamily="18" charset="0"/>
              <a:cs typeface="Times New Roman" pitchFamily="18" charset="0"/>
            </a:endParaRPr>
          </a:p>
          <a:p>
            <a:pPr lvl="0"/>
            <a:r>
              <a:rPr lang="vi-VN" sz="2400" dirty="0" smtClean="0">
                <a:latin typeface="Times New Roman" pitchFamily="18" charset="0"/>
                <a:cs typeface="Times New Roman" pitchFamily="18" charset="0"/>
              </a:rPr>
              <a:t>Thân bài: Mỗi ý trình bày thành một đoạn văn, có lí lẽ bằng chứng cụ thể.</a:t>
            </a:r>
            <a:endParaRPr lang="en-US" sz="2400" dirty="0" smtClean="0">
              <a:latin typeface="Times New Roman" pitchFamily="18" charset="0"/>
              <a:cs typeface="Times New Roman" pitchFamily="18" charset="0"/>
            </a:endParaRPr>
          </a:p>
          <a:p>
            <a:pPr lvl="0"/>
            <a:r>
              <a:rPr lang="vi-VN" sz="2400" dirty="0" smtClean="0">
                <a:latin typeface="Times New Roman" pitchFamily="18" charset="0"/>
                <a:cs typeface="Times New Roman" pitchFamily="18" charset="0"/>
              </a:rPr>
              <a:t>Thể hiện rõ quan điểm của người viết.</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Có thể kết hợp yếu tố biểu cảm, tự sự phù hợp</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3. Xem lại, chỉnh sửa, và rút kinh nghiệm:</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Tự chỉnh sửa bằng cách bổ sung những chỗ còn thiếu hoặc chưa đúng.</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Tự đánh giá và rút kinh nghiệm</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ox(in)">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ox(in)">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ox(in)">
                                      <p:cBhvr>
                                        <p:cTn id="52"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8: RÈN KĨ NĂNG VIẾT BÀI VĂN TRÌNH BÀY VỀ MỘT HIỆN TƯỢNG ( VẤN ĐỀ) MÀ EM QUAN TÂM</a:t>
            </a: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85800"/>
            <a:ext cx="9144000" cy="6740307"/>
          </a:xfrm>
          <a:prstGeom prst="rect">
            <a:avLst/>
          </a:prstGeom>
          <a:noFill/>
        </p:spPr>
        <p:txBody>
          <a:bodyPr wrap="square" rtlCol="0">
            <a:spAutoFit/>
          </a:bodyPr>
          <a:lstStyle/>
          <a:p>
            <a:pPr algn="just"/>
            <a:r>
              <a:rPr lang="vi-VN" sz="2400" b="1" dirty="0" smtClean="0">
                <a:latin typeface="Times New Roman" pitchFamily="18" charset="0"/>
                <a:cs typeface="Times New Roman" pitchFamily="18" charset="0"/>
              </a:rPr>
              <a:t>III. BÀI THAM KHẢO</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Đề bài 1: Trình bày ý kiến của em về hiện tượng bát nạt học đường.</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1. Trước khi viết</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a. Lựa chọn đề tài:</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 Hiện tượng (vấn đề) cần bàn:</a:t>
            </a:r>
            <a:r>
              <a:rPr lang="vi-VN" sz="2400" dirty="0" smtClean="0">
                <a:latin typeface="Times New Roman" pitchFamily="18" charset="0"/>
                <a:cs typeface="Times New Roman" pitchFamily="18" charset="0"/>
              </a:rPr>
              <a:t>  Hiện tượng bắt nạt trong trường học hiện nay.</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HS cần xác định được đây là đề tài gần gũi, HS đã có những trải nghiệm về hiện tượng (từng chứng kiến, là nạn nhân, hoặc là từng đã bắt nạt bạn bè. Từ thực tế đó, HS nhận thức về hiện tượng bắt nạt là hiện tượng xấu xí, đáng lên án, cần loại bỏ trong mọi đời sống, nhất là trong trường học.</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a:t>
            </a:r>
            <a:r>
              <a:rPr lang="vi-VN" sz="2400" b="1" dirty="0" smtClean="0">
                <a:latin typeface="Times New Roman" pitchFamily="18" charset="0"/>
                <a:cs typeface="Times New Roman" pitchFamily="18" charset="0"/>
              </a:rPr>
              <a:t>Xác định mục đích</a:t>
            </a:r>
            <a:r>
              <a:rPr lang="vi-VN" sz="2400" dirty="0" smtClean="0">
                <a:latin typeface="Times New Roman" pitchFamily="18" charset="0"/>
                <a:cs typeface="Times New Roman" pitchFamily="18" charset="0"/>
              </a:rPr>
              <a:t> của bài viết: Nêu quan điểm ý kiến của mình về vấn đề bắt nạt: không nên bắt nạt bạn bè, tìm giải pháp để ngăn chặn và loại bỏ hiện tượng này trong trường học.</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 Thu thập dữ liệu:</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a:t>
            </a:r>
            <a:r>
              <a:rPr lang="vi-VN" sz="2400" b="1" dirty="0" smtClean="0">
                <a:latin typeface="Times New Roman" pitchFamily="18" charset="0"/>
                <a:cs typeface="Times New Roman" pitchFamily="18" charset="0"/>
              </a:rPr>
              <a:t>Các</a:t>
            </a:r>
            <a:r>
              <a:rPr lang="vi-VN" sz="2400" dirty="0" smtClean="0">
                <a:latin typeface="Times New Roman" pitchFamily="18" charset="0"/>
                <a:cs typeface="Times New Roman" pitchFamily="18" charset="0"/>
              </a:rPr>
              <a:t> </a:t>
            </a:r>
            <a:r>
              <a:rPr lang="vi-VN" sz="2400" b="1" dirty="0" smtClean="0">
                <a:latin typeface="Times New Roman" pitchFamily="18" charset="0"/>
                <a:cs typeface="Times New Roman" pitchFamily="18" charset="0"/>
              </a:rPr>
              <a:t>bằng chứng</a:t>
            </a:r>
            <a:r>
              <a:rPr lang="vi-VN" sz="2400" dirty="0" smtClean="0">
                <a:latin typeface="Times New Roman" pitchFamily="18" charset="0"/>
                <a:cs typeface="Times New Roman" pitchFamily="18" charset="0"/>
              </a:rPr>
              <a:t> mà em gặp hàng ngày hoặc trên ti vi, mạng in- tơ –nét...về biểu hiện của  hiện tượng, tác hại của hiện tượng, các giải pháp mà người khác đã làm.</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ox(in)">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ox(in)">
                                      <p:cBhvr>
                                        <p:cTn id="47"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8: RÈN KĨ NĂNG VIẾT BÀI VĂN TRÌNH BÀY VỀ MỘT HIỆN TƯỢNG ( VẤN ĐỀ) MÀ EM QUAN TÂM</a:t>
            </a: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85800"/>
            <a:ext cx="9144000" cy="5632311"/>
          </a:xfrm>
          <a:prstGeom prst="rect">
            <a:avLst/>
          </a:prstGeom>
          <a:noFill/>
        </p:spPr>
        <p:txBody>
          <a:bodyPr wrap="square" rtlCol="0">
            <a:spAutoFit/>
          </a:bodyPr>
          <a:lstStyle/>
          <a:p>
            <a:pPr algn="just"/>
            <a:r>
              <a:rPr lang="vi-VN" sz="2000" dirty="0" smtClean="0">
                <a:latin typeface="+mj-lt"/>
              </a:rPr>
              <a:t>+ </a:t>
            </a:r>
            <a:r>
              <a:rPr lang="vi-VN" sz="2000" b="1" dirty="0" smtClean="0">
                <a:latin typeface="+mj-lt"/>
              </a:rPr>
              <a:t>Lí lẽ:</a:t>
            </a:r>
            <a:r>
              <a:rPr lang="vi-VN" sz="2000" dirty="0" smtClean="0">
                <a:latin typeface="+mj-lt"/>
              </a:rPr>
              <a:t> </a:t>
            </a:r>
            <a:endParaRPr lang="en-US" sz="2000" dirty="0" smtClean="0">
              <a:latin typeface="+mj-lt"/>
            </a:endParaRPr>
          </a:p>
          <a:p>
            <a:pPr algn="just"/>
            <a:r>
              <a:rPr lang="vi-VN" sz="2000" dirty="0" smtClean="0">
                <a:latin typeface="+mj-lt"/>
              </a:rPr>
              <a:t>- Em nghe ý kiến của các bạn và thầy cô về hiện tượng bắt nạt: Hiện tượng bắtt nạt gây ra hậu quả gì? (về thể chất, tinh thần, đối với mỗi người và đối với tập thể)</a:t>
            </a:r>
            <a:endParaRPr lang="en-US" sz="2000" dirty="0" smtClean="0">
              <a:latin typeface="+mj-lt"/>
            </a:endParaRPr>
          </a:p>
          <a:p>
            <a:pPr algn="just"/>
            <a:r>
              <a:rPr lang="vi-VN" sz="2000" dirty="0" smtClean="0">
                <a:latin typeface="+mj-lt"/>
              </a:rPr>
              <a:t>- Em thấy cần có giải pháp nào để khắc phục hiện tượng bắt nạt trong trường học.</a:t>
            </a:r>
            <a:endParaRPr lang="en-US" sz="2000" dirty="0" smtClean="0">
              <a:latin typeface="+mj-lt"/>
            </a:endParaRPr>
          </a:p>
          <a:p>
            <a:pPr algn="just"/>
            <a:r>
              <a:rPr lang="vi-VN" sz="2000" b="1" dirty="0" smtClean="0">
                <a:latin typeface="+mj-lt"/>
              </a:rPr>
              <a:t>b. Tìm ý</a:t>
            </a:r>
            <a:endParaRPr lang="en-US" sz="2000" dirty="0" smtClean="0">
              <a:latin typeface="+mj-lt"/>
            </a:endParaRPr>
          </a:p>
          <a:p>
            <a:pPr algn="just"/>
            <a:r>
              <a:rPr lang="vi-VN" sz="2000" i="1" dirty="0" smtClean="0">
                <a:latin typeface="+mj-lt"/>
              </a:rPr>
              <a:t>- Hiện tượng vấn đề cần bàn, ý kiến về hiện tượng: </a:t>
            </a:r>
            <a:r>
              <a:rPr lang="vi-VN" sz="2000" dirty="0" smtClean="0">
                <a:latin typeface="+mj-lt"/>
              </a:rPr>
              <a:t>Bắt nạt học đường là những hành vi tiêu cực, dùng sức mạnh thể chất hay tinh thần, để đe dọa làm tổn thương người về tinh thần và thể xác diễn ra trong phạm vi trường học.</a:t>
            </a:r>
            <a:endParaRPr lang="en-US" sz="2000" dirty="0" smtClean="0">
              <a:latin typeface="+mj-lt"/>
            </a:endParaRPr>
          </a:p>
          <a:p>
            <a:pPr algn="just"/>
            <a:r>
              <a:rPr lang="vi-VN" sz="2000" b="1" dirty="0" smtClean="0">
                <a:latin typeface="+mj-lt"/>
              </a:rPr>
              <a:t>- Biểu hiện của hiện tượng bắt nạt học đường:  </a:t>
            </a:r>
            <a:endParaRPr lang="en-US" sz="2000" dirty="0" smtClean="0">
              <a:latin typeface="+mj-lt"/>
            </a:endParaRPr>
          </a:p>
          <a:p>
            <a:pPr algn="just"/>
            <a:r>
              <a:rPr lang="vi-VN" sz="2000" dirty="0" smtClean="0">
                <a:latin typeface="+mj-lt"/>
              </a:rPr>
              <a:t>+ Tình trạng bắt nạt học đường ở đối tượng học sinh đang ngày càng gia tăng, trở thành một mối quan tâm, lo lắng của nhiều học sinh, thầy cô, cha mẹ..</a:t>
            </a:r>
            <a:endParaRPr lang="en-US" sz="2000" dirty="0" smtClean="0">
              <a:latin typeface="+mj-lt"/>
            </a:endParaRPr>
          </a:p>
          <a:p>
            <a:pPr algn="just"/>
            <a:r>
              <a:rPr lang="vi-VN" sz="2000" dirty="0" smtClean="0">
                <a:latin typeface="+mj-lt"/>
              </a:rPr>
              <a:t>+ Biểu hiện của bạo lực học đường có thể xảy ra dưới nhiều hình thức như: </a:t>
            </a:r>
            <a:endParaRPr lang="en-US" sz="2000" dirty="0" smtClean="0">
              <a:latin typeface="+mj-lt"/>
            </a:endParaRPr>
          </a:p>
          <a:p>
            <a:pPr algn="just"/>
            <a:r>
              <a:rPr lang="vi-VN" sz="2000" b="1" dirty="0" smtClean="0">
                <a:latin typeface="+mj-lt"/>
              </a:rPr>
              <a:t>- Dẫn chứng nào sẽ được đưa vào bài viết để làm sáng tỏ hiện tượng. </a:t>
            </a:r>
            <a:endParaRPr lang="en-US" sz="2000" dirty="0" smtClean="0">
              <a:latin typeface="+mj-lt"/>
            </a:endParaRPr>
          </a:p>
          <a:p>
            <a:pPr algn="just"/>
            <a:r>
              <a:rPr lang="vi-VN" sz="2000" dirty="0" smtClean="0">
                <a:latin typeface="+mj-lt"/>
              </a:rPr>
              <a:t>- Hành vi ép làm bài tập hộ, chiếm đoạt đồ dùng, đồ ăn, dọa dẫm, quấy phá không cho học.</a:t>
            </a:r>
            <a:endParaRPr lang="en-US" sz="2000" dirty="0" smtClean="0">
              <a:latin typeface="+mj-lt"/>
            </a:endParaRPr>
          </a:p>
          <a:p>
            <a:pPr algn="just"/>
            <a:r>
              <a:rPr lang="vi-VN" sz="2000" dirty="0" smtClean="0">
                <a:latin typeface="+mj-lt"/>
              </a:rPr>
              <a:t>- Xúc phạm, lăng mạ, xỉ nhục, đay nghiến, chà đạp về nhân phẩm, làm thương tổn về mặt tinh thần thông qua lời nói (dẫn chứng)</a:t>
            </a:r>
            <a:endParaRPr lang="en-US" sz="2000" dirty="0" smtClean="0">
              <a:latin typeface="+mj-lt"/>
            </a:endParaRPr>
          </a:p>
          <a:p>
            <a:pPr algn="just"/>
            <a:endParaRPr lang="en-US" sz="2000" dirty="0">
              <a:latin typeface="+mj-lt"/>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ox(in)">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ox(in)">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ox(in)">
                                      <p:cBhvr>
                                        <p:cTn id="52" dur="500"/>
                                        <p:tgtEl>
                                          <p:spTgt spid="6">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6">
                                            <p:txEl>
                                              <p:pRg st="10" end="10"/>
                                            </p:txEl>
                                          </p:spTgt>
                                        </p:tgtEl>
                                        <p:attrNameLst>
                                          <p:attrName>style.visibility</p:attrName>
                                        </p:attrNameLst>
                                      </p:cBhvr>
                                      <p:to>
                                        <p:strVal val="visible"/>
                                      </p:to>
                                    </p:set>
                                    <p:animEffect transition="in" filter="box(in)">
                                      <p:cBhvr>
                                        <p:cTn id="57" dur="500"/>
                                        <p:tgtEl>
                                          <p:spTgt spid="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8: RÈN KĨ NĂNG VIẾT BÀI VĂN TRÌNH BÀY VỀ MỘT HIỆN TƯỢNG ( VẤN ĐỀ) MÀ EM QUAN TÂM</a:t>
            </a: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85800"/>
            <a:ext cx="9144000" cy="5632311"/>
          </a:xfrm>
          <a:prstGeom prst="rect">
            <a:avLst/>
          </a:prstGeom>
          <a:noFill/>
        </p:spPr>
        <p:txBody>
          <a:bodyPr wrap="square" rtlCol="0">
            <a:spAutoFit/>
          </a:bodyPr>
          <a:lstStyle/>
          <a:p>
            <a:pPr algn="just"/>
            <a:r>
              <a:rPr lang="vi-VN" sz="2400" dirty="0" smtClean="0">
                <a:latin typeface="Times New Roman" pitchFamily="18" charset="0"/>
                <a:cs typeface="Times New Roman" pitchFamily="18" charset="0"/>
              </a:rPr>
              <a:t>- Đánh đập, tra tấn, hành hạ làm tổn hại về sức khỏe, xâm phạm cơ thể thông qua những hành vi bạo lực (dẫn chứng)</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 Lí lẽ để bàn luận hiện tượng bắt nạt học đường</a:t>
            </a:r>
            <a:endParaRPr lang="en-US" sz="2400" dirty="0" smtClean="0">
              <a:latin typeface="Times New Roman" pitchFamily="18" charset="0"/>
              <a:cs typeface="Times New Roman" pitchFamily="18" charset="0"/>
            </a:endParaRPr>
          </a:p>
          <a:p>
            <a:pPr algn="just"/>
            <a:r>
              <a:rPr lang="vi-VN" sz="2400" b="1" i="1" dirty="0" smtClean="0">
                <a:latin typeface="Times New Roman" pitchFamily="18" charset="0"/>
                <a:cs typeface="Times New Roman" pitchFamily="18" charset="0"/>
              </a:rPr>
              <a:t>+ </a:t>
            </a:r>
            <a:r>
              <a:rPr lang="vi-VN" sz="2400" b="1" dirty="0" smtClean="0">
                <a:latin typeface="Times New Roman" pitchFamily="18" charset="0"/>
                <a:cs typeface="Times New Roman" pitchFamily="18" charset="0"/>
              </a:rPr>
              <a:t>Tìm ra nguyên nhân </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Từ những lí do trực tiếp: nhìn đểu, nói móc, tranh dành nhau...</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Do ảnh hưởng của môi trường văn hóa bạo lực: phim ảnh, sách báo, các trò chơi, đồ chơi mang tính bạo lực….</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Sự phát triển thiếu toàn diện, thiếu hụt về nhân cách, thiếu khả năng kiểm soát hành vi ứng xử của bản thân, sai lệch trong quan điểm sống, thiếu kĩ năng sống…</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Sự giáo dục trong nhà trường còn nặng về dạy kiến thức văn hóa đôi khi lãng quên nhiệm vụ giáo dục con người</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Gia đình thiếu sự quan tâm, uốn nắn; bạo lực gia đình</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a:t>
            </a:r>
            <a:r>
              <a:rPr lang="vi-VN" sz="2400" b="1" dirty="0" smtClean="0">
                <a:latin typeface="Times New Roman" pitchFamily="18" charset="0"/>
                <a:cs typeface="Times New Roman" pitchFamily="18" charset="0"/>
              </a:rPr>
              <a:t>Xác định hậu quả:</a:t>
            </a:r>
            <a:r>
              <a:rPr lang="vi-VN" sz="2400" dirty="0" smtClean="0">
                <a:latin typeface="Times New Roman" pitchFamily="18" charset="0"/>
                <a:cs typeface="Times New Roman" pitchFamily="18" charset="0"/>
              </a:rPr>
              <a:t> Bắt nạt học đường sẽ để lại hậu quả nặng nề</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ox(in)">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ox(in)">
                                      <p:cBhvr>
                                        <p:cTn id="47"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8: RÈN KĨ NĂNG VIẾT BÀI VĂN TRÌNH BÀY VỀ MỘT HIỆN TƯỢNG ( VẤN ĐỀ) MÀ EM QUAN TÂM</a:t>
            </a: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85800"/>
            <a:ext cx="9144000" cy="5324535"/>
          </a:xfrm>
          <a:prstGeom prst="rect">
            <a:avLst/>
          </a:prstGeom>
          <a:noFill/>
        </p:spPr>
        <p:txBody>
          <a:bodyPr wrap="square" rtlCol="0">
            <a:spAutoFit/>
          </a:bodyPr>
          <a:lstStyle/>
          <a:p>
            <a:r>
              <a:rPr lang="vi-VN" sz="2000" dirty="0" smtClean="0">
                <a:latin typeface="Times New Roman" pitchFamily="18" charset="0"/>
                <a:cs typeface="Times New Roman" pitchFamily="18" charset="0"/>
              </a:rPr>
              <a:t>- Đối với nạn nhân: </a:t>
            </a:r>
            <a:endParaRPr lang="en-US" sz="2000" dirty="0" smtClean="0">
              <a:latin typeface="Times New Roman" pitchFamily="18" charset="0"/>
              <a:cs typeface="Times New Roman" pitchFamily="18" charset="0"/>
            </a:endParaRPr>
          </a:p>
          <a:p>
            <a:r>
              <a:rPr lang="vi-VN" sz="2000" dirty="0" smtClean="0">
                <a:latin typeface="Times New Roman" pitchFamily="18" charset="0"/>
                <a:cs typeface="Times New Roman" pitchFamily="18" charset="0"/>
              </a:rPr>
              <a:t>- Tổn thương về thể xác và tinh thần, thậm chí dẫn đến tử vong(dẫn chứng)</a:t>
            </a:r>
            <a:br>
              <a:rPr lang="vi-VN" sz="2000" dirty="0" smtClean="0">
                <a:latin typeface="Times New Roman" pitchFamily="18" charset="0"/>
                <a:cs typeface="Times New Roman" pitchFamily="18" charset="0"/>
              </a:rPr>
            </a:br>
            <a:r>
              <a:rPr lang="vi-VN" sz="2000" dirty="0" smtClean="0">
                <a:latin typeface="Times New Roman" pitchFamily="18" charset="0"/>
                <a:cs typeface="Times New Roman" pitchFamily="18" charset="0"/>
              </a:rPr>
              <a:t>- Tổn hại đến gia đình, người thân, bạn bè người bị hại</a:t>
            </a:r>
            <a:br>
              <a:rPr lang="vi-VN" sz="2000" dirty="0" smtClean="0">
                <a:latin typeface="Times New Roman" pitchFamily="18" charset="0"/>
                <a:cs typeface="Times New Roman" pitchFamily="18" charset="0"/>
              </a:rPr>
            </a:br>
            <a:r>
              <a:rPr lang="vi-VN" sz="2000" dirty="0" smtClean="0">
                <a:latin typeface="Times New Roman" pitchFamily="18" charset="0"/>
                <a:cs typeface="Times New Roman" pitchFamily="18" charset="0"/>
              </a:rPr>
              <a:t>- Tạo tính bất ổn trong xã hội: tâm lí lo lắng bất an bao trùm từ gia đình, nhà trường, đến xã hội.</a:t>
            </a:r>
            <a:br>
              <a:rPr lang="vi-VN" sz="2000" dirty="0" smtClean="0">
                <a:latin typeface="Times New Roman" pitchFamily="18" charset="0"/>
                <a:cs typeface="Times New Roman" pitchFamily="18" charset="0"/>
              </a:rPr>
            </a:br>
            <a:r>
              <a:rPr lang="vi-VN" sz="2000" dirty="0" smtClean="0">
                <a:latin typeface="Times New Roman" pitchFamily="18" charset="0"/>
                <a:cs typeface="Times New Roman" pitchFamily="18" charset="0"/>
              </a:rPr>
              <a:t> + Đối với người gây ra bạo lực </a:t>
            </a:r>
            <a:endParaRPr lang="en-US" sz="2000" dirty="0" smtClean="0">
              <a:latin typeface="Times New Roman" pitchFamily="18" charset="0"/>
              <a:cs typeface="Times New Roman" pitchFamily="18" charset="0"/>
            </a:endParaRPr>
          </a:p>
          <a:p>
            <a:r>
              <a:rPr lang="vi-VN" sz="2000" dirty="0" smtClean="0">
                <a:latin typeface="Times New Roman" pitchFamily="18" charset="0"/>
                <a:cs typeface="Times New Roman" pitchFamily="18" charset="0"/>
              </a:rPr>
              <a:t>- Mầm mống của tội ác mất hết tính người sau này.</a:t>
            </a:r>
            <a:br>
              <a:rPr lang="vi-VN" sz="2000" dirty="0" smtClean="0">
                <a:latin typeface="Times New Roman" pitchFamily="18" charset="0"/>
                <a:cs typeface="Times New Roman" pitchFamily="18" charset="0"/>
              </a:rPr>
            </a:br>
            <a:r>
              <a:rPr lang="vi-VN" sz="2000" dirty="0" smtClean="0">
                <a:latin typeface="Times New Roman" pitchFamily="18" charset="0"/>
                <a:cs typeface="Times New Roman" pitchFamily="18" charset="0"/>
              </a:rPr>
              <a:t>- Làm hỏng tương lại chính mình, gây nguy hại cho xã hội.</a:t>
            </a:r>
            <a:br>
              <a:rPr lang="vi-VN" sz="2000" dirty="0" smtClean="0">
                <a:latin typeface="Times New Roman" pitchFamily="18" charset="0"/>
                <a:cs typeface="Times New Roman" pitchFamily="18" charset="0"/>
              </a:rPr>
            </a:br>
            <a:r>
              <a:rPr lang="vi-VN" sz="2000" dirty="0" smtClean="0">
                <a:latin typeface="Times New Roman" pitchFamily="18" charset="0"/>
                <a:cs typeface="Times New Roman" pitchFamily="18" charset="0"/>
              </a:rPr>
              <a:t>- Bị mọi người lên án, xa lánh, căm ghét.</a:t>
            </a:r>
            <a:endParaRPr lang="en-US" sz="2000" dirty="0" smtClean="0">
              <a:latin typeface="Times New Roman" pitchFamily="18" charset="0"/>
              <a:cs typeface="Times New Roman" pitchFamily="18" charset="0"/>
            </a:endParaRPr>
          </a:p>
          <a:p>
            <a:r>
              <a:rPr lang="vi-VN" sz="2000" dirty="0" smtClean="0">
                <a:latin typeface="Times New Roman" pitchFamily="18" charset="0"/>
                <a:cs typeface="Times New Roman" pitchFamily="18" charset="0"/>
              </a:rPr>
              <a:t>+ Một số giải pháp: Làm thế nào để hạn chế, loại bỏ :biết tự rèn luyện mình, sống đúng theo chuẩn mực đạo đức xã hội, biết tôn trọng và yêu thương lẫn nhau.</a:t>
            </a:r>
            <a:endParaRPr lang="en-US" sz="2000" dirty="0" smtClean="0">
              <a:latin typeface="Times New Roman" pitchFamily="18" charset="0"/>
              <a:cs typeface="Times New Roman" pitchFamily="18" charset="0"/>
            </a:endParaRPr>
          </a:p>
          <a:p>
            <a:r>
              <a:rPr lang="vi-VN" sz="2000" dirty="0" smtClean="0">
                <a:latin typeface="Times New Roman" pitchFamily="18" charset="0"/>
                <a:cs typeface="Times New Roman" pitchFamily="18" charset="0"/>
              </a:rPr>
              <a:t>- Bài học (thông điệp) em muốn nhắn gửi </a:t>
            </a:r>
            <a:endParaRPr lang="en-US" sz="2000" dirty="0" smtClean="0">
              <a:latin typeface="Times New Roman" pitchFamily="18" charset="0"/>
              <a:cs typeface="Times New Roman" pitchFamily="18" charset="0"/>
            </a:endParaRPr>
          </a:p>
          <a:p>
            <a:r>
              <a:rPr lang="vi-VN" sz="2000" b="1" dirty="0" smtClean="0">
                <a:latin typeface="Times New Roman" pitchFamily="18" charset="0"/>
                <a:cs typeface="Times New Roman" pitchFamily="18" charset="0"/>
              </a:rPr>
              <a:t>c. Lập dàn ý</a:t>
            </a:r>
            <a:endParaRPr lang="en-US" sz="2000" dirty="0" smtClean="0">
              <a:latin typeface="Times New Roman" pitchFamily="18" charset="0"/>
              <a:cs typeface="Times New Roman" pitchFamily="18" charset="0"/>
            </a:endParaRPr>
          </a:p>
          <a:p>
            <a:r>
              <a:rPr lang="vi-VN" sz="2000" dirty="0" smtClean="0">
                <a:latin typeface="Times New Roman" pitchFamily="18" charset="0"/>
                <a:cs typeface="Times New Roman" pitchFamily="18" charset="0"/>
              </a:rPr>
              <a:t>* Yêu cầu về kĩ năng: Viết bài văn nghị luận, cách lập luận chặt chẽ để làm sáng tỏ vấn đề. Biết vận dùng bằng chứng và lí lẽ để thuyết phục người đọc về hiện tượng bắt nạt học đường là hiện tượng đáng phê phán.</a:t>
            </a:r>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6: ÔN TẬP KĨ NĂNG VIẾT BÀI VĂN THUYẾT MINH THUẬT LẠI MỘT SỰ KIỆN - SINH HOẠT VĂN HÓA</a:t>
            </a:r>
            <a:endParaRPr lang="en-US" dirty="0" smtClean="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0" y="685800"/>
            <a:ext cx="9144000" cy="6370975"/>
          </a:xfrm>
          <a:prstGeom prst="rect">
            <a:avLst/>
          </a:prstGeom>
          <a:noFill/>
        </p:spPr>
        <p:txBody>
          <a:bodyPr wrap="square" rtlCol="0">
            <a:spAutoFit/>
          </a:bodyPr>
          <a:lstStyle/>
          <a:p>
            <a:pPr algn="just"/>
            <a:r>
              <a:rPr lang="vi-VN" sz="2400" b="1" dirty="0" smtClean="0">
                <a:latin typeface="Times New Roman" pitchFamily="18" charset="0"/>
                <a:cs typeface="Times New Roman" pitchFamily="18" charset="0"/>
              </a:rPr>
              <a:t>Đề bài: 1. Viết bài văn thuyết minh thuật lại một sự kiện: Giờ trái đất</a:t>
            </a:r>
            <a:endParaRPr lang="en-US" sz="2400" b="1"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Một trong những sự kiện mang tính toàn cầu là “Giờ Trái Đất”. Sự kiện này đã có những tác động tích cực liên quan đến môi trường của Trái Đất.</a:t>
            </a:r>
            <a:endParaRPr lang="en-US" sz="2400" dirty="0" smtClean="0">
              <a:latin typeface="Times New Roman" pitchFamily="18" charset="0"/>
              <a:cs typeface="Times New Roman" pitchFamily="18" charset="0"/>
            </a:endParaRPr>
          </a:p>
          <a:p>
            <a:pPr algn="just"/>
            <a:r>
              <a:rPr lang="en-US" sz="2400" dirty="0" err="1" smtClean="0">
                <a:latin typeface="Times New Roman" pitchFamily="18" charset="0"/>
                <a:cs typeface="Times New Roman" pitchFamily="18" charset="0"/>
              </a:rPr>
              <a:t>Năm</a:t>
            </a:r>
            <a:r>
              <a:rPr lang="en-US" sz="2400" dirty="0" smtClean="0">
                <a:latin typeface="Times New Roman" pitchFamily="18" charset="0"/>
                <a:cs typeface="Times New Roman" pitchFamily="18" charset="0"/>
              </a:rPr>
              <a:t> 2004, </a:t>
            </a:r>
            <a:r>
              <a:rPr lang="en-US" sz="2400" dirty="0" err="1" smtClean="0">
                <a:latin typeface="Times New Roman" pitchFamily="18" charset="0"/>
                <a:cs typeface="Times New Roman" pitchFamily="18" charset="0"/>
              </a:rPr>
              <a:t>Tổ</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tồn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Quốc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tế</a:t>
            </a:r>
            <a:r>
              <a:rPr lang="en-US" sz="2400" dirty="0" smtClean="0">
                <a:latin typeface="Times New Roman" pitchFamily="18" charset="0"/>
                <a:cs typeface="Times New Roman" pitchFamily="18" charset="0"/>
              </a:rPr>
              <a:t> Ô-</a:t>
            </a:r>
            <a:r>
              <a:rPr lang="en-US" sz="2400" dirty="0" err="1" smtClean="0">
                <a:latin typeface="Times New Roman" pitchFamily="18" charset="0"/>
                <a:cs typeface="Times New Roman" pitchFamily="18" charset="0"/>
              </a:rPr>
              <a:t>xtrây</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li</a:t>
            </a:r>
            <a:r>
              <a:rPr lang="en-US" sz="2400" dirty="0" smtClean="0">
                <a:latin typeface="Times New Roman" pitchFamily="18" charset="0"/>
                <a:cs typeface="Times New Roman" pitchFamily="18" charset="0"/>
              </a:rPr>
              <a:t>-a </a:t>
            </a:r>
            <a:r>
              <a:rPr lang="en-US" sz="2400" dirty="0" err="1" smtClean="0">
                <a:latin typeface="Times New Roman" pitchFamily="18" charset="0"/>
                <a:cs typeface="Times New Roman" pitchFamily="18" charset="0"/>
              </a:rPr>
              <a:t>tìm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kiếm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truyền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vấn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hậu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tuyên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truyền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năm</a:t>
            </a:r>
            <a:r>
              <a:rPr lang="en-US" sz="2400" dirty="0" smtClean="0">
                <a:latin typeface="Times New Roman" pitchFamily="18" charset="0"/>
                <a:cs typeface="Times New Roman" pitchFamily="18" charset="0"/>
              </a:rPr>
              <a:t> 2005, </a:t>
            </a:r>
            <a:r>
              <a:rPr lang="en-US" sz="2400" dirty="0" err="1" smtClean="0">
                <a:latin typeface="Times New Roman" pitchFamily="18" charset="0"/>
                <a:cs typeface="Times New Roman" pitchFamily="18" charset="0"/>
              </a:rPr>
              <a:t>Tổ</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tồn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Quốc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tế</a:t>
            </a:r>
            <a:r>
              <a:rPr lang="en-US" sz="2400" dirty="0" smtClean="0">
                <a:latin typeface="Times New Roman" pitchFamily="18" charset="0"/>
                <a:cs typeface="Times New Roman" pitchFamily="18" charset="0"/>
              </a:rPr>
              <a:t> Ô-</a:t>
            </a:r>
            <a:r>
              <a:rPr lang="en-US" sz="2400" dirty="0" err="1" smtClean="0">
                <a:latin typeface="Times New Roman" pitchFamily="18" charset="0"/>
                <a:cs typeface="Times New Roman" pitchFamily="18" charset="0"/>
              </a:rPr>
              <a:t>xtrây</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li</a:t>
            </a:r>
            <a:r>
              <a:rPr lang="en-US" sz="2400" dirty="0" smtClean="0">
                <a:latin typeface="Times New Roman" pitchFamily="18" charset="0"/>
                <a:cs typeface="Times New Roman" pitchFamily="18" charset="0"/>
              </a:rPr>
              <a:t>-a </a:t>
            </a:r>
            <a:r>
              <a:rPr lang="en-US" sz="2400" dirty="0" err="1" smtClean="0">
                <a:latin typeface="Times New Roman" pitchFamily="18" charset="0"/>
                <a:cs typeface="Times New Roman" pitchFamily="18" charset="0"/>
              </a:rPr>
              <a:t>cùng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Lê</a:t>
            </a:r>
            <a:r>
              <a:rPr lang="en-US" sz="2400" dirty="0" smtClean="0">
                <a:latin typeface="Times New Roman" pitchFamily="18" charset="0"/>
                <a:cs typeface="Times New Roman" pitchFamily="18" charset="0"/>
              </a:rPr>
              <a:t>-ô </a:t>
            </a:r>
            <a:r>
              <a:rPr lang="en-US" sz="2400" dirty="0" err="1" smtClean="0">
                <a:latin typeface="Times New Roman" pitchFamily="18" charset="0"/>
                <a:cs typeface="Times New Roman" pitchFamily="18" charset="0"/>
              </a:rPr>
              <a:t>Bớc</a:t>
            </a:r>
            <a:r>
              <a:rPr lang="en-US" sz="2400" dirty="0" smtClean="0">
                <a:latin typeface="Times New Roman" pitchFamily="18" charset="0"/>
                <a:cs typeface="Times New Roman" pitchFamily="18" charset="0"/>
              </a:rPr>
              <a:t>-net </a:t>
            </a:r>
            <a:r>
              <a:rPr lang="en-US" sz="2400" dirty="0" err="1" smtClean="0">
                <a:latin typeface="Times New Roman" pitchFamily="18" charset="0"/>
                <a:cs typeface="Times New Roman" pitchFamily="18" charset="0"/>
              </a:rPr>
              <a:t>Xít-ni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dựng</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tưởng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tắt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lớn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Lê</a:t>
            </a:r>
            <a:r>
              <a:rPr lang="en-US" sz="2400" dirty="0" smtClean="0">
                <a:latin typeface="Times New Roman" pitchFamily="18" charset="0"/>
                <a:cs typeface="Times New Roman" pitchFamily="18" charset="0"/>
              </a:rPr>
              <a:t>-ô </a:t>
            </a:r>
            <a:r>
              <a:rPr lang="en-US" sz="2400" dirty="0" err="1" smtClean="0">
                <a:latin typeface="Times New Roman" pitchFamily="18" charset="0"/>
                <a:cs typeface="Times New Roman" pitchFamily="18" charset="0"/>
              </a:rPr>
              <a:t>Bớc</a:t>
            </a:r>
            <a:r>
              <a:rPr lang="en-US" sz="2400" dirty="0" smtClean="0">
                <a:latin typeface="Times New Roman" pitchFamily="18" charset="0"/>
                <a:cs typeface="Times New Roman" pitchFamily="18" charset="0"/>
              </a:rPr>
              <a:t>-net </a:t>
            </a:r>
            <a:r>
              <a:rPr lang="en-US" sz="2400" dirty="0" err="1" smtClean="0">
                <a:latin typeface="Times New Roman" pitchFamily="18" charset="0"/>
                <a:cs typeface="Times New Roman" pitchFamily="18" charset="0"/>
              </a:rPr>
              <a:t>đặt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dịch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Giờ</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năm</a:t>
            </a:r>
            <a:r>
              <a:rPr lang="en-US" sz="2400" dirty="0" smtClean="0">
                <a:latin typeface="Times New Roman" pitchFamily="18" charset="0"/>
                <a:cs typeface="Times New Roman" pitchFamily="18" charset="0"/>
              </a:rPr>
              <a:t> 2006.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lễ</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giờ</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tổ</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Xít-ni</a:t>
            </a:r>
            <a:r>
              <a:rPr lang="en-US" sz="2400" dirty="0" smtClean="0">
                <a:latin typeface="Times New Roman" pitchFamily="18" charset="0"/>
                <a:cs typeface="Times New Roman" pitchFamily="18" charset="0"/>
              </a:rPr>
              <a:t>, Ô-</a:t>
            </a:r>
            <a:r>
              <a:rPr lang="en-US" sz="2400" dirty="0" err="1" smtClean="0">
                <a:latin typeface="Times New Roman" pitchFamily="18" charset="0"/>
                <a:cs typeface="Times New Roman" pitchFamily="18" charset="0"/>
              </a:rPr>
              <a:t>xtrây</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li</a:t>
            </a:r>
            <a:r>
              <a:rPr lang="en-US" sz="2400" dirty="0" smtClean="0">
                <a:latin typeface="Times New Roman" pitchFamily="18" charset="0"/>
                <a:cs typeface="Times New Roman" pitchFamily="18" charset="0"/>
              </a:rPr>
              <a:t>-a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31 </a:t>
            </a:r>
            <a:r>
              <a:rPr lang="en-US" sz="2400" dirty="0" err="1" smtClean="0">
                <a:latin typeface="Times New Roman" pitchFamily="18" charset="0"/>
                <a:cs typeface="Times New Roman" pitchFamily="18" charset="0"/>
              </a:rPr>
              <a:t>tháng</a:t>
            </a:r>
            <a:r>
              <a:rPr lang="en-US" sz="2400" dirty="0" smtClean="0">
                <a:latin typeface="Times New Roman" pitchFamily="18" charset="0"/>
                <a:cs typeface="Times New Roman" pitchFamily="18" charset="0"/>
              </a:rPr>
              <a:t> 3 </a:t>
            </a:r>
            <a:r>
              <a:rPr lang="en-US" sz="2400" dirty="0" err="1" smtClean="0">
                <a:latin typeface="Times New Roman" pitchFamily="18" charset="0"/>
                <a:cs typeface="Times New Roman" pitchFamily="18" charset="0"/>
              </a:rPr>
              <a:t>năm</a:t>
            </a:r>
            <a:r>
              <a:rPr lang="en-US" sz="2400" dirty="0" smtClean="0">
                <a:latin typeface="Times New Roman" pitchFamily="18" charset="0"/>
                <a:cs typeface="Times New Roman" pitchFamily="18" charset="0"/>
              </a:rPr>
              <a:t> 2007. Cho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29 </a:t>
            </a:r>
            <a:r>
              <a:rPr lang="en-US" sz="2400" dirty="0" err="1" smtClean="0">
                <a:latin typeface="Times New Roman" pitchFamily="18" charset="0"/>
                <a:cs typeface="Times New Roman" pitchFamily="18" charset="0"/>
              </a:rPr>
              <a:t>tháng</a:t>
            </a:r>
            <a:r>
              <a:rPr lang="en-US" sz="2400" dirty="0" smtClean="0">
                <a:latin typeface="Times New Roman" pitchFamily="18" charset="0"/>
                <a:cs typeface="Times New Roman" pitchFamily="18" charset="0"/>
              </a:rPr>
              <a:t> 3 </a:t>
            </a:r>
            <a:r>
              <a:rPr lang="en-US" sz="2400" dirty="0" err="1" smtClean="0">
                <a:latin typeface="Times New Roman" pitchFamily="18" charset="0"/>
                <a:cs typeface="Times New Roman" pitchFamily="18" charset="0"/>
              </a:rPr>
              <a:t>năm</a:t>
            </a:r>
            <a:r>
              <a:rPr lang="en-US" sz="2400" dirty="0" smtClean="0">
                <a:latin typeface="Times New Roman" pitchFamily="18" charset="0"/>
                <a:cs typeface="Times New Roman" pitchFamily="18" charset="0"/>
              </a:rPr>
              <a:t> 2008, </a:t>
            </a:r>
            <a:r>
              <a:rPr lang="en-US" sz="2400" dirty="0" err="1" smtClean="0">
                <a:latin typeface="Times New Roman" pitchFamily="18" charset="0"/>
                <a:cs typeface="Times New Roman" pitchFamily="18" charset="0"/>
              </a:rPr>
              <a:t>chiến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dịch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tổ</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chức</a:t>
            </a:r>
            <a:r>
              <a:rPr lang="en-US" sz="2400" dirty="0" smtClean="0">
                <a:latin typeface="Times New Roman" pitchFamily="18" charset="0"/>
                <a:cs typeface="Times New Roman" pitchFamily="18" charset="0"/>
              </a:rPr>
              <a:t> ở 371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trấn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hơn</a:t>
            </a:r>
            <a:r>
              <a:rPr lang="en-US" sz="2400" dirty="0" smtClean="0">
                <a:latin typeface="Times New Roman" pitchFamily="18" charset="0"/>
                <a:cs typeface="Times New Roman" pitchFamily="18" charset="0"/>
              </a:rPr>
              <a:t> 35 </a:t>
            </a:r>
            <a:r>
              <a:rPr lang="en-US" sz="2400" dirty="0" err="1" smtClean="0">
                <a:latin typeface="Times New Roman" pitchFamily="18" charset="0"/>
                <a:cs typeface="Times New Roman" pitchFamily="18" charset="0"/>
              </a:rPr>
              <a:t>quốc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a:t>
            </a:r>
            <a:r>
              <a:rPr lang="en-US" sz="2400" dirty="0" smtClean="0">
                <a:latin typeface="Times New Roman" pitchFamily="18" charset="0"/>
                <a:cs typeface="Times New Roman" pitchFamily="18" charset="0"/>
              </a:rPr>
              <a:t>, 50 </a:t>
            </a:r>
            <a:r>
              <a:rPr lang="en-US" sz="2400" dirty="0" err="1" smtClean="0">
                <a:latin typeface="Times New Roman" pitchFamily="18" charset="0"/>
                <a:cs typeface="Times New Roman" pitchFamily="18" charset="0"/>
              </a:rPr>
              <a:t>triệu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Việt</a:t>
            </a:r>
            <a:r>
              <a:rPr lang="en-US" sz="2400" dirty="0" smtClean="0">
                <a:latin typeface="Times New Roman" pitchFamily="18" charset="0"/>
                <a:cs typeface="Times New Roman" pitchFamily="18" charset="0"/>
              </a:rPr>
              <a:t> Nam.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(2009), </a:t>
            </a:r>
            <a:r>
              <a:rPr lang="en-US" sz="2400" dirty="0" err="1" smtClean="0">
                <a:latin typeface="Times New Roman" pitchFamily="18" charset="0"/>
                <a:cs typeface="Times New Roman" pitchFamily="18" charset="0"/>
              </a:rPr>
              <a:t>hơn</a:t>
            </a:r>
            <a:r>
              <a:rPr lang="en-US" sz="2400" dirty="0" smtClean="0">
                <a:latin typeface="Times New Roman" pitchFamily="18" charset="0"/>
                <a:cs typeface="Times New Roman" pitchFamily="18" charset="0"/>
              </a:rPr>
              <a:t> 4000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phố</a:t>
            </a:r>
            <a:r>
              <a:rPr lang="en-US" sz="2400" dirty="0" smtClean="0">
                <a:latin typeface="Times New Roman" pitchFamily="18" charset="0"/>
                <a:cs typeface="Times New Roman" pitchFamily="18" charset="0"/>
              </a:rPr>
              <a:t>, 88 </a:t>
            </a:r>
            <a:r>
              <a:rPr lang="en-US" sz="2400" dirty="0" err="1" smtClean="0">
                <a:latin typeface="Times New Roman" pitchFamily="18" charset="0"/>
                <a:cs typeface="Times New Roman" pitchFamily="18" charset="0"/>
              </a:rPr>
              <a:t>quốc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tắt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đèn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1 </a:t>
            </a:r>
            <a:r>
              <a:rPr lang="en-US" sz="2400" dirty="0" err="1" smtClean="0">
                <a:latin typeface="Times New Roman" pitchFamily="18" charset="0"/>
                <a:cs typeface="Times New Roman" pitchFamily="18" charset="0"/>
              </a:rPr>
              <a:t>giờ</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hồ</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7">
                                            <p:txEl>
                                              <p:pRg st="1" end="1"/>
                                            </p:txEl>
                                          </p:spTgt>
                                        </p:tgtEl>
                                        <p:attrNameLst>
                                          <p:attrName>style.visibility</p:attrName>
                                        </p:attrNameLst>
                                      </p:cBhvr>
                                      <p:to>
                                        <p:strVal val="visible"/>
                                      </p:to>
                                    </p:set>
                                    <p:animEffect transition="in" filter="box(in)">
                                      <p:cBhvr>
                                        <p:cTn id="10" dur="500"/>
                                        <p:tgtEl>
                                          <p:spTgt spid="7">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animEffect transition="in" filter="box(in)">
                                      <p:cBhvr>
                                        <p:cTn id="13"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8: RÈN KĨ NĂNG VIẾT BÀI VĂN TRÌNH BÀY VỀ MỘT HIỆN TƯỢNG ( VẤN ĐỀ) MÀ EM QUAN TÂM</a:t>
            </a: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85800"/>
            <a:ext cx="9144000" cy="5940088"/>
          </a:xfrm>
          <a:prstGeom prst="rect">
            <a:avLst/>
          </a:prstGeom>
          <a:noFill/>
        </p:spPr>
        <p:txBody>
          <a:bodyPr wrap="square" rtlCol="0">
            <a:spAutoFit/>
          </a:bodyPr>
          <a:lstStyle/>
          <a:p>
            <a:pPr algn="just"/>
            <a:r>
              <a:rPr lang="vi-VN" sz="2000" dirty="0" smtClean="0">
                <a:latin typeface="Times New Roman" pitchFamily="18" charset="0"/>
                <a:cs typeface="Times New Roman" pitchFamily="18" charset="0"/>
              </a:rPr>
              <a:t>* Yêu cầu về kiến thức: Học sinh có thể có những suy nghĩ khác nhau song phải hiểu được vấn đề nghị luận. Sau đây là một số ý mang tính định hướng:</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 1.Mở bài:</a:t>
            </a:r>
            <a:r>
              <a:rPr lang="vi-VN" sz="2000" dirty="0" smtClean="0">
                <a:latin typeface="Times New Roman" pitchFamily="18" charset="0"/>
                <a:cs typeface="Times New Roman" pitchFamily="18" charset="0"/>
              </a:rPr>
              <a:t> Giới thiệu về bắt nạt học đường.</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Là vấn nạn hiện nay trong xã hội</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Tình trạng ngày càng lan rộng hơn đặc biệt trong thời đại công nghệ số</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 2.Thân bài:</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a. Giải thích và nêu hiện trạng của hiện tượng: </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Bắt nạt học đường là những hành vi tiêu cực, dùng sức mạnh thể chất hay tinh thần, để đe dọa làm tổn thương người về tinh thần và thể xác diễn ra trong phạm vi trường học.</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Hiện trạng ( Biểu hiện của hiện tượng bắt nạt học đường): </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Tình trạng bắt nạt học đường ở đối tượng học sinh đang ngày càng gia tăng, trở thành một mối quan tâm, lo lắng của nhiều học sinh, thầy cô, cha mẹ..</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Biểu hiện của bạo lực học đường có thể xảy ra dưới nhiều hình thức như: </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Hành vi ép làm bài tập hộ, chiếm đoạt đồ dùng, đồ ăn, dọa dẫm, quấy phá không cho học.</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Xúc phạm, lăng mạ, xỉ nhục, đay nghiến, chà đạp về nhân phẩm, làm thương tổn về mặt tinh thần thông qua lời nói(dẫn chứng)</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ox(in)">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ox(in)">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ox(in)">
                                      <p:cBhvr>
                                        <p:cTn id="52" dur="500"/>
                                        <p:tgtEl>
                                          <p:spTgt spid="6">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6">
                                            <p:txEl>
                                              <p:pRg st="10" end="10"/>
                                            </p:txEl>
                                          </p:spTgt>
                                        </p:tgtEl>
                                        <p:attrNameLst>
                                          <p:attrName>style.visibility</p:attrName>
                                        </p:attrNameLst>
                                      </p:cBhvr>
                                      <p:to>
                                        <p:strVal val="visible"/>
                                      </p:to>
                                    </p:set>
                                    <p:animEffect transition="in" filter="box(in)">
                                      <p:cBhvr>
                                        <p:cTn id="57" dur="500"/>
                                        <p:tgtEl>
                                          <p:spTgt spid="6">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6">
                                            <p:txEl>
                                              <p:pRg st="11" end="11"/>
                                            </p:txEl>
                                          </p:spTgt>
                                        </p:tgtEl>
                                        <p:attrNameLst>
                                          <p:attrName>style.visibility</p:attrName>
                                        </p:attrNameLst>
                                      </p:cBhvr>
                                      <p:to>
                                        <p:strVal val="visible"/>
                                      </p:to>
                                    </p:set>
                                    <p:animEffect transition="in" filter="box(in)">
                                      <p:cBhvr>
                                        <p:cTn id="62" dur="500"/>
                                        <p:tgtEl>
                                          <p:spTgt spid="6">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8: RÈN KĨ NĂNG VIẾT BÀI VĂN TRÌNH BÀY VỀ MỘT HIỆN TƯỢNG ( VẤN ĐỀ) MÀ EM QUAN TÂM</a:t>
            </a: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85800"/>
            <a:ext cx="9144000" cy="4893647"/>
          </a:xfrm>
          <a:prstGeom prst="rect">
            <a:avLst/>
          </a:prstGeom>
          <a:noFill/>
        </p:spPr>
        <p:txBody>
          <a:bodyPr wrap="square" rtlCol="0">
            <a:spAutoFit/>
          </a:bodyPr>
          <a:lstStyle/>
          <a:p>
            <a:pPr algn="just"/>
            <a:r>
              <a:rPr lang="vi-VN" sz="2400" dirty="0" smtClean="0">
                <a:latin typeface="Times New Roman" pitchFamily="18" charset="0"/>
                <a:cs typeface="Times New Roman" pitchFamily="18" charset="0"/>
              </a:rPr>
              <a:t>- Đánh đập, tra tấn, hành hạ làm tổn hại về sức khỏe, xâm phạm cơ thể thông qua những hành vi bạo lực (dẫn chứng)</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b. Nguyên nhân: </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Từ những lí do trực tiếp: nhìn đểu, nói móc, tranh dành nhau...</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Do ảnh hưởng của môi trường văn hóa bạo lực: phim ảnh, sách báo, các trò chơi, đồ chơi mang tính bạo lực….</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Sự phát triển thiếu toàn diện, thiếu hụt về nhân cách, thiếu khả năng kiểm soát hành vi ứng xử của bản thân, sai lệch trong quan điểm sống, thiếu kĩ năng sống…</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Sự giáo dục trong nhà trường còn nặng về dạy kiến thức văn hóa đôi khi lãng quên nhiệm vụ giáo dục con người</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Gia đình thiếu sự quan tâm, uốn nắn; bạo lực gia đình</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8: RÈN KĨ NĂNG VIẾT BÀI VĂN TRÌNH BÀY VỀ MỘT HIỆN TƯỢNG ( VẤN ĐỀ) MÀ EM QUAN TÂM</a:t>
            </a: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85800"/>
            <a:ext cx="9144000" cy="6370975"/>
          </a:xfrm>
          <a:prstGeom prst="rect">
            <a:avLst/>
          </a:prstGeom>
          <a:noFill/>
        </p:spPr>
        <p:txBody>
          <a:bodyPr wrap="square" rtlCol="0">
            <a:spAutoFit/>
          </a:bodyPr>
          <a:lstStyle/>
          <a:p>
            <a:r>
              <a:rPr lang="vi-VN" sz="2400" b="1" dirty="0" smtClean="0">
                <a:latin typeface="Times New Roman" pitchFamily="18" charset="0"/>
                <a:cs typeface="Times New Roman" pitchFamily="18" charset="0"/>
              </a:rPr>
              <a:t>c. Hậu quả: </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Với nạn nhân:</a:t>
            </a:r>
            <a:br>
              <a:rPr lang="vi-VN" sz="2400" dirty="0" smtClean="0">
                <a:latin typeface="Times New Roman" pitchFamily="18" charset="0"/>
                <a:cs typeface="Times New Roman" pitchFamily="18" charset="0"/>
              </a:rPr>
            </a:br>
            <a:r>
              <a:rPr lang="vi-VN" sz="2400" dirty="0" smtClean="0">
                <a:latin typeface="Times New Roman" pitchFamily="18" charset="0"/>
                <a:cs typeface="Times New Roman" pitchFamily="18" charset="0"/>
              </a:rPr>
              <a:t>-  Tổn thương về thể xác và tinh thần, thậm chí dẫn đến tử vong(dẫn chứng)</a:t>
            </a:r>
            <a:br>
              <a:rPr lang="vi-VN" sz="2400" dirty="0" smtClean="0">
                <a:latin typeface="Times New Roman" pitchFamily="18" charset="0"/>
                <a:cs typeface="Times New Roman" pitchFamily="18" charset="0"/>
              </a:rPr>
            </a:br>
            <a:r>
              <a:rPr lang="vi-VN" sz="2400" dirty="0" smtClean="0">
                <a:latin typeface="Times New Roman" pitchFamily="18" charset="0"/>
                <a:cs typeface="Times New Roman" pitchFamily="18" charset="0"/>
              </a:rPr>
              <a:t>-  Tổn hại đến gia đình, người thân, bạn bè người bị hại</a:t>
            </a:r>
            <a:br>
              <a:rPr lang="vi-VN" sz="2400" dirty="0" smtClean="0">
                <a:latin typeface="Times New Roman" pitchFamily="18" charset="0"/>
                <a:cs typeface="Times New Roman" pitchFamily="18" charset="0"/>
              </a:rPr>
            </a:br>
            <a:r>
              <a:rPr lang="vi-VN" sz="2400" dirty="0" smtClean="0">
                <a:latin typeface="Times New Roman" pitchFamily="18" charset="0"/>
                <a:cs typeface="Times New Roman" pitchFamily="18" charset="0"/>
              </a:rPr>
              <a:t>-  Tạo tính bất ổn trong xã hội: tâm lí lo lắng bất an bao trùm từ gia đình, nhà trường, đến xã hội.</a:t>
            </a:r>
            <a:br>
              <a:rPr lang="vi-VN" sz="2400" dirty="0" smtClean="0">
                <a:latin typeface="Times New Roman" pitchFamily="18" charset="0"/>
                <a:cs typeface="Times New Roman" pitchFamily="18" charset="0"/>
              </a:rPr>
            </a:br>
            <a:r>
              <a:rPr lang="vi-VN" sz="2400" dirty="0" smtClean="0">
                <a:latin typeface="Times New Roman" pitchFamily="18" charset="0"/>
                <a:cs typeface="Times New Roman" pitchFamily="18" charset="0"/>
              </a:rPr>
              <a:t>- Người gây ra bạo lực:</a:t>
            </a:r>
            <a:br>
              <a:rPr lang="vi-VN" sz="2400" dirty="0" smtClean="0">
                <a:latin typeface="Times New Roman" pitchFamily="18" charset="0"/>
                <a:cs typeface="Times New Roman" pitchFamily="18" charset="0"/>
              </a:rPr>
            </a:br>
            <a:r>
              <a:rPr lang="vi-VN" sz="2400" dirty="0" smtClean="0">
                <a:latin typeface="Times New Roman" pitchFamily="18" charset="0"/>
                <a:cs typeface="Times New Roman" pitchFamily="18" charset="0"/>
              </a:rPr>
              <a:t>- Mầm mống của tội ác mất hết tính người sau này.</a:t>
            </a:r>
            <a:br>
              <a:rPr lang="vi-VN" sz="2400" dirty="0" smtClean="0">
                <a:latin typeface="Times New Roman" pitchFamily="18" charset="0"/>
                <a:cs typeface="Times New Roman" pitchFamily="18" charset="0"/>
              </a:rPr>
            </a:br>
            <a:r>
              <a:rPr lang="vi-VN" sz="2400" dirty="0" smtClean="0">
                <a:latin typeface="Times New Roman" pitchFamily="18" charset="0"/>
                <a:cs typeface="Times New Roman" pitchFamily="18" charset="0"/>
              </a:rPr>
              <a:t>- Làm hỏng tương lại chính mình, gây nguy hại cho xã hội.</a:t>
            </a:r>
            <a:br>
              <a:rPr lang="vi-VN" sz="2400" dirty="0" smtClean="0">
                <a:latin typeface="Times New Roman" pitchFamily="18" charset="0"/>
                <a:cs typeface="Times New Roman" pitchFamily="18" charset="0"/>
              </a:rPr>
            </a:br>
            <a:r>
              <a:rPr lang="vi-VN" sz="2400" dirty="0" smtClean="0">
                <a:latin typeface="Times New Roman" pitchFamily="18" charset="0"/>
                <a:cs typeface="Times New Roman" pitchFamily="18" charset="0"/>
              </a:rPr>
              <a:t>-  Bị mọi người lên án, xa lánh, căm ghét.</a:t>
            </a:r>
            <a:br>
              <a:rPr lang="vi-VN" sz="2400" dirty="0" smtClean="0">
                <a:latin typeface="Times New Roman" pitchFamily="18" charset="0"/>
                <a:cs typeface="Times New Roman" pitchFamily="18" charset="0"/>
              </a:rPr>
            </a:br>
            <a:r>
              <a:rPr lang="vi-VN" sz="2400" b="1" dirty="0" smtClean="0">
                <a:latin typeface="Times New Roman" pitchFamily="18" charset="0"/>
                <a:cs typeface="Times New Roman" pitchFamily="18" charset="0"/>
              </a:rPr>
              <a:t>4.  Giải pháp</a:t>
            </a:r>
            <a:r>
              <a:rPr lang="vi-VN" sz="2400" dirty="0" smtClean="0">
                <a:latin typeface="Times New Roman" pitchFamily="18" charset="0"/>
                <a:cs typeface="Times New Roman" pitchFamily="18" charset="0"/>
              </a:rPr>
              <a:t> ( làm thế nào để khắc phục hiện tượng bắt nạt học đường). </a:t>
            </a:r>
            <a:br>
              <a:rPr lang="vi-VN" sz="2400" dirty="0" smtClean="0">
                <a:latin typeface="Times New Roman" pitchFamily="18" charset="0"/>
                <a:cs typeface="Times New Roman" pitchFamily="18" charset="0"/>
              </a:rPr>
            </a:br>
            <a:r>
              <a:rPr lang="vi-VN" sz="2400" dirty="0" smtClean="0">
                <a:latin typeface="Times New Roman" pitchFamily="18" charset="0"/>
                <a:cs typeface="Times New Roman" pitchFamily="18" charset="0"/>
              </a:rPr>
              <a:t>+ Mỗi học sinh, mỗi giáo viên phải biết tự rèn luyện mình, sống đúng theo chuẩn mực đạo đức xã hội, biết tôn trọng và yêu thương lẫn nhau, hạn chế các xung đột và tìm cách giải quyết những mâu thuẫn một cách tốt đẹp nhất.</a:t>
            </a:r>
            <a:br>
              <a:rPr lang="vi-VN" sz="2400" dirty="0" smtClean="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8: RÈN KĨ NĂNG VIẾT BÀI VĂN TRÌNH BÀY VỀ MỘT HIỆN TƯỢNG ( VẤN ĐỀ) MÀ EM QUAN TÂM</a:t>
            </a: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85800"/>
            <a:ext cx="9144000" cy="6001643"/>
          </a:xfrm>
          <a:prstGeom prst="rect">
            <a:avLst/>
          </a:prstGeom>
          <a:noFill/>
        </p:spPr>
        <p:txBody>
          <a:bodyPr wrap="square" rtlCol="0">
            <a:spAutoFit/>
          </a:bodyPr>
          <a:lstStyle/>
          <a:p>
            <a:r>
              <a:rPr lang="vi-VN" sz="2400" dirty="0" smtClean="0">
                <a:latin typeface="Times New Roman" pitchFamily="18" charset="0"/>
                <a:cs typeface="Times New Roman" pitchFamily="18" charset="0"/>
              </a:rPr>
              <a:t>+ Phối hợp chặt chẽ giữa nhà trường- gia đình và xã hội trong việc quản lí, giáo dục học sinh</a:t>
            </a:r>
            <a:br>
              <a:rPr lang="vi-VN" sz="2400" dirty="0" smtClean="0">
                <a:latin typeface="Times New Roman" pitchFamily="18" charset="0"/>
                <a:cs typeface="Times New Roman" pitchFamily="18" charset="0"/>
              </a:rPr>
            </a:br>
            <a:r>
              <a:rPr lang="vi-VN" sz="2400" dirty="0" smtClean="0">
                <a:latin typeface="Times New Roman" pitchFamily="18" charset="0"/>
                <a:cs typeface="Times New Roman" pitchFamily="18" charset="0"/>
              </a:rPr>
              <a:t>+ Nhà trường bên cạnh dạy văn hóa phải coi trọng dạy kĩ năng sống, vươn tới những điều chân thiện mỹ; </a:t>
            </a:r>
            <a:br>
              <a:rPr lang="vi-VN" sz="2400" dirty="0" smtClean="0">
                <a:latin typeface="Times New Roman" pitchFamily="18" charset="0"/>
                <a:cs typeface="Times New Roman" pitchFamily="18" charset="0"/>
              </a:rPr>
            </a:br>
            <a:r>
              <a:rPr lang="vi-VN" sz="2400" dirty="0" smtClean="0">
                <a:latin typeface="Times New Roman" pitchFamily="18" charset="0"/>
                <a:cs typeface="Times New Roman" pitchFamily="18" charset="0"/>
              </a:rPr>
              <a:t>+ Trong từng gia đình, người lớn phải làm gương, giao tiếp ứng xử đúng mực, mạnh dạn lên án và loại bỏ bạo lực ra khỏi đời sống gia đình.</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Đối với học sinh là nạn nhân của bạo lực học đường phải được quan tâm, động viên, an ủi tạo động lực tiếp tục công việc học tập của mình.</a:t>
            </a:r>
            <a:br>
              <a:rPr lang="vi-VN" sz="2400" dirty="0" smtClean="0">
                <a:latin typeface="Times New Roman" pitchFamily="18" charset="0"/>
                <a:cs typeface="Times New Roman" pitchFamily="18" charset="0"/>
              </a:rPr>
            </a:br>
            <a:r>
              <a:rPr lang="vi-VN" sz="2400" dirty="0" smtClean="0">
                <a:latin typeface="Times New Roman" pitchFamily="18" charset="0"/>
                <a:cs typeface="Times New Roman" pitchFamily="18" charset="0"/>
              </a:rPr>
              <a:t>+ Có thái độ quyết liệt phê phán răn đe, giáo dục cải tạo, biện pháp trừng phạt kiên quyết đối với những học sinh vi phạm</a:t>
            </a:r>
            <a:br>
              <a:rPr lang="vi-VN" sz="2400" dirty="0" smtClean="0">
                <a:latin typeface="Times New Roman" pitchFamily="18" charset="0"/>
                <a:cs typeface="Times New Roman" pitchFamily="18" charset="0"/>
              </a:rPr>
            </a:br>
            <a:r>
              <a:rPr lang="vi-VN" sz="2400" dirty="0" smtClean="0">
                <a:latin typeface="Times New Roman" pitchFamily="18" charset="0"/>
                <a:cs typeface="Times New Roman" pitchFamily="18" charset="0"/>
              </a:rPr>
              <a:t>+ Cần có biện pháp quản lý, ngăn chặn và xử lí hiệu quả những hoạt động có hại : Nghiêm cấm các game, đồ chơi, sách báo phim ảnh có nội dung bạo lực</a:t>
            </a:r>
            <a:br>
              <a:rPr lang="vi-VN" sz="2400" dirty="0" smtClean="0">
                <a:latin typeface="Times New Roman" pitchFamily="18" charset="0"/>
                <a:cs typeface="Times New Roman" pitchFamily="18" charset="0"/>
              </a:rPr>
            </a:br>
            <a:r>
              <a:rPr lang="vi-VN" sz="2400" dirty="0" smtClean="0">
                <a:latin typeface="Times New Roman" pitchFamily="18" charset="0"/>
                <a:cs typeface="Times New Roman" pitchFamily="18" charset="0"/>
              </a:rPr>
              <a:t>=&gt; kỉ cương, tình thương, trách nhiệm là phương thuốc hiệu nghiệm nhất ngăn chặn bạo lực học đường ở học sinh.</a:t>
            </a:r>
            <a:br>
              <a:rPr lang="vi-VN" sz="2400" dirty="0" smtClean="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8: RÈN KĨ NĂNG VIẾT BÀI VĂN TRÌNH BÀY VỀ MỘT HIỆN TƯỢNG ( VẤN ĐỀ) MÀ EM QUAN TÂM</a:t>
            </a: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85800"/>
            <a:ext cx="9144000" cy="6370975"/>
          </a:xfrm>
          <a:prstGeom prst="rect">
            <a:avLst/>
          </a:prstGeom>
          <a:noFill/>
        </p:spPr>
        <p:txBody>
          <a:bodyPr wrap="square" rtlCol="0">
            <a:spAutoFit/>
          </a:bodyPr>
          <a:lstStyle/>
          <a:p>
            <a:pPr algn="just"/>
            <a:r>
              <a:rPr lang="vi-VN" sz="2400" b="1" dirty="0" smtClean="0">
                <a:latin typeface="Times New Roman" pitchFamily="18" charset="0"/>
                <a:cs typeface="Times New Roman" pitchFamily="18" charset="0"/>
              </a:rPr>
              <a:t>d.  Bài học nhận thức và hành động:</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Bắt nạt học đường là hành vi phản giáo dục, phản đạo đức, gây ảnh hưởng đến trật tự xã hội cần phải sớm khắc phục, chấm dứt.</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Là học sinh phải chăm chỉ học hành, yêu thương đoàn kết bạn bè, rèn luyện nhân cách tốt đẹp mai này đem sức mình xây dựng quê hương đất nước.</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3. Kết bài:</a:t>
            </a:r>
            <a:r>
              <a:rPr lang="vi-VN" sz="2400" dirty="0" smtClean="0">
                <a:latin typeface="Times New Roman" pitchFamily="18" charset="0"/>
                <a:cs typeface="Times New Roman" pitchFamily="18" charset="0"/>
              </a:rPr>
              <a:t> Nêu cảm nghĩ của em về bắt nạt học đường.</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Đây là một hành vi không tốt.</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Em sẽ làm gì để ngăn chặn tình trạng này.</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2. Viết bài và chỉnh sửa bài viết ( dựa vào phiếu chỉnh sửa)</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Đề bài 2: Hiện tượng nghiện game ở học sinh hiện nay là một hiện tượng khá phổ biến. Nhiều bạn vì mải chơi game mà sao nhãng học tập và còn mắc nhiều sai lầm khác. Trình bày ý kiến của em về hiện tượng này.</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1. Trước khi viết</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a. Lựa chọn đề tài:</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ox(in)">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ox(in)">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ox(in)">
                                      <p:cBhvr>
                                        <p:cTn id="52"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8: RÈN KĨ NĂNG VIẾT BÀI VĂN TRÌNH BÀY VỀ MỘT HIỆN TƯỢNG ( VẤN ĐỀ) MÀ EM QUAN TÂM</a:t>
            </a: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85800"/>
            <a:ext cx="9144000" cy="5016758"/>
          </a:xfrm>
          <a:prstGeom prst="rect">
            <a:avLst/>
          </a:prstGeom>
          <a:noFill/>
        </p:spPr>
        <p:txBody>
          <a:bodyPr wrap="square" rtlCol="0">
            <a:spAutoFit/>
          </a:bodyPr>
          <a:lstStyle/>
          <a:p>
            <a:pPr algn="just"/>
            <a:r>
              <a:rPr lang="vi-VN" sz="2000" b="1" dirty="0" smtClean="0">
                <a:latin typeface="Times New Roman" pitchFamily="18" charset="0"/>
                <a:cs typeface="Times New Roman" pitchFamily="18" charset="0"/>
              </a:rPr>
              <a:t>- Hiện tượng (vấn đề) cần bàn:</a:t>
            </a:r>
            <a:r>
              <a:rPr lang="vi-VN" sz="2000" dirty="0" smtClean="0">
                <a:latin typeface="Times New Roman" pitchFamily="18" charset="0"/>
                <a:cs typeface="Times New Roman" pitchFamily="18" charset="0"/>
              </a:rPr>
              <a:t>  Hiện tượng nghiện game ở học sinh hiện nay.</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HS cần xác định được đây là đề tài gần gũi, HS đã có những trải nghiệm về hiện tượng (từng chứng kiến hiện tượng nghiện game ngay trong lớp, trường,..). Từ thực tế đó, HS nhận thức về hiện tượng nghiện game nguy hiểm, tiêu cực, cần tìm cách khắc phục, nhất là trong trường học.</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a:t>
            </a:r>
            <a:r>
              <a:rPr lang="vi-VN" sz="2000" b="1" dirty="0" smtClean="0">
                <a:latin typeface="Times New Roman" pitchFamily="18" charset="0"/>
                <a:cs typeface="Times New Roman" pitchFamily="18" charset="0"/>
              </a:rPr>
              <a:t>Xác định mục đích</a:t>
            </a:r>
            <a:r>
              <a:rPr lang="vi-VN" sz="2000" dirty="0" smtClean="0">
                <a:latin typeface="Times New Roman" pitchFamily="18" charset="0"/>
                <a:cs typeface="Times New Roman" pitchFamily="18" charset="0"/>
              </a:rPr>
              <a:t> của bài viết: Nêu quan điểm ý kiến của mình về vấn đề hiện tượng nghiện game : tiêu cực, ảnh hưởng đến cuộc sống của nhiều học sinh, tìm giải pháp để ngăn chặn và loại bỏ hiện tượng này trong trường học.</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 Thu thập dữ liệu:</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a:t>
            </a:r>
            <a:r>
              <a:rPr lang="vi-VN" sz="2000" b="1" dirty="0" smtClean="0">
                <a:latin typeface="Times New Roman" pitchFamily="18" charset="0"/>
                <a:cs typeface="Times New Roman" pitchFamily="18" charset="0"/>
              </a:rPr>
              <a:t>Các</a:t>
            </a:r>
            <a:r>
              <a:rPr lang="vi-VN" sz="2000" dirty="0" smtClean="0">
                <a:latin typeface="Times New Roman" pitchFamily="18" charset="0"/>
                <a:cs typeface="Times New Roman" pitchFamily="18" charset="0"/>
              </a:rPr>
              <a:t> </a:t>
            </a:r>
            <a:r>
              <a:rPr lang="vi-VN" sz="2000" b="1" dirty="0" smtClean="0">
                <a:latin typeface="Times New Roman" pitchFamily="18" charset="0"/>
                <a:cs typeface="Times New Roman" pitchFamily="18" charset="0"/>
              </a:rPr>
              <a:t>bằng chứng</a:t>
            </a:r>
            <a:r>
              <a:rPr lang="vi-VN" sz="2000" dirty="0" smtClean="0">
                <a:latin typeface="Times New Roman" pitchFamily="18" charset="0"/>
                <a:cs typeface="Times New Roman" pitchFamily="18" charset="0"/>
              </a:rPr>
              <a:t> mà em gặp hàng ngày hoặc trên ti vi, mạng in- tơ –nét...về biểu hiện của  hiện tượng, tác hại của hiện tượng, các giải pháp mà người khác đã làm.</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a:t>
            </a:r>
            <a:r>
              <a:rPr lang="vi-VN" sz="2000" b="1" dirty="0" smtClean="0">
                <a:latin typeface="Times New Roman" pitchFamily="18" charset="0"/>
                <a:cs typeface="Times New Roman" pitchFamily="18" charset="0"/>
              </a:rPr>
              <a:t>Lí lẽ:</a:t>
            </a:r>
            <a:r>
              <a:rPr lang="vi-VN" sz="2000"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Em nghe ý kiến của các bạn và thầy cô về hiện tượng nghiện game : Hiện tượng gây ra hậu quả gì? (về thể chất, tinh thần, đối với mỗi người và đối với gia đình, xã hội)</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Em thấy cần có giải pháp nào để khắc phục hiện tượng nghiện game trong trường học.</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ox(in)">
                                      <p:cBhvr>
                                        <p:cTn id="42"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8: RÈN KĨ NĂNG VIẾT BÀI VĂN TRÌNH BÀY VỀ MỘT HIỆN TƯỢNG ( VẤN ĐỀ) MÀ EM QUAN TÂM</a:t>
            </a: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85800"/>
            <a:ext cx="9144000" cy="5324535"/>
          </a:xfrm>
          <a:prstGeom prst="rect">
            <a:avLst/>
          </a:prstGeom>
          <a:noFill/>
        </p:spPr>
        <p:txBody>
          <a:bodyPr wrap="square" rtlCol="0">
            <a:spAutoFit/>
          </a:bodyPr>
          <a:lstStyle/>
          <a:p>
            <a:r>
              <a:rPr lang="vi-VN" sz="2000" b="1" dirty="0" smtClean="0">
                <a:latin typeface="Times New Roman" pitchFamily="18" charset="0"/>
                <a:cs typeface="Times New Roman" pitchFamily="18" charset="0"/>
              </a:rPr>
              <a:t>b. Tìm ý</a:t>
            </a:r>
            <a:endParaRPr lang="en-US" sz="2000" dirty="0" smtClean="0">
              <a:latin typeface="Times New Roman" pitchFamily="18" charset="0"/>
              <a:cs typeface="Times New Roman" pitchFamily="18" charset="0"/>
            </a:endParaRPr>
          </a:p>
          <a:p>
            <a:r>
              <a:rPr lang="vi-VN" sz="2000" i="1" dirty="0" smtClean="0">
                <a:latin typeface="Times New Roman" pitchFamily="18" charset="0"/>
                <a:cs typeface="Times New Roman" pitchFamily="18" charset="0"/>
              </a:rPr>
              <a:t>- Hiện tượng vấn đề cần bàn, ý kiến về hiện tượng: </a:t>
            </a:r>
            <a:r>
              <a:rPr lang="vi-VN" sz="2000" dirty="0" smtClean="0">
                <a:latin typeface="Times New Roman" pitchFamily="18" charset="0"/>
                <a:cs typeface="Times New Roman" pitchFamily="18" charset="0"/>
              </a:rPr>
              <a:t>nghiện game là những hành vi tiêu cực, là hiện tượng tập trung quá mức vào trò chơi điện tử dẫn đến nhiều tác hại .</a:t>
            </a:r>
            <a:br>
              <a:rPr lang="vi-VN" sz="2000" dirty="0" smtClean="0">
                <a:latin typeface="Times New Roman" pitchFamily="18" charset="0"/>
                <a:cs typeface="Times New Roman" pitchFamily="18" charset="0"/>
              </a:rPr>
            </a:br>
            <a:r>
              <a:rPr lang="vi-VN" sz="2000" dirty="0" smtClean="0">
                <a:latin typeface="Times New Roman" pitchFamily="18" charset="0"/>
                <a:cs typeface="Times New Roman" pitchFamily="18" charset="0"/>
              </a:rPr>
              <a:t> </a:t>
            </a:r>
            <a:r>
              <a:rPr lang="vi-VN" sz="2000" b="1" dirty="0" smtClean="0">
                <a:latin typeface="Times New Roman" pitchFamily="18" charset="0"/>
                <a:cs typeface="Times New Roman" pitchFamily="18" charset="0"/>
              </a:rPr>
              <a:t>- Biểu hiện của hiện tượng nghiện game</a:t>
            </a:r>
            <a:r>
              <a:rPr lang="vi-VN" sz="2000"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r>
              <a:rPr lang="vi-VN" sz="2000" dirty="0" smtClean="0">
                <a:latin typeface="Times New Roman" pitchFamily="18" charset="0"/>
                <a:cs typeface="Times New Roman" pitchFamily="18" charset="0"/>
              </a:rPr>
              <a:t>+ Tình trạng nghiện game ở đối tượng học sinh đang ngày càng gia tăng, trở thành một mối quan tâm, lo lắng của nhiều gia đình và nhà trường</a:t>
            </a:r>
            <a:endParaRPr lang="en-US" sz="2000" dirty="0" smtClean="0">
              <a:latin typeface="Times New Roman" pitchFamily="18" charset="0"/>
              <a:cs typeface="Times New Roman" pitchFamily="18" charset="0"/>
            </a:endParaRPr>
          </a:p>
          <a:p>
            <a:r>
              <a:rPr lang="vi-VN" sz="2000" dirty="0" smtClean="0">
                <a:latin typeface="Times New Roman" pitchFamily="18" charset="0"/>
                <a:cs typeface="Times New Roman" pitchFamily="18" charset="0"/>
              </a:rPr>
              <a:t>+ Biểu hiện của nghiện game có thể dễ nhận biết: người chơi dành hầu hết thời gian để chơi các trò chơi trên thiết bị điện tử như điện thoại, máy tính, ...</a:t>
            </a:r>
            <a:endParaRPr lang="en-US" sz="2000" dirty="0" smtClean="0">
              <a:latin typeface="Times New Roman" pitchFamily="18" charset="0"/>
              <a:cs typeface="Times New Roman" pitchFamily="18" charset="0"/>
            </a:endParaRPr>
          </a:p>
          <a:p>
            <a:r>
              <a:rPr lang="vi-VN" sz="2000" b="1" dirty="0" smtClean="0">
                <a:latin typeface="Times New Roman" pitchFamily="18" charset="0"/>
                <a:cs typeface="Times New Roman" pitchFamily="18" charset="0"/>
              </a:rPr>
              <a:t>- Dẫn chứng nào sẽ được đưa vào bài viết để làm sáng tỏ hiện tượng.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nghiện</a:t>
            </a:r>
            <a:r>
              <a:rPr lang="en-US" sz="2000" dirty="0" smtClean="0">
                <a:latin typeface="Times New Roman" pitchFamily="18" charset="0"/>
                <a:cs typeface="Times New Roman" pitchFamily="18" charset="0"/>
              </a:rPr>
              <a:t> game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lớp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nét</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biểu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nghiện</a:t>
            </a:r>
            <a:r>
              <a:rPr lang="en-US" sz="2000" dirty="0" smtClean="0">
                <a:latin typeface="Times New Roman" pitchFamily="18" charset="0"/>
                <a:cs typeface="Times New Roman" pitchFamily="18" charset="0"/>
              </a:rPr>
              <a:t> game: </a:t>
            </a:r>
            <a:r>
              <a:rPr lang="en-US" sz="2000" dirty="0" err="1" smtClean="0">
                <a:latin typeface="Times New Roman" pitchFamily="18" charset="0"/>
                <a:cs typeface="Times New Roman" pitchFamily="18" charset="0"/>
              </a:rPr>
              <a:t>nghỉ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xuyên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hành</a:t>
            </a:r>
            <a:r>
              <a:rPr lang="en-US" sz="2000" dirty="0" smtClean="0">
                <a:latin typeface="Times New Roman" pitchFamily="18" charset="0"/>
                <a:cs typeface="Times New Roman" pitchFamily="18" charset="0"/>
              </a:rPr>
              <a:t>, ..</a:t>
            </a:r>
          </a:p>
          <a:p>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Lí</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lẽ</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để</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bàn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luận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hiện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tượng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nghiện</a:t>
            </a:r>
            <a:r>
              <a:rPr lang="en-US" sz="2000" b="1" dirty="0" smtClean="0">
                <a:latin typeface="Times New Roman" pitchFamily="18" charset="0"/>
                <a:cs typeface="Times New Roman" pitchFamily="18" charset="0"/>
              </a:rPr>
              <a:t> game</a:t>
            </a:r>
            <a:r>
              <a:rPr lang="en-US" sz="2000" dirty="0" smtClean="0">
                <a:latin typeface="Times New Roman" pitchFamily="18" charset="0"/>
                <a:cs typeface="Times New Roman" pitchFamily="18" charset="0"/>
              </a:rPr>
              <a:t> </a:t>
            </a:r>
          </a:p>
          <a:p>
            <a:r>
              <a:rPr lang="en-US" sz="2000" b="1" i="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Tìm</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ra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nguyên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nhân</a:t>
            </a:r>
            <a:r>
              <a:rPr lang="en-US" sz="2000" b="1"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tuổi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chưa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dễ</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ảo</a:t>
            </a:r>
            <a:r>
              <a:rPr lang="en-US" sz="2000" dirty="0" smtClean="0">
                <a:latin typeface="Times New Roman" pitchFamily="18" charset="0"/>
                <a:cs typeface="Times New Roman" pitchFamily="18" charset="0"/>
              </a:rPr>
              <a:t>. Do </a:t>
            </a:r>
            <a:r>
              <a:rPr lang="en-US" sz="2000" dirty="0" err="1" smtClean="0">
                <a:latin typeface="Times New Roman" pitchFamily="18" charset="0"/>
                <a:cs typeface="Times New Roman" pitchFamily="18" charset="0"/>
              </a:rPr>
              <a:t>bạn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bè</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xấu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rủ</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rê</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tò</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mò</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a:t>
            </a:r>
            <a:br>
              <a:rPr lang="en-US" sz="2000" dirty="0" smtClean="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ox(in)">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ox(in)">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ox(in)">
                                      <p:cBhvr>
                                        <p:cTn id="52"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8: RÈN KĨ NĂNG VIẾT BÀI VĂN TRÌNH BÀY VỀ MỘT HIỆN TƯỢNG ( VẤN ĐỀ) MÀ EM QUAN TÂM</a:t>
            </a: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85800"/>
            <a:ext cx="9144000" cy="5632311"/>
          </a:xfrm>
          <a:prstGeom prst="rect">
            <a:avLst/>
          </a:prstGeom>
          <a:noFill/>
        </p:spPr>
        <p:txBody>
          <a:bodyPr wrap="square" rtlCol="0">
            <a:spAutoFit/>
          </a:bodyPr>
          <a:lstStyle/>
          <a:p>
            <a:r>
              <a:rPr lang="en-US" sz="2000" dirty="0" smtClean="0">
                <a:latin typeface="Times New Roman" pitchFamily="18" charset="0"/>
                <a:cs typeface="Times New Roman" pitchFamily="18" charset="0"/>
              </a:rPr>
              <a:t>- Do cha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hoặc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tâm</a:t>
            </a: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Do </a:t>
            </a:r>
            <a:r>
              <a:rPr lang="en-US" sz="2000" dirty="0" err="1" smtClean="0">
                <a:latin typeface="Times New Roman" pitchFamily="18" charset="0"/>
                <a:cs typeface="Times New Roman" pitchFamily="18" charset="0"/>
              </a:rPr>
              <a:t>áp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căng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thẳng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chưa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chặt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chẽ</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Xác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định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hậu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quả</a:t>
            </a:r>
            <a:r>
              <a:rPr lang="en-US" sz="2000" b="1"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Bắt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hậu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nặng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nề</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nghiện</a:t>
            </a:r>
            <a:r>
              <a:rPr lang="en-US" sz="2000" dirty="0" smtClean="0">
                <a:latin typeface="Times New Roman" pitchFamily="18" charset="0"/>
                <a:cs typeface="Times New Roman" pitchFamily="18" charset="0"/>
              </a:rPr>
              <a:t> game: </a:t>
            </a:r>
            <a:r>
              <a:rPr lang="en-US" sz="2000" dirty="0" err="1" smtClean="0">
                <a:latin typeface="Times New Roman" pitchFamily="18" charset="0"/>
                <a:cs typeface="Times New Roman" pitchFamily="18" charset="0"/>
              </a:rPr>
              <a:t>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hưởng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khỏe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xuống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dốc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bỏ</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tệ</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hội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lo </a:t>
            </a:r>
            <a:r>
              <a:rPr lang="en-US" sz="2000" dirty="0" err="1" smtClean="0">
                <a:latin typeface="Times New Roman" pitchFamily="18" charset="0"/>
                <a:cs typeface="Times New Roman" pitchFamily="18" charset="0"/>
              </a:rPr>
              <a:t>lắng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buồn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phiền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niềm</a:t>
            </a:r>
            <a:r>
              <a:rPr lang="en-US" sz="2000" dirty="0" smtClean="0">
                <a:latin typeface="Times New Roman" pitchFamily="18" charset="0"/>
                <a:cs typeface="Times New Roman" pitchFamily="18" charset="0"/>
              </a:rPr>
              <a:t> tin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cái</a:t>
            </a:r>
            <a:r>
              <a:rPr lang="en-US" sz="2000" dirty="0" smtClean="0">
                <a:latin typeface="Times New Roman" pitchFamily="18" charset="0"/>
                <a:cs typeface="Times New Roman" pitchFamily="18" charset="0"/>
              </a:rPr>
              <a:t>, ...</a:t>
            </a: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hội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mầm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tệ</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hội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xuống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cấp</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pháp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loại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bỏ</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rèn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đúng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theo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chuẩn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hội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nâng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cao</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thức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năng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thân</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điệp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muốn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nhắn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gửi</a:t>
            </a:r>
            <a:r>
              <a:rPr lang="en-US" sz="2000" dirty="0" smtClean="0">
                <a:latin typeface="Times New Roman" pitchFamily="18" charset="0"/>
                <a:cs typeface="Times New Roman" pitchFamily="18" charset="0"/>
              </a:rPr>
              <a:t> </a:t>
            </a:r>
          </a:p>
          <a:p>
            <a:r>
              <a:rPr lang="vi-VN" sz="2000" b="1" dirty="0" smtClean="0">
                <a:latin typeface="Times New Roman" pitchFamily="18" charset="0"/>
                <a:cs typeface="Times New Roman" pitchFamily="18" charset="0"/>
              </a:rPr>
              <a:t>c. </a:t>
            </a:r>
            <a:r>
              <a:rPr lang="en-US" sz="2000" b="1" dirty="0" err="1" smtClean="0">
                <a:latin typeface="Times New Roman" pitchFamily="18" charset="0"/>
                <a:cs typeface="Times New Roman" pitchFamily="18" charset="0"/>
              </a:rPr>
              <a:t>Lập</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dàn</a:t>
            </a:r>
            <a:r>
              <a:rPr lang="en-US" sz="2000" b="1" dirty="0" smtClean="0">
                <a:latin typeface="Times New Roman" pitchFamily="18" charset="0"/>
                <a:cs typeface="Times New Roman" pitchFamily="18" charset="0"/>
              </a:rPr>
              <a:t> ý</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năng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luận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luận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chặt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tỏ</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vấn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thuyết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phục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nghiện</a:t>
            </a:r>
            <a:r>
              <a:rPr lang="en-US" sz="2000" dirty="0" smtClean="0">
                <a:latin typeface="Times New Roman" pitchFamily="18" charset="0"/>
                <a:cs typeface="Times New Roman" pitchFamily="18" charset="0"/>
              </a:rPr>
              <a:t> game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tuổi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phê</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khắc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phục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xa</a:t>
            </a:r>
            <a:r>
              <a:rPr lang="en-US" sz="2000" dirty="0" smtClean="0">
                <a:latin typeface="Times New Roman" pitchFamily="18" charset="0"/>
                <a:cs typeface="Times New Roman" pitchFamily="18" charset="0"/>
              </a:rPr>
              <a:t> game.</a:t>
            </a: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suy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nhau</a:t>
            </a:r>
            <a:r>
              <a:rPr lang="en-US" sz="2000" dirty="0" smtClean="0">
                <a:latin typeface="Times New Roman" pitchFamily="18" charset="0"/>
                <a:cs typeface="Times New Roman" pitchFamily="18" charset="0"/>
              </a:rPr>
              <a:t> song </a:t>
            </a:r>
            <a:r>
              <a:rPr lang="en-US" sz="2000" dirty="0" err="1" smtClean="0">
                <a:latin typeface="Times New Roman" pitchFamily="18" charset="0"/>
                <a:cs typeface="Times New Roman" pitchFamily="18" charset="0"/>
              </a:rPr>
              <a:t>phải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hiểu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vấn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luận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mang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hướng</a:t>
            </a:r>
            <a:r>
              <a:rPr lang="en-US" sz="2000" dirty="0" smtClean="0">
                <a:latin typeface="Times New Roman" pitchFamily="18" charset="0"/>
                <a:cs typeface="Times New Roman" pitchFamily="18" charset="0"/>
              </a:rPr>
              <a:t>:</a:t>
            </a: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ox(in)">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ox(in)">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ox(in)">
                                      <p:cBhvr>
                                        <p:cTn id="52"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8: RÈN KĨ NĂNG VIẾT BÀI VĂN TRÌNH BÀY VỀ MỘT HIỆN TƯỢNG ( VẤN ĐỀ) MÀ EM QUAN TÂM</a:t>
            </a: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85800"/>
            <a:ext cx="9144000" cy="5632311"/>
          </a:xfrm>
          <a:prstGeom prst="rect">
            <a:avLst/>
          </a:prstGeom>
          <a:noFill/>
        </p:spPr>
        <p:txBody>
          <a:bodyPr wrap="square" rtlCol="0">
            <a:spAutoFit/>
          </a:bodyPr>
          <a:lstStyle/>
          <a:p>
            <a:pPr fontAlgn="base"/>
            <a:r>
              <a:rPr lang="en-US" sz="2000" b="1" dirty="0" smtClean="0">
                <a:latin typeface="Times New Roman" pitchFamily="18" charset="0"/>
                <a:cs typeface="Times New Roman" pitchFamily="18" charset="0"/>
              </a:rPr>
              <a:t>1. MỞ BÀI</a:t>
            </a:r>
            <a:endParaRPr lang="en-US" sz="2000" dirty="0" smtClean="0">
              <a:latin typeface="Times New Roman" pitchFamily="18" charset="0"/>
              <a:cs typeface="Times New Roman" pitchFamily="18" charset="0"/>
            </a:endParaRPr>
          </a:p>
          <a:p>
            <a:pPr fontAlgn="base"/>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Dẫn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dắt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thiệu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nghiện</a:t>
            </a:r>
            <a:r>
              <a:rPr lang="en-US" sz="2000" dirty="0" smtClean="0">
                <a:latin typeface="Times New Roman" pitchFamily="18" charset="0"/>
                <a:cs typeface="Times New Roman" pitchFamily="18" charset="0"/>
              </a:rPr>
              <a:t> game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hội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nay. </a:t>
            </a:r>
            <a:r>
              <a:rPr lang="en-US" sz="2000" dirty="0" err="1" smtClean="0">
                <a:latin typeface="Times New Roman" pitchFamily="18" charset="0"/>
                <a:cs typeface="Times New Roman" pitchFamily="18" charset="0"/>
              </a:rPr>
              <a:t>Khái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suy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vấn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nghiêm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cấp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hội</a:t>
            </a:r>
            <a:r>
              <a:rPr lang="en-US" sz="2000" dirty="0" smtClean="0">
                <a:latin typeface="Times New Roman" pitchFamily="18" charset="0"/>
                <a:cs typeface="Times New Roman" pitchFamily="18" charset="0"/>
              </a:rPr>
              <a:t>,…)</a:t>
            </a:r>
          </a:p>
          <a:p>
            <a:pPr fontAlgn="base"/>
            <a:r>
              <a:rPr lang="en-US" sz="2000" dirty="0" err="1" smtClean="0">
                <a:latin typeface="Times New Roman" pitchFamily="18" charset="0"/>
                <a:cs typeface="Times New Roman" pitchFamily="18" charset="0"/>
              </a:rPr>
              <a:t>Ví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dụ</a:t>
            </a:r>
            <a:r>
              <a:rPr lang="en-US" sz="2000" dirty="0" smtClean="0">
                <a:latin typeface="Times New Roman" pitchFamily="18" charset="0"/>
                <a:cs typeface="Times New Roman" pitchFamily="18" charset="0"/>
              </a:rPr>
              <a:t>:</a:t>
            </a:r>
          </a:p>
          <a:p>
            <a:pPr fontAlgn="base"/>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nghiện</a:t>
            </a:r>
            <a:r>
              <a:rPr lang="en-US" sz="2000" dirty="0" smtClean="0">
                <a:latin typeface="Times New Roman" pitchFamily="18" charset="0"/>
                <a:cs typeface="Times New Roman" pitchFamily="18" charset="0"/>
              </a:rPr>
              <a:t> game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phổ</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nay. </a:t>
            </a:r>
            <a:r>
              <a:rPr lang="en-US" sz="2000" dirty="0" err="1" smtClean="0">
                <a:latin typeface="Times New Roman" pitchFamily="18" charset="0"/>
                <a:cs typeface="Times New Roman" pitchFamily="18" charset="0"/>
              </a:rPr>
              <a:t>Đặc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biệt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đáng</a:t>
            </a:r>
            <a:r>
              <a:rPr lang="en-US" sz="2000" dirty="0" smtClean="0">
                <a:latin typeface="Times New Roman" pitchFamily="18" charset="0"/>
                <a:cs typeface="Times New Roman" pitchFamily="18" charset="0"/>
              </a:rPr>
              <a:t> lo </a:t>
            </a:r>
            <a:r>
              <a:rPr lang="en-US" sz="2000" dirty="0" err="1" smtClean="0">
                <a:latin typeface="Times New Roman" pitchFamily="18" charset="0"/>
                <a:cs typeface="Times New Roman" pitchFamily="18" charset="0"/>
              </a:rPr>
              <a:t>ngại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tuổi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chơi</a:t>
            </a:r>
            <a:r>
              <a:rPr lang="en-US" sz="2000" dirty="0" smtClean="0">
                <a:latin typeface="Times New Roman" pitchFamily="18" charset="0"/>
                <a:cs typeface="Times New Roman" pitchFamily="18" charset="0"/>
              </a:rPr>
              <a:t> game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thói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quen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chữa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còn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mắc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lầm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khắc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phục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vấn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giản</a:t>
            </a:r>
            <a:r>
              <a:rPr lang="en-US" sz="2000" dirty="0" smtClean="0">
                <a:latin typeface="Times New Roman" pitchFamily="18" charset="0"/>
                <a:cs typeface="Times New Roman" pitchFamily="18" charset="0"/>
              </a:rPr>
              <a:t>.</a:t>
            </a:r>
          </a:p>
          <a:p>
            <a:pPr fontAlgn="base"/>
            <a:r>
              <a:rPr lang="en-US" sz="2000" b="1" dirty="0" smtClean="0">
                <a:latin typeface="Times New Roman" pitchFamily="18" charset="0"/>
                <a:cs typeface="Times New Roman" pitchFamily="18" charset="0"/>
              </a:rPr>
              <a:t>2.THÂN BÀI</a:t>
            </a:r>
            <a:endParaRPr lang="en-US" sz="2000" dirty="0" smtClean="0">
              <a:latin typeface="Times New Roman" pitchFamily="18" charset="0"/>
              <a:cs typeface="Times New Roman" pitchFamily="18" charset="0"/>
            </a:endParaRPr>
          </a:p>
          <a:p>
            <a:pPr fontAlgn="base"/>
            <a:r>
              <a:rPr lang="en-US" sz="2000" b="1" dirty="0" smtClean="0">
                <a:latin typeface="Times New Roman" pitchFamily="18" charset="0"/>
                <a:cs typeface="Times New Roman" pitchFamily="18" charset="0"/>
              </a:rPr>
              <a:t>a. </a:t>
            </a:r>
            <a:r>
              <a:rPr lang="en-US" sz="2000" b="1" dirty="0" err="1" smtClean="0">
                <a:latin typeface="Times New Roman" pitchFamily="18" charset="0"/>
                <a:cs typeface="Times New Roman" pitchFamily="18" charset="0"/>
              </a:rPr>
              <a:t>Giải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thích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và</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nêu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biểu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hiện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của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hiện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tượng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nghiệm</a:t>
            </a:r>
            <a:r>
              <a:rPr lang="en-US" sz="2000" b="1" dirty="0" smtClean="0">
                <a:latin typeface="Times New Roman" pitchFamily="18" charset="0"/>
                <a:cs typeface="Times New Roman" pitchFamily="18" charset="0"/>
              </a:rPr>
              <a:t> game</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 Game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gì</a:t>
            </a:r>
            <a:r>
              <a:rPr lang="en-US" sz="2000" dirty="0" smtClean="0">
                <a:latin typeface="Times New Roman" pitchFamily="18" charset="0"/>
                <a:cs typeface="Times New Roman" pitchFamily="18" charset="0"/>
              </a:rPr>
              <a:t>? =&gt; </a:t>
            </a:r>
            <a:r>
              <a:rPr lang="en-US" sz="2000" dirty="0" err="1" smtClean="0">
                <a:latin typeface="Times New Roman" pitchFamily="18" charset="0"/>
                <a:cs typeface="Times New Roman" pitchFamily="18" charset="0"/>
              </a:rPr>
              <a:t>Cách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trò</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tìm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máy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thoại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nhằm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nay.</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gì</a:t>
            </a:r>
            <a:r>
              <a:rPr lang="en-US" sz="2000" dirty="0" smtClean="0">
                <a:latin typeface="Times New Roman" pitchFamily="18" charset="0"/>
                <a:cs typeface="Times New Roman" pitchFamily="18" charset="0"/>
              </a:rPr>
              <a:t>? =&gt;</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do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thuộc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hoặc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hưởng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xấu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dụng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hoặc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xuyên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xúc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nó</a:t>
            </a:r>
            <a:r>
              <a:rPr lang="en-US" sz="2000" dirty="0" smtClean="0">
                <a:latin typeface="Times New Roman" pitchFamily="18" charset="0"/>
                <a:cs typeface="Times New Roman" pitchFamily="18" charset="0"/>
              </a:rPr>
              <a:t>.</a:t>
            </a:r>
            <a:br>
              <a:rPr lang="en-US" sz="2000" dirty="0" smtClean="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8: RÈN KĨ NĂNG VIẾT BÀI VĂN TRÌNH BÀY VỀ MỘT HIỆN TƯỢNG ( VẤN ĐỀ) MÀ EM QUAN TÂM</a:t>
            </a: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85800"/>
            <a:ext cx="9144000" cy="5632311"/>
          </a:xfrm>
          <a:prstGeom prst="rect">
            <a:avLst/>
          </a:prstGeom>
          <a:noFill/>
        </p:spPr>
        <p:txBody>
          <a:bodyPr wrap="square" rtlCol="0">
            <a:spAutoFit/>
          </a:bodyPr>
          <a:lstStyle/>
          <a:p>
            <a:pPr fontAlgn="base"/>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Nghiện</a:t>
            </a:r>
            <a:r>
              <a:rPr lang="en-US" sz="2000" dirty="0" smtClean="0">
                <a:latin typeface="Times New Roman" pitchFamily="18" charset="0"/>
                <a:cs typeface="Times New Roman" pitchFamily="18" charset="0"/>
              </a:rPr>
              <a:t> game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gì</a:t>
            </a:r>
            <a:r>
              <a:rPr lang="en-US" sz="2000" dirty="0" smtClean="0">
                <a:latin typeface="Times New Roman" pitchFamily="18" charset="0"/>
                <a:cs typeface="Times New Roman" pitchFamily="18" charset="0"/>
              </a:rPr>
              <a:t>? =&gt;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trung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trò</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dẫn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muốn</a:t>
            </a:r>
            <a:r>
              <a:rPr lang="en-US" sz="2000" dirty="0" smtClean="0">
                <a:latin typeface="Times New Roman" pitchFamily="18" charset="0"/>
                <a:cs typeface="Times New Roman" pitchFamily="18" charset="0"/>
              </a:rPr>
              <a:t>.</a:t>
            </a:r>
            <a:br>
              <a:rPr lang="en-US" sz="2000" dirty="0" smtClean="0">
                <a:latin typeface="Times New Roman" pitchFamily="18" charset="0"/>
                <a:cs typeface="Times New Roman" pitchFamily="18" charset="0"/>
              </a:rPr>
            </a:br>
            <a:r>
              <a:rPr lang="en-US" sz="2000" b="1" dirty="0" err="1" smtClean="0">
                <a:latin typeface="Times New Roman" pitchFamily="18" charset="0"/>
                <a:cs typeface="Times New Roman" pitchFamily="18" charset="0"/>
              </a:rPr>
              <a:t>Thực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trạng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dùng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bằng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chứng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nào</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để</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thấy</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được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mức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độ</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nghiêm</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trọng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của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hiện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tượng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nghiện</a:t>
            </a:r>
            <a:r>
              <a:rPr lang="en-US" sz="2000" b="1" dirty="0" smtClean="0">
                <a:latin typeface="Times New Roman" pitchFamily="18" charset="0"/>
                <a:cs typeface="Times New Roman" pitchFamily="18" charset="0"/>
              </a:rPr>
              <a:t> game?</a:t>
            </a:r>
            <a:br>
              <a:rPr lang="en-US" sz="2000" b="1"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lớn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mỗi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chơi</a:t>
            </a:r>
            <a:r>
              <a:rPr lang="en-US" sz="2000" dirty="0" smtClean="0">
                <a:latin typeface="Times New Roman" pitchFamily="18" charset="0"/>
                <a:cs typeface="Times New Roman" pitchFamily="18" charset="0"/>
              </a:rPr>
              <a:t> game. </a:t>
            </a:r>
            <a:r>
              <a:rPr lang="en-US" sz="2000" dirty="0" err="1" smtClean="0">
                <a:latin typeface="Times New Roman" pitchFamily="18" charset="0"/>
                <a:cs typeface="Times New Roman" pitchFamily="18" charset="0"/>
              </a:rPr>
              <a:t>Nhiều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chơi</a:t>
            </a:r>
            <a:r>
              <a:rPr lang="en-US" sz="2000" dirty="0" smtClean="0">
                <a:latin typeface="Times New Roman" pitchFamily="18" charset="0"/>
                <a:cs typeface="Times New Roman" pitchFamily="18" charset="0"/>
              </a:rPr>
              <a:t> game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ngủ</a:t>
            </a:r>
            <a:r>
              <a:rPr lang="en-US" sz="2000" dirty="0" smtClean="0">
                <a:latin typeface="Times New Roman" pitchFamily="18" charset="0"/>
                <a:cs typeface="Times New Roman" pitchFamily="18" charset="0"/>
              </a:rPr>
              <a:t>.</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quán</a:t>
            </a:r>
            <a:r>
              <a:rPr lang="en-US" sz="2000" dirty="0" smtClean="0">
                <a:latin typeface="Times New Roman" pitchFamily="18" charset="0"/>
                <a:cs typeface="Times New Roman" pitchFamily="18" charset="0"/>
              </a:rPr>
              <a:t> game </a:t>
            </a:r>
            <a:r>
              <a:rPr lang="en-US" sz="2000" dirty="0" err="1" smtClean="0">
                <a:latin typeface="Times New Roman" pitchFamily="18" charset="0"/>
                <a:cs typeface="Times New Roman" pitchFamily="18" charset="0"/>
              </a:rPr>
              <a:t>mọc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nấm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mưa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quán</a:t>
            </a:r>
            <a:r>
              <a:rPr lang="en-US" sz="2000" dirty="0" smtClean="0">
                <a:latin typeface="Times New Roman" pitchFamily="18" charset="0"/>
                <a:cs typeface="Times New Roman" pitchFamily="18" charset="0"/>
              </a:rPr>
              <a:t> game </a:t>
            </a:r>
            <a:r>
              <a:rPr lang="en-US" sz="2000" dirty="0" err="1" smtClean="0">
                <a:latin typeface="Times New Roman" pitchFamily="18" charset="0"/>
                <a:cs typeface="Times New Roman" pitchFamily="18" charset="0"/>
              </a:rPr>
              <a:t>vẫn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ngoài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giờ</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phép</a:t>
            </a:r>
            <a:r>
              <a:rPr lang="en-US" sz="2000" dirty="0" smtClean="0">
                <a:latin typeface="Times New Roman" pitchFamily="18" charset="0"/>
                <a:cs typeface="Times New Roman" pitchFamily="18" charset="0"/>
              </a:rPr>
              <a:t> do </a:t>
            </a:r>
            <a:r>
              <a:rPr lang="en-US" sz="2000" dirty="0" err="1" smtClean="0">
                <a:latin typeface="Times New Roman" pitchFamily="18" charset="0"/>
                <a:cs typeface="Times New Roman" pitchFamily="18" charset="0"/>
              </a:rPr>
              <a:t>nhu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chơi</a:t>
            </a:r>
            <a:r>
              <a:rPr lang="en-US" sz="2000" dirty="0" smtClean="0">
                <a:latin typeface="Times New Roman" pitchFamily="18" charset="0"/>
                <a:cs typeface="Times New Roman" pitchFamily="18" charset="0"/>
              </a:rPr>
              <a:t> game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đêm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quán</a:t>
            </a:r>
            <a:r>
              <a:rPr lang="en-US" sz="2000" dirty="0" smtClean="0">
                <a:latin typeface="Times New Roman" pitchFamily="18" charset="0"/>
                <a:cs typeface="Times New Roman" pitchFamily="18" charset="0"/>
              </a:rPr>
              <a:t> net </a:t>
            </a:r>
            <a:r>
              <a:rPr lang="en-US" sz="2000" dirty="0" err="1" smtClean="0">
                <a:latin typeface="Times New Roman" pitchFamily="18" charset="0"/>
                <a:cs typeface="Times New Roman" pitchFamily="18" charset="0"/>
              </a:rPr>
              <a:t>bạn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gặp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sắc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đồng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phục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khuôn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mặt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thậm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hay </a:t>
            </a:r>
            <a:r>
              <a:rPr lang="en-US" sz="2000" dirty="0" err="1" smtClean="0">
                <a:latin typeface="Times New Roman" pitchFamily="18" charset="0"/>
                <a:cs typeface="Times New Roman" pitchFamily="18" charset="0"/>
              </a:rPr>
              <a:t>biết</a:t>
            </a:r>
            <a:r>
              <a:rPr lang="en-US" sz="2000" dirty="0" smtClean="0">
                <a:latin typeface="Times New Roman" pitchFamily="18" charset="0"/>
                <a:cs typeface="Times New Roman" pitchFamily="18" charset="0"/>
              </a:rPr>
              <a:t>.</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lớp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xuyên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lí</a:t>
            </a:r>
            <a:r>
              <a:rPr lang="en-US" sz="2000" dirty="0" smtClean="0">
                <a:latin typeface="Times New Roman" pitchFamily="18" charset="0"/>
                <a:cs typeface="Times New Roman" pitchFamily="18" charset="0"/>
              </a:rPr>
              <a:t> do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Giờ</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nếu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lắng</a:t>
            </a:r>
            <a:r>
              <a:rPr lang="en-US" sz="2000" dirty="0" smtClean="0">
                <a:latin typeface="Times New Roman" pitchFamily="18" charset="0"/>
                <a:cs typeface="Times New Roman" pitchFamily="18" charset="0"/>
              </a:rPr>
              <a:t> tai </a:t>
            </a:r>
            <a:r>
              <a:rPr lang="en-US" sz="2000" dirty="0" err="1" smtClean="0">
                <a:latin typeface="Times New Roman" pitchFamily="18" charset="0"/>
                <a:cs typeface="Times New Roman" pitchFamily="18" charset="0"/>
              </a:rPr>
              <a:t>nghe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nhóm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nam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nói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ngữ</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game.</a:t>
            </a:r>
            <a:br>
              <a:rPr lang="en-US" sz="2000"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b. </a:t>
            </a:r>
            <a:r>
              <a:rPr lang="en-US" sz="2000" b="1" dirty="0" err="1" smtClean="0">
                <a:latin typeface="Times New Roman" pitchFamily="18" charset="0"/>
                <a:cs typeface="Times New Roman" pitchFamily="18" charset="0"/>
              </a:rPr>
              <a:t>Nguyên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nhân</a:t>
            </a:r>
            <a:r>
              <a:rPr lang="en-US" sz="2000" b="1" dirty="0" smtClean="0">
                <a:latin typeface="Times New Roman" pitchFamily="18" charset="0"/>
                <a:cs typeface="Times New Roman" pitchFamily="18" charset="0"/>
              </a:rPr>
              <a:t>:</a:t>
            </a:r>
            <a:br>
              <a:rPr lang="en-US" sz="2000" b="1"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trò</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phú</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năng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hút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trẻ</a:t>
            </a:r>
            <a:r>
              <a:rPr lang="en-US" sz="2000" dirty="0" smtClean="0">
                <a:latin typeface="Times New Roman" pitchFamily="18" charset="0"/>
                <a:cs typeface="Times New Roman" pitchFamily="18" charset="0"/>
              </a:rPr>
              <a:t>.</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tuổi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chưa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dễ</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ảo</a:t>
            </a:r>
            <a:r>
              <a:rPr lang="en-US" sz="2000" dirty="0" smtClean="0">
                <a:latin typeface="Times New Roman" pitchFamily="18" charset="0"/>
                <a:cs typeface="Times New Roman" pitchFamily="18" charset="0"/>
              </a:rPr>
              <a:t>. Do </a:t>
            </a:r>
            <a:r>
              <a:rPr lang="en-US" sz="2000" dirty="0" err="1" smtClean="0">
                <a:latin typeface="Times New Roman" pitchFamily="18" charset="0"/>
                <a:cs typeface="Times New Roman" pitchFamily="18" charset="0"/>
              </a:rPr>
              <a:t>bạn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bè</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xấu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rủ</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rê</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tò</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mò</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chứng</a:t>
            </a:r>
            <a:r>
              <a:rPr lang="en-US" sz="2000" dirty="0" smtClean="0">
                <a:latin typeface="Times New Roman" pitchFamily="18" charset="0"/>
                <a:cs typeface="Times New Roman" pitchFamily="18" charset="0"/>
              </a:rPr>
              <a:t>)</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Do cha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hoặc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chứng</a:t>
            </a:r>
            <a:r>
              <a:rPr lang="en-US" sz="2000" dirty="0" smtClean="0">
                <a:latin typeface="Times New Roman" pitchFamily="18" charset="0"/>
                <a:cs typeface="Times New Roman" pitchFamily="18" charset="0"/>
              </a:rPr>
              <a:t>)</a:t>
            </a:r>
            <a:br>
              <a:rPr lang="en-US" sz="2000" dirty="0" smtClean="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6: ÔN TẬP KĨ NĂNG VIẾT BÀI VĂN THUYẾT MINH THUẬT LẠI MỘT SỰ KIỆN - SINH HOẠT VĂN HÓA</a:t>
            </a:r>
            <a:endParaRPr lang="en-US" dirty="0" smtClean="0">
              <a:solidFill>
                <a:srgbClr val="FF0000"/>
              </a:solidFill>
              <a:latin typeface="Times New Roman" pitchFamily="18" charset="0"/>
              <a:cs typeface="Times New Roman" pitchFamily="18" charset="0"/>
            </a:endParaRPr>
          </a:p>
          <a:p>
            <a:endParaRPr lang="en-US" dirty="0"/>
          </a:p>
        </p:txBody>
      </p:sp>
      <p:sp>
        <p:nvSpPr>
          <p:cNvPr id="6" name="TextBox 5"/>
          <p:cNvSpPr txBox="1"/>
          <p:nvPr/>
        </p:nvSpPr>
        <p:spPr>
          <a:xfrm>
            <a:off x="0" y="685800"/>
            <a:ext cx="9144000" cy="5262979"/>
          </a:xfrm>
          <a:prstGeom prst="rect">
            <a:avLst/>
          </a:prstGeom>
          <a:noFill/>
        </p:spPr>
        <p:txBody>
          <a:bodyPr wrap="square" rtlCol="0">
            <a:spAutoFit/>
          </a:bodyPr>
          <a:lstStyle/>
          <a:p>
            <a:pPr algn="just"/>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Đất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a:t>
            </a:r>
            <a:r>
              <a:rPr lang="en-US" sz="2400" dirty="0" smtClean="0">
                <a:latin typeface="Times New Roman" pitchFamily="18" charset="0"/>
                <a:cs typeface="Times New Roman" pitchFamily="18" charset="0"/>
              </a:rPr>
              <a:t>-ô-</a:t>
            </a:r>
            <a:r>
              <a:rPr lang="en-US" sz="2400" dirty="0" err="1" smtClean="0">
                <a:latin typeface="Times New Roman" pitchFamily="18" charset="0"/>
                <a:cs typeface="Times New Roman" pitchFamily="18" charset="0"/>
              </a:rPr>
              <a:t>xít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-bon -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hút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mọi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vê</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khẳng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mỗi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giúp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theo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hướng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tốt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hơn</a:t>
            </a:r>
            <a:r>
              <a:rPr lang="en-US" sz="2400" dirty="0" smtClean="0">
                <a:latin typeface="Times New Roman" pitchFamily="18" charset="0"/>
                <a:cs typeface="Times New Roman" pitchFamily="18" charset="0"/>
              </a:rPr>
              <a:t>.</a:t>
            </a:r>
          </a:p>
          <a:p>
            <a:pPr algn="just"/>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Giờ</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tắt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đèn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hồ</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tăng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tuyên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truyền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bè</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hưởng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dịch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nhỏ</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a:t>
            </a:r>
          </a:p>
          <a:p>
            <a:pPr algn="just"/>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Giờ</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cùng</a:t>
            </a:r>
            <a:r>
              <a:rPr lang="en-US" sz="2400" dirty="0" smtClean="0">
                <a:latin typeface="Times New Roman" pitchFamily="18" charset="0"/>
                <a:cs typeface="Times New Roman" pitchFamily="18" charset="0"/>
              </a:rPr>
              <a:t> to </a:t>
            </a:r>
            <a:r>
              <a:rPr lang="en-US" sz="2400" dirty="0" err="1" smtClean="0">
                <a:latin typeface="Times New Roman" pitchFamily="18" charset="0"/>
                <a:cs typeface="Times New Roman" pitchFamily="18" charset="0"/>
              </a:rPr>
              <a:t>lớn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góp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nguyên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loại</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8: RÈN KĨ NĂNG VIẾT BÀI VĂN TRÌNH BÀY VỀ MỘT HIỆN TƯỢNG ( VẤN ĐỀ) MÀ EM QUAN TÂM</a:t>
            </a: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85800"/>
            <a:ext cx="9144000" cy="6370975"/>
          </a:xfrm>
          <a:prstGeom prst="rect">
            <a:avLst/>
          </a:prstGeom>
          <a:noFill/>
        </p:spPr>
        <p:txBody>
          <a:bodyPr wrap="square" rtlCol="0">
            <a:spAutoFit/>
          </a:bodyPr>
          <a:lstStyle/>
          <a:p>
            <a:pPr fontAlgn="base"/>
            <a:r>
              <a:rPr lang="en-US" sz="2400" dirty="0" smtClean="0">
                <a:latin typeface="Times New Roman" pitchFamily="18" charset="0"/>
                <a:cs typeface="Times New Roman" pitchFamily="18" charset="0"/>
              </a:rPr>
              <a:t>+ Do </a:t>
            </a:r>
            <a:r>
              <a:rPr lang="en-US" sz="2400" dirty="0" err="1" smtClean="0">
                <a:latin typeface="Times New Roman" pitchFamily="18" charset="0"/>
                <a:cs typeface="Times New Roman" pitchFamily="18" charset="0"/>
              </a:rPr>
              <a:t>áp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căng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thẳng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chưa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lý</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chặt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chẽ</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chứng</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c.  </a:t>
            </a:r>
            <a:r>
              <a:rPr lang="en-US" sz="2400" b="1" dirty="0" err="1" smtClean="0">
                <a:latin typeface="Times New Roman" pitchFamily="18" charset="0"/>
                <a:cs typeface="Times New Roman" pitchFamily="18" charset="0"/>
              </a:rPr>
              <a:t>Hậu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quả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Tại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sao</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chúng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không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nên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vào</a:t>
            </a:r>
            <a:r>
              <a:rPr lang="en-US" sz="2400" b="1" dirty="0" smtClean="0">
                <a:latin typeface="Times New Roman" pitchFamily="18" charset="0"/>
                <a:cs typeface="Times New Roman" pitchFamily="18" charset="0"/>
              </a:rPr>
              <a:t> game? </a:t>
            </a:r>
            <a:br>
              <a:rPr lang="en-US" sz="2400" b="1"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bỏ</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sút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tâm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bỏ</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hưởng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khỏe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tâm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tốn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tiền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dễ</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mắc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bệnh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mắt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biệt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bệnh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trầm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tưởng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xảy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nguyên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ban </a:t>
            </a:r>
            <a:r>
              <a:rPr lang="en-US" sz="2400" dirty="0" err="1" smtClean="0">
                <a:latin typeface="Times New Roman" pitchFamily="18" charset="0"/>
                <a:cs typeface="Times New Roman" pitchFamily="18" charset="0"/>
              </a:rPr>
              <a:t>đầu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nghiện</a:t>
            </a:r>
            <a:r>
              <a:rPr lang="en-US" sz="2400" dirty="0" smtClean="0">
                <a:latin typeface="Times New Roman" pitchFamily="18" charset="0"/>
                <a:cs typeface="Times New Roman" pitchFamily="18" charset="0"/>
              </a:rPr>
              <a:t> game.</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nghiện</a:t>
            </a:r>
            <a:r>
              <a:rPr lang="en-US" sz="2400" dirty="0" smtClean="0">
                <a:latin typeface="Times New Roman" pitchFamily="18" charset="0"/>
                <a:cs typeface="Times New Roman" pitchFamily="18" charset="0"/>
              </a:rPr>
              <a:t> game </a:t>
            </a:r>
            <a:r>
              <a:rPr lang="en-US" sz="2400" dirty="0" err="1" smtClean="0">
                <a:latin typeface="Times New Roman" pitchFamily="18" charset="0"/>
                <a:cs typeface="Times New Roman" pitchFamily="18" charset="0"/>
              </a:rPr>
              <a:t>dễ</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kéo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hội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đua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nghiện</a:t>
            </a:r>
            <a:r>
              <a:rPr lang="en-US" sz="2400" dirty="0" smtClean="0">
                <a:latin typeface="Times New Roman" pitchFamily="18" charset="0"/>
                <a:cs typeface="Times New Roman" pitchFamily="18" charset="0"/>
              </a:rPr>
              <a:t> ma </a:t>
            </a:r>
            <a:r>
              <a:rPr lang="en-US" sz="2400" dirty="0" err="1" smtClean="0">
                <a:latin typeface="Times New Roman" pitchFamily="18" charset="0"/>
                <a:cs typeface="Times New Roman" pitchFamily="18" charset="0"/>
              </a:rPr>
              <a:t>túy</a:t>
            </a:r>
            <a:r>
              <a:rPr lang="en-US" sz="2400" dirty="0" smtClean="0">
                <a:latin typeface="Times New Roman" pitchFamily="18" charset="0"/>
                <a:cs typeface="Times New Roman" pitchFamily="18" charset="0"/>
              </a:rPr>
              <a:t>, ...</a:t>
            </a:r>
            <a:br>
              <a:rPr lang="en-US" sz="2400"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d. </a:t>
            </a:r>
            <a:r>
              <a:rPr lang="en-US" sz="2400" b="1" dirty="0" err="1" smtClean="0">
                <a:latin typeface="Times New Roman" pitchFamily="18" charset="0"/>
                <a:cs typeface="Times New Roman" pitchFamily="18" charset="0"/>
              </a:rPr>
              <a:t>Các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giải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pháp</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để</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khắc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phục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hiện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tượng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nghiện</a:t>
            </a:r>
            <a:r>
              <a:rPr lang="en-US" sz="2400" b="1" dirty="0" smtClean="0">
                <a:latin typeface="Times New Roman" pitchFamily="18" charset="0"/>
                <a:cs typeface="Times New Roman" pitchFamily="18" charset="0"/>
              </a:rPr>
              <a:t> game:</a:t>
            </a:r>
            <a:br>
              <a:rPr lang="en-US" sz="2400" b="1"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dựng</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tốt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sắp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xếp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hợp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lí</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nâng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cao</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tuyên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truyền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nghiện</a:t>
            </a:r>
            <a:r>
              <a:rPr lang="en-US" sz="2400" dirty="0" smtClean="0">
                <a:latin typeface="Times New Roman" pitchFamily="18" charset="0"/>
                <a:cs typeface="Times New Roman" pitchFamily="18" charset="0"/>
              </a:rPr>
              <a:t> game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hội</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8: RÈN KĨ NĂNG VIẾT BÀI VĂN TRÌNH BÀY VỀ MỘT HIỆN TƯỢNG ( VẤN ĐỀ) MÀ EM QUAN TÂM</a:t>
            </a: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85800"/>
            <a:ext cx="9144000" cy="5324535"/>
          </a:xfrm>
          <a:prstGeom prst="rect">
            <a:avLst/>
          </a:prstGeom>
          <a:noFill/>
        </p:spPr>
        <p:txBody>
          <a:bodyPr wrap="square" rtlCol="0">
            <a:spAutoFit/>
          </a:bodyPr>
          <a:lstStyle/>
          <a:p>
            <a:pPr fontAlgn="base"/>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pháp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soát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chặt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vấn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phổ</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biến</a:t>
            </a:r>
            <a:r>
              <a:rPr lang="en-US" sz="2000" dirty="0" smtClean="0">
                <a:latin typeface="Times New Roman" pitchFamily="18" charset="0"/>
                <a:cs typeface="Times New Roman" pitchFamily="18" charset="0"/>
              </a:rPr>
              <a:t> game.</a:t>
            </a:r>
            <a:br>
              <a:rPr lang="en-US" sz="2000"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3. </a:t>
            </a:r>
            <a:r>
              <a:rPr lang="en-US" sz="2000" b="1" dirty="0" err="1" smtClean="0">
                <a:latin typeface="Times New Roman" pitchFamily="18" charset="0"/>
                <a:cs typeface="Times New Roman" pitchFamily="18" charset="0"/>
              </a:rPr>
              <a:t>Kết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bài</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Khẳng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vấn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nghiện</a:t>
            </a:r>
            <a:r>
              <a:rPr lang="en-US" sz="2000" dirty="0" smtClean="0">
                <a:latin typeface="Times New Roman" pitchFamily="18" charset="0"/>
                <a:cs typeface="Times New Roman" pitchFamily="18" charset="0"/>
              </a:rPr>
              <a:t> game online, </a:t>
            </a:r>
            <a:r>
              <a:rPr lang="en-US" sz="2000" dirty="0" err="1" smtClean="0">
                <a:latin typeface="Times New Roman" pitchFamily="18" charset="0"/>
                <a:cs typeface="Times New Roman" pitchFamily="18" charset="0"/>
              </a:rPr>
              <a:t>vấn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nghiêm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quyết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kịp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thời</a:t>
            </a:r>
            <a:r>
              <a:rPr lang="en-US" sz="2000" dirty="0" smtClean="0">
                <a:latin typeface="Times New Roman" pitchFamily="18" charset="0"/>
                <a:cs typeface="Times New Roman" pitchFamily="18" charset="0"/>
              </a:rPr>
              <a:t>,…).</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Đúc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nghiệm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nhắn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nhủ</a:t>
            </a:r>
            <a:r>
              <a:rPr lang="en-US" sz="2000" dirty="0" smtClean="0">
                <a:latin typeface="Times New Roman" pitchFamily="18" charset="0"/>
                <a:cs typeface="Times New Roman" pitchFamily="18" charset="0"/>
              </a:rPr>
              <a:t>.</a:t>
            </a:r>
          </a:p>
          <a:p>
            <a:r>
              <a:rPr lang="en-US" sz="2000" b="1" dirty="0" smtClean="0">
                <a:latin typeface="Times New Roman" pitchFamily="18" charset="0"/>
                <a:cs typeface="Times New Roman" pitchFamily="18" charset="0"/>
              </a:rPr>
              <a:t>2. </a:t>
            </a:r>
            <a:r>
              <a:rPr lang="en-US" sz="2000" b="1" dirty="0" err="1" smtClean="0">
                <a:latin typeface="Times New Roman" pitchFamily="18" charset="0"/>
                <a:cs typeface="Times New Roman" pitchFamily="18" charset="0"/>
              </a:rPr>
              <a:t>Viết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bài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và</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chỉnh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sửa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bài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viết</a:t>
            </a:r>
            <a:r>
              <a:rPr lang="en-US" sz="2000" b="1" dirty="0" smtClean="0">
                <a:latin typeface="Times New Roman" pitchFamily="18" charset="0"/>
                <a:cs typeface="Times New Roman" pitchFamily="18" charset="0"/>
              </a:rPr>
              <a:t> ( </a:t>
            </a:r>
            <a:r>
              <a:rPr lang="en-US" sz="2000" b="1" dirty="0" err="1" smtClean="0">
                <a:latin typeface="Times New Roman" pitchFamily="18" charset="0"/>
                <a:cs typeface="Times New Roman" pitchFamily="18" charset="0"/>
              </a:rPr>
              <a:t>dựa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vào</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phiếu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chỉnh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sửa</a:t>
            </a:r>
            <a:r>
              <a:rPr lang="en-US"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3. </a:t>
            </a:r>
            <a:r>
              <a:rPr lang="en-US" sz="2000" b="1" dirty="0" err="1" smtClean="0">
                <a:latin typeface="Times New Roman" pitchFamily="18" charset="0"/>
                <a:cs typeface="Times New Roman" pitchFamily="18" charset="0"/>
              </a:rPr>
              <a:t>Trình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bày</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sản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phẩm</a:t>
            </a:r>
            <a:r>
              <a:rPr lang="en-US" sz="2000" b="1" dirty="0" smtClean="0">
                <a:latin typeface="Times New Roman" pitchFamily="18" charset="0"/>
                <a:cs typeface="Times New Roman" pitchFamily="18" charset="0"/>
              </a:rPr>
              <a:t> (HS </a:t>
            </a:r>
            <a:r>
              <a:rPr lang="en-US" sz="2000" b="1" dirty="0" err="1" smtClean="0">
                <a:latin typeface="Times New Roman" pitchFamily="18" charset="0"/>
                <a:cs typeface="Times New Roman" pitchFamily="18" charset="0"/>
              </a:rPr>
              <a:t>trình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bày</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nhận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xét</a:t>
            </a:r>
            <a:r>
              <a:rPr lang="en-US"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r>
              <a:rPr lang="en-US" sz="2000" b="1" dirty="0" err="1" smtClean="0">
                <a:latin typeface="Times New Roman" pitchFamily="18" charset="0"/>
                <a:cs typeface="Times New Roman" pitchFamily="18" charset="0"/>
              </a:rPr>
              <a:t>Đề</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số</a:t>
            </a:r>
            <a:r>
              <a:rPr lang="en-US" sz="2000" b="1" dirty="0" smtClean="0">
                <a:latin typeface="Times New Roman" pitchFamily="18" charset="0"/>
                <a:cs typeface="Times New Roman" pitchFamily="18" charset="0"/>
              </a:rPr>
              <a:t> 3: </a:t>
            </a:r>
            <a:r>
              <a:rPr lang="en-US" sz="2000" b="1" dirty="0" err="1" smtClean="0">
                <a:latin typeface="Times New Roman" pitchFamily="18" charset="0"/>
                <a:cs typeface="Times New Roman" pitchFamily="18" charset="0"/>
              </a:rPr>
              <a:t>Biết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tôn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trọng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người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khác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và</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mong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muốn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người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khác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tôn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trọng</a:t>
            </a:r>
            <a:r>
              <a:rPr lang="en-US" sz="2000" b="1"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 1. </a:t>
            </a:r>
            <a:r>
              <a:rPr lang="en-US" sz="2000" b="1" dirty="0" err="1" smtClean="0">
                <a:latin typeface="Times New Roman" pitchFamily="18" charset="0"/>
                <a:cs typeface="Times New Roman" pitchFamily="18" charset="0"/>
              </a:rPr>
              <a:t>Trước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khi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viết</a:t>
            </a:r>
            <a:endParaRPr lang="en-US" sz="2000" dirty="0" smtClean="0">
              <a:latin typeface="Times New Roman" pitchFamily="18" charset="0"/>
              <a:cs typeface="Times New Roman" pitchFamily="18" charset="0"/>
            </a:endParaRPr>
          </a:p>
          <a:p>
            <a:r>
              <a:rPr lang="vi-VN" sz="2000" b="1" dirty="0" smtClean="0">
                <a:latin typeface="Times New Roman" pitchFamily="18" charset="0"/>
                <a:cs typeface="Times New Roman" pitchFamily="18" charset="0"/>
              </a:rPr>
              <a:t>a. </a:t>
            </a:r>
            <a:r>
              <a:rPr lang="en-US" sz="2000" b="1" dirty="0" err="1" smtClean="0">
                <a:latin typeface="Times New Roman" pitchFamily="18" charset="0"/>
                <a:cs typeface="Times New Roman" pitchFamily="18" charset="0"/>
              </a:rPr>
              <a:t>Lựa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chọn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đề</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tài</a:t>
            </a:r>
            <a:r>
              <a:rPr lang="en-US"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Vấn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muốn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HS </a:t>
            </a:r>
            <a:r>
              <a:rPr lang="en-US" sz="2000" dirty="0" err="1" smtClean="0">
                <a:latin typeface="Times New Roman" pitchFamily="18" charset="0"/>
                <a:cs typeface="Times New Roman" pitchFamily="18" charset="0"/>
              </a:rPr>
              <a:t>cần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gũi</a:t>
            </a:r>
            <a:r>
              <a:rPr lang="en-US" sz="2000" dirty="0" smtClean="0">
                <a:latin typeface="Times New Roman" pitchFamily="18" charset="0"/>
                <a:cs typeface="Times New Roman" pitchFamily="18" charset="0"/>
              </a:rPr>
              <a:t>, HS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nghiệm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vấn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biểu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muốn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ngay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hệ</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bè</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hệ</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hệ</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hội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HS </a:t>
            </a:r>
            <a:r>
              <a:rPr lang="en-US" sz="2000" dirty="0" err="1" smtClean="0">
                <a:latin typeface="Times New Roman" pitchFamily="18" charset="0"/>
                <a:cs typeface="Times New Roman" pitchFamily="18" charset="0"/>
              </a:rPr>
              <a:t>nhận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vấn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muốn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endParaRPr lang="en-US" sz="2000" dirty="0" smtClean="0">
              <a:latin typeface="Times New Roman" pitchFamily="18" charset="0"/>
              <a:cs typeface="Times New Roman" pitchFamily="18" charset="0"/>
            </a:endParaRPr>
          </a:p>
          <a:p>
            <a:pPr fontAlgn="base"/>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ox(in)">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ox(in)">
                                      <p:cBhvr>
                                        <p:cTn id="47"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8: RÈN KĨ NĂNG VIẾT BÀI VĂN TRÌNH BÀY VỀ MỘT HIỆN TƯỢNG ( VẤN ĐỀ) MÀ EM QUAN TÂM</a:t>
            </a: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85800"/>
            <a:ext cx="9144000" cy="5632311"/>
          </a:xfrm>
          <a:prstGeom prst="rect">
            <a:avLst/>
          </a:prstGeom>
          <a:noFill/>
        </p:spPr>
        <p:txBody>
          <a:bodyPr wrap="square" rtlCol="0">
            <a:spAutoFit/>
          </a:bodyPr>
          <a:lstStyle/>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mục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điểm</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kiến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vấn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muốn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mỗi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thấu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hiểu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tốt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đẹp</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Thu </a:t>
            </a:r>
            <a:r>
              <a:rPr lang="en-US" sz="2000" dirty="0" err="1" smtClean="0">
                <a:latin typeface="Times New Roman" pitchFamily="18" charset="0"/>
                <a:cs typeface="Times New Roman" pitchFamily="18" charset="0"/>
              </a:rPr>
              <a:t>thập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dữ</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liệu</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gặp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hoặc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a:t>
            </a:r>
            <a:r>
              <a:rPr lang="en-US" sz="2000" dirty="0" smtClean="0">
                <a:latin typeface="Times New Roman" pitchFamily="18" charset="0"/>
                <a:cs typeface="Times New Roman" pitchFamily="18" charset="0"/>
              </a:rPr>
              <a:t> vi, </a:t>
            </a:r>
            <a:r>
              <a:rPr lang="en-US" sz="2000" dirty="0" err="1" smtClean="0">
                <a:latin typeface="Times New Roman" pitchFamily="18" charset="0"/>
                <a:cs typeface="Times New Roman" pitchFamily="18" charset="0"/>
              </a:rPr>
              <a:t>mạng</a:t>
            </a:r>
            <a:r>
              <a:rPr lang="en-US" sz="2000" dirty="0" smtClean="0">
                <a:latin typeface="Times New Roman" pitchFamily="18" charset="0"/>
                <a:cs typeface="Times New Roman" pitchFamily="18" charset="0"/>
              </a:rPr>
              <a:t> in- </a:t>
            </a:r>
            <a:r>
              <a:rPr lang="en-US" sz="2000" dirty="0" err="1" smtClean="0">
                <a:latin typeface="Times New Roman" pitchFamily="18" charset="0"/>
                <a:cs typeface="Times New Roman" pitchFamily="18" charset="0"/>
              </a:rPr>
              <a:t>tơ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nét</a:t>
            </a:r>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biểu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thiếu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khá;biểu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Lí</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lẽ</a:t>
            </a:r>
            <a:r>
              <a:rPr lang="en-US" sz="2000" b="1"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nghe</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kiến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thầy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dụng</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biết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tôn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trọng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người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khác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và</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mong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muốn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người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khác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tôn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trọng</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muốn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a:t>
            </a:r>
          </a:p>
          <a:p>
            <a:pPr algn="just"/>
            <a:r>
              <a:rPr lang="vi-VN" sz="2000" b="1" dirty="0" smtClean="0">
                <a:latin typeface="Times New Roman" pitchFamily="18" charset="0"/>
                <a:cs typeface="Times New Roman" pitchFamily="18" charset="0"/>
              </a:rPr>
              <a:t>b. </a:t>
            </a:r>
            <a:r>
              <a:rPr lang="en-US" sz="2000" b="1" dirty="0" err="1" smtClean="0">
                <a:latin typeface="Times New Roman" pitchFamily="18" charset="0"/>
                <a:cs typeface="Times New Roman" pitchFamily="18" charset="0"/>
              </a:rPr>
              <a:t>Tìm</a:t>
            </a:r>
            <a:r>
              <a:rPr lang="en-US" sz="2000" b="1" dirty="0" smtClean="0">
                <a:latin typeface="Times New Roman" pitchFamily="18" charset="0"/>
                <a:cs typeface="Times New Roman" pitchFamily="18" charset="0"/>
              </a:rPr>
              <a:t> ý</a:t>
            </a:r>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1- </a:t>
            </a:r>
            <a:r>
              <a:rPr lang="en-US" sz="2000" dirty="0" err="1" smtClean="0">
                <a:latin typeface="Times New Roman" pitchFamily="18" charset="0"/>
                <a:cs typeface="Times New Roman" pitchFamily="18" charset="0"/>
              </a:rPr>
              <a:t>Hiểu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gì</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gì</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gì</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muốn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đúng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đắn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vệ</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a:t>
            </a:r>
          </a:p>
          <a:p>
            <a:pPr algn="just" fontAlgn="base"/>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ox(in)">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ox(in)">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ox(in)">
                                      <p:cBhvr>
                                        <p:cTn id="52" dur="500"/>
                                        <p:tgtEl>
                                          <p:spTgt spid="6">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6">
                                            <p:txEl>
                                              <p:pRg st="10" end="10"/>
                                            </p:txEl>
                                          </p:spTgt>
                                        </p:tgtEl>
                                        <p:attrNameLst>
                                          <p:attrName>style.visibility</p:attrName>
                                        </p:attrNameLst>
                                      </p:cBhvr>
                                      <p:to>
                                        <p:strVal val="visible"/>
                                      </p:to>
                                    </p:set>
                                    <p:animEffect transition="in" filter="box(in)">
                                      <p:cBhvr>
                                        <p:cTn id="57" dur="500"/>
                                        <p:tgtEl>
                                          <p:spTgt spid="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8: RÈN KĨ NĂNG VIẾT BÀI VĂN TRÌNH BÀY VỀ MỘT HIỆN TƯỢNG ( VẤN ĐỀ) MÀ EM QUAN TÂM</a:t>
            </a: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85800"/>
            <a:ext cx="9144000" cy="5262979"/>
          </a:xfrm>
          <a:prstGeom prst="rect">
            <a:avLst/>
          </a:prstGeom>
          <a:noFill/>
        </p:spPr>
        <p:txBody>
          <a:bodyPr wrap="square" rtlCol="0">
            <a:spAutoFit/>
          </a:bodyPr>
          <a:lstStyle/>
          <a:p>
            <a:pPr algn="just"/>
            <a:r>
              <a:rPr lang="en-US" sz="2400" dirty="0" smtClean="0">
                <a:latin typeface="Times New Roman" pitchFamily="18" charset="0"/>
                <a:cs typeface="Times New Roman" pitchFamily="18" charset="0"/>
              </a:rPr>
              <a:t>2.  </a:t>
            </a:r>
            <a:r>
              <a:rPr lang="en-US" sz="2400" b="1" dirty="0" err="1" smtClean="0">
                <a:latin typeface="Times New Roman" pitchFamily="18" charset="0"/>
                <a:cs typeface="Times New Roman" pitchFamily="18" charset="0"/>
              </a:rPr>
              <a:t>Lợi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ích</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nghĩa</a:t>
            </a:r>
            <a:r>
              <a:rPr lang="en-US" sz="2400" b="1"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trọng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muốn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trọng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trọng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mỗi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nghe</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hội</a:t>
            </a:r>
            <a:r>
              <a:rPr lang="en-US" sz="2400" dirty="0" smtClean="0">
                <a:latin typeface="Times New Roman" pitchFamily="18" charset="0"/>
                <a:cs typeface="Times New Roman" pitchFamily="18" charset="0"/>
              </a:rPr>
              <a:t>.</a:t>
            </a:r>
          </a:p>
          <a:p>
            <a:pPr algn="just"/>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chọn</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3. </a:t>
            </a:r>
            <a:r>
              <a:rPr lang="en-US" sz="2400" dirty="0" err="1" smtClean="0">
                <a:latin typeface="Times New Roman" pitchFamily="18" charset="0"/>
                <a:cs typeface="Times New Roman" pitchFamily="18" charset="0"/>
              </a:rPr>
              <a:t>Phê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hành</a:t>
            </a:r>
            <a:r>
              <a:rPr lang="en-US" sz="2400" dirty="0" smtClean="0">
                <a:latin typeface="Times New Roman" pitchFamily="18" charset="0"/>
                <a:cs typeface="Times New Roman" pitchFamily="18" charset="0"/>
              </a:rPr>
              <a:t> vi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trọng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chứng</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4.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trọng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trọng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Luôn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sẻ</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trọng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sở</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riêng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biệt</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mỗi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cởi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mở</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hòa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sẵn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riêng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biệt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Luôn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p>
          <a:p>
            <a:pPr algn="just" fontAlgn="base"/>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ox(in)">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ox(in)">
                                      <p:cBhvr>
                                        <p:cTn id="47"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8: RÈN KĨ NĂNG VIẾT BÀI VĂN TRÌNH BÀY VỀ MỘT HIỆN TƯỢNG ( VẤN ĐỀ) MÀ EM QUAN TÂM</a:t>
            </a: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85800"/>
            <a:ext cx="9144000" cy="5324535"/>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c. </a:t>
            </a:r>
            <a:r>
              <a:rPr lang="en-US" sz="2000" b="1" dirty="0" err="1" smtClean="0">
                <a:latin typeface="Times New Roman" pitchFamily="18" charset="0"/>
                <a:cs typeface="Times New Roman" pitchFamily="18" charset="0"/>
              </a:rPr>
              <a:t>Dàn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bài</a:t>
            </a:r>
            <a:r>
              <a:rPr lang="en-US"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1. </a:t>
            </a:r>
            <a:r>
              <a:rPr lang="vi-VN" sz="2000" b="1" dirty="0" smtClean="0">
                <a:latin typeface="Times New Roman" pitchFamily="18" charset="0"/>
                <a:cs typeface="Times New Roman" pitchFamily="18" charset="0"/>
              </a:rPr>
              <a:t>Mở bài:</a:t>
            </a:r>
            <a:r>
              <a:rPr lang="vi-VN" sz="2000" dirty="0" smtClean="0">
                <a:latin typeface="Times New Roman" pitchFamily="18" charset="0"/>
                <a:cs typeface="Times New Roman" pitchFamily="18" charset="0"/>
              </a:rPr>
              <a:t> Giới thiệu vấn </a:t>
            </a:r>
            <a:r>
              <a:rPr lang="en-US" sz="2000" dirty="0" smtClean="0">
                <a:latin typeface="Times New Roman" pitchFamily="18" charset="0"/>
                <a:cs typeface="Times New Roman" pitchFamily="18" charset="0"/>
              </a:rPr>
              <a:t>đ</a:t>
            </a:r>
            <a:r>
              <a:rPr lang="vi-VN" sz="2000" dirty="0" smtClean="0">
                <a:latin typeface="Times New Roman" pitchFamily="18" charset="0"/>
                <a:cs typeface="Times New Roman" pitchFamily="18" charset="0"/>
              </a:rPr>
              <a:t>ề cần bàn luận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muốn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 </a:t>
            </a:r>
          </a:p>
          <a:p>
            <a:pPr algn="just"/>
            <a:r>
              <a:rPr lang="en-US" sz="2000" dirty="0" err="1" smtClean="0">
                <a:latin typeface="Times New Roman" pitchFamily="18" charset="0"/>
                <a:cs typeface="Times New Roman" pitchFamily="18" charset="0"/>
              </a:rPr>
              <a:t>Ví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khuyết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yếu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rèn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coi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ghẹo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Nguyên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toàn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thiếu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vấn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muốn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thiết</a:t>
            </a:r>
            <a:r>
              <a:rPr lang="en-US" sz="2000" dirty="0" smtClean="0">
                <a:latin typeface="Times New Roman" pitchFamily="18" charset="0"/>
                <a:cs typeface="Times New Roman" pitchFamily="18" charset="0"/>
              </a:rPr>
              <a:t>.</a:t>
            </a:r>
          </a:p>
          <a:p>
            <a:pPr algn="just"/>
            <a:r>
              <a:rPr lang="en-US" sz="2000" b="1" dirty="0" smtClean="0">
                <a:latin typeface="Times New Roman" pitchFamily="18" charset="0"/>
                <a:cs typeface="Times New Roman" pitchFamily="18" charset="0"/>
              </a:rPr>
              <a:t>2.</a:t>
            </a:r>
            <a:r>
              <a:rPr lang="vi-VN" sz="2000" b="1" dirty="0" smtClean="0">
                <a:latin typeface="Times New Roman" pitchFamily="18" charset="0"/>
                <a:cs typeface="Times New Roman" pitchFamily="18" charset="0"/>
              </a:rPr>
              <a:t>Thân bài:</a:t>
            </a:r>
            <a:r>
              <a:rPr lang="vi-VN" sz="2000" dirty="0" smtClean="0">
                <a:latin typeface="Times New Roman" pitchFamily="18" charset="0"/>
                <a:cs typeface="Times New Roman" pitchFamily="18" charset="0"/>
              </a:rPr>
              <a:t> Ð</a:t>
            </a:r>
            <a:r>
              <a:rPr lang="en-US" sz="2000" dirty="0" smtClean="0">
                <a:latin typeface="Times New Roman" pitchFamily="18" charset="0"/>
                <a:cs typeface="Times New Roman" pitchFamily="18" charset="0"/>
              </a:rPr>
              <a:t>ư</a:t>
            </a:r>
            <a:r>
              <a:rPr lang="vi-VN" sz="2000" dirty="0" smtClean="0">
                <a:latin typeface="Times New Roman" pitchFamily="18" charset="0"/>
                <a:cs typeface="Times New Roman" pitchFamily="18" charset="0"/>
              </a:rPr>
              <a:t>a ra ý kiến bàn luận</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a. </a:t>
            </a:r>
            <a:r>
              <a:rPr lang="en-US" sz="2000" dirty="0" err="1" smtClean="0">
                <a:latin typeface="Times New Roman" pitchFamily="18" charset="0"/>
                <a:cs typeface="Times New Roman" pitchFamily="18" charset="0"/>
              </a:rPr>
              <a:t>Hiểu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gì</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vi </a:t>
            </a:r>
            <a:r>
              <a:rPr lang="en-US" sz="2000" dirty="0" err="1" smtClean="0">
                <a:latin typeface="Times New Roman" pitchFamily="18" charset="0"/>
                <a:cs typeface="Times New Roman" pitchFamily="18" charset="0"/>
              </a:rPr>
              <a:t>phạm</a:t>
            </a:r>
            <a:r>
              <a:rPr lang="en-US" sz="2000" dirty="0" smtClean="0">
                <a:latin typeface="Times New Roman" pitchFamily="18" charset="0"/>
                <a:cs typeface="Times New Roman" pitchFamily="18" charset="0"/>
              </a:rPr>
              <a:t> hay </a:t>
            </a:r>
            <a:r>
              <a:rPr lang="en-US" sz="2000" dirty="0" err="1" smtClean="0">
                <a:latin typeface="Times New Roman" pitchFamily="18" charset="0"/>
                <a:cs typeface="Times New Roman" pitchFamily="18" charset="0"/>
              </a:rPr>
              <a:t>xúc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phạm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đúng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coi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phẩm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quyền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mỗi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kiến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thích</a:t>
            </a:r>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Đồng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hòa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hợp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diễn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a:t>
            </a:r>
          </a:p>
          <a:p>
            <a:pPr algn="just" fontAlgn="base"/>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8: RÈN KĨ NĂNG VIẾT BÀI VĂN TRÌNH BÀY VỀ MỘT HIỆN TƯỢNG ( VẤN ĐỀ) MÀ EM QUAN TÂM</a:t>
            </a: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85800"/>
            <a:ext cx="9144000" cy="6494085"/>
          </a:xfrm>
          <a:prstGeom prst="rect">
            <a:avLst/>
          </a:prstGeom>
          <a:noFill/>
        </p:spPr>
        <p:txBody>
          <a:bodyPr wrap="square" rtlCol="0">
            <a:spAutoFit/>
          </a:bodyPr>
          <a:lstStyle/>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muốn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đúng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đắn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vệ</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Lợi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ích</a:t>
            </a:r>
            <a:r>
              <a:rPr lang="en-US" sz="2000" b="1" dirty="0" smtClean="0">
                <a:latin typeface="Times New Roman" pitchFamily="18" charset="0"/>
                <a:cs typeface="Times New Roman" pitchFamily="18" charset="0"/>
              </a:rPr>
              <a:t> (ý </a:t>
            </a:r>
            <a:r>
              <a:rPr lang="en-US" sz="2000" b="1" dirty="0" err="1" smtClean="0">
                <a:latin typeface="Times New Roman" pitchFamily="18" charset="0"/>
                <a:cs typeface="Times New Roman" pitchFamily="18" charset="0"/>
              </a:rPr>
              <a:t>nghĩa</a:t>
            </a:r>
            <a:r>
              <a:rPr lang="en-US" sz="2000" b="1"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muốn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Mỗi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suy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vấn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biệt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mỗi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Giúp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tự</a:t>
            </a:r>
            <a:r>
              <a:rPr lang="en-US" sz="2000" dirty="0" smtClean="0">
                <a:latin typeface="Times New Roman" pitchFamily="18" charset="0"/>
                <a:cs typeface="Times New Roman" pitchFamily="18" charset="0"/>
              </a:rPr>
              <a:t> tin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Giúp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nhìn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đồng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hơn</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văn</a:t>
            </a:r>
            <a:r>
              <a:rPr lang="en-US" sz="2000" dirty="0" smtClean="0">
                <a:latin typeface="Times New Roman" pitchFamily="18" charset="0"/>
                <a:cs typeface="Times New Roman" pitchFamily="18" charset="0"/>
              </a:rPr>
              <a:t> minh, </a:t>
            </a:r>
            <a:r>
              <a:rPr lang="en-US" sz="2000" dirty="0" err="1" smtClean="0">
                <a:latin typeface="Times New Roman" pitchFamily="18" charset="0"/>
                <a:cs typeface="Times New Roman" pitchFamily="18" charset="0"/>
              </a:rPr>
              <a:t>thúc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đẩy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triển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mỗi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a:t>
            </a: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nói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Tỏ</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xung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luôn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giữ</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đúng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chuẩn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thu</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kiến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góp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tham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chung</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đúng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phép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tắc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theo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thu</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kiến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góp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tham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chung</a:t>
            </a:r>
            <a:r>
              <a:rPr lang="en-US" sz="2000" dirty="0" smtClean="0">
                <a:latin typeface="Times New Roman" pitchFamily="18" charset="0"/>
                <a:cs typeface="Times New Roman" pitchFamily="18" charset="0"/>
              </a:rPr>
              <a:t>…</a:t>
            </a:r>
          </a:p>
          <a:p>
            <a:pPr algn="just" fontAlgn="base"/>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ox(in)">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ox(in)">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ox(in)">
                                      <p:cBhvr>
                                        <p:cTn id="52"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8: RÈN KĨ NĂNG VIẾT BÀI VĂN TRÌNH BÀY VỀ MỘT HIỆN TƯỢNG ( VẤN ĐỀ) MÀ EM QUAN TÂM</a:t>
            </a: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85800"/>
            <a:ext cx="9144000" cy="5262979"/>
          </a:xfrm>
          <a:prstGeom prst="rect">
            <a:avLst/>
          </a:prstGeom>
          <a:noFill/>
        </p:spPr>
        <p:txBody>
          <a:bodyPr wrap="square" rtlCol="0">
            <a:spAutoFit/>
          </a:bodyPr>
          <a:lstStyle/>
          <a:p>
            <a:pPr algn="just"/>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Phê</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phán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hành</a:t>
            </a:r>
            <a:r>
              <a:rPr lang="en-US" sz="2400" dirty="0" smtClean="0">
                <a:latin typeface="Times New Roman" pitchFamily="18" charset="0"/>
                <a:cs typeface="Times New Roman" pitchFamily="18" charset="0"/>
              </a:rPr>
              <a:t> vi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trọng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cái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chửi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bới</a:t>
            </a:r>
            <a:r>
              <a:rPr lang="en-US" sz="2400" dirty="0" smtClean="0">
                <a:latin typeface="Times New Roman" pitchFamily="18" charset="0"/>
                <a:cs typeface="Times New Roman" pitchFamily="18" charset="0"/>
              </a:rPr>
              <a:t> cha </a:t>
            </a:r>
            <a:r>
              <a:rPr lang="en-US" sz="2400" dirty="0" err="1" smtClean="0">
                <a:latin typeface="Times New Roman" pitchFamily="18" charset="0"/>
                <a:cs typeface="Times New Roman" pitchFamily="18" charset="0"/>
              </a:rPr>
              <a:t>mẹ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nhau</a:t>
            </a:r>
            <a:r>
              <a:rPr lang="en-US" sz="2400" dirty="0" smtClean="0">
                <a:latin typeface="Times New Roman" pitchFamily="18" charset="0"/>
                <a:cs typeface="Times New Roman" pitchFamily="18" charset="0"/>
              </a:rPr>
              <a:t>...</a:t>
            </a:r>
          </a:p>
          <a:p>
            <a:pPr algn="just"/>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Các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giải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pháp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trọng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trọng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Luôn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sẻ</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trọng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sở</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riêng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biệt</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mỗi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cởi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mở</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hòa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sẵn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riêng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biệt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Luôn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3. </a:t>
            </a:r>
            <a:r>
              <a:rPr lang="en-US" sz="2400" dirty="0" err="1" smtClean="0">
                <a:latin typeface="Times New Roman" pitchFamily="18" charset="0"/>
                <a:cs typeface="Times New Roman" pitchFamily="18" charset="0"/>
              </a:rPr>
              <a:t>Kết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điệp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muốn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nhắn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gửi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trọng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minh, </a:t>
            </a:r>
            <a:r>
              <a:rPr lang="en-US" sz="2400" dirty="0" err="1" smtClean="0">
                <a:latin typeface="Times New Roman" pitchFamily="18" charset="0"/>
                <a:cs typeface="Times New Roman" pitchFamily="18" charset="0"/>
              </a:rPr>
              <a:t>tạo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niềm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vui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mọi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a:t>
            </a:r>
          </a:p>
          <a:p>
            <a:pPr algn="just"/>
            <a:r>
              <a:rPr lang="en-US" sz="2400" b="1" dirty="0" smtClean="0">
                <a:latin typeface="Times New Roman" pitchFamily="18" charset="0"/>
                <a:cs typeface="Times New Roman" pitchFamily="18" charset="0"/>
              </a:rPr>
              <a:t>2. </a:t>
            </a:r>
            <a:r>
              <a:rPr lang="en-US" sz="2400" b="1" dirty="0" err="1" smtClean="0">
                <a:latin typeface="Times New Roman" pitchFamily="18" charset="0"/>
                <a:cs typeface="Times New Roman" pitchFamily="18" charset="0"/>
              </a:rPr>
              <a:t>Viết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bài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và</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chỉnh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sửa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bài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viết</a:t>
            </a:r>
            <a:r>
              <a:rPr lang="en-US" sz="2400" b="1" dirty="0" smtClean="0">
                <a:latin typeface="Times New Roman" pitchFamily="18" charset="0"/>
                <a:cs typeface="Times New Roman" pitchFamily="18" charset="0"/>
              </a:rPr>
              <a:t> ( </a:t>
            </a:r>
            <a:r>
              <a:rPr lang="en-US" sz="2400" b="1" dirty="0" err="1" smtClean="0">
                <a:latin typeface="Times New Roman" pitchFamily="18" charset="0"/>
                <a:cs typeface="Times New Roman" pitchFamily="18" charset="0"/>
              </a:rPr>
              <a:t>dựa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vào</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phiếu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chỉnh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sửa</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3. </a:t>
            </a:r>
            <a:r>
              <a:rPr lang="en-US" sz="2400" b="1" dirty="0" err="1" smtClean="0">
                <a:latin typeface="Times New Roman" pitchFamily="18" charset="0"/>
                <a:cs typeface="Times New Roman" pitchFamily="18" charset="0"/>
              </a:rPr>
              <a:t>Trình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bày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sản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phẩm</a:t>
            </a:r>
            <a:r>
              <a:rPr lang="en-US" sz="2400" b="1" dirty="0" smtClean="0">
                <a:latin typeface="Times New Roman" pitchFamily="18" charset="0"/>
                <a:cs typeface="Times New Roman" pitchFamily="18" charset="0"/>
              </a:rPr>
              <a:t> (HS </a:t>
            </a:r>
            <a:r>
              <a:rPr lang="en-US" sz="2400" b="1" dirty="0" err="1" smtClean="0">
                <a:latin typeface="Times New Roman" pitchFamily="18" charset="0"/>
                <a:cs typeface="Times New Roman" pitchFamily="18" charset="0"/>
              </a:rPr>
              <a:t>trình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bày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nhận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xét</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fontAlgn="base"/>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8: RÈN KĨ NĂNG VIẾT BÀI VĂN TRÌNH BÀY VỀ MỘT HIỆN TƯỢNG ( VẤN ĐỀ) MÀ EM QUAN TÂM</a:t>
            </a: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85800"/>
            <a:ext cx="9144000" cy="6001643"/>
          </a:xfrm>
          <a:prstGeom prst="rect">
            <a:avLst/>
          </a:prstGeom>
          <a:noFill/>
        </p:spPr>
        <p:txBody>
          <a:bodyPr wrap="square" rtlCol="0">
            <a:spAutoFit/>
          </a:bodyPr>
          <a:lstStyle/>
          <a:p>
            <a:pPr algn="just"/>
            <a:r>
              <a:rPr lang="en-US" sz="2400" b="1" dirty="0" err="1" smtClean="0">
                <a:latin typeface="Times New Roman" pitchFamily="18" charset="0"/>
                <a:cs typeface="Times New Roman" pitchFamily="18" charset="0"/>
              </a:rPr>
              <a:t>Đề</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số</a:t>
            </a:r>
            <a:r>
              <a:rPr lang="en-US" sz="2400" b="1" dirty="0" smtClean="0">
                <a:latin typeface="Times New Roman" pitchFamily="18" charset="0"/>
                <a:cs typeface="Times New Roman" pitchFamily="18" charset="0"/>
              </a:rPr>
              <a:t> 4: </a:t>
            </a:r>
            <a:r>
              <a:rPr lang="en-US" sz="2400" b="1" dirty="0" err="1" smtClean="0">
                <a:latin typeface="Times New Roman" pitchFamily="18" charset="0"/>
                <a:cs typeface="Times New Roman" pitchFamily="18" charset="0"/>
              </a:rPr>
              <a:t>Trình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bày</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kiến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về</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vấn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đề</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khẳng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định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giá</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trị</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của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bản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thân</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  1. </a:t>
            </a:r>
            <a:r>
              <a:rPr lang="en-US" sz="2400" b="1" dirty="0" err="1" smtClean="0">
                <a:latin typeface="Times New Roman" pitchFamily="18" charset="0"/>
                <a:cs typeface="Times New Roman" pitchFamily="18" charset="0"/>
              </a:rPr>
              <a:t>Trước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khi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viết</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a. </a:t>
            </a:r>
            <a:r>
              <a:rPr lang="en-US" sz="2400" b="1" dirty="0" err="1" smtClean="0">
                <a:latin typeface="Times New Roman" pitchFamily="18" charset="0"/>
                <a:cs typeface="Times New Roman" pitchFamily="18" charset="0"/>
              </a:rPr>
              <a:t>Lựa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chọn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đề</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tài</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Vấn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đề</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cần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bàn</a:t>
            </a:r>
            <a:r>
              <a:rPr lang="en-US" sz="2400" b="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sự</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khẳng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định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giá</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trị</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của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bản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thân</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HS </a:t>
            </a:r>
            <a:r>
              <a:rPr lang="en-US" sz="2400" dirty="0" err="1" smtClean="0">
                <a:latin typeface="Times New Roman" pitchFamily="18" charset="0"/>
                <a:cs typeface="Times New Roman" pitchFamily="18" charset="0"/>
              </a:rPr>
              <a:t>cần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vấn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trọng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mỗi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mọi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 HS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vấn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sự</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khẳng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định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giá</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trị</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của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bản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thân</a:t>
            </a:r>
            <a:r>
              <a:rPr lang="en-US" sz="2400" b="1"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bè</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hội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HS </a:t>
            </a:r>
            <a:r>
              <a:rPr lang="en-US" sz="2400" dirty="0" err="1" smtClean="0">
                <a:latin typeface="Times New Roman" pitchFamily="18" charset="0"/>
                <a:cs typeface="Times New Roman" pitchFamily="18" charset="0"/>
              </a:rPr>
              <a:t>nhận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vấn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sự</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khẳng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định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giá</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trị</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của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bản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thân</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Xác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kiến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vấn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khẳng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mỗi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rèn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nỗ</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huy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yếu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khẳng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endParaRPr lang="en-US" sz="2400" dirty="0" smtClean="0">
              <a:latin typeface="Times New Roman" pitchFamily="18" charset="0"/>
              <a:cs typeface="Times New Roman" pitchFamily="18" charset="0"/>
            </a:endParaRPr>
          </a:p>
          <a:p>
            <a:pPr algn="just">
              <a:buFontTx/>
              <a:buChar char="-"/>
            </a:pPr>
            <a:r>
              <a:rPr lang="en-US" sz="2400" dirty="0" smtClean="0">
                <a:latin typeface="Times New Roman" pitchFamily="18" charset="0"/>
                <a:cs typeface="Times New Roman" pitchFamily="18" charset="0"/>
              </a:rPr>
              <a:t>Thu </a:t>
            </a:r>
            <a:r>
              <a:rPr lang="en-US" sz="2400" dirty="0" err="1" smtClean="0">
                <a:latin typeface="Times New Roman" pitchFamily="18" charset="0"/>
                <a:cs typeface="Times New Roman" pitchFamily="18" charset="0"/>
              </a:rPr>
              <a:t>thập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liệu</a:t>
            </a:r>
            <a:r>
              <a:rPr lang="en-US" sz="2400" dirty="0" smtClean="0">
                <a:latin typeface="Times New Roman" pitchFamily="18" charset="0"/>
                <a:cs typeface="Times New Roman" pitchFamily="18" charset="0"/>
              </a:rPr>
              <a:t>:</a:t>
            </a:r>
          </a:p>
          <a:p>
            <a:pPr algn="just" fontAlgn="base">
              <a:buFontTx/>
              <a:buChar char="-"/>
            </a:pP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ox(in)">
                                      <p:cBhvr>
                                        <p:cTn id="42"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8: RÈN KĨ NĂNG VIẾT BÀI VĂN TRÌNH BÀY VỀ MỘT HIỆN TƯỢNG ( VẤN ĐỀ) MÀ EM QUAN TÂM</a:t>
            </a: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85800"/>
            <a:ext cx="9144000" cy="6740307"/>
          </a:xfrm>
          <a:prstGeom prst="rect">
            <a:avLst/>
          </a:prstGeom>
          <a:noFill/>
        </p:spPr>
        <p:txBody>
          <a:bodyPr wrap="square" rtlCol="0">
            <a:spAutoFit/>
          </a:bodyPr>
          <a:lstStyle/>
          <a:p>
            <a:pPr algn="just"/>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Lí</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lẽ</a:t>
            </a:r>
            <a:r>
              <a:rPr lang="en-US" sz="2400" b="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nghe</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kiến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thầy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trò</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khẳng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thấy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khẳng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đồng</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b. </a:t>
            </a:r>
            <a:r>
              <a:rPr lang="en-US" sz="2400" b="1" dirty="0" err="1" smtClean="0">
                <a:latin typeface="Times New Roman" pitchFamily="18" charset="0"/>
                <a:cs typeface="Times New Roman" pitchFamily="18" charset="0"/>
              </a:rPr>
              <a:t>Tìm</a:t>
            </a:r>
            <a:r>
              <a:rPr lang="en-US" sz="2400" b="1" dirty="0" smtClean="0">
                <a:latin typeface="Times New Roman" pitchFamily="18" charset="0"/>
                <a:cs typeface="Times New Roman" pitchFamily="18" charset="0"/>
              </a:rPr>
              <a:t> ý</a:t>
            </a:r>
            <a:endParaRPr lang="en-US" sz="24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1- </a:t>
            </a:r>
            <a:r>
              <a:rPr lang="en-US" sz="2400" i="1" dirty="0" err="1" smtClean="0">
                <a:latin typeface="Times New Roman" pitchFamily="18" charset="0"/>
                <a:cs typeface="Times New Roman" pitchFamily="18" charset="0"/>
              </a:rPr>
              <a:t>Hiểu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khẳng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định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xác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định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giá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trị</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của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bản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thân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gì</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nội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riêng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biệt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mỗi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hiện</a:t>
            </a:r>
            <a:r>
              <a:rPr lang="en-US" sz="2400" dirty="0" smtClean="0">
                <a:latin typeface="Times New Roman" pitchFamily="18" charset="0"/>
                <a:cs typeface="Times New Roman" pitchFamily="18" charset="0"/>
              </a:rPr>
              <a:t> qua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trò</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hội</a:t>
            </a:r>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ưu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lẫn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khuyết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riêng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hảo</a:t>
            </a:r>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2</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Lợi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ích</a:t>
            </a:r>
            <a:r>
              <a:rPr lang="en-US" sz="2400" i="1" dirty="0" smtClean="0">
                <a:latin typeface="Times New Roman" pitchFamily="18" charset="0"/>
                <a:cs typeface="Times New Roman" pitchFamily="18" charset="0"/>
              </a:rPr>
              <a:t> (ý </a:t>
            </a:r>
            <a:r>
              <a:rPr lang="en-US" sz="2400" i="1" dirty="0" err="1" smtClean="0">
                <a:latin typeface="Times New Roman" pitchFamily="18" charset="0"/>
                <a:cs typeface="Times New Roman" pitchFamily="18" charset="0"/>
              </a:rPr>
              <a:t>nghĩa</a:t>
            </a:r>
            <a:r>
              <a:rPr lang="en-US" sz="2400" i="1" dirty="0" smtClean="0">
                <a:latin typeface="Times New Roman" pitchFamily="18" charset="0"/>
                <a:cs typeface="Times New Roman" pitchFamily="18" charset="0"/>
              </a:rPr>
              <a:t>)</a:t>
            </a:r>
            <a:r>
              <a:rPr lang="en-US" sz="2400" i="1" dirty="0" err="1" smtClean="0">
                <a:latin typeface="Times New Roman" pitchFamily="18" charset="0"/>
                <a:cs typeface="Times New Roman" pitchFamily="18" charset="0"/>
              </a:rPr>
              <a:t>khẳng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định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xác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định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giá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trị</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của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bản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thân</a:t>
            </a:r>
            <a:r>
              <a:rPr lang="en-US" sz="2400" b="1" i="1"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a:t>
            </a:r>
            <a:r>
              <a:rPr lang="en-US" sz="2400" i="1" dirty="0" err="1" smtClean="0">
                <a:latin typeface="Times New Roman" pitchFamily="18" charset="0"/>
                <a:cs typeface="Times New Roman" pitchFamily="18" charset="0"/>
              </a:rPr>
              <a:t>Vì</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sao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cần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biết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khẳng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định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giá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trị</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của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bản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thân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mỗi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i="1" dirty="0" err="1" smtClean="0">
                <a:latin typeface="Times New Roman" pitchFamily="18" charset="0"/>
                <a:cs typeface="Times New Roman" pitchFamily="18" charset="0"/>
              </a:rPr>
              <a:t>Lí</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lẽ</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i="1"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nỗ</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so </a:t>
            </a:r>
            <a:r>
              <a:rPr lang="en-US" sz="2400" dirty="0" err="1" smtClean="0">
                <a:latin typeface="Times New Roman" pitchFamily="18" charset="0"/>
                <a:cs typeface="Times New Roman" pitchFamily="18" charset="0"/>
              </a:rPr>
              <a:t>sánh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giữa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kia</a:t>
            </a:r>
            <a:endParaRPr lang="en-US" sz="2400" dirty="0" smtClean="0">
              <a:latin typeface="Times New Roman" pitchFamily="18" charset="0"/>
              <a:cs typeface="Times New Roman" pitchFamily="18" charset="0"/>
            </a:endParaRPr>
          </a:p>
          <a:p>
            <a:pPr algn="just" fontAlgn="base"/>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ox(in)">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ox(in)">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ox(in)">
                                      <p:cBhvr>
                                        <p:cTn id="52" dur="500"/>
                                        <p:tgtEl>
                                          <p:spTgt spid="6">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6">
                                            <p:txEl>
                                              <p:pRg st="10" end="10"/>
                                            </p:txEl>
                                          </p:spTgt>
                                        </p:tgtEl>
                                        <p:attrNameLst>
                                          <p:attrName>style.visibility</p:attrName>
                                        </p:attrNameLst>
                                      </p:cBhvr>
                                      <p:to>
                                        <p:strVal val="visible"/>
                                      </p:to>
                                    </p:set>
                                    <p:animEffect transition="in" filter="box(in)">
                                      <p:cBhvr>
                                        <p:cTn id="57" dur="500"/>
                                        <p:tgtEl>
                                          <p:spTgt spid="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8: RÈN KĨ NĂNG VIẾT BÀI VĂN TRÌNH BÀY VỀ MỘT HIỆN TƯỢNG ( VẤN ĐỀ) MÀ EM QUAN TÂM</a:t>
            </a: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85800"/>
            <a:ext cx="9144000" cy="6370975"/>
          </a:xfrm>
          <a:prstGeom prst="rect">
            <a:avLst/>
          </a:prstGeom>
          <a:noFill/>
        </p:spPr>
        <p:txBody>
          <a:bodyPr wrap="square" rtlCol="0">
            <a:spAutoFit/>
          </a:bodyPr>
          <a:lstStyle/>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nhìn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lòng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tốt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hi </a:t>
            </a:r>
            <a:r>
              <a:rPr lang="en-US" sz="2400" dirty="0" err="1" smtClean="0">
                <a:latin typeface="Times New Roman" pitchFamily="18" charset="0"/>
                <a:cs typeface="Times New Roman" pitchFamily="18" charset="0"/>
              </a:rPr>
              <a:t>sinh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sẵn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giúp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gặp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nạn</a:t>
            </a:r>
            <a:r>
              <a:rPr lang="en-US" sz="2400" dirty="0" smtClean="0">
                <a:latin typeface="Times New Roman" pitchFamily="18" charset="0"/>
                <a:cs typeface="Times New Roman" pitchFamily="18" charset="0"/>
              </a:rPr>
              <a:t>. </a:t>
            </a:r>
          </a:p>
          <a:p>
            <a:pPr algn="just"/>
            <a:r>
              <a:rPr lang="en-US" sz="2400" i="1" dirty="0" err="1" smtClean="0">
                <a:latin typeface="Times New Roman" pitchFamily="18" charset="0"/>
                <a:cs typeface="Times New Roman" pitchFamily="18" charset="0"/>
              </a:rPr>
              <a:t>Bằng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chứng</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lvl="0" algn="just"/>
            <a:r>
              <a:rPr lang="en-US" sz="2400" i="1" dirty="0" err="1" smtClean="0">
                <a:latin typeface="Times New Roman" pitchFamily="18" charset="0"/>
                <a:cs typeface="Times New Roman" pitchFamily="18" charset="0"/>
              </a:rPr>
              <a:t>Chọn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các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nghề</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nghiệp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việc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khác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nhau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thì</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những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cống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hiến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khác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nhau</a:t>
            </a:r>
            <a:endParaRPr lang="en-US" sz="2400" dirty="0" smtClean="0">
              <a:latin typeface="Times New Roman" pitchFamily="18" charset="0"/>
              <a:cs typeface="Times New Roman" pitchFamily="18" charset="0"/>
            </a:endParaRPr>
          </a:p>
          <a:p>
            <a:pPr algn="just"/>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Lấy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dẫn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chứng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về</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giá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trị</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của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môi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trường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sống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trong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em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đang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sống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a:t>
            </a:r>
            <a:r>
              <a:rPr lang="en-US" sz="2400" i="1" dirty="0" smtClean="0">
                <a:latin typeface="Times New Roman" pitchFamily="18" charset="0"/>
                <a:cs typeface="Times New Roman" pitchFamily="18" charset="0"/>
              </a:rPr>
              <a:t> do </a:t>
            </a:r>
            <a:r>
              <a:rPr lang="en-US" sz="2400" i="1" dirty="0" err="1" smtClean="0">
                <a:latin typeface="Times New Roman" pitchFamily="18" charset="0"/>
                <a:cs typeface="Times New Roman" pitchFamily="18" charset="0"/>
              </a:rPr>
              <a:t>giá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trị</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của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lao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động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nào</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i="1" dirty="0" err="1" smtClean="0">
                <a:latin typeface="Times New Roman" pitchFamily="18" charset="0"/>
                <a:cs typeface="Times New Roman" pitchFamily="18" charset="0"/>
              </a:rPr>
              <a:t>Các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bằng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chứng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được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chọn</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i="1" dirty="0" smtClean="0">
                <a:latin typeface="Times New Roman" pitchFamily="18" charset="0"/>
                <a:cs typeface="Times New Roman" pitchFamily="18" charset="0"/>
              </a:rPr>
              <a:t>3- </a:t>
            </a:r>
            <a:r>
              <a:rPr lang="en-US" sz="2400" i="1" dirty="0" err="1" smtClean="0">
                <a:latin typeface="Times New Roman" pitchFamily="18" charset="0"/>
                <a:cs typeface="Times New Roman" pitchFamily="18" charset="0"/>
              </a:rPr>
              <a:t>Phê</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chưa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coi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trọng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trọng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nhút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thiếu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lĩnh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gặp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lùi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bước</a:t>
            </a:r>
            <a:r>
              <a:rPr lang="en-US" sz="2400" dirty="0" smtClean="0">
                <a:latin typeface="Times New Roman" pitchFamily="18" charset="0"/>
                <a:cs typeface="Times New Roman" pitchFamily="18" charset="0"/>
              </a:rPr>
              <a:t>.</a:t>
            </a:r>
          </a:p>
          <a:p>
            <a:pPr algn="just"/>
            <a:r>
              <a:rPr lang="en-US" sz="2400" i="1" dirty="0" smtClean="0">
                <a:latin typeface="Times New Roman" pitchFamily="18" charset="0"/>
                <a:cs typeface="Times New Roman" pitchFamily="18" charset="0"/>
              </a:rPr>
              <a:t>4- </a:t>
            </a:r>
            <a:r>
              <a:rPr lang="en-US" sz="2400" i="1" dirty="0" err="1" smtClean="0">
                <a:latin typeface="Times New Roman" pitchFamily="18" charset="0"/>
                <a:cs typeface="Times New Roman" pitchFamily="18" charset="0"/>
              </a:rPr>
              <a:t>Làm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thế</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nào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để</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khẳng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định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giá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trị</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của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bản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thân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nhìn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sẻ</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trọng</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sẽ</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huy</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thẳng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thắn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nhìn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yếu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khắc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chế</a:t>
            </a:r>
            <a:endParaRPr lang="en-US" sz="24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c. </a:t>
            </a:r>
            <a:r>
              <a:rPr lang="en-US" sz="2400" b="1" dirty="0" err="1" smtClean="0">
                <a:latin typeface="Times New Roman" pitchFamily="18" charset="0"/>
                <a:cs typeface="Times New Roman" pitchFamily="18" charset="0"/>
              </a:rPr>
              <a:t>Dàn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bài</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fontAlgn="base"/>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ox(in)">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ox(in)">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ox(in)">
                                      <p:cBhvr>
                                        <p:cTn id="52" dur="500"/>
                                        <p:tgtEl>
                                          <p:spTgt spid="6">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6">
                                            <p:txEl>
                                              <p:pRg st="10" end="10"/>
                                            </p:txEl>
                                          </p:spTgt>
                                        </p:tgtEl>
                                        <p:attrNameLst>
                                          <p:attrName>style.visibility</p:attrName>
                                        </p:attrNameLst>
                                      </p:cBhvr>
                                      <p:to>
                                        <p:strVal val="visible"/>
                                      </p:to>
                                    </p:set>
                                    <p:animEffect transition="in" filter="box(in)">
                                      <p:cBhvr>
                                        <p:cTn id="57" dur="500"/>
                                        <p:tgtEl>
                                          <p:spTgt spid="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6: ÔN TẬP KĨ NĂNG VIẾT BÀI VĂN THUYẾT MINH THUẬT LẠI MỘT SỰ KIỆN - SINH HOẠT VĂN HÓA</a:t>
            </a:r>
            <a:endParaRPr lang="en-US" dirty="0" smtClean="0">
              <a:solidFill>
                <a:srgbClr val="FF0000"/>
              </a:solidFill>
              <a:latin typeface="Times New Roman" pitchFamily="18" charset="0"/>
              <a:cs typeface="Times New Roman" pitchFamily="18" charset="0"/>
            </a:endParaRPr>
          </a:p>
          <a:p>
            <a:endParaRPr lang="en-US" dirty="0"/>
          </a:p>
        </p:txBody>
      </p:sp>
      <p:sp>
        <p:nvSpPr>
          <p:cNvPr id="6" name="TextBox 5"/>
          <p:cNvSpPr txBox="1"/>
          <p:nvPr/>
        </p:nvSpPr>
        <p:spPr>
          <a:xfrm>
            <a:off x="0" y="685800"/>
            <a:ext cx="9144000" cy="5016758"/>
          </a:xfrm>
          <a:prstGeom prst="rect">
            <a:avLst/>
          </a:prstGeom>
          <a:noFill/>
        </p:spPr>
        <p:txBody>
          <a:bodyPr wrap="square" rtlCol="0">
            <a:spAutoFit/>
          </a:bodyPr>
          <a:lstStyle/>
          <a:p>
            <a:pPr algn="just"/>
            <a:r>
              <a:rPr lang="en-US" sz="2000" b="1" dirty="0" err="1" smtClean="0">
                <a:latin typeface="Times New Roman" pitchFamily="18" charset="0"/>
                <a:cs typeface="Times New Roman" pitchFamily="18" charset="0"/>
              </a:rPr>
              <a:t>Đề</a:t>
            </a:r>
            <a:r>
              <a:rPr lang="en-US" sz="2000" b="1" dirty="0" smtClean="0">
                <a:latin typeface="Times New Roman" pitchFamily="18" charset="0"/>
                <a:cs typeface="Times New Roman" pitchFamily="18" charset="0"/>
              </a:rPr>
              <a:t> 2: </a:t>
            </a:r>
            <a:r>
              <a:rPr lang="en-US" sz="2000" b="1" dirty="0" err="1" smtClean="0">
                <a:latin typeface="Times New Roman" pitchFamily="18" charset="0"/>
                <a:cs typeface="Times New Roman" pitchFamily="18" charset="0"/>
              </a:rPr>
              <a:t>Viết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bài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văn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thuật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lại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sự</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kiện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Tổng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khởi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nghĩa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tháng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Tám</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năm</a:t>
            </a:r>
            <a:r>
              <a:rPr lang="en-US" sz="2000" b="1" dirty="0" smtClean="0">
                <a:latin typeface="Times New Roman" pitchFamily="18" charset="0"/>
                <a:cs typeface="Times New Roman" pitchFamily="18" charset="0"/>
              </a:rPr>
              <a:t> 1945</a:t>
            </a:r>
            <a:endParaRPr lang="en-US" sz="2000" dirty="0" smtClean="0">
              <a:latin typeface="Times New Roman" pitchFamily="18" charset="0"/>
              <a:cs typeface="Times New Roman" pitchFamily="18" charset="0"/>
            </a:endParaRPr>
          </a:p>
          <a:p>
            <a:pPr algn="just"/>
            <a:r>
              <a:rPr lang="en-US" sz="2000" dirty="0" err="1" smtClean="0">
                <a:latin typeface="Times New Roman" pitchFamily="18" charset="0"/>
                <a:cs typeface="Times New Roman" pitchFamily="18" charset="0"/>
              </a:rPr>
              <a:t>Cách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Tám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năm</a:t>
            </a:r>
            <a:r>
              <a:rPr lang="en-US" sz="2000" dirty="0" smtClean="0">
                <a:latin typeface="Times New Roman" pitchFamily="18" charset="0"/>
                <a:cs typeface="Times New Roman" pitchFamily="18" charset="0"/>
              </a:rPr>
              <a:t> 1945 </a:t>
            </a:r>
            <a:r>
              <a:rPr lang="en-US" sz="2000" dirty="0" err="1" smtClean="0">
                <a:latin typeface="Times New Roman" pitchFamily="18" charset="0"/>
                <a:cs typeface="Times New Roman" pitchFamily="18" charset="0"/>
              </a:rPr>
              <a:t>dưới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Việt</a:t>
            </a:r>
            <a:r>
              <a:rPr lang="en-US" sz="2000" dirty="0" smtClean="0">
                <a:latin typeface="Times New Roman" pitchFamily="18" charset="0"/>
                <a:cs typeface="Times New Roman" pitchFamily="18" charset="0"/>
              </a:rPr>
              <a:t> Nam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bỏ</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xiềng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lệ</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hơn</a:t>
            </a:r>
            <a:r>
              <a:rPr lang="en-US" sz="2000" dirty="0" smtClean="0">
                <a:latin typeface="Times New Roman" pitchFamily="18" charset="0"/>
                <a:cs typeface="Times New Roman" pitchFamily="18" charset="0"/>
              </a:rPr>
              <a:t> 80 </a:t>
            </a:r>
            <a:r>
              <a:rPr lang="en-US" sz="2000" dirty="0" err="1" smtClean="0">
                <a:latin typeface="Times New Roman" pitchFamily="18" charset="0"/>
                <a:cs typeface="Times New Roman" pitchFamily="18" charset="0"/>
              </a:rPr>
              <a:t>năm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dưới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Pháp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ngoặt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Việt</a:t>
            </a:r>
            <a:r>
              <a:rPr lang="en-US" sz="2000" dirty="0" smtClean="0">
                <a:latin typeface="Times New Roman" pitchFamily="18" charset="0"/>
                <a:cs typeface="Times New Roman" pitchFamily="18" charset="0"/>
              </a:rPr>
              <a:t> Nam.</a:t>
            </a:r>
          </a:p>
          <a:p>
            <a:pPr algn="just"/>
            <a:r>
              <a:rPr lang="en-US" sz="2000" b="1" dirty="0" err="1" smtClean="0">
                <a:latin typeface="Times New Roman" pitchFamily="18" charset="0"/>
                <a:cs typeface="Times New Roman" pitchFamily="18" charset="0"/>
              </a:rPr>
              <a:t>Những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mốc</a:t>
            </a:r>
            <a:r>
              <a:rPr lang="en-US" sz="2000" b="1" dirty="0" smtClean="0">
                <a:latin typeface="Times New Roman" pitchFamily="18" charset="0"/>
                <a:cs typeface="Times New Roman" pitchFamily="18" charset="0"/>
              </a:rPr>
              <a:t> son </a:t>
            </a:r>
            <a:r>
              <a:rPr lang="en-US" sz="2000" b="1" dirty="0" err="1" smtClean="0">
                <a:latin typeface="Times New Roman" pitchFamily="18" charset="0"/>
                <a:cs typeface="Times New Roman" pitchFamily="18" charset="0"/>
              </a:rPr>
              <a:t>của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cuộc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Tổng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khởi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nghĩa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tháng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Tám</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năm</a:t>
            </a:r>
            <a:r>
              <a:rPr lang="en-US" sz="2000" b="1" dirty="0" smtClean="0">
                <a:latin typeface="Times New Roman" pitchFamily="18" charset="0"/>
                <a:cs typeface="Times New Roman" pitchFamily="18" charset="0"/>
              </a:rPr>
              <a:t> 1945</a:t>
            </a:r>
            <a:endParaRPr lang="en-US" sz="2000" dirty="0" smtClean="0">
              <a:latin typeface="Times New Roman" pitchFamily="18" charset="0"/>
              <a:cs typeface="Times New Roman" pitchFamily="18" charset="0"/>
            </a:endParaRPr>
          </a:p>
          <a:p>
            <a:pPr algn="just"/>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9 </a:t>
            </a:r>
            <a:r>
              <a:rPr lang="en-US" sz="2000" dirty="0" err="1" smtClean="0">
                <a:latin typeface="Times New Roman" pitchFamily="18" charset="0"/>
                <a:cs typeface="Times New Roman" pitchFamily="18" charset="0"/>
              </a:rPr>
              <a:t>tháng</a:t>
            </a:r>
            <a:r>
              <a:rPr lang="en-US" sz="2000" dirty="0" smtClean="0">
                <a:latin typeface="Times New Roman" pitchFamily="18" charset="0"/>
                <a:cs typeface="Times New Roman" pitchFamily="18" charset="0"/>
              </a:rPr>
              <a:t> 3 </a:t>
            </a:r>
            <a:r>
              <a:rPr lang="en-US" sz="2000" dirty="0" err="1" smtClean="0">
                <a:latin typeface="Times New Roman" pitchFamily="18" charset="0"/>
                <a:cs typeface="Times New Roman" pitchFamily="18" charset="0"/>
              </a:rPr>
              <a:t>năm</a:t>
            </a:r>
            <a:r>
              <a:rPr lang="en-US" sz="2000" dirty="0" smtClean="0">
                <a:latin typeface="Times New Roman" pitchFamily="18" charset="0"/>
                <a:cs typeface="Times New Roman" pitchFamily="18" charset="0"/>
              </a:rPr>
              <a:t> 1945,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đêm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Nhật</a:t>
            </a:r>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Pháp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bắn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Hội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dưới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Tổng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12 </a:t>
            </a:r>
            <a:r>
              <a:rPr lang="en-US" sz="2000" dirty="0" err="1" smtClean="0">
                <a:latin typeface="Times New Roman" pitchFamily="18" charset="0"/>
                <a:cs typeface="Times New Roman" pitchFamily="18" charset="0"/>
              </a:rPr>
              <a:t>tháng</a:t>
            </a:r>
            <a:r>
              <a:rPr lang="en-US" sz="2000" dirty="0" smtClean="0">
                <a:latin typeface="Times New Roman" pitchFamily="18" charset="0"/>
                <a:cs typeface="Times New Roman" pitchFamily="18" charset="0"/>
              </a:rPr>
              <a:t> 3 </a:t>
            </a:r>
            <a:r>
              <a:rPr lang="en-US" sz="2000" dirty="0" err="1" smtClean="0">
                <a:latin typeface="Times New Roman" pitchFamily="18" charset="0"/>
                <a:cs typeface="Times New Roman" pitchFamily="18" charset="0"/>
              </a:rPr>
              <a:t>năm</a:t>
            </a:r>
            <a:r>
              <a:rPr lang="en-US" sz="2000" dirty="0" smtClean="0">
                <a:latin typeface="Times New Roman" pitchFamily="18" charset="0"/>
                <a:cs typeface="Times New Roman" pitchFamily="18" charset="0"/>
              </a:rPr>
              <a:t> 1945, Ban </a:t>
            </a:r>
            <a:r>
              <a:rPr lang="en-US" sz="2000" dirty="0" err="1" smtClean="0">
                <a:latin typeface="Times New Roman" pitchFamily="18" charset="0"/>
                <a:cs typeface="Times New Roman" pitchFamily="18" charset="0"/>
              </a:rPr>
              <a:t>thường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trung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hội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rõ</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Nhật</a:t>
            </a:r>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Pháp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bắn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a:t>
            </a:r>
            <a:r>
              <a:rPr lang="en-US" sz="2000" dirty="0" smtClean="0">
                <a:latin typeface="Times New Roman" pitchFamily="18" charset="0"/>
                <a:cs typeface="Times New Roman" pitchFamily="18" charset="0"/>
              </a:rPr>
              <a:t>”.</a:t>
            </a:r>
          </a:p>
          <a:p>
            <a:pPr algn="just"/>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13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15 </a:t>
            </a:r>
            <a:r>
              <a:rPr lang="en-US" sz="2000" dirty="0" err="1" smtClean="0">
                <a:latin typeface="Times New Roman" pitchFamily="18" charset="0"/>
                <a:cs typeface="Times New Roman" pitchFamily="18" charset="0"/>
              </a:rPr>
              <a:t>tháng</a:t>
            </a:r>
            <a:r>
              <a:rPr lang="en-US" sz="2000" dirty="0" smtClean="0">
                <a:latin typeface="Times New Roman" pitchFamily="18" charset="0"/>
                <a:cs typeface="Times New Roman" pitchFamily="18" charset="0"/>
              </a:rPr>
              <a:t> 8 </a:t>
            </a:r>
            <a:r>
              <a:rPr lang="en-US" sz="2000" dirty="0" err="1" smtClean="0">
                <a:latin typeface="Times New Roman" pitchFamily="18" charset="0"/>
                <a:cs typeface="Times New Roman" pitchFamily="18" charset="0"/>
              </a:rPr>
              <a:t>năm</a:t>
            </a:r>
            <a:r>
              <a:rPr lang="en-US" sz="2000" dirty="0" smtClean="0">
                <a:latin typeface="Times New Roman" pitchFamily="18" charset="0"/>
                <a:cs typeface="Times New Roman" pitchFamily="18" charset="0"/>
              </a:rPr>
              <a:t> 1945, </a:t>
            </a:r>
            <a:r>
              <a:rPr lang="en-US" sz="2000" dirty="0" err="1" smtClean="0">
                <a:latin typeface="Times New Roman" pitchFamily="18" charset="0"/>
                <a:cs typeface="Times New Roman" pitchFamily="18" charset="0"/>
              </a:rPr>
              <a:t>Trung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Tổng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bộ</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Việt</a:t>
            </a:r>
            <a:r>
              <a:rPr lang="en-US" sz="2000" dirty="0" smtClean="0">
                <a:latin typeface="Times New Roman" pitchFamily="18" charset="0"/>
                <a:cs typeface="Times New Roman" pitchFamily="18" charset="0"/>
              </a:rPr>
              <a:t> Minh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Ủy</a:t>
            </a:r>
            <a:r>
              <a:rPr lang="en-US" sz="2000" dirty="0" smtClean="0">
                <a:latin typeface="Times New Roman" pitchFamily="18" charset="0"/>
                <a:cs typeface="Times New Roman" pitchFamily="18" charset="0"/>
              </a:rPr>
              <a:t> ban </a:t>
            </a:r>
            <a:r>
              <a:rPr lang="en-US" sz="2000" dirty="0" err="1" smtClean="0">
                <a:latin typeface="Times New Roman" pitchFamily="18" charset="0"/>
                <a:cs typeface="Times New Roman" pitchFamily="18" charset="0"/>
              </a:rPr>
              <a:t>khởi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toàn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quốc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lệnh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a:t>
            </a:r>
            <a:r>
              <a:rPr lang="en-US" sz="2000" dirty="0" smtClean="0">
                <a:latin typeface="Times New Roman" pitchFamily="18" charset="0"/>
                <a:cs typeface="Times New Roman" pitchFamily="18" charset="0"/>
              </a:rPr>
              <a:t> 1.</a:t>
            </a:r>
          </a:p>
          <a:p>
            <a:pPr algn="just"/>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16 </a:t>
            </a:r>
            <a:r>
              <a:rPr lang="en-US" sz="2000" dirty="0" err="1" smtClean="0">
                <a:latin typeface="Times New Roman" pitchFamily="18" charset="0"/>
                <a:cs typeface="Times New Roman" pitchFamily="18" charset="0"/>
              </a:rPr>
              <a:t>tháng</a:t>
            </a:r>
            <a:r>
              <a:rPr lang="en-US" sz="2000" dirty="0" smtClean="0">
                <a:latin typeface="Times New Roman" pitchFamily="18" charset="0"/>
                <a:cs typeface="Times New Roman" pitchFamily="18" charset="0"/>
              </a:rPr>
              <a:t> 8 </a:t>
            </a:r>
            <a:r>
              <a:rPr lang="en-US" sz="2000" dirty="0" err="1" smtClean="0">
                <a:latin typeface="Times New Roman" pitchFamily="18" charset="0"/>
                <a:cs typeface="Times New Roman" pitchFamily="18" charset="0"/>
              </a:rPr>
              <a:t>năm</a:t>
            </a:r>
            <a:r>
              <a:rPr lang="en-US" sz="2000" dirty="0" smtClean="0">
                <a:latin typeface="Times New Roman" pitchFamily="18" charset="0"/>
                <a:cs typeface="Times New Roman" pitchFamily="18" charset="0"/>
              </a:rPr>
              <a:t> 1945, </a:t>
            </a:r>
            <a:r>
              <a:rPr lang="en-US" sz="2000" dirty="0" err="1" smtClean="0">
                <a:latin typeface="Times New Roman" pitchFamily="18" charset="0"/>
                <a:cs typeface="Times New Roman" pitchFamily="18" charset="0"/>
              </a:rPr>
              <a:t>Đại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hội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Quốc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họp</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Tân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Tuyên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thông</a:t>
            </a:r>
            <a:r>
              <a:rPr lang="en-US" sz="2000" dirty="0" smtClean="0">
                <a:latin typeface="Times New Roman" pitchFamily="18" charset="0"/>
                <a:cs typeface="Times New Roman" pitchFamily="18" charset="0"/>
              </a:rPr>
              <a:t> qua </a:t>
            </a:r>
            <a:r>
              <a:rPr lang="en-US" sz="2000" dirty="0" err="1" smtClean="0">
                <a:latin typeface="Times New Roman" pitchFamily="18" charset="0"/>
                <a:cs typeface="Times New Roman" pitchFamily="18" charset="0"/>
              </a:rPr>
              <a:t>Lệnh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Tổng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khởi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phóng</a:t>
            </a:r>
            <a:r>
              <a:rPr lang="en-US" sz="2000" dirty="0" smtClean="0">
                <a:latin typeface="Times New Roman" pitchFamily="18" charset="0"/>
                <a:cs typeface="Times New Roman" pitchFamily="18" charset="0"/>
              </a:rPr>
              <a:t> do </a:t>
            </a:r>
            <a:r>
              <a:rPr lang="en-US" sz="2000" dirty="0" err="1" smtClean="0">
                <a:latin typeface="Times New Roman" pitchFamily="18" charset="0"/>
                <a:cs typeface="Times New Roman" pitchFamily="18" charset="0"/>
              </a:rPr>
              <a:t>đồng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Võ</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Nguyên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Giáp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huy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phóng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Nguyên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Tám</a:t>
            </a:r>
            <a:r>
              <a:rPr lang="en-US" sz="20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8: RÈN KĨ NĂNG VIẾT BÀI VĂN TRÌNH BÀY VỀ MỘT HIỆN TƯỢNG ( VẤN ĐỀ) MÀ EM QUAN TÂM</a:t>
            </a: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85800"/>
            <a:ext cx="9144000" cy="6001643"/>
          </a:xfrm>
          <a:prstGeom prst="rect">
            <a:avLst/>
          </a:prstGeom>
          <a:noFill/>
        </p:spPr>
        <p:txBody>
          <a:bodyPr wrap="square" rtlCol="0">
            <a:spAutoFit/>
          </a:bodyPr>
          <a:lstStyle/>
          <a:p>
            <a:pPr algn="just"/>
            <a:r>
              <a:rPr lang="en-US" sz="2400" b="1" dirty="0" err="1" smtClean="0">
                <a:latin typeface="Times New Roman" pitchFamily="18" charset="0"/>
                <a:cs typeface="Times New Roman" pitchFamily="18" charset="0"/>
              </a:rPr>
              <a:t>Bài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viết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tham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khảo</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Ai </a:t>
            </a:r>
            <a:r>
              <a:rPr lang="en-US" sz="2400" dirty="0" err="1" smtClean="0">
                <a:latin typeface="Times New Roman" pitchFamily="18" charset="0"/>
                <a:cs typeface="Times New Roman" pitchFamily="18" charset="0"/>
              </a:rPr>
              <a:t>sinh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biệt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Nhìn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khẳng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trọng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giúp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vươn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vượt</a:t>
            </a:r>
            <a:r>
              <a:rPr lang="en-US" sz="2400" dirty="0" smtClean="0">
                <a:latin typeface="Times New Roman" pitchFamily="18" charset="0"/>
                <a:cs typeface="Times New Roman" pitchFamily="18" charset="0"/>
              </a:rPr>
              <a:t> qua </a:t>
            </a:r>
            <a:r>
              <a:rPr lang="en-US" sz="2400" dirty="0" err="1" smtClean="0">
                <a:latin typeface="Times New Roman" pitchFamily="18" charset="0"/>
                <a:cs typeface="Times New Roman" pitchFamily="18" charset="0"/>
              </a:rPr>
              <a:t>khó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Mỗi</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biệt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tự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mỗi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nội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riêng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biệt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mỗi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hiện</a:t>
            </a:r>
            <a:r>
              <a:rPr lang="en-US" sz="2400" dirty="0" smtClean="0">
                <a:latin typeface="Times New Roman" pitchFamily="18" charset="0"/>
                <a:cs typeface="Times New Roman" pitchFamily="18" charset="0"/>
              </a:rPr>
              <a:t> qua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trò</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hội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ưu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lẫn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khuyết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riêng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hảo</a:t>
            </a:r>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mặt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yếu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mặt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riêng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chép</a:t>
            </a:r>
            <a:r>
              <a:rPr lang="en-US" sz="2400" dirty="0" smtClean="0">
                <a:latin typeface="Times New Roman" pitchFamily="18" charset="0"/>
                <a:cs typeface="Times New Roman" pitchFamily="18" charset="0"/>
              </a:rPr>
              <a:t> hay </a:t>
            </a:r>
            <a:r>
              <a:rPr lang="en-US" sz="2400" dirty="0" err="1" smtClean="0">
                <a:latin typeface="Times New Roman" pitchFamily="18" charset="0"/>
                <a:cs typeface="Times New Roman" pitchFamily="18" charset="0"/>
              </a:rPr>
              <a:t>vay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mượn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so </a:t>
            </a:r>
            <a:r>
              <a:rPr lang="en-US" sz="2400" dirty="0" err="1" smtClean="0">
                <a:latin typeface="Times New Roman" pitchFamily="18" charset="0"/>
                <a:cs typeface="Times New Roman" pitchFamily="18" charset="0"/>
              </a:rPr>
              <a:t>sánh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giữa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dựa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8: RÈN KĨ NĂNG VIẾT BÀI VĂN TRÌNH BÀY VỀ MỘT HIỆN TƯỢNG ( VẤN ĐỀ) MÀ EM QUAN TÂM</a:t>
            </a: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85800"/>
            <a:ext cx="9144000" cy="5632311"/>
          </a:xfrm>
          <a:prstGeom prst="rect">
            <a:avLst/>
          </a:prstGeom>
          <a:noFill/>
        </p:spPr>
        <p:txBody>
          <a:bodyPr wrap="square" rtlCol="0">
            <a:spAutoFit/>
          </a:bodyPr>
          <a:lstStyle/>
          <a:p>
            <a:pPr algn="just"/>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xưởng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phẩm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trị</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cấp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phẩm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trưởng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đẹp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trò</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nhìn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lòng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tốt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hi </a:t>
            </a:r>
            <a:r>
              <a:rPr lang="en-US" sz="2400" dirty="0" err="1" smtClean="0">
                <a:latin typeface="Times New Roman" pitchFamily="18" charset="0"/>
                <a:cs typeface="Times New Roman" pitchFamily="18" charset="0"/>
              </a:rPr>
              <a:t>sinh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sẵn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giúp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gặp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nạn</a:t>
            </a:r>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nỗ</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tốt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ngọt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ấn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do </a:t>
            </a:r>
            <a:r>
              <a:rPr lang="en-US" sz="2400" dirty="0" err="1" smtClean="0">
                <a:latin typeface="Times New Roman" pitchFamily="18" charset="0"/>
                <a:cs typeface="Times New Roman" pitchFamily="18" charset="0"/>
              </a:rPr>
              <a:t>chính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quyết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nỗ</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nội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góp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còn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góp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trẻ</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xuất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sắc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mọi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mặt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vẫn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niềm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nguồn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trị</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8: RÈN KĨ NĂNG VIẾT BÀI VĂN TRÌNH BÀY VỀ MỘT HIỆN TƯỢNG ( VẤN ĐỀ) MÀ EM QUAN TÂM</a:t>
            </a: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85800"/>
            <a:ext cx="9144000" cy="5693866"/>
          </a:xfrm>
          <a:prstGeom prst="rect">
            <a:avLst/>
          </a:prstGeom>
          <a:noFill/>
        </p:spPr>
        <p:txBody>
          <a:bodyPr wrap="square" rtlCol="0">
            <a:spAutoFit/>
          </a:bodyPr>
          <a:lstStyle/>
          <a:p>
            <a:pPr algn="just"/>
            <a:r>
              <a:rPr lang="en-US" sz="2800" dirty="0" err="1" smtClean="0">
                <a:latin typeface="Times New Roman" pitchFamily="18" charset="0"/>
                <a:cs typeface="Times New Roman" pitchFamily="18" charset="0"/>
              </a:rPr>
              <a:t>Giá</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trị</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mỗi</a:t>
            </a:r>
            <a:r>
              <a:rPr lang="en-US" sz="2800" dirty="0" smtClean="0">
                <a:latin typeface="Times New Roman" pitchFamily="18" charset="0"/>
                <a:cs typeface="Times New Roman" pitchFamily="18" charset="0"/>
              </a:rPr>
              <a:t> con </a:t>
            </a:r>
            <a:r>
              <a:rPr lang="en-US" sz="2800" dirty="0" err="1" smtClean="0">
                <a:latin typeface="Times New Roman" pitchFamily="18" charset="0"/>
                <a:cs typeface="Times New Roman" pitchFamily="18" charset="0"/>
              </a:rPr>
              <a:t>người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luôn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được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soi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chiếu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những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giá</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trị</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chung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loại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trong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giá</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trị</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mang</a:t>
            </a:r>
            <a:r>
              <a:rPr lang="en-US" sz="2800" dirty="0" smtClean="0">
                <a:latin typeface="Times New Roman" pitchFamily="18" charset="0"/>
                <a:cs typeface="Times New Roman" pitchFamily="18" charset="0"/>
              </a:rPr>
              <a:t> ý </a:t>
            </a:r>
            <a:r>
              <a:rPr lang="en-US" sz="2800" dirty="0" err="1" smtClean="0">
                <a:latin typeface="Times New Roman" pitchFamily="18" charset="0"/>
                <a:cs typeface="Times New Roman" pitchFamily="18" charset="0"/>
              </a:rPr>
              <a:t>nghĩa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quyết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định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chính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Nghĩa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điều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kiện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tiên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quyết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để</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khẳng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định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giá</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trị</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bạn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nhìn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nhận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cuộc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sống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tích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cực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biết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yêu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thương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chia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sẻ</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kính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trọng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Biết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được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giá</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trị</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bản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sẽ</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biết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được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điểm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mạnh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để</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phát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huy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đồng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thời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thẳng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thắn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nhìn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nhận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điểm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yếu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để</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biết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khắc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phục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hạn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chế</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như</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vậy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mới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giúp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bạn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đạt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nhiều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thành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công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trong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cuộc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sống</a:t>
            </a:r>
            <a:r>
              <a:rPr lang="en-US" sz="2800" dirty="0" smtClean="0">
                <a:latin typeface="Times New Roman" pitchFamily="18" charset="0"/>
                <a:cs typeface="Times New Roman" pitchFamily="18" charset="0"/>
              </a:rPr>
              <a:t>.</a:t>
            </a:r>
          </a:p>
          <a:p>
            <a:pPr algn="just"/>
            <a:r>
              <a:rPr lang="en-US" sz="2800" b="1"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Tóm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mỗi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chúng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cũng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giá</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trị</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riêng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Mỗi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chúng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cần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biết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tự</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trọng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biết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nhìn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nhận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biết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phát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huy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điểm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mạnh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hạn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chế</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điểm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yếu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chính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điểm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mấu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chốt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để</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mỗi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chúng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góp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phần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nhỏ</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bé</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chung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tạp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thể</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cộng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đồng</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8: RÈN KĨ NĂNG VIẾT BÀI VĂN TRÌNH BÀY VỀ MỘT HIỆN TƯỢNG ( VẤN ĐỀ) MÀ EM QUAN TÂM</a:t>
            </a: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85800"/>
            <a:ext cx="9144000" cy="6001643"/>
          </a:xfrm>
          <a:prstGeom prst="rect">
            <a:avLst/>
          </a:prstGeom>
          <a:noFill/>
        </p:spPr>
        <p:txBody>
          <a:bodyPr wrap="square" rtlCol="0">
            <a:spAutoFit/>
          </a:bodyPr>
          <a:lstStyle/>
          <a:p>
            <a:pPr algn="just"/>
            <a:r>
              <a:rPr lang="en-US" sz="2400" b="1" dirty="0" err="1" smtClean="0">
                <a:latin typeface="Times New Roman" pitchFamily="18" charset="0"/>
                <a:cs typeface="Times New Roman" pitchFamily="18" charset="0"/>
              </a:rPr>
              <a:t>Đề</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số</a:t>
            </a:r>
            <a:r>
              <a:rPr lang="en-US" sz="2400" b="1" dirty="0" smtClean="0">
                <a:latin typeface="Times New Roman" pitchFamily="18" charset="0"/>
                <a:cs typeface="Times New Roman" pitchFamily="18" charset="0"/>
              </a:rPr>
              <a:t> 5: </a:t>
            </a:r>
            <a:r>
              <a:rPr lang="en-US" sz="2400" b="1" dirty="0" err="1" smtClean="0">
                <a:latin typeface="Times New Roman" pitchFamily="18" charset="0"/>
                <a:cs typeface="Times New Roman" pitchFamily="18" charset="0"/>
              </a:rPr>
              <a:t>Nuôi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thú</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cưng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nên</a:t>
            </a:r>
            <a:r>
              <a:rPr lang="en-US" sz="2400" b="1" dirty="0" smtClean="0">
                <a:latin typeface="Times New Roman" pitchFamily="18" charset="0"/>
                <a:cs typeface="Times New Roman" pitchFamily="18" charset="0"/>
              </a:rPr>
              <a:t> hay </a:t>
            </a:r>
            <a:r>
              <a:rPr lang="en-US" sz="2400" b="1" dirty="0" err="1" smtClean="0">
                <a:latin typeface="Times New Roman" pitchFamily="18" charset="0"/>
                <a:cs typeface="Times New Roman" pitchFamily="18" charset="0"/>
              </a:rPr>
              <a:t>không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nên</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 1. </a:t>
            </a:r>
            <a:r>
              <a:rPr lang="en-US" sz="2400" b="1" dirty="0" err="1" smtClean="0">
                <a:latin typeface="Times New Roman" pitchFamily="18" charset="0"/>
                <a:cs typeface="Times New Roman" pitchFamily="18" charset="0"/>
              </a:rPr>
              <a:t>Trước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khi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viết</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a. </a:t>
            </a:r>
            <a:r>
              <a:rPr lang="en-US" sz="2400" b="1" dirty="0" err="1" smtClean="0">
                <a:latin typeface="Times New Roman" pitchFamily="18" charset="0"/>
                <a:cs typeface="Times New Roman" pitchFamily="18" charset="0"/>
              </a:rPr>
              <a:t>Lựa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chọn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đề</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tài</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Vấn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đề</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cần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bàn</a:t>
            </a:r>
            <a:r>
              <a:rPr lang="en-US" sz="2400" b="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nuôi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thú</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nuôi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thú</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HS </a:t>
            </a:r>
            <a:r>
              <a:rPr lang="en-US" sz="2400" dirty="0" err="1" smtClean="0">
                <a:latin typeface="Times New Roman" pitchFamily="18" charset="0"/>
                <a:cs typeface="Times New Roman" pitchFamily="18" charset="0"/>
              </a:rPr>
              <a:t>cần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gũi</a:t>
            </a:r>
            <a:r>
              <a:rPr lang="en-US" sz="2400" dirty="0" smtClean="0">
                <a:latin typeface="Times New Roman" pitchFamily="18" charset="0"/>
                <a:cs typeface="Times New Roman" pitchFamily="18" charset="0"/>
              </a:rPr>
              <a:t>, HS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vấn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nuôi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thú</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chưa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HS </a:t>
            </a:r>
            <a:r>
              <a:rPr lang="en-US" sz="2400" dirty="0" err="1" smtClean="0">
                <a:latin typeface="Times New Roman" pitchFamily="18" charset="0"/>
                <a:cs typeface="Times New Roman" pitchFamily="18" charset="0"/>
              </a:rPr>
              <a:t>nhận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vấn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nuôi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thú</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 </a:t>
            </a:r>
            <a:r>
              <a:rPr lang="en-US" sz="2400" b="1" dirty="0" err="1" smtClean="0">
                <a:latin typeface="Times New Roman" pitchFamily="18" charset="0"/>
                <a:cs typeface="Times New Roman" pitchFamily="18" charset="0"/>
              </a:rPr>
              <a:t>Xác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định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mục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viết</a:t>
            </a:r>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kiến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vấn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nuôi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thú</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Tìm hiểu về các con vật nuôi trong nhà: </a:t>
            </a:r>
            <a:r>
              <a:rPr lang="vi-VN" sz="2400" i="1" dirty="0" smtClean="0">
                <a:latin typeface="Times New Roman" pitchFamily="18" charset="0"/>
                <a:cs typeface="Times New Roman" pitchFamily="18" charset="0"/>
              </a:rPr>
              <a:t>chó, mèo, gà, chuột hamster, rùa cảnh; chim cảnh,..</a:t>
            </a:r>
            <a:r>
              <a:rPr lang="vi-VN" sz="2400" dirty="0" smtClean="0">
                <a:latin typeface="Times New Roman" pitchFamily="18" charset="0"/>
                <a:cs typeface="Times New Roman" pitchFamily="18" charset="0"/>
              </a:rPr>
              <a:t> Ghi lại những thông tin về vật nuôi: Vật nuôi khác động vật hoang dã </a:t>
            </a:r>
            <a:r>
              <a:rPr lang="en-US" sz="2400" dirty="0" err="1" smtClean="0">
                <a:latin typeface="Times New Roman" pitchFamily="18" charset="0"/>
                <a:cs typeface="Times New Roman" pitchFamily="18" charset="0"/>
              </a:rPr>
              <a:t>vì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nuôi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thuần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hoá</a:t>
            </a:r>
            <a:r>
              <a:rPr lang="en-US" sz="2400"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L</a:t>
            </a:r>
            <a:r>
              <a:rPr lang="en-US" sz="2400" dirty="0" err="1" smtClean="0">
                <a:latin typeface="Times New Roman" pitchFamily="18" charset="0"/>
                <a:cs typeface="Times New Roman" pitchFamily="18" charset="0"/>
              </a:rPr>
              <a:t>ợi</a:t>
            </a:r>
            <a:r>
              <a:rPr lang="vi-VN" sz="2400" dirty="0" smtClean="0">
                <a:latin typeface="Times New Roman" pitchFamily="18" charset="0"/>
                <a:cs typeface="Times New Roman" pitchFamily="18" charset="0"/>
              </a:rPr>
              <a:t> ích của vật nuôi </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nếu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nuôi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thú</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ox(in)">
                                      <p:cBhvr>
                                        <p:cTn id="42"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8: RÈN KĨ NĂNG VIẾT BÀI VĂN TRÌNH BÀY VỀ MỘT HIỆN TƯỢNG ( VẤN ĐỀ) MÀ EM QUAN TÂM</a:t>
            </a: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85800"/>
            <a:ext cx="9144000" cy="6001643"/>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b. </a:t>
            </a:r>
            <a:r>
              <a:rPr lang="en-US" sz="2400" b="1" dirty="0" err="1" smtClean="0">
                <a:latin typeface="Times New Roman" pitchFamily="18" charset="0"/>
                <a:cs typeface="Times New Roman" pitchFamily="18" charset="0"/>
              </a:rPr>
              <a:t>Tìm</a:t>
            </a:r>
            <a:r>
              <a:rPr lang="en-US" sz="2400" b="1" dirty="0" smtClean="0">
                <a:latin typeface="Times New Roman" pitchFamily="18" charset="0"/>
                <a:cs typeface="Times New Roman" pitchFamily="18" charset="0"/>
              </a:rPr>
              <a:t> ý</a:t>
            </a:r>
            <a:endParaRPr lang="en-US" sz="2400" dirty="0" smtClean="0">
              <a:latin typeface="Times New Roman" pitchFamily="18" charset="0"/>
              <a:cs typeface="Times New Roman" pitchFamily="18" charset="0"/>
            </a:endParaRPr>
          </a:p>
          <a:p>
            <a:pPr algn="just"/>
            <a:r>
              <a:rPr lang="en-US" sz="2400" dirty="0" err="1" smtClean="0">
                <a:latin typeface="Times New Roman" pitchFamily="18" charset="0"/>
                <a:cs typeface="Times New Roman" pitchFamily="18" charset="0"/>
              </a:rPr>
              <a:t>Tìm</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bằng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hỏi</a:t>
            </a:r>
            <a:r>
              <a:rPr lang="en-US" sz="2400" dirty="0" smtClean="0">
                <a:latin typeface="Times New Roman" pitchFamily="18" charset="0"/>
                <a:cs typeface="Times New Roman" pitchFamily="18" charset="0"/>
              </a:rPr>
              <a:t>:</a:t>
            </a:r>
          </a:p>
          <a:p>
            <a:pPr algn="just"/>
            <a:r>
              <a:rPr lang="vi-VN"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Hiểu</a:t>
            </a:r>
            <a:r>
              <a:rPr lang="en-US" sz="2400"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nào là những con vật nuôi?</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Em biết tên những con vật nuôi nào? Nhà em có vật nuôi không?</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Vật nuôi có những ưu điểm và hạn chế gì?</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Nên hay không nên có vật nuôi trong nhà?</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c. Lập dàn ý</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 Mở bài</a:t>
            </a:r>
            <a:r>
              <a:rPr lang="vi-VN" sz="2400" dirty="0" smtClean="0">
                <a:latin typeface="Times New Roman" pitchFamily="18" charset="0"/>
                <a:cs typeface="Times New Roman" pitchFamily="18" charset="0"/>
              </a:rPr>
              <a:t>: Nêu vấn đề cần bàn luận (Nên hay không nên có vật nuôi trong nhà?).</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a:t>
            </a:r>
            <a:r>
              <a:rPr lang="vi-VN" sz="2400" b="1" dirty="0" smtClean="0">
                <a:latin typeface="Times New Roman" pitchFamily="18" charset="0"/>
                <a:cs typeface="Times New Roman" pitchFamily="18" charset="0"/>
              </a:rPr>
              <a:t>Thân bài</a:t>
            </a:r>
            <a:r>
              <a:rPr lang="vi-VN" sz="2400" dirty="0" smtClean="0">
                <a:latin typeface="Times New Roman" pitchFamily="18" charset="0"/>
                <a:cs typeface="Times New Roman" pitchFamily="18" charset="0"/>
              </a:rPr>
              <a:t>: Lần lượt trình bày ý kiến của em theo một trình tự nhất định để làm sáng tỏ vấn đề đã nêu ở mở bài. Tuỳ vào ý kiến (Nên hay không nên có vật nuôi trong nhà?) để trình bày các lí lẽ và bằng chứng. Ví dụ:</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Nên có vật nuôi trong nhà (ý kiến).</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Nêu các lí lẽ để làm rõ vì sao nên có vật nuôi trong nhà (lí lẽ).</a:t>
            </a:r>
            <a:endParaRPr lang="en-US" sz="2400" dirty="0" smtClean="0">
              <a:latin typeface="Times New Roman" pitchFamily="18" charset="0"/>
              <a:cs typeface="Times New Roman" pitchFamily="18" charset="0"/>
            </a:endParaRPr>
          </a:p>
          <a:p>
            <a:pPr algn="just">
              <a:buFontTx/>
              <a:buChar char="-"/>
            </a:pPr>
            <a:r>
              <a:rPr lang="vi-VN" sz="2400" dirty="0" smtClean="0">
                <a:latin typeface="Times New Roman" pitchFamily="18" charset="0"/>
                <a:cs typeface="Times New Roman" pitchFamily="18" charset="0"/>
              </a:rPr>
              <a:t>Nêu các bằng chứng cụ thế về lợi ích của vật nuôi (bằng chứng).</a:t>
            </a:r>
            <a:endParaRPr lang="en-US" sz="2400" dirty="0" smtClean="0">
              <a:latin typeface="Times New Roman" pitchFamily="18" charset="0"/>
              <a:cs typeface="Times New Roman" pitchFamily="18" charset="0"/>
            </a:endParaRPr>
          </a:p>
          <a:p>
            <a:pPr algn="just">
              <a:buFontTx/>
              <a:buChar char="-"/>
            </a:pP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ox(in)">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ox(in)">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ox(in)">
                                      <p:cBhvr>
                                        <p:cTn id="52" dur="500"/>
                                        <p:tgtEl>
                                          <p:spTgt spid="6">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6">
                                            <p:txEl>
                                              <p:pRg st="10" end="10"/>
                                            </p:txEl>
                                          </p:spTgt>
                                        </p:tgtEl>
                                        <p:attrNameLst>
                                          <p:attrName>style.visibility</p:attrName>
                                        </p:attrNameLst>
                                      </p:cBhvr>
                                      <p:to>
                                        <p:strVal val="visible"/>
                                      </p:to>
                                    </p:set>
                                    <p:animEffect transition="in" filter="box(in)">
                                      <p:cBhvr>
                                        <p:cTn id="57" dur="500"/>
                                        <p:tgtEl>
                                          <p:spTgt spid="6">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6">
                                            <p:txEl>
                                              <p:pRg st="11" end="11"/>
                                            </p:txEl>
                                          </p:spTgt>
                                        </p:tgtEl>
                                        <p:attrNameLst>
                                          <p:attrName>style.visibility</p:attrName>
                                        </p:attrNameLst>
                                      </p:cBhvr>
                                      <p:to>
                                        <p:strVal val="visible"/>
                                      </p:to>
                                    </p:set>
                                    <p:animEffect transition="in" filter="box(in)">
                                      <p:cBhvr>
                                        <p:cTn id="62" dur="500"/>
                                        <p:tgtEl>
                                          <p:spTgt spid="6">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8: RÈN KĨ NĂNG VIẾT BÀI VĂN TRÌNH BÀY VỀ MỘT HIỆN TƯỢNG ( VẤN ĐỀ) MÀ EM QUAN TÂM</a:t>
            </a: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85800"/>
            <a:ext cx="9144000" cy="4154984"/>
          </a:xfrm>
          <a:prstGeom prst="rect">
            <a:avLst/>
          </a:prstGeom>
          <a:noFill/>
        </p:spPr>
        <p:txBody>
          <a:bodyPr wrap="square" rtlCol="0">
            <a:spAutoFit/>
          </a:bodyPr>
          <a:lstStyle/>
          <a:p>
            <a:pPr algn="just"/>
            <a:r>
              <a:rPr lang="vi-VN" sz="2400" dirty="0" smtClean="0">
                <a:latin typeface="Times New Roman" pitchFamily="18" charset="0"/>
                <a:cs typeface="Times New Roman" pitchFamily="18" charset="0"/>
              </a:rPr>
              <a:t>Lưu ý: Nếu em cho rằng không nên có vật nuôi trong nhà thì cũng cần nêu lí lẽ và bằng chứng.</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a:t>
            </a:r>
            <a:r>
              <a:rPr lang="vi-VN" sz="2400" b="1" dirty="0" smtClean="0">
                <a:latin typeface="Times New Roman" pitchFamily="18" charset="0"/>
                <a:cs typeface="Times New Roman" pitchFamily="18" charset="0"/>
              </a:rPr>
              <a:t>Kết bài:</a:t>
            </a:r>
            <a:r>
              <a:rPr lang="vi-VN" sz="2400" dirty="0" smtClean="0">
                <a:latin typeface="Times New Roman" pitchFamily="18" charset="0"/>
                <a:cs typeface="Times New Roman" pitchFamily="18" charset="0"/>
              </a:rPr>
              <a:t> Khẳng định lại ý kiến của em; đề xuất các biện pháp bảo vệ và thái độ đối xử vói vật nuôi.</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2. Viết bài</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Viết theo dàn ý</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3. Kiểm tra và chỉnh sửa bài viết</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Kiểm tra, nhận biết các lỗi về dàn ý.</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Kiểm tra, nhận biết các lỗi về hình thức (chính tả, ngữ pháp, dùng từ, liên kết đoạn,...). Chỉnh sửa các lỗi đó trong bài viết.</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8: RÈN KĨ NĂNG VIẾT BÀI VĂN TRÌNH BÀY VỀ MỘT HIỆN TƯỢNG ( VẤN ĐỀ) MÀ EM QUAN TÂM</a:t>
            </a: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85800"/>
            <a:ext cx="9144000" cy="5632311"/>
          </a:xfrm>
          <a:prstGeom prst="rect">
            <a:avLst/>
          </a:prstGeom>
          <a:noFill/>
        </p:spPr>
        <p:txBody>
          <a:bodyPr wrap="square" rtlCol="0">
            <a:spAutoFit/>
          </a:bodyPr>
          <a:lstStyle/>
          <a:p>
            <a:pPr algn="ctr"/>
            <a:r>
              <a:rPr lang="vi-VN" sz="2400" b="1" dirty="0" smtClean="0">
                <a:latin typeface="Times New Roman" pitchFamily="18" charset="0"/>
                <a:cs typeface="Times New Roman" pitchFamily="18" charset="0"/>
              </a:rPr>
              <a:t>Bài viết tham khảo:</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Trong vài thập kỉ qua, đã có rất nhiều cuộc tranh cãi xoay quanh vấn đề: Có nên nuôi thú cưng? Theotôi, nên có vật nuôi trong nhà. Dưới đây là một số lí do chứng minh cho việc tại sao chúng ta cần có ít nhất một bé thú cưng trong nhà.</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Thứ nhất, thú cưng giúp chúng ta cân bằng cảm xúc. Khoa học đã chứng minh các loài vật nuôi (đặc biệt là chó) thường khá nhạy cảm với cảm xúc. Vì vậy rất dễ dàng để chúng có thể phát hiện ra những cảm xúc tiêu cực như buồn, giận,... của con người. Những lúc ấy, thú cưng sẽ thay thế một người bạn tri âm, tri kỉ. Có những vấn đề mà con người khó có thể nói cho một người nào đó vì nhiều lí do cá nhân. Có một con vật lắng nghe, không phán xét những suy nghĩ, hành động của bạn là một cách để bạn giải tỏa căng thẳng và những nỗi buồn. Những cử chỉ âu yếm, vuốt ve của thú cưng có thể mang lại cảm giác an ủi, an toàn cho những rối loạn, bối rối trong lòng con người.</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8: RÈN KĨ NĂNG VIẾT BÀI VĂN TRÌNH BÀY VỀ MỘT HIỆN TƯỢNG ( VẤN ĐỀ) MÀ EM QUAN TÂM</a:t>
            </a: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85800"/>
            <a:ext cx="9144000" cy="5324535"/>
          </a:xfrm>
          <a:prstGeom prst="rect">
            <a:avLst/>
          </a:prstGeom>
          <a:noFill/>
        </p:spPr>
        <p:txBody>
          <a:bodyPr wrap="square" rtlCol="0">
            <a:spAutoFit/>
          </a:bodyPr>
          <a:lstStyle/>
          <a:p>
            <a:pPr algn="just"/>
            <a:r>
              <a:rPr lang="vi-VN" sz="2000" dirty="0" smtClean="0">
                <a:latin typeface="Times New Roman" pitchFamily="18" charset="0"/>
                <a:cs typeface="Times New Roman" pitchFamily="18" charset="0"/>
              </a:rPr>
              <a:t>Tôi có nuôi một con mèo, bất kể khi nào tôi buồn, bằng một cách thần kì nào đó, nó đều biết và ngay lập tức cuộn người trong vòng tay tôi. Đôi khi chúng ta không cần những lời khuyên cho vấn đề của mình, chúng ta chỉ cần người có thể lắng nghe để trút hết bầu tâm sự. Đôi khi sự im lặng và quấn quýt của một chú mèo là liều thuốc tốt nhất cho những rối loạn sâu thẳm bên trong con người.</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Tiếp theo, việc nuôi thú cưng giúp con người có trách nhiệm hơn. Chăm sóc, nuôi dạy thú cưng đòi hỏi sự kiên nhẫn và khoảng thời gian nhất định. Để vật nuôi có thể phát triển một cách toàn diện, chúng ta cần dành nhiều thời gian cho những hoạt động: cho ăn, tắm rửa, vui chơi, dạy dỗ,... chúng. Bởi vì đang nắm trong tay sinh mạng của một loài động vật nên con người có xu hướng có trách nhiệm hơn trong mọi việc. Bạn không thể để một con vật chết đói, chết rét,... vì những hành động vô tâm của bản thân mình được. Hơn nữa, con người sẽ trở nên kiên nhẫn hơn khi dạy dỗ một loài vật sinh hoạt có trật tự. Trước khi vật nuôi hiểu được những điều chúng được dạy, chúng sẽ mất thời gian làm quen và thời gian này sẽ trở nên rất khó khăn với chủ. Chúng phải sai nhiều lần thì mới có thể nhận thức được đâu là hành động đúng để duy trì. Vì vậy, nếu chủ nhân của chúng không kiên nhẫn thì việc huấn luyện sẽ thất bại.</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8: RÈN KĨ NĂNG VIẾT BÀI VĂN TRÌNH BÀY VỀ MỘT HIỆN TƯỢNG ( VẤN ĐỀ) MÀ EM QUAN TÂM</a:t>
            </a: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85800"/>
            <a:ext cx="9144000" cy="6001643"/>
          </a:xfrm>
          <a:prstGeom prst="rect">
            <a:avLst/>
          </a:prstGeom>
          <a:noFill/>
        </p:spPr>
        <p:txBody>
          <a:bodyPr wrap="square" rtlCol="0">
            <a:spAutoFit/>
          </a:bodyPr>
          <a:lstStyle/>
          <a:p>
            <a:pPr algn="just"/>
            <a:r>
              <a:rPr lang="vi-VN" sz="2400" dirty="0" smtClean="0">
                <a:latin typeface="Times New Roman" pitchFamily="18" charset="0"/>
                <a:cs typeface="Times New Roman" pitchFamily="18" charset="0"/>
              </a:rPr>
              <a:t>Cuối cùng, sức khỏe con bạn sẽ được cải thiện nếu bạn nuôi dạy một loài vật nuôi đúng cách. Ví dụ như khi bạn nuôi một chú chó hay một chú ngựa (những động vật lớn, cần được vận động), bạn sẽ phải vận động nhiều hơn. Hàng ngày, một số thú cưng nhất định cần có thời gian được vận động, đi dạo, chạy nhảy. Để có thể quản lí và bảo vệ chúng, người chủ thường sẽ phải vận động theo nhịp độ của thú cưng. Hơn nữa, các bạn sẽ thức giấc và ăn ngủ điều độ hơn vì các bạn cần giữ cho thú cưng lối sinh hoạt cân bằng. Có thể nghe khó tin nhưng có bài báo khoa học còn đề cập đến việc chó có khả năng phát hiện ung thư ở người. Một đứa trẻ khi được sinh ra và lớn lên cùng động vật cũng sẽ ít có nguy cơ mắc hen suyễn và các bệnh khác hơn những đứa trẻ không tiếp xúc với động vật.</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Tuy nhiên, tôi xin nhấn mạnh một điều: Chúng ta chỉ nên nuôi thú cưng sau khi đã suy nghĩ một cách nghiêm túc và kĩ càng. Nếu bản thân thấy không có đủ thời gian, không gian, tài chính, trách nhiệm,... thì không nên nuôi chúng bởi vì chúng sinh ra không phải để chịu đựng.</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8: RÈN KĨ NĂNG VIẾT BÀI VĂN TRÌNH BÀY VỀ MỘT HIỆN TƯỢNG ( VẤN ĐỀ) MÀ EM QUAN TÂM</a:t>
            </a: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6" name="TextBox 5"/>
          <p:cNvSpPr txBox="1"/>
          <p:nvPr/>
        </p:nvSpPr>
        <p:spPr>
          <a:xfrm>
            <a:off x="0" y="685800"/>
            <a:ext cx="9144000" cy="5262979"/>
          </a:xfrm>
          <a:prstGeom prst="rect">
            <a:avLst/>
          </a:prstGeom>
          <a:noFill/>
        </p:spPr>
        <p:txBody>
          <a:bodyPr wrap="square" rtlCol="0">
            <a:spAutoFit/>
          </a:bodyPr>
          <a:lstStyle/>
          <a:p>
            <a:pPr algn="just"/>
            <a:r>
              <a:rPr lang="vi-VN" sz="2400" dirty="0" smtClean="0">
                <a:latin typeface="+mj-lt"/>
              </a:rPr>
              <a:t>Đừng để đến lúc những chú cún cưng, mèo cưng,... của bạn chết vì sự vô tâm của mình thì mới nhận ra rằng mình không hợp nuôi vật cưng. Hơn nữa, các bạn cần phải cân nhắc đến sức khỏe của bản thân khi nuôi chúng như việc bạn không thể nuôi mèo khi bạn bị hen suyễn; bạn không thể nuôi những con vật to nếu như bạn không thể kiểm soát được chúng,...vì nó sẽ ảnh hưởng đến cá nhân bạn cũng như những người xung quanh.</a:t>
            </a:r>
            <a:endParaRPr lang="en-US" sz="2400" dirty="0" smtClean="0">
              <a:latin typeface="+mj-lt"/>
            </a:endParaRPr>
          </a:p>
          <a:p>
            <a:pPr algn="just"/>
            <a:r>
              <a:rPr lang="vi-VN" sz="2400" dirty="0" smtClean="0">
                <a:latin typeface="+mj-lt"/>
              </a:rPr>
              <a:t>      Như vậy, nuôi một con thú nuôi là một điều tốt đẹp mà bạn có thể trải nghiệm trong cuộc đời. Tuy nhiên đừng biến chúng thành gánh nặng cho chính bản thân mình. Hãy cân nhắc kĩ lưỡng trước khi quyết định nuôi một con vật nào đó. Cảm ơn thầy cô và các bạn đã lắng nghe. Rất mong nhận được sự chia sẻ và đóng góp của mọi người.</a:t>
            </a:r>
            <a:endParaRPr lang="en-US" sz="2400" dirty="0" smtClean="0">
              <a:latin typeface="+mj-lt"/>
            </a:endParaRPr>
          </a:p>
          <a:p>
            <a:pPr algn="just"/>
            <a:r>
              <a:rPr lang="vi-VN" sz="2400" dirty="0" smtClean="0">
                <a:latin typeface="+mj-lt"/>
              </a:rPr>
              <a:t/>
            </a:r>
            <a:br>
              <a:rPr lang="vi-VN" sz="2400" dirty="0" smtClean="0">
                <a:latin typeface="+mj-lt"/>
              </a:rPr>
            </a:br>
            <a:endParaRPr lang="en-US" sz="2400" dirty="0">
              <a:latin typeface="+mj-lt"/>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6: ÔN TẬP KĨ NĂNG VIẾT BÀI VĂN THUYẾT MINH THUẬT LẠI MỘT SỰ KIỆN - SINH HOẠT VĂN HÓA</a:t>
            </a:r>
            <a:endParaRPr lang="en-US" dirty="0" smtClean="0">
              <a:solidFill>
                <a:srgbClr val="FF0000"/>
              </a:solidFill>
              <a:latin typeface="Times New Roman" pitchFamily="18" charset="0"/>
              <a:cs typeface="Times New Roman" pitchFamily="18" charset="0"/>
            </a:endParaRPr>
          </a:p>
          <a:p>
            <a:endParaRPr lang="en-US" dirty="0"/>
          </a:p>
        </p:txBody>
      </p:sp>
      <p:sp>
        <p:nvSpPr>
          <p:cNvPr id="7" name="TextBox 6"/>
          <p:cNvSpPr txBox="1"/>
          <p:nvPr/>
        </p:nvSpPr>
        <p:spPr>
          <a:xfrm>
            <a:off x="0" y="609600"/>
            <a:ext cx="9144000" cy="5016758"/>
          </a:xfrm>
          <a:prstGeom prst="rect">
            <a:avLst/>
          </a:prstGeom>
          <a:noFill/>
        </p:spPr>
        <p:txBody>
          <a:bodyPr wrap="square" rtlCol="0">
            <a:spAutoFit/>
          </a:bodyPr>
          <a:lstStyle/>
          <a:p>
            <a:pPr algn="just"/>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17 </a:t>
            </a:r>
            <a:r>
              <a:rPr lang="en-US" sz="2000" dirty="0" err="1" smtClean="0">
                <a:latin typeface="Times New Roman" pitchFamily="18" charset="0"/>
                <a:cs typeface="Times New Roman" pitchFamily="18" charset="0"/>
              </a:rPr>
              <a:t>tháng</a:t>
            </a:r>
            <a:r>
              <a:rPr lang="en-US" sz="2000" dirty="0" smtClean="0">
                <a:latin typeface="Times New Roman" pitchFamily="18" charset="0"/>
                <a:cs typeface="Times New Roman" pitchFamily="18" charset="0"/>
              </a:rPr>
              <a:t> 8 </a:t>
            </a:r>
            <a:r>
              <a:rPr lang="en-US" sz="2000" dirty="0" err="1" smtClean="0">
                <a:latin typeface="Times New Roman" pitchFamily="18" charset="0"/>
                <a:cs typeface="Times New Roman" pitchFamily="18" charset="0"/>
              </a:rPr>
              <a:t>năm</a:t>
            </a:r>
            <a:r>
              <a:rPr lang="en-US" sz="2000" dirty="0" smtClean="0">
                <a:latin typeface="Times New Roman" pitchFamily="18" charset="0"/>
                <a:cs typeface="Times New Roman" pitchFamily="18" charset="0"/>
              </a:rPr>
              <a:t> 1945, </a:t>
            </a:r>
            <a:r>
              <a:rPr lang="en-US" sz="2000" dirty="0" err="1" smtClean="0">
                <a:latin typeface="Times New Roman" pitchFamily="18" charset="0"/>
                <a:cs typeface="Times New Roman" pitchFamily="18" charset="0"/>
              </a:rPr>
              <a:t>Ủy</a:t>
            </a:r>
            <a:r>
              <a:rPr lang="en-US" sz="2000" dirty="0" smtClean="0">
                <a:latin typeface="Times New Roman" pitchFamily="18" charset="0"/>
                <a:cs typeface="Times New Roman" pitchFamily="18" charset="0"/>
              </a:rPr>
              <a:t> ban </a:t>
            </a:r>
            <a:r>
              <a:rPr lang="en-US" sz="2000" dirty="0" err="1" smtClean="0">
                <a:latin typeface="Times New Roman" pitchFamily="18" charset="0"/>
                <a:cs typeface="Times New Roman" pitchFamily="18" charset="0"/>
              </a:rPr>
              <a:t>giải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phóng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mắt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quốc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lễ</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tuyên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thệ</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18 </a:t>
            </a:r>
            <a:r>
              <a:rPr lang="en-US" sz="2000" dirty="0" err="1" smtClean="0">
                <a:latin typeface="Times New Roman" pitchFamily="18" charset="0"/>
                <a:cs typeface="Times New Roman" pitchFamily="18" charset="0"/>
              </a:rPr>
              <a:t>tháng</a:t>
            </a:r>
            <a:r>
              <a:rPr lang="en-US" sz="2000" dirty="0" smtClean="0">
                <a:latin typeface="Times New Roman" pitchFamily="18" charset="0"/>
                <a:cs typeface="Times New Roman" pitchFamily="18" charset="0"/>
              </a:rPr>
              <a:t> 8 </a:t>
            </a:r>
            <a:r>
              <a:rPr lang="en-US" sz="2000" dirty="0" err="1" smtClean="0">
                <a:latin typeface="Times New Roman" pitchFamily="18" charset="0"/>
                <a:cs typeface="Times New Roman" pitchFamily="18" charset="0"/>
              </a:rPr>
              <a:t>năm</a:t>
            </a:r>
            <a:r>
              <a:rPr lang="en-US" sz="2000" dirty="0" smtClean="0">
                <a:latin typeface="Times New Roman" pitchFamily="18" charset="0"/>
                <a:cs typeface="Times New Roman" pitchFamily="18" charset="0"/>
              </a:rPr>
              <a:t> 1845,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bốn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tỉnh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Bắc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Tĩnh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Quảng</a:t>
            </a:r>
            <a:r>
              <a:rPr lang="en-US" sz="2000" dirty="0" smtClean="0">
                <a:latin typeface="Times New Roman" pitchFamily="18" charset="0"/>
                <a:cs typeface="Times New Roman" pitchFamily="18" charset="0"/>
              </a:rPr>
              <a:t> Nam </a:t>
            </a:r>
            <a:r>
              <a:rPr lang="en-US" sz="2000" dirty="0" err="1" smtClean="0">
                <a:latin typeface="Times New Roman" pitchFamily="18" charset="0"/>
                <a:cs typeface="Times New Roman" pitchFamily="18" charset="0"/>
              </a:rPr>
              <a:t>khởi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quyền</a:t>
            </a:r>
            <a:r>
              <a:rPr lang="en-US" sz="2000" dirty="0" smtClean="0">
                <a:latin typeface="Times New Roman" pitchFamily="18" charset="0"/>
                <a:cs typeface="Times New Roman" pitchFamily="18" charset="0"/>
              </a:rPr>
              <a:t>.</a:t>
            </a:r>
          </a:p>
          <a:p>
            <a:pPr algn="just"/>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19 </a:t>
            </a:r>
            <a:r>
              <a:rPr lang="en-US" sz="2000" dirty="0" err="1" smtClean="0">
                <a:latin typeface="Times New Roman" pitchFamily="18" charset="0"/>
                <a:cs typeface="Times New Roman" pitchFamily="18" charset="0"/>
              </a:rPr>
              <a:t>tháng</a:t>
            </a:r>
            <a:r>
              <a:rPr lang="en-US" sz="2000" dirty="0" smtClean="0">
                <a:latin typeface="Times New Roman" pitchFamily="18" charset="0"/>
                <a:cs typeface="Times New Roman" pitchFamily="18" charset="0"/>
              </a:rPr>
              <a:t> 8 </a:t>
            </a:r>
            <a:r>
              <a:rPr lang="en-US" sz="2000" dirty="0" err="1" smtClean="0">
                <a:latin typeface="Times New Roman" pitchFamily="18" charset="0"/>
                <a:cs typeface="Times New Roman" pitchFamily="18" charset="0"/>
              </a:rPr>
              <a:t>năm</a:t>
            </a:r>
            <a:r>
              <a:rPr lang="en-US" sz="2000" dirty="0" smtClean="0">
                <a:latin typeface="Times New Roman" pitchFamily="18" charset="0"/>
                <a:cs typeface="Times New Roman" pitchFamily="18" charset="0"/>
              </a:rPr>
              <a:t> 1945, </a:t>
            </a:r>
            <a:r>
              <a:rPr lang="en-US" sz="2000" dirty="0" err="1" smtClean="0">
                <a:latin typeface="Times New Roman" pitchFamily="18" charset="0"/>
                <a:cs typeface="Times New Roman" pitchFamily="18" charset="0"/>
              </a:rPr>
              <a:t>cuộc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khởi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thủ</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Nội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20 </a:t>
            </a:r>
            <a:r>
              <a:rPr lang="en-US" sz="2000" dirty="0" err="1" smtClean="0">
                <a:latin typeface="Times New Roman" pitchFamily="18" charset="0"/>
                <a:cs typeface="Times New Roman" pitchFamily="18" charset="0"/>
              </a:rPr>
              <a:t>tháng</a:t>
            </a:r>
            <a:r>
              <a:rPr lang="en-US" sz="2000" dirty="0" smtClean="0">
                <a:latin typeface="Times New Roman" pitchFamily="18" charset="0"/>
                <a:cs typeface="Times New Roman" pitchFamily="18" charset="0"/>
              </a:rPr>
              <a:t> 8, </a:t>
            </a:r>
            <a:r>
              <a:rPr lang="en-US" sz="2000" dirty="0" err="1" smtClean="0">
                <a:latin typeface="Times New Roman" pitchFamily="18" charset="0"/>
                <a:cs typeface="Times New Roman" pitchFamily="18" charset="0"/>
              </a:rPr>
              <a:t>cuộc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tổng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khởi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khắp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tỉnh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phố</a:t>
            </a:r>
            <a:r>
              <a:rPr lang="en-US" sz="2000" dirty="0" smtClean="0">
                <a:latin typeface="Times New Roman" pitchFamily="18" charset="0"/>
                <a:cs typeface="Times New Roman" pitchFamily="18" charset="0"/>
              </a:rPr>
              <a:t>.</a:t>
            </a:r>
          </a:p>
          <a:p>
            <a:pPr algn="just"/>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30 </a:t>
            </a:r>
            <a:r>
              <a:rPr lang="en-US" sz="2000" dirty="0" err="1" smtClean="0">
                <a:latin typeface="Times New Roman" pitchFamily="18" charset="0"/>
                <a:cs typeface="Times New Roman" pitchFamily="18" charset="0"/>
              </a:rPr>
              <a:t>tháng</a:t>
            </a:r>
            <a:r>
              <a:rPr lang="en-US" sz="2000" dirty="0" smtClean="0">
                <a:latin typeface="Times New Roman" pitchFamily="18" charset="0"/>
                <a:cs typeface="Times New Roman" pitchFamily="18" charset="0"/>
              </a:rPr>
              <a:t> 8 </a:t>
            </a:r>
            <a:r>
              <a:rPr lang="en-US" sz="2000" dirty="0" err="1" smtClean="0">
                <a:latin typeface="Times New Roman" pitchFamily="18" charset="0"/>
                <a:cs typeface="Times New Roman" pitchFamily="18" charset="0"/>
              </a:rPr>
              <a:t>năm</a:t>
            </a:r>
            <a:r>
              <a:rPr lang="en-US" sz="2000" dirty="0" smtClean="0">
                <a:latin typeface="Times New Roman" pitchFamily="18" charset="0"/>
                <a:cs typeface="Times New Roman" pitchFamily="18" charset="0"/>
              </a:rPr>
              <a:t> 1945, </a:t>
            </a:r>
            <a:r>
              <a:rPr lang="en-US" sz="2000" dirty="0" err="1" smtClean="0">
                <a:latin typeface="Times New Roman" pitchFamily="18" charset="0"/>
                <a:cs typeface="Times New Roman" pitchFamily="18" charset="0"/>
              </a:rPr>
              <a:t>Hoàng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Đại</a:t>
            </a:r>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vị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Nguyễn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thoái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Tổng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khởi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Tám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toàn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thắng</a:t>
            </a:r>
            <a:r>
              <a:rPr lang="en-US" sz="2000" dirty="0" smtClean="0">
                <a:latin typeface="Times New Roman" pitchFamily="18" charset="0"/>
                <a:cs typeface="Times New Roman" pitchFamily="18" charset="0"/>
              </a:rPr>
              <a:t>.</a:t>
            </a:r>
          </a:p>
          <a:p>
            <a:pPr algn="just"/>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2 </a:t>
            </a:r>
            <a:r>
              <a:rPr lang="en-US" sz="2000" dirty="0" err="1" smtClean="0">
                <a:latin typeface="Times New Roman" pitchFamily="18" charset="0"/>
                <a:cs typeface="Times New Roman" pitchFamily="18" charset="0"/>
              </a:rPr>
              <a:t>tháng</a:t>
            </a:r>
            <a:r>
              <a:rPr lang="en-US" sz="2000" dirty="0" smtClean="0">
                <a:latin typeface="Times New Roman" pitchFamily="18" charset="0"/>
                <a:cs typeface="Times New Roman" pitchFamily="18" charset="0"/>
              </a:rPr>
              <a:t> 9 </a:t>
            </a:r>
            <a:r>
              <a:rPr lang="en-US" sz="2000" dirty="0" err="1" smtClean="0">
                <a:latin typeface="Times New Roman" pitchFamily="18" charset="0"/>
                <a:cs typeface="Times New Roman" pitchFamily="18" charset="0"/>
              </a:rPr>
              <a:t>năm</a:t>
            </a:r>
            <a:r>
              <a:rPr lang="en-US" sz="2000" dirty="0" smtClean="0">
                <a:latin typeface="Times New Roman" pitchFamily="18" charset="0"/>
                <a:cs typeface="Times New Roman" pitchFamily="18" charset="0"/>
              </a:rPr>
              <a:t> 1945, </a:t>
            </a:r>
            <a:r>
              <a:rPr lang="en-US" sz="2000" dirty="0" err="1" smtClean="0">
                <a:latin typeface="Times New Roman" pitchFamily="18" charset="0"/>
                <a:cs typeface="Times New Roman" pitchFamily="18" charset="0"/>
              </a:rPr>
              <a:t>tại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Nội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chủ</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tịch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Hồ</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a:t>
            </a:r>
            <a:r>
              <a:rPr lang="en-US" sz="2000" dirty="0" smtClean="0">
                <a:latin typeface="Times New Roman" pitchFamily="18" charset="0"/>
                <a:cs typeface="Times New Roman" pitchFamily="18" charset="0"/>
              </a:rPr>
              <a:t> Minh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Tuyên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Việt</a:t>
            </a:r>
            <a:r>
              <a:rPr lang="en-US" sz="2000" dirty="0" smtClean="0">
                <a:latin typeface="Times New Roman" pitchFamily="18" charset="0"/>
                <a:cs typeface="Times New Roman" pitchFamily="18" charset="0"/>
              </a:rPr>
              <a:t> Nam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chủ</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hòa</a:t>
            </a:r>
            <a:r>
              <a:rPr lang="en-US" sz="2000" dirty="0" smtClean="0">
                <a:latin typeface="Times New Roman" pitchFamily="18" charset="0"/>
                <a:cs typeface="Times New Roman" pitchFamily="18" charset="0"/>
              </a:rPr>
              <a:t>.</a:t>
            </a:r>
          </a:p>
          <a:p>
            <a:pPr algn="just"/>
            <a:r>
              <a:rPr lang="en-US" sz="2000" b="1" dirty="0" smtClean="0">
                <a:latin typeface="Times New Roman" pitchFamily="18" charset="0"/>
                <a:cs typeface="Times New Roman" pitchFamily="18" charset="0"/>
              </a:rPr>
              <a:t>Ý </a:t>
            </a:r>
            <a:r>
              <a:rPr lang="en-US" sz="2000" b="1" dirty="0" err="1" smtClean="0">
                <a:latin typeface="Times New Roman" pitchFamily="18" charset="0"/>
                <a:cs typeface="Times New Roman" pitchFamily="18" charset="0"/>
              </a:rPr>
              <a:t>nghĩa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của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Tổng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khởi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nghĩa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Cách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mạng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tháng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Tám</a:t>
            </a:r>
            <a:endParaRPr lang="en-US" sz="2000" dirty="0" smtClean="0">
              <a:latin typeface="Times New Roman" pitchFamily="18" charset="0"/>
              <a:cs typeface="Times New Roman" pitchFamily="18" charset="0"/>
            </a:endParaRPr>
          </a:p>
          <a:p>
            <a:pPr algn="just"/>
            <a:r>
              <a:rPr lang="en-US" sz="2000" dirty="0" err="1" smtClean="0">
                <a:latin typeface="Times New Roman" pitchFamily="18" charset="0"/>
                <a:cs typeface="Times New Roman" pitchFamily="18" charset="0"/>
              </a:rPr>
              <a:t>Cuộc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Tổng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khởi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Tám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nguyên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Việt</a:t>
            </a:r>
            <a:r>
              <a:rPr lang="en-US" sz="2000" dirty="0" smtClean="0">
                <a:latin typeface="Times New Roman" pitchFamily="18" charset="0"/>
                <a:cs typeface="Times New Roman" pitchFamily="18" charset="0"/>
              </a:rPr>
              <a:t> Nam - </a:t>
            </a:r>
            <a:r>
              <a:rPr lang="en-US" sz="2000" dirty="0" err="1" smtClean="0">
                <a:latin typeface="Times New Roman" pitchFamily="18" charset="0"/>
                <a:cs typeface="Times New Roman" pitchFamily="18" charset="0"/>
              </a:rPr>
              <a:t>kỉ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nguyên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tự</a:t>
            </a:r>
            <a:r>
              <a:rPr lang="en-US" sz="2000" dirty="0" smtClean="0">
                <a:latin typeface="Times New Roman" pitchFamily="18" charset="0"/>
                <a:cs typeface="Times New Roman" pitchFamily="18" charset="0"/>
              </a:rPr>
              <a:t> do,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nắm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quyền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chủ</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Việt</a:t>
            </a:r>
            <a:r>
              <a:rPr lang="en-US" sz="2000" dirty="0" smtClean="0">
                <a:latin typeface="Times New Roman" pitchFamily="18" charset="0"/>
                <a:cs typeface="Times New Roman" pitchFamily="18" charset="0"/>
              </a:rPr>
              <a:t> Nam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quyền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chuẩn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theo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Đồng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góp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diệt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chủ</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cổ</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thuộc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địa</a:t>
            </a:r>
            <a:r>
              <a:rPr lang="en-US" sz="20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7">
                                            <p:txEl>
                                              <p:pRg st="1" end="1"/>
                                            </p:txEl>
                                          </p:spTgt>
                                        </p:tgtEl>
                                        <p:attrNameLst>
                                          <p:attrName>style.visibility</p:attrName>
                                        </p:attrNameLst>
                                      </p:cBhvr>
                                      <p:to>
                                        <p:strVal val="visible"/>
                                      </p:to>
                                    </p:set>
                                    <p:animEffect transition="in" filter="box(in)">
                                      <p:cBhvr>
                                        <p:cTn id="10" dur="500"/>
                                        <p:tgtEl>
                                          <p:spTgt spid="7">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animEffect transition="in" filter="box(in)">
                                      <p:cBhvr>
                                        <p:cTn id="13" dur="500"/>
                                        <p:tgtEl>
                                          <p:spTgt spid="7">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7">
                                            <p:txEl>
                                              <p:pRg st="3" end="3"/>
                                            </p:txEl>
                                          </p:spTgt>
                                        </p:tgtEl>
                                        <p:attrNameLst>
                                          <p:attrName>style.visibility</p:attrName>
                                        </p:attrNameLst>
                                      </p:cBhvr>
                                      <p:to>
                                        <p:strVal val="visible"/>
                                      </p:to>
                                    </p:set>
                                    <p:animEffect transition="in" filter="box(in)">
                                      <p:cBhvr>
                                        <p:cTn id="16" dur="500"/>
                                        <p:tgtEl>
                                          <p:spTgt spid="7">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animEffect transition="in" filter="box(in)">
                                      <p:cBhvr>
                                        <p:cTn id="19" dur="500"/>
                                        <p:tgtEl>
                                          <p:spTgt spid="7">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7">
                                            <p:txEl>
                                              <p:pRg st="5" end="5"/>
                                            </p:txEl>
                                          </p:spTgt>
                                        </p:tgtEl>
                                        <p:attrNameLst>
                                          <p:attrName>style.visibility</p:attrName>
                                        </p:attrNameLst>
                                      </p:cBhvr>
                                      <p:to>
                                        <p:strVal val="visible"/>
                                      </p:to>
                                    </p:set>
                                    <p:animEffect transition="in" filter="box(in)">
                                      <p:cBhvr>
                                        <p:cTn id="22"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1200329"/>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9: ÔN TẬP KĨ NĂNG VIẾT BIÊN BẢN MỘT CUỘC HỌP, </a:t>
            </a:r>
          </a:p>
          <a:p>
            <a:pPr algn="ctr"/>
            <a:r>
              <a:rPr lang="en-US" b="1" dirty="0" smtClean="0">
                <a:solidFill>
                  <a:srgbClr val="FF0000"/>
                </a:solidFill>
                <a:latin typeface="Times New Roman" pitchFamily="18" charset="0"/>
                <a:cs typeface="Times New Roman" pitchFamily="18" charset="0"/>
              </a:rPr>
              <a:t>MỘT CUỘC THẢO LUẬN</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7" name="TextBox 6"/>
          <p:cNvSpPr txBox="1"/>
          <p:nvPr/>
        </p:nvSpPr>
        <p:spPr>
          <a:xfrm>
            <a:off x="0" y="685800"/>
            <a:ext cx="9144000" cy="5632311"/>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I.  TÌM HIỂU CHUNG VỀ VIẾT BIÊN BẢN VỀ MỘT CUỘC HỌP, CUỘC THẢO LUẬN HAY MỘT VỤ VIỆC</a:t>
            </a:r>
            <a:endParaRPr lang="en-US" sz="2400"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  1. </a:t>
            </a:r>
            <a:r>
              <a:rPr lang="en-US" sz="2400" b="1" dirty="0" err="1" smtClean="0">
                <a:latin typeface="Times New Roman" pitchFamily="18" charset="0"/>
                <a:cs typeface="Times New Roman" pitchFamily="18" charset="0"/>
              </a:rPr>
              <a:t>Biên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bản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là</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gì</a:t>
            </a:r>
            <a:r>
              <a:rPr lang="en-US" sz="2400" b="1"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Biên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bản</a:t>
            </a:r>
            <a:r>
              <a:rPr lang="en-US" sz="2400" b="1"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loại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chép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ngắn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gọn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đầy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xảy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xảy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a:t>
            </a:r>
          </a:p>
          <a:p>
            <a:r>
              <a:rPr lang="en-US" sz="2400" b="1" dirty="0" smtClean="0">
                <a:latin typeface="Times New Roman" pitchFamily="18" charset="0"/>
                <a:cs typeface="Times New Roman" pitchFamily="18" charset="0"/>
              </a:rPr>
              <a:t>2. </a:t>
            </a:r>
            <a:r>
              <a:rPr lang="en-US" sz="2400" b="1" dirty="0" err="1" smtClean="0">
                <a:latin typeface="Times New Roman" pitchFamily="18" charset="0"/>
                <a:cs typeface="Times New Roman" pitchFamily="18" charset="0"/>
              </a:rPr>
              <a:t>Các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loại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loại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biên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bản</a:t>
            </a:r>
            <a:r>
              <a:rPr lang="en-US" sz="2400" b="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kiện</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họp</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hội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nghị</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Biên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hành</a:t>
            </a:r>
            <a:r>
              <a:rPr lang="en-US" sz="2400" dirty="0" smtClean="0">
                <a:latin typeface="Times New Roman" pitchFamily="18" charset="0"/>
                <a:cs typeface="Times New Roman" pitchFamily="18" charset="0"/>
              </a:rPr>
              <a:t> vi </a:t>
            </a:r>
            <a:r>
              <a:rPr lang="en-US" sz="2400" dirty="0" err="1" smtClean="0">
                <a:latin typeface="Times New Roman" pitchFamily="18" charset="0"/>
                <a:cs typeface="Times New Roman" pitchFamily="18" charset="0"/>
              </a:rPr>
              <a:t>cụ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hành</a:t>
            </a:r>
            <a:r>
              <a:rPr lang="en-US" sz="2400" dirty="0" smtClean="0">
                <a:latin typeface="Times New Roman" pitchFamily="18" charset="0"/>
                <a:cs typeface="Times New Roman" pitchFamily="18" charset="0"/>
              </a:rPr>
              <a:t> vi </a:t>
            </a:r>
            <a:r>
              <a:rPr lang="en-US" sz="2400" dirty="0" err="1" smtClean="0">
                <a:latin typeface="Times New Roman" pitchFamily="18" charset="0"/>
                <a:cs typeface="Times New Roman" pitchFamily="18" charset="0"/>
              </a:rPr>
              <a:t>vi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phạm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luật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giao</a:t>
            </a:r>
            <a:r>
              <a:rPr lang="en-US" sz="2400" dirty="0" smtClean="0">
                <a:latin typeface="Times New Roman" pitchFamily="18" charset="0"/>
                <a:cs typeface="Times New Roman" pitchFamily="18" charset="0"/>
              </a:rPr>
              <a:t> ca </a:t>
            </a:r>
            <a:r>
              <a:rPr lang="en-US" sz="2400" dirty="0" err="1" smtClean="0">
                <a:latin typeface="Times New Roman" pitchFamily="18" charset="0"/>
                <a:cs typeface="Times New Roman" pitchFamily="18" charset="0"/>
              </a:rPr>
              <a:t>trực</a:t>
            </a:r>
            <a:r>
              <a:rPr lang="en-US" sz="2400" dirty="0" smtClean="0">
                <a:latin typeface="Times New Roman" pitchFamily="18" charset="0"/>
                <a:cs typeface="Times New Roman" pitchFamily="18" charset="0"/>
              </a:rPr>
              <a:t>,...).</a:t>
            </a:r>
          </a:p>
          <a:p>
            <a:r>
              <a:rPr lang="vi-VN" sz="2400" b="1" dirty="0" smtClean="0">
                <a:latin typeface="Times New Roman" pitchFamily="18" charset="0"/>
                <a:cs typeface="Times New Roman" pitchFamily="18" charset="0"/>
              </a:rPr>
              <a:t>3. Yêu cầu đối với kiểu biên bản</a:t>
            </a:r>
            <a:endParaRPr lang="en-US" sz="2400" dirty="0" smtClean="0">
              <a:latin typeface="Times New Roman" pitchFamily="18" charset="0"/>
              <a:cs typeface="Times New Roman" pitchFamily="18" charset="0"/>
            </a:endParaRPr>
          </a:p>
          <a:p>
            <a:r>
              <a:rPr lang="vi-VN" sz="2400" b="1" dirty="0" smtClean="0">
                <a:latin typeface="Times New Roman" pitchFamily="18" charset="0"/>
                <a:cs typeface="Times New Roman" pitchFamily="18" charset="0"/>
              </a:rPr>
              <a:t>a. Về hình thức, bố cục cần có:</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Quốc hiệu và tiêu ngữ.</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Tên văn bản (biên bản về việc gì).</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7">
                                            <p:txEl>
                                              <p:pRg st="1" end="1"/>
                                            </p:txEl>
                                          </p:spTgt>
                                        </p:tgtEl>
                                        <p:attrNameLst>
                                          <p:attrName>style.visibility</p:attrName>
                                        </p:attrNameLst>
                                      </p:cBhvr>
                                      <p:to>
                                        <p:strVal val="visible"/>
                                      </p:to>
                                    </p:set>
                                    <p:animEffect transition="in" filter="box(in)">
                                      <p:cBhvr>
                                        <p:cTn id="10" dur="500"/>
                                        <p:tgtEl>
                                          <p:spTgt spid="7">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animEffect transition="in" filter="box(in)">
                                      <p:cBhvr>
                                        <p:cTn id="13" dur="500"/>
                                        <p:tgtEl>
                                          <p:spTgt spid="7">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7">
                                            <p:txEl>
                                              <p:pRg st="3" end="3"/>
                                            </p:txEl>
                                          </p:spTgt>
                                        </p:tgtEl>
                                        <p:attrNameLst>
                                          <p:attrName>style.visibility</p:attrName>
                                        </p:attrNameLst>
                                      </p:cBhvr>
                                      <p:to>
                                        <p:strVal val="visible"/>
                                      </p:to>
                                    </p:set>
                                    <p:animEffect transition="in" filter="box(in)">
                                      <p:cBhvr>
                                        <p:cTn id="16" dur="500"/>
                                        <p:tgtEl>
                                          <p:spTgt spid="7">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animEffect transition="in" filter="box(in)">
                                      <p:cBhvr>
                                        <p:cTn id="19" dur="500"/>
                                        <p:tgtEl>
                                          <p:spTgt spid="7">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7">
                                            <p:txEl>
                                              <p:pRg st="5" end="5"/>
                                            </p:txEl>
                                          </p:spTgt>
                                        </p:tgtEl>
                                        <p:attrNameLst>
                                          <p:attrName>style.visibility</p:attrName>
                                        </p:attrNameLst>
                                      </p:cBhvr>
                                      <p:to>
                                        <p:strVal val="visible"/>
                                      </p:to>
                                    </p:set>
                                    <p:animEffect transition="in" filter="box(in)">
                                      <p:cBhvr>
                                        <p:cTn id="22" dur="500"/>
                                        <p:tgtEl>
                                          <p:spTgt spid="7">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7">
                                            <p:txEl>
                                              <p:pRg st="6" end="6"/>
                                            </p:txEl>
                                          </p:spTgt>
                                        </p:tgtEl>
                                        <p:attrNameLst>
                                          <p:attrName>style.visibility</p:attrName>
                                        </p:attrNameLst>
                                      </p:cBhvr>
                                      <p:to>
                                        <p:strVal val="visible"/>
                                      </p:to>
                                    </p:set>
                                    <p:animEffect transition="in" filter="box(in)">
                                      <p:cBhvr>
                                        <p:cTn id="25" dur="500"/>
                                        <p:tgtEl>
                                          <p:spTgt spid="7">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7">
                                            <p:txEl>
                                              <p:pRg st="7" end="7"/>
                                            </p:txEl>
                                          </p:spTgt>
                                        </p:tgtEl>
                                        <p:attrNameLst>
                                          <p:attrName>style.visibility</p:attrName>
                                        </p:attrNameLst>
                                      </p:cBhvr>
                                      <p:to>
                                        <p:strVal val="visible"/>
                                      </p:to>
                                    </p:set>
                                    <p:animEffect transition="in" filter="box(in)">
                                      <p:cBhvr>
                                        <p:cTn id="28" dur="500"/>
                                        <p:tgtEl>
                                          <p:spTgt spid="7">
                                            <p:txEl>
                                              <p:pRg st="7" end="7"/>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7">
                                            <p:txEl>
                                              <p:pRg st="8" end="8"/>
                                            </p:txEl>
                                          </p:spTgt>
                                        </p:tgtEl>
                                        <p:attrNameLst>
                                          <p:attrName>style.visibility</p:attrName>
                                        </p:attrNameLst>
                                      </p:cBhvr>
                                      <p:to>
                                        <p:strVal val="visible"/>
                                      </p:to>
                                    </p:set>
                                    <p:animEffect transition="in" filter="box(in)">
                                      <p:cBhvr>
                                        <p:cTn id="31" dur="500"/>
                                        <p:tgtEl>
                                          <p:spTgt spid="7">
                                            <p:txEl>
                                              <p:pRg st="8" end="8"/>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7">
                                            <p:txEl>
                                              <p:pRg st="9" end="9"/>
                                            </p:txEl>
                                          </p:spTgt>
                                        </p:tgtEl>
                                        <p:attrNameLst>
                                          <p:attrName>style.visibility</p:attrName>
                                        </p:attrNameLst>
                                      </p:cBhvr>
                                      <p:to>
                                        <p:strVal val="visible"/>
                                      </p:to>
                                    </p:set>
                                    <p:animEffect transition="in" filter="box(in)">
                                      <p:cBhvr>
                                        <p:cTn id="34" dur="500"/>
                                        <p:tgtEl>
                                          <p:spTgt spid="7">
                                            <p:txEl>
                                              <p:pRg st="9" end="9"/>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7">
                                            <p:txEl>
                                              <p:pRg st="10" end="10"/>
                                            </p:txEl>
                                          </p:spTgt>
                                        </p:tgtEl>
                                        <p:attrNameLst>
                                          <p:attrName>style.visibility</p:attrName>
                                        </p:attrNameLst>
                                      </p:cBhvr>
                                      <p:to>
                                        <p:strVal val="visible"/>
                                      </p:to>
                                    </p:set>
                                    <p:animEffect transition="in" filter="box(in)">
                                      <p:cBhvr>
                                        <p:cTn id="37" dur="500"/>
                                        <p:tgtEl>
                                          <p:spTgt spid="7">
                                            <p:txEl>
                                              <p:pRg st="10" end="10"/>
                                            </p:txEl>
                                          </p:spTgt>
                                        </p:tgtEl>
                                      </p:cBhvr>
                                    </p:animEffect>
                                  </p:childTnLst>
                                </p:cTn>
                              </p:par>
                              <p:par>
                                <p:cTn id="38" presetID="4" presetClass="entr" presetSubtype="16" fill="hold" nodeType="withEffect">
                                  <p:stCondLst>
                                    <p:cond delay="0"/>
                                  </p:stCondLst>
                                  <p:childTnLst>
                                    <p:set>
                                      <p:cBhvr>
                                        <p:cTn id="39" dur="1" fill="hold">
                                          <p:stCondLst>
                                            <p:cond delay="0"/>
                                          </p:stCondLst>
                                        </p:cTn>
                                        <p:tgtEl>
                                          <p:spTgt spid="7">
                                            <p:txEl>
                                              <p:pRg st="11" end="11"/>
                                            </p:txEl>
                                          </p:spTgt>
                                        </p:tgtEl>
                                        <p:attrNameLst>
                                          <p:attrName>style.visibility</p:attrName>
                                        </p:attrNameLst>
                                      </p:cBhvr>
                                      <p:to>
                                        <p:strVal val="visible"/>
                                      </p:to>
                                    </p:set>
                                    <p:animEffect transition="in" filter="box(in)">
                                      <p:cBhvr>
                                        <p:cTn id="40" dur="500"/>
                                        <p:tgtEl>
                                          <p:spTgt spid="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1200329"/>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9: ÔN TẬP KĨ NĂNG VIẾT BIÊN BẢN MỘT CUỘC HỌP, </a:t>
            </a:r>
          </a:p>
          <a:p>
            <a:pPr algn="ctr"/>
            <a:r>
              <a:rPr lang="en-US" b="1" dirty="0" smtClean="0">
                <a:solidFill>
                  <a:srgbClr val="FF0000"/>
                </a:solidFill>
                <a:latin typeface="Times New Roman" pitchFamily="18" charset="0"/>
                <a:cs typeface="Times New Roman" pitchFamily="18" charset="0"/>
              </a:rPr>
              <a:t>MỘT CUỘC THẢO LUẬN</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7" name="TextBox 6"/>
          <p:cNvSpPr txBox="1"/>
          <p:nvPr/>
        </p:nvSpPr>
        <p:spPr>
          <a:xfrm>
            <a:off x="0" y="685800"/>
            <a:ext cx="9144000" cy="5262979"/>
          </a:xfrm>
          <a:prstGeom prst="rect">
            <a:avLst/>
          </a:prstGeom>
          <a:noFill/>
        </p:spPr>
        <p:txBody>
          <a:bodyPr wrap="square" rtlCol="0">
            <a:spAutoFit/>
          </a:bodyPr>
          <a:lstStyle/>
          <a:p>
            <a:pPr algn="just"/>
            <a:r>
              <a:rPr lang="vi-VN" sz="2800" dirty="0" smtClean="0">
                <a:latin typeface="Times New Roman" pitchFamily="18" charset="0"/>
                <a:cs typeface="Times New Roman" pitchFamily="18" charset="0"/>
              </a:rPr>
              <a:t>- Thời gian, địa điểm ghi biên bản.</a:t>
            </a:r>
            <a:endParaRPr lang="en-US" sz="2800" dirty="0" smtClean="0">
              <a:latin typeface="Times New Roman" pitchFamily="18" charset="0"/>
              <a:cs typeface="Times New Roman" pitchFamily="18" charset="0"/>
            </a:endParaRPr>
          </a:p>
          <a:p>
            <a:pPr algn="just"/>
            <a:r>
              <a:rPr lang="vi-VN" sz="2800" dirty="0" smtClean="0">
                <a:latin typeface="Times New Roman" pitchFamily="18" charset="0"/>
                <a:cs typeface="Times New Roman" pitchFamily="18" charset="0"/>
              </a:rPr>
              <a:t>- Thành phần tham dự, người chủ trì, người ghi biên bản.</a:t>
            </a:r>
            <a:endParaRPr lang="en-US" sz="2800" dirty="0" smtClean="0">
              <a:latin typeface="Times New Roman" pitchFamily="18" charset="0"/>
              <a:cs typeface="Times New Roman" pitchFamily="18" charset="0"/>
            </a:endParaRPr>
          </a:p>
          <a:p>
            <a:pPr algn="just"/>
            <a:r>
              <a:rPr lang="vi-VN" sz="2800" dirty="0" smtClean="0">
                <a:latin typeface="Times New Roman" pitchFamily="18" charset="0"/>
                <a:cs typeface="Times New Roman" pitchFamily="18" charset="0"/>
              </a:rPr>
              <a:t>- Diễn biến sự kiện thực tế (phần nội dung cơ bản, ghi đầy đủ ý kiến phát biểu các bên, lập luận các bên, ý kiến của chủ tọa,...).</a:t>
            </a:r>
            <a:endParaRPr lang="en-US" sz="2800" dirty="0" smtClean="0">
              <a:latin typeface="Times New Roman" pitchFamily="18" charset="0"/>
              <a:cs typeface="Times New Roman" pitchFamily="18" charset="0"/>
            </a:endParaRPr>
          </a:p>
          <a:p>
            <a:pPr algn="just"/>
            <a:r>
              <a:rPr lang="vi-VN" sz="2800" dirty="0" smtClean="0">
                <a:latin typeface="Times New Roman" pitchFamily="18" charset="0"/>
                <a:cs typeface="Times New Roman" pitchFamily="18" charset="0"/>
              </a:rPr>
              <a:t>- Phần kết thúc (ghi thời gian cụ thể, chữ kí của thư kí và chủ tạo).</a:t>
            </a:r>
            <a:endParaRPr lang="en-US" sz="2800" dirty="0" smtClean="0">
              <a:latin typeface="Times New Roman" pitchFamily="18" charset="0"/>
              <a:cs typeface="Times New Roman" pitchFamily="18" charset="0"/>
            </a:endParaRPr>
          </a:p>
          <a:p>
            <a:pPr algn="just"/>
            <a:r>
              <a:rPr lang="vi-VN" sz="2800" b="1" dirty="0" smtClean="0">
                <a:latin typeface="Times New Roman" pitchFamily="18" charset="0"/>
                <a:cs typeface="Times New Roman" pitchFamily="18" charset="0"/>
              </a:rPr>
              <a:t>b. Về nội dung, thông tin cần đảm bảo:</a:t>
            </a:r>
            <a:endParaRPr lang="en-US" sz="2800" dirty="0" smtClean="0">
              <a:latin typeface="Times New Roman" pitchFamily="18" charset="0"/>
              <a:cs typeface="Times New Roman" pitchFamily="18" charset="0"/>
            </a:endParaRPr>
          </a:p>
          <a:p>
            <a:pPr algn="just"/>
            <a:r>
              <a:rPr lang="vi-VN" sz="2800" dirty="0" smtClean="0">
                <a:latin typeface="Times New Roman" pitchFamily="18" charset="0"/>
                <a:cs typeface="Times New Roman" pitchFamily="18" charset="0"/>
              </a:rPr>
              <a:t>- Số liệu, sự kiện chính xác, cụ thể.</a:t>
            </a:r>
            <a:endParaRPr lang="en-US" sz="2800" dirty="0" smtClean="0">
              <a:latin typeface="Times New Roman" pitchFamily="18" charset="0"/>
              <a:cs typeface="Times New Roman" pitchFamily="18" charset="0"/>
            </a:endParaRPr>
          </a:p>
          <a:p>
            <a:pPr algn="just"/>
            <a:r>
              <a:rPr lang="vi-VN" sz="2800" dirty="0" smtClean="0">
                <a:latin typeface="Times New Roman" pitchFamily="18" charset="0"/>
                <a:cs typeface="Times New Roman" pitchFamily="18" charset="0"/>
              </a:rPr>
              <a:t>- Ghi chép trung thực, đầy đủ không suy diễn chủ quan.</a:t>
            </a:r>
            <a:endParaRPr lang="en-US" sz="2800" dirty="0" smtClean="0">
              <a:latin typeface="Times New Roman" pitchFamily="18" charset="0"/>
              <a:cs typeface="Times New Roman" pitchFamily="18" charset="0"/>
            </a:endParaRPr>
          </a:p>
          <a:p>
            <a:pPr algn="just"/>
            <a:r>
              <a:rPr lang="vi-VN" sz="2800" dirty="0" smtClean="0">
                <a:latin typeface="Times New Roman" pitchFamily="18" charset="0"/>
                <a:cs typeface="Times New Roman" pitchFamily="18" charset="0"/>
              </a:rPr>
              <a:t>- Nội dung ghi chép phải có trọng tâm, trọng điểm.</a:t>
            </a:r>
            <a:endParaRPr lang="en-US" sz="2800" dirty="0" smtClean="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ox(in)">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ox(in)">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box(in)">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box(in)">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box(in)">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box(in)">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box(in)">
                                      <p:cBhvr>
                                        <p:cTn id="42" dur="500"/>
                                        <p:tgtEl>
                                          <p:spTgt spid="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1200329"/>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9: ÔN TẬP KĨ NĂNG VIẾT BIÊN BẢN MỘT CUỘC HỌP, </a:t>
            </a:r>
          </a:p>
          <a:p>
            <a:pPr algn="ctr"/>
            <a:r>
              <a:rPr lang="en-US" b="1" dirty="0" smtClean="0">
                <a:solidFill>
                  <a:srgbClr val="FF0000"/>
                </a:solidFill>
                <a:latin typeface="Times New Roman" pitchFamily="18" charset="0"/>
                <a:cs typeface="Times New Roman" pitchFamily="18" charset="0"/>
              </a:rPr>
              <a:t>MỘT CUỘC THẢO LUẬN</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7" name="TextBox 6"/>
          <p:cNvSpPr txBox="1"/>
          <p:nvPr/>
        </p:nvSpPr>
        <p:spPr>
          <a:xfrm>
            <a:off x="0" y="685800"/>
            <a:ext cx="9144000" cy="6001643"/>
          </a:xfrm>
          <a:prstGeom prst="rect">
            <a:avLst/>
          </a:prstGeom>
          <a:noFill/>
        </p:spPr>
        <p:txBody>
          <a:bodyPr wrap="square" rtlCol="0">
            <a:spAutoFit/>
          </a:bodyPr>
          <a:lstStyle/>
          <a:p>
            <a:r>
              <a:rPr lang="vi-VN" sz="2400" b="1" dirty="0" smtClean="0">
                <a:latin typeface="Times New Roman" pitchFamily="18" charset="0"/>
                <a:cs typeface="Times New Roman" pitchFamily="18" charset="0"/>
              </a:rPr>
              <a:t>Viết biên bản - Mẫu 1</a:t>
            </a:r>
            <a:endParaRPr lang="en-US" sz="2400" b="1" dirty="0" smtClean="0">
              <a:latin typeface="Times New Roman" pitchFamily="18" charset="0"/>
              <a:cs typeface="Times New Roman" pitchFamily="18" charset="0"/>
            </a:endParaRPr>
          </a:p>
          <a:p>
            <a:pPr algn="ctr"/>
            <a:r>
              <a:rPr lang="vi-VN" sz="2400" dirty="0" smtClean="0">
                <a:latin typeface="Times New Roman" pitchFamily="18" charset="0"/>
                <a:cs typeface="Times New Roman" pitchFamily="18" charset="0"/>
              </a:rPr>
              <a:t>CỘNG HÒA XÃ HỘI CHỦ NGHĨA VIỆT NAM</a:t>
            </a:r>
            <a:endParaRPr lang="en-US" sz="2400" dirty="0" smtClean="0">
              <a:latin typeface="Times New Roman" pitchFamily="18" charset="0"/>
              <a:cs typeface="Times New Roman" pitchFamily="18" charset="0"/>
            </a:endParaRPr>
          </a:p>
          <a:p>
            <a:pPr algn="ctr"/>
            <a:r>
              <a:rPr lang="vi-VN" sz="2400" dirty="0" smtClean="0">
                <a:latin typeface="Times New Roman" pitchFamily="18" charset="0"/>
                <a:cs typeface="Times New Roman" pitchFamily="18" charset="0"/>
              </a:rPr>
              <a:t>Độc lập - Tự do - Hạnh phúc</a:t>
            </a:r>
            <a:endParaRPr lang="en-US" sz="2400" dirty="0" smtClean="0">
              <a:latin typeface="Times New Roman" pitchFamily="18" charset="0"/>
              <a:cs typeface="Times New Roman" pitchFamily="18" charset="0"/>
            </a:endParaRPr>
          </a:p>
          <a:p>
            <a:pPr algn="ctr"/>
            <a:r>
              <a:rPr lang="vi-VN" sz="2400" b="1" dirty="0" smtClean="0">
                <a:latin typeface="Times New Roman" pitchFamily="18" charset="0"/>
                <a:cs typeface="Times New Roman" pitchFamily="18" charset="0"/>
              </a:rPr>
              <a:t>BIÊN BẢN HỌP LỚP</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Thời gian bắt đầu: 8 giờ 30 phút, ngày… tháng… năm…</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Địa điểm: tại phòng … (phòng học lớp 6A)</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Thành phần tham dự:</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Giáo viên chủ nhiệm: cô Nguyễn Thu Hoài</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lớp</a:t>
            </a:r>
            <a:r>
              <a:rPr lang="en-US" sz="2400" dirty="0" smtClean="0">
                <a:latin typeface="Times New Roman" pitchFamily="18" charset="0"/>
                <a:cs typeface="Times New Roman" pitchFamily="18" charset="0"/>
              </a:rPr>
              <a:t> 6A</a:t>
            </a:r>
          </a:p>
          <a:p>
            <a:r>
              <a:rPr lang="en-US" sz="2400" dirty="0" err="1" smtClean="0">
                <a:latin typeface="Times New Roman" pitchFamily="18" charset="0"/>
                <a:cs typeface="Times New Roman" pitchFamily="18" charset="0"/>
              </a:rPr>
              <a:t>Chủ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tọa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Trần</a:t>
            </a:r>
            <a:r>
              <a:rPr lang="en-US" sz="2400" dirty="0" smtClean="0">
                <a:latin typeface="Times New Roman" pitchFamily="18" charset="0"/>
                <a:cs typeface="Times New Roman" pitchFamily="18" charset="0"/>
              </a:rPr>
              <a:t> Thu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Lớp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trưởng</a:t>
            </a:r>
            <a:endParaRPr lang="en-US" sz="2400" dirty="0" smtClean="0">
              <a:latin typeface="Times New Roman" pitchFamily="18" charset="0"/>
              <a:cs typeface="Times New Roman" pitchFamily="18" charset="0"/>
            </a:endParaRPr>
          </a:p>
          <a:p>
            <a:r>
              <a:rPr lang="en-US" sz="2400" dirty="0" err="1" smtClean="0">
                <a:latin typeface="Times New Roman" pitchFamily="18" charset="0"/>
                <a:cs typeface="Times New Roman" pitchFamily="18" charset="0"/>
              </a:rPr>
              <a:t>Thư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Nguyễn</a:t>
            </a:r>
            <a:r>
              <a:rPr lang="en-US" sz="2400" dirty="0" smtClean="0">
                <a:latin typeface="Times New Roman" pitchFamily="18" charset="0"/>
                <a:cs typeface="Times New Roman" pitchFamily="18" charset="0"/>
              </a:rPr>
              <a:t> Mai </a:t>
            </a:r>
            <a:r>
              <a:rPr lang="en-US" sz="2400" dirty="0" err="1" smtClean="0">
                <a:latin typeface="Times New Roman" pitchFamily="18" charset="0"/>
                <a:cs typeface="Times New Roman" pitchFamily="18" charset="0"/>
              </a:rPr>
              <a:t>Anh</a:t>
            </a:r>
            <a:endParaRPr lang="en-US" sz="2400" dirty="0" smtClean="0">
              <a:latin typeface="Times New Roman" pitchFamily="18" charset="0"/>
              <a:cs typeface="Times New Roman" pitchFamily="18" charset="0"/>
            </a:endParaRPr>
          </a:p>
          <a:p>
            <a:r>
              <a:rPr lang="en-US" sz="2400" dirty="0" err="1" smtClean="0">
                <a:latin typeface="Times New Roman" pitchFamily="18" charset="0"/>
                <a:cs typeface="Times New Roman" pitchFamily="18" charset="0"/>
              </a:rPr>
              <a:t>Nội</a:t>
            </a:r>
            <a:r>
              <a:rPr lang="en-US" sz="2400" dirty="0" smtClean="0">
                <a:latin typeface="Times New Roman" pitchFamily="18" charset="0"/>
                <a:cs typeface="Times New Roman" pitchFamily="18" charset="0"/>
              </a:rPr>
              <a:t> dung:</a:t>
            </a:r>
          </a:p>
          <a:p>
            <a:r>
              <a:rPr lang="en-US" sz="2400" dirty="0" smtClean="0">
                <a:latin typeface="Times New Roman" pitchFamily="18" charset="0"/>
                <a:cs typeface="Times New Roman" pitchFamily="18" charset="0"/>
              </a:rPr>
              <a:t>(1) </a:t>
            </a:r>
            <a:r>
              <a:rPr lang="en-US" sz="2400" dirty="0" err="1" smtClean="0">
                <a:latin typeface="Times New Roman" pitchFamily="18" charset="0"/>
                <a:cs typeface="Times New Roman" pitchFamily="18" charset="0"/>
              </a:rPr>
              <a:t>Chủ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tọa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Trần</a:t>
            </a:r>
            <a:r>
              <a:rPr lang="en-US" sz="2400" dirty="0" smtClean="0">
                <a:latin typeface="Times New Roman" pitchFamily="18" charset="0"/>
                <a:cs typeface="Times New Roman" pitchFamily="18" charset="0"/>
              </a:rPr>
              <a:t> Thu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rèn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tuần</a:t>
            </a:r>
            <a:r>
              <a:rPr lang="en-US" sz="2400" dirty="0" smtClean="0">
                <a:latin typeface="Times New Roman" pitchFamily="18" charset="0"/>
                <a:cs typeface="Times New Roman" pitchFamily="18" charset="0"/>
              </a:rPr>
              <a:t> qua. </a:t>
            </a:r>
            <a:r>
              <a:rPr lang="en-US" sz="2400" dirty="0" err="1" smtClean="0">
                <a:latin typeface="Times New Roman" pitchFamily="18" charset="0"/>
                <a:cs typeface="Times New Roman" pitchFamily="18" charset="0"/>
              </a:rPr>
              <a:t>Đồng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vấn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chưa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tốt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còn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tồn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tại</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rèn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luyện</a:t>
            </a:r>
            <a:r>
              <a:rPr lang="en-US" sz="2400" dirty="0" smtClean="0">
                <a:latin typeface="Times New Roman" pitchFamily="18" charset="0"/>
                <a:cs typeface="Times New Roman" pitchFamily="18" charset="0"/>
              </a:rPr>
              <a:t>:</a:t>
            </a: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ox(in)">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ox(in)">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box(in)">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box(in)">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box(in)">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box(in)">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box(in)">
                                      <p:cBhvr>
                                        <p:cTn id="42" dur="500"/>
                                        <p:tgtEl>
                                          <p:spTgt spid="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box(in)">
                                      <p:cBhvr>
                                        <p:cTn id="47" dur="500"/>
                                        <p:tgtEl>
                                          <p:spTgt spid="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7">
                                            <p:txEl>
                                              <p:pRg st="9" end="9"/>
                                            </p:txEl>
                                          </p:spTgt>
                                        </p:tgtEl>
                                        <p:attrNameLst>
                                          <p:attrName>style.visibility</p:attrName>
                                        </p:attrNameLst>
                                      </p:cBhvr>
                                      <p:to>
                                        <p:strVal val="visible"/>
                                      </p:to>
                                    </p:set>
                                    <p:animEffect transition="in" filter="box(in)">
                                      <p:cBhvr>
                                        <p:cTn id="52" dur="500"/>
                                        <p:tgtEl>
                                          <p:spTgt spid="7">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7">
                                            <p:txEl>
                                              <p:pRg st="10" end="10"/>
                                            </p:txEl>
                                          </p:spTgt>
                                        </p:tgtEl>
                                        <p:attrNameLst>
                                          <p:attrName>style.visibility</p:attrName>
                                        </p:attrNameLst>
                                      </p:cBhvr>
                                      <p:to>
                                        <p:strVal val="visible"/>
                                      </p:to>
                                    </p:set>
                                    <p:animEffect transition="in" filter="box(in)">
                                      <p:cBhvr>
                                        <p:cTn id="57" dur="500"/>
                                        <p:tgtEl>
                                          <p:spTgt spid="7">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7">
                                            <p:txEl>
                                              <p:pRg st="11" end="11"/>
                                            </p:txEl>
                                          </p:spTgt>
                                        </p:tgtEl>
                                        <p:attrNameLst>
                                          <p:attrName>style.visibility</p:attrName>
                                        </p:attrNameLst>
                                      </p:cBhvr>
                                      <p:to>
                                        <p:strVal val="visible"/>
                                      </p:to>
                                    </p:set>
                                    <p:animEffect transition="in" filter="box(in)">
                                      <p:cBhvr>
                                        <p:cTn id="62" dur="500"/>
                                        <p:tgtEl>
                                          <p:spTgt spid="7">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7">
                                            <p:txEl>
                                              <p:pRg st="12" end="12"/>
                                            </p:txEl>
                                          </p:spTgt>
                                        </p:tgtEl>
                                        <p:attrNameLst>
                                          <p:attrName>style.visibility</p:attrName>
                                        </p:attrNameLst>
                                      </p:cBhvr>
                                      <p:to>
                                        <p:strVal val="visible"/>
                                      </p:to>
                                    </p:set>
                                    <p:animEffect transition="in" filter="box(in)">
                                      <p:cBhvr>
                                        <p:cTn id="67" dur="500"/>
                                        <p:tgtEl>
                                          <p:spTgt spid="7">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7">
                                            <p:txEl>
                                              <p:pRg st="13" end="13"/>
                                            </p:txEl>
                                          </p:spTgt>
                                        </p:tgtEl>
                                        <p:attrNameLst>
                                          <p:attrName>style.visibility</p:attrName>
                                        </p:attrNameLst>
                                      </p:cBhvr>
                                      <p:to>
                                        <p:strVal val="visible"/>
                                      </p:to>
                                    </p:set>
                                    <p:animEffect transition="in" filter="box(in)">
                                      <p:cBhvr>
                                        <p:cTn id="72" dur="500"/>
                                        <p:tgtEl>
                                          <p:spTgt spid="7">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1200329"/>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9: ÔN TẬP KĨ NĂNG VIẾT BIÊN BẢN MỘT CUỘC HỌP, </a:t>
            </a:r>
          </a:p>
          <a:p>
            <a:pPr algn="ctr"/>
            <a:r>
              <a:rPr lang="en-US" b="1" dirty="0" smtClean="0">
                <a:solidFill>
                  <a:srgbClr val="FF0000"/>
                </a:solidFill>
                <a:latin typeface="Times New Roman" pitchFamily="18" charset="0"/>
                <a:cs typeface="Times New Roman" pitchFamily="18" charset="0"/>
              </a:rPr>
              <a:t>MỘT CUỘC THẢO LUẬN</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7" name="TextBox 6"/>
          <p:cNvSpPr txBox="1"/>
          <p:nvPr/>
        </p:nvSpPr>
        <p:spPr>
          <a:xfrm>
            <a:off x="0" y="685800"/>
            <a:ext cx="9144000" cy="6370975"/>
          </a:xfrm>
          <a:prstGeom prst="rect">
            <a:avLst/>
          </a:prstGeom>
          <a:noFill/>
        </p:spPr>
        <p:txBody>
          <a:bodyPr wrap="square" rtlCol="0">
            <a:spAutoFit/>
          </a:bodyPr>
          <a:lstStyle/>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lớp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loại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giỏi</a:t>
            </a:r>
            <a:r>
              <a:rPr lang="en-US" sz="2400" dirty="0" smtClean="0">
                <a:latin typeface="Times New Roman" pitchFamily="18" charset="0"/>
                <a:cs typeface="Times New Roman" pitchFamily="18" charset="0"/>
              </a:rPr>
              <a:t>: 25/30 </a:t>
            </a:r>
            <a:r>
              <a:rPr lang="en-US" sz="2400" dirty="0" err="1" smtClean="0">
                <a:latin typeface="Times New Roman" pitchFamily="18" charset="0"/>
                <a:cs typeface="Times New Roman" pitchFamily="18" charset="0"/>
              </a:rPr>
              <a:t>tiết</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9, 10 </a:t>
            </a:r>
            <a:r>
              <a:rPr lang="en-US" sz="2400" dirty="0" err="1" smtClean="0">
                <a:latin typeface="Times New Roman" pitchFamily="18" charset="0"/>
                <a:cs typeface="Times New Roman" pitchFamily="18" charset="0"/>
              </a:rPr>
              <a:t>ghi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tuần</a:t>
            </a:r>
            <a:r>
              <a:rPr lang="en-US" sz="2400" dirty="0" smtClean="0">
                <a:latin typeface="Times New Roman" pitchFamily="18" charset="0"/>
                <a:cs typeface="Times New Roman" pitchFamily="18" charset="0"/>
              </a:rPr>
              <a:t>: 30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Xếp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đua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lớp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trường</a:t>
            </a:r>
            <a:r>
              <a:rPr lang="en-US" sz="2400" dirty="0" smtClean="0">
                <a:latin typeface="Times New Roman" pitchFamily="18" charset="0"/>
                <a:cs typeface="Times New Roman" pitchFamily="18" charset="0"/>
              </a:rPr>
              <a:t>: 9.</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Vấn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còn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tồn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tại</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còn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muộn</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giờ</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lớp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còn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thầy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nhắc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nhở</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riêng</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chưa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(2) </a:t>
            </a:r>
            <a:r>
              <a:rPr lang="en-US" sz="2400" dirty="0" err="1" smtClean="0">
                <a:latin typeface="Times New Roman" pitchFamily="18" charset="0"/>
                <a:cs typeface="Times New Roman" pitchFamily="18" charset="0"/>
              </a:rPr>
              <a:t>Chủ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tọa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tới</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huy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Nghiêm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chấp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nội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lớp</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Hoàng</a:t>
            </a:r>
            <a:r>
              <a:rPr lang="en-US" sz="2400" dirty="0" smtClean="0">
                <a:latin typeface="Times New Roman" pitchFamily="18" charset="0"/>
                <a:cs typeface="Times New Roman" pitchFamily="18" charset="0"/>
              </a:rPr>
              <a:t> Thu </a:t>
            </a:r>
            <a:r>
              <a:rPr lang="en-US" sz="2400" dirty="0" err="1" smtClean="0">
                <a:latin typeface="Times New Roman" pitchFamily="18" charset="0"/>
                <a:cs typeface="Times New Roman" pitchFamily="18" charset="0"/>
              </a:rPr>
              <a:t>Lan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Nguyễn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Xuân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Hòa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Trương</a:t>
            </a:r>
            <a:r>
              <a:rPr lang="en-US" sz="2400" dirty="0" smtClean="0">
                <a:latin typeface="Times New Roman" pitchFamily="18" charset="0"/>
                <a:cs typeface="Times New Roman" pitchFamily="18" charset="0"/>
              </a:rPr>
              <a:t> Thu </a:t>
            </a:r>
            <a:r>
              <a:rPr lang="en-US" sz="2400" dirty="0" err="1" smtClean="0">
                <a:latin typeface="Times New Roman" pitchFamily="18" charset="0"/>
                <a:cs typeface="Times New Roman" pitchFamily="18" charset="0"/>
              </a:rPr>
              <a:t>Trang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lớp</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xếp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đua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lớp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đạt</a:t>
            </a:r>
            <a:r>
              <a:rPr lang="en-US" sz="2400" dirty="0" smtClean="0">
                <a:latin typeface="Times New Roman" pitchFamily="18" charset="0"/>
                <a:cs typeface="Times New Roman" pitchFamily="18" charset="0"/>
              </a:rPr>
              <a:t>: 5</a:t>
            </a:r>
          </a:p>
          <a:p>
            <a:r>
              <a:rPr lang="en-US" sz="2400" dirty="0" smtClean="0">
                <a:latin typeface="Times New Roman" pitchFamily="18" charset="0"/>
                <a:cs typeface="Times New Roman" pitchFamily="18" charset="0"/>
              </a:rPr>
              <a:t>(3) </a:t>
            </a:r>
            <a:r>
              <a:rPr lang="en-US" sz="2400" dirty="0" err="1" smtClean="0">
                <a:latin typeface="Times New Roman" pitchFamily="18" charset="0"/>
                <a:cs typeface="Times New Roman" pitchFamily="18" charset="0"/>
              </a:rPr>
              <a:t>Giáo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xét</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Lớp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bộ</a:t>
            </a:r>
            <a:r>
              <a:rPr lang="en-US" sz="2400" dirty="0" smtClean="0">
                <a:latin typeface="Times New Roman" pitchFamily="18" charset="0"/>
                <a:cs typeface="Times New Roman" pitchFamily="18" charset="0"/>
              </a:rPr>
              <a:t> so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trước</a:t>
            </a:r>
            <a:r>
              <a:rPr lang="en-US" sz="2400" dirty="0" smtClean="0">
                <a:latin typeface="Times New Roman" pitchFamily="18" charset="0"/>
                <a:cs typeface="Times New Roman" pitchFamily="18" charset="0"/>
              </a:rPr>
              <a:t>.</a:t>
            </a: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ox(in)">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ox(in)">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box(in)">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box(in)">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box(in)">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box(in)">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box(in)">
                                      <p:cBhvr>
                                        <p:cTn id="42" dur="500"/>
                                        <p:tgtEl>
                                          <p:spTgt spid="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box(in)">
                                      <p:cBhvr>
                                        <p:cTn id="47" dur="500"/>
                                        <p:tgtEl>
                                          <p:spTgt spid="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7">
                                            <p:txEl>
                                              <p:pRg st="9" end="9"/>
                                            </p:txEl>
                                          </p:spTgt>
                                        </p:tgtEl>
                                        <p:attrNameLst>
                                          <p:attrName>style.visibility</p:attrName>
                                        </p:attrNameLst>
                                      </p:cBhvr>
                                      <p:to>
                                        <p:strVal val="visible"/>
                                      </p:to>
                                    </p:set>
                                    <p:animEffect transition="in" filter="box(in)">
                                      <p:cBhvr>
                                        <p:cTn id="52" dur="500"/>
                                        <p:tgtEl>
                                          <p:spTgt spid="7">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7">
                                            <p:txEl>
                                              <p:pRg st="10" end="10"/>
                                            </p:txEl>
                                          </p:spTgt>
                                        </p:tgtEl>
                                        <p:attrNameLst>
                                          <p:attrName>style.visibility</p:attrName>
                                        </p:attrNameLst>
                                      </p:cBhvr>
                                      <p:to>
                                        <p:strVal val="visible"/>
                                      </p:to>
                                    </p:set>
                                    <p:animEffect transition="in" filter="box(in)">
                                      <p:cBhvr>
                                        <p:cTn id="57" dur="500"/>
                                        <p:tgtEl>
                                          <p:spTgt spid="7">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7">
                                            <p:txEl>
                                              <p:pRg st="11" end="11"/>
                                            </p:txEl>
                                          </p:spTgt>
                                        </p:tgtEl>
                                        <p:attrNameLst>
                                          <p:attrName>style.visibility</p:attrName>
                                        </p:attrNameLst>
                                      </p:cBhvr>
                                      <p:to>
                                        <p:strVal val="visible"/>
                                      </p:to>
                                    </p:set>
                                    <p:animEffect transition="in" filter="box(in)">
                                      <p:cBhvr>
                                        <p:cTn id="62" dur="500"/>
                                        <p:tgtEl>
                                          <p:spTgt spid="7">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7">
                                            <p:txEl>
                                              <p:pRg st="12" end="12"/>
                                            </p:txEl>
                                          </p:spTgt>
                                        </p:tgtEl>
                                        <p:attrNameLst>
                                          <p:attrName>style.visibility</p:attrName>
                                        </p:attrNameLst>
                                      </p:cBhvr>
                                      <p:to>
                                        <p:strVal val="visible"/>
                                      </p:to>
                                    </p:set>
                                    <p:animEffect transition="in" filter="box(in)">
                                      <p:cBhvr>
                                        <p:cTn id="67" dur="500"/>
                                        <p:tgtEl>
                                          <p:spTgt spid="7">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7">
                                            <p:txEl>
                                              <p:pRg st="13" end="13"/>
                                            </p:txEl>
                                          </p:spTgt>
                                        </p:tgtEl>
                                        <p:attrNameLst>
                                          <p:attrName>style.visibility</p:attrName>
                                        </p:attrNameLst>
                                      </p:cBhvr>
                                      <p:to>
                                        <p:strVal val="visible"/>
                                      </p:to>
                                    </p:set>
                                    <p:animEffect transition="in" filter="box(in)">
                                      <p:cBhvr>
                                        <p:cTn id="72" dur="500"/>
                                        <p:tgtEl>
                                          <p:spTgt spid="7">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1200329"/>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9: ÔN TẬP KĨ NĂNG VIẾT BIÊN BẢN MỘT CUỘC HỌP, </a:t>
            </a:r>
          </a:p>
          <a:p>
            <a:pPr algn="ctr"/>
            <a:r>
              <a:rPr lang="en-US" b="1" dirty="0" smtClean="0">
                <a:solidFill>
                  <a:srgbClr val="FF0000"/>
                </a:solidFill>
                <a:latin typeface="Times New Roman" pitchFamily="18" charset="0"/>
                <a:cs typeface="Times New Roman" pitchFamily="18" charset="0"/>
              </a:rPr>
              <a:t>MỘT CUỘC THẢO LUẬN</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7" name="TextBox 6"/>
          <p:cNvSpPr txBox="1"/>
          <p:nvPr/>
        </p:nvSpPr>
        <p:spPr>
          <a:xfrm>
            <a:off x="0" y="685800"/>
            <a:ext cx="9144000" cy="4524315"/>
          </a:xfrm>
          <a:prstGeom prst="rect">
            <a:avLst/>
          </a:prstGeom>
          <a:noFill/>
        </p:spPr>
        <p:txBody>
          <a:bodyPr wrap="square" rtlCol="0">
            <a:spAutoFit/>
          </a:bodyPr>
          <a:lstStyle/>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Hoàng</a:t>
            </a:r>
            <a:r>
              <a:rPr lang="en-US" sz="2400" dirty="0" smtClean="0">
                <a:latin typeface="Times New Roman" pitchFamily="18" charset="0"/>
                <a:cs typeface="Times New Roman" pitchFamily="18" charset="0"/>
              </a:rPr>
              <a:t> Thu </a:t>
            </a:r>
            <a:r>
              <a:rPr lang="en-US" sz="2400" dirty="0" err="1" smtClean="0">
                <a:latin typeface="Times New Roman" pitchFamily="18" charset="0"/>
                <a:cs typeface="Times New Roman" pitchFamily="18" charset="0"/>
              </a:rPr>
              <a:t>Lan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Nguyễn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Xuân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Hòa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Trương</a:t>
            </a:r>
            <a:r>
              <a:rPr lang="en-US" sz="2400" dirty="0" smtClean="0">
                <a:latin typeface="Times New Roman" pitchFamily="18" charset="0"/>
                <a:cs typeface="Times New Roman" pitchFamily="18" charset="0"/>
              </a:rPr>
              <a:t> Thu </a:t>
            </a:r>
            <a:r>
              <a:rPr lang="en-US" sz="2400" dirty="0" err="1" smtClean="0">
                <a:latin typeface="Times New Roman" pitchFamily="18" charset="0"/>
                <a:cs typeface="Times New Roman" pitchFamily="18" charset="0"/>
              </a:rPr>
              <a:t>Trang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lớp</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xếp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đua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lớp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đạt</a:t>
            </a:r>
            <a:r>
              <a:rPr lang="en-US" sz="2400" dirty="0" smtClean="0">
                <a:latin typeface="Times New Roman" pitchFamily="18" charset="0"/>
                <a:cs typeface="Times New Roman" pitchFamily="18" charset="0"/>
              </a:rPr>
              <a:t>: 5</a:t>
            </a:r>
          </a:p>
          <a:p>
            <a:r>
              <a:rPr lang="en-US" sz="2400" dirty="0" smtClean="0">
                <a:latin typeface="Times New Roman" pitchFamily="18" charset="0"/>
                <a:cs typeface="Times New Roman" pitchFamily="18" charset="0"/>
              </a:rPr>
              <a:t>(3) </a:t>
            </a:r>
            <a:r>
              <a:rPr lang="en-US" sz="2400" dirty="0" err="1" smtClean="0">
                <a:latin typeface="Times New Roman" pitchFamily="18" charset="0"/>
                <a:cs typeface="Times New Roman" pitchFamily="18" charset="0"/>
              </a:rPr>
              <a:t>Giáo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xét</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Lớp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bộ</a:t>
            </a:r>
            <a:r>
              <a:rPr lang="en-US" sz="2400" dirty="0" smtClean="0">
                <a:latin typeface="Times New Roman" pitchFamily="18" charset="0"/>
                <a:cs typeface="Times New Roman" pitchFamily="18" charset="0"/>
              </a:rPr>
              <a:t> so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trước</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nữa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tốt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nhất</a:t>
            </a:r>
            <a:r>
              <a:rPr lang="en-US" sz="2400" dirty="0" smtClean="0">
                <a:latin typeface="Times New Roman" pitchFamily="18" charset="0"/>
                <a:cs typeface="Times New Roman" pitchFamily="18" charset="0"/>
              </a:rPr>
              <a:t>.</a:t>
            </a:r>
          </a:p>
          <a:p>
            <a:r>
              <a:rPr lang="en-US" sz="2400" dirty="0" err="1" smtClean="0">
                <a:latin typeface="Times New Roman" pitchFamily="18" charset="0"/>
                <a:cs typeface="Times New Roman" pitchFamily="18" charset="0"/>
              </a:rPr>
              <a:t>Cuộc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lúc</a:t>
            </a:r>
            <a:r>
              <a:rPr lang="en-US" sz="2400" dirty="0" smtClean="0">
                <a:latin typeface="Times New Roman" pitchFamily="18" charset="0"/>
                <a:cs typeface="Times New Roman" pitchFamily="18" charset="0"/>
              </a:rPr>
              <a:t> 11 </a:t>
            </a:r>
            <a:r>
              <a:rPr lang="en-US" sz="2400" dirty="0" err="1" smtClean="0">
                <a:latin typeface="Times New Roman" pitchFamily="18" charset="0"/>
                <a:cs typeface="Times New Roman" pitchFamily="18" charset="0"/>
              </a:rPr>
              <a:t>giờ</a:t>
            </a:r>
            <a:r>
              <a:rPr lang="en-US" sz="2400" dirty="0" smtClean="0">
                <a:latin typeface="Times New Roman" pitchFamily="18" charset="0"/>
                <a:cs typeface="Times New Roman" pitchFamily="18" charset="0"/>
              </a:rPr>
              <a:t> 30 </a:t>
            </a:r>
            <a:r>
              <a:rPr lang="en-US" sz="2400" dirty="0" err="1" smtClean="0">
                <a:latin typeface="Times New Roman" pitchFamily="18" charset="0"/>
                <a:cs typeface="Times New Roman" pitchFamily="18" charset="0"/>
              </a:rPr>
              <a:t>phút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năm</a:t>
            </a:r>
            <a:r>
              <a:rPr lang="en-US" sz="2400" dirty="0" smtClean="0">
                <a:latin typeface="Times New Roman" pitchFamily="18" charset="0"/>
                <a:cs typeface="Times New Roman" pitchFamily="18" charset="0"/>
              </a:rPr>
              <a:t>…</a:t>
            </a:r>
          </a:p>
          <a:p>
            <a:endParaRPr lang="en-US" sz="2400" dirty="0" smtClean="0">
              <a:latin typeface="Times New Roman" pitchFamily="18" charset="0"/>
              <a:cs typeface="Times New Roman" pitchFamily="18" charset="0"/>
            </a:endParaRPr>
          </a:p>
          <a:p>
            <a:r>
              <a:rPr lang="en-US" sz="2400" dirty="0" err="1" smtClean="0">
                <a:latin typeface="Times New Roman" pitchFamily="18" charset="0"/>
                <a:cs typeface="Times New Roman" pitchFamily="18" charset="0"/>
              </a:rPr>
              <a:t>Thư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kí</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Kí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rõ</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tọa</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rõ</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tên</a:t>
            </a:r>
            <a:r>
              <a:rPr lang="en-US" sz="2400" dirty="0" smtClean="0">
                <a:latin typeface="Times New Roman" pitchFamily="18" charset="0"/>
                <a:cs typeface="Times New Roman" pitchFamily="18" charset="0"/>
              </a:rPr>
              <a:t>)</a:t>
            </a: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ox(in)">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ox(in)">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box(in)">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box(in)">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box(in)">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7">
                                            <p:txEl>
                                              <p:pRg st="7" end="7"/>
                                            </p:txEl>
                                          </p:spTgt>
                                        </p:tgtEl>
                                        <p:attrNameLst>
                                          <p:attrName>style.visibility</p:attrName>
                                        </p:attrNameLst>
                                      </p:cBhvr>
                                      <p:to>
                                        <p:strVal val="visible"/>
                                      </p:to>
                                    </p:set>
                                    <p:animEffect transition="in" filter="box(in)">
                                      <p:cBhvr>
                                        <p:cTn id="37" dur="500"/>
                                        <p:tgtEl>
                                          <p:spTgt spid="7">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7">
                                            <p:txEl>
                                              <p:pRg st="8" end="8"/>
                                            </p:txEl>
                                          </p:spTgt>
                                        </p:tgtEl>
                                        <p:attrNameLst>
                                          <p:attrName>style.visibility</p:attrName>
                                        </p:attrNameLst>
                                      </p:cBhvr>
                                      <p:to>
                                        <p:strVal val="visible"/>
                                      </p:to>
                                    </p:set>
                                    <p:animEffect transition="in" filter="box(in)">
                                      <p:cBhvr>
                                        <p:cTn id="42" dur="500"/>
                                        <p:tgtEl>
                                          <p:spTgt spid="7">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7">
                                            <p:txEl>
                                              <p:pRg st="9" end="9"/>
                                            </p:txEl>
                                          </p:spTgt>
                                        </p:tgtEl>
                                        <p:attrNameLst>
                                          <p:attrName>style.visibility</p:attrName>
                                        </p:attrNameLst>
                                      </p:cBhvr>
                                      <p:to>
                                        <p:strVal val="visible"/>
                                      </p:to>
                                    </p:set>
                                    <p:animEffect transition="in" filter="box(in)">
                                      <p:cBhvr>
                                        <p:cTn id="47" dur="50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1200329"/>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9: ÔN TẬP KĨ NĂNG VIẾT BIÊN BẢN MỘT CUỘC HỌP, </a:t>
            </a:r>
          </a:p>
          <a:p>
            <a:pPr algn="ctr"/>
            <a:r>
              <a:rPr lang="en-US" b="1" dirty="0" smtClean="0">
                <a:solidFill>
                  <a:srgbClr val="FF0000"/>
                </a:solidFill>
                <a:latin typeface="Times New Roman" pitchFamily="18" charset="0"/>
                <a:cs typeface="Times New Roman" pitchFamily="18" charset="0"/>
              </a:rPr>
              <a:t>MỘT CUỘC THẢO LUẬN</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7" name="TextBox 6"/>
          <p:cNvSpPr txBox="1"/>
          <p:nvPr/>
        </p:nvSpPr>
        <p:spPr>
          <a:xfrm>
            <a:off x="0" y="685800"/>
            <a:ext cx="9144000" cy="6370975"/>
          </a:xfrm>
          <a:prstGeom prst="rect">
            <a:avLst/>
          </a:prstGeom>
          <a:noFill/>
        </p:spPr>
        <p:txBody>
          <a:bodyPr wrap="square" rtlCol="0">
            <a:spAutoFit/>
          </a:bodyPr>
          <a:lstStyle/>
          <a:p>
            <a:pPr algn="ctr"/>
            <a:r>
              <a:rPr lang="en-US" sz="2000" b="1" dirty="0" err="1" smtClean="0">
                <a:latin typeface="Times New Roman" pitchFamily="18" charset="0"/>
                <a:cs typeface="Times New Roman" pitchFamily="18" charset="0"/>
              </a:rPr>
              <a:t>Viết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biên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bản</a:t>
            </a:r>
            <a:r>
              <a:rPr lang="en-US" sz="2000" b="1" dirty="0" smtClean="0">
                <a:latin typeface="Times New Roman" pitchFamily="18" charset="0"/>
                <a:cs typeface="Times New Roman" pitchFamily="18" charset="0"/>
              </a:rPr>
              <a:t> - </a:t>
            </a:r>
            <a:r>
              <a:rPr lang="en-US" sz="2000" b="1" dirty="0" err="1" smtClean="0">
                <a:latin typeface="Times New Roman" pitchFamily="18" charset="0"/>
                <a:cs typeface="Times New Roman" pitchFamily="18" charset="0"/>
              </a:rPr>
              <a:t>Mẫu</a:t>
            </a:r>
            <a:r>
              <a:rPr lang="en-US" sz="2000" b="1" dirty="0" smtClean="0">
                <a:latin typeface="Times New Roman" pitchFamily="18" charset="0"/>
                <a:cs typeface="Times New Roman" pitchFamily="18" charset="0"/>
              </a:rPr>
              <a:t> 2</a:t>
            </a:r>
          </a:p>
          <a:p>
            <a:pPr algn="ctr"/>
            <a:r>
              <a:rPr lang="en-US" sz="2000" b="1" dirty="0" smtClean="0">
                <a:latin typeface="Times New Roman" pitchFamily="18" charset="0"/>
                <a:cs typeface="Times New Roman" pitchFamily="18" charset="0"/>
              </a:rPr>
              <a:t>CỘNG HÒA XÃ HỘI CHỦ NGHĨA VIỆT NAM</a:t>
            </a:r>
          </a:p>
          <a:p>
            <a:pPr algn="ctr"/>
            <a:r>
              <a:rPr lang="en-US" sz="2000" b="1" dirty="0" err="1" smtClean="0">
                <a:latin typeface="Times New Roman" pitchFamily="18" charset="0"/>
                <a:cs typeface="Times New Roman" pitchFamily="18" charset="0"/>
              </a:rPr>
              <a:t>Độc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lập</a:t>
            </a:r>
            <a:r>
              <a:rPr lang="en-US" sz="2000" b="1" dirty="0" smtClean="0">
                <a:latin typeface="Times New Roman" pitchFamily="18" charset="0"/>
                <a:cs typeface="Times New Roman" pitchFamily="18" charset="0"/>
              </a:rPr>
              <a:t> - </a:t>
            </a:r>
            <a:r>
              <a:rPr lang="en-US" sz="2000" b="1" dirty="0" err="1" smtClean="0">
                <a:latin typeface="Times New Roman" pitchFamily="18" charset="0"/>
                <a:cs typeface="Times New Roman" pitchFamily="18" charset="0"/>
              </a:rPr>
              <a:t>Tự</a:t>
            </a:r>
            <a:r>
              <a:rPr lang="en-US" sz="2000" b="1" dirty="0" smtClean="0">
                <a:latin typeface="Times New Roman" pitchFamily="18" charset="0"/>
                <a:cs typeface="Times New Roman" pitchFamily="18" charset="0"/>
              </a:rPr>
              <a:t> do - </a:t>
            </a:r>
            <a:r>
              <a:rPr lang="en-US" sz="2000" b="1" dirty="0" err="1" smtClean="0">
                <a:latin typeface="Times New Roman" pitchFamily="18" charset="0"/>
                <a:cs typeface="Times New Roman" pitchFamily="18" charset="0"/>
              </a:rPr>
              <a:t>Hạnh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phúc</a:t>
            </a:r>
            <a:endParaRPr lang="en-US" sz="2000" b="1" dirty="0" smtClean="0">
              <a:latin typeface="Times New Roman" pitchFamily="18" charset="0"/>
              <a:cs typeface="Times New Roman" pitchFamily="18" charset="0"/>
            </a:endParaRPr>
          </a:p>
          <a:p>
            <a:pPr algn="ctr"/>
            <a:r>
              <a:rPr lang="en-US" sz="2000" b="1" dirty="0" smtClean="0">
                <a:latin typeface="Times New Roman" pitchFamily="18" charset="0"/>
                <a:cs typeface="Times New Roman" pitchFamily="18" charset="0"/>
              </a:rPr>
              <a:t>BIÊN BẢN</a:t>
            </a:r>
          </a:p>
          <a:p>
            <a:pPr algn="ctr"/>
            <a:r>
              <a:rPr lang="en-US" sz="2000" b="1" dirty="0" smtClean="0">
                <a:latin typeface="Times New Roman" pitchFamily="18" charset="0"/>
                <a:cs typeface="Times New Roman" pitchFamily="18" charset="0"/>
              </a:rPr>
              <a:t>HỌP THỐNG NHẤT KẾ HOẠCH TỔ CHỨC HOẠT ĐỘNG VĂN NGHỆ CHÀO MỪNG 20 - 11</a:t>
            </a:r>
          </a:p>
          <a:p>
            <a:r>
              <a:rPr lang="en-US" sz="2400" dirty="0" err="1" smtClean="0">
                <a:latin typeface="Times New Roman" pitchFamily="18" charset="0"/>
                <a:cs typeface="Times New Roman" pitchFamily="18" charset="0"/>
              </a:rPr>
              <a:t>Thời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bắt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đầu</a:t>
            </a:r>
            <a:r>
              <a:rPr lang="en-US" sz="2400" dirty="0" smtClean="0">
                <a:latin typeface="Times New Roman" pitchFamily="18" charset="0"/>
                <a:cs typeface="Times New Roman" pitchFamily="18" charset="0"/>
              </a:rPr>
              <a:t>: 7 </a:t>
            </a:r>
            <a:r>
              <a:rPr lang="en-US" sz="2400" dirty="0" err="1" smtClean="0">
                <a:latin typeface="Times New Roman" pitchFamily="18" charset="0"/>
                <a:cs typeface="Times New Roman" pitchFamily="18" charset="0"/>
              </a:rPr>
              <a:t>giờ</a:t>
            </a:r>
            <a:r>
              <a:rPr lang="en-US" sz="2400" dirty="0" smtClean="0">
                <a:latin typeface="Times New Roman" pitchFamily="18" charset="0"/>
                <a:cs typeface="Times New Roman" pitchFamily="18" charset="0"/>
              </a:rPr>
              <a:t> 30 </a:t>
            </a:r>
            <a:r>
              <a:rPr lang="en-US" sz="2400" dirty="0" err="1" smtClean="0">
                <a:latin typeface="Times New Roman" pitchFamily="18" charset="0"/>
                <a:cs typeface="Times New Roman" pitchFamily="18" charset="0"/>
              </a:rPr>
              <a:t>phút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năm</a:t>
            </a:r>
            <a:r>
              <a:rPr lang="en-US" sz="2400" dirty="0" smtClean="0">
                <a:latin typeface="Times New Roman" pitchFamily="18" charset="0"/>
                <a:cs typeface="Times New Roman" pitchFamily="18" charset="0"/>
              </a:rPr>
              <a:t>…</a:t>
            </a:r>
          </a:p>
          <a:p>
            <a:r>
              <a:rPr lang="en-US" sz="2400" dirty="0" err="1" smtClean="0">
                <a:latin typeface="Times New Roman" pitchFamily="18" charset="0"/>
                <a:cs typeface="Times New Roman" pitchFamily="18" charset="0"/>
              </a:rPr>
              <a:t>Địa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phòng</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phòng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lớp</a:t>
            </a:r>
            <a:r>
              <a:rPr lang="en-US" sz="2400" dirty="0" smtClean="0">
                <a:latin typeface="Times New Roman" pitchFamily="18" charset="0"/>
                <a:cs typeface="Times New Roman" pitchFamily="18" charset="0"/>
              </a:rPr>
              <a:t> 6A1)</a:t>
            </a:r>
          </a:p>
          <a:p>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dự</a:t>
            </a:r>
            <a:r>
              <a:rPr lang="en-US" sz="2400" dirty="0" smtClean="0">
                <a:latin typeface="Times New Roman" pitchFamily="18" charset="0"/>
                <a:cs typeface="Times New Roman" pitchFamily="18" charset="0"/>
              </a:rPr>
              <a:t>:</a:t>
            </a:r>
          </a:p>
          <a:p>
            <a:r>
              <a:rPr lang="en-US" sz="2400" dirty="0" err="1" smtClean="0">
                <a:latin typeface="Times New Roman" pitchFamily="18" charset="0"/>
                <a:cs typeface="Times New Roman" pitchFamily="18" charset="0"/>
              </a:rPr>
              <a:t>Giáo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Nguyễn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Linh</a:t>
            </a:r>
            <a:r>
              <a:rPr lang="en-US" sz="2400" dirty="0" smtClean="0">
                <a:latin typeface="Times New Roman" pitchFamily="18" charset="0"/>
                <a:cs typeface="Times New Roman" pitchFamily="18" charset="0"/>
              </a:rPr>
              <a:t> Chi</a:t>
            </a:r>
          </a:p>
          <a:p>
            <a:r>
              <a:rPr lang="en-US" sz="2400" dirty="0" err="1" smtClean="0">
                <a:latin typeface="Times New Roman" pitchFamily="18" charset="0"/>
                <a:cs typeface="Times New Roman" pitchFamily="18" charset="0"/>
              </a:rPr>
              <a:t>Toàn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lớp</a:t>
            </a:r>
            <a:r>
              <a:rPr lang="en-US" sz="2400" dirty="0" smtClean="0">
                <a:latin typeface="Times New Roman" pitchFamily="18" charset="0"/>
                <a:cs typeface="Times New Roman" pitchFamily="18" charset="0"/>
              </a:rPr>
              <a:t> 6A1: 45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viên</a:t>
            </a:r>
            <a:endParaRPr lang="en-US" sz="2400" dirty="0" smtClean="0">
              <a:latin typeface="Times New Roman" pitchFamily="18" charset="0"/>
              <a:cs typeface="Times New Roman" pitchFamily="18" charset="0"/>
            </a:endParaRPr>
          </a:p>
          <a:p>
            <a:r>
              <a:rPr lang="en-US" sz="2400" dirty="0" err="1" smtClean="0">
                <a:latin typeface="Times New Roman" pitchFamily="18" charset="0"/>
                <a:cs typeface="Times New Roman" pitchFamily="18" charset="0"/>
              </a:rPr>
              <a:t>Chủ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tọa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Thảo</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Lớp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trưởng</a:t>
            </a:r>
            <a:endParaRPr lang="en-US" sz="2400" dirty="0" smtClean="0">
              <a:latin typeface="Times New Roman" pitchFamily="18" charset="0"/>
              <a:cs typeface="Times New Roman" pitchFamily="18" charset="0"/>
            </a:endParaRPr>
          </a:p>
          <a:p>
            <a:r>
              <a:rPr lang="en-US" sz="2400" dirty="0" err="1" smtClean="0">
                <a:latin typeface="Times New Roman" pitchFamily="18" charset="0"/>
                <a:cs typeface="Times New Roman" pitchFamily="18" charset="0"/>
              </a:rPr>
              <a:t>Thư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Đỗ</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endParaRPr lang="en-US" sz="2400" dirty="0" smtClean="0">
              <a:latin typeface="Times New Roman" pitchFamily="18" charset="0"/>
              <a:cs typeface="Times New Roman" pitchFamily="18" charset="0"/>
            </a:endParaRPr>
          </a:p>
          <a:p>
            <a:r>
              <a:rPr lang="en-US" sz="2400" dirty="0" err="1" smtClean="0">
                <a:latin typeface="Times New Roman" pitchFamily="18" charset="0"/>
                <a:cs typeface="Times New Roman" pitchFamily="18" charset="0"/>
              </a:rPr>
              <a:t>Nội</a:t>
            </a:r>
            <a:r>
              <a:rPr lang="en-US" sz="2400" dirty="0" smtClean="0">
                <a:latin typeface="Times New Roman" pitchFamily="18" charset="0"/>
                <a:cs typeface="Times New Roman" pitchFamily="18" charset="0"/>
              </a:rPr>
              <a:t> dung:</a:t>
            </a:r>
          </a:p>
          <a:p>
            <a:r>
              <a:rPr lang="en-US" sz="2400" dirty="0" smtClean="0">
                <a:latin typeface="Times New Roman" pitchFamily="18" charset="0"/>
                <a:cs typeface="Times New Roman" pitchFamily="18" charset="0"/>
              </a:rPr>
              <a:t>(1) </a:t>
            </a:r>
            <a:r>
              <a:rPr lang="en-US" sz="2400" dirty="0" err="1" smtClean="0">
                <a:latin typeface="Times New Roman" pitchFamily="18" charset="0"/>
                <a:cs typeface="Times New Roman" pitchFamily="18" charset="0"/>
              </a:rPr>
              <a:t>Chủ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tọa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Thảo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phổ</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lớp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mừng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20 </a:t>
            </a:r>
            <a:r>
              <a:rPr lang="en-US" sz="2400" dirty="0" err="1" smtClean="0">
                <a:latin typeface="Times New Roman" pitchFamily="18" charset="0"/>
                <a:cs typeface="Times New Roman" pitchFamily="18" charset="0"/>
              </a:rPr>
              <a:t>tháng</a:t>
            </a:r>
            <a:r>
              <a:rPr lang="en-US" sz="2400" dirty="0" smtClean="0">
                <a:latin typeface="Times New Roman" pitchFamily="18" charset="0"/>
                <a:cs typeface="Times New Roman" pitchFamily="18" charset="0"/>
              </a:rPr>
              <a:t> 11 do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a:t>
            </a:r>
          </a:p>
          <a:p>
            <a:pPr>
              <a:buFontTx/>
              <a:buChar char="-"/>
            </a:pP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quyết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lựa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chọn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gồm</a:t>
            </a:r>
            <a:r>
              <a:rPr lang="en-US" sz="2400" dirty="0" smtClean="0">
                <a:latin typeface="Times New Roman" pitchFamily="18" charset="0"/>
                <a:cs typeface="Times New Roman" pitchFamily="18" charset="0"/>
              </a:rPr>
              <a:t>:</a:t>
            </a:r>
          </a:p>
          <a:p>
            <a:pPr>
              <a:buFontTx/>
              <a:buChar char="-"/>
            </a:pP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ox(in)">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ox(in)">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box(in)">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box(in)">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box(in)">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box(in)">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box(in)">
                                      <p:cBhvr>
                                        <p:cTn id="42" dur="500"/>
                                        <p:tgtEl>
                                          <p:spTgt spid="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box(in)">
                                      <p:cBhvr>
                                        <p:cTn id="47" dur="500"/>
                                        <p:tgtEl>
                                          <p:spTgt spid="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7">
                                            <p:txEl>
                                              <p:pRg st="9" end="9"/>
                                            </p:txEl>
                                          </p:spTgt>
                                        </p:tgtEl>
                                        <p:attrNameLst>
                                          <p:attrName>style.visibility</p:attrName>
                                        </p:attrNameLst>
                                      </p:cBhvr>
                                      <p:to>
                                        <p:strVal val="visible"/>
                                      </p:to>
                                    </p:set>
                                    <p:animEffect transition="in" filter="box(in)">
                                      <p:cBhvr>
                                        <p:cTn id="52" dur="500"/>
                                        <p:tgtEl>
                                          <p:spTgt spid="7">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7">
                                            <p:txEl>
                                              <p:pRg st="10" end="10"/>
                                            </p:txEl>
                                          </p:spTgt>
                                        </p:tgtEl>
                                        <p:attrNameLst>
                                          <p:attrName>style.visibility</p:attrName>
                                        </p:attrNameLst>
                                      </p:cBhvr>
                                      <p:to>
                                        <p:strVal val="visible"/>
                                      </p:to>
                                    </p:set>
                                    <p:animEffect transition="in" filter="box(in)">
                                      <p:cBhvr>
                                        <p:cTn id="57" dur="500"/>
                                        <p:tgtEl>
                                          <p:spTgt spid="7">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7">
                                            <p:txEl>
                                              <p:pRg st="11" end="11"/>
                                            </p:txEl>
                                          </p:spTgt>
                                        </p:tgtEl>
                                        <p:attrNameLst>
                                          <p:attrName>style.visibility</p:attrName>
                                        </p:attrNameLst>
                                      </p:cBhvr>
                                      <p:to>
                                        <p:strVal val="visible"/>
                                      </p:to>
                                    </p:set>
                                    <p:animEffect transition="in" filter="box(in)">
                                      <p:cBhvr>
                                        <p:cTn id="62" dur="500"/>
                                        <p:tgtEl>
                                          <p:spTgt spid="7">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7">
                                            <p:txEl>
                                              <p:pRg st="12" end="12"/>
                                            </p:txEl>
                                          </p:spTgt>
                                        </p:tgtEl>
                                        <p:attrNameLst>
                                          <p:attrName>style.visibility</p:attrName>
                                        </p:attrNameLst>
                                      </p:cBhvr>
                                      <p:to>
                                        <p:strVal val="visible"/>
                                      </p:to>
                                    </p:set>
                                    <p:animEffect transition="in" filter="box(in)">
                                      <p:cBhvr>
                                        <p:cTn id="67" dur="500"/>
                                        <p:tgtEl>
                                          <p:spTgt spid="7">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7">
                                            <p:txEl>
                                              <p:pRg st="13" end="13"/>
                                            </p:txEl>
                                          </p:spTgt>
                                        </p:tgtEl>
                                        <p:attrNameLst>
                                          <p:attrName>style.visibility</p:attrName>
                                        </p:attrNameLst>
                                      </p:cBhvr>
                                      <p:to>
                                        <p:strVal val="visible"/>
                                      </p:to>
                                    </p:set>
                                    <p:animEffect transition="in" filter="box(in)">
                                      <p:cBhvr>
                                        <p:cTn id="72" dur="500"/>
                                        <p:tgtEl>
                                          <p:spTgt spid="7">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7">
                                            <p:txEl>
                                              <p:pRg st="14" end="14"/>
                                            </p:txEl>
                                          </p:spTgt>
                                        </p:tgtEl>
                                        <p:attrNameLst>
                                          <p:attrName>style.visibility</p:attrName>
                                        </p:attrNameLst>
                                      </p:cBhvr>
                                      <p:to>
                                        <p:strVal val="visible"/>
                                      </p:to>
                                    </p:set>
                                    <p:animEffect transition="in" filter="box(in)">
                                      <p:cBhvr>
                                        <p:cTn id="77" dur="500"/>
                                        <p:tgtEl>
                                          <p:spTgt spid="7">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1200329"/>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9: ÔN TẬP KĨ NĂNG VIẾT BIÊN BẢN MỘT CUỘC HỌP, </a:t>
            </a:r>
          </a:p>
          <a:p>
            <a:pPr algn="ctr"/>
            <a:r>
              <a:rPr lang="en-US" b="1" dirty="0" smtClean="0">
                <a:solidFill>
                  <a:srgbClr val="FF0000"/>
                </a:solidFill>
                <a:latin typeface="Times New Roman" pitchFamily="18" charset="0"/>
                <a:cs typeface="Times New Roman" pitchFamily="18" charset="0"/>
              </a:rPr>
              <a:t>MỘT CUỘC THẢO LUẬN</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7" name="TextBox 6"/>
          <p:cNvSpPr txBox="1"/>
          <p:nvPr/>
        </p:nvSpPr>
        <p:spPr>
          <a:xfrm>
            <a:off x="0" y="685800"/>
            <a:ext cx="9144000" cy="6370975"/>
          </a:xfrm>
          <a:prstGeom prst="rect">
            <a:avLst/>
          </a:prstGeom>
          <a:noFill/>
        </p:spPr>
        <p:txBody>
          <a:bodyPr wrap="square" rtlCol="0">
            <a:spAutoFit/>
          </a:bodyPr>
          <a:lstStyle/>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quyết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lựa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chọn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gồm</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Bụi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phấn</a:t>
            </a:r>
            <a:r>
              <a:rPr lang="en-US" sz="2400" dirty="0" smtClean="0">
                <a:latin typeface="Times New Roman" pitchFamily="18" charset="0"/>
                <a:cs typeface="Times New Roman" pitchFamily="18" charset="0"/>
              </a:rPr>
              <a:t>”: 13/45</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kịch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Thầy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26/45</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Múa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truyền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thống</a:t>
            </a:r>
            <a:r>
              <a:rPr lang="en-US" sz="2400" dirty="0" smtClean="0">
                <a:latin typeface="Times New Roman" pitchFamily="18" charset="0"/>
                <a:cs typeface="Times New Roman" pitchFamily="18" charset="0"/>
              </a:rPr>
              <a:t>: 12/45</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chọn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kịch</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toạ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kịch</a:t>
            </a:r>
            <a:r>
              <a:rPr lang="en-US" sz="2400" dirty="0" smtClean="0">
                <a:latin typeface="Times New Roman" pitchFamily="18" charset="0"/>
                <a:cs typeface="Times New Roman" pitchFamily="18" charset="0"/>
              </a:rPr>
              <a:t>: Minh </a:t>
            </a:r>
            <a:r>
              <a:rPr lang="en-US" sz="2400" dirty="0" err="1" smtClean="0">
                <a:latin typeface="Times New Roman" pitchFamily="18" charset="0"/>
                <a:cs typeface="Times New Roman" pitchFamily="18" charset="0"/>
              </a:rPr>
              <a:t>Trang</a:t>
            </a:r>
            <a:r>
              <a:rPr lang="en-US" sz="2400" dirty="0" smtClean="0">
                <a:latin typeface="Times New Roman" pitchFamily="18" charset="0"/>
                <a:cs typeface="Times New Roman" pitchFamily="18" charset="0"/>
              </a:rPr>
              <a:t>, Thu </a:t>
            </a:r>
            <a:r>
              <a:rPr lang="en-US" sz="2400" dirty="0" err="1" smtClean="0">
                <a:latin typeface="Times New Roman" pitchFamily="18" charset="0"/>
                <a:cs typeface="Times New Roman" pitchFamily="18" charset="0"/>
              </a:rPr>
              <a:t>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Tuấn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đóng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Bách</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Thầy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giáo</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Nhóm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kịch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Minh </a:t>
            </a:r>
            <a:r>
              <a:rPr lang="en-US" sz="2400" dirty="0" err="1" smtClean="0">
                <a:latin typeface="Times New Roman" pitchFamily="18" charset="0"/>
                <a:cs typeface="Times New Roman" pitchFamily="18" charset="0"/>
              </a:rPr>
              <a:t>Phương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Đỗ</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Hùng</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(2) </a:t>
            </a:r>
            <a:r>
              <a:rPr lang="en-US" sz="2400" dirty="0" err="1" smtClean="0">
                <a:latin typeface="Times New Roman" pitchFamily="18" charset="0"/>
                <a:cs typeface="Times New Roman" pitchFamily="18" charset="0"/>
              </a:rPr>
              <a:t>Giáo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xét</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Đồng</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lựa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chọn</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Góp</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nội</a:t>
            </a:r>
            <a:r>
              <a:rPr lang="en-US" sz="2400" dirty="0" smtClean="0">
                <a:latin typeface="Times New Roman" pitchFamily="18" charset="0"/>
                <a:cs typeface="Times New Roman" pitchFamily="18" charset="0"/>
              </a:rPr>
              <a:t> dung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kịch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a:t>
            </a:r>
          </a:p>
          <a:p>
            <a:r>
              <a:rPr lang="en-US" sz="2400" dirty="0" err="1" smtClean="0">
                <a:latin typeface="Times New Roman" pitchFamily="18" charset="0"/>
                <a:cs typeface="Times New Roman" pitchFamily="18" charset="0"/>
              </a:rPr>
              <a:t>Cuộc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lúc</a:t>
            </a:r>
            <a:r>
              <a:rPr lang="en-US" sz="2400" dirty="0" smtClean="0">
                <a:latin typeface="Times New Roman" pitchFamily="18" charset="0"/>
                <a:cs typeface="Times New Roman" pitchFamily="18" charset="0"/>
              </a:rPr>
              <a:t> 11 </a:t>
            </a:r>
            <a:r>
              <a:rPr lang="en-US" sz="2400" dirty="0" err="1" smtClean="0">
                <a:latin typeface="Times New Roman" pitchFamily="18" charset="0"/>
                <a:cs typeface="Times New Roman" pitchFamily="18" charset="0"/>
              </a:rPr>
              <a:t>giờ</a:t>
            </a:r>
            <a:r>
              <a:rPr lang="en-US" sz="2400" dirty="0" smtClean="0">
                <a:latin typeface="Times New Roman" pitchFamily="18" charset="0"/>
                <a:cs typeface="Times New Roman" pitchFamily="18" charset="0"/>
              </a:rPr>
              <a:t> 30 </a:t>
            </a:r>
            <a:r>
              <a:rPr lang="en-US" sz="2400" dirty="0" err="1" smtClean="0">
                <a:latin typeface="Times New Roman" pitchFamily="18" charset="0"/>
                <a:cs typeface="Times New Roman" pitchFamily="18" charset="0"/>
              </a:rPr>
              <a:t>phút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năm</a:t>
            </a:r>
            <a:r>
              <a:rPr lang="en-US" sz="2400" dirty="0" smtClean="0">
                <a:latin typeface="Times New Roman" pitchFamily="18" charset="0"/>
                <a:cs typeface="Times New Roman" pitchFamily="18" charset="0"/>
              </a:rPr>
              <a:t>…</a:t>
            </a:r>
          </a:p>
          <a:p>
            <a:r>
              <a:rPr lang="en-US" sz="2400" dirty="0" err="1" smtClean="0">
                <a:latin typeface="Times New Roman" pitchFamily="18" charset="0"/>
                <a:cs typeface="Times New Roman" pitchFamily="18" charset="0"/>
              </a:rPr>
              <a:t>Thư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kí</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Kí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rõ</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tọa</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rõ</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tên</a:t>
            </a:r>
            <a:r>
              <a:rPr lang="en-US" sz="2400" dirty="0" smtClean="0">
                <a:latin typeface="Times New Roman" pitchFamily="18" charset="0"/>
                <a:cs typeface="Times New Roman" pitchFamily="18" charset="0"/>
              </a:rPr>
              <a:t>)</a:t>
            </a: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ox(in)">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ox(in)">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box(in)">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box(in)">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box(in)">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box(in)">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box(in)">
                                      <p:cBhvr>
                                        <p:cTn id="42" dur="500"/>
                                        <p:tgtEl>
                                          <p:spTgt spid="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box(in)">
                                      <p:cBhvr>
                                        <p:cTn id="47" dur="500"/>
                                        <p:tgtEl>
                                          <p:spTgt spid="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7">
                                            <p:txEl>
                                              <p:pRg st="9" end="9"/>
                                            </p:txEl>
                                          </p:spTgt>
                                        </p:tgtEl>
                                        <p:attrNameLst>
                                          <p:attrName>style.visibility</p:attrName>
                                        </p:attrNameLst>
                                      </p:cBhvr>
                                      <p:to>
                                        <p:strVal val="visible"/>
                                      </p:to>
                                    </p:set>
                                    <p:animEffect transition="in" filter="box(in)">
                                      <p:cBhvr>
                                        <p:cTn id="52" dur="500"/>
                                        <p:tgtEl>
                                          <p:spTgt spid="7">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7">
                                            <p:txEl>
                                              <p:pRg st="10" end="10"/>
                                            </p:txEl>
                                          </p:spTgt>
                                        </p:tgtEl>
                                        <p:attrNameLst>
                                          <p:attrName>style.visibility</p:attrName>
                                        </p:attrNameLst>
                                      </p:cBhvr>
                                      <p:to>
                                        <p:strVal val="visible"/>
                                      </p:to>
                                    </p:set>
                                    <p:animEffect transition="in" filter="box(in)">
                                      <p:cBhvr>
                                        <p:cTn id="57" dur="500"/>
                                        <p:tgtEl>
                                          <p:spTgt spid="7">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7">
                                            <p:txEl>
                                              <p:pRg st="11" end="11"/>
                                            </p:txEl>
                                          </p:spTgt>
                                        </p:tgtEl>
                                        <p:attrNameLst>
                                          <p:attrName>style.visibility</p:attrName>
                                        </p:attrNameLst>
                                      </p:cBhvr>
                                      <p:to>
                                        <p:strVal val="visible"/>
                                      </p:to>
                                    </p:set>
                                    <p:animEffect transition="in" filter="box(in)">
                                      <p:cBhvr>
                                        <p:cTn id="62" dur="500"/>
                                        <p:tgtEl>
                                          <p:spTgt spid="7">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7">
                                            <p:txEl>
                                              <p:pRg st="12" end="12"/>
                                            </p:txEl>
                                          </p:spTgt>
                                        </p:tgtEl>
                                        <p:attrNameLst>
                                          <p:attrName>style.visibility</p:attrName>
                                        </p:attrNameLst>
                                      </p:cBhvr>
                                      <p:to>
                                        <p:strVal val="visible"/>
                                      </p:to>
                                    </p:set>
                                    <p:animEffect transition="in" filter="box(in)">
                                      <p:cBhvr>
                                        <p:cTn id="67" dur="500"/>
                                        <p:tgtEl>
                                          <p:spTgt spid="7">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7">
                                            <p:txEl>
                                              <p:pRg st="13" end="13"/>
                                            </p:txEl>
                                          </p:spTgt>
                                        </p:tgtEl>
                                        <p:attrNameLst>
                                          <p:attrName>style.visibility</p:attrName>
                                        </p:attrNameLst>
                                      </p:cBhvr>
                                      <p:to>
                                        <p:strVal val="visible"/>
                                      </p:to>
                                    </p:set>
                                    <p:animEffect transition="in" filter="box(in)">
                                      <p:cBhvr>
                                        <p:cTn id="72" dur="500"/>
                                        <p:tgtEl>
                                          <p:spTgt spid="7">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7">
                                            <p:txEl>
                                              <p:pRg st="14" end="14"/>
                                            </p:txEl>
                                          </p:spTgt>
                                        </p:tgtEl>
                                        <p:attrNameLst>
                                          <p:attrName>style.visibility</p:attrName>
                                        </p:attrNameLst>
                                      </p:cBhvr>
                                      <p:to>
                                        <p:strVal val="visible"/>
                                      </p:to>
                                    </p:set>
                                    <p:animEffect transition="in" filter="box(in)">
                                      <p:cBhvr>
                                        <p:cTn id="77" dur="500"/>
                                        <p:tgtEl>
                                          <p:spTgt spid="7">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1200329"/>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9: ÔN TẬP KĨ NĂNG VIẾT BIÊN BẢN MỘT CUỘC HỌP, </a:t>
            </a:r>
          </a:p>
          <a:p>
            <a:pPr algn="ctr"/>
            <a:r>
              <a:rPr lang="en-US" b="1" dirty="0" smtClean="0">
                <a:solidFill>
                  <a:srgbClr val="FF0000"/>
                </a:solidFill>
                <a:latin typeface="Times New Roman" pitchFamily="18" charset="0"/>
                <a:cs typeface="Times New Roman" pitchFamily="18" charset="0"/>
              </a:rPr>
              <a:t>MỘT CUỘC THẢO LUẬN</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7" name="TextBox 6"/>
          <p:cNvSpPr txBox="1"/>
          <p:nvPr/>
        </p:nvSpPr>
        <p:spPr>
          <a:xfrm>
            <a:off x="0" y="685800"/>
            <a:ext cx="9144000" cy="6370975"/>
          </a:xfrm>
          <a:prstGeom prst="rect">
            <a:avLst/>
          </a:prstGeom>
          <a:noFill/>
        </p:spPr>
        <p:txBody>
          <a:bodyPr wrap="square" rtlCol="0">
            <a:spAutoFit/>
          </a:bodyPr>
          <a:lstStyle/>
          <a:p>
            <a:pPr algn="ctr"/>
            <a:r>
              <a:rPr lang="en-US" sz="2400" b="1" dirty="0" err="1" smtClean="0">
                <a:latin typeface="Times New Roman" pitchFamily="18" charset="0"/>
                <a:cs typeface="Times New Roman" pitchFamily="18" charset="0"/>
              </a:rPr>
              <a:t>Viết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biên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bản</a:t>
            </a:r>
            <a:r>
              <a:rPr lang="en-US" sz="2400" b="1" dirty="0" smtClean="0">
                <a:latin typeface="Times New Roman" pitchFamily="18" charset="0"/>
                <a:cs typeface="Times New Roman" pitchFamily="18" charset="0"/>
              </a:rPr>
              <a:t> - </a:t>
            </a:r>
            <a:r>
              <a:rPr lang="en-US" sz="2400" b="1" dirty="0" err="1" smtClean="0">
                <a:latin typeface="Times New Roman" pitchFamily="18" charset="0"/>
                <a:cs typeface="Times New Roman" pitchFamily="18" charset="0"/>
              </a:rPr>
              <a:t>Mẫu</a:t>
            </a:r>
            <a:r>
              <a:rPr lang="en-US" sz="2400" b="1" dirty="0" smtClean="0">
                <a:latin typeface="Times New Roman" pitchFamily="18" charset="0"/>
                <a:cs typeface="Times New Roman" pitchFamily="18" charset="0"/>
              </a:rPr>
              <a:t> 3</a:t>
            </a:r>
          </a:p>
          <a:p>
            <a:pPr algn="ctr"/>
            <a:r>
              <a:rPr lang="en-US" sz="2400" dirty="0" smtClean="0">
                <a:latin typeface="Times New Roman" pitchFamily="18" charset="0"/>
                <a:cs typeface="Times New Roman" pitchFamily="18" charset="0"/>
              </a:rPr>
              <a:t>CỘNG HÒA XÃ HỘI CHỦ NGHĨA VIỆT NAM</a:t>
            </a:r>
          </a:p>
          <a:p>
            <a:pPr algn="ctr"/>
            <a:r>
              <a:rPr lang="en-US" sz="2400" dirty="0" err="1" smtClean="0">
                <a:latin typeface="Times New Roman" pitchFamily="18" charset="0"/>
                <a:cs typeface="Times New Roman" pitchFamily="18" charset="0"/>
              </a:rPr>
              <a:t>Độc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lập</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Tự</a:t>
            </a:r>
            <a:r>
              <a:rPr lang="en-US" sz="2400" dirty="0" smtClean="0">
                <a:latin typeface="Times New Roman" pitchFamily="18" charset="0"/>
                <a:cs typeface="Times New Roman" pitchFamily="18" charset="0"/>
              </a:rPr>
              <a:t> do - </a:t>
            </a:r>
            <a:r>
              <a:rPr lang="en-US" sz="2400" dirty="0" err="1" smtClean="0">
                <a:latin typeface="Times New Roman" pitchFamily="18" charset="0"/>
                <a:cs typeface="Times New Roman" pitchFamily="18" charset="0"/>
              </a:rPr>
              <a:t>Hạnh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phúc</a:t>
            </a:r>
            <a:endParaRPr lang="en-US" sz="2400" dirty="0" smtClean="0">
              <a:latin typeface="Times New Roman" pitchFamily="18" charset="0"/>
              <a:cs typeface="Times New Roman" pitchFamily="18" charset="0"/>
            </a:endParaRPr>
          </a:p>
          <a:p>
            <a:pPr algn="ctr"/>
            <a:r>
              <a:rPr lang="en-US" sz="2400" b="1" dirty="0" smtClean="0">
                <a:latin typeface="Times New Roman" pitchFamily="18" charset="0"/>
                <a:cs typeface="Times New Roman" pitchFamily="18" charset="0"/>
              </a:rPr>
              <a:t>BIÊN BẢN</a:t>
            </a:r>
            <a:endParaRPr lang="en-US" sz="2400" dirty="0" smtClean="0">
              <a:latin typeface="Times New Roman" pitchFamily="18" charset="0"/>
              <a:cs typeface="Times New Roman" pitchFamily="18" charset="0"/>
            </a:endParaRPr>
          </a:p>
          <a:p>
            <a:pPr algn="ctr"/>
            <a:r>
              <a:rPr lang="en-US" sz="2400" b="1" dirty="0" smtClean="0">
                <a:latin typeface="Times New Roman" pitchFamily="18" charset="0"/>
                <a:cs typeface="Times New Roman" pitchFamily="18" charset="0"/>
              </a:rPr>
              <a:t>HỌP TỔNG KẾT THI ĐUA NĂM HỌC 20… - 20…</a:t>
            </a:r>
            <a:endParaRPr lang="en-US" sz="2400" dirty="0" smtClean="0">
              <a:latin typeface="Times New Roman" pitchFamily="18" charset="0"/>
              <a:cs typeface="Times New Roman" pitchFamily="18" charset="0"/>
            </a:endParaRPr>
          </a:p>
          <a:p>
            <a:r>
              <a:rPr lang="en-US" sz="2400" dirty="0" err="1" smtClean="0">
                <a:latin typeface="Times New Roman" pitchFamily="18" charset="0"/>
                <a:cs typeface="Times New Roman" pitchFamily="18" charset="0"/>
              </a:rPr>
              <a:t>Thời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bắt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đầu</a:t>
            </a:r>
            <a:r>
              <a:rPr lang="en-US" sz="2400" dirty="0" smtClean="0">
                <a:latin typeface="Times New Roman" pitchFamily="18" charset="0"/>
                <a:cs typeface="Times New Roman" pitchFamily="18" charset="0"/>
              </a:rPr>
              <a:t>: 8 </a:t>
            </a:r>
            <a:r>
              <a:rPr lang="en-US" sz="2400" dirty="0" err="1" smtClean="0">
                <a:latin typeface="Times New Roman" pitchFamily="18" charset="0"/>
                <a:cs typeface="Times New Roman" pitchFamily="18" charset="0"/>
              </a:rPr>
              <a:t>giờ</a:t>
            </a:r>
            <a:r>
              <a:rPr lang="en-US" sz="2400" dirty="0" smtClean="0">
                <a:latin typeface="Times New Roman" pitchFamily="18" charset="0"/>
                <a:cs typeface="Times New Roman" pitchFamily="18" charset="0"/>
              </a:rPr>
              <a:t> 00 </a:t>
            </a:r>
            <a:r>
              <a:rPr lang="en-US" sz="2400" dirty="0" err="1" smtClean="0">
                <a:latin typeface="Times New Roman" pitchFamily="18" charset="0"/>
                <a:cs typeface="Times New Roman" pitchFamily="18" charset="0"/>
              </a:rPr>
              <a:t>phút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năm</a:t>
            </a:r>
            <a:r>
              <a:rPr lang="en-US" sz="2400" dirty="0" smtClean="0">
                <a:latin typeface="Times New Roman" pitchFamily="18" charset="0"/>
                <a:cs typeface="Times New Roman" pitchFamily="18" charset="0"/>
              </a:rPr>
              <a:t>…</a:t>
            </a:r>
          </a:p>
          <a:p>
            <a:r>
              <a:rPr lang="en-US" sz="2400" dirty="0" err="1" smtClean="0">
                <a:latin typeface="Times New Roman" pitchFamily="18" charset="0"/>
                <a:cs typeface="Times New Roman" pitchFamily="18" charset="0"/>
              </a:rPr>
              <a:t>Địa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phòng</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phòng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lớp</a:t>
            </a:r>
            <a:r>
              <a:rPr lang="en-US" sz="2400" dirty="0" smtClean="0">
                <a:latin typeface="Times New Roman" pitchFamily="18" charset="0"/>
                <a:cs typeface="Times New Roman" pitchFamily="18" charset="0"/>
              </a:rPr>
              <a:t> 6B)</a:t>
            </a:r>
          </a:p>
          <a:p>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dự</a:t>
            </a:r>
            <a:r>
              <a:rPr lang="en-US" sz="2400" dirty="0" smtClean="0">
                <a:latin typeface="Times New Roman" pitchFamily="18" charset="0"/>
                <a:cs typeface="Times New Roman" pitchFamily="18" charset="0"/>
              </a:rPr>
              <a:t>:</a:t>
            </a:r>
          </a:p>
          <a:p>
            <a:r>
              <a:rPr lang="en-US" sz="2400" dirty="0" err="1" smtClean="0">
                <a:latin typeface="Times New Roman" pitchFamily="18" charset="0"/>
                <a:cs typeface="Times New Roman" pitchFamily="18" charset="0"/>
              </a:rPr>
              <a:t>Giáo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thầy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Nguyễn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Tuấn</a:t>
            </a:r>
            <a:endParaRPr lang="en-US" sz="2400" dirty="0" smtClean="0">
              <a:latin typeface="Times New Roman" pitchFamily="18" charset="0"/>
              <a:cs typeface="Times New Roman" pitchFamily="18" charset="0"/>
            </a:endParaRPr>
          </a:p>
          <a:p>
            <a:r>
              <a:rPr lang="en-US" sz="2400" dirty="0" err="1" smtClean="0">
                <a:latin typeface="Times New Roman" pitchFamily="18" charset="0"/>
                <a:cs typeface="Times New Roman" pitchFamily="18" charset="0"/>
              </a:rPr>
              <a:t>Toàn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lớp</a:t>
            </a:r>
            <a:r>
              <a:rPr lang="en-US" sz="2400" dirty="0" smtClean="0">
                <a:latin typeface="Times New Roman" pitchFamily="18" charset="0"/>
                <a:cs typeface="Times New Roman" pitchFamily="18" charset="0"/>
              </a:rPr>
              <a:t> 6B: 48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viên</a:t>
            </a:r>
            <a:endParaRPr lang="en-US" sz="2400" dirty="0" smtClean="0">
              <a:latin typeface="Times New Roman" pitchFamily="18" charset="0"/>
              <a:cs typeface="Times New Roman" pitchFamily="18" charset="0"/>
            </a:endParaRPr>
          </a:p>
          <a:p>
            <a:r>
              <a:rPr lang="en-US" sz="2400" dirty="0" err="1" smtClean="0">
                <a:latin typeface="Times New Roman" pitchFamily="18" charset="0"/>
                <a:cs typeface="Times New Roman" pitchFamily="18" charset="0"/>
              </a:rPr>
              <a:t>Chủ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tọa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Nguyễn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Trang</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Lớp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trưởng</a:t>
            </a:r>
            <a:endParaRPr lang="en-US" sz="2400" dirty="0" smtClean="0">
              <a:latin typeface="Times New Roman" pitchFamily="18" charset="0"/>
              <a:cs typeface="Times New Roman" pitchFamily="18" charset="0"/>
            </a:endParaRPr>
          </a:p>
          <a:p>
            <a:r>
              <a:rPr lang="en-US" sz="2400" dirty="0" err="1" smtClean="0">
                <a:latin typeface="Times New Roman" pitchFamily="18" charset="0"/>
                <a:cs typeface="Times New Roman" pitchFamily="18" charset="0"/>
              </a:rPr>
              <a:t>Thư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Hoàng</a:t>
            </a:r>
            <a:r>
              <a:rPr lang="en-US" sz="2400" dirty="0" smtClean="0">
                <a:latin typeface="Times New Roman" pitchFamily="18" charset="0"/>
                <a:cs typeface="Times New Roman" pitchFamily="18" charset="0"/>
              </a:rPr>
              <a:t> Thu </a:t>
            </a:r>
            <a:r>
              <a:rPr lang="en-US" sz="2400" dirty="0" err="1" smtClean="0">
                <a:latin typeface="Times New Roman" pitchFamily="18" charset="0"/>
                <a:cs typeface="Times New Roman" pitchFamily="18" charset="0"/>
              </a:rPr>
              <a:t>Thảo</a:t>
            </a:r>
            <a:endParaRPr lang="en-US" sz="2400" dirty="0" smtClean="0">
              <a:latin typeface="Times New Roman" pitchFamily="18" charset="0"/>
              <a:cs typeface="Times New Roman" pitchFamily="18" charset="0"/>
            </a:endParaRPr>
          </a:p>
          <a:p>
            <a:r>
              <a:rPr lang="en-US" sz="2400" dirty="0" err="1" smtClean="0">
                <a:latin typeface="Times New Roman" pitchFamily="18" charset="0"/>
                <a:cs typeface="Times New Roman" pitchFamily="18" charset="0"/>
              </a:rPr>
              <a:t>Nội</a:t>
            </a:r>
            <a:r>
              <a:rPr lang="en-US" sz="2400" dirty="0" smtClean="0">
                <a:latin typeface="Times New Roman" pitchFamily="18" charset="0"/>
                <a:cs typeface="Times New Roman" pitchFamily="18" charset="0"/>
              </a:rPr>
              <a:t> dung:</a:t>
            </a:r>
          </a:p>
          <a:p>
            <a:pPr marL="457200" indent="-457200">
              <a:buAutoNum type="arabicParenBoth"/>
            </a:pPr>
            <a:r>
              <a:rPr lang="en-US" sz="2400" dirty="0" err="1" smtClean="0">
                <a:latin typeface="Times New Roman" pitchFamily="18" charset="0"/>
                <a:cs typeface="Times New Roman" pitchFamily="18" charset="0"/>
              </a:rPr>
              <a:t>Chủ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tọa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Nguyễn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tổng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rèn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2020 - 2021. </a:t>
            </a:r>
            <a:r>
              <a:rPr lang="en-US" sz="2400" dirty="0" err="1" smtClean="0">
                <a:latin typeface="Times New Roman" pitchFamily="18" charset="0"/>
                <a:cs typeface="Times New Roman" pitchFamily="18" charset="0"/>
              </a:rPr>
              <a:t>Đồng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vấn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chưa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tốt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còn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tồn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tại</a:t>
            </a:r>
            <a:r>
              <a:rPr lang="en-US" sz="2400" dirty="0" smtClean="0">
                <a:latin typeface="Times New Roman" pitchFamily="18" charset="0"/>
                <a:cs typeface="Times New Roman" pitchFamily="18" charset="0"/>
              </a:rPr>
              <a:t>.</a:t>
            </a:r>
          </a:p>
          <a:p>
            <a:pPr marL="457200" indent="-457200">
              <a:buAutoNum type="arabicParenBoth"/>
            </a:pP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ox(in)">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ox(in)">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box(in)">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box(in)">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box(in)">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box(in)">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box(in)">
                                      <p:cBhvr>
                                        <p:cTn id="42" dur="500"/>
                                        <p:tgtEl>
                                          <p:spTgt spid="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box(in)">
                                      <p:cBhvr>
                                        <p:cTn id="47" dur="500"/>
                                        <p:tgtEl>
                                          <p:spTgt spid="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7">
                                            <p:txEl>
                                              <p:pRg st="9" end="9"/>
                                            </p:txEl>
                                          </p:spTgt>
                                        </p:tgtEl>
                                        <p:attrNameLst>
                                          <p:attrName>style.visibility</p:attrName>
                                        </p:attrNameLst>
                                      </p:cBhvr>
                                      <p:to>
                                        <p:strVal val="visible"/>
                                      </p:to>
                                    </p:set>
                                    <p:animEffect transition="in" filter="box(in)">
                                      <p:cBhvr>
                                        <p:cTn id="52" dur="500"/>
                                        <p:tgtEl>
                                          <p:spTgt spid="7">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7">
                                            <p:txEl>
                                              <p:pRg st="10" end="10"/>
                                            </p:txEl>
                                          </p:spTgt>
                                        </p:tgtEl>
                                        <p:attrNameLst>
                                          <p:attrName>style.visibility</p:attrName>
                                        </p:attrNameLst>
                                      </p:cBhvr>
                                      <p:to>
                                        <p:strVal val="visible"/>
                                      </p:to>
                                    </p:set>
                                    <p:animEffect transition="in" filter="box(in)">
                                      <p:cBhvr>
                                        <p:cTn id="57" dur="500"/>
                                        <p:tgtEl>
                                          <p:spTgt spid="7">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7">
                                            <p:txEl>
                                              <p:pRg st="11" end="11"/>
                                            </p:txEl>
                                          </p:spTgt>
                                        </p:tgtEl>
                                        <p:attrNameLst>
                                          <p:attrName>style.visibility</p:attrName>
                                        </p:attrNameLst>
                                      </p:cBhvr>
                                      <p:to>
                                        <p:strVal val="visible"/>
                                      </p:to>
                                    </p:set>
                                    <p:animEffect transition="in" filter="box(in)">
                                      <p:cBhvr>
                                        <p:cTn id="62" dur="500"/>
                                        <p:tgtEl>
                                          <p:spTgt spid="7">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7">
                                            <p:txEl>
                                              <p:pRg st="12" end="12"/>
                                            </p:txEl>
                                          </p:spTgt>
                                        </p:tgtEl>
                                        <p:attrNameLst>
                                          <p:attrName>style.visibility</p:attrName>
                                        </p:attrNameLst>
                                      </p:cBhvr>
                                      <p:to>
                                        <p:strVal val="visible"/>
                                      </p:to>
                                    </p:set>
                                    <p:animEffect transition="in" filter="box(in)">
                                      <p:cBhvr>
                                        <p:cTn id="67" dur="500"/>
                                        <p:tgtEl>
                                          <p:spTgt spid="7">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7">
                                            <p:txEl>
                                              <p:pRg st="13" end="13"/>
                                            </p:txEl>
                                          </p:spTgt>
                                        </p:tgtEl>
                                        <p:attrNameLst>
                                          <p:attrName>style.visibility</p:attrName>
                                        </p:attrNameLst>
                                      </p:cBhvr>
                                      <p:to>
                                        <p:strVal val="visible"/>
                                      </p:to>
                                    </p:set>
                                    <p:animEffect transition="in" filter="box(in)">
                                      <p:cBhvr>
                                        <p:cTn id="72" dur="500"/>
                                        <p:tgtEl>
                                          <p:spTgt spid="7">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1200329"/>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9: ÔN TẬP KĨ NĂNG VIẾT BIÊN BẢN MỘT CUỘC HỌP, </a:t>
            </a:r>
          </a:p>
          <a:p>
            <a:pPr algn="ctr"/>
            <a:r>
              <a:rPr lang="en-US" b="1" dirty="0" smtClean="0">
                <a:solidFill>
                  <a:srgbClr val="FF0000"/>
                </a:solidFill>
                <a:latin typeface="Times New Roman" pitchFamily="18" charset="0"/>
                <a:cs typeface="Times New Roman" pitchFamily="18" charset="0"/>
              </a:rPr>
              <a:t>MỘT CUỘC THẢO LUẬN</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7" name="TextBox 6"/>
          <p:cNvSpPr txBox="1"/>
          <p:nvPr/>
        </p:nvSpPr>
        <p:spPr>
          <a:xfrm>
            <a:off x="0" y="685800"/>
            <a:ext cx="9144000" cy="4401205"/>
          </a:xfrm>
          <a:prstGeom prst="rect">
            <a:avLst/>
          </a:prstGeom>
          <a:noFill/>
        </p:spPr>
        <p:txBody>
          <a:bodyPr wrap="square" rtlCol="0">
            <a:spAutoFit/>
          </a:bodyPr>
          <a:lstStyle/>
          <a:p>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Nghiêm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túc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chấp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hành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nội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quy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trường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lớp</a:t>
            </a:r>
            <a:r>
              <a:rPr lang="en-US" sz="2800" dirty="0" smtClean="0">
                <a:latin typeface="Times New Roman" pitchFamily="18" charset="0"/>
                <a:cs typeface="Times New Roman" pitchFamily="18" charset="0"/>
              </a:rPr>
              <a:t>.</a:t>
            </a:r>
          </a:p>
          <a:p>
            <a:r>
              <a:rPr lang="en-US" sz="2800" dirty="0" smtClean="0">
                <a:latin typeface="Times New Roman" pitchFamily="18" charset="0"/>
                <a:cs typeface="Times New Roman" pitchFamily="18" charset="0"/>
              </a:rPr>
              <a:t>(3) </a:t>
            </a:r>
            <a:r>
              <a:rPr lang="en-US" sz="2800" dirty="0" err="1" smtClean="0">
                <a:latin typeface="Times New Roman" pitchFamily="18" charset="0"/>
                <a:cs typeface="Times New Roman" pitchFamily="18" charset="0"/>
              </a:rPr>
              <a:t>Giáo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viên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chủ</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nhiệm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nhận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xét</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Nhiều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bạn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học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sinh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thành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tích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học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tập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tập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tốt</a:t>
            </a:r>
            <a:r>
              <a:rPr lang="en-US" sz="2800" dirty="0" smtClean="0">
                <a:latin typeface="Times New Roman" pitchFamily="18" charset="0"/>
                <a:cs typeface="Times New Roman" pitchFamily="18" charset="0"/>
              </a:rPr>
              <a:t>.</a:t>
            </a:r>
          </a:p>
          <a:p>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Tuy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nhiên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cả</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lớp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cần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nghiêm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túc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thực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hiện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nội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quy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trường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lớp</a:t>
            </a:r>
            <a:r>
              <a:rPr lang="en-US" sz="2800" dirty="0" smtClean="0">
                <a:latin typeface="Times New Roman" pitchFamily="18" charset="0"/>
                <a:cs typeface="Times New Roman" pitchFamily="18" charset="0"/>
              </a:rPr>
              <a:t>.</a:t>
            </a:r>
          </a:p>
          <a:p>
            <a:r>
              <a:rPr lang="en-US" sz="2800" dirty="0" err="1" smtClean="0">
                <a:latin typeface="Times New Roman" pitchFamily="18" charset="0"/>
                <a:cs typeface="Times New Roman" pitchFamily="18" charset="0"/>
              </a:rPr>
              <a:t>Cuộc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họp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thúc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lúc</a:t>
            </a:r>
            <a:r>
              <a:rPr lang="en-US" sz="2800" dirty="0" smtClean="0">
                <a:latin typeface="Times New Roman" pitchFamily="18" charset="0"/>
                <a:cs typeface="Times New Roman" pitchFamily="18" charset="0"/>
              </a:rPr>
              <a:t> 11 </a:t>
            </a:r>
            <a:r>
              <a:rPr lang="en-US" sz="2800" dirty="0" err="1" smtClean="0">
                <a:latin typeface="Times New Roman" pitchFamily="18" charset="0"/>
                <a:cs typeface="Times New Roman" pitchFamily="18" charset="0"/>
              </a:rPr>
              <a:t>giờ</a:t>
            </a:r>
            <a:r>
              <a:rPr lang="en-US" sz="2800" dirty="0" smtClean="0">
                <a:latin typeface="Times New Roman" pitchFamily="18" charset="0"/>
                <a:cs typeface="Times New Roman" pitchFamily="18" charset="0"/>
              </a:rPr>
              <a:t> 00 </a:t>
            </a:r>
            <a:r>
              <a:rPr lang="en-US" sz="2800" dirty="0" err="1" smtClean="0">
                <a:latin typeface="Times New Roman" pitchFamily="18" charset="0"/>
                <a:cs typeface="Times New Roman" pitchFamily="18" charset="0"/>
              </a:rPr>
              <a:t>phút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ngày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năm</a:t>
            </a:r>
            <a:r>
              <a:rPr lang="en-US" sz="2800" dirty="0" smtClean="0">
                <a:latin typeface="Times New Roman" pitchFamily="18" charset="0"/>
                <a:cs typeface="Times New Roman" pitchFamily="18" charset="0"/>
              </a:rPr>
              <a:t>…</a:t>
            </a: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graphicFrame>
        <p:nvGraphicFramePr>
          <p:cNvPr id="6" name="Table 5"/>
          <p:cNvGraphicFramePr>
            <a:graphicFrameLocks noGrp="1"/>
          </p:cNvGraphicFramePr>
          <p:nvPr/>
        </p:nvGraphicFramePr>
        <p:xfrm>
          <a:off x="304800" y="4038600"/>
          <a:ext cx="8686800" cy="1188720"/>
        </p:xfrm>
        <a:graphic>
          <a:graphicData uri="http://schemas.openxmlformats.org/drawingml/2006/table">
            <a:tbl>
              <a:tblPr firstRow="1" bandRow="1">
                <a:tableStyleId>{5C22544A-7EE6-4342-B048-85BDC9FD1C3A}</a:tableStyleId>
              </a:tblPr>
              <a:tblGrid>
                <a:gridCol w="4343400">
                  <a:extLst>
                    <a:ext uri="{9D8B030D-6E8A-4147-A177-3AD203B41FA5}">
                      <a16:colId xmlns:a16="http://schemas.microsoft.com/office/drawing/2014/main" val="20000"/>
                    </a:ext>
                  </a:extLst>
                </a:gridCol>
                <a:gridCol w="4343400">
                  <a:extLst>
                    <a:ext uri="{9D8B030D-6E8A-4147-A177-3AD203B41FA5}">
                      <a16:colId xmlns:a16="http://schemas.microsoft.com/office/drawing/2014/main" val="20001"/>
                    </a:ext>
                  </a:extLst>
                </a:gridCol>
              </a:tblGrid>
              <a:tr h="370840">
                <a:tc>
                  <a:txBody>
                    <a:bodyPr/>
                    <a:lstStyle/>
                    <a:p>
                      <a:pPr algn="ctr"/>
                      <a:r>
                        <a:rPr lang="en-US" sz="2400" dirty="0" err="1" smtClean="0">
                          <a:solidFill>
                            <a:schemeClr val="tx1"/>
                          </a:solidFill>
                          <a:latin typeface="Times New Roman" pitchFamily="18" charset="0"/>
                          <a:cs typeface="Times New Roman" pitchFamily="18" charset="0"/>
                        </a:rPr>
                        <a:t>Thư</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kí</a:t>
                      </a:r>
                      <a:endParaRPr lang="en-US" sz="2400" dirty="0" smtClean="0">
                        <a:solidFill>
                          <a:schemeClr val="tx1"/>
                        </a:solidFill>
                        <a:latin typeface="Times New Roman" pitchFamily="18" charset="0"/>
                        <a:cs typeface="Times New Roman" pitchFamily="18" charset="0"/>
                      </a:endParaRPr>
                    </a:p>
                    <a:p>
                      <a:pPr algn="ctr"/>
                      <a:r>
                        <a:rPr lang="en-US" sz="2400" dirty="0" smtClean="0">
                          <a:solidFill>
                            <a:schemeClr val="tx1"/>
                          </a:solidFill>
                          <a:latin typeface="Times New Roman" pitchFamily="18" charset="0"/>
                          <a:cs typeface="Times New Roman" pitchFamily="18" charset="0"/>
                        </a:rPr>
                        <a:t>(</a:t>
                      </a:r>
                      <a:r>
                        <a:rPr lang="en-US" sz="2400" dirty="0" err="1" smtClean="0">
                          <a:solidFill>
                            <a:schemeClr val="tx1"/>
                          </a:solidFill>
                          <a:latin typeface="Times New Roman" pitchFamily="18" charset="0"/>
                          <a:cs typeface="Times New Roman" pitchFamily="18" charset="0"/>
                        </a:rPr>
                        <a:t>Kí</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ghi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rõ</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họ</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tên</a:t>
                      </a:r>
                      <a:r>
                        <a:rPr lang="en-US" sz="2400" dirty="0" smtClean="0">
                          <a:solidFill>
                            <a:schemeClr val="tx1"/>
                          </a:solidFill>
                          <a:latin typeface="Times New Roman" pitchFamily="18" charset="0"/>
                          <a:cs typeface="Times New Roman" pitchFamily="18" charset="0"/>
                        </a:rPr>
                        <a:t>)</a:t>
                      </a:r>
                    </a:p>
                    <a:p>
                      <a:pPr algn="ctr"/>
                      <a:endParaRPr lang="en-US" sz="2400" dirty="0">
                        <a:solidFill>
                          <a:schemeClr val="tx1"/>
                        </a:solidFill>
                      </a:endParaRPr>
                    </a:p>
                  </a:txBody>
                  <a:tcPr/>
                </a:tc>
                <a:tc>
                  <a:txBody>
                    <a:bodyPr/>
                    <a:lstStyle/>
                    <a:p>
                      <a:pPr algn="ctr"/>
                      <a:r>
                        <a:rPr lang="en-US" sz="2400" dirty="0" err="1" smtClean="0">
                          <a:solidFill>
                            <a:schemeClr val="tx1"/>
                          </a:solidFill>
                          <a:latin typeface="Times New Roman" pitchFamily="18" charset="0"/>
                          <a:cs typeface="Times New Roman" pitchFamily="18" charset="0"/>
                        </a:rPr>
                        <a:t>Chủ</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tọa</a:t>
                      </a:r>
                      <a:endParaRPr lang="en-US" sz="2400" dirty="0" smtClean="0">
                        <a:solidFill>
                          <a:schemeClr val="tx1"/>
                        </a:solidFill>
                        <a:latin typeface="Times New Roman" pitchFamily="18" charset="0"/>
                        <a:cs typeface="Times New Roman" pitchFamily="18" charset="0"/>
                      </a:endParaRPr>
                    </a:p>
                    <a:p>
                      <a:pPr algn="ctr"/>
                      <a:r>
                        <a:rPr lang="en-US" sz="2400" dirty="0" smtClean="0">
                          <a:solidFill>
                            <a:schemeClr val="tx1"/>
                          </a:solidFill>
                          <a:latin typeface="Times New Roman" pitchFamily="18" charset="0"/>
                          <a:cs typeface="Times New Roman" pitchFamily="18" charset="0"/>
                        </a:rPr>
                        <a:t>(</a:t>
                      </a:r>
                      <a:r>
                        <a:rPr lang="en-US" sz="2400" dirty="0" err="1" smtClean="0">
                          <a:solidFill>
                            <a:schemeClr val="tx1"/>
                          </a:solidFill>
                          <a:latin typeface="Times New Roman" pitchFamily="18" charset="0"/>
                          <a:cs typeface="Times New Roman" pitchFamily="18" charset="0"/>
                        </a:rPr>
                        <a:t>Kí</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ghi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rõ</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họ</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tên</a:t>
                      </a:r>
                      <a:r>
                        <a:rPr lang="en-US" sz="2400" dirty="0" smtClean="0">
                          <a:solidFill>
                            <a:schemeClr val="tx1"/>
                          </a:solidFill>
                          <a:latin typeface="Times New Roman" pitchFamily="18" charset="0"/>
                          <a:cs typeface="Times New Roman" pitchFamily="18" charset="0"/>
                        </a:rPr>
                        <a:t>)</a:t>
                      </a:r>
                    </a:p>
                    <a:p>
                      <a:pPr algn="ctr"/>
                      <a:endParaRPr lang="en-US" sz="2400" dirty="0">
                        <a:solidFill>
                          <a:schemeClr val="tx1"/>
                        </a:solidFill>
                      </a:endParaRPr>
                    </a:p>
                  </a:txBody>
                  <a:tcPr/>
                </a:tc>
                <a:extLst>
                  <a:ext uri="{0D108BD9-81ED-4DB2-BD59-A6C34878D82A}">
                    <a16:rowId xmlns:a16="http://schemas.microsoft.com/office/drawing/2014/main" val="10000"/>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ox(in)">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ox(in)">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box(in)">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box(in)">
                                      <p:cBhvr>
                                        <p:cTn id="27"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1200329"/>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9: ÔN TẬP KĨ NĂNG VIẾT BIÊN BẢN MỘT CUỘC HỌP, </a:t>
            </a:r>
          </a:p>
          <a:p>
            <a:pPr algn="ctr"/>
            <a:r>
              <a:rPr lang="en-US" b="1" dirty="0" smtClean="0">
                <a:solidFill>
                  <a:srgbClr val="FF0000"/>
                </a:solidFill>
                <a:latin typeface="Times New Roman" pitchFamily="18" charset="0"/>
                <a:cs typeface="Times New Roman" pitchFamily="18" charset="0"/>
              </a:rPr>
              <a:t>MỘT CUỘC THẢO LUẬN</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7" name="TextBox 6"/>
          <p:cNvSpPr txBox="1"/>
          <p:nvPr/>
        </p:nvSpPr>
        <p:spPr>
          <a:xfrm>
            <a:off x="0" y="685800"/>
            <a:ext cx="9144000" cy="6370975"/>
          </a:xfrm>
          <a:prstGeom prst="rect">
            <a:avLst/>
          </a:prstGeom>
          <a:noFill/>
        </p:spPr>
        <p:txBody>
          <a:bodyPr wrap="square" rtlCol="0">
            <a:spAutoFit/>
          </a:bodyPr>
          <a:lstStyle/>
          <a:p>
            <a:pPr algn="ctr"/>
            <a:r>
              <a:rPr lang="en-US" sz="2400" b="1" dirty="0" err="1" smtClean="0">
                <a:latin typeface="Times New Roman" pitchFamily="18" charset="0"/>
                <a:cs typeface="Times New Roman" pitchFamily="18" charset="0"/>
              </a:rPr>
              <a:t>Viết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biên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bản</a:t>
            </a:r>
            <a:r>
              <a:rPr lang="en-US" sz="2400" b="1" dirty="0" smtClean="0">
                <a:latin typeface="Times New Roman" pitchFamily="18" charset="0"/>
                <a:cs typeface="Times New Roman" pitchFamily="18" charset="0"/>
              </a:rPr>
              <a:t> - </a:t>
            </a:r>
            <a:r>
              <a:rPr lang="en-US" sz="2400" b="1" dirty="0" err="1" smtClean="0">
                <a:latin typeface="Times New Roman" pitchFamily="18" charset="0"/>
                <a:cs typeface="Times New Roman" pitchFamily="18" charset="0"/>
              </a:rPr>
              <a:t>Mẫu</a:t>
            </a:r>
            <a:r>
              <a:rPr lang="en-US" sz="2400" b="1" dirty="0" smtClean="0">
                <a:latin typeface="Times New Roman" pitchFamily="18" charset="0"/>
                <a:cs typeface="Times New Roman" pitchFamily="18" charset="0"/>
              </a:rPr>
              <a:t> 4</a:t>
            </a:r>
          </a:p>
          <a:p>
            <a:pPr algn="ctr"/>
            <a:r>
              <a:rPr lang="en-US" sz="2400" b="1" dirty="0" smtClean="0">
                <a:latin typeface="Times New Roman" pitchFamily="18" charset="0"/>
                <a:cs typeface="Times New Roman" pitchFamily="18" charset="0"/>
              </a:rPr>
              <a:t>CỘNG HÒA XÃ HỘI CHỦ NGHĨA VIỆT NAM</a:t>
            </a:r>
          </a:p>
          <a:p>
            <a:pPr algn="ctr"/>
            <a:r>
              <a:rPr lang="en-US" sz="2400" b="1" dirty="0" err="1" smtClean="0">
                <a:latin typeface="Times New Roman" pitchFamily="18" charset="0"/>
                <a:cs typeface="Times New Roman" pitchFamily="18" charset="0"/>
              </a:rPr>
              <a:t>Độc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lập</a:t>
            </a:r>
            <a:r>
              <a:rPr lang="en-US" sz="2400" b="1" dirty="0" smtClean="0">
                <a:latin typeface="Times New Roman" pitchFamily="18" charset="0"/>
                <a:cs typeface="Times New Roman" pitchFamily="18" charset="0"/>
              </a:rPr>
              <a:t> - </a:t>
            </a:r>
            <a:r>
              <a:rPr lang="en-US" sz="2400" b="1" dirty="0" err="1" smtClean="0">
                <a:latin typeface="Times New Roman" pitchFamily="18" charset="0"/>
                <a:cs typeface="Times New Roman" pitchFamily="18" charset="0"/>
              </a:rPr>
              <a:t>Tự</a:t>
            </a:r>
            <a:r>
              <a:rPr lang="en-US" sz="2400" b="1" dirty="0" smtClean="0">
                <a:latin typeface="Times New Roman" pitchFamily="18" charset="0"/>
                <a:cs typeface="Times New Roman" pitchFamily="18" charset="0"/>
              </a:rPr>
              <a:t> do - </a:t>
            </a:r>
            <a:r>
              <a:rPr lang="en-US" sz="2400" b="1" dirty="0" err="1" smtClean="0">
                <a:latin typeface="Times New Roman" pitchFamily="18" charset="0"/>
                <a:cs typeface="Times New Roman" pitchFamily="18" charset="0"/>
              </a:rPr>
              <a:t>Hạnh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phúc</a:t>
            </a:r>
            <a:endParaRPr lang="en-US" sz="2400" b="1" dirty="0" smtClean="0">
              <a:latin typeface="Times New Roman" pitchFamily="18" charset="0"/>
              <a:cs typeface="Times New Roman" pitchFamily="18" charset="0"/>
            </a:endParaRPr>
          </a:p>
          <a:p>
            <a:pPr algn="ctr"/>
            <a:r>
              <a:rPr lang="en-US" sz="2400" b="1" dirty="0" smtClean="0">
                <a:latin typeface="Times New Roman" pitchFamily="18" charset="0"/>
                <a:cs typeface="Times New Roman" pitchFamily="18" charset="0"/>
              </a:rPr>
              <a:t>BIÊN BẢN HỌP THỐNG NHẤT KẾ HOẠCH TỔ CHỨC HOẠT ĐỘNG VĂN NGHỆ CHÀO MỪNG 26 - 3</a:t>
            </a:r>
          </a:p>
          <a:p>
            <a:r>
              <a:rPr lang="en-US" sz="2400" dirty="0" err="1" smtClean="0">
                <a:latin typeface="Times New Roman" pitchFamily="18" charset="0"/>
                <a:cs typeface="Times New Roman" pitchFamily="18" charset="0"/>
              </a:rPr>
              <a:t>Thời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bắt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đầu</a:t>
            </a:r>
            <a:r>
              <a:rPr lang="en-US" sz="2400" dirty="0" smtClean="0">
                <a:latin typeface="Times New Roman" pitchFamily="18" charset="0"/>
                <a:cs typeface="Times New Roman" pitchFamily="18" charset="0"/>
              </a:rPr>
              <a:t>: 8 </a:t>
            </a:r>
            <a:r>
              <a:rPr lang="en-US" sz="2400" dirty="0" err="1" smtClean="0">
                <a:latin typeface="Times New Roman" pitchFamily="18" charset="0"/>
                <a:cs typeface="Times New Roman" pitchFamily="18" charset="0"/>
              </a:rPr>
              <a:t>giờ</a:t>
            </a:r>
            <a:r>
              <a:rPr lang="en-US" sz="2400" dirty="0" smtClean="0">
                <a:latin typeface="Times New Roman" pitchFamily="18" charset="0"/>
                <a:cs typeface="Times New Roman" pitchFamily="18" charset="0"/>
              </a:rPr>
              <a:t> 00 </a:t>
            </a:r>
            <a:r>
              <a:rPr lang="en-US" sz="2400" dirty="0" err="1" smtClean="0">
                <a:latin typeface="Times New Roman" pitchFamily="18" charset="0"/>
                <a:cs typeface="Times New Roman" pitchFamily="18" charset="0"/>
              </a:rPr>
              <a:t>phút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năm</a:t>
            </a:r>
            <a:r>
              <a:rPr lang="en-US" sz="2400" dirty="0" smtClean="0">
                <a:latin typeface="Times New Roman" pitchFamily="18" charset="0"/>
                <a:cs typeface="Times New Roman" pitchFamily="18" charset="0"/>
              </a:rPr>
              <a:t>…</a:t>
            </a:r>
          </a:p>
          <a:p>
            <a:r>
              <a:rPr lang="en-US" sz="2400" dirty="0" err="1" smtClean="0">
                <a:latin typeface="Times New Roman" pitchFamily="18" charset="0"/>
                <a:cs typeface="Times New Roman" pitchFamily="18" charset="0"/>
              </a:rPr>
              <a:t>Địa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phòng</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phòng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lớp</a:t>
            </a:r>
            <a:r>
              <a:rPr lang="en-US" sz="2400" dirty="0" smtClean="0">
                <a:latin typeface="Times New Roman" pitchFamily="18" charset="0"/>
                <a:cs typeface="Times New Roman" pitchFamily="18" charset="0"/>
              </a:rPr>
              <a:t> 6C)</a:t>
            </a:r>
          </a:p>
          <a:p>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dự</a:t>
            </a:r>
            <a:r>
              <a:rPr lang="en-US" sz="2400" dirty="0" smtClean="0">
                <a:latin typeface="Times New Roman" pitchFamily="18" charset="0"/>
                <a:cs typeface="Times New Roman" pitchFamily="18" charset="0"/>
              </a:rPr>
              <a:t>:</a:t>
            </a:r>
          </a:p>
          <a:p>
            <a:r>
              <a:rPr lang="en-US" sz="2400" dirty="0" err="1" smtClean="0">
                <a:latin typeface="Times New Roman" pitchFamily="18" charset="0"/>
                <a:cs typeface="Times New Roman" pitchFamily="18" charset="0"/>
              </a:rPr>
              <a:t>Giáo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Tú</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Hảo</a:t>
            </a:r>
            <a:endParaRPr lang="en-US" sz="2400" dirty="0" smtClean="0">
              <a:latin typeface="Times New Roman" pitchFamily="18" charset="0"/>
              <a:cs typeface="Times New Roman" pitchFamily="18" charset="0"/>
            </a:endParaRPr>
          </a:p>
          <a:p>
            <a:r>
              <a:rPr lang="en-US" sz="2400" dirty="0" err="1" smtClean="0">
                <a:latin typeface="Times New Roman" pitchFamily="18" charset="0"/>
                <a:cs typeface="Times New Roman" pitchFamily="18" charset="0"/>
              </a:rPr>
              <a:t>Toàn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lớp</a:t>
            </a:r>
            <a:r>
              <a:rPr lang="en-US" sz="2400" dirty="0" smtClean="0">
                <a:latin typeface="Times New Roman" pitchFamily="18" charset="0"/>
                <a:cs typeface="Times New Roman" pitchFamily="18" charset="0"/>
              </a:rPr>
              <a:t> 6AC: 38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viên</a:t>
            </a:r>
            <a:endParaRPr lang="en-US" sz="2400" dirty="0" smtClean="0">
              <a:latin typeface="Times New Roman" pitchFamily="18" charset="0"/>
              <a:cs typeface="Times New Roman" pitchFamily="18" charset="0"/>
            </a:endParaRPr>
          </a:p>
          <a:p>
            <a:r>
              <a:rPr lang="en-US" sz="2400" dirty="0" err="1" smtClean="0">
                <a:latin typeface="Times New Roman" pitchFamily="18" charset="0"/>
                <a:cs typeface="Times New Roman" pitchFamily="18" charset="0"/>
              </a:rPr>
              <a:t>Chủ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tọa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Nguyễn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Phương</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Lớp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trưởng</a:t>
            </a:r>
            <a:endParaRPr lang="en-US" sz="2400" dirty="0" smtClean="0">
              <a:latin typeface="Times New Roman" pitchFamily="18" charset="0"/>
              <a:cs typeface="Times New Roman" pitchFamily="18" charset="0"/>
            </a:endParaRPr>
          </a:p>
          <a:p>
            <a:r>
              <a:rPr lang="en-US" sz="2400" dirty="0" err="1" smtClean="0">
                <a:latin typeface="Times New Roman" pitchFamily="18" charset="0"/>
                <a:cs typeface="Times New Roman" pitchFamily="18" charset="0"/>
              </a:rPr>
              <a:t>Thư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a:t>
            </a:r>
            <a:r>
              <a:rPr lang="en-US" sz="2400" dirty="0" smtClean="0">
                <a:latin typeface="Times New Roman" pitchFamily="18" charset="0"/>
                <a:cs typeface="Times New Roman" pitchFamily="18" charset="0"/>
              </a:rPr>
              <a:t> Minh</a:t>
            </a:r>
          </a:p>
          <a:p>
            <a:r>
              <a:rPr lang="en-US" sz="2400" dirty="0" err="1" smtClean="0">
                <a:latin typeface="Times New Roman" pitchFamily="18" charset="0"/>
                <a:cs typeface="Times New Roman" pitchFamily="18" charset="0"/>
              </a:rPr>
              <a:t>Nội</a:t>
            </a:r>
            <a:r>
              <a:rPr lang="en-US" sz="2400" dirty="0" smtClean="0">
                <a:latin typeface="Times New Roman" pitchFamily="18" charset="0"/>
                <a:cs typeface="Times New Roman" pitchFamily="18" charset="0"/>
              </a:rPr>
              <a:t> dung:</a:t>
            </a:r>
          </a:p>
          <a:p>
            <a:r>
              <a:rPr lang="en-US" sz="2400" dirty="0" smtClean="0">
                <a:latin typeface="Times New Roman" pitchFamily="18" charset="0"/>
                <a:cs typeface="Times New Roman" pitchFamily="18" charset="0"/>
              </a:rPr>
              <a:t>(1) </a:t>
            </a:r>
            <a:r>
              <a:rPr lang="en-US" sz="2400" dirty="0" err="1" smtClean="0">
                <a:latin typeface="Times New Roman" pitchFamily="18" charset="0"/>
                <a:cs typeface="Times New Roman" pitchFamily="18" charset="0"/>
              </a:rPr>
              <a:t>Lớp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trưởng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phổ</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lớp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mừng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26 </a:t>
            </a:r>
            <a:r>
              <a:rPr lang="en-US" sz="2400" dirty="0" err="1" smtClean="0">
                <a:latin typeface="Times New Roman" pitchFamily="18" charset="0"/>
                <a:cs typeface="Times New Roman" pitchFamily="18" charset="0"/>
              </a:rPr>
              <a:t>tháng</a:t>
            </a:r>
            <a:r>
              <a:rPr lang="en-US" sz="2400" dirty="0" smtClean="0">
                <a:latin typeface="Times New Roman" pitchFamily="18" charset="0"/>
                <a:cs typeface="Times New Roman" pitchFamily="18" charset="0"/>
              </a:rPr>
              <a:t> 3 -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Đoàn</a:t>
            </a:r>
            <a:r>
              <a:rPr lang="en-US" sz="2400" dirty="0" smtClean="0">
                <a:latin typeface="Times New Roman" pitchFamily="18" charset="0"/>
                <a:cs typeface="Times New Roman" pitchFamily="18" charset="0"/>
              </a:rPr>
              <a:t> TNCS </a:t>
            </a:r>
            <a:r>
              <a:rPr lang="en-US" sz="2400" dirty="0" err="1" smtClean="0">
                <a:latin typeface="Times New Roman" pitchFamily="18" charset="0"/>
                <a:cs typeface="Times New Roman" pitchFamily="18" charset="0"/>
              </a:rPr>
              <a:t>Hồ</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a:t>
            </a:r>
            <a:r>
              <a:rPr lang="en-US" sz="2400" dirty="0" smtClean="0">
                <a:latin typeface="Times New Roman" pitchFamily="18" charset="0"/>
                <a:cs typeface="Times New Roman" pitchFamily="18" charset="0"/>
              </a:rPr>
              <a:t> Minh.</a:t>
            </a:r>
          </a:p>
          <a:p>
            <a:pPr>
              <a:buFontTx/>
              <a:buChar char="-"/>
            </a:pP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quyết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lựa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chọn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gồm</a:t>
            </a:r>
            <a:r>
              <a:rPr lang="en-US" sz="2400" dirty="0" smtClean="0">
                <a:latin typeface="Times New Roman" pitchFamily="18" charset="0"/>
                <a:cs typeface="Times New Roman" pitchFamily="18" charset="0"/>
              </a:rPr>
              <a:t>:</a:t>
            </a:r>
          </a:p>
          <a:p>
            <a:pPr>
              <a:buFontTx/>
              <a:buChar char="-"/>
            </a:pP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ox(in)">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ox(in)">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box(in)">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box(in)">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box(in)">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box(in)">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box(in)">
                                      <p:cBhvr>
                                        <p:cTn id="42" dur="500"/>
                                        <p:tgtEl>
                                          <p:spTgt spid="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box(in)">
                                      <p:cBhvr>
                                        <p:cTn id="47" dur="500"/>
                                        <p:tgtEl>
                                          <p:spTgt spid="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7">
                                            <p:txEl>
                                              <p:pRg st="9" end="9"/>
                                            </p:txEl>
                                          </p:spTgt>
                                        </p:tgtEl>
                                        <p:attrNameLst>
                                          <p:attrName>style.visibility</p:attrName>
                                        </p:attrNameLst>
                                      </p:cBhvr>
                                      <p:to>
                                        <p:strVal val="visible"/>
                                      </p:to>
                                    </p:set>
                                    <p:animEffect transition="in" filter="box(in)">
                                      <p:cBhvr>
                                        <p:cTn id="52" dur="500"/>
                                        <p:tgtEl>
                                          <p:spTgt spid="7">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7">
                                            <p:txEl>
                                              <p:pRg st="10" end="10"/>
                                            </p:txEl>
                                          </p:spTgt>
                                        </p:tgtEl>
                                        <p:attrNameLst>
                                          <p:attrName>style.visibility</p:attrName>
                                        </p:attrNameLst>
                                      </p:cBhvr>
                                      <p:to>
                                        <p:strVal val="visible"/>
                                      </p:to>
                                    </p:set>
                                    <p:animEffect transition="in" filter="box(in)">
                                      <p:cBhvr>
                                        <p:cTn id="57" dur="500"/>
                                        <p:tgtEl>
                                          <p:spTgt spid="7">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7">
                                            <p:txEl>
                                              <p:pRg st="11" end="11"/>
                                            </p:txEl>
                                          </p:spTgt>
                                        </p:tgtEl>
                                        <p:attrNameLst>
                                          <p:attrName>style.visibility</p:attrName>
                                        </p:attrNameLst>
                                      </p:cBhvr>
                                      <p:to>
                                        <p:strVal val="visible"/>
                                      </p:to>
                                    </p:set>
                                    <p:animEffect transition="in" filter="box(in)">
                                      <p:cBhvr>
                                        <p:cTn id="62" dur="500"/>
                                        <p:tgtEl>
                                          <p:spTgt spid="7">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7">
                                            <p:txEl>
                                              <p:pRg st="12" end="12"/>
                                            </p:txEl>
                                          </p:spTgt>
                                        </p:tgtEl>
                                        <p:attrNameLst>
                                          <p:attrName>style.visibility</p:attrName>
                                        </p:attrNameLst>
                                      </p:cBhvr>
                                      <p:to>
                                        <p:strVal val="visible"/>
                                      </p:to>
                                    </p:set>
                                    <p:animEffect transition="in" filter="box(in)">
                                      <p:cBhvr>
                                        <p:cTn id="67" dur="500"/>
                                        <p:tgtEl>
                                          <p:spTgt spid="7">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7">
                                            <p:txEl>
                                              <p:pRg st="13" end="13"/>
                                            </p:txEl>
                                          </p:spTgt>
                                        </p:tgtEl>
                                        <p:attrNameLst>
                                          <p:attrName>style.visibility</p:attrName>
                                        </p:attrNameLst>
                                      </p:cBhvr>
                                      <p:to>
                                        <p:strVal val="visible"/>
                                      </p:to>
                                    </p:set>
                                    <p:animEffect transition="in" filter="box(in)">
                                      <p:cBhvr>
                                        <p:cTn id="72" dur="500"/>
                                        <p:tgtEl>
                                          <p:spTgt spid="7">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6: ÔN TẬP KĨ NĂNG VIẾT BÀI VĂN THUYẾT MINH THUẬT LẠI MỘT SỰ KIỆN - SINH HOẠT VĂN HÓA</a:t>
            </a:r>
            <a:endParaRPr lang="en-US" dirty="0" smtClean="0">
              <a:solidFill>
                <a:srgbClr val="FF0000"/>
              </a:solidFill>
              <a:latin typeface="Times New Roman" pitchFamily="18" charset="0"/>
              <a:cs typeface="Times New Roman" pitchFamily="18" charset="0"/>
            </a:endParaRPr>
          </a:p>
          <a:p>
            <a:endParaRPr lang="en-US" dirty="0"/>
          </a:p>
        </p:txBody>
      </p:sp>
      <p:sp>
        <p:nvSpPr>
          <p:cNvPr id="6" name="TextBox 5"/>
          <p:cNvSpPr txBox="1"/>
          <p:nvPr/>
        </p:nvSpPr>
        <p:spPr>
          <a:xfrm>
            <a:off x="0" y="685800"/>
            <a:ext cx="9144000" cy="5940088"/>
          </a:xfrm>
          <a:prstGeom prst="rect">
            <a:avLst/>
          </a:prstGeom>
          <a:noFill/>
        </p:spPr>
        <p:txBody>
          <a:bodyPr wrap="square" rtlCol="0">
            <a:spAutoFit/>
          </a:bodyPr>
          <a:lstStyle/>
          <a:p>
            <a:pPr algn="just"/>
            <a:r>
              <a:rPr lang="en-US" sz="2000" b="1" dirty="0" err="1" smtClean="0">
                <a:latin typeface="Times New Roman" pitchFamily="18" charset="0"/>
                <a:cs typeface="Times New Roman" pitchFamily="18" charset="0"/>
              </a:rPr>
              <a:t>Đề</a:t>
            </a:r>
            <a:r>
              <a:rPr lang="en-US" sz="2000" b="1" dirty="0" smtClean="0">
                <a:latin typeface="Times New Roman" pitchFamily="18" charset="0"/>
                <a:cs typeface="Times New Roman" pitchFamily="18" charset="0"/>
              </a:rPr>
              <a:t> 3. </a:t>
            </a:r>
            <a:r>
              <a:rPr lang="en-US" sz="2000" b="1" dirty="0" err="1" smtClean="0">
                <a:latin typeface="Times New Roman" pitchFamily="18" charset="0"/>
                <a:cs typeface="Times New Roman" pitchFamily="18" charset="0"/>
              </a:rPr>
              <a:t>Viết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bài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văn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thuyết</a:t>
            </a:r>
            <a:r>
              <a:rPr lang="en-US" sz="2000" b="1" dirty="0" smtClean="0">
                <a:latin typeface="Times New Roman" pitchFamily="18" charset="0"/>
                <a:cs typeface="Times New Roman" pitchFamily="18" charset="0"/>
              </a:rPr>
              <a:t> minh </a:t>
            </a:r>
            <a:r>
              <a:rPr lang="en-US" sz="2000" b="1" dirty="0" err="1" smtClean="0">
                <a:latin typeface="Times New Roman" pitchFamily="18" charset="0"/>
                <a:cs typeface="Times New Roman" pitchFamily="18" charset="0"/>
              </a:rPr>
              <a:t>thuật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lại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một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sự</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kiện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một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sinh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hoạt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văn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hóa</a:t>
            </a:r>
            <a:r>
              <a:rPr lang="en-US" sz="2000" b="1" dirty="0" smtClean="0">
                <a:latin typeface="Times New Roman" pitchFamily="18" charset="0"/>
                <a:cs typeface="Times New Roman" pitchFamily="18" charset="0"/>
              </a:rPr>
              <a:t> </a:t>
            </a:r>
          </a:p>
          <a:p>
            <a:pPr algn="just"/>
            <a:r>
              <a:rPr lang="en-US" sz="2000" b="1" dirty="0" smtClean="0">
                <a:latin typeface="Times New Roman" pitchFamily="18" charset="0"/>
                <a:cs typeface="Times New Roman" pitchFamily="18" charset="0"/>
              </a:rPr>
              <a:t>(</a:t>
            </a:r>
            <a:r>
              <a:rPr lang="en-US" sz="2000" b="1" dirty="0" err="1" smtClean="0">
                <a:latin typeface="Times New Roman" pitchFamily="18" charset="0"/>
                <a:cs typeface="Times New Roman" pitchFamily="18" charset="0"/>
              </a:rPr>
              <a:t>Lễ</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hội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đền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Hùng</a:t>
            </a:r>
            <a:r>
              <a:rPr lang="en-US" sz="2000" b="1" dirty="0" smtClean="0">
                <a:latin typeface="Times New Roman" pitchFamily="18" charset="0"/>
                <a:cs typeface="Times New Roman" pitchFamily="18" charset="0"/>
              </a:rPr>
              <a:t>)</a:t>
            </a:r>
          </a:p>
          <a:p>
            <a:pPr algn="ctr"/>
            <a:r>
              <a:rPr lang="en-US" sz="2000" i="1" dirty="0" smtClean="0">
                <a:latin typeface="Times New Roman" pitchFamily="18" charset="0"/>
                <a:cs typeface="Times New Roman" pitchFamily="18" charset="0"/>
              </a:rPr>
              <a:t>"</a:t>
            </a:r>
            <a:r>
              <a:rPr lang="en-US" sz="2000" i="1" dirty="0" err="1" smtClean="0">
                <a:latin typeface="Times New Roman" pitchFamily="18" charset="0"/>
                <a:cs typeface="Times New Roman" pitchFamily="18" charset="0"/>
              </a:rPr>
              <a:t>Dù</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ai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ngược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về</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xuôi</a:t>
            </a: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i="1" dirty="0" err="1" smtClean="0">
                <a:latin typeface="Times New Roman" pitchFamily="18" charset="0"/>
                <a:cs typeface="Times New Roman" pitchFamily="18" charset="0"/>
              </a:rPr>
              <a:t>Nhớ</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ngày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giỗ</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tổ</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mùng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mười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tháng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ba</a:t>
            </a:r>
            <a:r>
              <a:rPr lang="en-US" sz="2000" i="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dirty="0" err="1" smtClean="0">
                <a:latin typeface="Times New Roman" pitchFamily="18" charset="0"/>
                <a:cs typeface="Times New Roman" pitchFamily="18" charset="0"/>
              </a:rPr>
              <a:t>Cứ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luôn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hướng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quê</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Phú</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Thọ</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dịp</a:t>
            </a:r>
            <a:r>
              <a:rPr lang="en-US" sz="2000" dirty="0" smtClean="0">
                <a:latin typeface="Times New Roman" pitchFamily="18" charset="0"/>
                <a:cs typeface="Times New Roman" pitchFamily="18" charset="0"/>
              </a:rPr>
              <a:t> 10/3 </a:t>
            </a:r>
            <a:r>
              <a:rPr lang="en-US" sz="2000" dirty="0" err="1" smtClean="0">
                <a:latin typeface="Times New Roman" pitchFamily="18" charset="0"/>
                <a:cs typeface="Times New Roman" pitchFamily="18" charset="0"/>
              </a:rPr>
              <a:t>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lịch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tưởng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nhớ</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dịp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lễ</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hội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diễn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Theo </a:t>
            </a:r>
            <a:r>
              <a:rPr lang="en-US" sz="2000" dirty="0" err="1" smtClean="0">
                <a:latin typeface="Times New Roman" pitchFamily="18" charset="0"/>
                <a:cs typeface="Times New Roman" pitchFamily="18" charset="0"/>
              </a:rPr>
              <a:t>lịch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lễ</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hội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Ngay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Lê</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khắp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hội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lễ</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gửi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lòng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tám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giữ</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Lễ</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hội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giữ</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gìn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nay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nét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đặc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sắc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hóa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10/3 </a:t>
            </a:r>
            <a:r>
              <a:rPr lang="en-US" sz="2000" dirty="0" err="1" smtClean="0">
                <a:latin typeface="Times New Roman" pitchFamily="18" charset="0"/>
                <a:cs typeface="Times New Roman" pitchFamily="18" charset="0"/>
              </a:rPr>
              <a:t>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lịch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quốc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lễ</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lẻ</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lễ</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hội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Hùng</a:t>
            </a:r>
            <a:r>
              <a:rPr lang="en-US" sz="2000" dirty="0" smtClean="0">
                <a:latin typeface="Times New Roman" pitchFamily="18" charset="0"/>
                <a:cs typeface="Times New Roman" pitchFamily="18" charset="0"/>
              </a:rPr>
              <a:t> do </a:t>
            </a:r>
            <a:r>
              <a:rPr lang="en-US" sz="2000" dirty="0" err="1" smtClean="0">
                <a:latin typeface="Times New Roman" pitchFamily="18" charset="0"/>
                <a:cs typeface="Times New Roman" pitchFamily="18" charset="0"/>
              </a:rPr>
              <a:t>tỉnh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Phú</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Thọ</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tổ</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chẵn</a:t>
            </a:r>
            <a:r>
              <a:rPr lang="en-US" sz="2000" dirty="0" smtClean="0">
                <a:latin typeface="Times New Roman" pitchFamily="18" charset="0"/>
                <a:cs typeface="Times New Roman" pitchFamily="18" charset="0"/>
              </a:rPr>
              <a:t> do </a:t>
            </a:r>
            <a:r>
              <a:rPr lang="en-US" sz="2000" dirty="0" err="1" smtClean="0">
                <a:latin typeface="Times New Roman" pitchFamily="18" charset="0"/>
                <a:cs typeface="Times New Roman" pitchFamily="18" charset="0"/>
              </a:rPr>
              <a:t>Trung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hợp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Bộ</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hóa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thao</a:t>
            </a:r>
            <a:r>
              <a:rPr lang="en-US" sz="2000" dirty="0" smtClean="0">
                <a:latin typeface="Times New Roman" pitchFamily="18" charset="0"/>
                <a:cs typeface="Times New Roman" pitchFamily="18" charset="0"/>
              </a:rPr>
              <a:t> du </a:t>
            </a:r>
            <a:r>
              <a:rPr lang="en-US" sz="2000" dirty="0" err="1" smtClean="0">
                <a:latin typeface="Times New Roman" pitchFamily="18" charset="0"/>
                <a:cs typeface="Times New Roman" pitchFamily="18" charset="0"/>
              </a:rPr>
              <a:t>lịch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uỷ</a:t>
            </a:r>
            <a:r>
              <a:rPr lang="en-US" sz="2000" dirty="0" smtClean="0">
                <a:latin typeface="Times New Roman" pitchFamily="18" charset="0"/>
                <a:cs typeface="Times New Roman" pitchFamily="18" charset="0"/>
              </a:rPr>
              <a:t> ban </a:t>
            </a:r>
            <a:r>
              <a:rPr lang="en-US" sz="2000" dirty="0" err="1" smtClean="0">
                <a:latin typeface="Times New Roman" pitchFamily="18" charset="0"/>
                <a:cs typeface="Times New Roman" pitchFamily="18" charset="0"/>
              </a:rPr>
              <a:t>tỉnh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Phú</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Thọ</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hợp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tổ</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tổ</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theo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lớn</a:t>
            </a:r>
            <a:r>
              <a:rPr lang="en-US" sz="2000" dirty="0" smtClean="0">
                <a:latin typeface="Times New Roman" pitchFamily="18" charset="0"/>
                <a:cs typeface="Times New Roman" pitchFamily="18" charset="0"/>
              </a:rPr>
              <a:t> hay </a:t>
            </a:r>
            <a:r>
              <a:rPr lang="en-US" sz="2000" dirty="0" err="1" smtClean="0">
                <a:latin typeface="Times New Roman" pitchFamily="18" charset="0"/>
                <a:cs typeface="Times New Roman" pitchFamily="18" charset="0"/>
              </a:rPr>
              <a:t>nhỏ</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hội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lễ</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vẫn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diễn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cùng</a:t>
            </a:r>
            <a:r>
              <a:rPr lang="en-US" sz="2000" dirty="0" smtClean="0">
                <a:latin typeface="Times New Roman" pitchFamily="18" charset="0"/>
                <a:cs typeface="Times New Roman" pitchFamily="18" charset="0"/>
              </a:rPr>
              <a:t> long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thờ</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cúng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UNESCO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Kiệt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truyền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khẩu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phi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loại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năm</a:t>
            </a:r>
            <a:r>
              <a:rPr lang="en-US" sz="2000" dirty="0" smtClean="0">
                <a:latin typeface="Times New Roman" pitchFamily="18" charset="0"/>
                <a:cs typeface="Times New Roman" pitchFamily="18" charset="0"/>
              </a:rPr>
              <a:t> 2002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chứng</a:t>
            </a:r>
            <a:r>
              <a:rPr lang="en-US" sz="2000" dirty="0" smtClean="0">
                <a:latin typeface="Times New Roman" pitchFamily="18" charset="0"/>
                <a:cs typeface="Times New Roman" pitchFamily="18" charset="0"/>
              </a:rPr>
              <a:t> minh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lễ</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hội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Nẵng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Nội</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1200329"/>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9: ÔN TẬP KĨ NĂNG VIẾT BIÊN BẢN MỘT CUỘC HỌP, </a:t>
            </a:r>
          </a:p>
          <a:p>
            <a:pPr algn="ctr"/>
            <a:r>
              <a:rPr lang="en-US" b="1" dirty="0" smtClean="0">
                <a:solidFill>
                  <a:srgbClr val="FF0000"/>
                </a:solidFill>
                <a:latin typeface="Times New Roman" pitchFamily="18" charset="0"/>
                <a:cs typeface="Times New Roman" pitchFamily="18" charset="0"/>
              </a:rPr>
              <a:t>MỘT CUỘC THẢO LUẬN</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7" name="TextBox 6"/>
          <p:cNvSpPr txBox="1"/>
          <p:nvPr/>
        </p:nvSpPr>
        <p:spPr>
          <a:xfrm>
            <a:off x="0" y="685800"/>
            <a:ext cx="9144000" cy="5262979"/>
          </a:xfrm>
          <a:prstGeom prst="rect">
            <a:avLst/>
          </a:prstGeom>
          <a:noFill/>
        </p:spPr>
        <p:txBody>
          <a:bodyPr wrap="square" rtlCol="0">
            <a:spAutoFit/>
          </a:bodyPr>
          <a:lstStyle/>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quyết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lựa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chọn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gồm</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vòng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lớn</a:t>
            </a:r>
            <a:r>
              <a:rPr lang="en-US" sz="2400" dirty="0" smtClean="0">
                <a:latin typeface="Times New Roman" pitchFamily="18" charset="0"/>
                <a:cs typeface="Times New Roman" pitchFamily="18" charset="0"/>
              </a:rPr>
              <a:t>”: 23/45</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Múa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truyền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thống</a:t>
            </a:r>
            <a:r>
              <a:rPr lang="en-US" sz="2400" dirty="0" smtClean="0">
                <a:latin typeface="Times New Roman" pitchFamily="18" charset="0"/>
                <a:cs typeface="Times New Roman" pitchFamily="18" charset="0"/>
              </a:rPr>
              <a:t>: 12/45</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chọn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toạ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15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chính</a:t>
            </a:r>
            <a:r>
              <a:rPr lang="en-US" sz="2400" dirty="0" smtClean="0">
                <a:latin typeface="Times New Roman" pitchFamily="18" charset="0"/>
                <a:cs typeface="Times New Roman" pitchFamily="18" charset="0"/>
              </a:rPr>
              <a:t>, 5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bè</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cử</a:t>
            </a:r>
            <a:r>
              <a:rPr lang="en-US" sz="2400" dirty="0" smtClean="0">
                <a:latin typeface="Times New Roman" pitchFamily="18" charset="0"/>
                <a:cs typeface="Times New Roman" pitchFamily="18" charset="0"/>
              </a:rPr>
              <a:t>: Mai </a:t>
            </a:r>
            <a:r>
              <a:rPr lang="en-US" sz="2400" dirty="0" err="1" smtClean="0">
                <a:latin typeface="Times New Roman" pitchFamily="18" charset="0"/>
                <a:cs typeface="Times New Roman" pitchFamily="18" charset="0"/>
              </a:rPr>
              <a:t>Trang</a:t>
            </a:r>
            <a:r>
              <a:rPr lang="en-US" sz="2400" dirty="0" smtClean="0">
                <a:latin typeface="Times New Roman" pitchFamily="18" charset="0"/>
                <a:cs typeface="Times New Roman" pitchFamily="18" charset="0"/>
              </a:rPr>
              <a:t>, Thu </a:t>
            </a:r>
            <a:r>
              <a:rPr lang="en-US" sz="2400" dirty="0" err="1" smtClean="0">
                <a:latin typeface="Times New Roman" pitchFamily="18" charset="0"/>
                <a:cs typeface="Times New Roman" pitchFamily="18" charset="0"/>
              </a:rPr>
              <a:t>Hà</a:t>
            </a:r>
            <a:r>
              <a:rPr lang="en-US" sz="2400" dirty="0" smtClean="0">
                <a:latin typeface="Times New Roman" pitchFamily="18" charset="0"/>
                <a:cs typeface="Times New Roman" pitchFamily="18" charset="0"/>
              </a:rPr>
              <a:t>, Minh </a:t>
            </a:r>
            <a:r>
              <a:rPr lang="en-US" sz="2400" dirty="0" err="1" smtClean="0">
                <a:latin typeface="Times New Roman" pitchFamily="18" charset="0"/>
                <a:cs typeface="Times New Roman" pitchFamily="18" charset="0"/>
              </a:rPr>
              <a:t>Đức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Tuấn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Đỗ</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Phương</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(2) </a:t>
            </a:r>
            <a:r>
              <a:rPr lang="en-US" sz="2400" dirty="0" err="1" smtClean="0">
                <a:latin typeface="Times New Roman" pitchFamily="18" charset="0"/>
                <a:cs typeface="Times New Roman" pitchFamily="18" charset="0"/>
              </a:rPr>
              <a:t>Giáo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tổng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Đồng</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lựa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chọn</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Góp</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mặt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nghệ</a:t>
            </a:r>
            <a:r>
              <a:rPr lang="en-US" sz="2400" dirty="0" smtClean="0">
                <a:latin typeface="Times New Roman" pitchFamily="18" charset="0"/>
                <a:cs typeface="Times New Roman" pitchFamily="18" charset="0"/>
              </a:rPr>
              <a:t>.</a:t>
            </a:r>
          </a:p>
          <a:p>
            <a:pPr algn="just"/>
            <a:r>
              <a:rPr lang="en-US" sz="2400" dirty="0" err="1" smtClean="0">
                <a:latin typeface="Times New Roman" pitchFamily="18" charset="0"/>
                <a:cs typeface="Times New Roman" pitchFamily="18" charset="0"/>
              </a:rPr>
              <a:t>Cuộc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lúc</a:t>
            </a:r>
            <a:r>
              <a:rPr lang="en-US" sz="2400" dirty="0" smtClean="0">
                <a:latin typeface="Times New Roman" pitchFamily="18" charset="0"/>
                <a:cs typeface="Times New Roman" pitchFamily="18" charset="0"/>
              </a:rPr>
              <a:t> 9 </a:t>
            </a:r>
            <a:r>
              <a:rPr lang="en-US" sz="2400" dirty="0" err="1" smtClean="0">
                <a:latin typeface="Times New Roman" pitchFamily="18" charset="0"/>
                <a:cs typeface="Times New Roman" pitchFamily="18" charset="0"/>
              </a:rPr>
              <a:t>giờ</a:t>
            </a:r>
            <a:r>
              <a:rPr lang="en-US" sz="2400" dirty="0" smtClean="0">
                <a:latin typeface="Times New Roman" pitchFamily="18" charset="0"/>
                <a:cs typeface="Times New Roman" pitchFamily="18" charset="0"/>
              </a:rPr>
              <a:t> 30 </a:t>
            </a:r>
            <a:r>
              <a:rPr lang="en-US" sz="2400" dirty="0" err="1" smtClean="0">
                <a:latin typeface="Times New Roman" pitchFamily="18" charset="0"/>
                <a:cs typeface="Times New Roman" pitchFamily="18" charset="0"/>
              </a:rPr>
              <a:t>phút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năm</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ox(in)">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ox(in)">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box(in)">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box(in)">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box(in)">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box(in)">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box(in)">
                                      <p:cBhvr>
                                        <p:cTn id="42" dur="500"/>
                                        <p:tgtEl>
                                          <p:spTgt spid="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box(in)">
                                      <p:cBhvr>
                                        <p:cTn id="47" dur="500"/>
                                        <p:tgtEl>
                                          <p:spTgt spid="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7">
                                            <p:txEl>
                                              <p:pRg st="9" end="9"/>
                                            </p:txEl>
                                          </p:spTgt>
                                        </p:tgtEl>
                                        <p:attrNameLst>
                                          <p:attrName>style.visibility</p:attrName>
                                        </p:attrNameLst>
                                      </p:cBhvr>
                                      <p:to>
                                        <p:strVal val="visible"/>
                                      </p:to>
                                    </p:set>
                                    <p:animEffect transition="in" filter="box(in)">
                                      <p:cBhvr>
                                        <p:cTn id="52" dur="500"/>
                                        <p:tgtEl>
                                          <p:spTgt spid="7">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7">
                                            <p:txEl>
                                              <p:pRg st="10" end="10"/>
                                            </p:txEl>
                                          </p:spTgt>
                                        </p:tgtEl>
                                        <p:attrNameLst>
                                          <p:attrName>style.visibility</p:attrName>
                                        </p:attrNameLst>
                                      </p:cBhvr>
                                      <p:to>
                                        <p:strVal val="visible"/>
                                      </p:to>
                                    </p:set>
                                    <p:animEffect transition="in" filter="box(in)">
                                      <p:cBhvr>
                                        <p:cTn id="57" dur="500"/>
                                        <p:tgtEl>
                                          <p:spTgt spid="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1200329"/>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9: ÔN TẬP KĨ NĂNG VIẾT BIÊN BẢN MỘT CUỘC HỌP, </a:t>
            </a:r>
          </a:p>
          <a:p>
            <a:pPr algn="ctr"/>
            <a:r>
              <a:rPr lang="en-US" b="1" dirty="0" smtClean="0">
                <a:solidFill>
                  <a:srgbClr val="FF0000"/>
                </a:solidFill>
                <a:latin typeface="Times New Roman" pitchFamily="18" charset="0"/>
                <a:cs typeface="Times New Roman" pitchFamily="18" charset="0"/>
              </a:rPr>
              <a:t>MỘT CUỘC THẢO LUẬN</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7" name="TextBox 6"/>
          <p:cNvSpPr txBox="1"/>
          <p:nvPr/>
        </p:nvSpPr>
        <p:spPr>
          <a:xfrm>
            <a:off x="0" y="685800"/>
            <a:ext cx="9144000" cy="5940088"/>
          </a:xfrm>
          <a:prstGeom prst="rect">
            <a:avLst/>
          </a:prstGeom>
          <a:noFill/>
        </p:spPr>
        <p:txBody>
          <a:bodyPr wrap="square" rtlCol="0">
            <a:spAutoFit/>
          </a:bodyPr>
          <a:lstStyle/>
          <a:p>
            <a:pPr algn="ctr"/>
            <a:r>
              <a:rPr lang="en-US" sz="2000" b="1" dirty="0" err="1" smtClean="0">
                <a:latin typeface="Times New Roman" pitchFamily="18" charset="0"/>
                <a:cs typeface="Times New Roman" pitchFamily="18" charset="0"/>
              </a:rPr>
              <a:t>Viết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biên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bản</a:t>
            </a:r>
            <a:r>
              <a:rPr lang="en-US" sz="2000" b="1" dirty="0" smtClean="0">
                <a:latin typeface="Times New Roman" pitchFamily="18" charset="0"/>
                <a:cs typeface="Times New Roman" pitchFamily="18" charset="0"/>
              </a:rPr>
              <a:t> - </a:t>
            </a:r>
            <a:r>
              <a:rPr lang="en-US" sz="2000" b="1" dirty="0" err="1" smtClean="0">
                <a:latin typeface="Times New Roman" pitchFamily="18" charset="0"/>
                <a:cs typeface="Times New Roman" pitchFamily="18" charset="0"/>
              </a:rPr>
              <a:t>Mẫu</a:t>
            </a:r>
            <a:r>
              <a:rPr lang="en-US" sz="2000" b="1" dirty="0" smtClean="0">
                <a:latin typeface="Times New Roman" pitchFamily="18" charset="0"/>
                <a:cs typeface="Times New Roman" pitchFamily="18" charset="0"/>
              </a:rPr>
              <a:t> 5</a:t>
            </a:r>
          </a:p>
          <a:p>
            <a:pPr algn="ctr"/>
            <a:r>
              <a:rPr lang="en-US" sz="2000" b="1" dirty="0" smtClean="0">
                <a:latin typeface="Times New Roman" pitchFamily="18" charset="0"/>
                <a:cs typeface="Times New Roman" pitchFamily="18" charset="0"/>
              </a:rPr>
              <a:t>CỘNG HÒA XÃ HỘI CHỦ NGHĨA VIỆT NAM</a:t>
            </a:r>
          </a:p>
          <a:p>
            <a:pPr algn="ctr"/>
            <a:r>
              <a:rPr lang="en-US" sz="2000" b="1" dirty="0" err="1" smtClean="0">
                <a:latin typeface="Times New Roman" pitchFamily="18" charset="0"/>
                <a:cs typeface="Times New Roman" pitchFamily="18" charset="0"/>
              </a:rPr>
              <a:t>Độc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lập</a:t>
            </a:r>
            <a:r>
              <a:rPr lang="en-US" sz="2000" b="1" dirty="0" smtClean="0">
                <a:latin typeface="Times New Roman" pitchFamily="18" charset="0"/>
                <a:cs typeface="Times New Roman" pitchFamily="18" charset="0"/>
              </a:rPr>
              <a:t> - </a:t>
            </a:r>
            <a:r>
              <a:rPr lang="en-US" sz="2000" b="1" dirty="0" err="1" smtClean="0">
                <a:latin typeface="Times New Roman" pitchFamily="18" charset="0"/>
                <a:cs typeface="Times New Roman" pitchFamily="18" charset="0"/>
              </a:rPr>
              <a:t>Tự</a:t>
            </a:r>
            <a:r>
              <a:rPr lang="en-US" sz="2000" b="1" dirty="0" smtClean="0">
                <a:latin typeface="Times New Roman" pitchFamily="18" charset="0"/>
                <a:cs typeface="Times New Roman" pitchFamily="18" charset="0"/>
              </a:rPr>
              <a:t> do - </a:t>
            </a:r>
            <a:r>
              <a:rPr lang="en-US" sz="2000" b="1" dirty="0" err="1" smtClean="0">
                <a:latin typeface="Times New Roman" pitchFamily="18" charset="0"/>
                <a:cs typeface="Times New Roman" pitchFamily="18" charset="0"/>
              </a:rPr>
              <a:t>Hạnh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phúc</a:t>
            </a:r>
            <a:endParaRPr lang="en-US" sz="2000" b="1" dirty="0" smtClean="0">
              <a:latin typeface="Times New Roman" pitchFamily="18" charset="0"/>
              <a:cs typeface="Times New Roman" pitchFamily="18" charset="0"/>
            </a:endParaRPr>
          </a:p>
          <a:p>
            <a:pPr algn="ctr"/>
            <a:r>
              <a:rPr lang="en-US" sz="2000" b="1" dirty="0" smtClean="0">
                <a:latin typeface="Times New Roman" pitchFamily="18" charset="0"/>
                <a:cs typeface="Times New Roman" pitchFamily="18" charset="0"/>
              </a:rPr>
              <a:t>BIÊN BẢN HỘI NGHỊ TRAO ĐỔI KINH NGHIỆM HỌC TẬP MÔN NGỮ VĂN</a:t>
            </a:r>
          </a:p>
          <a:p>
            <a:r>
              <a:rPr lang="en-US" sz="2000" dirty="0" err="1" smtClean="0">
                <a:latin typeface="Times New Roman" pitchFamily="18" charset="0"/>
                <a:cs typeface="Times New Roman" pitchFamily="18" charset="0"/>
              </a:rPr>
              <a:t>Khai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mạc</a:t>
            </a:r>
            <a:r>
              <a:rPr lang="en-US" sz="2000" dirty="0" smtClean="0">
                <a:latin typeface="Times New Roman" pitchFamily="18" charset="0"/>
                <a:cs typeface="Times New Roman" pitchFamily="18" charset="0"/>
              </a:rPr>
              <a:t>: 8 </a:t>
            </a:r>
            <a:r>
              <a:rPr lang="en-US" sz="2000" dirty="0" err="1" smtClean="0">
                <a:latin typeface="Times New Roman" pitchFamily="18" charset="0"/>
                <a:cs typeface="Times New Roman" pitchFamily="18" charset="0"/>
              </a:rPr>
              <a:t>giờ</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năm</a:t>
            </a:r>
            <a:r>
              <a:rPr lang="en-US" sz="2000" dirty="0" smtClean="0">
                <a:latin typeface="Times New Roman" pitchFamily="18" charset="0"/>
                <a:cs typeface="Times New Roman" pitchFamily="18" charset="0"/>
              </a:rPr>
              <a:t>…</a:t>
            </a:r>
          </a:p>
          <a:p>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tham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dự</a:t>
            </a:r>
            <a:r>
              <a:rPr lang="en-US" sz="2000" dirty="0" smtClean="0">
                <a:latin typeface="Times New Roman" pitchFamily="18" charset="0"/>
                <a:cs typeface="Times New Roman" pitchFamily="18" charset="0"/>
              </a:rPr>
              <a:t>:</a:t>
            </a:r>
          </a:p>
          <a:p>
            <a:r>
              <a:rPr lang="en-US" sz="2000" dirty="0" err="1" smtClean="0">
                <a:latin typeface="Times New Roman" pitchFamily="18" charset="0"/>
                <a:cs typeface="Times New Roman" pitchFamily="18" charset="0"/>
              </a:rPr>
              <a:t>Cô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Đỗ</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Hương</a:t>
            </a:r>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giáo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Ngữ</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văn</a:t>
            </a:r>
            <a:r>
              <a:rPr lang="en-US" sz="2000" dirty="0" smtClean="0">
                <a:latin typeface="Times New Roman" pitchFamily="18" charset="0"/>
                <a:cs typeface="Times New Roman" pitchFamily="18" charset="0"/>
              </a:rPr>
              <a:t>.</a:t>
            </a:r>
          </a:p>
          <a:p>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lớp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khối</a:t>
            </a:r>
            <a:r>
              <a:rPr lang="en-US" sz="2000" dirty="0" smtClean="0">
                <a:latin typeface="Times New Roman" pitchFamily="18" charset="0"/>
                <a:cs typeface="Times New Roman" pitchFamily="18" charset="0"/>
              </a:rPr>
              <a:t> 6.</a:t>
            </a:r>
          </a:p>
          <a:p>
            <a:r>
              <a:rPr lang="en-US" sz="2000" dirty="0" err="1" smtClean="0">
                <a:latin typeface="Times New Roman" pitchFamily="18" charset="0"/>
                <a:cs typeface="Times New Roman" pitchFamily="18" charset="0"/>
              </a:rPr>
              <a:t>Chủ</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Hoài</a:t>
            </a:r>
            <a:r>
              <a:rPr lang="en-US" sz="2000" dirty="0" smtClean="0">
                <a:latin typeface="Times New Roman" pitchFamily="18" charset="0"/>
                <a:cs typeface="Times New Roman" pitchFamily="18" charset="0"/>
              </a:rPr>
              <a:t>…</a:t>
            </a:r>
          </a:p>
          <a:p>
            <a:r>
              <a:rPr lang="en-US" sz="2000" dirty="0" err="1" smtClean="0">
                <a:latin typeface="Times New Roman" pitchFamily="18" charset="0"/>
                <a:cs typeface="Times New Roman" pitchFamily="18" charset="0"/>
              </a:rPr>
              <a:t>Thư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Nguyễn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Vy</a:t>
            </a:r>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lớp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trưởng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lớp</a:t>
            </a:r>
            <a:r>
              <a:rPr lang="en-US" sz="2000" dirty="0" smtClean="0">
                <a:latin typeface="Times New Roman" pitchFamily="18" charset="0"/>
                <a:cs typeface="Times New Roman" pitchFamily="18" charset="0"/>
              </a:rPr>
              <a:t> 6A)</a:t>
            </a:r>
          </a:p>
          <a:p>
            <a:r>
              <a:rPr lang="en-US" sz="2000" dirty="0" smtClean="0">
                <a:latin typeface="Times New Roman" pitchFamily="18" charset="0"/>
                <a:cs typeface="Times New Roman" pitchFamily="18" charset="0"/>
              </a:rPr>
              <a:t>NỘI DUNG HỘI NGHỊ</a:t>
            </a:r>
          </a:p>
          <a:p>
            <a:r>
              <a:rPr lang="en-US" sz="2000" dirty="0" smtClean="0">
                <a:latin typeface="Times New Roman" pitchFamily="18" charset="0"/>
                <a:cs typeface="Times New Roman" pitchFamily="18" charset="0"/>
              </a:rPr>
              <a:t>(1) </a:t>
            </a:r>
            <a:r>
              <a:rPr lang="en-US" sz="2000" dirty="0" err="1" smtClean="0">
                <a:latin typeface="Times New Roman" pitchFamily="18" charset="0"/>
                <a:cs typeface="Times New Roman" pitchFamily="18" charset="0"/>
              </a:rPr>
              <a:t>Cô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nội</a:t>
            </a:r>
            <a:r>
              <a:rPr lang="en-US" sz="2000" dirty="0" smtClean="0">
                <a:latin typeface="Times New Roman" pitchFamily="18" charset="0"/>
                <a:cs typeface="Times New Roman" pitchFamily="18" charset="0"/>
              </a:rPr>
              <a:t> dung </a:t>
            </a:r>
            <a:r>
              <a:rPr lang="en-US" sz="2000" dirty="0" err="1" smtClean="0">
                <a:latin typeface="Times New Roman" pitchFamily="18" charset="0"/>
                <a:cs typeface="Times New Roman" pitchFamily="18" charset="0"/>
              </a:rPr>
              <a:t>hội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nghị</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Mục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hội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Tìm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pháp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tốt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ngữ</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Phấn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năm</a:t>
            </a:r>
            <a:r>
              <a:rPr lang="en-US" sz="2000" dirty="0" smtClean="0">
                <a:latin typeface="Times New Roman" pitchFamily="18" charset="0"/>
                <a:cs typeface="Times New Roman" pitchFamily="18" charset="0"/>
              </a:rPr>
              <a:t> 100% </a:t>
            </a:r>
            <a:r>
              <a:rPr lang="en-US" sz="2000" dirty="0" err="1" smtClean="0">
                <a:latin typeface="Times New Roman" pitchFamily="18" charset="0"/>
                <a:cs typeface="Times New Roman" pitchFamily="18" charset="0"/>
              </a:rPr>
              <a:t>đạt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60% </a:t>
            </a:r>
            <a:r>
              <a:rPr lang="en-US" sz="2000" dirty="0" err="1" smtClean="0">
                <a:latin typeface="Times New Roman" pitchFamily="18" charset="0"/>
                <a:cs typeface="Times New Roman" pitchFamily="18" charset="0"/>
              </a:rPr>
              <a:t>khá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giỏi</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Nội</a:t>
            </a:r>
            <a:r>
              <a:rPr lang="en-US" sz="2000" dirty="0" smtClean="0">
                <a:latin typeface="Times New Roman" pitchFamily="18" charset="0"/>
                <a:cs typeface="Times New Roman" pitchFamily="18" charset="0"/>
              </a:rPr>
              <a:t> dung:</a:t>
            </a: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lớp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trưởng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Ngữ</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gian</a:t>
            </a:r>
            <a:r>
              <a:rPr lang="en-US" sz="2000" dirty="0" smtClean="0">
                <a:latin typeface="Times New Roman" pitchFamily="18" charset="0"/>
                <a:cs typeface="Times New Roman" pitchFamily="18" charset="0"/>
              </a:rPr>
              <a:t> qua.</a:t>
            </a: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giỏi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nghiệm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bạn</a:t>
            </a:r>
            <a:r>
              <a:rPr lang="en-US" sz="2000" dirty="0" smtClean="0">
                <a:latin typeface="Times New Roman" pitchFamily="18" charset="0"/>
                <a:cs typeface="Times New Roman" pitchFamily="18" charset="0"/>
              </a:rPr>
              <a:t> Minh, </a:t>
            </a:r>
            <a:r>
              <a:rPr lang="en-US" sz="2000" dirty="0" err="1" smtClean="0">
                <a:latin typeface="Times New Roman" pitchFamily="18" charset="0"/>
                <a:cs typeface="Times New Roman" pitchFamily="18" charset="0"/>
              </a:rPr>
              <a:t>Phương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Thu).</a:t>
            </a: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đặt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hỏi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đổi</a:t>
            </a:r>
            <a:r>
              <a:rPr lang="en-US" sz="20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ox(in)">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ox(in)">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box(in)">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box(in)">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box(in)">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box(in)">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box(in)">
                                      <p:cBhvr>
                                        <p:cTn id="42" dur="500"/>
                                        <p:tgtEl>
                                          <p:spTgt spid="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box(in)">
                                      <p:cBhvr>
                                        <p:cTn id="47" dur="500"/>
                                        <p:tgtEl>
                                          <p:spTgt spid="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7">
                                            <p:txEl>
                                              <p:pRg st="9" end="9"/>
                                            </p:txEl>
                                          </p:spTgt>
                                        </p:tgtEl>
                                        <p:attrNameLst>
                                          <p:attrName>style.visibility</p:attrName>
                                        </p:attrNameLst>
                                      </p:cBhvr>
                                      <p:to>
                                        <p:strVal val="visible"/>
                                      </p:to>
                                    </p:set>
                                    <p:animEffect transition="in" filter="box(in)">
                                      <p:cBhvr>
                                        <p:cTn id="52" dur="500"/>
                                        <p:tgtEl>
                                          <p:spTgt spid="7">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7">
                                            <p:txEl>
                                              <p:pRg st="10" end="10"/>
                                            </p:txEl>
                                          </p:spTgt>
                                        </p:tgtEl>
                                        <p:attrNameLst>
                                          <p:attrName>style.visibility</p:attrName>
                                        </p:attrNameLst>
                                      </p:cBhvr>
                                      <p:to>
                                        <p:strVal val="visible"/>
                                      </p:to>
                                    </p:set>
                                    <p:animEffect transition="in" filter="box(in)">
                                      <p:cBhvr>
                                        <p:cTn id="57" dur="500"/>
                                        <p:tgtEl>
                                          <p:spTgt spid="7">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7">
                                            <p:txEl>
                                              <p:pRg st="11" end="11"/>
                                            </p:txEl>
                                          </p:spTgt>
                                        </p:tgtEl>
                                        <p:attrNameLst>
                                          <p:attrName>style.visibility</p:attrName>
                                        </p:attrNameLst>
                                      </p:cBhvr>
                                      <p:to>
                                        <p:strVal val="visible"/>
                                      </p:to>
                                    </p:set>
                                    <p:animEffect transition="in" filter="box(in)">
                                      <p:cBhvr>
                                        <p:cTn id="62" dur="500"/>
                                        <p:tgtEl>
                                          <p:spTgt spid="7">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7">
                                            <p:txEl>
                                              <p:pRg st="12" end="12"/>
                                            </p:txEl>
                                          </p:spTgt>
                                        </p:tgtEl>
                                        <p:attrNameLst>
                                          <p:attrName>style.visibility</p:attrName>
                                        </p:attrNameLst>
                                      </p:cBhvr>
                                      <p:to>
                                        <p:strVal val="visible"/>
                                      </p:to>
                                    </p:set>
                                    <p:animEffect transition="in" filter="box(in)">
                                      <p:cBhvr>
                                        <p:cTn id="67" dur="500"/>
                                        <p:tgtEl>
                                          <p:spTgt spid="7">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7">
                                            <p:txEl>
                                              <p:pRg st="13" end="13"/>
                                            </p:txEl>
                                          </p:spTgt>
                                        </p:tgtEl>
                                        <p:attrNameLst>
                                          <p:attrName>style.visibility</p:attrName>
                                        </p:attrNameLst>
                                      </p:cBhvr>
                                      <p:to>
                                        <p:strVal val="visible"/>
                                      </p:to>
                                    </p:set>
                                    <p:animEffect transition="in" filter="box(in)">
                                      <p:cBhvr>
                                        <p:cTn id="72" dur="500"/>
                                        <p:tgtEl>
                                          <p:spTgt spid="7">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7">
                                            <p:txEl>
                                              <p:pRg st="14" end="14"/>
                                            </p:txEl>
                                          </p:spTgt>
                                        </p:tgtEl>
                                        <p:attrNameLst>
                                          <p:attrName>style.visibility</p:attrName>
                                        </p:attrNameLst>
                                      </p:cBhvr>
                                      <p:to>
                                        <p:strVal val="visible"/>
                                      </p:to>
                                    </p:set>
                                    <p:animEffect transition="in" filter="box(in)">
                                      <p:cBhvr>
                                        <p:cTn id="77" dur="500"/>
                                        <p:tgtEl>
                                          <p:spTgt spid="7">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4" presetClass="entr" presetSubtype="16" fill="hold" nodeType="clickEffect">
                                  <p:stCondLst>
                                    <p:cond delay="0"/>
                                  </p:stCondLst>
                                  <p:childTnLst>
                                    <p:set>
                                      <p:cBhvr>
                                        <p:cTn id="81" dur="1" fill="hold">
                                          <p:stCondLst>
                                            <p:cond delay="0"/>
                                          </p:stCondLst>
                                        </p:cTn>
                                        <p:tgtEl>
                                          <p:spTgt spid="7">
                                            <p:txEl>
                                              <p:pRg st="15" end="15"/>
                                            </p:txEl>
                                          </p:spTgt>
                                        </p:tgtEl>
                                        <p:attrNameLst>
                                          <p:attrName>style.visibility</p:attrName>
                                        </p:attrNameLst>
                                      </p:cBhvr>
                                      <p:to>
                                        <p:strVal val="visible"/>
                                      </p:to>
                                    </p:set>
                                    <p:animEffect transition="in" filter="box(in)">
                                      <p:cBhvr>
                                        <p:cTn id="82" dur="500"/>
                                        <p:tgtEl>
                                          <p:spTgt spid="7">
                                            <p:txEl>
                                              <p:pRg st="15" end="1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4" presetClass="entr" presetSubtype="16" fill="hold" nodeType="clickEffect">
                                  <p:stCondLst>
                                    <p:cond delay="0"/>
                                  </p:stCondLst>
                                  <p:childTnLst>
                                    <p:set>
                                      <p:cBhvr>
                                        <p:cTn id="86" dur="1" fill="hold">
                                          <p:stCondLst>
                                            <p:cond delay="0"/>
                                          </p:stCondLst>
                                        </p:cTn>
                                        <p:tgtEl>
                                          <p:spTgt spid="7">
                                            <p:txEl>
                                              <p:pRg st="16" end="16"/>
                                            </p:txEl>
                                          </p:spTgt>
                                        </p:tgtEl>
                                        <p:attrNameLst>
                                          <p:attrName>style.visibility</p:attrName>
                                        </p:attrNameLst>
                                      </p:cBhvr>
                                      <p:to>
                                        <p:strVal val="visible"/>
                                      </p:to>
                                    </p:set>
                                    <p:animEffect transition="in" filter="box(in)">
                                      <p:cBhvr>
                                        <p:cTn id="87" dur="500"/>
                                        <p:tgtEl>
                                          <p:spTgt spid="7">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1200329"/>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9: ÔN TẬP KĨ NĂNG VIẾT BIÊN BẢN MỘT CUỘC HỌP, </a:t>
            </a:r>
          </a:p>
          <a:p>
            <a:pPr algn="ctr"/>
            <a:r>
              <a:rPr lang="en-US" b="1" dirty="0" smtClean="0">
                <a:solidFill>
                  <a:srgbClr val="FF0000"/>
                </a:solidFill>
                <a:latin typeface="Times New Roman" pitchFamily="18" charset="0"/>
                <a:cs typeface="Times New Roman" pitchFamily="18" charset="0"/>
              </a:rPr>
              <a:t>MỘT CUỘC THẢO LUẬN</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7" name="TextBox 6"/>
          <p:cNvSpPr txBox="1"/>
          <p:nvPr/>
        </p:nvSpPr>
        <p:spPr>
          <a:xfrm>
            <a:off x="0" y="685800"/>
            <a:ext cx="9144000" cy="5632311"/>
          </a:xfrm>
          <a:prstGeom prst="rect">
            <a:avLst/>
          </a:prstGeom>
          <a:noFill/>
        </p:spPr>
        <p:txBody>
          <a:bodyPr wrap="square" rtlCol="0">
            <a:spAutoFit/>
          </a:bodyPr>
          <a:lstStyle/>
          <a:p>
            <a:pPr algn="just"/>
            <a:r>
              <a:rPr lang="en-US" sz="2400" dirty="0" smtClean="0">
                <a:latin typeface="Times New Roman" pitchFamily="18" charset="0"/>
                <a:cs typeface="Times New Roman" pitchFamily="18" charset="0"/>
              </a:rPr>
              <a:t>(2)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Vy</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thư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ký</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sẽ</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khối</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chưa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chuẩn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sài</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chưa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chưa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hay.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lan</a:t>
            </a:r>
            <a:r>
              <a:rPr lang="en-US" sz="2400" dirty="0" smtClean="0">
                <a:latin typeface="Times New Roman" pitchFamily="18" charset="0"/>
                <a:cs typeface="Times New Roman" pitchFamily="18" charset="0"/>
              </a:rPr>
              <a:t> man, </a:t>
            </a:r>
            <a:r>
              <a:rPr lang="en-US" sz="2400" dirty="0" err="1" smtClean="0">
                <a:latin typeface="Times New Roman" pitchFamily="18" charset="0"/>
                <a:cs typeface="Times New Roman" pitchFamily="18" charset="0"/>
              </a:rPr>
              <a:t>xa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Giỏi</a:t>
            </a:r>
            <a:r>
              <a:rPr lang="en-US" sz="2400" dirty="0" smtClean="0">
                <a:latin typeface="Times New Roman" pitchFamily="18" charset="0"/>
                <a:cs typeface="Times New Roman" pitchFamily="18" charset="0"/>
              </a:rPr>
              <a:t>: 40%; </a:t>
            </a:r>
            <a:r>
              <a:rPr lang="en-US" sz="2400" dirty="0" err="1" smtClean="0">
                <a:latin typeface="Times New Roman" pitchFamily="18" charset="0"/>
                <a:cs typeface="Times New Roman" pitchFamily="18" charset="0"/>
              </a:rPr>
              <a:t>Khá</a:t>
            </a:r>
            <a:r>
              <a:rPr lang="en-US" sz="2400" dirty="0" smtClean="0">
                <a:latin typeface="Times New Roman" pitchFamily="18" charset="0"/>
                <a:cs typeface="Times New Roman" pitchFamily="18" charset="0"/>
              </a:rPr>
              <a:t>: 50%; </a:t>
            </a:r>
            <a:r>
              <a:rPr lang="en-US" sz="2400" dirty="0" err="1" smtClean="0">
                <a:latin typeface="Times New Roman" pitchFamily="18" charset="0"/>
                <a:cs typeface="Times New Roman" pitchFamily="18" charset="0"/>
              </a:rPr>
              <a:t>Yếu</a:t>
            </a:r>
            <a:r>
              <a:rPr lang="en-US" sz="2400" dirty="0" smtClean="0">
                <a:latin typeface="Times New Roman" pitchFamily="18" charset="0"/>
                <a:cs typeface="Times New Roman" pitchFamily="18" charset="0"/>
              </a:rPr>
              <a:t>: 10%.</a:t>
            </a:r>
          </a:p>
          <a:p>
            <a:pPr algn="just"/>
            <a:r>
              <a:rPr lang="en-US" sz="2400" dirty="0" smtClean="0">
                <a:latin typeface="Times New Roman" pitchFamily="18" charset="0"/>
                <a:cs typeface="Times New Roman" pitchFamily="18" charset="0"/>
              </a:rPr>
              <a:t>(3) </a:t>
            </a:r>
            <a:r>
              <a:rPr lang="en-US" sz="2400" dirty="0" err="1" smtClean="0">
                <a:latin typeface="Times New Roman" pitchFamily="18" charset="0"/>
                <a:cs typeface="Times New Roman" pitchFamily="18" charset="0"/>
              </a:rPr>
              <a:t>Trao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Minh:</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nội</a:t>
            </a:r>
            <a:r>
              <a:rPr lang="en-US" sz="2400" dirty="0" smtClean="0">
                <a:latin typeface="Times New Roman" pitchFamily="18" charset="0"/>
                <a:cs typeface="Times New Roman" pitchFamily="18" charset="0"/>
              </a:rPr>
              <a:t> dung, </a:t>
            </a:r>
            <a:r>
              <a:rPr lang="en-US" sz="2400" dirty="0" err="1" smtClean="0">
                <a:latin typeface="Times New Roman" pitchFamily="18" charset="0"/>
                <a:cs typeface="Times New Roman" pitchFamily="18" charset="0"/>
              </a:rPr>
              <a:t>nghệ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thuật</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chuẩn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tưởng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tưởng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tưởng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suy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suy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tưởng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đáo</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ox(in)">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ox(in)">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box(in)">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box(in)">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box(in)">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box(in)">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box(in)">
                                      <p:cBhvr>
                                        <p:cTn id="42" dur="500"/>
                                        <p:tgtEl>
                                          <p:spTgt spid="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box(in)">
                                      <p:cBhvr>
                                        <p:cTn id="47" dur="500"/>
                                        <p:tgtEl>
                                          <p:spTgt spid="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1200329"/>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9: ÔN TẬP KĨ NĂNG VIẾT BIÊN BẢN MỘT CUỘC HỌP, </a:t>
            </a:r>
          </a:p>
          <a:p>
            <a:pPr algn="ctr"/>
            <a:r>
              <a:rPr lang="en-US" b="1" dirty="0" smtClean="0">
                <a:solidFill>
                  <a:srgbClr val="FF0000"/>
                </a:solidFill>
                <a:latin typeface="Times New Roman" pitchFamily="18" charset="0"/>
                <a:cs typeface="Times New Roman" pitchFamily="18" charset="0"/>
              </a:rPr>
              <a:t>MỘT CUỘC THẢO LUẬN</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7" name="TextBox 6"/>
          <p:cNvSpPr txBox="1"/>
          <p:nvPr/>
        </p:nvSpPr>
        <p:spPr>
          <a:xfrm>
            <a:off x="0" y="685800"/>
            <a:ext cx="9144000" cy="6370975"/>
          </a:xfrm>
          <a:prstGeom prst="rect">
            <a:avLst/>
          </a:prstGeom>
          <a:noFill/>
        </p:spPr>
        <p:txBody>
          <a:bodyPr wrap="square" rtlCol="0">
            <a:spAutoFit/>
          </a:bodyPr>
          <a:lstStyle/>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biệt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viết</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Thu:</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Mỗi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nét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riêng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nét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xuyên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lũy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liệu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Nắm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chắc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theo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loại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viết</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dàn</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trước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viết</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theo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thuộc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mẫu</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(4) </a:t>
            </a:r>
            <a:r>
              <a:rPr lang="en-US" sz="2400" dirty="0" err="1" smtClean="0">
                <a:latin typeface="Times New Roman" pitchFamily="18" charset="0"/>
                <a:cs typeface="Times New Roman" pitchFamily="18" charset="0"/>
              </a:rPr>
              <a:t>Cô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tổng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hội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nghị</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muốn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sao</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xuyên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lũy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liệu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liệu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Rèn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liệu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biệt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tưởng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tưởng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tượng</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rèn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biệt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tưởng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tưởng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tượng</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ox(in)">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ox(in)">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box(in)">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box(in)">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box(in)">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box(in)">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box(in)">
                                      <p:cBhvr>
                                        <p:cTn id="42" dur="500"/>
                                        <p:tgtEl>
                                          <p:spTgt spid="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box(in)">
                                      <p:cBhvr>
                                        <p:cTn id="47" dur="500"/>
                                        <p:tgtEl>
                                          <p:spTgt spid="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7">
                                            <p:txEl>
                                              <p:pRg st="9" end="9"/>
                                            </p:txEl>
                                          </p:spTgt>
                                        </p:tgtEl>
                                        <p:attrNameLst>
                                          <p:attrName>style.visibility</p:attrName>
                                        </p:attrNameLst>
                                      </p:cBhvr>
                                      <p:to>
                                        <p:strVal val="visible"/>
                                      </p:to>
                                    </p:set>
                                    <p:animEffect transition="in" filter="box(in)">
                                      <p:cBhvr>
                                        <p:cTn id="52" dur="500"/>
                                        <p:tgtEl>
                                          <p:spTgt spid="7">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7">
                                            <p:txEl>
                                              <p:pRg st="10" end="10"/>
                                            </p:txEl>
                                          </p:spTgt>
                                        </p:tgtEl>
                                        <p:attrNameLst>
                                          <p:attrName>style.visibility</p:attrName>
                                        </p:attrNameLst>
                                      </p:cBhvr>
                                      <p:to>
                                        <p:strVal val="visible"/>
                                      </p:to>
                                    </p:set>
                                    <p:animEffect transition="in" filter="box(in)">
                                      <p:cBhvr>
                                        <p:cTn id="57" dur="500"/>
                                        <p:tgtEl>
                                          <p:spTgt spid="7">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7">
                                            <p:txEl>
                                              <p:pRg st="11" end="11"/>
                                            </p:txEl>
                                          </p:spTgt>
                                        </p:tgtEl>
                                        <p:attrNameLst>
                                          <p:attrName>style.visibility</p:attrName>
                                        </p:attrNameLst>
                                      </p:cBhvr>
                                      <p:to>
                                        <p:strVal val="visible"/>
                                      </p:to>
                                    </p:set>
                                    <p:animEffect transition="in" filter="box(in)">
                                      <p:cBhvr>
                                        <p:cTn id="62" dur="500"/>
                                        <p:tgtEl>
                                          <p:spTgt spid="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369332"/>
          </a:xfrm>
          <a:prstGeom prst="rect">
            <a:avLst/>
          </a:prstGeom>
          <a:noFill/>
          <a:ln w="9525">
            <a:noFill/>
            <a:miter lim="800000"/>
            <a:headEnd/>
            <a:tailEnd/>
          </a:ln>
        </p:spPr>
        <p:txBody>
          <a:bodyPr wrap="square">
            <a:spAutoFit/>
          </a:bodyPr>
          <a:lstStyle/>
          <a:p>
            <a:pPr algn="ctr"/>
            <a:endParaRPr lang="en-US" b="1" dirty="0">
              <a:solidFill>
                <a:srgbClr val="FF0000"/>
              </a:solidFill>
            </a:endParaRPr>
          </a:p>
        </p:txBody>
      </p:sp>
      <p:sp>
        <p:nvSpPr>
          <p:cNvPr id="5" name="TextBox 4"/>
          <p:cNvSpPr txBox="1"/>
          <p:nvPr/>
        </p:nvSpPr>
        <p:spPr>
          <a:xfrm>
            <a:off x="0" y="838200"/>
            <a:ext cx="8915400" cy="461665"/>
          </a:xfrm>
          <a:prstGeom prst="rect">
            <a:avLst/>
          </a:prstGeom>
          <a:noFill/>
        </p:spPr>
        <p:txBody>
          <a:bodyPr wrap="square" rtlCol="0">
            <a:spAutoFit/>
          </a:bodyPr>
          <a:lstStyle/>
          <a:p>
            <a:pPr algn="just"/>
            <a:endParaRPr lang="en-US" sz="2400" dirty="0">
              <a:latin typeface="Times New Roman" pitchFamily="18" charset="0"/>
              <a:cs typeface="Times New Roman" pitchFamily="18" charset="0"/>
            </a:endParaRPr>
          </a:p>
        </p:txBody>
      </p:sp>
      <p:sp>
        <p:nvSpPr>
          <p:cNvPr id="4" name="TextBox 3"/>
          <p:cNvSpPr txBox="1"/>
          <p:nvPr/>
        </p:nvSpPr>
        <p:spPr>
          <a:xfrm>
            <a:off x="0" y="0"/>
            <a:ext cx="9144000" cy="1200329"/>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9: ÔN TẬP KĨ NĂNG VIẾT BIÊN BẢN MỘT CUỘC HỌP, </a:t>
            </a:r>
          </a:p>
          <a:p>
            <a:pPr algn="ctr"/>
            <a:r>
              <a:rPr lang="en-US" b="1" dirty="0" smtClean="0">
                <a:solidFill>
                  <a:srgbClr val="FF0000"/>
                </a:solidFill>
                <a:latin typeface="Times New Roman" pitchFamily="18" charset="0"/>
                <a:cs typeface="Times New Roman" pitchFamily="18" charset="0"/>
              </a:rPr>
              <a:t>MỘT CUỘC THẢO LUẬN</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dirty="0"/>
          </a:p>
        </p:txBody>
      </p:sp>
      <p:sp>
        <p:nvSpPr>
          <p:cNvPr id="7" name="TextBox 6"/>
          <p:cNvSpPr txBox="1"/>
          <p:nvPr/>
        </p:nvSpPr>
        <p:spPr>
          <a:xfrm>
            <a:off x="0" y="685800"/>
            <a:ext cx="9144000" cy="3970318"/>
          </a:xfrm>
          <a:prstGeom prst="rect">
            <a:avLst/>
          </a:prstGeom>
          <a:noFill/>
        </p:spPr>
        <p:txBody>
          <a:bodyPr wrap="square" rtlCol="0">
            <a:spAutoFit/>
          </a:bodyPr>
          <a:lstStyle/>
          <a:p>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Soạn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bài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bài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tập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đầy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đủ</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đáo</a:t>
            </a:r>
            <a:r>
              <a:rPr lang="en-US" sz="2800" dirty="0" smtClean="0">
                <a:latin typeface="Times New Roman" pitchFamily="18" charset="0"/>
                <a:cs typeface="Times New Roman" pitchFamily="18" charset="0"/>
              </a:rPr>
              <a:t>.</a:t>
            </a:r>
          </a:p>
          <a:p>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bài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cần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phải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nắm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chắc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yêu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cầu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đề</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bài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dàn</a:t>
            </a:r>
            <a:r>
              <a:rPr lang="en-US" sz="2800" dirty="0" smtClean="0">
                <a:latin typeface="Times New Roman" pitchFamily="18" charset="0"/>
                <a:cs typeface="Times New Roman" pitchFamily="18" charset="0"/>
              </a:rPr>
              <a:t> ý. </a:t>
            </a:r>
            <a:r>
              <a:rPr lang="en-US" sz="2800" dirty="0" err="1" smtClean="0">
                <a:latin typeface="Times New Roman" pitchFamily="18" charset="0"/>
                <a:cs typeface="Times New Roman" pitchFamily="18" charset="0"/>
              </a:rPr>
              <a:t>Cố</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gắng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sức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viết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bài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viết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mạch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trong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cảm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xúc</a:t>
            </a:r>
            <a:r>
              <a:rPr lang="en-US" sz="2800" dirty="0" smtClean="0">
                <a:latin typeface="Times New Roman" pitchFamily="18" charset="0"/>
                <a:cs typeface="Times New Roman" pitchFamily="18" charset="0"/>
              </a:rPr>
              <a:t>.</a:t>
            </a:r>
          </a:p>
          <a:p>
            <a:r>
              <a:rPr lang="en-US" sz="2800" dirty="0" err="1" smtClean="0">
                <a:latin typeface="Times New Roman" pitchFamily="18" charset="0"/>
                <a:cs typeface="Times New Roman" pitchFamily="18" charset="0"/>
              </a:rPr>
              <a:t>Biên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bản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thúc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lúc</a:t>
            </a:r>
            <a:r>
              <a:rPr lang="en-US" sz="2800" dirty="0" smtClean="0">
                <a:latin typeface="Times New Roman" pitchFamily="18" charset="0"/>
                <a:cs typeface="Times New Roman" pitchFamily="18" charset="0"/>
              </a:rPr>
              <a:t>: 11 </a:t>
            </a:r>
            <a:r>
              <a:rPr lang="en-US" sz="2800" dirty="0" err="1" smtClean="0">
                <a:latin typeface="Times New Roman" pitchFamily="18" charset="0"/>
                <a:cs typeface="Times New Roman" pitchFamily="18" charset="0"/>
              </a:rPr>
              <a:t>giờ</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cùng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ngày</a:t>
            </a:r>
            <a:r>
              <a:rPr lang="en-US" sz="2800" dirty="0" smtClean="0">
                <a:latin typeface="Times New Roman" pitchFamily="18" charset="0"/>
                <a:cs typeface="Times New Roman" pitchFamily="18" charset="0"/>
              </a:rPr>
              <a:t>.</a:t>
            </a: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graphicFrame>
        <p:nvGraphicFramePr>
          <p:cNvPr id="6" name="Table 5"/>
          <p:cNvGraphicFramePr>
            <a:graphicFrameLocks noGrp="1"/>
          </p:cNvGraphicFramePr>
          <p:nvPr/>
        </p:nvGraphicFramePr>
        <p:xfrm>
          <a:off x="228600" y="3352800"/>
          <a:ext cx="8610600" cy="1554480"/>
        </p:xfrm>
        <a:graphic>
          <a:graphicData uri="http://schemas.openxmlformats.org/drawingml/2006/table">
            <a:tbl>
              <a:tblPr firstRow="1" bandRow="1">
                <a:tableStyleId>{5C22544A-7EE6-4342-B048-85BDC9FD1C3A}</a:tableStyleId>
              </a:tblPr>
              <a:tblGrid>
                <a:gridCol w="4305300">
                  <a:extLst>
                    <a:ext uri="{9D8B030D-6E8A-4147-A177-3AD203B41FA5}">
                      <a16:colId xmlns:a16="http://schemas.microsoft.com/office/drawing/2014/main" val="20000"/>
                    </a:ext>
                  </a:extLst>
                </a:gridCol>
                <a:gridCol w="4305300">
                  <a:extLst>
                    <a:ext uri="{9D8B030D-6E8A-4147-A177-3AD203B41FA5}">
                      <a16:colId xmlns:a16="http://schemas.microsoft.com/office/drawing/2014/main" val="20001"/>
                    </a:ext>
                  </a:extLst>
                </a:gridCol>
              </a:tblGrid>
              <a:tr h="6756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err="1" smtClean="0">
                          <a:solidFill>
                            <a:schemeClr val="tx1"/>
                          </a:solidFill>
                          <a:latin typeface="Times New Roman" pitchFamily="18" charset="0"/>
                          <a:cs typeface="Times New Roman" pitchFamily="18" charset="0"/>
                        </a:rPr>
                        <a:t>Thư</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kí</a:t>
                      </a:r>
                      <a:endParaRPr lang="en-US" sz="2400" dirty="0" smtClean="0">
                        <a:solidFill>
                          <a:schemeClr val="tx1"/>
                        </a:solidFill>
                        <a:latin typeface="Times New Roman" pitchFamily="18" charset="0"/>
                        <a:cs typeface="Times New Roman" pitchFamily="18" charset="0"/>
                      </a:endParaRPr>
                    </a:p>
                    <a:p>
                      <a:pPr algn="ctr"/>
                      <a:r>
                        <a:rPr lang="en-US" sz="2400" dirty="0" smtClean="0">
                          <a:solidFill>
                            <a:schemeClr val="tx1"/>
                          </a:solidFill>
                          <a:latin typeface="Times New Roman" pitchFamily="18" charset="0"/>
                          <a:cs typeface="Times New Roman" pitchFamily="18" charset="0"/>
                        </a:rPr>
                        <a:t>(</a:t>
                      </a:r>
                      <a:r>
                        <a:rPr lang="en-US" sz="2400" dirty="0" err="1" smtClean="0">
                          <a:solidFill>
                            <a:schemeClr val="tx1"/>
                          </a:solidFill>
                          <a:latin typeface="Times New Roman" pitchFamily="18" charset="0"/>
                          <a:cs typeface="Times New Roman" pitchFamily="18" charset="0"/>
                        </a:rPr>
                        <a:t>Kí</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ghi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rõ</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họ</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tên</a:t>
                      </a:r>
                      <a:r>
                        <a:rPr lang="en-US" sz="2400" dirty="0" smtClean="0">
                          <a:solidFill>
                            <a:schemeClr val="tx1"/>
                          </a:solidFill>
                          <a:latin typeface="Times New Roman" pitchFamily="18" charset="0"/>
                          <a:cs typeface="Times New Roman" pitchFamily="18" charset="0"/>
                        </a:rPr>
                        <a:t>)</a:t>
                      </a:r>
                    </a:p>
                    <a:p>
                      <a:pPr algn="ctr"/>
                      <a:r>
                        <a:rPr lang="en-US" sz="2400" dirty="0" err="1" smtClean="0">
                          <a:solidFill>
                            <a:schemeClr val="tx1"/>
                          </a:solidFill>
                          <a:latin typeface="Times New Roman" pitchFamily="18" charset="0"/>
                          <a:cs typeface="Times New Roman" pitchFamily="18" charset="0"/>
                        </a:rPr>
                        <a:t>Nguyễn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Nhật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Vy</a:t>
                      </a:r>
                      <a:endParaRPr lang="en-US" sz="2400" dirty="0" smtClean="0">
                        <a:solidFill>
                          <a:schemeClr val="tx1"/>
                        </a:solidFill>
                        <a:latin typeface="Times New Roman" pitchFamily="18" charset="0"/>
                        <a:cs typeface="Times New Roman" pitchFamily="18" charset="0"/>
                      </a:endParaRPr>
                    </a:p>
                    <a:p>
                      <a:pPr algn="ctr"/>
                      <a:endParaRPr lang="en-US" sz="2400" dirty="0">
                        <a:solidFill>
                          <a:schemeClr val="tx1"/>
                        </a:solidFill>
                      </a:endParaRPr>
                    </a:p>
                  </a:txBody>
                  <a:tcPr/>
                </a:tc>
                <a:tc>
                  <a:txBody>
                    <a:bodyPr/>
                    <a:lstStyle/>
                    <a:p>
                      <a:pPr algn="ctr"/>
                      <a:r>
                        <a:rPr lang="en-US" sz="2400" dirty="0" err="1" smtClean="0">
                          <a:solidFill>
                            <a:schemeClr val="tx1"/>
                          </a:solidFill>
                          <a:latin typeface="Times New Roman" pitchFamily="18" charset="0"/>
                          <a:cs typeface="Times New Roman" pitchFamily="18" charset="0"/>
                        </a:rPr>
                        <a:t>Chủ</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tọa</a:t>
                      </a:r>
                      <a:endParaRPr lang="en-US" sz="2400" dirty="0" smtClean="0">
                        <a:solidFill>
                          <a:schemeClr val="tx1"/>
                        </a:solidFill>
                        <a:latin typeface="Times New Roman" pitchFamily="18" charset="0"/>
                        <a:cs typeface="Times New Roman" pitchFamily="18" charset="0"/>
                      </a:endParaRPr>
                    </a:p>
                    <a:p>
                      <a:pPr algn="ctr"/>
                      <a:r>
                        <a:rPr lang="en-US" sz="2400" dirty="0" smtClean="0">
                          <a:solidFill>
                            <a:schemeClr val="tx1"/>
                          </a:solidFill>
                          <a:latin typeface="Times New Roman" pitchFamily="18" charset="0"/>
                          <a:cs typeface="Times New Roman" pitchFamily="18" charset="0"/>
                        </a:rPr>
                        <a:t>(</a:t>
                      </a:r>
                      <a:r>
                        <a:rPr lang="en-US" sz="2400" dirty="0" err="1" smtClean="0">
                          <a:solidFill>
                            <a:schemeClr val="tx1"/>
                          </a:solidFill>
                          <a:latin typeface="Times New Roman" pitchFamily="18" charset="0"/>
                          <a:cs typeface="Times New Roman" pitchFamily="18" charset="0"/>
                        </a:rPr>
                        <a:t>Kí</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ghi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rõ</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họ</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tên</a:t>
                      </a:r>
                      <a:r>
                        <a:rPr lang="en-US" sz="2400" dirty="0" smtClean="0">
                          <a:solidFill>
                            <a:schemeClr val="tx1"/>
                          </a:solidFill>
                          <a:latin typeface="Times New Roman" pitchFamily="18" charset="0"/>
                          <a:cs typeface="Times New Roman" pitchFamily="18" charset="0"/>
                        </a:rPr>
                        <a:t>)</a:t>
                      </a:r>
                    </a:p>
                    <a:p>
                      <a:pPr algn="ctr"/>
                      <a:r>
                        <a:rPr lang="en-US" sz="2400" dirty="0" err="1" smtClean="0">
                          <a:solidFill>
                            <a:schemeClr val="tx1"/>
                          </a:solidFill>
                          <a:latin typeface="Times New Roman" pitchFamily="18" charset="0"/>
                          <a:cs typeface="Times New Roman" pitchFamily="18" charset="0"/>
                        </a:rPr>
                        <a:t>Đỗ</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Lan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Hương</a:t>
                      </a:r>
                      <a:endParaRPr lang="en-US" sz="2400" dirty="0" smtClean="0">
                        <a:solidFill>
                          <a:schemeClr val="tx1"/>
                        </a:solidFill>
                        <a:latin typeface="Times New Roman" pitchFamily="18" charset="0"/>
                        <a:cs typeface="Times New Roman" pitchFamily="18" charset="0"/>
                      </a:endParaRPr>
                    </a:p>
                    <a:p>
                      <a:pPr algn="ctr"/>
                      <a:endParaRPr lang="en-US" sz="2400" dirty="0">
                        <a:solidFill>
                          <a:schemeClr val="tx1"/>
                        </a:solidFill>
                      </a:endParaRPr>
                    </a:p>
                  </a:txBody>
                  <a:tcPr/>
                </a:tc>
                <a:extLst>
                  <a:ext uri="{0D108BD9-81ED-4DB2-BD59-A6C34878D82A}">
                    <a16:rowId xmlns:a16="http://schemas.microsoft.com/office/drawing/2014/main" val="10000"/>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ox(in)">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ox(in)">
                                      <p:cBhvr>
                                        <p:cTn id="17"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5746" name="Picture 2" descr="h"/>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pic>
        <p:nvPicPr>
          <p:cNvPr id="415750" name="nhacthaoluan.wma">
            <a:hlinkClick r:id="" action="ppaction://media"/>
          </p:cNvPr>
          <p:cNvPicPr>
            <a:picLocks noRot="1" noChangeAspect="1" noChangeArrowheads="1"/>
          </p:cNvPicPr>
          <p:nvPr>
            <a:audioFile r:link="rId1"/>
          </p:nvPr>
        </p:nvPicPr>
        <p:blipFill>
          <a:blip r:embed="rId4"/>
          <a:srcRect/>
          <a:stretch>
            <a:fillRect/>
          </a:stretch>
        </p:blipFill>
        <p:spPr bwMode="auto">
          <a:xfrm>
            <a:off x="6477000" y="6705600"/>
            <a:ext cx="304800" cy="304800"/>
          </a:xfrm>
          <a:prstGeom prst="rect">
            <a:avLst/>
          </a:prstGeom>
          <a:noFill/>
          <a:ln w="9525">
            <a:noFill/>
            <a:miter lim="800000"/>
            <a:headEnd/>
            <a:tailEnd/>
          </a:ln>
        </p:spPr>
      </p:pic>
      <p:pic>
        <p:nvPicPr>
          <p:cNvPr id="2052" name="Picture 7" descr="3d butterfly"/>
          <p:cNvPicPr>
            <a:picLocks noChangeAspect="1" noChangeArrowheads="1" noCrop="1"/>
          </p:cNvPicPr>
          <p:nvPr/>
        </p:nvPicPr>
        <p:blipFill>
          <a:blip r:embed="rId5"/>
          <a:srcRect/>
          <a:stretch>
            <a:fillRect/>
          </a:stretch>
        </p:blipFill>
        <p:spPr bwMode="auto">
          <a:xfrm>
            <a:off x="6781800" y="5715000"/>
            <a:ext cx="1219200" cy="711200"/>
          </a:xfrm>
          <a:prstGeom prst="rect">
            <a:avLst/>
          </a:prstGeom>
          <a:noFill/>
          <a:ln w="9525">
            <a:noFill/>
            <a:miter lim="800000"/>
            <a:headEnd/>
            <a:tailEnd/>
          </a:ln>
        </p:spPr>
      </p:pic>
      <p:pic>
        <p:nvPicPr>
          <p:cNvPr id="2053" name="Picture 8" descr="3d butterfly"/>
          <p:cNvPicPr>
            <a:picLocks noChangeAspect="1" noChangeArrowheads="1" noCrop="1"/>
          </p:cNvPicPr>
          <p:nvPr/>
        </p:nvPicPr>
        <p:blipFill>
          <a:blip r:embed="rId5"/>
          <a:srcRect/>
          <a:stretch>
            <a:fillRect/>
          </a:stretch>
        </p:blipFill>
        <p:spPr bwMode="auto">
          <a:xfrm>
            <a:off x="1905000" y="0"/>
            <a:ext cx="914400" cy="533400"/>
          </a:xfrm>
          <a:prstGeom prst="rect">
            <a:avLst/>
          </a:prstGeom>
          <a:noFill/>
          <a:ln w="9525">
            <a:noFill/>
            <a:miter lim="800000"/>
            <a:headEnd/>
            <a:tailEnd/>
          </a:ln>
        </p:spPr>
      </p:pic>
      <p:pic>
        <p:nvPicPr>
          <p:cNvPr id="2054" name="Picture 9" descr="kitty"/>
          <p:cNvPicPr>
            <a:picLocks noChangeAspect="1" noChangeArrowheads="1" noCrop="1"/>
          </p:cNvPicPr>
          <p:nvPr/>
        </p:nvPicPr>
        <p:blipFill>
          <a:blip r:embed="rId6"/>
          <a:srcRect/>
          <a:stretch>
            <a:fillRect/>
          </a:stretch>
        </p:blipFill>
        <p:spPr bwMode="auto">
          <a:xfrm>
            <a:off x="4648200" y="5029200"/>
            <a:ext cx="1409700" cy="1447800"/>
          </a:xfrm>
          <a:prstGeom prst="rect">
            <a:avLst/>
          </a:prstGeom>
          <a:noFill/>
          <a:ln w="9525">
            <a:noFill/>
            <a:miter lim="800000"/>
            <a:headEnd/>
            <a:tailEnd/>
          </a:ln>
        </p:spPr>
      </p:pic>
      <p:pic>
        <p:nvPicPr>
          <p:cNvPr id="2055" name="Picture 10" descr="3d butterfly"/>
          <p:cNvPicPr>
            <a:picLocks noChangeAspect="1" noChangeArrowheads="1" noCrop="1"/>
          </p:cNvPicPr>
          <p:nvPr/>
        </p:nvPicPr>
        <p:blipFill>
          <a:blip r:embed="rId5"/>
          <a:srcRect/>
          <a:stretch>
            <a:fillRect/>
          </a:stretch>
        </p:blipFill>
        <p:spPr bwMode="auto">
          <a:xfrm>
            <a:off x="381000" y="533400"/>
            <a:ext cx="1219200" cy="711200"/>
          </a:xfrm>
          <a:prstGeom prst="rect">
            <a:avLst/>
          </a:prstGeom>
          <a:noFill/>
          <a:ln w="9525">
            <a:noFill/>
            <a:miter lim="800000"/>
            <a:headEnd/>
            <a:tailEnd/>
          </a:ln>
        </p:spPr>
      </p:pic>
      <p:pic>
        <p:nvPicPr>
          <p:cNvPr id="2056" name="Picture 11" descr="ani_rose"/>
          <p:cNvPicPr>
            <a:picLocks noChangeAspect="1" noChangeArrowheads="1" noCrop="1"/>
          </p:cNvPicPr>
          <p:nvPr/>
        </p:nvPicPr>
        <p:blipFill>
          <a:blip r:embed="rId7"/>
          <a:srcRect/>
          <a:stretch>
            <a:fillRect/>
          </a:stretch>
        </p:blipFill>
        <p:spPr bwMode="auto">
          <a:xfrm>
            <a:off x="1524000" y="6381750"/>
            <a:ext cx="476250" cy="476250"/>
          </a:xfrm>
          <a:prstGeom prst="rect">
            <a:avLst/>
          </a:prstGeom>
          <a:noFill/>
          <a:ln w="9525">
            <a:noFill/>
            <a:miter lim="800000"/>
            <a:headEnd/>
            <a:tailEnd/>
          </a:ln>
        </p:spPr>
      </p:pic>
      <p:pic>
        <p:nvPicPr>
          <p:cNvPr id="2057" name="Picture 13" descr="ani_rose"/>
          <p:cNvPicPr>
            <a:picLocks noChangeAspect="1" noChangeArrowheads="1" noCrop="1"/>
          </p:cNvPicPr>
          <p:nvPr/>
        </p:nvPicPr>
        <p:blipFill>
          <a:blip r:embed="rId7"/>
          <a:srcRect/>
          <a:stretch>
            <a:fillRect/>
          </a:stretch>
        </p:blipFill>
        <p:spPr bwMode="auto">
          <a:xfrm>
            <a:off x="2209800" y="6381750"/>
            <a:ext cx="476250" cy="476250"/>
          </a:xfrm>
          <a:prstGeom prst="rect">
            <a:avLst/>
          </a:prstGeom>
          <a:noFill/>
          <a:ln w="9525">
            <a:noFill/>
            <a:miter lim="800000"/>
            <a:headEnd/>
            <a:tailEnd/>
          </a:ln>
        </p:spPr>
      </p:pic>
      <p:pic>
        <p:nvPicPr>
          <p:cNvPr id="2058" name="Picture 14" descr="ani_rose"/>
          <p:cNvPicPr>
            <a:picLocks noChangeAspect="1" noChangeArrowheads="1" noCrop="1"/>
          </p:cNvPicPr>
          <p:nvPr/>
        </p:nvPicPr>
        <p:blipFill>
          <a:blip r:embed="rId7"/>
          <a:srcRect/>
          <a:stretch>
            <a:fillRect/>
          </a:stretch>
        </p:blipFill>
        <p:spPr bwMode="auto">
          <a:xfrm>
            <a:off x="2667000" y="6381750"/>
            <a:ext cx="476250" cy="476250"/>
          </a:xfrm>
          <a:prstGeom prst="rect">
            <a:avLst/>
          </a:prstGeom>
          <a:noFill/>
          <a:ln w="9525">
            <a:noFill/>
            <a:miter lim="800000"/>
            <a:headEnd/>
            <a:tailEnd/>
          </a:ln>
        </p:spPr>
      </p:pic>
      <p:pic>
        <p:nvPicPr>
          <p:cNvPr id="2059" name="Picture 15" descr="ani_rose"/>
          <p:cNvPicPr>
            <a:picLocks noChangeAspect="1" noChangeArrowheads="1" noCrop="1"/>
          </p:cNvPicPr>
          <p:nvPr/>
        </p:nvPicPr>
        <p:blipFill>
          <a:blip r:embed="rId7"/>
          <a:srcRect/>
          <a:stretch>
            <a:fillRect/>
          </a:stretch>
        </p:blipFill>
        <p:spPr bwMode="auto">
          <a:xfrm>
            <a:off x="3505200" y="6381750"/>
            <a:ext cx="476250" cy="476250"/>
          </a:xfrm>
          <a:prstGeom prst="rect">
            <a:avLst/>
          </a:prstGeom>
          <a:noFill/>
          <a:ln w="9525">
            <a:noFill/>
            <a:miter lim="800000"/>
            <a:headEnd/>
            <a:tailEnd/>
          </a:ln>
        </p:spPr>
      </p:pic>
      <p:pic>
        <p:nvPicPr>
          <p:cNvPr id="2060" name="Picture 16" descr="ani_rose"/>
          <p:cNvPicPr>
            <a:picLocks noChangeAspect="1" noChangeArrowheads="1" noCrop="1"/>
          </p:cNvPicPr>
          <p:nvPr/>
        </p:nvPicPr>
        <p:blipFill>
          <a:blip r:embed="rId7"/>
          <a:srcRect/>
          <a:stretch>
            <a:fillRect/>
          </a:stretch>
        </p:blipFill>
        <p:spPr bwMode="auto">
          <a:xfrm>
            <a:off x="4114800" y="6381750"/>
            <a:ext cx="476250" cy="476250"/>
          </a:xfrm>
          <a:prstGeom prst="rect">
            <a:avLst/>
          </a:prstGeom>
          <a:noFill/>
          <a:ln w="9525">
            <a:noFill/>
            <a:miter lim="800000"/>
            <a:headEnd/>
            <a:tailEnd/>
          </a:ln>
        </p:spPr>
      </p:pic>
      <p:pic>
        <p:nvPicPr>
          <p:cNvPr id="2061" name="Picture 17" descr="ani_rose"/>
          <p:cNvPicPr>
            <a:picLocks noChangeAspect="1" noChangeArrowheads="1" noCrop="1"/>
          </p:cNvPicPr>
          <p:nvPr/>
        </p:nvPicPr>
        <p:blipFill>
          <a:blip r:embed="rId7"/>
          <a:srcRect/>
          <a:stretch>
            <a:fillRect/>
          </a:stretch>
        </p:blipFill>
        <p:spPr bwMode="auto">
          <a:xfrm>
            <a:off x="1828800" y="6381750"/>
            <a:ext cx="476250" cy="476250"/>
          </a:xfrm>
          <a:prstGeom prst="rect">
            <a:avLst/>
          </a:prstGeom>
          <a:noFill/>
          <a:ln w="9525">
            <a:noFill/>
            <a:miter lim="800000"/>
            <a:headEnd/>
            <a:tailEnd/>
          </a:ln>
        </p:spPr>
      </p:pic>
      <p:pic>
        <p:nvPicPr>
          <p:cNvPr id="2062" name="Picture 18" descr="ani_rose"/>
          <p:cNvPicPr>
            <a:picLocks noChangeAspect="1" noChangeArrowheads="1" noCrop="1"/>
          </p:cNvPicPr>
          <p:nvPr/>
        </p:nvPicPr>
        <p:blipFill>
          <a:blip r:embed="rId7"/>
          <a:srcRect/>
          <a:stretch>
            <a:fillRect/>
          </a:stretch>
        </p:blipFill>
        <p:spPr bwMode="auto">
          <a:xfrm>
            <a:off x="6096000" y="6381750"/>
            <a:ext cx="476250" cy="476250"/>
          </a:xfrm>
          <a:prstGeom prst="rect">
            <a:avLst/>
          </a:prstGeom>
          <a:noFill/>
          <a:ln w="9525">
            <a:noFill/>
            <a:miter lim="800000"/>
            <a:headEnd/>
            <a:tailEnd/>
          </a:ln>
        </p:spPr>
      </p:pic>
      <p:pic>
        <p:nvPicPr>
          <p:cNvPr id="2063" name="Picture 19" descr="ani_rose"/>
          <p:cNvPicPr>
            <a:picLocks noChangeAspect="1" noChangeArrowheads="1" noCrop="1"/>
          </p:cNvPicPr>
          <p:nvPr/>
        </p:nvPicPr>
        <p:blipFill>
          <a:blip r:embed="rId7"/>
          <a:srcRect/>
          <a:stretch>
            <a:fillRect/>
          </a:stretch>
        </p:blipFill>
        <p:spPr bwMode="auto">
          <a:xfrm>
            <a:off x="304800" y="6381750"/>
            <a:ext cx="476250" cy="476250"/>
          </a:xfrm>
          <a:prstGeom prst="rect">
            <a:avLst/>
          </a:prstGeom>
          <a:noFill/>
          <a:ln w="9525">
            <a:noFill/>
            <a:miter lim="800000"/>
            <a:headEnd/>
            <a:tailEnd/>
          </a:ln>
        </p:spPr>
      </p:pic>
      <p:pic>
        <p:nvPicPr>
          <p:cNvPr id="2064" name="Picture 20" descr="ani_rose"/>
          <p:cNvPicPr>
            <a:picLocks noChangeAspect="1" noChangeArrowheads="1" noCrop="1"/>
          </p:cNvPicPr>
          <p:nvPr/>
        </p:nvPicPr>
        <p:blipFill>
          <a:blip r:embed="rId7"/>
          <a:srcRect/>
          <a:stretch>
            <a:fillRect/>
          </a:stretch>
        </p:blipFill>
        <p:spPr bwMode="auto">
          <a:xfrm>
            <a:off x="609600" y="6381750"/>
            <a:ext cx="476250" cy="476250"/>
          </a:xfrm>
          <a:prstGeom prst="rect">
            <a:avLst/>
          </a:prstGeom>
          <a:noFill/>
          <a:ln w="9525">
            <a:noFill/>
            <a:miter lim="800000"/>
            <a:headEnd/>
            <a:tailEnd/>
          </a:ln>
        </p:spPr>
      </p:pic>
      <p:pic>
        <p:nvPicPr>
          <p:cNvPr id="2065" name="Picture 21" descr="ani_rose"/>
          <p:cNvPicPr>
            <a:picLocks noChangeAspect="1" noChangeArrowheads="1" noCrop="1"/>
          </p:cNvPicPr>
          <p:nvPr/>
        </p:nvPicPr>
        <p:blipFill>
          <a:blip r:embed="rId7"/>
          <a:srcRect/>
          <a:stretch>
            <a:fillRect/>
          </a:stretch>
        </p:blipFill>
        <p:spPr bwMode="auto">
          <a:xfrm>
            <a:off x="4800600" y="6381750"/>
            <a:ext cx="476250" cy="476250"/>
          </a:xfrm>
          <a:prstGeom prst="rect">
            <a:avLst/>
          </a:prstGeom>
          <a:noFill/>
          <a:ln w="9525">
            <a:noFill/>
            <a:miter lim="800000"/>
            <a:headEnd/>
            <a:tailEnd/>
          </a:ln>
        </p:spPr>
      </p:pic>
      <p:pic>
        <p:nvPicPr>
          <p:cNvPr id="2066" name="Picture 22" descr="ani_rose"/>
          <p:cNvPicPr>
            <a:picLocks noChangeAspect="1" noChangeArrowheads="1" noCrop="1"/>
          </p:cNvPicPr>
          <p:nvPr/>
        </p:nvPicPr>
        <p:blipFill>
          <a:blip r:embed="rId7"/>
          <a:srcRect/>
          <a:stretch>
            <a:fillRect/>
          </a:stretch>
        </p:blipFill>
        <p:spPr bwMode="auto">
          <a:xfrm>
            <a:off x="5181600" y="6381750"/>
            <a:ext cx="476250" cy="476250"/>
          </a:xfrm>
          <a:prstGeom prst="rect">
            <a:avLst/>
          </a:prstGeom>
          <a:noFill/>
          <a:ln w="9525">
            <a:noFill/>
            <a:miter lim="800000"/>
            <a:headEnd/>
            <a:tailEnd/>
          </a:ln>
        </p:spPr>
      </p:pic>
      <p:pic>
        <p:nvPicPr>
          <p:cNvPr id="2067" name="Picture 23" descr="ani_rose"/>
          <p:cNvPicPr>
            <a:picLocks noChangeAspect="1" noChangeArrowheads="1" noCrop="1"/>
          </p:cNvPicPr>
          <p:nvPr/>
        </p:nvPicPr>
        <p:blipFill>
          <a:blip r:embed="rId7"/>
          <a:srcRect/>
          <a:stretch>
            <a:fillRect/>
          </a:stretch>
        </p:blipFill>
        <p:spPr bwMode="auto">
          <a:xfrm>
            <a:off x="5715000" y="6381750"/>
            <a:ext cx="476250" cy="476250"/>
          </a:xfrm>
          <a:prstGeom prst="rect">
            <a:avLst/>
          </a:prstGeom>
          <a:noFill/>
          <a:ln w="9525">
            <a:noFill/>
            <a:miter lim="800000"/>
            <a:headEnd/>
            <a:tailEnd/>
          </a:ln>
        </p:spPr>
      </p:pic>
      <p:sp>
        <p:nvSpPr>
          <p:cNvPr id="2068" name="TextBox 22"/>
          <p:cNvSpPr txBox="1">
            <a:spLocks noChangeArrowheads="1"/>
          </p:cNvSpPr>
          <p:nvPr/>
        </p:nvSpPr>
        <p:spPr bwMode="auto">
          <a:xfrm>
            <a:off x="1981200" y="228600"/>
            <a:ext cx="6781800" cy="1108075"/>
          </a:xfrm>
          <a:prstGeom prst="rect">
            <a:avLst/>
          </a:prstGeom>
          <a:noFill/>
          <a:ln w="9525">
            <a:noFill/>
            <a:miter lim="800000"/>
            <a:headEnd/>
            <a:tailEnd/>
          </a:ln>
        </p:spPr>
        <p:txBody>
          <a:bodyPr>
            <a:spAutoFit/>
          </a:bodyPr>
          <a:lstStyle/>
          <a:p>
            <a:pPr algn="ctr"/>
            <a:r>
              <a:rPr lang="en-US" sz="2400" b="1" dirty="0">
                <a:solidFill>
                  <a:srgbClr val="0070C0"/>
                </a:solidFill>
                <a:latin typeface="Times New Roman" pitchFamily="18" charset="0"/>
                <a:cs typeface="Times New Roman" pitchFamily="18" charset="0"/>
              </a:rPr>
              <a:t>FACE BOOK: NHUNG TÂY </a:t>
            </a:r>
            <a:endParaRPr lang="en-US" sz="2400" dirty="0">
              <a:solidFill>
                <a:srgbClr val="0070C0"/>
              </a:solidFill>
              <a:latin typeface="Times New Roman" pitchFamily="18" charset="0"/>
              <a:cs typeface="Times New Roman" pitchFamily="18" charset="0"/>
            </a:endParaRPr>
          </a:p>
          <a:p>
            <a:pPr algn="ctr"/>
            <a:r>
              <a:rPr lang="en-US" sz="2400" b="1" dirty="0">
                <a:solidFill>
                  <a:srgbClr val="0070C0"/>
                </a:solidFill>
                <a:latin typeface="Times New Roman" pitchFamily="18" charset="0"/>
                <a:cs typeface="Times New Roman" pitchFamily="18" charset="0"/>
              </a:rPr>
              <a:t>(0794862058)</a:t>
            </a:r>
            <a:endParaRPr lang="en-US" sz="2400" dirty="0">
              <a:solidFill>
                <a:srgbClr val="0070C0"/>
              </a:solidFill>
              <a:latin typeface="Times New Roman" pitchFamily="18" charset="0"/>
              <a:cs typeface="Times New Roman" pitchFamily="18" charset="0"/>
            </a:endParaRPr>
          </a:p>
          <a:p>
            <a:endParaRPr lang="en-US" dirty="0"/>
          </a:p>
        </p:txBody>
      </p:sp>
      <p:sp>
        <p:nvSpPr>
          <p:cNvPr id="2069" name="TextBox 24"/>
          <p:cNvSpPr txBox="1">
            <a:spLocks noChangeArrowheads="1"/>
          </p:cNvSpPr>
          <p:nvPr/>
        </p:nvSpPr>
        <p:spPr bwMode="auto">
          <a:xfrm>
            <a:off x="381000" y="2057400"/>
            <a:ext cx="8610600" cy="3970318"/>
          </a:xfrm>
          <a:prstGeom prst="rect">
            <a:avLst/>
          </a:prstGeom>
          <a:noFill/>
          <a:ln w="9525">
            <a:noFill/>
            <a:miter lim="800000"/>
            <a:headEnd/>
            <a:tailEnd/>
          </a:ln>
        </p:spPr>
        <p:txBody>
          <a:bodyPr>
            <a:spAutoFit/>
          </a:bodyPr>
          <a:lstStyle/>
          <a:p>
            <a:pPr algn="ctr"/>
            <a:r>
              <a:rPr lang="en-US" sz="3600" b="1" dirty="0" smtClean="0">
                <a:solidFill>
                  <a:srgbClr val="FF0000"/>
                </a:solidFill>
                <a:latin typeface="Times New Roman" pitchFamily="18" charset="0"/>
                <a:cs typeface="Times New Roman" pitchFamily="18" charset="0"/>
              </a:rPr>
              <a:t>CẢM ƠN CÁC THẦY CÔ CHÚC CÁC THẦY CÔ MỘT NĂM HỌC VỚI NHIỀU THẮNG LỢI MỚI, THÀNH CÔNG TRONG LĨNH VỰC TRỒNG NGƯỜI!</a:t>
            </a:r>
          </a:p>
          <a:p>
            <a:pPr algn="ctr"/>
            <a:r>
              <a:rPr lang="en-US" sz="3600" b="1" dirty="0" smtClean="0">
                <a:solidFill>
                  <a:srgbClr val="FF0000"/>
                </a:solidFill>
                <a:latin typeface="Times New Roman" pitchFamily="18" charset="0"/>
                <a:cs typeface="Times New Roman" pitchFamily="18" charset="0"/>
              </a:rPr>
              <a:t>CHÚC CÁC EM HỌC SINH HỌC GIỎI CHĂM NGOAN</a:t>
            </a:r>
          </a:p>
          <a:p>
            <a:pPr algn="ctr"/>
            <a:endParaRPr lang="en-US" sz="3600" b="1" dirty="0">
              <a:solidFill>
                <a:srgbClr val="00206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0066" fill="hold"/>
                                        <p:tgtEl>
                                          <p:spTgt spid="415750"/>
                                        </p:tgtEl>
                                      </p:cBhvr>
                                    </p:cmd>
                                  </p:childTnLst>
                                </p:cTn>
                              </p:par>
                            </p:childTnLst>
                          </p:cTn>
                        </p:par>
                      </p:childTnLst>
                    </p:cTn>
                  </p:par>
                  <p:par>
                    <p:cTn id="7" fill="hold">
                      <p:stCondLst>
                        <p:cond delay="indefinite"/>
                      </p:stCondLst>
                      <p:childTnLst>
                        <p:par>
                          <p:cTn id="8" fill="hold">
                            <p:stCondLst>
                              <p:cond delay="0"/>
                            </p:stCondLst>
                            <p:childTnLst>
                              <p:par>
                                <p:cTn id="9" presetID="34" presetClass="entr" presetSubtype="0" fill="hold" nodeType="clickEffect">
                                  <p:stCondLst>
                                    <p:cond delay="0"/>
                                  </p:stCondLst>
                                  <p:childTnLst>
                                    <p:set>
                                      <p:cBhvr>
                                        <p:cTn id="10" dur="1" fill="hold">
                                          <p:stCondLst>
                                            <p:cond delay="0"/>
                                          </p:stCondLst>
                                        </p:cTn>
                                        <p:tgtEl>
                                          <p:spTgt spid="415746"/>
                                        </p:tgtEl>
                                        <p:attrNameLst>
                                          <p:attrName>style.visibility</p:attrName>
                                        </p:attrNameLst>
                                      </p:cBhvr>
                                      <p:to>
                                        <p:strVal val="visible"/>
                                      </p:to>
                                    </p:set>
                                    <p:anim from="(-#ppt_w/2)" to="(#ppt_x)" calcmode="lin" valueType="num">
                                      <p:cBhvr>
                                        <p:cTn id="11" dur="600" fill="hold">
                                          <p:stCondLst>
                                            <p:cond delay="0"/>
                                          </p:stCondLst>
                                        </p:cTn>
                                        <p:tgtEl>
                                          <p:spTgt spid="415746"/>
                                        </p:tgtEl>
                                        <p:attrNameLst>
                                          <p:attrName>ppt_x</p:attrName>
                                        </p:attrNameLst>
                                      </p:cBhvr>
                                    </p:anim>
                                    <p:anim from="0" to="-1.0" calcmode="lin" valueType="num">
                                      <p:cBhvr>
                                        <p:cTn id="12" dur="200" decel="50000" autoRev="1" fill="hold">
                                          <p:stCondLst>
                                            <p:cond delay="600"/>
                                          </p:stCondLst>
                                        </p:cTn>
                                        <p:tgtEl>
                                          <p:spTgt spid="415746"/>
                                        </p:tgtEl>
                                        <p:attrNameLst>
                                          <p:attrName>xshear</p:attrName>
                                        </p:attrNameLst>
                                      </p:cBhvr>
                                    </p:anim>
                                    <p:animScale>
                                      <p:cBhvr>
                                        <p:cTn id="13" dur="200" decel="100000" autoRev="1" fill="hold">
                                          <p:stCondLst>
                                            <p:cond delay="600"/>
                                          </p:stCondLst>
                                        </p:cTn>
                                        <p:tgtEl>
                                          <p:spTgt spid="415746"/>
                                        </p:tgtEl>
                                      </p:cBhvr>
                                      <p:from x="100000" y="100000"/>
                                      <p:to x="80000" y="100000"/>
                                    </p:animScale>
                                    <p:anim by="(#ppt_h/3+#ppt_w*0.1)" calcmode="lin" valueType="num">
                                      <p:cBhvr additive="sum">
                                        <p:cTn id="14" dur="200" decel="100000" autoRev="1" fill="hold">
                                          <p:stCondLst>
                                            <p:cond delay="600"/>
                                          </p:stCondLst>
                                        </p:cTn>
                                        <p:tgtEl>
                                          <p:spTgt spid="41574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audio>
              <p:cMediaNode>
                <p:cTn id="15"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415750"/>
                </p:tgtEl>
              </p:cMediaNode>
            </p:audio>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756</TotalTime>
  <Words>18670</Words>
  <PresentationFormat>On-screen Show (4:3)</PresentationFormat>
  <Paragraphs>842</Paragraphs>
  <Slides>95</Slides>
  <Notes>0</Notes>
  <HiddenSlides>0</HiddenSlides>
  <MMClips>2</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95</vt:i4>
      </vt:variant>
    </vt:vector>
  </HeadingPairs>
  <TitlesOfParts>
    <vt:vector size="99"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2022-08-28T09:30:36Z</dcterms:created>
  <dcterms:modified xsi:type="dcterms:W3CDTF">2023-08-18T01:43:58Z</dcterms:modified>
</cp:coreProperties>
</file>