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3" r:id="rId4"/>
    <p:sldId id="302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4" r:id="rId21"/>
    <p:sldId id="322" r:id="rId22"/>
    <p:sldId id="323" r:id="rId23"/>
    <p:sldId id="324" r:id="rId24"/>
    <p:sldId id="325" r:id="rId25"/>
    <p:sldId id="305" r:id="rId26"/>
    <p:sldId id="306" r:id="rId27"/>
    <p:sldId id="326" r:id="rId28"/>
    <p:sldId id="327" r:id="rId29"/>
    <p:sldId id="328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FCFFEB"/>
    <a:srgbClr val="0000FF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415164" y="270607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Nhận biết và Áp dụng công thức cộng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793" y="1685922"/>
                <a:ext cx="11264330" cy="479923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</a:t>
                </a:r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" y="1685922"/>
                <a:ext cx="11264330" cy="4799236"/>
              </a:xfrm>
              <a:prstGeom prst="rect">
                <a:avLst/>
              </a:prstGeom>
              <a:blipFill>
                <a:blip r:embed="rId2"/>
                <a:stretch>
                  <a:fillRect l="-1408" t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 Khi đó,</a:t>
                </a:r>
                <a:r>
                  <a:rPr lang="en-US" b="1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bằng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blipFill>
                <a:blip r:embed="rId2"/>
                <a:stretch>
                  <a:fillRect l="-1134" t="-191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=1−2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blipFill>
                <a:blip r:embed="rId3"/>
                <a:stretch>
                  <a:fillRect l="-1132" t="-34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48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dụ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nl-NL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/>
                  <a:t>. 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/>
                  <a:t> có giá trị bằng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blipFill>
                <a:blip r:embed="rId2"/>
                <a:stretch>
                  <a:fillRect l="-1134" t="-143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nl-NL" i="1"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blipFill>
                <a:blip r:embed="rId3"/>
                <a:stretch>
                  <a:fillRect l="-1132" t="-34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01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3"/>
            <a:ext cx="11989407" cy="1079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Áp dụng công thức biến đổi tích thành tổng, tổng thành tích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302" t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3"/>
            <a:ext cx="11989407" cy="1079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Áp dụng công thức biến đổi tích thành tổng, tổng thành tích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2" y="2210937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302" t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nl-NL"/>
                  <a:t>Rút gọn biểu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nl-NL"/>
                  <a:t>.</a:t>
                </a:r>
                <a:endParaRPr lang="en-US"/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endParaRPr lang="en-US" sz="2800" dirty="0">
                  <a:solidFill>
                    <a:srgbClr val="800080"/>
                  </a:solidFill>
                  <a:latin typeface="Aarial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80008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solidFill>
                    <a:srgbClr val="80008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491174"/>
              </a:xfrm>
              <a:prstGeom prst="rect">
                <a:avLst/>
              </a:prstGeom>
              <a:blipFill>
                <a:blip r:embed="rId2"/>
                <a:stretch>
                  <a:fillRect l="-10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hu Van An" panose="02020603050405020304" pitchFamily="18" charset="0"/>
                            <a:cs typeface="Chu Van An" panose="020206030504050203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hu Van An" panose="02020603050405020304" pitchFamily="18" charset="0"/>
                            <a:cs typeface="Chu Van An" panose="020206030504050203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hu Van An" panose="02020603050405020304" pitchFamily="18" charset="0"/>
                            <a:cs typeface="Chu Van An" panose="020206030504050203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>
                    <a:latin typeface="Chu Van An" panose="02020603050405020304" pitchFamily="18" charset="0"/>
                    <a:cs typeface="Chu Van An" panose="02020603050405020304" pitchFamily="18" charset="0"/>
                  </a:rPr>
                  <a:t>.</a:t>
                </a:r>
                <a:endParaRPr lang="en-US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  <a:p>
                <a:endParaRPr lang="en-US" dirty="0">
                  <a:latin typeface="Aarial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1132" t="-343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56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957030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957030"/>
              </a:xfrm>
              <a:prstGeom prst="rect">
                <a:avLst/>
              </a:prstGeom>
              <a:blipFill>
                <a:blip r:embed="rId2"/>
                <a:stretch>
                  <a:fillRect l="-1082" t="-566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570005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570005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874" t="-27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39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Biểu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US"/>
                  <a:t> đồng nhất với biểu thức nào dưới đây?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blipFill>
                <a:blip r:embed="rId2"/>
                <a:stretch>
                  <a:fillRect l="-1082" b="-1491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887457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887457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874" t="-27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5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/>
                  <a:t>.</a:t>
                </a:r>
                <a:endParaRPr lang="en-US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373344"/>
              </a:xfrm>
              <a:prstGeom prst="rect">
                <a:avLst/>
              </a:prstGeom>
              <a:blipFill>
                <a:blip r:embed="rId2"/>
                <a:stretch>
                  <a:fillRect l="-1134" t="-175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2887457"/>
                <a:ext cx="1181383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2887457"/>
                <a:ext cx="11813836" cy="3716497"/>
              </a:xfrm>
              <a:prstGeom prst="rect">
                <a:avLst/>
              </a:prstGeom>
              <a:blipFill>
                <a:blip r:embed="rId3"/>
                <a:stretch>
                  <a:fillRect l="-1134" t="-27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13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965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Kết hợp các công thức lượng 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455222" y="2302513"/>
            <a:ext cx="11404682" cy="3935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Phương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vi-VN" b="1">
                <a:solidFill>
                  <a:srgbClr val="0000FF"/>
                </a:solidFill>
                <a:ea typeface="Times New Roman" panose="02020603050405020304" pitchFamily="18" charset="0"/>
              </a:rPr>
              <a:t>•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>
                <a:latin typeface="Aarial"/>
                <a:ea typeface="Times New Roman" panose="02020603050405020304" pitchFamily="18" charset="0"/>
              </a:rPr>
              <a:t>Sử dụng công thức tổng hợp biến đổi lượng giác</a:t>
            </a:r>
            <a:endParaRPr lang="vi-VN" dirty="0">
              <a:latin typeface="Aarial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/>
                  <a:t>Giá trị của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bằng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blipFill>
                <a:blip r:embed="rId2"/>
                <a:stretch>
                  <a:fillRect l="-113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endParaRPr lang="en-US"/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endParaRPr lang="en-US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blipFill>
                <a:blip r:embed="rId4"/>
                <a:stretch>
                  <a:fillRect l="-1132" t="-364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49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vi-VN" dirty="0">
                    <a:solidFill>
                      <a:srgbClr val="993366"/>
                    </a:solidFill>
                  </a:rPr>
                  <a:t>Đổi số đo cung tròn sang số đo độ:</a:t>
                </a:r>
                <a:endParaRPr lang="en-US" dirty="0">
                  <a:solidFill>
                    <a:srgbClr val="9933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993366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rgbClr val="993366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e)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2,3</m:t>
                    </m:r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	f)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993366"/>
                        </a:solidFill>
                        <a:latin typeface="Cambria Math" panose="02040503050406030204" pitchFamily="18" charset="0"/>
                      </a:rPr>
                      <m:t>5,6</m:t>
                    </m:r>
                  </m:oMath>
                </a14:m>
                <a:r>
                  <a:rPr lang="en-US" dirty="0">
                    <a:solidFill>
                      <a:srgbClr val="993366"/>
                    </a:solidFill>
                  </a:rPr>
                  <a:t> 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CC0099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solidFill>
                    <a:srgbClr val="CC0099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1491174"/>
              </a:xfrm>
              <a:prstGeom prst="rect">
                <a:avLst/>
              </a:prstGeom>
              <a:blipFill>
                <a:blip r:embed="rId2"/>
                <a:stretch>
                  <a:fillRect l="-1296" t="-850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=135°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=150°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=1920°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3"/>
                <a:ext cx="11838471" cy="3716497"/>
              </a:xfrm>
              <a:prstGeom prst="rect">
                <a:avLst/>
              </a:prstGeom>
              <a:blipFill>
                <a:blip r:embed="rId4"/>
                <a:stretch>
                  <a:fillRect l="-1235" t="-212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27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q"/>
                  <a:tabLst>
                    <a:tab pos="629920" algn="l"/>
                  </a:tabLst>
                </a:pP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fr-FR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hu Van An" panose="02020603050405020304" pitchFamily="18" charset="0"/>
                  </a:rPr>
                  <a:t>Rút gọn biểu thức 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hu Van An" panose="02020603050405020304" pitchFamily="18" charset="0"/>
                  </a:rPr>
                  <a:t> ta được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7" y="1510272"/>
                <a:ext cx="11813836" cy="1660412"/>
              </a:xfrm>
              <a:prstGeom prst="rect">
                <a:avLst/>
              </a:prstGeom>
              <a:blipFill>
                <a:blip r:embed="rId2"/>
                <a:stretch>
                  <a:fillRect l="-1134" t="-401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200"/>
                  </a:spcBef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i="1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i="1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endParaRPr lang="en-US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3170684"/>
                <a:ext cx="11838471" cy="3506342"/>
              </a:xfrm>
              <a:prstGeom prst="rect">
                <a:avLst/>
              </a:prstGeom>
              <a:blipFill>
                <a:blip r:embed="rId4"/>
                <a:stretch>
                  <a:fillRect t="-22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20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415251"/>
                <a:ext cx="11813836" cy="1320328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fr-FR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/>
                  <a:t>. </a:t>
                </a:r>
                <a:endParaRPr lang="en-US"/>
              </a:p>
              <a:p>
                <a:pPr marL="0" indent="0">
                  <a:buNone/>
                </a:pPr>
                <a:r>
                  <a:rPr lang="fr-FR"/>
                  <a:t>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/>
                  <a:t> là:</a:t>
                </a:r>
                <a:endParaRPr lang="en-US"/>
              </a:p>
              <a:p>
                <a:pPr marL="0" indent="0">
                  <a:buNone/>
                </a:pP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415251"/>
                <a:ext cx="11813836" cy="1320328"/>
              </a:xfrm>
              <a:prstGeom prst="rect">
                <a:avLst/>
              </a:prstGeom>
              <a:blipFill>
                <a:blip r:embed="rId2"/>
                <a:stretch>
                  <a:fillRect l="-1237" t="-1826" b="-1187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816922"/>
                <a:ext cx="11838471" cy="43171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fr-FR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816922"/>
                <a:ext cx="11838471" cy="4317175"/>
              </a:xfrm>
              <a:prstGeom prst="rect">
                <a:avLst/>
              </a:prstGeom>
              <a:blipFill>
                <a:blip r:embed="rId3"/>
                <a:stretch>
                  <a:fillRect l="-1132" t="-295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4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415251"/>
                <a:ext cx="11813836" cy="104544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3−2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.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415251"/>
                <a:ext cx="11813836" cy="1045445"/>
              </a:xfrm>
              <a:prstGeom prst="rect">
                <a:avLst/>
              </a:prstGeom>
              <a:blipFill>
                <a:blip r:embed="rId2"/>
                <a:stretch>
                  <a:fillRect l="-1134" t="-172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699793"/>
                <a:ext cx="11838471" cy="391504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−1=2.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Thay vào ta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1+5.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3−2.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699793"/>
                <a:ext cx="11838471" cy="3915048"/>
              </a:xfrm>
              <a:prstGeom prst="rect">
                <a:avLst/>
              </a:prstGeom>
              <a:blipFill>
                <a:blip r:embed="rId3"/>
                <a:stretch>
                  <a:fillRect l="-1132" t="-326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94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1163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lớn nhất, giá trị nhỏ nhất của biểu thức lượng 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22" y="2302513"/>
                <a:ext cx="11404682" cy="42074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Phương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pháp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pt-BR"/>
                  <a:t> Sử dụng phương pháp chứng minh đại số quen biết.</a:t>
                </a:r>
                <a:endParaRPr lang="en-US"/>
              </a:p>
              <a:p>
                <a:r>
                  <a:rPr lang="pt-BR"/>
                  <a:t> Sử dụng các tính chất về dấu của giá trị lượng giác một góc.</a:t>
                </a:r>
                <a:endParaRPr lang="en-US"/>
              </a:p>
              <a:p>
                <a:r>
                  <a:rPr lang="pt-BR"/>
                  <a:t> Sử dụng kết quả                                       với mọi số thực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2" y="2302513"/>
                <a:ext cx="11404682" cy="4207469"/>
              </a:xfrm>
              <a:prstGeom prst="rect">
                <a:avLst/>
              </a:prstGeom>
              <a:blipFill>
                <a:blip r:embed="rId3"/>
                <a:stretch>
                  <a:fillRect l="-1229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5663FF-C889-4BD9-95A9-F48F54A391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500" y="3990703"/>
          <a:ext cx="3834786" cy="77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279400" progId="Equation.DSMT4">
                  <p:embed/>
                </p:oleObj>
              </mc:Choice>
              <mc:Fallback>
                <p:oleObj name="Equation" r:id="rId6" imgW="1485900" imgH="279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5663FF-C889-4BD9-95A9-F48F54A39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500" y="3990703"/>
                        <a:ext cx="3834786" cy="77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35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91819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Tìm giá trị nhỏ nhất của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nl-NL" dirty="0">
                    <a:latin typeface="Aarial"/>
                  </a:rPr>
                  <a:t>	</a:t>
                </a:r>
                <a:endParaRPr lang="en-US" dirty="0">
                  <a:latin typeface="Aarial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latin typeface="Aarial"/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918192"/>
              </a:xfrm>
              <a:prstGeom prst="rect">
                <a:avLst/>
              </a:prstGeom>
              <a:blipFill>
                <a:blip r:embed="rId2"/>
                <a:stretch>
                  <a:fillRect l="-1134" t="-915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778515"/>
                <a:ext cx="11838471" cy="350634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nên giá trị nhỏ nhất của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778515"/>
                <a:ext cx="11838471" cy="3506342"/>
              </a:xfrm>
              <a:prstGeom prst="rect">
                <a:avLst/>
              </a:prstGeom>
              <a:blipFill>
                <a:blip r:embed="rId4"/>
                <a:stretch>
                  <a:fillRect l="-1132" t="-364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137335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 Tìm giá trị nhỏ nhất của biểu thức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/>
                  <a:t>.</a:t>
                </a:r>
                <a:r>
                  <a:rPr lang="en-US" dirty="0"/>
                  <a:t>	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1373357"/>
              </a:xfrm>
              <a:prstGeom prst="rect">
                <a:avLst/>
              </a:prstGeom>
              <a:blipFill>
                <a:blip r:embed="rId2"/>
                <a:stretch>
                  <a:fillRect l="-1134" t="-5702" b="-394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204" y="2938471"/>
                <a:ext cx="11838471" cy="389040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 sz="2800"/>
                  <a:t>Ta có: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⇔0≤2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⇔0≤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≤1⇔0≤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≤0⇔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≤1−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</m:func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. 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4" y="2938471"/>
                <a:ext cx="11838471" cy="3890402"/>
              </a:xfrm>
              <a:prstGeom prst="rect">
                <a:avLst/>
              </a:prstGeom>
              <a:blipFill>
                <a:blip r:embed="rId3"/>
                <a:stretch>
                  <a:fillRect l="-874" t="-2500" b="-62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05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60482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í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nh gi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 tr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ị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ớ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n nh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ấ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t c</a:t>
                </a:r>
                <a:r>
                  <a:rPr lang="en-US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ủ</a:t>
                </a:r>
                <a:r>
                  <a:rPr lang="en-US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dirty="0"/>
                  <a:t>	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604822"/>
              </a:xfrm>
              <a:prstGeom prst="rect">
                <a:avLst/>
              </a:prstGeom>
              <a:blipFill>
                <a:blip r:embed="rId2"/>
                <a:stretch>
                  <a:fillRect l="-1134" t="-21569" b="-1960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268" y="2248074"/>
                <a:ext cx="11838471" cy="382612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/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8" y="2248074"/>
                <a:ext cx="11838471" cy="3826120"/>
              </a:xfrm>
              <a:prstGeom prst="rect">
                <a:avLst/>
              </a:prstGeom>
              <a:blipFill>
                <a:blip r:embed="rId3"/>
                <a:stretch>
                  <a:fillRect l="-1132" t="-33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39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5"/>
            <a:ext cx="11989407" cy="7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hận dạng tam 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111" y="1920733"/>
                <a:ext cx="11404682" cy="449046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1" y="1920733"/>
                <a:ext cx="11404682" cy="4490461"/>
              </a:xfrm>
              <a:prstGeom prst="rect">
                <a:avLst/>
              </a:prstGeom>
              <a:blipFill>
                <a:blip r:embed="rId2"/>
                <a:stretch>
                  <a:fillRect l="-1229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98532" cy="127557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sz="2800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nl-NL"/>
                  <a:t>ho tam giác</a:t>
                </a:r>
                <a:r>
                  <a:rPr lang="nl-NL" b="1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/>
                  <a:t>thỏa mãn</a:t>
                </a:r>
                <a:r>
                  <a:rPr lang="nl-NL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/>
                  <a:t>, thì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có tính chất nào?</a:t>
                </a: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98532" cy="1275575"/>
              </a:xfrm>
              <a:prstGeom prst="rect">
                <a:avLst/>
              </a:prstGeom>
              <a:blipFill>
                <a:blip r:embed="rId2"/>
                <a:stretch>
                  <a:fillRect l="-870" r="-1177" b="-108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62" y="2888548"/>
                <a:ext cx="11838471" cy="388932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800"/>
                </a:b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⇔2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nl-NL" sz="280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=9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800"/>
              </a:p>
              <a:p>
                <a:r>
                  <a:rPr lang="nl-NL" sz="2800"/>
                  <a:t>Vậy tam giác</a:t>
                </a:r>
                <a:r>
                  <a:rPr lang="nl-NL" sz="2800" b="1"/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2800"/>
                  <a:t>vuông hoặc cân tại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2800"/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2" y="2888548"/>
                <a:ext cx="11838471" cy="3889323"/>
              </a:xfrm>
              <a:prstGeom prst="rect">
                <a:avLst/>
              </a:prstGeom>
              <a:blipFill>
                <a:blip r:embed="rId3"/>
                <a:stretch>
                  <a:fillRect l="-874" t="-2656" b="-562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27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2"/>
                <a:ext cx="11813836" cy="144949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sz="28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sz="280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Nếu ba góc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/>
                  <a:t> của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thỏa mãn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/>
                  <a:t> thì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có tính chất nào? </a:t>
                </a:r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2"/>
                <a:ext cx="11813836" cy="1449492"/>
              </a:xfrm>
              <a:prstGeom prst="rect">
                <a:avLst/>
              </a:prstGeom>
              <a:blipFill>
                <a:blip r:embed="rId2"/>
                <a:stretch>
                  <a:fillRect l="-1134" t="-875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967336"/>
                <a:ext cx="11838471" cy="381053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0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 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/>
                  <a:t>.</a:t>
                </a:r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vuông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967336"/>
                <a:ext cx="11838471" cy="3810536"/>
              </a:xfrm>
              <a:prstGeom prst="rect">
                <a:avLst/>
              </a:prstGeom>
              <a:blipFill>
                <a:blip r:embed="rId3"/>
                <a:stretch>
                  <a:fillRect l="-1132" t="-3030" b="-717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15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007" y="1514113"/>
                <a:ext cx="11750451" cy="149117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Ví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</a:t>
                </a:r>
                <a:r>
                  <a:rPr lang="en-US">
                    <a:effectLst/>
                    <a:ea typeface="Calibri" panose="020F0502020204030204" pitchFamily="34" charset="0"/>
                  </a:rPr>
                  <a:t>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,0&lt;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effectLst/>
                    <a:ea typeface="Calibri" panose="020F0502020204030204" pitchFamily="34" charset="0"/>
                  </a:rPr>
                  <a:t>. Hãy tính giá trị lượng giác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>
                    <a:effectLst/>
                    <a:ea typeface="Calibri" panose="020F0502020204030204" pitchFamily="34" charset="0"/>
                  </a:rPr>
                  <a:t>.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7" y="1514113"/>
                <a:ext cx="11750451" cy="1491174"/>
              </a:xfrm>
              <a:prstGeom prst="rect">
                <a:avLst/>
              </a:prstGeom>
              <a:blipFill>
                <a:blip r:embed="rId2"/>
                <a:stretch>
                  <a:fillRect l="-1140" t="-24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387" y="3087998"/>
                <a:ext cx="1183847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nên điểm ngọn cung thuộc góc phần tư thứ I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&gt;0⇒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87" y="3087998"/>
                <a:ext cx="11838471" cy="3716497"/>
              </a:xfrm>
              <a:prstGeom prst="rect">
                <a:avLst/>
              </a:prstGeom>
              <a:blipFill>
                <a:blip r:embed="rId3"/>
                <a:stretch>
                  <a:fillRect l="-1132" t="-3437" b="-18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4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101072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sz="28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sz="28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 sz="280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/>
                  <a:t> 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/>
                  <a:t> khi đó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101072"/>
              </a:xfrm>
              <a:prstGeom prst="rect">
                <a:avLst/>
              </a:prstGeom>
              <a:blipFill>
                <a:blip r:embed="rId2"/>
                <a:stretch>
                  <a:fillRect l="-876" t="-11475" b="-491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714047"/>
                <a:ext cx="11838471" cy="416268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⇔4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Vậy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/>
                  <a:t> vuông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/>
              </a:p>
              <a:p>
                <a:pPr marL="0" lv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714047"/>
                <a:ext cx="11838471" cy="4162686"/>
              </a:xfrm>
              <a:prstGeom prst="rect">
                <a:avLst/>
              </a:prstGeom>
              <a:blipFill>
                <a:blip r:embed="rId3"/>
                <a:stretch>
                  <a:fillRect l="-874" t="-876" b="-525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2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138973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 Tính giá trị lượng giác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rgbClr val="993366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1389734"/>
              </a:xfrm>
              <a:prstGeom prst="rect">
                <a:avLst/>
              </a:prstGeom>
              <a:blipFill>
                <a:blip r:embed="rId2"/>
                <a:stretch>
                  <a:fillRect l="-1140" t="-17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2903847"/>
                <a:ext cx="11838471" cy="39833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 sz="2800"/>
                  <a:t>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 nên điểm ngọn cung thuộc góc phần tư thứ III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5−12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2800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2903847"/>
                <a:ext cx="11838471" cy="3983334"/>
              </a:xfrm>
              <a:prstGeom prst="rect">
                <a:avLst/>
              </a:prstGeom>
              <a:blipFill>
                <a:blip r:embed="rId3"/>
                <a:stretch>
                  <a:fillRect l="-874" t="-243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2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954767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➂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r>
                  <a:rPr lang="en-US"/>
                  <a:t>.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954767"/>
              </a:xfrm>
              <a:prstGeom prst="rect">
                <a:avLst/>
              </a:prstGeom>
              <a:blipFill>
                <a:blip r:embed="rId2"/>
                <a:stretch>
                  <a:fillRect l="-1140" t="-251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62" y="2614050"/>
                <a:ext cx="11838471" cy="39833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3600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36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/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3600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36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2" y="2614050"/>
                <a:ext cx="11838471" cy="3983334"/>
              </a:xfrm>
              <a:prstGeom prst="rect">
                <a:avLst/>
              </a:prstGeom>
              <a:blipFill>
                <a:blip r:embed="rId3"/>
                <a:stretch>
                  <a:fillRect l="-1389" t="-381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4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95" y="1514113"/>
                <a:ext cx="11750451" cy="1329855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➃</a:t>
                </a:r>
                <a:r>
                  <a:rPr lang="en-US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</a:t>
                </a:r>
                <a:r>
                  <a:rPr lang="vi-VN"/>
                  <a:t>hai góc lượng giác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/>
                  <a:t>th</a:t>
                </a:r>
                <a:r>
                  <a:rPr lang="en-US"/>
                  <a:t>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514113"/>
                <a:ext cx="11750451" cy="1329855"/>
              </a:xfrm>
              <a:prstGeom prst="rect">
                <a:avLst/>
              </a:prstGeom>
              <a:blipFill>
                <a:blip r:embed="rId2"/>
                <a:stretch>
                  <a:fillRect l="-1140" t="-905" b="-1086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316" y="2893399"/>
                <a:ext cx="11723430" cy="39833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6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6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3600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36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36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6" y="2893399"/>
                <a:ext cx="11723430" cy="3983334"/>
              </a:xfrm>
              <a:prstGeom prst="rect">
                <a:avLst/>
              </a:prstGeom>
              <a:blipFill>
                <a:blip r:embed="rId3"/>
                <a:stretch>
                  <a:fillRect l="-1351" t="-3817" b="-15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7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Sử dụng công thức nhân đôi và công thức hạ bậc</a:t>
            </a:r>
            <a:endParaRPr lang="en-US" sz="32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793" y="1727089"/>
                <a:ext cx="10770414" cy="393563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Phương pháp</a:t>
                </a:r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−1=1−2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>
                    <a:sym typeface="Wingdings" panose="05000000000000000000" pitchFamily="2" charset="2"/>
                  </a:rPr>
                  <a:t>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" y="1727089"/>
                <a:ext cx="10770414" cy="3935637"/>
              </a:xfrm>
              <a:prstGeom prst="rect">
                <a:avLst/>
              </a:prstGeom>
              <a:blipFill>
                <a:blip r:embed="rId2"/>
                <a:stretch>
                  <a:fillRect l="-1472" t="-3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365011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➀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pt-BR"/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/>
                  <a:t>.  Tính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/>
                  <a:t>.</a:t>
                </a:r>
                <a:endParaRPr lang="en-US" dirty="0">
                  <a:solidFill>
                    <a:srgbClr val="993366"/>
                  </a:solidFill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800" dirty="0">
                  <a:solidFill>
                    <a:srgbClr val="993366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365011"/>
              </a:xfrm>
              <a:prstGeom prst="rect">
                <a:avLst/>
              </a:prstGeom>
              <a:blipFill>
                <a:blip r:embed="rId2"/>
                <a:stretch>
                  <a:fillRect l="-1134" t="-177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439" y="2977986"/>
                <a:ext cx="11838471" cy="359905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 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9" y="2977986"/>
                <a:ext cx="11838471" cy="3599051"/>
              </a:xfrm>
              <a:prstGeom prst="rect">
                <a:avLst/>
              </a:prstGeom>
              <a:blipFill>
                <a:blip r:embed="rId3"/>
                <a:stretch>
                  <a:fillRect l="-1132" t="-354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74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solidFill>
                <a:srgbClr val="FCFFEB"/>
              </a:solidFill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Calibri" panose="020F050202020403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➁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: </a:t>
                </a:r>
                <a:r>
                  <a:rPr lang="en-US"/>
                  <a:t>Cho góc lượng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,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  <a:tabLst>
                    <a:tab pos="629920" algn="l"/>
                  </a:tabLst>
                </a:pPr>
                <a:r>
                  <a:rPr lang="fr-FR" dirty="0">
                    <a:solidFill>
                      <a:srgbClr val="663300"/>
                    </a:solidFill>
                    <a:ea typeface="Times New Roman" panose="02020603050405020304" pitchFamily="18" charset="0"/>
                  </a:rPr>
                  <a:t>	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CD5A2A1-80A8-467E-AE36-FA2AAFA3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1" y="1514113"/>
                <a:ext cx="11813836" cy="1258584"/>
              </a:xfrm>
              <a:prstGeom prst="rect">
                <a:avLst/>
              </a:prstGeom>
              <a:blipFill>
                <a:blip r:embed="rId2"/>
                <a:stretch>
                  <a:fillRect l="-1134" t="-1914" b="-1531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/>
              </a:p>
              <a:p>
                <a:r>
                  <a:rPr lang="en-US"/>
                  <a:t>Theo giả thiết: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9" y="2871559"/>
                <a:ext cx="11838471" cy="3705478"/>
              </a:xfrm>
              <a:prstGeom prst="rect">
                <a:avLst/>
              </a:prstGeom>
              <a:blipFill>
                <a:blip r:embed="rId3"/>
                <a:stretch>
                  <a:fillRect l="-1132" t="-34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39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2046</Words>
  <PresentationFormat>Widescreen</PresentationFormat>
  <Paragraphs>243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Yu Gothic</vt:lpstr>
      <vt:lpstr>Aarial</vt:lpstr>
      <vt:lpstr>Arial</vt:lpstr>
      <vt:lpstr>Calibri</vt:lpstr>
      <vt:lpstr>Calibri Light</vt:lpstr>
      <vt:lpstr>Cambria Math</vt:lpstr>
      <vt:lpstr>Chu Van An</vt:lpstr>
      <vt:lpstr>Georgia</vt:lpstr>
      <vt:lpstr>Georgia Pro Cond Black</vt:lpstr>
      <vt:lpstr>Palatino Linotype</vt:lpstr>
      <vt:lpstr>Segoe UI 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2023-07-29T04:50:23Z</dcterms:modified>
</cp:coreProperties>
</file>