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1.wav" ContentType="audio/wav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3" r:id="rId2"/>
    <p:sldId id="314" r:id="rId3"/>
    <p:sldId id="315" r:id="rId4"/>
    <p:sldId id="316" r:id="rId5"/>
    <p:sldId id="317" r:id="rId6"/>
    <p:sldId id="318" r:id="rId7"/>
    <p:sldId id="319" r:id="rId8"/>
    <p:sldId id="312" r:id="rId9"/>
    <p:sldId id="281" r:id="rId10"/>
    <p:sldId id="283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301" r:id="rId19"/>
    <p:sldId id="320" r:id="rId20"/>
    <p:sldId id="284" r:id="rId21"/>
    <p:sldId id="300" r:id="rId22"/>
    <p:sldId id="297" r:id="rId23"/>
    <p:sldId id="298" r:id="rId24"/>
    <p:sldId id="299" r:id="rId25"/>
    <p:sldId id="274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275" r:id="rId34"/>
    <p:sldId id="276" r:id="rId35"/>
    <p:sldId id="273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047BE-98AA-4FBE-913C-5CAEAF19749E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0AA5A-8CD6-4690-99E6-D04F22C15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73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D4C845-2BE2-4423-97B3-49F88020EF3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13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2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9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2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8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0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269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03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39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0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8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B9AB5-4D9F-4964-940A-47E787A0D7C6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DBC8-8AD2-46B1-A566-91772B56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4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fif"/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fif"/><Relationship Id="rId4" Type="http://schemas.openxmlformats.org/officeDocument/2006/relationships/image" Target="../media/image20.jf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fi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fif"/><Relationship Id="rId2" Type="http://schemas.openxmlformats.org/officeDocument/2006/relationships/image" Target="../media/image26.jf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fif"/><Relationship Id="rId4" Type="http://schemas.openxmlformats.org/officeDocument/2006/relationships/image" Target="../media/image28.jf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fif"/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fif"/><Relationship Id="rId4" Type="http://schemas.openxmlformats.org/officeDocument/2006/relationships/image" Target="../media/image32.jf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fif"/><Relationship Id="rId2" Type="http://schemas.openxmlformats.org/officeDocument/2006/relationships/image" Target="../media/image34.jf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f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9.xml"/><Relationship Id="rId12" Type="http://schemas.openxmlformats.org/officeDocument/2006/relationships/image" Target="../media/image43.gi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28.xml"/><Relationship Id="rId11" Type="http://schemas.openxmlformats.org/officeDocument/2006/relationships/image" Target="../media/image42.gif"/><Relationship Id="rId5" Type="http://schemas.openxmlformats.org/officeDocument/2006/relationships/slide" Target="slide27.xml"/><Relationship Id="rId10" Type="http://schemas.openxmlformats.org/officeDocument/2006/relationships/image" Target="../media/image41.gif"/><Relationship Id="rId4" Type="http://schemas.openxmlformats.org/officeDocument/2006/relationships/image" Target="../media/image40.png"/><Relationship Id="rId9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0.png"/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48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47.png"/><Relationship Id="rId1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1.png"/><Relationship Id="rId3" Type="http://schemas.openxmlformats.org/officeDocument/2006/relationships/audio" Target="../media/audio3.wav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47.png"/><Relationship Id="rId1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0.png"/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48.png"/><Relationship Id="rId5" Type="http://schemas.openxmlformats.org/officeDocument/2006/relationships/image" Target="../media/image52.png"/><Relationship Id="rId15" Type="http://schemas.openxmlformats.org/officeDocument/2006/relationships/slide" Target="slide26.xml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47.png"/><Relationship Id="rId1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6.xml"/><Relationship Id="rId3" Type="http://schemas.openxmlformats.org/officeDocument/2006/relationships/audio" Target="../media/audio3.wav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1.png"/><Relationship Id="rId3" Type="http://schemas.openxmlformats.org/officeDocument/2006/relationships/audio" Target="../media/audio3.wav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47.png"/><Relationship Id="rId1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25.xml"/><Relationship Id="rId3" Type="http://schemas.openxmlformats.org/officeDocument/2006/relationships/audio" Target="../media/audio3.wav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18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809D9E8-34B3-4CBB-A06E-A6950D452E0B}"/>
              </a:ext>
            </a:extLst>
          </p:cNvPr>
          <p:cNvSpPr txBox="1"/>
          <p:nvPr/>
        </p:nvSpPr>
        <p:spPr>
          <a:xfrm>
            <a:off x="1986580" y="246463"/>
            <a:ext cx="86634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ể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26"/>
            <a:ext cx="1721224" cy="12490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68883" y="2281914"/>
            <a:ext cx="6265620" cy="646331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</a:rPr>
              <a:t>Nhóm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khoáng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nhiên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liệu</a:t>
            </a:r>
            <a:endParaRPr lang="en-US" sz="3600" b="1" dirty="0"/>
          </a:p>
        </p:txBody>
      </p:sp>
      <p:sp>
        <p:nvSpPr>
          <p:cNvPr id="13" name="Rectangle 12"/>
          <p:cNvSpPr/>
          <p:nvPr/>
        </p:nvSpPr>
        <p:spPr>
          <a:xfrm>
            <a:off x="5268883" y="3892264"/>
            <a:ext cx="6265620" cy="68512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68883" y="5426226"/>
            <a:ext cx="6265620" cy="68512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phi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" y="3540757"/>
            <a:ext cx="4087905" cy="1323439"/>
          </a:xfrm>
          <a:prstGeom prst="rect">
            <a:avLst/>
          </a:prstGeom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nhóm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khoáng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1024" name="Left Brace 1023"/>
          <p:cNvSpPr/>
          <p:nvPr/>
        </p:nvSpPr>
        <p:spPr>
          <a:xfrm>
            <a:off x="4292656" y="2636166"/>
            <a:ext cx="976227" cy="3132622"/>
          </a:xfrm>
          <a:prstGeom prst="leftBrace">
            <a:avLst>
              <a:gd name="adj1" fmla="val 19394"/>
              <a:gd name="adj2" fmla="val 49583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538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03119" y="622932"/>
            <a:ext cx="8033657" cy="830997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4800" b="1" dirty="0" err="1">
                <a:latin typeface="Times New Roman" panose="02020603050405020304" pitchFamily="18" charset="0"/>
              </a:rPr>
              <a:t>Nhóm</a:t>
            </a:r>
            <a:r>
              <a:rPr lang="en-US" sz="4800" b="1" dirty="0"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</a:rPr>
              <a:t>khoáng</a:t>
            </a:r>
            <a:r>
              <a:rPr lang="en-US" sz="4800" b="1" dirty="0"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</a:rPr>
              <a:t>sản</a:t>
            </a:r>
            <a:r>
              <a:rPr lang="en-US" sz="4800" b="1" dirty="0"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</a:rPr>
              <a:t>nhiên</a:t>
            </a:r>
            <a:r>
              <a:rPr lang="en-US" sz="4800" b="1" dirty="0"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</a:rPr>
              <a:t>liệu</a:t>
            </a:r>
            <a:endParaRPr lang="en-US" sz="4800" b="1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370217" y="1453929"/>
            <a:ext cx="2749731" cy="1864037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6119947" y="1453929"/>
            <a:ext cx="2919550" cy="1864037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877784" y="3317966"/>
            <a:ext cx="2867298" cy="181573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US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bùn</a:t>
            </a:r>
            <a:endParaRPr lang="en-US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20594" y="3317966"/>
            <a:ext cx="2939143" cy="181573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US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endParaRPr lang="en-US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50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an bùn là gì? Ứng dụng trong đất trồng nông nghiệp | Sfarm"/>
          <p:cNvSpPr>
            <a:spLocks noChangeAspect="1" noChangeArrowheads="1"/>
          </p:cNvSpPr>
          <p:nvPr/>
        </p:nvSpPr>
        <p:spPr bwMode="auto">
          <a:xfrm>
            <a:off x="1448798" y="1749651"/>
            <a:ext cx="5291636" cy="529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3244275"/>
            <a:ext cx="5882640" cy="3613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828" y="0"/>
            <a:ext cx="5882640" cy="3244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4277"/>
            <a:ext cx="6309360" cy="36137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" y="-2"/>
            <a:ext cx="6266530" cy="32442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48798" y="1935544"/>
            <a:ext cx="9980023" cy="28007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AutoShape 4" descr="Than bùn là gì? Ứng dụng trong đất trồng nông nghiệp | Sfar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56663" cy="31089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663" y="0"/>
            <a:ext cx="6235337" cy="31089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8960"/>
            <a:ext cx="12192000" cy="3749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177" y="2573383"/>
            <a:ext cx="7916092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68,6m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236 m</a:t>
            </a:r>
          </a:p>
        </p:txBody>
      </p:sp>
    </p:spTree>
    <p:extLst>
      <p:ext uri="{BB962C8B-B14F-4D97-AF65-F5344CB8AC3E}">
        <p14:creationId xmlns:p14="http://schemas.microsoft.com/office/powerpoint/2010/main" val="169256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20686" y="97037"/>
            <a:ext cx="7641771" cy="88267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endParaRPr lang="en-US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4034"/>
            <a:ext cx="5839096" cy="55386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66114" y="1254034"/>
            <a:ext cx="53557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00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15737" y="13063"/>
            <a:ext cx="8621486" cy="88267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phi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endParaRPr lang="en-US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13" y="1085140"/>
            <a:ext cx="1721224" cy="1249033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809D9E8-34B3-4CBB-A06E-A6950D452E0B}"/>
              </a:ext>
            </a:extLst>
          </p:cNvPr>
          <p:cNvSpPr txBox="1"/>
          <p:nvPr/>
        </p:nvSpPr>
        <p:spPr>
          <a:xfrm>
            <a:off x="1986580" y="1226177"/>
            <a:ext cx="86634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ể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72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790" y="679266"/>
            <a:ext cx="6509657" cy="31220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9269"/>
            <a:ext cx="5682343" cy="3122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343" y="3801289"/>
            <a:ext cx="6509657" cy="32941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291"/>
            <a:ext cx="5664790" cy="329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70662" y="0"/>
            <a:ext cx="5368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10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24071"/>
            <a:ext cx="6021977" cy="31380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74" y="624071"/>
            <a:ext cx="6170024" cy="31380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2103"/>
            <a:ext cx="6021976" cy="30958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74" y="3762103"/>
            <a:ext cx="6170028" cy="30958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70218" y="-145370"/>
            <a:ext cx="6831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thuỷ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8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4618" y="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331"/>
            <a:ext cx="6191794" cy="6054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95" y="646330"/>
            <a:ext cx="6000206" cy="605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4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15737" y="13063"/>
            <a:ext cx="8621486" cy="88267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phi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endParaRPr lang="en-US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13" y="1085140"/>
            <a:ext cx="1721224" cy="1249033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809D9E8-34B3-4CBB-A06E-A6950D452E0B}"/>
              </a:ext>
            </a:extLst>
          </p:cNvPr>
          <p:cNvSpPr txBox="1"/>
          <p:nvPr/>
        </p:nvSpPr>
        <p:spPr>
          <a:xfrm>
            <a:off x="1986580" y="1226177"/>
            <a:ext cx="866349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ể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Minh.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512" y="2939143"/>
            <a:ext cx="120974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thuỷ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Sét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Sét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ngói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7865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431" y="10887"/>
            <a:ext cx="4762500" cy="3571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703" y="2899545"/>
            <a:ext cx="5277939" cy="39584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343" y="492447"/>
            <a:ext cx="6444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8161" y="1431994"/>
            <a:ext cx="6444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Than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bùn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4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11911"/>
            <a:ext cx="11678194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4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8164" y="1072171"/>
            <a:ext cx="10566257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1606732" y="2665840"/>
            <a:ext cx="8791302" cy="2688915"/>
          </a:xfrm>
          <a:prstGeom prst="wedgeRectCallout">
            <a:avLst>
              <a:gd name="adj1" fmla="val 3347"/>
              <a:gd name="adj2" fmla="val 6950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 đổi </a:t>
            </a:r>
            <a:r>
              <a:rPr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suy nghĩ </a:t>
            </a:r>
            <a:r>
              <a:rPr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</a:t>
            </a:r>
            <a:r>
              <a:rPr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5173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/>
          <p:cNvSpPr/>
          <p:nvPr/>
        </p:nvSpPr>
        <p:spPr>
          <a:xfrm>
            <a:off x="667798" y="418011"/>
            <a:ext cx="11127961" cy="6439989"/>
          </a:xfrm>
          <a:prstGeom prst="cloudCallout">
            <a:avLst>
              <a:gd name="adj1" fmla="val -49937"/>
              <a:gd name="adj2" fmla="val -50088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buChar char="-"/>
            </a:pPr>
            <a:r>
              <a:rPr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har char="-"/>
            </a:pPr>
            <a:r>
              <a:rPr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har char="-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6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77142" y="5955501"/>
            <a:ext cx="7837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Sạt</a:t>
            </a: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lở</a:t>
            </a: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(VTC14)_Đất Cần Giờ mất trắng vì sạt lở">
            <a:hlinkClick r:id="" action="ppaction://media"/>
            <a:extLst>
              <a:ext uri="{FF2B5EF4-FFF2-40B4-BE49-F238E27FC236}">
                <a16:creationId xmlns:a16="http://schemas.microsoft.com/office/drawing/2014/main" id="{773AB99D-E683-7E94-195C-6F9727ADDF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110" y="71502"/>
            <a:ext cx="10211766" cy="574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6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657" y="0"/>
            <a:ext cx="11678194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40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2" y="641097"/>
            <a:ext cx="11996058" cy="614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3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90" y="1443787"/>
            <a:ext cx="5703162" cy="31510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86702" y="4552274"/>
            <a:ext cx="8334104" cy="23121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</a:p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86090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657" y="0"/>
            <a:ext cx="11678194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942" y="641097"/>
            <a:ext cx="10319658" cy="58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5942" y="1227411"/>
            <a:ext cx="1169125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-&gt;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285750" indent="-285750"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783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CE5FFD-EB1C-4407-BC87-C24B85F8E2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9" r="6242"/>
          <a:stretch/>
        </p:blipFill>
        <p:spPr>
          <a:xfrm>
            <a:off x="4724400" y="381000"/>
            <a:ext cx="7086600" cy="5943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0BF1F27-28BB-49C5-936A-9D70CE3784F7}"/>
              </a:ext>
            </a:extLst>
          </p:cNvPr>
          <p:cNvSpPr/>
          <p:nvPr/>
        </p:nvSpPr>
        <p:spPr>
          <a:xfrm>
            <a:off x="469900" y="381000"/>
            <a:ext cx="3810000" cy="3124200"/>
          </a:xfrm>
          <a:prstGeom prst="rect">
            <a:avLst/>
          </a:prstGeom>
          <a:solidFill>
            <a:srgbClr val="00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#9Slide07 IcielCadena" panose="02000503000000020004" pitchFamily="2" charset="0"/>
              </a:rPr>
              <a:t>LUYỆN TẬP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E47020-44C0-4E63-A87B-7FB2A8C07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361"/>
          <a:stretch/>
        </p:blipFill>
        <p:spPr>
          <a:xfrm>
            <a:off x="469900" y="3833707"/>
            <a:ext cx="3556000" cy="246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06949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93488" y="1080903"/>
            <a:ext cx="3781594" cy="3777641"/>
            <a:chOff x="5425622" y="84148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84148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5147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67064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48554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7166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0685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7" y="447518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467285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3836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6772555" y="5069559"/>
            <a:ext cx="2028009" cy="636814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PLAY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2167354" y="3910004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3290792" y="3910004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6" action="ppaction://hlinksldjump"/>
          </p:cNvPr>
          <p:cNvSpPr/>
          <p:nvPr/>
        </p:nvSpPr>
        <p:spPr>
          <a:xfrm>
            <a:off x="4414229" y="3910004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7" action="ppaction://hlinksldjump"/>
          </p:cNvPr>
          <p:cNvSpPr/>
          <p:nvPr/>
        </p:nvSpPr>
        <p:spPr>
          <a:xfrm>
            <a:off x="2167922" y="5069559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8" action="ppaction://hlinksldjump"/>
              </a:rPr>
              <a:t>4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8" action="ppaction://hlinksldjump"/>
          </p:cNvPr>
          <p:cNvSpPr/>
          <p:nvPr/>
        </p:nvSpPr>
        <p:spPr>
          <a:xfrm>
            <a:off x="3291360" y="5069559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9" action="ppaction://hlinksldjump"/>
              </a:rPr>
              <a:t>5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9" action="ppaction://hlinksldjump"/>
          </p:cNvPr>
          <p:cNvSpPr/>
          <p:nvPr/>
        </p:nvSpPr>
        <p:spPr>
          <a:xfrm>
            <a:off x="4414797" y="5069559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42715" y="1831325"/>
            <a:ext cx="5519909" cy="145424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 1. </a:t>
            </a:r>
            <a:r>
              <a:rPr kumimoji="0" lang="en-US" sz="45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VÒNG QUAY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606" y="1491399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05" y="1762855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64" y="1367459"/>
            <a:ext cx="371475" cy="32861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912" y="907036"/>
            <a:ext cx="1106633" cy="11355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965" y="2529689"/>
            <a:ext cx="1015661" cy="866298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09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9654404" y="260523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0037717" y="279708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441" y="4945971"/>
            <a:ext cx="931535" cy="79454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9425974" y="4910094"/>
            <a:ext cx="906469" cy="86629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STOP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EC23A9-1DB5-2045-A7E4-5A9E2AA29CD6}"/>
              </a:ext>
            </a:extLst>
          </p:cNvPr>
          <p:cNvSpPr txBox="1"/>
          <p:nvPr/>
        </p:nvSpPr>
        <p:spPr>
          <a:xfrm>
            <a:off x="2741375" y="275585"/>
            <a:ext cx="68760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pple Chancery" panose="03020702040506060504" pitchFamily="66" charset="-79"/>
                <a:ea typeface="+mn-ea"/>
                <a:cs typeface="Apple Chancery" panose="03020702040506060504" pitchFamily="66" charset="-79"/>
              </a:rPr>
              <a:t>HOẠT ĐỘNG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pple Chancery" panose="03020702040506060504" pitchFamily="66" charset="-79"/>
                <a:ea typeface="+mn-ea"/>
                <a:cs typeface="Apple Chancery" panose="03020702040506060504" pitchFamily="66" charset="-79"/>
              </a:rPr>
              <a:t>LUYỆN TẬP</a:t>
            </a:r>
            <a:endParaRPr kumimoji="0" lang="en-VN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pple Chancery" panose="03020702040506060504" pitchFamily="66" charset="-79"/>
              <a:ea typeface="+mn-ea"/>
              <a:cs typeface="Apple Chancery" panose="03020702040506060504" pitchFamily="66" charset="-79"/>
            </a:endParaRPr>
          </a:p>
        </p:txBody>
      </p:sp>
      <p:sp>
        <p:nvSpPr>
          <p:cNvPr id="63" name="TextBox 62">
            <a:hlinkClick r:id="" action="ppaction://noaction"/>
            <a:extLst>
              <a:ext uri="{FF2B5EF4-FFF2-40B4-BE49-F238E27FC236}">
                <a16:creationId xmlns:a16="http://schemas.microsoft.com/office/drawing/2014/main" id="{F291307A-C29E-A040-BB3D-51708B1BB747}"/>
              </a:ext>
            </a:extLst>
          </p:cNvPr>
          <p:cNvSpPr txBox="1"/>
          <p:nvPr/>
        </p:nvSpPr>
        <p:spPr>
          <a:xfrm>
            <a:off x="10072228" y="5950964"/>
            <a:ext cx="1295196" cy="300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49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1.85185E-6 L -3.33333E-6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2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623" y="368409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089241" y="318049"/>
            <a:ext cx="7895046" cy="1203448"/>
          </a:xfrm>
          <a:prstGeom prst="snip2DiagRect">
            <a:avLst/>
          </a:prstGeom>
          <a:solidFill>
            <a:schemeClr val="bg2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93136" y="2034557"/>
            <a:ext cx="3564867" cy="98010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. 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1960" y="2034557"/>
            <a:ext cx="3563817" cy="98010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B.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/>
                <a:sym typeface="Times New Roman"/>
              </a:rPr>
              <a:t>5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93136" y="3259829"/>
            <a:ext cx="3799462" cy="86786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. </a:t>
            </a:r>
            <a:r>
              <a:rPr lang="en-US" sz="2400" b="1" dirty="0">
                <a:solidFill>
                  <a:srgbClr val="0070C0"/>
                </a:solidFill>
                <a:latin typeface="+mj-lt"/>
                <a:ea typeface="Arial"/>
                <a:cs typeface="Times New Roman"/>
                <a:sym typeface="Times New Roman"/>
              </a:rPr>
              <a:t>4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1960" y="3238702"/>
            <a:ext cx="3972227" cy="88719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D.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Times New Roman"/>
                <a:sym typeface="Times New Roman"/>
              </a:rPr>
              <a:t>6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433362" y="2282690"/>
            <a:ext cx="603402" cy="531044"/>
          </a:xfrm>
          <a:prstGeom prst="rect">
            <a:avLst/>
          </a:prstGeom>
          <a:solidFill>
            <a:srgbClr val="000066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492598" y="3368808"/>
            <a:ext cx="603402" cy="528066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648" y="3259828"/>
            <a:ext cx="603557" cy="578111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631" y="2298924"/>
            <a:ext cx="603557" cy="530398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5024621" y="4507828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chính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29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623" y="368409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735439" y="423610"/>
            <a:ext cx="8602650" cy="1203448"/>
          </a:xfrm>
          <a:prstGeom prst="snip2DiagRect">
            <a:avLst/>
          </a:prstGeom>
          <a:solidFill>
            <a:schemeClr val="bg2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2.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Hệ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sinh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thái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rừng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ngập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mặn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của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Thành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phố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Hồ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Chí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Minh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tập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trung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ở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356666" y="231926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.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Huyện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</a:rPr>
              <a:t>Củ</a:t>
            </a:r>
            <a:r>
              <a:rPr lang="en-US" sz="2800" dirty="0">
                <a:solidFill>
                  <a:srgbClr val="0070C0"/>
                </a:solidFill>
                <a:latin typeface="+mj-lt"/>
              </a:rPr>
              <a:t> Chi</a:t>
            </a:r>
            <a:endParaRPr kumimoji="0" lang="vi-VN" sz="28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1962" y="2319260"/>
            <a:ext cx="3680099" cy="58125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B.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Huyện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</a:rPr>
              <a:t>Cần</a:t>
            </a:r>
            <a:r>
              <a:rPr lang="en-US" sz="2800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</a:rPr>
              <a:t>Giờ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.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356666" y="298613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C.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Huyện</a:t>
            </a: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Hóc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Môn</a:t>
            </a:r>
            <a:endParaRPr kumimoji="0" lang="vi-VN" sz="28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1962" y="2989280"/>
            <a:ext cx="3818872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D.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Thành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phố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Thủ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j-lt"/>
                <a:cs typeface="Arial"/>
                <a:sym typeface="Arial"/>
              </a:rPr>
              <a:t>Đức</a:t>
            </a:r>
            <a:endParaRPr kumimoji="0" lang="vi-VN" sz="28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72" y="2338366"/>
            <a:ext cx="604292" cy="53104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433362" y="3011162"/>
            <a:ext cx="603402" cy="528066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631" y="3019952"/>
            <a:ext cx="603557" cy="530398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504" y="2377121"/>
            <a:ext cx="603557" cy="482845"/>
          </a:xfrm>
          <a:prstGeom prst="rect">
            <a:avLst/>
          </a:prstGeom>
          <a:solidFill>
            <a:srgbClr val="000066"/>
          </a:solidFill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5024621" y="4384125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chính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15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685778" y="4622589"/>
            <a:ext cx="814875" cy="804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527958" y="96008"/>
            <a:ext cx="7445395" cy="2017227"/>
          </a:xfrm>
          <a:prstGeom prst="snip2DiagRect">
            <a:avLst/>
          </a:prstGeom>
          <a:solidFill>
            <a:schemeClr val="bg2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3.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Rừng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ngập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mặn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Giờ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được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UNESCO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công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nhận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là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Khu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dự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trữ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sinh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quyển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thế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giới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đầu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tiên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tại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Việt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Nam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vào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năm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?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0943" y="3836087"/>
            <a:ext cx="1436010" cy="68580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2000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68660" y="2262304"/>
            <a:ext cx="1388173" cy="73968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2020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531205" y="3848088"/>
            <a:ext cx="1254970" cy="68580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2010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503055" y="2207319"/>
            <a:ext cx="1254970" cy="73968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2001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972673" y="3890741"/>
            <a:ext cx="603402" cy="531044"/>
          </a:xfrm>
          <a:prstGeom prst="rect">
            <a:avLst/>
          </a:prstGeom>
          <a:solidFill>
            <a:srgbClr val="000066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397363" y="3914959"/>
            <a:ext cx="603402" cy="528066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027" y="2322519"/>
            <a:ext cx="603557" cy="530398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518" y="2311961"/>
            <a:ext cx="603557" cy="530398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5015880" y="4917508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15" action="ppaction://hlinksldjump"/>
              </a:rPr>
              <a:t>Sile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chính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7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710" y="3579223"/>
            <a:ext cx="6245290" cy="32787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710" y="-260910"/>
            <a:ext cx="6245291" cy="38401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659156"/>
            <a:ext cx="6439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0412" y="2988177"/>
            <a:ext cx="374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Cát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7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623" y="368409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905223" y="155970"/>
            <a:ext cx="8533008" cy="1192094"/>
          </a:xfrm>
          <a:prstGeom prst="snip2DiagRect">
            <a:avLst/>
          </a:prstGeom>
          <a:solidFill>
            <a:schemeClr val="bg2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57840" y="1796608"/>
            <a:ext cx="884498" cy="791579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prstClr val="black"/>
                </a:solidFill>
                <a:latin typeface="Calibri Light" panose="020F0302020204030204"/>
              </a:rPr>
              <a:t>2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453887" y="1788481"/>
            <a:ext cx="917584" cy="791579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 </a:t>
            </a:r>
            <a:r>
              <a:rPr lang="en-US" sz="2400" b="1" dirty="0">
                <a:solidFill>
                  <a:prstClr val="black"/>
                </a:solidFill>
                <a:latin typeface="Calibri Light" panose="020F0302020204030204"/>
              </a:rPr>
              <a:t>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757839" y="3399703"/>
            <a:ext cx="884500" cy="880924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alibri Light" panose="020F0302020204030204"/>
              </a:rPr>
              <a:t>3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481778" y="3419942"/>
            <a:ext cx="889693" cy="887196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 </a:t>
            </a:r>
            <a:r>
              <a:rPr lang="en-US" sz="2400" b="1" dirty="0">
                <a:solidFill>
                  <a:prstClr val="black"/>
                </a:solidFill>
                <a:latin typeface="Calibri Light" panose="020F0302020204030204"/>
              </a:rPr>
              <a:t>5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42" y="1951225"/>
            <a:ext cx="604292" cy="53104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763" y="3715022"/>
            <a:ext cx="603402" cy="482721"/>
          </a:xfrm>
          <a:prstGeom prst="rect">
            <a:avLst/>
          </a:prstGeom>
          <a:solidFill>
            <a:srgbClr val="000066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703" y="3542406"/>
            <a:ext cx="549444" cy="530398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703" y="1938589"/>
            <a:ext cx="604862" cy="531546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4885760" y="5016158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1" u="sng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Sile</a:t>
            </a:r>
            <a:r>
              <a:rPr kumimoji="0" lang="en-US" sz="1800" i="1" u="sng" strike="noStrike" kern="120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i="1" u="sng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13" action="ppaction://hlinksldjump"/>
              </a:rPr>
              <a:t>chính</a:t>
            </a:r>
            <a:endParaRPr kumimoji="0" lang="vi-VN" sz="1800" i="1" u="sng" strike="noStrike" kern="120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623" y="368409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497688" y="198783"/>
            <a:ext cx="7445395" cy="1831144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5.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Khoáng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sản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nhiên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liệu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ở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thành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phố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Hồ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Chí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Minh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gồm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có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cs typeface="Times New Roman"/>
                <a:sym typeface="Times New Roman"/>
              </a:rPr>
              <a:t> ?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           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356666" y="2574977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đá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262984" y="2563716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bùn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nâu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356666" y="3241856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bùn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1962" y="3244997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đá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than </a:t>
            </a:r>
            <a:r>
              <a:rPr lang="en-US" sz="24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nâu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72" y="2594083"/>
            <a:ext cx="604292" cy="53104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433362" y="3266879"/>
            <a:ext cx="603402" cy="528066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060" y="3266879"/>
            <a:ext cx="603557" cy="530398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449" y="2611349"/>
            <a:ext cx="603557" cy="482845"/>
          </a:xfrm>
          <a:prstGeom prst="rect">
            <a:avLst/>
          </a:prstGeom>
          <a:solidFill>
            <a:srgbClr val="000066"/>
          </a:solidFill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5005042" y="4206363"/>
            <a:ext cx="1970523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chính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10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623" y="3684099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04" y="424414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85" y="470504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356666" y="1007152"/>
            <a:ext cx="7445395" cy="1203448"/>
          </a:xfrm>
          <a:prstGeom prst="snip2DiagRect">
            <a:avLst/>
          </a:prstGeom>
          <a:solidFill>
            <a:schemeClr val="bg2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6.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khoáng</a:t>
            </a:r>
            <a:r>
              <a:rPr lang="en-US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kumimoji="0" lang="vi-VN" sz="2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356666" y="231926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5763" marR="0" lvl="0" indent="-38576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453389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272451" y="438412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1961" y="2322401"/>
            <a:ext cx="3713374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327642" y="3307991"/>
            <a:ext cx="3680098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8598" y="3106645"/>
            <a:ext cx="3680099" cy="77880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462" y="2338366"/>
            <a:ext cx="549303" cy="53104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437" y="3336264"/>
            <a:ext cx="549303" cy="482721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804" y="3307993"/>
            <a:ext cx="603557" cy="482845"/>
          </a:xfrm>
          <a:prstGeom prst="rect">
            <a:avLst/>
          </a:prstGeom>
          <a:solidFill>
            <a:srgbClr val="000066"/>
          </a:solidFill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504" y="2377121"/>
            <a:ext cx="603557" cy="482845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5024621" y="4384125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DCADCB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chính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DCADCB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81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2598F9-C6F3-4A71-AF82-B3DC24F5C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765" y="304800"/>
            <a:ext cx="6876094" cy="6248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D54BE0-A063-4C1B-AD2E-FF99E1FB8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52400"/>
            <a:ext cx="4572000" cy="17432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A521C6-3C78-4CEC-9E72-E77A805D77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020" b="22838"/>
          <a:stretch/>
        </p:blipFill>
        <p:spPr>
          <a:xfrm>
            <a:off x="281608" y="4166822"/>
            <a:ext cx="4465983" cy="24958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FF7924A-7D43-43F5-ABB0-79ECA207BDD8}"/>
              </a:ext>
            </a:extLst>
          </p:cNvPr>
          <p:cNvSpPr/>
          <p:nvPr/>
        </p:nvSpPr>
        <p:spPr>
          <a:xfrm>
            <a:off x="228600" y="2044005"/>
            <a:ext cx="4724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385673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EF3A9-437C-4C80-8A1D-5E400A1FC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4765" y="2209800"/>
            <a:ext cx="4800600" cy="4800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33400"/>
            <a:ext cx="8118944" cy="4893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426" y="3657602"/>
            <a:ext cx="1756661" cy="2780839"/>
          </a:xfrm>
          <a:prstGeom prst="rect">
            <a:avLst/>
          </a:prstGeom>
        </p:spPr>
      </p:pic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1353764" y="2471929"/>
            <a:ext cx="89621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kumimoji="0" lang="en-US" alt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2571336" y="3162394"/>
            <a:ext cx="5596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Tìm</a:t>
            </a:r>
            <a:r>
              <a:rPr kumimoji="0" lang="en-US" altLang="vi-VN" sz="2400" b="0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hiểu bài mới.</a:t>
            </a:r>
            <a:endParaRPr kumimoji="0" lang="en-US" alt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057400" y="1430601"/>
            <a:ext cx="3777444" cy="71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7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</p:spTree>
    <p:extLst>
      <p:ext uri="{BB962C8B-B14F-4D97-AF65-F5344CB8AC3E}">
        <p14:creationId xmlns:p14="http://schemas.microsoft.com/office/powerpoint/2010/main" val="731305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ADB0B9-EBF2-4263-A106-FCADC106BE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600"/>
          <a:stretch/>
        </p:blipFill>
        <p:spPr>
          <a:xfrm>
            <a:off x="845371" y="643466"/>
            <a:ext cx="4394519" cy="5571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5CDF4A-8080-4CBE-8CE9-91A76A912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429" y="781641"/>
            <a:ext cx="5294715" cy="529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7794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024" y="0"/>
            <a:ext cx="6021976" cy="32723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023" y="2965269"/>
            <a:ext cx="6021977" cy="38927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659156"/>
            <a:ext cx="6439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092" y="2965269"/>
            <a:ext cx="374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Sét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gạch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ngói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71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2" y="1524000"/>
            <a:ext cx="7685313" cy="50291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41647"/>
            <a:ext cx="7354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0594" y="2325189"/>
            <a:ext cx="374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gốm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sứ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8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766" y="0"/>
            <a:ext cx="73543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011" y="1170331"/>
            <a:ext cx="7023191" cy="55105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04502" y="2822388"/>
            <a:ext cx="5094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14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2" y="62111"/>
            <a:ext cx="5669280" cy="35725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92" y="3573368"/>
            <a:ext cx="5669280" cy="32799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663" y="0"/>
            <a:ext cx="6039393" cy="36967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1" y="3474721"/>
            <a:ext cx="5381896" cy="344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5339" y="3280734"/>
            <a:ext cx="752420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TÀI NGUYÊN KHOÁNG SẢN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1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1621970" y="2133197"/>
            <a:ext cx="8765178" cy="204338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 đề 5:</a:t>
            </a:r>
            <a:br>
              <a:rPr lang="en-US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 NGUYÊN THIÊN NHIÊN Ở THÀNH PHỐ HỒ CHÍ MINH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03417" y="4341460"/>
            <a:ext cx="6579326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IV. TÀI NGUYÊN KHOÁNG SẢN</a:t>
            </a:r>
          </a:p>
        </p:txBody>
      </p:sp>
    </p:spTree>
    <p:extLst>
      <p:ext uri="{BB962C8B-B14F-4D97-AF65-F5344CB8AC3E}">
        <p14:creationId xmlns:p14="http://schemas.microsoft.com/office/powerpoint/2010/main" val="2416501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0085" y="733768"/>
            <a:ext cx="1163296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khoáng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Tp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391377-D459-4677-873C-B310073CC339}"/>
              </a:ext>
            </a:extLst>
          </p:cNvPr>
          <p:cNvSpPr/>
          <p:nvPr/>
        </p:nvSpPr>
        <p:spPr>
          <a:xfrm>
            <a:off x="-1" y="0"/>
            <a:ext cx="9339943" cy="629265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4400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NGUYÊN KHOÁNG SẢN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08857" y="2805730"/>
            <a:ext cx="5859746" cy="3737124"/>
            <a:chOff x="18540" y="1650344"/>
            <a:chExt cx="6048104" cy="3737124"/>
          </a:xfrm>
        </p:grpSpPr>
        <p:pic>
          <p:nvPicPr>
            <p:cNvPr id="6" name="docshape7700">
              <a:extLst>
                <a:ext uri="{FF2B5EF4-FFF2-40B4-BE49-F238E27FC236}">
                  <a16:creationId xmlns:a16="http://schemas.microsoft.com/office/drawing/2014/main" id="{63295FCF-D75B-4EDF-896A-CF616843D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0" y="1650344"/>
              <a:ext cx="6048104" cy="367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17864" y="2923973"/>
              <a:ext cx="5630090" cy="2463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hãy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cho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biết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tài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nguyên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khoáng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sản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TP HCM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phân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bố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như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thế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nào</a:t>
              </a:r>
              <a:r>
                <a:rPr lang="en-US" sz="36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 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-20086" y="1510328"/>
            <a:ext cx="12173460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phía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Chi,...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251" y="2355899"/>
            <a:ext cx="5243124" cy="451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5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958</Words>
  <Application>Microsoft Office PowerPoint</Application>
  <PresentationFormat>Widescreen</PresentationFormat>
  <Paragraphs>127</Paragraphs>
  <Slides>35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#9Slide07 IcielCadena</vt:lpstr>
      <vt:lpstr>Apple Chancery</vt:lpstr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Ngọc Anh Bùi</cp:lastModifiedBy>
  <cp:revision>68</cp:revision>
  <dcterms:created xsi:type="dcterms:W3CDTF">2023-02-18T03:54:41Z</dcterms:created>
  <dcterms:modified xsi:type="dcterms:W3CDTF">2023-02-22T12:32:31Z</dcterms:modified>
</cp:coreProperties>
</file>