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91" r:id="rId2"/>
    <p:sldId id="289" r:id="rId3"/>
    <p:sldId id="290" r:id="rId4"/>
    <p:sldId id="288" r:id="rId5"/>
    <p:sldId id="259" r:id="rId6"/>
    <p:sldId id="260" r:id="rId7"/>
    <p:sldId id="261" r:id="rId8"/>
    <p:sldId id="256" r:id="rId9"/>
    <p:sldId id="262" r:id="rId10"/>
    <p:sldId id="267" r:id="rId11"/>
    <p:sldId id="265" r:id="rId12"/>
    <p:sldId id="264" r:id="rId13"/>
    <p:sldId id="269" r:id="rId14"/>
    <p:sldId id="268" r:id="rId15"/>
    <p:sldId id="270" r:id="rId16"/>
    <p:sldId id="272" r:id="rId17"/>
    <p:sldId id="287" r:id="rId18"/>
    <p:sldId id="280" r:id="rId19"/>
    <p:sldId id="274" r:id="rId20"/>
    <p:sldId id="275" r:id="rId21"/>
    <p:sldId id="276" r:id="rId22"/>
    <p:sldId id="273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5" d="100"/>
          <a:sy n="85" d="100"/>
        </p:scale>
        <p:origin x="18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9047BE-98AA-4FBE-913C-5CAEAF19749E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00AA5A-8CD6-4690-99E6-D04F22C15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373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D4C845-2BE2-4423-97B3-49F88020EF3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41360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B9AB5-4D9F-4964-940A-47E787A0D7C6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DBC8-8AD2-46B1-A566-91772B56E4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7281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B9AB5-4D9F-4964-940A-47E787A0D7C6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DBC8-8AD2-46B1-A566-91772B56E4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595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B9AB5-4D9F-4964-940A-47E787A0D7C6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DBC8-8AD2-46B1-A566-91772B56E4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229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B9AB5-4D9F-4964-940A-47E787A0D7C6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DBC8-8AD2-46B1-A566-91772B56E4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084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B9AB5-4D9F-4964-940A-47E787A0D7C6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DBC8-8AD2-46B1-A566-91772B56E4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407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B9AB5-4D9F-4964-940A-47E787A0D7C6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DBC8-8AD2-46B1-A566-91772B56E4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269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B9AB5-4D9F-4964-940A-47E787A0D7C6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DBC8-8AD2-46B1-A566-91772B56E4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7035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B9AB5-4D9F-4964-940A-47E787A0D7C6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DBC8-8AD2-46B1-A566-91772B56E4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99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B9AB5-4D9F-4964-940A-47E787A0D7C6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DBC8-8AD2-46B1-A566-91772B56E4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34391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B9AB5-4D9F-4964-940A-47E787A0D7C6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DBC8-8AD2-46B1-A566-91772B56E4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705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B9AB5-4D9F-4964-940A-47E787A0D7C6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DBC8-8AD2-46B1-A566-91772B56E4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584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FB9AB5-4D9F-4964-940A-47E787A0D7C6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39DBC8-8AD2-46B1-A566-91772B56E4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641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9982"/>
            <a:ext cx="12192000" cy="6818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7951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329645" cy="639883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6366356"/>
            <a:ext cx="62674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>
                <a:solidFill>
                  <a:srgbClr val="002060"/>
                </a:solidFill>
                <a:latin typeface="Open Sans"/>
              </a:rPr>
              <a:t>Hiện</a:t>
            </a:r>
            <a:r>
              <a:rPr lang="en-US" b="1" i="1" dirty="0">
                <a:solidFill>
                  <a:srgbClr val="002060"/>
                </a:solidFill>
                <a:latin typeface="Open Sans"/>
              </a:rPr>
              <a:t> </a:t>
            </a:r>
            <a:r>
              <a:rPr lang="en-US" b="1" i="1" dirty="0" err="1">
                <a:solidFill>
                  <a:srgbClr val="002060"/>
                </a:solidFill>
                <a:latin typeface="Open Sans"/>
              </a:rPr>
              <a:t>trạng</a:t>
            </a:r>
            <a:r>
              <a:rPr lang="en-US" b="1" i="1" dirty="0">
                <a:solidFill>
                  <a:srgbClr val="002060"/>
                </a:solidFill>
                <a:latin typeface="Open Sans"/>
              </a:rPr>
              <a:t> </a:t>
            </a:r>
            <a:r>
              <a:rPr lang="en-US" b="1" i="1" dirty="0" err="1">
                <a:solidFill>
                  <a:srgbClr val="002060"/>
                </a:solidFill>
                <a:latin typeface="Open Sans"/>
              </a:rPr>
              <a:t>lớp</a:t>
            </a:r>
            <a:r>
              <a:rPr lang="en-US" b="1" i="1" dirty="0">
                <a:solidFill>
                  <a:srgbClr val="002060"/>
                </a:solidFill>
                <a:latin typeface="Open Sans"/>
              </a:rPr>
              <a:t> </a:t>
            </a:r>
            <a:r>
              <a:rPr lang="en-US" b="1" i="1" dirty="0" err="1">
                <a:solidFill>
                  <a:srgbClr val="002060"/>
                </a:solidFill>
                <a:latin typeface="Open Sans"/>
              </a:rPr>
              <a:t>phủ</a:t>
            </a:r>
            <a:r>
              <a:rPr lang="en-US" b="1" i="1" dirty="0">
                <a:solidFill>
                  <a:srgbClr val="002060"/>
                </a:solidFill>
                <a:latin typeface="Open Sans"/>
              </a:rPr>
              <a:t> </a:t>
            </a:r>
            <a:r>
              <a:rPr lang="en-US" b="1" i="1" dirty="0" err="1">
                <a:solidFill>
                  <a:srgbClr val="002060"/>
                </a:solidFill>
                <a:latin typeface="Open Sans"/>
              </a:rPr>
              <a:t>từ</a:t>
            </a:r>
            <a:r>
              <a:rPr lang="en-US" b="1" i="1" dirty="0">
                <a:solidFill>
                  <a:srgbClr val="002060"/>
                </a:solidFill>
                <a:latin typeface="Open Sans"/>
              </a:rPr>
              <a:t> </a:t>
            </a:r>
            <a:r>
              <a:rPr lang="en-US" b="1" i="1" dirty="0" err="1">
                <a:solidFill>
                  <a:srgbClr val="002060"/>
                </a:solidFill>
                <a:latin typeface="Open Sans"/>
              </a:rPr>
              <a:t>ảnh</a:t>
            </a:r>
            <a:r>
              <a:rPr lang="en-US" b="1" i="1" dirty="0">
                <a:solidFill>
                  <a:srgbClr val="002060"/>
                </a:solidFill>
                <a:latin typeface="Open Sans"/>
              </a:rPr>
              <a:t> </a:t>
            </a:r>
            <a:r>
              <a:rPr lang="en-US" b="1" i="1" dirty="0" err="1">
                <a:solidFill>
                  <a:srgbClr val="002060"/>
                </a:solidFill>
                <a:latin typeface="Open Sans"/>
              </a:rPr>
              <a:t>vệ</a:t>
            </a:r>
            <a:r>
              <a:rPr lang="en-US" b="1" i="1" dirty="0">
                <a:solidFill>
                  <a:srgbClr val="002060"/>
                </a:solidFill>
                <a:latin typeface="Open Sans"/>
              </a:rPr>
              <a:t> </a:t>
            </a:r>
            <a:r>
              <a:rPr lang="en-US" b="1" i="1" dirty="0" err="1">
                <a:solidFill>
                  <a:srgbClr val="002060"/>
                </a:solidFill>
                <a:latin typeface="Open Sans"/>
              </a:rPr>
              <a:t>tinh</a:t>
            </a:r>
            <a:r>
              <a:rPr lang="en-US" b="1" i="1" dirty="0">
                <a:solidFill>
                  <a:srgbClr val="002060"/>
                </a:solidFill>
                <a:latin typeface="Open Sans"/>
              </a:rPr>
              <a:t> Sentinel-2A </a:t>
            </a:r>
            <a:r>
              <a:rPr lang="en-US" b="1" i="1" dirty="0" err="1">
                <a:solidFill>
                  <a:srgbClr val="002060"/>
                </a:solidFill>
                <a:latin typeface="Open Sans"/>
              </a:rPr>
              <a:t>năm</a:t>
            </a:r>
            <a:r>
              <a:rPr lang="en-US" b="1" i="1" dirty="0">
                <a:solidFill>
                  <a:srgbClr val="002060"/>
                </a:solidFill>
                <a:latin typeface="Open Sans"/>
              </a:rPr>
              <a:t> 2019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329645" y="948636"/>
            <a:ext cx="6766561" cy="3970318"/>
          </a:xfrm>
          <a:prstGeom prst="rect">
            <a:avLst/>
          </a:prstGeom>
          <a:ln w="28575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Hệ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sinh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thái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rừng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ngập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mặn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trung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ở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huyện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Cần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Giờ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ở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bãi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bồi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cửa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sông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ven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biển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chống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thiên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tai,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lá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phổi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hòa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phố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Minh.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098966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279"/>
            <a:ext cx="12318274" cy="683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08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3792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hu dự trữ sinh quyển Rừng ngập mặn Cần Giờ_ “Bức tường xanh” cho môi trường TPHCM _ VTC1 (online-video-cutter.com) (1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492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167315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Hệ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sinh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thái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rừng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úng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phèn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khá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nghèo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nàn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vùng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ngập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phèn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ngoại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hiện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nay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cải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thiện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trở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nên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trù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phú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nhờ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phòng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trào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trồng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rừng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trồng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cây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phân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tán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nhân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dân</a:t>
            </a:r>
            <a:endParaRPr lang="en-US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137" y="1673150"/>
            <a:ext cx="11377749" cy="518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3653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4657" y="0"/>
            <a:ext cx="11678194" cy="645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Bảo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vệ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sử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lí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tài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nguyên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rừng</a:t>
            </a:r>
            <a:endParaRPr lang="en-US" sz="3600" b="1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95943" y="641097"/>
            <a:ext cx="6527074" cy="5529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a.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Hiện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trạng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sử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tài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nguyên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rừng</a:t>
            </a:r>
            <a:endParaRPr lang="en-US" sz="3000" b="1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0720" y="1227410"/>
            <a:ext cx="6431280" cy="5630591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883921" y="1771734"/>
            <a:ext cx="5334000" cy="2034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sz="3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Nhận </a:t>
            </a:r>
            <a:r>
              <a:rPr lang="en-US" sz="3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xét</a:t>
            </a:r>
            <a:r>
              <a:rPr lang="en-US" sz="3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và </a:t>
            </a:r>
            <a:r>
              <a:rPr lang="en-US" sz="3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giải</a:t>
            </a:r>
            <a:r>
              <a:rPr lang="en-US" sz="3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thích</a:t>
            </a:r>
            <a:r>
              <a:rPr lang="en-US" sz="3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biến</a:t>
            </a:r>
            <a:r>
              <a:rPr lang="en-US" sz="3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động</a:t>
            </a:r>
            <a:r>
              <a:rPr lang="en-US" sz="3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diện</a:t>
            </a:r>
            <a:r>
              <a:rPr lang="en-US" sz="3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tích</a:t>
            </a:r>
            <a:r>
              <a:rPr lang="en-US" sz="3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</a:t>
            </a:r>
            <a:r>
              <a:rPr lang="en-US" sz="3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che</a:t>
            </a:r>
            <a:r>
              <a:rPr lang="en-US" sz="3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phủ</a:t>
            </a:r>
            <a:r>
              <a:rPr lang="en-US" sz="3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rừng</a:t>
            </a:r>
            <a:r>
              <a:rPr lang="en-US" sz="3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ở </a:t>
            </a:r>
            <a:r>
              <a:rPr lang="en-US" sz="3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Tp</a:t>
            </a:r>
            <a:r>
              <a:rPr lang="en-US" sz="3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Hồ</a:t>
            </a:r>
            <a:r>
              <a:rPr lang="en-US" sz="3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Chí</a:t>
            </a:r>
            <a:r>
              <a:rPr lang="en-US" sz="3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Minh </a:t>
            </a:r>
            <a:r>
              <a:rPr lang="en-US" sz="3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giai</a:t>
            </a:r>
            <a:r>
              <a:rPr lang="en-US" sz="3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đoạn</a:t>
            </a:r>
            <a:r>
              <a:rPr lang="en-US" sz="3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2014-2020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57" y="1679511"/>
            <a:ext cx="869263" cy="869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1804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4657" y="0"/>
            <a:ext cx="11678194" cy="645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Bảo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vệ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sử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lí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tài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nguyên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rừng</a:t>
            </a:r>
            <a:endParaRPr lang="en-US" sz="3600" b="1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95942" y="641097"/>
            <a:ext cx="9379131" cy="1182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>
              <a:lnSpc>
                <a:spcPct val="107000"/>
              </a:lnSpc>
              <a:spcAft>
                <a:spcPts val="800"/>
              </a:spcAft>
              <a:buAutoNum type="alphaLcPeriod"/>
            </a:pP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Hiện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trạng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sử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tài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nguyên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rừng</a:t>
            </a:r>
            <a:endParaRPr lang="en-US" sz="3000" b="1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lvl="0" indent="-514350">
              <a:lnSpc>
                <a:spcPct val="107000"/>
              </a:lnSpc>
              <a:spcAft>
                <a:spcPts val="800"/>
              </a:spcAft>
              <a:buAutoNum type="alphaLcPeriod"/>
            </a:pP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Biện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pháp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bảo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vệ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sử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lí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tài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nguyên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rừng</a:t>
            </a:r>
            <a:endParaRPr lang="en-US" sz="3000" b="1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1051" y="2024743"/>
            <a:ext cx="9013921" cy="4833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2451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4657" y="0"/>
            <a:ext cx="11678194" cy="645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Bảo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vệ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sử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lí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tài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nguyên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rừng</a:t>
            </a:r>
            <a:endParaRPr lang="en-US" sz="3600" b="1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95942" y="641097"/>
            <a:ext cx="9379131" cy="1182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>
              <a:lnSpc>
                <a:spcPct val="107000"/>
              </a:lnSpc>
              <a:spcAft>
                <a:spcPts val="800"/>
              </a:spcAft>
              <a:buAutoNum type="alphaLcPeriod"/>
            </a:pP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Hiện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trạng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sử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tài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nguyên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rừng</a:t>
            </a:r>
            <a:endParaRPr lang="en-US" sz="3000" b="1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lvl="0" indent="-514350">
              <a:lnSpc>
                <a:spcPct val="107000"/>
              </a:lnSpc>
              <a:spcAft>
                <a:spcPts val="800"/>
              </a:spcAft>
              <a:buAutoNum type="alphaLcPeriod"/>
            </a:pP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Biện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pháp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bảo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vệ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sử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lí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tài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nguyên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rừng</a:t>
            </a:r>
            <a:endParaRPr lang="en-US" sz="3000" b="1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24661"/>
            <a:ext cx="12177343" cy="4428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0944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6809D9E8-34B3-4CBB-A06E-A6950D452E0B}"/>
              </a:ext>
            </a:extLst>
          </p:cNvPr>
          <p:cNvSpPr txBox="1"/>
          <p:nvPr/>
        </p:nvSpPr>
        <p:spPr>
          <a:xfrm>
            <a:off x="1672817" y="41448"/>
            <a:ext cx="8816657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Nguyên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tắc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quản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lí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sử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phát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triển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3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loại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rừng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3600" b="1" dirty="0">
              <a:solidFill>
                <a:srgbClr val="00206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28836" y="1408073"/>
            <a:ext cx="11904617" cy="1200329"/>
          </a:xfrm>
          <a:prstGeom prst="rect">
            <a:avLst/>
          </a:prstGeom>
          <a:ln w="5715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Đối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với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rừng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đặc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dụng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Bảo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tồn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nguyên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trạng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nhằm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nâng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cao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chất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lượng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rừng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giá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trị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đa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dạng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sinh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học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en-US" sz="3600" dirty="0"/>
          </a:p>
        </p:txBody>
      </p:sp>
      <p:sp>
        <p:nvSpPr>
          <p:cNvPr id="13" name="Rectangle 12"/>
          <p:cNvSpPr/>
          <p:nvPr/>
        </p:nvSpPr>
        <p:spPr>
          <a:xfrm>
            <a:off x="128836" y="2867031"/>
            <a:ext cx="11904618" cy="1277914"/>
          </a:xfrm>
          <a:prstGeom prst="rect">
            <a:avLst/>
          </a:prstGeom>
          <a:ln w="5715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Đối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rừng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phòng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hộ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Phải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xây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dựng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vùng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trung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liền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vùng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nhiều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tầng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chủ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yếu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thông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qua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tái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sinh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tự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nhiên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28835" y="4418838"/>
            <a:ext cx="11904618" cy="1870705"/>
          </a:xfrm>
          <a:prstGeom prst="rect">
            <a:avLst/>
          </a:prstGeom>
          <a:ln w="5715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Đối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rừng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xuất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chủ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yếu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theo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hướng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thâm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canh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kết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xuất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nông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nghiệp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du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lịch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sinh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thái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nghỉ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dưỡng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dịch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vụ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môi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trường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khác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,…</a:t>
            </a:r>
          </a:p>
        </p:txBody>
      </p:sp>
      <p:pic>
        <p:nvPicPr>
          <p:cNvPr id="1026" name="Picture 2" descr="File:Cute-Ball-Go-icon.png - Wikimedia Common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83" y="41448"/>
            <a:ext cx="1137239" cy="1137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93808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0BF1F27-28BB-49C5-936A-9D70CE3784F7}"/>
              </a:ext>
            </a:extLst>
          </p:cNvPr>
          <p:cNvSpPr/>
          <p:nvPr/>
        </p:nvSpPr>
        <p:spPr>
          <a:xfrm>
            <a:off x="469900" y="381000"/>
            <a:ext cx="3531688" cy="3124200"/>
          </a:xfrm>
          <a:prstGeom prst="rect">
            <a:avLst/>
          </a:prstGeom>
          <a:solidFill>
            <a:srgbClr val="00CC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8E47020-44C0-4E63-A87B-7FB2A8C0785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1361"/>
          <a:stretch/>
        </p:blipFill>
        <p:spPr>
          <a:xfrm>
            <a:off x="596900" y="3974979"/>
            <a:ext cx="3556000" cy="2465493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289778" y="913439"/>
            <a:ext cx="757129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</a:t>
            </a:r>
            <a:r>
              <a:rPr lang="en-US" sz="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</a:t>
            </a:r>
            <a:r>
              <a:rPr lang="en-US" sz="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rừng</a:t>
            </a:r>
            <a:r>
              <a:rPr lang="en-US" sz="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4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phố</a:t>
            </a:r>
            <a:r>
              <a:rPr lang="en-US" sz="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7658" y="3037097"/>
            <a:ext cx="4990010" cy="3742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906949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6057" y="682172"/>
            <a:ext cx="7815943" cy="573169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1149530"/>
            <a:ext cx="4376057" cy="1870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Đây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khu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du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lịch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ở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phía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đông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TP HCM?</a:t>
            </a:r>
          </a:p>
        </p:txBody>
      </p:sp>
      <p:sp>
        <p:nvSpPr>
          <p:cNvPr id="7" name="Rectangle 6"/>
          <p:cNvSpPr/>
          <p:nvPr/>
        </p:nvSpPr>
        <p:spPr>
          <a:xfrm>
            <a:off x="-1" y="3966754"/>
            <a:ext cx="4376057" cy="12779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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Khu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du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lịch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Đảo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khỉ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ở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Cần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Giờ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3494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FD54BE0-A063-4C1B-AD2E-FF99E1FB85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0816" y="-173801"/>
            <a:ext cx="4572000" cy="174320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EFF7924A-7D43-43F5-ABB0-79ECA207BDD8}"/>
              </a:ext>
            </a:extLst>
          </p:cNvPr>
          <p:cNvSpPr/>
          <p:nvPr/>
        </p:nvSpPr>
        <p:spPr>
          <a:xfrm>
            <a:off x="1737359" y="1181126"/>
            <a:ext cx="940382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tuyên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nâng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rừng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931920"/>
            <a:ext cx="4524919" cy="292608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35109" y="3931920"/>
            <a:ext cx="4156891" cy="292608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18524" y="2636792"/>
            <a:ext cx="3916585" cy="4221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856732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2AEF3A9-437C-4C80-8A1D-5E400A1FCC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4765" y="2209800"/>
            <a:ext cx="4800600" cy="48006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2" y="533400"/>
            <a:ext cx="8118944" cy="489399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0426" y="3657602"/>
            <a:ext cx="1756661" cy="2780839"/>
          </a:xfrm>
          <a:prstGeom prst="rect">
            <a:avLst/>
          </a:prstGeom>
        </p:spPr>
      </p:pic>
      <p:sp>
        <p:nvSpPr>
          <p:cNvPr id="4" name="Text Box 26"/>
          <p:cNvSpPr txBox="1">
            <a:spLocks noChangeArrowheads="1"/>
          </p:cNvSpPr>
          <p:nvPr/>
        </p:nvSpPr>
        <p:spPr bwMode="auto">
          <a:xfrm>
            <a:off x="1353764" y="2471929"/>
            <a:ext cx="89621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kumimoji="0" lang="en-US" altLang="vi-VN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kumimoji="0" lang="en-US" alt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kumimoji="0" lang="en-US" alt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kumimoji="0" lang="en-US" alt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kumimoji="0" lang="en-US" alt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kumimoji="0" lang="en-US" alt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kumimoji="0" lang="en-US" alt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alt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kumimoji="0" lang="en-US" alt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kumimoji="0" lang="en-US" alt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cuối</a:t>
            </a:r>
            <a:r>
              <a:rPr kumimoji="0" lang="en-US" alt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endParaRPr kumimoji="0" lang="en-US" altLang="vi-V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Box 27"/>
          <p:cNvSpPr txBox="1">
            <a:spLocks noChangeArrowheads="1"/>
          </p:cNvSpPr>
          <p:nvPr/>
        </p:nvSpPr>
        <p:spPr bwMode="auto">
          <a:xfrm>
            <a:off x="2571336" y="3162394"/>
            <a:ext cx="55966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kumimoji="0" lang="en-US" altLang="vi-VN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kumimoji="0" lang="en-US" altLang="vi-VN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kumimoji="0" lang="en-US" altLang="vi-VN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bài mới.</a:t>
            </a:r>
            <a:endParaRPr kumimoji="0" lang="en-US" altLang="vi-V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16"/>
          <p:cNvSpPr>
            <a:spLocks noChangeArrowheads="1"/>
          </p:cNvSpPr>
          <p:nvPr/>
        </p:nvSpPr>
        <p:spPr bwMode="auto">
          <a:xfrm>
            <a:off x="2057400" y="1430601"/>
            <a:ext cx="3777444" cy="715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vi-VN" sz="27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VỀ NHÀ</a:t>
            </a:r>
          </a:p>
        </p:txBody>
      </p:sp>
    </p:spTree>
    <p:extLst>
      <p:ext uri="{BB962C8B-B14F-4D97-AF65-F5344CB8AC3E}">
        <p14:creationId xmlns:p14="http://schemas.microsoft.com/office/powerpoint/2010/main" val="7313056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DADB0B9-EBF2-4263-A106-FCADC106BE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3600"/>
          <a:stretch/>
        </p:blipFill>
        <p:spPr>
          <a:xfrm>
            <a:off x="845372" y="643466"/>
            <a:ext cx="4144318" cy="557106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75CDF4A-8080-4CBE-8CE9-91A76A912C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2584" y="781642"/>
            <a:ext cx="5294715" cy="5294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777942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048103" cy="470262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1795" y="143692"/>
            <a:ext cx="5904410" cy="455893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87383" y="4937760"/>
            <a:ext cx="11521440" cy="685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Đây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khu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di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tích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lịch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sử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ở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phía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tây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TP HCM?</a:t>
            </a:r>
          </a:p>
        </p:txBody>
      </p:sp>
      <p:sp>
        <p:nvSpPr>
          <p:cNvPr id="5" name="Rectangle 4"/>
          <p:cNvSpPr/>
          <p:nvPr/>
        </p:nvSpPr>
        <p:spPr>
          <a:xfrm>
            <a:off x="1005840" y="5858015"/>
            <a:ext cx="5042263" cy="64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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Địa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đạo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Củ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Chi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5271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Ảnh Temple of the Hung King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0937" y="-13064"/>
            <a:ext cx="6871063" cy="6871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371061" y="1109774"/>
            <a:ext cx="4409946" cy="2035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Đây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là một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công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viên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rất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đẹp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ở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quận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1,</a:t>
            </a: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Tp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HCM?</a:t>
            </a:r>
          </a:p>
        </p:txBody>
      </p:sp>
      <p:sp>
        <p:nvSpPr>
          <p:cNvPr id="6" name="Rectangle 5"/>
          <p:cNvSpPr/>
          <p:nvPr/>
        </p:nvSpPr>
        <p:spPr>
          <a:xfrm>
            <a:off x="-1" y="4506685"/>
            <a:ext cx="4781007" cy="685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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Công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viên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Tao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Đàn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4665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ình nền Cây Cỏ Xanh Hoa Nền, Màu Xanh Lá, Cỏ, Những Bông Hoa Background  Vector để tải xuống miễn phí - Pngtre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713410" y="931414"/>
            <a:ext cx="8765178" cy="2043385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b="1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5:</a:t>
            </a:r>
            <a:br>
              <a:rPr lang="en-US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TÀI NGUYÊN THIÊN NHIÊN Ở THÀNH PHỐ HỒ CHÍ MINH</a:t>
            </a:r>
          </a:p>
        </p:txBody>
      </p:sp>
      <p:sp>
        <p:nvSpPr>
          <p:cNvPr id="6" name="Rectangle 5"/>
          <p:cNvSpPr/>
          <p:nvPr/>
        </p:nvSpPr>
        <p:spPr>
          <a:xfrm>
            <a:off x="2806336" y="3779756"/>
            <a:ext cx="6579326" cy="583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2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III. TÀI NGUYÊN RỪNG</a:t>
            </a:r>
          </a:p>
        </p:txBody>
      </p:sp>
    </p:spTree>
    <p:extLst>
      <p:ext uri="{BB962C8B-B14F-4D97-AF65-F5344CB8AC3E}">
        <p14:creationId xmlns:p14="http://schemas.microsoft.com/office/powerpoint/2010/main" val="25956959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8857" y="733768"/>
            <a:ext cx="11678194" cy="645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Đặc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điểm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tài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nguyên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rừng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phố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Hồ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Chí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Minh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7391377-D459-4677-873C-B310073CC339}"/>
              </a:ext>
            </a:extLst>
          </p:cNvPr>
          <p:cNvSpPr/>
          <p:nvPr/>
        </p:nvSpPr>
        <p:spPr>
          <a:xfrm>
            <a:off x="0" y="0"/>
            <a:ext cx="6819934" cy="629265"/>
          </a:xfrm>
          <a:prstGeom prst="roundRect">
            <a:avLst>
              <a:gd name="adj" fmla="val 50000"/>
            </a:avLst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vi-VN" sz="4400" b="1" dirty="0">
                <a:solidFill>
                  <a:srgbClr val="FF0000"/>
                </a:solidFill>
                <a:latin typeface="+mj-lt"/>
              </a:rPr>
              <a:t>. 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 NGUYÊN RỪNG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108857" y="2805730"/>
            <a:ext cx="5859746" cy="3670664"/>
            <a:chOff x="18540" y="1650344"/>
            <a:chExt cx="6048104" cy="3670664"/>
          </a:xfrm>
        </p:grpSpPr>
        <p:pic>
          <p:nvPicPr>
            <p:cNvPr id="6" name="docshape7700">
              <a:extLst>
                <a:ext uri="{FF2B5EF4-FFF2-40B4-BE49-F238E27FC236}">
                  <a16:creationId xmlns:a16="http://schemas.microsoft.com/office/drawing/2014/main" id="{63295FCF-D75B-4EDF-896A-CF616843D3A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40" y="1650344"/>
              <a:ext cx="6048104" cy="3670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ectangle 6"/>
            <p:cNvSpPr/>
            <p:nvPr/>
          </p:nvSpPr>
          <p:spPr>
            <a:xfrm>
              <a:off x="317864" y="2923973"/>
              <a:ext cx="5630090" cy="18707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3600" b="1" dirty="0" err="1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Em</a:t>
              </a:r>
              <a:r>
                <a:rPr lang="en-US" sz="36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hãy</a:t>
              </a:r>
              <a:r>
                <a:rPr lang="en-US" sz="36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cho</a:t>
              </a:r>
              <a:r>
                <a:rPr lang="en-US" sz="36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biết</a:t>
              </a:r>
              <a:r>
                <a:rPr lang="en-US" sz="36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tài</a:t>
              </a:r>
              <a:r>
                <a:rPr lang="en-US" sz="36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nguyên</a:t>
              </a:r>
              <a:r>
                <a:rPr lang="en-US" sz="36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rừng</a:t>
              </a:r>
              <a:r>
                <a:rPr lang="en-US" sz="36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của</a:t>
              </a:r>
              <a:r>
                <a:rPr lang="en-US" sz="36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TP HCM </a:t>
              </a:r>
              <a:r>
                <a:rPr lang="en-US" sz="3600" b="1" dirty="0" err="1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phân</a:t>
              </a:r>
              <a:r>
                <a:rPr lang="en-US" sz="36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bố</a:t>
              </a:r>
              <a:r>
                <a:rPr lang="en-US" sz="36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như</a:t>
              </a:r>
              <a:r>
                <a:rPr lang="en-US" sz="36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thế</a:t>
              </a:r>
              <a:r>
                <a:rPr lang="en-US" sz="36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nào</a:t>
              </a:r>
              <a:r>
                <a:rPr lang="en-US" sz="36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? </a:t>
              </a:r>
            </a:p>
          </p:txBody>
        </p:sp>
      </p:grpSp>
      <p:sp>
        <p:nvSpPr>
          <p:cNvPr id="8" name="Rectangle 7"/>
          <p:cNvSpPr/>
          <p:nvPr/>
        </p:nvSpPr>
        <p:spPr>
          <a:xfrm>
            <a:off x="-20086" y="1510328"/>
            <a:ext cx="12173460" cy="12779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Times New Roman" panose="02020603050405020304" pitchFamily="18" charset="0"/>
              <a:buChar char="-"/>
            </a:pP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Phân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bố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không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đều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trung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chủ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yếu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ở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Cần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Giờ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Chi,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Bình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Chánh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Hóc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Môn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8468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6809D9E8-34B3-4CBB-A06E-A6950D452E0B}"/>
              </a:ext>
            </a:extLst>
          </p:cNvPr>
          <p:cNvSpPr txBox="1"/>
          <p:nvPr/>
        </p:nvSpPr>
        <p:spPr>
          <a:xfrm>
            <a:off x="1986580" y="246463"/>
            <a:ext cx="8663492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ể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rừng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phố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Minh.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5426"/>
            <a:ext cx="1721224" cy="1249033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5268883" y="2036002"/>
            <a:ext cx="6080435" cy="1200329"/>
          </a:xfrm>
          <a:prstGeom prst="rect">
            <a:avLst/>
          </a:prstGeom>
          <a:ln w="5715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Hệ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sinh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thái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rừng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nhiệt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đới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ẩm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lá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rộng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thường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xanh</a:t>
            </a:r>
            <a:endParaRPr lang="en-US" sz="3600" b="1" dirty="0"/>
          </a:p>
        </p:txBody>
      </p:sp>
      <p:sp>
        <p:nvSpPr>
          <p:cNvPr id="13" name="Rectangle 12"/>
          <p:cNvSpPr/>
          <p:nvPr/>
        </p:nvSpPr>
        <p:spPr>
          <a:xfrm>
            <a:off x="5268883" y="3892264"/>
            <a:ext cx="6080435" cy="685124"/>
          </a:xfrm>
          <a:prstGeom prst="rect">
            <a:avLst/>
          </a:prstGeom>
          <a:ln w="5715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Hệ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sinh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thái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rừng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ngập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mặn</a:t>
            </a:r>
            <a:endParaRPr lang="en-US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268883" y="5426226"/>
            <a:ext cx="6080435" cy="685124"/>
          </a:xfrm>
          <a:prstGeom prst="rect">
            <a:avLst/>
          </a:prstGeom>
          <a:ln w="5715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Hệ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sinh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thái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rừng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úng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phèn</a:t>
            </a:r>
            <a:endParaRPr lang="en-US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" y="3869502"/>
            <a:ext cx="3918358" cy="707886"/>
          </a:xfrm>
          <a:prstGeom prst="rect">
            <a:avLst/>
          </a:prstGeom>
          <a:ln w="571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Có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3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hệ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sinh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thái</a:t>
            </a:r>
            <a:endParaRPr lang="en-US" sz="4000" b="1" dirty="0">
              <a:solidFill>
                <a:srgbClr val="002060"/>
              </a:solidFill>
            </a:endParaRPr>
          </a:p>
        </p:txBody>
      </p:sp>
      <p:sp>
        <p:nvSpPr>
          <p:cNvPr id="1024" name="Left Brace 1023"/>
          <p:cNvSpPr/>
          <p:nvPr/>
        </p:nvSpPr>
        <p:spPr>
          <a:xfrm>
            <a:off x="4087906" y="2636166"/>
            <a:ext cx="1180977" cy="3132622"/>
          </a:xfrm>
          <a:prstGeom prst="lef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2544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i tích lịch sử Địa đạo Củ Chi – Kỳ quan nghệ thuật quân sự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0" y="0"/>
            <a:ext cx="12192000" cy="114621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Hệ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sinh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thái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rừng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nhiệt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đới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ẩm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lá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rộng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thường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xanh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phân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bố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chủ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yếu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ở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huyện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Chi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phố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Thủ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Đức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2239678" y="6396335"/>
            <a:ext cx="7346883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vi-VN" sz="2400" b="1" dirty="0">
                <a:solidFill>
                  <a:srgbClr val="000A12"/>
                </a:solidFill>
                <a:latin typeface="+mj-lt"/>
              </a:rPr>
              <a:t>Toàn cảnh không gian địa đạo Củ Chi nhìn từ trên cao</a:t>
            </a:r>
            <a:endParaRPr lang="en-US" sz="2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24151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0256"/>
            <a:ext cx="6100354" cy="4376057"/>
          </a:xfrm>
          <a:prstGeom prst="rect">
            <a:avLst/>
          </a:prstGeom>
        </p:spPr>
      </p:pic>
      <p:pic>
        <p:nvPicPr>
          <p:cNvPr id="2050" name="Picture 2" descr="Tai Hien Chien Tran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0983" y="990463"/>
            <a:ext cx="5961017" cy="4307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2663704" y="5607412"/>
            <a:ext cx="6873300" cy="95410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0A1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vi-VN" sz="2800" b="1" dirty="0">
                <a:solidFill>
                  <a:srgbClr val="000A1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hông gian </a:t>
            </a:r>
            <a:r>
              <a:rPr lang="en-US" sz="2800" b="1" dirty="0" err="1">
                <a:solidFill>
                  <a:srgbClr val="000A1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2800" b="1" dirty="0">
                <a:solidFill>
                  <a:srgbClr val="000A1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A1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dirty="0">
                <a:solidFill>
                  <a:srgbClr val="000A1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A1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khu</a:t>
            </a:r>
            <a:r>
              <a:rPr lang="en-US" sz="2800" b="1" dirty="0">
                <a:solidFill>
                  <a:srgbClr val="000A1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solidFill>
                  <a:srgbClr val="000A1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 đạo Củ Chi</a:t>
            </a:r>
            <a:r>
              <a:rPr lang="en-US" sz="2800" b="1" dirty="0">
                <a:solidFill>
                  <a:srgbClr val="000A1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A1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b="1" dirty="0">
                <a:solidFill>
                  <a:srgbClr val="000A1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A1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rừng</a:t>
            </a:r>
            <a:r>
              <a:rPr lang="en-US" sz="2800" b="1" dirty="0">
                <a:solidFill>
                  <a:srgbClr val="000A1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A1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2800" b="1" dirty="0">
                <a:solidFill>
                  <a:srgbClr val="000A1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A1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sz="2800" b="1" dirty="0">
                <a:solidFill>
                  <a:srgbClr val="000A1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A1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mát</a:t>
            </a:r>
            <a:r>
              <a:rPr lang="en-US" sz="2800" b="1" dirty="0">
                <a:solidFill>
                  <a:srgbClr val="000A1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A1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sz="2800" b="1" dirty="0">
                <a:solidFill>
                  <a:srgbClr val="000A1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A1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21860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456</TotalTime>
  <Words>613</Words>
  <Application>Microsoft Office PowerPoint</Application>
  <PresentationFormat>Widescreen</PresentationFormat>
  <Paragraphs>45</Paragraphs>
  <Slides>22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Arial</vt:lpstr>
      <vt:lpstr>Calibri</vt:lpstr>
      <vt:lpstr>Calibri Light</vt:lpstr>
      <vt:lpstr>Open Sans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Chủ đề 5: TÀI NGUYÊN THIÊN NHIÊN Ở THÀNH PHỐ HỒ CHÍ MINH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Ngọc Anh Bùi</cp:lastModifiedBy>
  <cp:revision>34</cp:revision>
  <dcterms:created xsi:type="dcterms:W3CDTF">2023-02-18T03:54:41Z</dcterms:created>
  <dcterms:modified xsi:type="dcterms:W3CDTF">2023-02-22T12:34:29Z</dcterms:modified>
</cp:coreProperties>
</file>