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81"/>
  </p:notesMasterIdLst>
  <p:sldIdLst>
    <p:sldId id="256"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Lst>
  <p:sldSz cx="9144000" cy="5143500" type="screen16x9"/>
  <p:notesSz cx="6858000" cy="9144000"/>
  <p:embeddedFontLst>
    <p:embeddedFont>
      <p:font typeface="Arial Black" panose="020B0A04020102020204" pitchFamily="34" charset="0"/>
      <p:bold r:id="rId82"/>
    </p:embeddedFont>
    <p:embeddedFont>
      <p:font typeface="Calibri" panose="020F0502020204030204" pitchFamily="34" charset="0"/>
      <p:regular r:id="rId83"/>
      <p:bold r:id="rId84"/>
      <p:italic r:id="rId85"/>
      <p:boldItalic r:id="rId86"/>
    </p:embeddedFont>
    <p:embeddedFont>
      <p:font typeface="Tahoma" panose="020B0604030504040204" pitchFamily="34" charset="0"/>
      <p:regular r:id="rId87"/>
      <p:bold r:id="rId88"/>
    </p:embeddedFont>
    <p:embeddedFont>
      <p:font typeface="Verdana" panose="020B060403050404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093719-A166-43FB-B4A5-CA5E92CC87A7}">
  <a:tblStyle styleId="{12093719-A166-43FB-B4A5-CA5E92CC87A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5B20D8F-0277-44B1-8E8E-670F3656250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EA7322-397E-422A-AFE8-96B4F349D5F9}" styleName="Table_2">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EFF3E9"/>
          </a:solidFill>
        </a:fill>
      </a:tcStyle>
    </a:lastRow>
    <a:seCell>
      <a:tcTxStyle/>
      <a:tcStyle>
        <a:tcBdr/>
      </a:tcStyle>
    </a:seCell>
    <a:swCell>
      <a:tcTxStyle/>
      <a:tcStyle>
        <a:tcBdr/>
      </a:tcStyle>
    </a:swCell>
    <a:firstRow>
      <a:tcTxStyle b="on" i="off"/>
      <a:tcStyle>
        <a:tcBdr/>
        <a:fill>
          <a:solidFill>
            <a:srgbClr val="EFF3E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4.fntdata"/><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30" name="Google Shape;2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sz="1400" b="0" i="0" u="none" strike="noStrike" cap="none">
              <a:solidFill>
                <a:schemeClr val="dk1"/>
              </a:solidFill>
              <a:latin typeface="Arial"/>
              <a:ea typeface="Arial"/>
              <a:cs typeface="Arial"/>
              <a:sym typeface="Arial"/>
            </a:endParaRPr>
          </a:p>
        </p:txBody>
      </p:sp>
      <p:sp>
        <p:nvSpPr>
          <p:cNvPr id="388" name="Google Shape;3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20</a:t>
            </a:fld>
            <a:endParaRPr sz="1400" b="0" i="0" u="none" strike="noStrike" cap="none">
              <a:solidFill>
                <a:schemeClr val="dk1"/>
              </a:solidFill>
              <a:latin typeface="Arial"/>
              <a:ea typeface="Arial"/>
              <a:cs typeface="Arial"/>
              <a:sym typeface="Arial"/>
            </a:endParaRPr>
          </a:p>
        </p:txBody>
      </p:sp>
      <p:sp>
        <p:nvSpPr>
          <p:cNvPr id="417" name="Google Shape;4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8" name="Google Shape;4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Learning objectives</a:t>
            </a:r>
            <a:endParaRPr/>
          </a:p>
          <a:p>
            <a:pPr marL="0" lvl="0" indent="0" algn="l" rtl="0">
              <a:spcBef>
                <a:spcPts val="0"/>
              </a:spcBef>
              <a:spcAft>
                <a:spcPts val="0"/>
              </a:spcAft>
              <a:buNone/>
            </a:pPr>
            <a:r>
              <a:rPr lang="en-US"/>
              <a:t>In this activity students will: </a:t>
            </a:r>
            <a:endParaRPr/>
          </a:p>
          <a:p>
            <a:pPr marL="0" lvl="0" indent="0" algn="l" rtl="0">
              <a:spcBef>
                <a:spcPts val="0"/>
              </a:spcBef>
              <a:spcAft>
                <a:spcPts val="0"/>
              </a:spcAft>
              <a:buNone/>
            </a:pPr>
            <a:r>
              <a:rPr lang="en-US"/>
              <a:t>•Develop awareness that some forms of gender-based discrimination are particularly severe for those who are transgender or same-sex attracted </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that there are a number of different groups who experience severe forms of discrimination because of their gender. </a:t>
            </a:r>
            <a:endParaRPr/>
          </a:p>
          <a:p>
            <a:pPr marL="0" lvl="0" indent="0" algn="l" rtl="0">
              <a:spcBef>
                <a:spcPts val="0"/>
              </a:spcBef>
              <a:spcAft>
                <a:spcPts val="0"/>
              </a:spcAft>
              <a:buNone/>
            </a:pPr>
            <a:r>
              <a:rPr lang="en-US"/>
              <a:t>Another group which faces discrimination against on the basis of gender are transgender and intersex people.</a:t>
            </a:r>
            <a:endParaRPr/>
          </a:p>
          <a:p>
            <a:pPr marL="0" lvl="0" indent="0" algn="l" rtl="0">
              <a:spcBef>
                <a:spcPts val="0"/>
              </a:spcBef>
              <a:spcAft>
                <a:spcPts val="0"/>
              </a:spcAft>
              <a:buNone/>
            </a:pPr>
            <a:r>
              <a:rPr lang="en-US"/>
              <a:t>Ask for examples of the types of discrimination experienced by women, transgender and intersex. </a:t>
            </a:r>
            <a:endParaRPr/>
          </a:p>
          <a:p>
            <a:pPr marL="0" lvl="0" indent="0" algn="l" rtl="0">
              <a:spcBef>
                <a:spcPts val="0"/>
              </a:spcBef>
              <a:spcAft>
                <a:spcPts val="0"/>
              </a:spcAft>
              <a:buNone/>
            </a:pPr>
            <a:endParaRPr/>
          </a:p>
          <a:p>
            <a:pPr marL="0" lvl="0" indent="0" algn="l" rtl="0">
              <a:spcBef>
                <a:spcPts val="0"/>
              </a:spcBef>
              <a:spcAft>
                <a:spcPts val="0"/>
              </a:spcAft>
              <a:buNone/>
            </a:pPr>
            <a:r>
              <a:rPr lang="en-US" b="1"/>
              <a:t>This activity has helped us to learn that: </a:t>
            </a:r>
            <a:endParaRPr/>
          </a:p>
          <a:p>
            <a:pPr marL="0" lvl="0" indent="0" algn="l" rtl="0">
              <a:spcBef>
                <a:spcPts val="0"/>
              </a:spcBef>
              <a:spcAft>
                <a:spcPts val="0"/>
              </a:spcAft>
              <a:buNone/>
            </a:pPr>
            <a:r>
              <a:rPr lang="en-US"/>
              <a:t>• People can be attracted to other people of the same or different genders. People who are attracted to people of the same gender are called same-sex attracted. </a:t>
            </a:r>
            <a:endParaRPr/>
          </a:p>
          <a:p>
            <a:pPr marL="0" lvl="0" indent="0" algn="l" rtl="0">
              <a:spcBef>
                <a:spcPts val="0"/>
              </a:spcBef>
              <a:spcAft>
                <a:spcPts val="0"/>
              </a:spcAft>
              <a:buNone/>
            </a:pPr>
            <a:r>
              <a:rPr lang="en-US"/>
              <a:t>• Some people do not feel they were born in the right bodies. They may choose to present themselves as another gender which differs from their sex assigned at birth. This is called transgender. </a:t>
            </a:r>
            <a:endParaRPr/>
          </a:p>
          <a:p>
            <a:pPr marL="0" lvl="0" indent="0" algn="l" rtl="0">
              <a:spcBef>
                <a:spcPts val="0"/>
              </a:spcBef>
              <a:spcAft>
                <a:spcPts val="0"/>
              </a:spcAft>
              <a:buNone/>
            </a:pPr>
            <a:r>
              <a:rPr lang="en-US"/>
              <a:t>• Some people are born with bodies that are more of a mix of male and female body parts. This is called are called intersex. </a:t>
            </a:r>
            <a:endParaRPr/>
          </a:p>
          <a:p>
            <a:pPr marL="0" lvl="0" indent="0" algn="l" rtl="0">
              <a:spcBef>
                <a:spcPts val="0"/>
              </a:spcBef>
              <a:spcAft>
                <a:spcPts val="0"/>
              </a:spcAft>
              <a:buNone/>
            </a:pPr>
            <a:r>
              <a:rPr lang="en-US"/>
              <a:t>• Same-sex attracted, bisexual, transgender and intersex people are often discriminated against, which is a violation of their human rights. </a:t>
            </a:r>
            <a:endParaRPr/>
          </a:p>
        </p:txBody>
      </p:sp>
      <p:sp>
        <p:nvSpPr>
          <p:cNvPr id="451" name="Google Shape;45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90"/>
              </a:solidFill>
              <a:latin typeface="Calibri"/>
              <a:ea typeface="Calibri"/>
              <a:cs typeface="Calibri"/>
              <a:sym typeface="Calibri"/>
            </a:endParaRPr>
          </a:p>
        </p:txBody>
      </p:sp>
      <p:sp>
        <p:nvSpPr>
          <p:cNvPr id="519" name="Google Shape;51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54" name="Google Shape;2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Topic 1, Activity 2: Unpacking gender norms </a:t>
            </a:r>
            <a:endParaRPr/>
          </a:p>
          <a:p>
            <a:pPr marL="0" lvl="0" indent="0" algn="l" rtl="0">
              <a:spcBef>
                <a:spcPts val="0"/>
              </a:spcBef>
              <a:spcAft>
                <a:spcPts val="0"/>
              </a:spcAft>
              <a:buNone/>
            </a:pPr>
            <a:r>
              <a:rPr lang="en-US" b="1"/>
              <a:t>Method: </a:t>
            </a:r>
            <a:endParaRPr/>
          </a:p>
          <a:p>
            <a:pPr marL="228600" lvl="0" indent="-228600" algn="l" rtl="0">
              <a:spcBef>
                <a:spcPts val="0"/>
              </a:spcBef>
              <a:spcAft>
                <a:spcPts val="0"/>
              </a:spcAft>
              <a:buClr>
                <a:schemeClr val="dk1"/>
              </a:buClr>
              <a:buSzPts val="1100"/>
              <a:buFont typeface="Arial"/>
              <a:buAutoNum type="arabicPeriod"/>
            </a:pPr>
            <a:r>
              <a:rPr lang="en-US" sz="1100"/>
              <a:t>Ask the class to think back to their childhood and to see if they can remember a time when they were realised that they were being treated a certain way because of their gender</a:t>
            </a:r>
            <a:endParaRPr/>
          </a:p>
          <a:p>
            <a:pPr marL="228600" lvl="0" indent="-228600" algn="l" rtl="0">
              <a:spcBef>
                <a:spcPts val="0"/>
              </a:spcBef>
              <a:spcAft>
                <a:spcPts val="0"/>
              </a:spcAft>
              <a:buClr>
                <a:schemeClr val="dk1"/>
              </a:buClr>
              <a:buSzPts val="1100"/>
              <a:buFont typeface="Arial"/>
              <a:buAutoNum type="arabicPeriod"/>
            </a:pPr>
            <a:r>
              <a:rPr lang="en-US" sz="1100"/>
              <a:t>Ask students find a suitable memory to share with a partner or a small group. </a:t>
            </a:r>
            <a:endParaRPr/>
          </a:p>
          <a:p>
            <a:pPr marL="228600" lvl="0" indent="-228600" algn="l" rtl="0">
              <a:spcBef>
                <a:spcPts val="0"/>
              </a:spcBef>
              <a:spcAft>
                <a:spcPts val="0"/>
              </a:spcAft>
              <a:buClr>
                <a:schemeClr val="dk1"/>
              </a:buClr>
              <a:buSzPts val="1100"/>
              <a:buFont typeface="Arial"/>
              <a:buAutoNum type="arabicPeriod"/>
            </a:pPr>
            <a:r>
              <a:rPr lang="en-US" sz="1100"/>
              <a:t>Ask some pairs to report back to the class. </a:t>
            </a:r>
            <a:endParaRPr/>
          </a:p>
          <a:p>
            <a:pPr marL="228600" lvl="0" indent="-228600" algn="l" rtl="0">
              <a:spcBef>
                <a:spcPts val="0"/>
              </a:spcBef>
              <a:spcAft>
                <a:spcPts val="0"/>
              </a:spcAft>
              <a:buClr>
                <a:schemeClr val="dk1"/>
              </a:buClr>
              <a:buSzPts val="1100"/>
              <a:buFont typeface="Arial"/>
              <a:buAutoNum type="arabicPeriod"/>
            </a:pPr>
            <a:r>
              <a:rPr lang="en-US" sz="1100"/>
              <a:t>Discuss some of the key learning about gender that occurs at a very young age, and look for other realisations that come later in the primary school years.</a:t>
            </a:r>
            <a:endParaRPr/>
          </a:p>
          <a:p>
            <a:pPr marL="228600" lvl="0" indent="-228600" algn="l" rtl="0">
              <a:spcBef>
                <a:spcPts val="0"/>
              </a:spcBef>
              <a:spcAft>
                <a:spcPts val="0"/>
              </a:spcAft>
              <a:buClr>
                <a:schemeClr val="dk1"/>
              </a:buClr>
              <a:buSzPts val="1100"/>
              <a:buFont typeface="Arial"/>
              <a:buAutoNum type="arabicPeriod"/>
            </a:pPr>
            <a:r>
              <a:rPr lang="en-US" sz="1100"/>
              <a:t>Remind students about the definition of gender. Gender is defined by the societal or cultural expectation or norm as to what is expected of females and males. When we are children, people around us will often start to treat us differently depending on whether we are a male or a female. Sometimes we are also told that we must fit in and follow the gender norms of our family and society. </a:t>
            </a:r>
            <a:endParaRPr/>
          </a:p>
          <a:p>
            <a:pPr marL="228600" lvl="0" indent="-228600" algn="l" rtl="0">
              <a:spcBef>
                <a:spcPts val="0"/>
              </a:spcBef>
              <a:spcAft>
                <a:spcPts val="0"/>
              </a:spcAft>
              <a:buClr>
                <a:schemeClr val="dk1"/>
              </a:buClr>
              <a:buSzPts val="1100"/>
              <a:buFont typeface="Arial"/>
              <a:buAutoNum type="arabicPeriod"/>
            </a:pPr>
            <a:r>
              <a:rPr lang="en-US" sz="1100"/>
              <a:t>In plenary, use their answers to reinforce the point that whilst we may not notice or question these gender-based expectations, there are times when we need to question them, particularly when: a) norms and expectations cause harm; b) norms and expectations lead to inequality or to forms of gender-based injustice; c) when norms and expectations close down options for people; and d) when norms and expectations are used to judge and categorise people or to make them feel there is something wrong with them. </a:t>
            </a:r>
            <a:endParaRPr/>
          </a:p>
          <a:p>
            <a:pPr marL="0" lvl="0" indent="0" algn="l" rtl="0">
              <a:spcBef>
                <a:spcPts val="0"/>
              </a:spcBef>
              <a:spcAft>
                <a:spcPts val="0"/>
              </a:spcAft>
              <a:buClr>
                <a:schemeClr val="dk1"/>
              </a:buClr>
              <a:buSzPts val="1100"/>
              <a:buFont typeface="Arial"/>
              <a:buNone/>
            </a:pPr>
            <a:endParaRPr sz="1100"/>
          </a:p>
          <a:p>
            <a:pPr marL="0" marR="0" lvl="0" indent="0" algn="l" rtl="0">
              <a:lnSpc>
                <a:spcPct val="100000"/>
              </a:lnSpc>
              <a:spcBef>
                <a:spcPts val="0"/>
              </a:spcBef>
              <a:spcAft>
                <a:spcPts val="0"/>
              </a:spcAft>
              <a:buClr>
                <a:schemeClr val="dk1"/>
              </a:buClr>
              <a:buSzPts val="1100"/>
              <a:buFont typeface="Arial"/>
              <a:buNone/>
            </a:pPr>
            <a:endParaRPr/>
          </a:p>
        </p:txBody>
      </p:sp>
      <p:sp>
        <p:nvSpPr>
          <p:cNvPr id="552" name="Google Shape;55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455613" y="719138"/>
            <a:ext cx="6403975" cy="36020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
        <p:nvSpPr>
          <p:cNvPr id="651" name="Google Shape;65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2" name="Google Shape;6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3" name="Google Shape;69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4" name="Google Shape;7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
        <p:nvSpPr>
          <p:cNvPr id="747" name="Google Shape;74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8" name="Google Shape;74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4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48</a:t>
            </a:fld>
            <a:endParaRPr sz="1400" b="0" i="0" u="none" strike="noStrike" cap="none">
              <a:solidFill>
                <a:schemeClr val="dk1"/>
              </a:solidFill>
              <a:latin typeface="Arial"/>
              <a:ea typeface="Arial"/>
              <a:cs typeface="Arial"/>
              <a:sym typeface="Arial"/>
            </a:endParaRPr>
          </a:p>
        </p:txBody>
      </p:sp>
      <p:sp>
        <p:nvSpPr>
          <p:cNvPr id="765" name="Google Shape;76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6" name="Google Shape;76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p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5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6" name="Google Shape;826;p5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9" name="Google Shape;849;p5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0" name="Google Shape;900;p5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p5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6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p6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6" name="Google Shape;936;p6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5" name="Google Shape;955;p6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
        <p:nvSpPr>
          <p:cNvPr id="964" name="Google Shape;96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5" name="Google Shape;965;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2" name="Google Shape;97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2" name="Google Shape;98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3" name="Google Shape;993;p6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0" name="Google Shape;1000;p6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0" name="Google Shape;1010;p6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Năm 2018, tỷ lệ giới tính khi sinh là 115,1 bé trai/100 bé gái. Mức chuẩn sinh học bình thường là 105 trẻ nam trên 100 trẻ gái chào đời.</a:t>
            </a:r>
            <a:endParaRPr sz="1100" b="0" i="0">
              <a:solidFill>
                <a:schemeClr val="dk1"/>
              </a:solidFill>
              <a:latin typeface="Arial"/>
              <a:ea typeface="Arial"/>
              <a:cs typeface="Arial"/>
              <a:sym typeface="Arial"/>
            </a:endParaRPr>
          </a:p>
          <a:p>
            <a:pPr marL="0" lvl="0" indent="0" algn="l" rtl="0">
              <a:spcBef>
                <a:spcPts val="0"/>
              </a:spcBef>
              <a:spcAft>
                <a:spcPts val="0"/>
              </a:spcAft>
              <a:buNone/>
            </a:pP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Sơn La là tỉnh đứng đầu với chênh lệch giới tính khi sinh với 120 trẻ trai/100 trẻ gái.</a:t>
            </a:r>
            <a:endParaRPr sz="1100" b="0" i="0">
              <a:solidFill>
                <a:schemeClr val="dk1"/>
              </a:solidFill>
              <a:latin typeface="Arial"/>
              <a:ea typeface="Arial"/>
              <a:cs typeface="Arial"/>
              <a:sym typeface="Arial"/>
            </a:endParaRPr>
          </a:p>
          <a:p>
            <a:pPr marL="0" lvl="0" indent="0" algn="l" rtl="0">
              <a:spcBef>
                <a:spcPts val="0"/>
              </a:spcBef>
              <a:spcAft>
                <a:spcPts val="0"/>
              </a:spcAft>
              <a:buNone/>
            </a:pP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Mất cân bằng giới tính khi sinh sẽ ảnh hưởng xấu tới cấu trúc dân số trong tương lai, dẫn tới tình trạng dư thừa nam giới trong xã hội. Nếu không có những biện pháp can thiệp kịp thời, dự tính đến năm 2050, Việt Nam sẽ có từ 2,3 đến 4,3 triệu nam giới không tìm được vợ. Về lâu dài dẫn đến hậu quả nghiêm trọng như thiếu phụ nữ sẽ làm gia tăng áp lực kết hôn sớm đối với trẻ gái, phải bỏ học để lập gia đình, có thể gia tăng về nhu cầu mại dâm dẫn đến nạn buôn bán phụ nữ gia tăng.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0" name="Google Shape;103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0" name="Google Shape;1040;p7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6" name="Google Shape;1046;p7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3" name="Google Shape;1053;p7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1" name="Google Shape;1061;p7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0" name="Google Shape;107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7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4" name="Google Shape;1124;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7" name="Google Shape;1137;p7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3" name="Google Shape;1143;p8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
        <p:cNvGrpSpPr/>
        <p:nvPr/>
      </p:nvGrpSpPr>
      <p:grpSpPr>
        <a:xfrm>
          <a:off x="0" y="0"/>
          <a:ext cx="0" cy="0"/>
          <a:chOff x="0" y="0"/>
          <a:chExt cx="0" cy="0"/>
        </a:xfrm>
      </p:grpSpPr>
      <p:sp>
        <p:nvSpPr>
          <p:cNvPr id="7" name="Google Shape;7;p2"/>
          <p:cNvSpPr/>
          <p:nvPr/>
        </p:nvSpPr>
        <p:spPr>
          <a:xfrm>
            <a:off x="0" y="0"/>
            <a:ext cx="9144000" cy="5143499"/>
          </a:xfrm>
          <a:prstGeom prst="rect">
            <a:avLst/>
          </a:prstGeom>
          <a:solidFill>
            <a:srgbClr val="0DD2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 name="Google Shape;8;p2"/>
          <p:cNvSpPr/>
          <p:nvPr/>
        </p:nvSpPr>
        <p:spPr>
          <a:xfrm>
            <a:off x="1046841" y="807554"/>
            <a:ext cx="7050317" cy="3528391"/>
          </a:xfrm>
          <a:prstGeom prst="rect">
            <a:avLst/>
          </a:prstGeom>
          <a:no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 name="Google Shape;9;p2"/>
          <p:cNvSpPr/>
          <p:nvPr/>
        </p:nvSpPr>
        <p:spPr>
          <a:xfrm>
            <a:off x="1403648" y="1131590"/>
            <a:ext cx="6336703" cy="2880320"/>
          </a:xfrm>
          <a:prstGeom prst="rect">
            <a:avLst/>
          </a:prstGeom>
          <a:gradFill>
            <a:gsLst>
              <a:gs pos="0">
                <a:srgbClr val="EFEFEF"/>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sp>
        <p:nvSpPr>
          <p:cNvPr id="10" name="Google Shape;10;p2"/>
          <p:cNvSpPr txBox="1">
            <a:spLocks noGrp="1"/>
          </p:cNvSpPr>
          <p:nvPr>
            <p:ph type="title"/>
          </p:nvPr>
        </p:nvSpPr>
        <p:spPr>
          <a:xfrm>
            <a:off x="1043608" y="2924943"/>
            <a:ext cx="7056783" cy="533307"/>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pic>
        <p:nvPicPr>
          <p:cNvPr id="11" name="Google Shape;11;p2" descr="D:\KBM-정애\014-Fullppt\PNG이미지\paper-bulb.png"/>
          <p:cNvPicPr preferRelativeResize="0"/>
          <p:nvPr/>
        </p:nvPicPr>
        <p:blipFill rotWithShape="1">
          <a:blip r:embed="rId2">
            <a:alphaModFix/>
          </a:blip>
          <a:srcRect/>
          <a:stretch/>
        </p:blipFill>
        <p:spPr>
          <a:xfrm>
            <a:off x="4056914" y="1318423"/>
            <a:ext cx="985234" cy="14677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65"/>
        <p:cNvGrpSpPr/>
        <p:nvPr/>
      </p:nvGrpSpPr>
      <p:grpSpPr>
        <a:xfrm>
          <a:off x="0" y="0"/>
          <a:ext cx="0" cy="0"/>
          <a:chOff x="0" y="0"/>
          <a:chExt cx="0" cy="0"/>
        </a:xfrm>
      </p:grpSpPr>
      <p:sp>
        <p:nvSpPr>
          <p:cNvPr id="66" name="Google Shape;66;p1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R="0" lvl="1"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R="0" lvl="6"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R="0" lvl="7"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R="0" lvl="8" algn="ct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68" name="Google Shape;68;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and Text" type="twoObjAndTx">
  <p:cSld name="TWO_OBJECTS_AND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57200" y="171450"/>
            <a:ext cx="82296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3"/>
          <p:cNvSpPr txBox="1">
            <a:spLocks noGrp="1"/>
          </p:cNvSpPr>
          <p:nvPr>
            <p:ph type="body" idx="1"/>
          </p:nvPr>
        </p:nvSpPr>
        <p:spPr>
          <a:xfrm>
            <a:off x="457200" y="1200150"/>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3"/>
          <p:cNvSpPr txBox="1">
            <a:spLocks noGrp="1"/>
          </p:cNvSpPr>
          <p:nvPr>
            <p:ph type="body" idx="2"/>
          </p:nvPr>
        </p:nvSpPr>
        <p:spPr>
          <a:xfrm>
            <a:off x="457200" y="2943225"/>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3"/>
          <p:cNvSpPr txBox="1">
            <a:spLocks noGrp="1"/>
          </p:cNvSpPr>
          <p:nvPr>
            <p:ph type="body" idx="3"/>
          </p:nvPr>
        </p:nvSpPr>
        <p:spPr>
          <a:xfrm>
            <a:off x="4648200" y="1200150"/>
            <a:ext cx="4038600" cy="3371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9"/>
        <p:cNvGrpSpPr/>
        <p:nvPr/>
      </p:nvGrpSpPr>
      <p:grpSpPr>
        <a:xfrm>
          <a:off x="0" y="0"/>
          <a:ext cx="0" cy="0"/>
          <a:chOff x="0" y="0"/>
          <a:chExt cx="0" cy="0"/>
        </a:xfrm>
      </p:grpSpPr>
      <p:pic>
        <p:nvPicPr>
          <p:cNvPr id="80" name="Google Shape;80;p14"/>
          <p:cNvPicPr preferRelativeResize="0"/>
          <p:nvPr/>
        </p:nvPicPr>
        <p:blipFill rotWithShape="1">
          <a:blip r:embed="rId2">
            <a:alphaModFix/>
          </a:blip>
          <a:srcRect/>
          <a:stretch/>
        </p:blipFill>
        <p:spPr>
          <a:xfrm>
            <a:off x="-86538" y="4708133"/>
            <a:ext cx="2382812" cy="379084"/>
          </a:xfrm>
          <a:prstGeom prst="rect">
            <a:avLst/>
          </a:prstGeom>
          <a:noFill/>
          <a:ln>
            <a:noFill/>
          </a:ln>
        </p:spPr>
      </p:pic>
      <p:sp>
        <p:nvSpPr>
          <p:cNvPr id="81" name="Google Shape;81;p14"/>
          <p:cNvSpPr/>
          <p:nvPr/>
        </p:nvSpPr>
        <p:spPr>
          <a:xfrm>
            <a:off x="1" y="0"/>
            <a:ext cx="2296274" cy="5143500"/>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2" name="Google Shape;82;p14"/>
          <p:cNvPicPr preferRelativeResize="0"/>
          <p:nvPr/>
        </p:nvPicPr>
        <p:blipFill rotWithShape="1">
          <a:blip r:embed="rId3">
            <a:alphaModFix/>
          </a:blip>
          <a:srcRect/>
          <a:stretch/>
        </p:blipFill>
        <p:spPr>
          <a:xfrm>
            <a:off x="0" y="78867"/>
            <a:ext cx="2296274" cy="606217"/>
          </a:xfrm>
          <a:prstGeom prst="rect">
            <a:avLst/>
          </a:prstGeom>
          <a:noFill/>
          <a:ln>
            <a:noFill/>
          </a:ln>
        </p:spPr>
      </p:pic>
      <p:pic>
        <p:nvPicPr>
          <p:cNvPr id="83" name="Google Shape;83;p14"/>
          <p:cNvPicPr preferRelativeResize="0"/>
          <p:nvPr/>
        </p:nvPicPr>
        <p:blipFill rotWithShape="1">
          <a:blip r:embed="rId4">
            <a:alphaModFix/>
          </a:blip>
          <a:srcRect/>
          <a:stretch/>
        </p:blipFill>
        <p:spPr>
          <a:xfrm>
            <a:off x="111523" y="1938196"/>
            <a:ext cx="2073227" cy="1234440"/>
          </a:xfrm>
          <a:prstGeom prst="rect">
            <a:avLst/>
          </a:prstGeom>
          <a:noFill/>
          <a:ln>
            <a:noFill/>
          </a:ln>
        </p:spPr>
      </p:pic>
      <p:sp>
        <p:nvSpPr>
          <p:cNvPr id="84" name="Google Shape;84;p14"/>
          <p:cNvSpPr txBox="1">
            <a:spLocks noGrp="1"/>
          </p:cNvSpPr>
          <p:nvPr>
            <p:ph type="title"/>
          </p:nvPr>
        </p:nvSpPr>
        <p:spPr>
          <a:xfrm>
            <a:off x="2666144" y="306787"/>
            <a:ext cx="6019921" cy="9941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70C0"/>
              </a:buClr>
              <a:buSzPts val="1400"/>
              <a:buFont typeface="Arial"/>
              <a:buNone/>
              <a:defRPr sz="1400" b="0" i="0" u="none" strike="noStrike" cap="none">
                <a:solidFill>
                  <a:srgbClr val="0070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a:off x="2665810" y="1388269"/>
            <a:ext cx="6019800" cy="35242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86" name="Google Shape;86;p14"/>
          <p:cNvPicPr preferRelativeResize="0"/>
          <p:nvPr/>
        </p:nvPicPr>
        <p:blipFill rotWithShape="1">
          <a:blip r:embed="rId5">
            <a:alphaModFix/>
          </a:blip>
          <a:srcRect/>
          <a:stretch/>
        </p:blipFill>
        <p:spPr>
          <a:xfrm>
            <a:off x="111523" y="4841420"/>
            <a:ext cx="2073227" cy="2368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2666144" y="306787"/>
            <a:ext cx="6019921" cy="9941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70C0"/>
              </a:buClr>
              <a:buSzPts val="1400"/>
              <a:buFont typeface="Arial"/>
              <a:buNone/>
              <a:defRPr sz="1400" b="0" i="0" u="none" strike="noStrike" cap="none">
                <a:solidFill>
                  <a:srgbClr val="0070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5"/>
          <p:cNvSpPr txBox="1">
            <a:spLocks noGrp="1"/>
          </p:cNvSpPr>
          <p:nvPr>
            <p:ph type="body" idx="1"/>
          </p:nvPr>
        </p:nvSpPr>
        <p:spPr>
          <a:xfrm>
            <a:off x="2666144" y="1345373"/>
            <a:ext cx="2943546" cy="617934"/>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9pPr>
          </a:lstStyle>
          <a:p>
            <a:endParaRPr/>
          </a:p>
        </p:txBody>
      </p:sp>
      <p:sp>
        <p:nvSpPr>
          <p:cNvPr id="90" name="Google Shape;90;p15"/>
          <p:cNvSpPr txBox="1">
            <a:spLocks noGrp="1"/>
          </p:cNvSpPr>
          <p:nvPr>
            <p:ph type="body" idx="2"/>
          </p:nvPr>
        </p:nvSpPr>
        <p:spPr>
          <a:xfrm>
            <a:off x="2666144" y="2011648"/>
            <a:ext cx="2943546" cy="26964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5"/>
          <p:cNvSpPr/>
          <p:nvPr/>
        </p:nvSpPr>
        <p:spPr>
          <a:xfrm>
            <a:off x="1" y="0"/>
            <a:ext cx="2296274" cy="5143500"/>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0" y="78867"/>
            <a:ext cx="2296274" cy="606217"/>
          </a:xfrm>
          <a:prstGeom prst="rect">
            <a:avLst/>
          </a:prstGeom>
          <a:noFill/>
          <a:ln>
            <a:noFill/>
          </a:ln>
        </p:spPr>
      </p:pic>
      <p:pic>
        <p:nvPicPr>
          <p:cNvPr id="94" name="Google Shape;94;p15"/>
          <p:cNvPicPr preferRelativeResize="0"/>
          <p:nvPr/>
        </p:nvPicPr>
        <p:blipFill rotWithShape="1">
          <a:blip r:embed="rId3">
            <a:alphaModFix/>
          </a:blip>
          <a:srcRect/>
          <a:stretch/>
        </p:blipFill>
        <p:spPr>
          <a:xfrm>
            <a:off x="111523" y="1938196"/>
            <a:ext cx="2073227" cy="1234440"/>
          </a:xfrm>
          <a:prstGeom prst="rect">
            <a:avLst/>
          </a:prstGeom>
          <a:noFill/>
          <a:ln>
            <a:noFill/>
          </a:ln>
        </p:spPr>
      </p:pic>
      <p:sp>
        <p:nvSpPr>
          <p:cNvPr id="95" name="Google Shape;95;p15"/>
          <p:cNvSpPr txBox="1">
            <a:spLocks noGrp="1"/>
          </p:cNvSpPr>
          <p:nvPr>
            <p:ph type="body" idx="3"/>
          </p:nvPr>
        </p:nvSpPr>
        <p:spPr>
          <a:xfrm>
            <a:off x="5742518" y="1352731"/>
            <a:ext cx="2943546" cy="617934"/>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50"/>
              <a:buFont typeface="Arial"/>
              <a:buNone/>
              <a:defRPr sz="135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body" idx="4"/>
          </p:nvPr>
        </p:nvSpPr>
        <p:spPr>
          <a:xfrm>
            <a:off x="5742518" y="2019006"/>
            <a:ext cx="2943546" cy="26964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97" name="Google Shape;97;p15"/>
          <p:cNvGrpSpPr/>
          <p:nvPr/>
        </p:nvGrpSpPr>
        <p:grpSpPr>
          <a:xfrm rot="-237435">
            <a:off x="3727827" y="1796544"/>
            <a:ext cx="3648783" cy="1899962"/>
            <a:chOff x="0" y="-33655"/>
            <a:chExt cx="4533900" cy="2823845"/>
          </a:xfrm>
        </p:grpSpPr>
        <p:sp>
          <p:nvSpPr>
            <p:cNvPr id="98" name="Google Shape;98;p15"/>
            <p:cNvSpPr/>
            <p:nvPr/>
          </p:nvSpPr>
          <p:spPr>
            <a:xfrm>
              <a:off x="113030" y="-33655"/>
              <a:ext cx="4420870" cy="1264920"/>
            </a:xfrm>
            <a:custGeom>
              <a:avLst/>
              <a:gdLst/>
              <a:ahLst/>
              <a:cxnLst/>
              <a:rect l="l" t="t" r="r" b="b"/>
              <a:pathLst>
                <a:path w="392" h="112" extrusionOk="0">
                  <a:moveTo>
                    <a:pt x="387" y="67"/>
                  </a:moveTo>
                  <a:cubicBezTo>
                    <a:pt x="386" y="64"/>
                    <a:pt x="390" y="54"/>
                    <a:pt x="387" y="53"/>
                  </a:cubicBezTo>
                  <a:cubicBezTo>
                    <a:pt x="388" y="52"/>
                    <a:pt x="389" y="52"/>
                    <a:pt x="392" y="52"/>
                  </a:cubicBezTo>
                  <a:cubicBezTo>
                    <a:pt x="391" y="50"/>
                    <a:pt x="391" y="48"/>
                    <a:pt x="389" y="47"/>
                  </a:cubicBezTo>
                  <a:cubicBezTo>
                    <a:pt x="390" y="47"/>
                    <a:pt x="390" y="47"/>
                    <a:pt x="390" y="48"/>
                  </a:cubicBezTo>
                  <a:cubicBezTo>
                    <a:pt x="389" y="49"/>
                    <a:pt x="389" y="49"/>
                    <a:pt x="389" y="49"/>
                  </a:cubicBezTo>
                  <a:cubicBezTo>
                    <a:pt x="388" y="44"/>
                    <a:pt x="387" y="39"/>
                    <a:pt x="386" y="34"/>
                  </a:cubicBezTo>
                  <a:cubicBezTo>
                    <a:pt x="387" y="34"/>
                    <a:pt x="388" y="34"/>
                    <a:pt x="389" y="34"/>
                  </a:cubicBezTo>
                  <a:cubicBezTo>
                    <a:pt x="390" y="31"/>
                    <a:pt x="389" y="31"/>
                    <a:pt x="390" y="31"/>
                  </a:cubicBezTo>
                  <a:cubicBezTo>
                    <a:pt x="390" y="28"/>
                    <a:pt x="390" y="28"/>
                    <a:pt x="390" y="28"/>
                  </a:cubicBezTo>
                  <a:cubicBezTo>
                    <a:pt x="389" y="29"/>
                    <a:pt x="389" y="29"/>
                    <a:pt x="388" y="30"/>
                  </a:cubicBezTo>
                  <a:cubicBezTo>
                    <a:pt x="387" y="27"/>
                    <a:pt x="387" y="27"/>
                    <a:pt x="388" y="25"/>
                  </a:cubicBezTo>
                  <a:cubicBezTo>
                    <a:pt x="388" y="23"/>
                    <a:pt x="388" y="23"/>
                    <a:pt x="388" y="23"/>
                  </a:cubicBezTo>
                  <a:cubicBezTo>
                    <a:pt x="388" y="24"/>
                    <a:pt x="389" y="24"/>
                    <a:pt x="389" y="24"/>
                  </a:cubicBezTo>
                  <a:cubicBezTo>
                    <a:pt x="390" y="25"/>
                    <a:pt x="390" y="25"/>
                    <a:pt x="390" y="25"/>
                  </a:cubicBezTo>
                  <a:cubicBezTo>
                    <a:pt x="391" y="20"/>
                    <a:pt x="387" y="11"/>
                    <a:pt x="389" y="5"/>
                  </a:cubicBezTo>
                  <a:cubicBezTo>
                    <a:pt x="388" y="4"/>
                    <a:pt x="385" y="3"/>
                    <a:pt x="383" y="4"/>
                  </a:cubicBezTo>
                  <a:cubicBezTo>
                    <a:pt x="382" y="4"/>
                    <a:pt x="382" y="4"/>
                    <a:pt x="382" y="4"/>
                  </a:cubicBezTo>
                  <a:cubicBezTo>
                    <a:pt x="382" y="7"/>
                    <a:pt x="382" y="9"/>
                    <a:pt x="383" y="11"/>
                  </a:cubicBezTo>
                  <a:cubicBezTo>
                    <a:pt x="382" y="11"/>
                    <a:pt x="382" y="11"/>
                    <a:pt x="382" y="12"/>
                  </a:cubicBezTo>
                  <a:cubicBezTo>
                    <a:pt x="381" y="9"/>
                    <a:pt x="381" y="7"/>
                    <a:pt x="380" y="5"/>
                  </a:cubicBezTo>
                  <a:cubicBezTo>
                    <a:pt x="368" y="0"/>
                    <a:pt x="329" y="6"/>
                    <a:pt x="310" y="5"/>
                  </a:cubicBezTo>
                  <a:cubicBezTo>
                    <a:pt x="303" y="5"/>
                    <a:pt x="292" y="5"/>
                    <a:pt x="287" y="6"/>
                  </a:cubicBezTo>
                  <a:cubicBezTo>
                    <a:pt x="286" y="7"/>
                    <a:pt x="285" y="7"/>
                    <a:pt x="285" y="7"/>
                  </a:cubicBezTo>
                  <a:cubicBezTo>
                    <a:pt x="281" y="3"/>
                    <a:pt x="268" y="5"/>
                    <a:pt x="260" y="6"/>
                  </a:cubicBezTo>
                  <a:cubicBezTo>
                    <a:pt x="242" y="6"/>
                    <a:pt x="223" y="7"/>
                    <a:pt x="204" y="7"/>
                  </a:cubicBezTo>
                  <a:cubicBezTo>
                    <a:pt x="138" y="7"/>
                    <a:pt x="72" y="11"/>
                    <a:pt x="3" y="11"/>
                  </a:cubicBezTo>
                  <a:cubicBezTo>
                    <a:pt x="3" y="13"/>
                    <a:pt x="4" y="14"/>
                    <a:pt x="1" y="15"/>
                  </a:cubicBezTo>
                  <a:cubicBezTo>
                    <a:pt x="2" y="17"/>
                    <a:pt x="4" y="17"/>
                    <a:pt x="5" y="18"/>
                  </a:cubicBezTo>
                  <a:cubicBezTo>
                    <a:pt x="4" y="17"/>
                    <a:pt x="4" y="19"/>
                    <a:pt x="3" y="21"/>
                  </a:cubicBezTo>
                  <a:cubicBezTo>
                    <a:pt x="5" y="22"/>
                    <a:pt x="4" y="21"/>
                    <a:pt x="4" y="23"/>
                  </a:cubicBezTo>
                  <a:cubicBezTo>
                    <a:pt x="7" y="22"/>
                    <a:pt x="7" y="20"/>
                    <a:pt x="9" y="18"/>
                  </a:cubicBezTo>
                  <a:cubicBezTo>
                    <a:pt x="10" y="18"/>
                    <a:pt x="10" y="18"/>
                    <a:pt x="10" y="18"/>
                  </a:cubicBezTo>
                  <a:cubicBezTo>
                    <a:pt x="10" y="25"/>
                    <a:pt x="7" y="28"/>
                    <a:pt x="8" y="35"/>
                  </a:cubicBezTo>
                  <a:cubicBezTo>
                    <a:pt x="8" y="34"/>
                    <a:pt x="9" y="34"/>
                    <a:pt x="9" y="34"/>
                  </a:cubicBezTo>
                  <a:cubicBezTo>
                    <a:pt x="10" y="36"/>
                    <a:pt x="8" y="37"/>
                    <a:pt x="4" y="37"/>
                  </a:cubicBezTo>
                  <a:cubicBezTo>
                    <a:pt x="4" y="38"/>
                    <a:pt x="4" y="38"/>
                    <a:pt x="4" y="39"/>
                  </a:cubicBezTo>
                  <a:cubicBezTo>
                    <a:pt x="4" y="38"/>
                    <a:pt x="4" y="37"/>
                    <a:pt x="3" y="36"/>
                  </a:cubicBezTo>
                  <a:cubicBezTo>
                    <a:pt x="3" y="36"/>
                    <a:pt x="3" y="36"/>
                    <a:pt x="2" y="36"/>
                  </a:cubicBezTo>
                  <a:cubicBezTo>
                    <a:pt x="2" y="36"/>
                    <a:pt x="2" y="36"/>
                    <a:pt x="2" y="36"/>
                  </a:cubicBezTo>
                  <a:cubicBezTo>
                    <a:pt x="3" y="40"/>
                    <a:pt x="4" y="43"/>
                    <a:pt x="3" y="49"/>
                  </a:cubicBezTo>
                  <a:cubicBezTo>
                    <a:pt x="3" y="49"/>
                    <a:pt x="3" y="49"/>
                    <a:pt x="3" y="49"/>
                  </a:cubicBezTo>
                  <a:cubicBezTo>
                    <a:pt x="2" y="48"/>
                    <a:pt x="2" y="48"/>
                    <a:pt x="1" y="46"/>
                  </a:cubicBezTo>
                  <a:cubicBezTo>
                    <a:pt x="1" y="46"/>
                    <a:pt x="1" y="46"/>
                    <a:pt x="1" y="46"/>
                  </a:cubicBezTo>
                  <a:cubicBezTo>
                    <a:pt x="1" y="48"/>
                    <a:pt x="0" y="50"/>
                    <a:pt x="0" y="53"/>
                  </a:cubicBezTo>
                  <a:cubicBezTo>
                    <a:pt x="1" y="53"/>
                    <a:pt x="1" y="53"/>
                    <a:pt x="2" y="53"/>
                  </a:cubicBezTo>
                  <a:cubicBezTo>
                    <a:pt x="1" y="51"/>
                    <a:pt x="2" y="52"/>
                    <a:pt x="1" y="50"/>
                  </a:cubicBezTo>
                  <a:cubicBezTo>
                    <a:pt x="1" y="50"/>
                    <a:pt x="1" y="49"/>
                    <a:pt x="1" y="49"/>
                  </a:cubicBezTo>
                  <a:cubicBezTo>
                    <a:pt x="2" y="49"/>
                    <a:pt x="3" y="49"/>
                    <a:pt x="4" y="49"/>
                  </a:cubicBezTo>
                  <a:cubicBezTo>
                    <a:pt x="4" y="51"/>
                    <a:pt x="4" y="53"/>
                    <a:pt x="4" y="55"/>
                  </a:cubicBezTo>
                  <a:cubicBezTo>
                    <a:pt x="3" y="56"/>
                    <a:pt x="3" y="56"/>
                    <a:pt x="2" y="58"/>
                  </a:cubicBezTo>
                  <a:cubicBezTo>
                    <a:pt x="0" y="59"/>
                    <a:pt x="5" y="64"/>
                    <a:pt x="1" y="66"/>
                  </a:cubicBezTo>
                  <a:cubicBezTo>
                    <a:pt x="3" y="68"/>
                    <a:pt x="2" y="67"/>
                    <a:pt x="4" y="66"/>
                  </a:cubicBezTo>
                  <a:cubicBezTo>
                    <a:pt x="1" y="73"/>
                    <a:pt x="1" y="77"/>
                    <a:pt x="4" y="83"/>
                  </a:cubicBezTo>
                  <a:cubicBezTo>
                    <a:pt x="4" y="83"/>
                    <a:pt x="3" y="83"/>
                    <a:pt x="2" y="82"/>
                  </a:cubicBezTo>
                  <a:cubicBezTo>
                    <a:pt x="3" y="86"/>
                    <a:pt x="2" y="85"/>
                    <a:pt x="2" y="90"/>
                  </a:cubicBezTo>
                  <a:cubicBezTo>
                    <a:pt x="4" y="90"/>
                    <a:pt x="4" y="90"/>
                    <a:pt x="4" y="90"/>
                  </a:cubicBezTo>
                  <a:cubicBezTo>
                    <a:pt x="6" y="91"/>
                    <a:pt x="6" y="91"/>
                    <a:pt x="6" y="91"/>
                  </a:cubicBezTo>
                  <a:cubicBezTo>
                    <a:pt x="5" y="94"/>
                    <a:pt x="5" y="93"/>
                    <a:pt x="3" y="93"/>
                  </a:cubicBezTo>
                  <a:cubicBezTo>
                    <a:pt x="4" y="96"/>
                    <a:pt x="7" y="97"/>
                    <a:pt x="10" y="97"/>
                  </a:cubicBezTo>
                  <a:cubicBezTo>
                    <a:pt x="9" y="99"/>
                    <a:pt x="9" y="98"/>
                    <a:pt x="6" y="99"/>
                  </a:cubicBezTo>
                  <a:cubicBezTo>
                    <a:pt x="7" y="101"/>
                    <a:pt x="6" y="101"/>
                    <a:pt x="8" y="100"/>
                  </a:cubicBezTo>
                  <a:cubicBezTo>
                    <a:pt x="8" y="104"/>
                    <a:pt x="8" y="106"/>
                    <a:pt x="8" y="110"/>
                  </a:cubicBezTo>
                  <a:cubicBezTo>
                    <a:pt x="10" y="110"/>
                    <a:pt x="10" y="110"/>
                    <a:pt x="10" y="110"/>
                  </a:cubicBezTo>
                  <a:cubicBezTo>
                    <a:pt x="10" y="106"/>
                    <a:pt x="10" y="106"/>
                    <a:pt x="10" y="106"/>
                  </a:cubicBezTo>
                  <a:cubicBezTo>
                    <a:pt x="11" y="107"/>
                    <a:pt x="12" y="109"/>
                    <a:pt x="13" y="110"/>
                  </a:cubicBezTo>
                  <a:cubicBezTo>
                    <a:pt x="13" y="110"/>
                    <a:pt x="14" y="110"/>
                    <a:pt x="14" y="110"/>
                  </a:cubicBezTo>
                  <a:cubicBezTo>
                    <a:pt x="14" y="108"/>
                    <a:pt x="14" y="106"/>
                    <a:pt x="13" y="104"/>
                  </a:cubicBezTo>
                  <a:cubicBezTo>
                    <a:pt x="15" y="105"/>
                    <a:pt x="15" y="107"/>
                    <a:pt x="16" y="110"/>
                  </a:cubicBezTo>
                  <a:cubicBezTo>
                    <a:pt x="67" y="109"/>
                    <a:pt x="119" y="109"/>
                    <a:pt x="171" y="108"/>
                  </a:cubicBezTo>
                  <a:cubicBezTo>
                    <a:pt x="198" y="106"/>
                    <a:pt x="230" y="112"/>
                    <a:pt x="247" y="107"/>
                  </a:cubicBezTo>
                  <a:cubicBezTo>
                    <a:pt x="251" y="108"/>
                    <a:pt x="264" y="108"/>
                    <a:pt x="268" y="106"/>
                  </a:cubicBezTo>
                  <a:cubicBezTo>
                    <a:pt x="272" y="108"/>
                    <a:pt x="282" y="107"/>
                    <a:pt x="284" y="107"/>
                  </a:cubicBezTo>
                  <a:cubicBezTo>
                    <a:pt x="285" y="105"/>
                    <a:pt x="285" y="106"/>
                    <a:pt x="284" y="104"/>
                  </a:cubicBezTo>
                  <a:cubicBezTo>
                    <a:pt x="289" y="107"/>
                    <a:pt x="294" y="107"/>
                    <a:pt x="301" y="107"/>
                  </a:cubicBezTo>
                  <a:cubicBezTo>
                    <a:pt x="302" y="105"/>
                    <a:pt x="302" y="103"/>
                    <a:pt x="302" y="100"/>
                  </a:cubicBezTo>
                  <a:cubicBezTo>
                    <a:pt x="303" y="100"/>
                    <a:pt x="303" y="99"/>
                    <a:pt x="303" y="99"/>
                  </a:cubicBezTo>
                  <a:cubicBezTo>
                    <a:pt x="305" y="101"/>
                    <a:pt x="305" y="103"/>
                    <a:pt x="304" y="105"/>
                  </a:cubicBezTo>
                  <a:cubicBezTo>
                    <a:pt x="307" y="108"/>
                    <a:pt x="317" y="106"/>
                    <a:pt x="323" y="106"/>
                  </a:cubicBezTo>
                  <a:cubicBezTo>
                    <a:pt x="323" y="105"/>
                    <a:pt x="324" y="104"/>
                    <a:pt x="324" y="102"/>
                  </a:cubicBezTo>
                  <a:cubicBezTo>
                    <a:pt x="324" y="102"/>
                    <a:pt x="324" y="102"/>
                    <a:pt x="324" y="102"/>
                  </a:cubicBezTo>
                  <a:cubicBezTo>
                    <a:pt x="324" y="107"/>
                    <a:pt x="327" y="107"/>
                    <a:pt x="329" y="103"/>
                  </a:cubicBezTo>
                  <a:cubicBezTo>
                    <a:pt x="329" y="104"/>
                    <a:pt x="329" y="105"/>
                    <a:pt x="329" y="106"/>
                  </a:cubicBezTo>
                  <a:cubicBezTo>
                    <a:pt x="333" y="106"/>
                    <a:pt x="337" y="106"/>
                    <a:pt x="341" y="106"/>
                  </a:cubicBezTo>
                  <a:cubicBezTo>
                    <a:pt x="341" y="103"/>
                    <a:pt x="341" y="103"/>
                    <a:pt x="341" y="103"/>
                  </a:cubicBezTo>
                  <a:cubicBezTo>
                    <a:pt x="341" y="103"/>
                    <a:pt x="341" y="103"/>
                    <a:pt x="341" y="103"/>
                  </a:cubicBezTo>
                  <a:cubicBezTo>
                    <a:pt x="341" y="104"/>
                    <a:pt x="342" y="105"/>
                    <a:pt x="342" y="106"/>
                  </a:cubicBezTo>
                  <a:cubicBezTo>
                    <a:pt x="363" y="106"/>
                    <a:pt x="374" y="105"/>
                    <a:pt x="390" y="104"/>
                  </a:cubicBezTo>
                  <a:cubicBezTo>
                    <a:pt x="388" y="98"/>
                    <a:pt x="391" y="90"/>
                    <a:pt x="387" y="86"/>
                  </a:cubicBezTo>
                  <a:cubicBezTo>
                    <a:pt x="392" y="84"/>
                    <a:pt x="391" y="70"/>
                    <a:pt x="387" y="67"/>
                  </a:cubicBezTo>
                  <a:moveTo>
                    <a:pt x="3" y="76"/>
                  </a:moveTo>
                  <a:cubicBezTo>
                    <a:pt x="5" y="77"/>
                    <a:pt x="5" y="77"/>
                    <a:pt x="5" y="77"/>
                  </a:cubicBezTo>
                  <a:cubicBezTo>
                    <a:pt x="5" y="78"/>
                    <a:pt x="5" y="78"/>
                    <a:pt x="4" y="78"/>
                  </a:cubicBezTo>
                  <a:cubicBezTo>
                    <a:pt x="4" y="78"/>
                    <a:pt x="4" y="78"/>
                    <a:pt x="4" y="78"/>
                  </a:cubicBezTo>
                  <a:cubicBezTo>
                    <a:pt x="4" y="78"/>
                    <a:pt x="3" y="78"/>
                    <a:pt x="3" y="78"/>
                  </a:cubicBezTo>
                  <a:cubicBezTo>
                    <a:pt x="3" y="77"/>
                    <a:pt x="3" y="76"/>
                    <a:pt x="3" y="76"/>
                  </a:cubicBezTo>
                  <a:moveTo>
                    <a:pt x="4" y="79"/>
                  </a:moveTo>
                  <a:cubicBezTo>
                    <a:pt x="4" y="79"/>
                    <a:pt x="4" y="79"/>
                    <a:pt x="4" y="79"/>
                  </a:cubicBezTo>
                  <a:cubicBezTo>
                    <a:pt x="5" y="80"/>
                    <a:pt x="5" y="80"/>
                    <a:pt x="5" y="81"/>
                  </a:cubicBezTo>
                  <a:cubicBezTo>
                    <a:pt x="4" y="80"/>
                    <a:pt x="5" y="81"/>
                    <a:pt x="4" y="79"/>
                  </a:cubicBezTo>
                  <a:moveTo>
                    <a:pt x="6" y="88"/>
                  </a:moveTo>
                  <a:cubicBezTo>
                    <a:pt x="5" y="88"/>
                    <a:pt x="4" y="89"/>
                    <a:pt x="3" y="89"/>
                  </a:cubicBezTo>
                  <a:cubicBezTo>
                    <a:pt x="4" y="86"/>
                    <a:pt x="4" y="86"/>
                    <a:pt x="4" y="86"/>
                  </a:cubicBezTo>
                  <a:cubicBezTo>
                    <a:pt x="5" y="86"/>
                    <a:pt x="5" y="87"/>
                    <a:pt x="6" y="88"/>
                  </a:cubicBezTo>
                  <a:close/>
                  <a:moveTo>
                    <a:pt x="102" y="69"/>
                  </a:moveTo>
                  <a:cubicBezTo>
                    <a:pt x="103" y="69"/>
                    <a:pt x="103" y="69"/>
                    <a:pt x="103" y="69"/>
                  </a:cubicBezTo>
                  <a:cubicBezTo>
                    <a:pt x="103" y="69"/>
                    <a:pt x="103" y="70"/>
                    <a:pt x="103" y="70"/>
                  </a:cubicBezTo>
                  <a:cubicBezTo>
                    <a:pt x="102" y="70"/>
                    <a:pt x="102" y="70"/>
                    <a:pt x="102" y="70"/>
                  </a:cubicBezTo>
                  <a:cubicBezTo>
                    <a:pt x="102" y="70"/>
                    <a:pt x="102" y="69"/>
                    <a:pt x="102" y="69"/>
                  </a:cubicBezTo>
                  <a:moveTo>
                    <a:pt x="99" y="78"/>
                  </a:moveTo>
                  <a:cubicBezTo>
                    <a:pt x="99" y="78"/>
                    <a:pt x="99" y="78"/>
                    <a:pt x="99" y="78"/>
                  </a:cubicBezTo>
                  <a:cubicBezTo>
                    <a:pt x="99" y="78"/>
                    <a:pt x="99" y="77"/>
                    <a:pt x="98" y="77"/>
                  </a:cubicBezTo>
                  <a:cubicBezTo>
                    <a:pt x="99" y="78"/>
                    <a:pt x="99" y="77"/>
                    <a:pt x="99" y="78"/>
                  </a:cubicBezTo>
                  <a:moveTo>
                    <a:pt x="98" y="76"/>
                  </a:moveTo>
                  <a:cubicBezTo>
                    <a:pt x="98" y="75"/>
                    <a:pt x="98" y="75"/>
                    <a:pt x="98" y="75"/>
                  </a:cubicBezTo>
                  <a:cubicBezTo>
                    <a:pt x="99" y="76"/>
                    <a:pt x="99" y="76"/>
                    <a:pt x="99" y="76"/>
                  </a:cubicBezTo>
                  <a:cubicBezTo>
                    <a:pt x="99" y="76"/>
                    <a:pt x="98" y="76"/>
                    <a:pt x="98" y="76"/>
                  </a:cubicBezTo>
                  <a:moveTo>
                    <a:pt x="99" y="83"/>
                  </a:moveTo>
                  <a:cubicBezTo>
                    <a:pt x="100" y="83"/>
                    <a:pt x="100" y="83"/>
                    <a:pt x="100" y="83"/>
                  </a:cubicBezTo>
                  <a:cubicBezTo>
                    <a:pt x="99" y="85"/>
                    <a:pt x="99" y="85"/>
                    <a:pt x="99" y="85"/>
                  </a:cubicBezTo>
                  <a:cubicBezTo>
                    <a:pt x="99" y="84"/>
                    <a:pt x="99" y="84"/>
                    <a:pt x="99" y="83"/>
                  </a:cubicBezTo>
                  <a:moveTo>
                    <a:pt x="85" y="57"/>
                  </a:moveTo>
                  <a:cubicBezTo>
                    <a:pt x="86" y="58"/>
                    <a:pt x="86" y="57"/>
                    <a:pt x="86" y="58"/>
                  </a:cubicBezTo>
                  <a:cubicBezTo>
                    <a:pt x="86" y="59"/>
                    <a:pt x="86" y="59"/>
                    <a:pt x="86" y="59"/>
                  </a:cubicBezTo>
                  <a:cubicBezTo>
                    <a:pt x="85" y="58"/>
                    <a:pt x="85" y="59"/>
                    <a:pt x="85" y="57"/>
                  </a:cubicBezTo>
                  <a:moveTo>
                    <a:pt x="81" y="49"/>
                  </a:moveTo>
                  <a:cubicBezTo>
                    <a:pt x="81" y="50"/>
                    <a:pt x="81" y="51"/>
                    <a:pt x="81" y="52"/>
                  </a:cubicBezTo>
                  <a:cubicBezTo>
                    <a:pt x="80" y="52"/>
                    <a:pt x="80" y="52"/>
                    <a:pt x="80" y="52"/>
                  </a:cubicBezTo>
                  <a:cubicBezTo>
                    <a:pt x="80" y="51"/>
                    <a:pt x="80" y="50"/>
                    <a:pt x="81" y="49"/>
                  </a:cubicBezTo>
                  <a:moveTo>
                    <a:pt x="81" y="58"/>
                  </a:moveTo>
                  <a:cubicBezTo>
                    <a:pt x="81" y="58"/>
                    <a:pt x="81" y="59"/>
                    <a:pt x="81" y="59"/>
                  </a:cubicBezTo>
                  <a:cubicBezTo>
                    <a:pt x="79" y="58"/>
                    <a:pt x="80" y="60"/>
                    <a:pt x="79" y="58"/>
                  </a:cubicBezTo>
                  <a:lnTo>
                    <a:pt x="81" y="58"/>
                  </a:lnTo>
                  <a:close/>
                  <a:moveTo>
                    <a:pt x="45" y="30"/>
                  </a:moveTo>
                  <a:cubicBezTo>
                    <a:pt x="46" y="30"/>
                    <a:pt x="46" y="30"/>
                    <a:pt x="46" y="30"/>
                  </a:cubicBezTo>
                  <a:cubicBezTo>
                    <a:pt x="46" y="31"/>
                    <a:pt x="46" y="32"/>
                    <a:pt x="46" y="33"/>
                  </a:cubicBezTo>
                  <a:cubicBezTo>
                    <a:pt x="46" y="33"/>
                    <a:pt x="45" y="33"/>
                    <a:pt x="44" y="33"/>
                  </a:cubicBezTo>
                  <a:cubicBezTo>
                    <a:pt x="45" y="32"/>
                    <a:pt x="45" y="31"/>
                    <a:pt x="45" y="30"/>
                  </a:cubicBezTo>
                  <a:moveTo>
                    <a:pt x="12" y="37"/>
                  </a:moveTo>
                  <a:cubicBezTo>
                    <a:pt x="11" y="37"/>
                    <a:pt x="11" y="37"/>
                    <a:pt x="11" y="37"/>
                  </a:cubicBezTo>
                  <a:cubicBezTo>
                    <a:pt x="11" y="34"/>
                    <a:pt x="12" y="32"/>
                    <a:pt x="13" y="30"/>
                  </a:cubicBezTo>
                  <a:cubicBezTo>
                    <a:pt x="13" y="27"/>
                    <a:pt x="13" y="27"/>
                    <a:pt x="11" y="26"/>
                  </a:cubicBezTo>
                  <a:cubicBezTo>
                    <a:pt x="11" y="25"/>
                    <a:pt x="11" y="23"/>
                    <a:pt x="11" y="22"/>
                  </a:cubicBezTo>
                  <a:cubicBezTo>
                    <a:pt x="15" y="22"/>
                    <a:pt x="15" y="22"/>
                    <a:pt x="15" y="22"/>
                  </a:cubicBezTo>
                  <a:cubicBezTo>
                    <a:pt x="15" y="27"/>
                    <a:pt x="15" y="31"/>
                    <a:pt x="14" y="35"/>
                  </a:cubicBezTo>
                  <a:cubicBezTo>
                    <a:pt x="14" y="36"/>
                    <a:pt x="13" y="37"/>
                    <a:pt x="12" y="37"/>
                  </a:cubicBezTo>
                  <a:moveTo>
                    <a:pt x="13" y="64"/>
                  </a:moveTo>
                  <a:cubicBezTo>
                    <a:pt x="14" y="64"/>
                    <a:pt x="14" y="64"/>
                    <a:pt x="14" y="64"/>
                  </a:cubicBezTo>
                  <a:cubicBezTo>
                    <a:pt x="15" y="65"/>
                    <a:pt x="15" y="66"/>
                    <a:pt x="15" y="67"/>
                  </a:cubicBezTo>
                  <a:lnTo>
                    <a:pt x="13" y="64"/>
                  </a:lnTo>
                  <a:close/>
                  <a:moveTo>
                    <a:pt x="16" y="48"/>
                  </a:moveTo>
                  <a:cubicBezTo>
                    <a:pt x="14" y="48"/>
                    <a:pt x="14" y="48"/>
                    <a:pt x="14" y="48"/>
                  </a:cubicBezTo>
                  <a:cubicBezTo>
                    <a:pt x="14" y="47"/>
                    <a:pt x="14" y="47"/>
                    <a:pt x="13" y="46"/>
                  </a:cubicBezTo>
                  <a:cubicBezTo>
                    <a:pt x="14" y="46"/>
                    <a:pt x="15" y="47"/>
                    <a:pt x="16" y="48"/>
                  </a:cubicBezTo>
                  <a:close/>
                  <a:moveTo>
                    <a:pt x="20" y="21"/>
                  </a:moveTo>
                  <a:cubicBezTo>
                    <a:pt x="20" y="18"/>
                    <a:pt x="19" y="20"/>
                    <a:pt x="18" y="19"/>
                  </a:cubicBezTo>
                  <a:cubicBezTo>
                    <a:pt x="18" y="16"/>
                    <a:pt x="18" y="16"/>
                    <a:pt x="18" y="16"/>
                  </a:cubicBezTo>
                  <a:cubicBezTo>
                    <a:pt x="19" y="16"/>
                    <a:pt x="19" y="16"/>
                    <a:pt x="19" y="16"/>
                  </a:cubicBezTo>
                  <a:cubicBezTo>
                    <a:pt x="20" y="18"/>
                    <a:pt x="21" y="19"/>
                    <a:pt x="20" y="21"/>
                  </a:cubicBezTo>
                  <a:moveTo>
                    <a:pt x="33" y="59"/>
                  </a:moveTo>
                  <a:cubicBezTo>
                    <a:pt x="32" y="59"/>
                    <a:pt x="32" y="59"/>
                    <a:pt x="31" y="59"/>
                  </a:cubicBezTo>
                  <a:cubicBezTo>
                    <a:pt x="28" y="58"/>
                    <a:pt x="28" y="53"/>
                    <a:pt x="26" y="50"/>
                  </a:cubicBezTo>
                  <a:cubicBezTo>
                    <a:pt x="30" y="49"/>
                    <a:pt x="28" y="45"/>
                    <a:pt x="29" y="41"/>
                  </a:cubicBezTo>
                  <a:cubicBezTo>
                    <a:pt x="33" y="44"/>
                    <a:pt x="29" y="51"/>
                    <a:pt x="29" y="54"/>
                  </a:cubicBezTo>
                  <a:cubicBezTo>
                    <a:pt x="31" y="56"/>
                    <a:pt x="31" y="55"/>
                    <a:pt x="32" y="58"/>
                  </a:cubicBezTo>
                  <a:cubicBezTo>
                    <a:pt x="33" y="59"/>
                    <a:pt x="33" y="59"/>
                    <a:pt x="33" y="59"/>
                  </a:cubicBezTo>
                  <a:close/>
                  <a:moveTo>
                    <a:pt x="32" y="50"/>
                  </a:moveTo>
                  <a:cubicBezTo>
                    <a:pt x="32" y="49"/>
                    <a:pt x="33" y="47"/>
                    <a:pt x="33" y="45"/>
                  </a:cubicBezTo>
                  <a:cubicBezTo>
                    <a:pt x="34" y="47"/>
                    <a:pt x="34" y="49"/>
                    <a:pt x="34" y="52"/>
                  </a:cubicBezTo>
                  <a:cubicBezTo>
                    <a:pt x="33" y="51"/>
                    <a:pt x="32" y="51"/>
                    <a:pt x="32" y="50"/>
                  </a:cubicBezTo>
                  <a:moveTo>
                    <a:pt x="33" y="42"/>
                  </a:moveTo>
                  <a:cubicBezTo>
                    <a:pt x="33" y="40"/>
                    <a:pt x="33" y="40"/>
                    <a:pt x="33" y="40"/>
                  </a:cubicBezTo>
                  <a:cubicBezTo>
                    <a:pt x="34" y="40"/>
                    <a:pt x="34" y="40"/>
                    <a:pt x="34" y="40"/>
                  </a:cubicBezTo>
                  <a:cubicBezTo>
                    <a:pt x="34" y="41"/>
                    <a:pt x="34" y="42"/>
                    <a:pt x="33" y="42"/>
                  </a:cubicBezTo>
                  <a:moveTo>
                    <a:pt x="34" y="36"/>
                  </a:moveTo>
                  <a:cubicBezTo>
                    <a:pt x="35" y="37"/>
                    <a:pt x="35" y="38"/>
                    <a:pt x="35" y="39"/>
                  </a:cubicBezTo>
                  <a:cubicBezTo>
                    <a:pt x="35" y="40"/>
                    <a:pt x="34" y="40"/>
                    <a:pt x="34" y="40"/>
                  </a:cubicBezTo>
                  <a:cubicBezTo>
                    <a:pt x="34" y="39"/>
                    <a:pt x="34" y="37"/>
                    <a:pt x="34" y="36"/>
                  </a:cubicBezTo>
                  <a:moveTo>
                    <a:pt x="36" y="57"/>
                  </a:moveTo>
                  <a:cubicBezTo>
                    <a:pt x="35" y="57"/>
                    <a:pt x="35" y="58"/>
                    <a:pt x="34" y="58"/>
                  </a:cubicBezTo>
                  <a:cubicBezTo>
                    <a:pt x="35" y="56"/>
                    <a:pt x="35" y="54"/>
                    <a:pt x="35" y="52"/>
                  </a:cubicBezTo>
                  <a:cubicBezTo>
                    <a:pt x="37" y="54"/>
                    <a:pt x="37" y="54"/>
                    <a:pt x="37" y="54"/>
                  </a:cubicBezTo>
                  <a:cubicBezTo>
                    <a:pt x="37" y="55"/>
                    <a:pt x="36" y="56"/>
                    <a:pt x="36" y="57"/>
                  </a:cubicBezTo>
                  <a:moveTo>
                    <a:pt x="44" y="53"/>
                  </a:moveTo>
                  <a:cubicBezTo>
                    <a:pt x="44" y="53"/>
                    <a:pt x="44" y="53"/>
                    <a:pt x="44" y="54"/>
                  </a:cubicBezTo>
                  <a:cubicBezTo>
                    <a:pt x="42" y="49"/>
                    <a:pt x="42" y="49"/>
                    <a:pt x="42" y="49"/>
                  </a:cubicBezTo>
                  <a:cubicBezTo>
                    <a:pt x="45" y="50"/>
                    <a:pt x="43" y="50"/>
                    <a:pt x="45" y="52"/>
                  </a:cubicBezTo>
                  <a:lnTo>
                    <a:pt x="44" y="53"/>
                  </a:lnTo>
                  <a:close/>
                  <a:moveTo>
                    <a:pt x="46" y="56"/>
                  </a:moveTo>
                  <a:cubicBezTo>
                    <a:pt x="46" y="56"/>
                    <a:pt x="46" y="55"/>
                    <a:pt x="46" y="55"/>
                  </a:cubicBezTo>
                  <a:cubicBezTo>
                    <a:pt x="47" y="56"/>
                    <a:pt x="47" y="55"/>
                    <a:pt x="46" y="56"/>
                  </a:cubicBezTo>
                  <a:moveTo>
                    <a:pt x="54" y="50"/>
                  </a:moveTo>
                  <a:cubicBezTo>
                    <a:pt x="53" y="50"/>
                    <a:pt x="53" y="50"/>
                    <a:pt x="53" y="50"/>
                  </a:cubicBezTo>
                  <a:cubicBezTo>
                    <a:pt x="54" y="42"/>
                    <a:pt x="54" y="42"/>
                    <a:pt x="54" y="42"/>
                  </a:cubicBezTo>
                  <a:cubicBezTo>
                    <a:pt x="55" y="43"/>
                    <a:pt x="55" y="45"/>
                    <a:pt x="55" y="47"/>
                  </a:cubicBezTo>
                  <a:cubicBezTo>
                    <a:pt x="55" y="48"/>
                    <a:pt x="55" y="49"/>
                    <a:pt x="54" y="50"/>
                  </a:cubicBezTo>
                  <a:moveTo>
                    <a:pt x="66" y="44"/>
                  </a:moveTo>
                  <a:cubicBezTo>
                    <a:pt x="67" y="42"/>
                    <a:pt x="67" y="41"/>
                    <a:pt x="67" y="40"/>
                  </a:cubicBezTo>
                  <a:cubicBezTo>
                    <a:pt x="68" y="41"/>
                    <a:pt x="68" y="42"/>
                    <a:pt x="68" y="43"/>
                  </a:cubicBezTo>
                  <a:cubicBezTo>
                    <a:pt x="67" y="43"/>
                    <a:pt x="67" y="43"/>
                    <a:pt x="66" y="44"/>
                  </a:cubicBezTo>
                  <a:moveTo>
                    <a:pt x="72" y="43"/>
                  </a:moveTo>
                  <a:cubicBezTo>
                    <a:pt x="71" y="43"/>
                    <a:pt x="71" y="43"/>
                    <a:pt x="71" y="43"/>
                  </a:cubicBezTo>
                  <a:cubicBezTo>
                    <a:pt x="70" y="42"/>
                    <a:pt x="70" y="42"/>
                    <a:pt x="70" y="40"/>
                  </a:cubicBezTo>
                  <a:cubicBezTo>
                    <a:pt x="71" y="41"/>
                    <a:pt x="71" y="42"/>
                    <a:pt x="72" y="43"/>
                  </a:cubicBezTo>
                  <a:close/>
                  <a:moveTo>
                    <a:pt x="74" y="36"/>
                  </a:moveTo>
                  <a:cubicBezTo>
                    <a:pt x="75" y="36"/>
                    <a:pt x="75" y="36"/>
                    <a:pt x="75" y="36"/>
                  </a:cubicBezTo>
                  <a:cubicBezTo>
                    <a:pt x="75" y="36"/>
                    <a:pt x="76" y="36"/>
                    <a:pt x="76" y="37"/>
                  </a:cubicBezTo>
                  <a:cubicBezTo>
                    <a:pt x="74" y="37"/>
                    <a:pt x="75" y="37"/>
                    <a:pt x="74" y="36"/>
                  </a:cubicBezTo>
                  <a:moveTo>
                    <a:pt x="76" y="55"/>
                  </a:moveTo>
                  <a:cubicBezTo>
                    <a:pt x="76" y="54"/>
                    <a:pt x="76" y="53"/>
                    <a:pt x="76" y="53"/>
                  </a:cubicBezTo>
                  <a:cubicBezTo>
                    <a:pt x="77" y="53"/>
                    <a:pt x="77" y="54"/>
                    <a:pt x="77" y="55"/>
                  </a:cubicBezTo>
                  <a:lnTo>
                    <a:pt x="76" y="55"/>
                  </a:lnTo>
                  <a:close/>
                  <a:moveTo>
                    <a:pt x="77" y="57"/>
                  </a:moveTo>
                  <a:cubicBezTo>
                    <a:pt x="77" y="57"/>
                    <a:pt x="77" y="56"/>
                    <a:pt x="77" y="55"/>
                  </a:cubicBezTo>
                  <a:cubicBezTo>
                    <a:pt x="77" y="55"/>
                    <a:pt x="77" y="55"/>
                    <a:pt x="77" y="55"/>
                  </a:cubicBezTo>
                  <a:cubicBezTo>
                    <a:pt x="78" y="56"/>
                    <a:pt x="78" y="57"/>
                    <a:pt x="78" y="57"/>
                  </a:cubicBezTo>
                  <a:lnTo>
                    <a:pt x="77" y="57"/>
                  </a:lnTo>
                  <a:close/>
                  <a:moveTo>
                    <a:pt x="82" y="64"/>
                  </a:moveTo>
                  <a:cubicBezTo>
                    <a:pt x="81" y="64"/>
                    <a:pt x="81" y="64"/>
                    <a:pt x="81" y="64"/>
                  </a:cubicBezTo>
                  <a:cubicBezTo>
                    <a:pt x="79" y="61"/>
                    <a:pt x="79" y="61"/>
                    <a:pt x="79" y="61"/>
                  </a:cubicBezTo>
                  <a:cubicBezTo>
                    <a:pt x="80" y="61"/>
                    <a:pt x="81" y="61"/>
                    <a:pt x="82" y="61"/>
                  </a:cubicBezTo>
                  <a:lnTo>
                    <a:pt x="82" y="64"/>
                  </a:lnTo>
                  <a:close/>
                  <a:moveTo>
                    <a:pt x="82" y="72"/>
                  </a:moveTo>
                  <a:cubicBezTo>
                    <a:pt x="82" y="72"/>
                    <a:pt x="82" y="71"/>
                    <a:pt x="83" y="70"/>
                  </a:cubicBezTo>
                  <a:cubicBezTo>
                    <a:pt x="84" y="70"/>
                    <a:pt x="84" y="70"/>
                    <a:pt x="84" y="70"/>
                  </a:cubicBezTo>
                  <a:cubicBezTo>
                    <a:pt x="83" y="71"/>
                    <a:pt x="83" y="72"/>
                    <a:pt x="82" y="72"/>
                  </a:cubicBezTo>
                  <a:moveTo>
                    <a:pt x="87" y="68"/>
                  </a:moveTo>
                  <a:cubicBezTo>
                    <a:pt x="87" y="69"/>
                    <a:pt x="87" y="69"/>
                    <a:pt x="87" y="70"/>
                  </a:cubicBezTo>
                  <a:cubicBezTo>
                    <a:pt x="86" y="69"/>
                    <a:pt x="86" y="68"/>
                    <a:pt x="86" y="68"/>
                  </a:cubicBezTo>
                  <a:cubicBezTo>
                    <a:pt x="87" y="68"/>
                    <a:pt x="87" y="68"/>
                    <a:pt x="87" y="68"/>
                  </a:cubicBezTo>
                  <a:close/>
                  <a:moveTo>
                    <a:pt x="85" y="61"/>
                  </a:moveTo>
                  <a:cubicBezTo>
                    <a:pt x="86" y="62"/>
                    <a:pt x="87" y="63"/>
                    <a:pt x="87" y="65"/>
                  </a:cubicBezTo>
                  <a:cubicBezTo>
                    <a:pt x="85" y="64"/>
                    <a:pt x="84" y="64"/>
                    <a:pt x="85" y="61"/>
                  </a:cubicBezTo>
                  <a:moveTo>
                    <a:pt x="86" y="56"/>
                  </a:moveTo>
                  <a:cubicBezTo>
                    <a:pt x="86" y="54"/>
                    <a:pt x="86" y="54"/>
                    <a:pt x="86" y="54"/>
                  </a:cubicBezTo>
                  <a:cubicBezTo>
                    <a:pt x="87" y="55"/>
                    <a:pt x="87" y="55"/>
                    <a:pt x="87" y="55"/>
                  </a:cubicBezTo>
                  <a:lnTo>
                    <a:pt x="86" y="56"/>
                  </a:lnTo>
                  <a:close/>
                  <a:moveTo>
                    <a:pt x="93" y="62"/>
                  </a:moveTo>
                  <a:cubicBezTo>
                    <a:pt x="92" y="61"/>
                    <a:pt x="92" y="60"/>
                    <a:pt x="92" y="58"/>
                  </a:cubicBezTo>
                  <a:cubicBezTo>
                    <a:pt x="93" y="59"/>
                    <a:pt x="93" y="60"/>
                    <a:pt x="93" y="62"/>
                  </a:cubicBezTo>
                  <a:moveTo>
                    <a:pt x="95" y="82"/>
                  </a:moveTo>
                  <a:cubicBezTo>
                    <a:pt x="94" y="82"/>
                    <a:pt x="94" y="82"/>
                    <a:pt x="94" y="82"/>
                  </a:cubicBezTo>
                  <a:cubicBezTo>
                    <a:pt x="94" y="82"/>
                    <a:pt x="94" y="81"/>
                    <a:pt x="94" y="80"/>
                  </a:cubicBezTo>
                  <a:cubicBezTo>
                    <a:pt x="95" y="80"/>
                    <a:pt x="95" y="80"/>
                    <a:pt x="95" y="80"/>
                  </a:cubicBezTo>
                  <a:lnTo>
                    <a:pt x="95" y="82"/>
                  </a:lnTo>
                  <a:close/>
                  <a:moveTo>
                    <a:pt x="95" y="78"/>
                  </a:moveTo>
                  <a:cubicBezTo>
                    <a:pt x="95" y="77"/>
                    <a:pt x="95" y="77"/>
                    <a:pt x="95" y="77"/>
                  </a:cubicBezTo>
                  <a:cubicBezTo>
                    <a:pt x="96" y="77"/>
                    <a:pt x="96" y="77"/>
                    <a:pt x="96" y="77"/>
                  </a:cubicBezTo>
                  <a:cubicBezTo>
                    <a:pt x="96" y="77"/>
                    <a:pt x="95" y="78"/>
                    <a:pt x="95" y="78"/>
                  </a:cubicBezTo>
                  <a:moveTo>
                    <a:pt x="98" y="69"/>
                  </a:moveTo>
                  <a:cubicBezTo>
                    <a:pt x="99" y="70"/>
                    <a:pt x="99" y="70"/>
                    <a:pt x="99" y="70"/>
                  </a:cubicBezTo>
                  <a:cubicBezTo>
                    <a:pt x="99" y="73"/>
                    <a:pt x="99" y="73"/>
                    <a:pt x="98" y="74"/>
                  </a:cubicBezTo>
                  <a:cubicBezTo>
                    <a:pt x="98" y="74"/>
                    <a:pt x="98" y="74"/>
                    <a:pt x="98" y="74"/>
                  </a:cubicBezTo>
                  <a:cubicBezTo>
                    <a:pt x="97" y="73"/>
                    <a:pt x="97" y="73"/>
                    <a:pt x="96" y="72"/>
                  </a:cubicBezTo>
                  <a:cubicBezTo>
                    <a:pt x="98" y="71"/>
                    <a:pt x="98" y="71"/>
                    <a:pt x="98" y="69"/>
                  </a:cubicBezTo>
                  <a:moveTo>
                    <a:pt x="98" y="89"/>
                  </a:moveTo>
                  <a:cubicBezTo>
                    <a:pt x="97" y="88"/>
                    <a:pt x="97" y="87"/>
                    <a:pt x="98" y="86"/>
                  </a:cubicBezTo>
                  <a:cubicBezTo>
                    <a:pt x="99" y="86"/>
                    <a:pt x="99" y="86"/>
                    <a:pt x="99" y="86"/>
                  </a:cubicBezTo>
                  <a:cubicBezTo>
                    <a:pt x="100" y="86"/>
                    <a:pt x="100" y="86"/>
                    <a:pt x="100" y="87"/>
                  </a:cubicBezTo>
                  <a:cubicBezTo>
                    <a:pt x="98" y="88"/>
                    <a:pt x="99" y="87"/>
                    <a:pt x="98" y="89"/>
                  </a:cubicBezTo>
                  <a:moveTo>
                    <a:pt x="99" y="95"/>
                  </a:moveTo>
                  <a:cubicBezTo>
                    <a:pt x="99" y="92"/>
                    <a:pt x="99" y="92"/>
                    <a:pt x="99" y="92"/>
                  </a:cubicBezTo>
                  <a:cubicBezTo>
                    <a:pt x="100" y="93"/>
                    <a:pt x="100" y="93"/>
                    <a:pt x="100" y="93"/>
                  </a:cubicBezTo>
                  <a:lnTo>
                    <a:pt x="99" y="95"/>
                  </a:lnTo>
                  <a:close/>
                  <a:moveTo>
                    <a:pt x="103" y="87"/>
                  </a:moveTo>
                  <a:cubicBezTo>
                    <a:pt x="103" y="87"/>
                    <a:pt x="103" y="88"/>
                    <a:pt x="104" y="89"/>
                  </a:cubicBezTo>
                  <a:cubicBezTo>
                    <a:pt x="102" y="87"/>
                    <a:pt x="103" y="89"/>
                    <a:pt x="103" y="87"/>
                  </a:cubicBezTo>
                  <a:moveTo>
                    <a:pt x="102" y="72"/>
                  </a:moveTo>
                  <a:cubicBezTo>
                    <a:pt x="105" y="79"/>
                    <a:pt x="105" y="79"/>
                    <a:pt x="105" y="79"/>
                  </a:cubicBezTo>
                  <a:cubicBezTo>
                    <a:pt x="104" y="79"/>
                    <a:pt x="104" y="80"/>
                    <a:pt x="104" y="80"/>
                  </a:cubicBezTo>
                  <a:cubicBezTo>
                    <a:pt x="103" y="78"/>
                    <a:pt x="102" y="75"/>
                    <a:pt x="102" y="72"/>
                  </a:cubicBezTo>
                  <a:moveTo>
                    <a:pt x="105" y="102"/>
                  </a:moveTo>
                  <a:cubicBezTo>
                    <a:pt x="105" y="102"/>
                    <a:pt x="105" y="102"/>
                    <a:pt x="105" y="102"/>
                  </a:cubicBezTo>
                  <a:cubicBezTo>
                    <a:pt x="104" y="101"/>
                    <a:pt x="104" y="100"/>
                    <a:pt x="104" y="99"/>
                  </a:cubicBezTo>
                  <a:cubicBezTo>
                    <a:pt x="105" y="99"/>
                    <a:pt x="105" y="99"/>
                    <a:pt x="105" y="99"/>
                  </a:cubicBezTo>
                  <a:lnTo>
                    <a:pt x="105" y="102"/>
                  </a:lnTo>
                  <a:close/>
                  <a:moveTo>
                    <a:pt x="107" y="96"/>
                  </a:moveTo>
                  <a:cubicBezTo>
                    <a:pt x="108" y="97"/>
                    <a:pt x="108" y="97"/>
                    <a:pt x="109" y="98"/>
                  </a:cubicBezTo>
                  <a:cubicBezTo>
                    <a:pt x="107" y="100"/>
                    <a:pt x="108" y="98"/>
                    <a:pt x="107" y="96"/>
                  </a:cubicBezTo>
                  <a:moveTo>
                    <a:pt x="109" y="85"/>
                  </a:moveTo>
                  <a:cubicBezTo>
                    <a:pt x="109" y="83"/>
                    <a:pt x="109" y="83"/>
                    <a:pt x="109" y="83"/>
                  </a:cubicBezTo>
                  <a:cubicBezTo>
                    <a:pt x="109" y="83"/>
                    <a:pt x="109" y="83"/>
                    <a:pt x="109" y="83"/>
                  </a:cubicBezTo>
                  <a:cubicBezTo>
                    <a:pt x="109" y="83"/>
                    <a:pt x="109" y="84"/>
                    <a:pt x="109" y="85"/>
                  </a:cubicBezTo>
                  <a:moveTo>
                    <a:pt x="127" y="16"/>
                  </a:moveTo>
                  <a:cubicBezTo>
                    <a:pt x="127" y="17"/>
                    <a:pt x="127" y="18"/>
                    <a:pt x="127" y="18"/>
                  </a:cubicBezTo>
                  <a:cubicBezTo>
                    <a:pt x="126" y="17"/>
                    <a:pt x="127" y="18"/>
                    <a:pt x="127" y="16"/>
                  </a:cubicBezTo>
                  <a:moveTo>
                    <a:pt x="160" y="74"/>
                  </a:moveTo>
                  <a:cubicBezTo>
                    <a:pt x="160" y="74"/>
                    <a:pt x="159" y="73"/>
                    <a:pt x="159" y="73"/>
                  </a:cubicBezTo>
                  <a:cubicBezTo>
                    <a:pt x="160" y="73"/>
                    <a:pt x="160" y="73"/>
                    <a:pt x="160" y="73"/>
                  </a:cubicBezTo>
                  <a:cubicBezTo>
                    <a:pt x="160" y="73"/>
                    <a:pt x="160" y="74"/>
                    <a:pt x="160" y="74"/>
                  </a:cubicBezTo>
                  <a:moveTo>
                    <a:pt x="218" y="28"/>
                  </a:moveTo>
                  <a:cubicBezTo>
                    <a:pt x="219" y="29"/>
                    <a:pt x="219" y="29"/>
                    <a:pt x="219" y="30"/>
                  </a:cubicBezTo>
                  <a:cubicBezTo>
                    <a:pt x="218" y="30"/>
                    <a:pt x="218" y="30"/>
                    <a:pt x="218" y="30"/>
                  </a:cubicBezTo>
                  <a:lnTo>
                    <a:pt x="218" y="28"/>
                  </a:lnTo>
                  <a:close/>
                  <a:moveTo>
                    <a:pt x="210" y="33"/>
                  </a:moveTo>
                  <a:cubicBezTo>
                    <a:pt x="210" y="33"/>
                    <a:pt x="210" y="33"/>
                    <a:pt x="210" y="34"/>
                  </a:cubicBezTo>
                  <a:cubicBezTo>
                    <a:pt x="209" y="33"/>
                    <a:pt x="209" y="33"/>
                    <a:pt x="209" y="33"/>
                  </a:cubicBezTo>
                  <a:lnTo>
                    <a:pt x="210" y="33"/>
                  </a:lnTo>
                  <a:close/>
                  <a:moveTo>
                    <a:pt x="206" y="39"/>
                  </a:moveTo>
                  <a:cubicBezTo>
                    <a:pt x="206" y="43"/>
                    <a:pt x="207" y="46"/>
                    <a:pt x="207" y="49"/>
                  </a:cubicBezTo>
                  <a:cubicBezTo>
                    <a:pt x="205" y="47"/>
                    <a:pt x="205" y="43"/>
                    <a:pt x="204" y="39"/>
                  </a:cubicBezTo>
                  <a:lnTo>
                    <a:pt x="206" y="39"/>
                  </a:lnTo>
                  <a:close/>
                  <a:moveTo>
                    <a:pt x="210" y="77"/>
                  </a:moveTo>
                  <a:cubicBezTo>
                    <a:pt x="209" y="77"/>
                    <a:pt x="208" y="76"/>
                    <a:pt x="207" y="76"/>
                  </a:cubicBezTo>
                  <a:cubicBezTo>
                    <a:pt x="208" y="75"/>
                    <a:pt x="208" y="74"/>
                    <a:pt x="209" y="73"/>
                  </a:cubicBezTo>
                  <a:cubicBezTo>
                    <a:pt x="210" y="73"/>
                    <a:pt x="210" y="73"/>
                    <a:pt x="210" y="73"/>
                  </a:cubicBezTo>
                  <a:cubicBezTo>
                    <a:pt x="210" y="74"/>
                    <a:pt x="210" y="76"/>
                    <a:pt x="210" y="77"/>
                  </a:cubicBezTo>
                  <a:moveTo>
                    <a:pt x="208" y="72"/>
                  </a:moveTo>
                  <a:cubicBezTo>
                    <a:pt x="208" y="71"/>
                    <a:pt x="208" y="71"/>
                    <a:pt x="207" y="70"/>
                  </a:cubicBezTo>
                  <a:cubicBezTo>
                    <a:pt x="209" y="70"/>
                    <a:pt x="208" y="71"/>
                    <a:pt x="210" y="70"/>
                  </a:cubicBezTo>
                  <a:cubicBezTo>
                    <a:pt x="211" y="71"/>
                    <a:pt x="211" y="71"/>
                    <a:pt x="211" y="71"/>
                  </a:cubicBezTo>
                  <a:cubicBezTo>
                    <a:pt x="210" y="71"/>
                    <a:pt x="209" y="72"/>
                    <a:pt x="208" y="72"/>
                  </a:cubicBezTo>
                  <a:moveTo>
                    <a:pt x="211" y="44"/>
                  </a:moveTo>
                  <a:cubicBezTo>
                    <a:pt x="211" y="46"/>
                    <a:pt x="212" y="47"/>
                    <a:pt x="213" y="48"/>
                  </a:cubicBezTo>
                  <a:cubicBezTo>
                    <a:pt x="212" y="49"/>
                    <a:pt x="212" y="49"/>
                    <a:pt x="212" y="49"/>
                  </a:cubicBezTo>
                  <a:cubicBezTo>
                    <a:pt x="211" y="48"/>
                    <a:pt x="211" y="46"/>
                    <a:pt x="211" y="44"/>
                  </a:cubicBezTo>
                  <a:moveTo>
                    <a:pt x="212" y="53"/>
                  </a:moveTo>
                  <a:cubicBezTo>
                    <a:pt x="212" y="52"/>
                    <a:pt x="213" y="52"/>
                    <a:pt x="213" y="51"/>
                  </a:cubicBezTo>
                  <a:cubicBezTo>
                    <a:pt x="213" y="52"/>
                    <a:pt x="213" y="52"/>
                    <a:pt x="213" y="52"/>
                  </a:cubicBezTo>
                  <a:lnTo>
                    <a:pt x="212" y="53"/>
                  </a:lnTo>
                  <a:close/>
                  <a:moveTo>
                    <a:pt x="217" y="55"/>
                  </a:moveTo>
                  <a:cubicBezTo>
                    <a:pt x="216" y="55"/>
                    <a:pt x="216" y="56"/>
                    <a:pt x="215" y="56"/>
                  </a:cubicBezTo>
                  <a:cubicBezTo>
                    <a:pt x="216" y="54"/>
                    <a:pt x="216" y="52"/>
                    <a:pt x="216" y="50"/>
                  </a:cubicBezTo>
                  <a:cubicBezTo>
                    <a:pt x="217" y="51"/>
                    <a:pt x="217" y="53"/>
                    <a:pt x="217" y="55"/>
                  </a:cubicBezTo>
                  <a:moveTo>
                    <a:pt x="215" y="46"/>
                  </a:moveTo>
                  <a:cubicBezTo>
                    <a:pt x="216" y="46"/>
                    <a:pt x="216" y="46"/>
                    <a:pt x="217" y="47"/>
                  </a:cubicBezTo>
                  <a:cubicBezTo>
                    <a:pt x="217" y="49"/>
                    <a:pt x="217" y="49"/>
                    <a:pt x="217" y="49"/>
                  </a:cubicBezTo>
                  <a:cubicBezTo>
                    <a:pt x="215" y="48"/>
                    <a:pt x="215" y="48"/>
                    <a:pt x="215" y="46"/>
                  </a:cubicBezTo>
                  <a:moveTo>
                    <a:pt x="219" y="38"/>
                  </a:moveTo>
                  <a:cubicBezTo>
                    <a:pt x="215" y="40"/>
                    <a:pt x="216" y="38"/>
                    <a:pt x="211" y="38"/>
                  </a:cubicBezTo>
                  <a:cubicBezTo>
                    <a:pt x="211" y="37"/>
                    <a:pt x="211" y="35"/>
                    <a:pt x="211" y="34"/>
                  </a:cubicBezTo>
                  <a:cubicBezTo>
                    <a:pt x="212" y="35"/>
                    <a:pt x="213" y="36"/>
                    <a:pt x="214" y="36"/>
                  </a:cubicBezTo>
                  <a:cubicBezTo>
                    <a:pt x="215" y="36"/>
                    <a:pt x="215" y="35"/>
                    <a:pt x="216" y="34"/>
                  </a:cubicBezTo>
                  <a:cubicBezTo>
                    <a:pt x="217" y="36"/>
                    <a:pt x="216" y="37"/>
                    <a:pt x="218" y="38"/>
                  </a:cubicBezTo>
                  <a:cubicBezTo>
                    <a:pt x="218" y="37"/>
                    <a:pt x="218" y="37"/>
                    <a:pt x="218" y="37"/>
                  </a:cubicBezTo>
                  <a:cubicBezTo>
                    <a:pt x="220" y="36"/>
                    <a:pt x="219" y="33"/>
                    <a:pt x="219" y="32"/>
                  </a:cubicBezTo>
                  <a:cubicBezTo>
                    <a:pt x="221" y="33"/>
                    <a:pt x="221" y="32"/>
                    <a:pt x="221" y="34"/>
                  </a:cubicBezTo>
                  <a:cubicBezTo>
                    <a:pt x="221" y="37"/>
                    <a:pt x="221" y="38"/>
                    <a:pt x="221" y="41"/>
                  </a:cubicBezTo>
                  <a:cubicBezTo>
                    <a:pt x="221" y="41"/>
                    <a:pt x="220" y="41"/>
                    <a:pt x="220" y="42"/>
                  </a:cubicBezTo>
                  <a:cubicBezTo>
                    <a:pt x="219" y="40"/>
                    <a:pt x="219" y="40"/>
                    <a:pt x="219" y="38"/>
                  </a:cubicBezTo>
                  <a:moveTo>
                    <a:pt x="221" y="72"/>
                  </a:moveTo>
                  <a:cubicBezTo>
                    <a:pt x="221" y="73"/>
                    <a:pt x="222" y="74"/>
                    <a:pt x="223" y="76"/>
                  </a:cubicBezTo>
                  <a:cubicBezTo>
                    <a:pt x="222" y="77"/>
                    <a:pt x="222" y="77"/>
                    <a:pt x="222" y="77"/>
                  </a:cubicBezTo>
                  <a:cubicBezTo>
                    <a:pt x="221" y="75"/>
                    <a:pt x="221" y="74"/>
                    <a:pt x="221" y="72"/>
                  </a:cubicBezTo>
                  <a:moveTo>
                    <a:pt x="223" y="84"/>
                  </a:moveTo>
                  <a:cubicBezTo>
                    <a:pt x="222" y="84"/>
                    <a:pt x="222" y="83"/>
                    <a:pt x="222" y="83"/>
                  </a:cubicBezTo>
                  <a:cubicBezTo>
                    <a:pt x="223" y="83"/>
                    <a:pt x="223" y="83"/>
                    <a:pt x="223" y="83"/>
                  </a:cubicBezTo>
                  <a:cubicBezTo>
                    <a:pt x="223" y="83"/>
                    <a:pt x="223" y="84"/>
                    <a:pt x="223" y="84"/>
                  </a:cubicBezTo>
                  <a:moveTo>
                    <a:pt x="273" y="31"/>
                  </a:moveTo>
                  <a:cubicBezTo>
                    <a:pt x="273" y="31"/>
                    <a:pt x="273" y="30"/>
                    <a:pt x="272" y="30"/>
                  </a:cubicBezTo>
                  <a:cubicBezTo>
                    <a:pt x="273" y="31"/>
                    <a:pt x="273" y="31"/>
                    <a:pt x="273" y="31"/>
                  </a:cubicBezTo>
                  <a:moveTo>
                    <a:pt x="267" y="56"/>
                  </a:moveTo>
                  <a:cubicBezTo>
                    <a:pt x="266" y="57"/>
                    <a:pt x="266" y="57"/>
                    <a:pt x="266" y="57"/>
                  </a:cubicBezTo>
                  <a:cubicBezTo>
                    <a:pt x="266" y="57"/>
                    <a:pt x="266" y="56"/>
                    <a:pt x="267" y="55"/>
                  </a:cubicBezTo>
                  <a:lnTo>
                    <a:pt x="267" y="56"/>
                  </a:lnTo>
                  <a:close/>
                  <a:moveTo>
                    <a:pt x="268" y="73"/>
                  </a:moveTo>
                  <a:cubicBezTo>
                    <a:pt x="268" y="73"/>
                    <a:pt x="268" y="74"/>
                    <a:pt x="268" y="74"/>
                  </a:cubicBezTo>
                  <a:cubicBezTo>
                    <a:pt x="267" y="74"/>
                    <a:pt x="267" y="74"/>
                    <a:pt x="266" y="75"/>
                  </a:cubicBezTo>
                  <a:cubicBezTo>
                    <a:pt x="266" y="73"/>
                    <a:pt x="267" y="72"/>
                    <a:pt x="267" y="71"/>
                  </a:cubicBezTo>
                  <a:cubicBezTo>
                    <a:pt x="268" y="72"/>
                    <a:pt x="268" y="72"/>
                    <a:pt x="268" y="73"/>
                  </a:cubicBezTo>
                  <a:moveTo>
                    <a:pt x="264" y="24"/>
                  </a:moveTo>
                  <a:cubicBezTo>
                    <a:pt x="266" y="24"/>
                    <a:pt x="266" y="24"/>
                    <a:pt x="266" y="24"/>
                  </a:cubicBezTo>
                  <a:cubicBezTo>
                    <a:pt x="264" y="25"/>
                    <a:pt x="264" y="25"/>
                    <a:pt x="264" y="25"/>
                  </a:cubicBezTo>
                  <a:lnTo>
                    <a:pt x="264" y="24"/>
                  </a:lnTo>
                  <a:close/>
                  <a:moveTo>
                    <a:pt x="264" y="28"/>
                  </a:moveTo>
                  <a:cubicBezTo>
                    <a:pt x="265" y="29"/>
                    <a:pt x="265" y="28"/>
                    <a:pt x="264" y="29"/>
                  </a:cubicBezTo>
                  <a:lnTo>
                    <a:pt x="264" y="28"/>
                  </a:lnTo>
                  <a:close/>
                  <a:moveTo>
                    <a:pt x="264" y="64"/>
                  </a:moveTo>
                  <a:cubicBezTo>
                    <a:pt x="262" y="64"/>
                    <a:pt x="262" y="64"/>
                    <a:pt x="262" y="64"/>
                  </a:cubicBezTo>
                  <a:cubicBezTo>
                    <a:pt x="262" y="63"/>
                    <a:pt x="263" y="62"/>
                    <a:pt x="263" y="61"/>
                  </a:cubicBezTo>
                  <a:cubicBezTo>
                    <a:pt x="263" y="62"/>
                    <a:pt x="263" y="63"/>
                    <a:pt x="264" y="64"/>
                  </a:cubicBezTo>
                  <a:moveTo>
                    <a:pt x="263" y="78"/>
                  </a:moveTo>
                  <a:cubicBezTo>
                    <a:pt x="262" y="76"/>
                    <a:pt x="263" y="77"/>
                    <a:pt x="261" y="77"/>
                  </a:cubicBezTo>
                  <a:cubicBezTo>
                    <a:pt x="261" y="74"/>
                    <a:pt x="262" y="72"/>
                    <a:pt x="262" y="70"/>
                  </a:cubicBezTo>
                  <a:cubicBezTo>
                    <a:pt x="263" y="73"/>
                    <a:pt x="263" y="75"/>
                    <a:pt x="263" y="78"/>
                  </a:cubicBezTo>
                  <a:moveTo>
                    <a:pt x="260" y="27"/>
                  </a:moveTo>
                  <a:cubicBezTo>
                    <a:pt x="261" y="27"/>
                    <a:pt x="261" y="27"/>
                    <a:pt x="261" y="27"/>
                  </a:cubicBezTo>
                  <a:cubicBezTo>
                    <a:pt x="261" y="28"/>
                    <a:pt x="261" y="28"/>
                    <a:pt x="260" y="29"/>
                  </a:cubicBezTo>
                  <a:lnTo>
                    <a:pt x="260" y="27"/>
                  </a:lnTo>
                  <a:close/>
                  <a:moveTo>
                    <a:pt x="260" y="39"/>
                  </a:moveTo>
                  <a:cubicBezTo>
                    <a:pt x="261" y="39"/>
                    <a:pt x="261" y="39"/>
                    <a:pt x="261" y="39"/>
                  </a:cubicBezTo>
                  <a:cubicBezTo>
                    <a:pt x="261" y="40"/>
                    <a:pt x="260" y="42"/>
                    <a:pt x="260" y="43"/>
                  </a:cubicBezTo>
                  <a:cubicBezTo>
                    <a:pt x="260" y="42"/>
                    <a:pt x="260" y="42"/>
                    <a:pt x="259" y="41"/>
                  </a:cubicBezTo>
                  <a:cubicBezTo>
                    <a:pt x="260" y="40"/>
                    <a:pt x="260" y="40"/>
                    <a:pt x="260" y="39"/>
                  </a:cubicBezTo>
                  <a:moveTo>
                    <a:pt x="252" y="35"/>
                  </a:moveTo>
                  <a:cubicBezTo>
                    <a:pt x="252" y="36"/>
                    <a:pt x="252" y="37"/>
                    <a:pt x="253" y="38"/>
                  </a:cubicBezTo>
                  <a:cubicBezTo>
                    <a:pt x="252" y="37"/>
                    <a:pt x="252" y="37"/>
                    <a:pt x="252" y="35"/>
                  </a:cubicBezTo>
                  <a:moveTo>
                    <a:pt x="253" y="39"/>
                  </a:moveTo>
                  <a:cubicBezTo>
                    <a:pt x="252" y="40"/>
                    <a:pt x="252" y="41"/>
                    <a:pt x="252" y="42"/>
                  </a:cubicBezTo>
                  <a:cubicBezTo>
                    <a:pt x="251" y="42"/>
                    <a:pt x="251" y="42"/>
                    <a:pt x="251" y="42"/>
                  </a:cubicBezTo>
                  <a:cubicBezTo>
                    <a:pt x="251" y="41"/>
                    <a:pt x="251" y="40"/>
                    <a:pt x="251" y="39"/>
                  </a:cubicBezTo>
                  <a:lnTo>
                    <a:pt x="253" y="39"/>
                  </a:lnTo>
                  <a:close/>
                  <a:moveTo>
                    <a:pt x="248" y="30"/>
                  </a:moveTo>
                  <a:cubicBezTo>
                    <a:pt x="248" y="32"/>
                    <a:pt x="248" y="32"/>
                    <a:pt x="248" y="32"/>
                  </a:cubicBezTo>
                  <a:cubicBezTo>
                    <a:pt x="247" y="30"/>
                    <a:pt x="247" y="30"/>
                    <a:pt x="247" y="30"/>
                  </a:cubicBezTo>
                  <a:lnTo>
                    <a:pt x="248" y="30"/>
                  </a:lnTo>
                  <a:close/>
                  <a:moveTo>
                    <a:pt x="247" y="80"/>
                  </a:moveTo>
                  <a:cubicBezTo>
                    <a:pt x="245" y="80"/>
                    <a:pt x="246" y="80"/>
                    <a:pt x="245" y="79"/>
                  </a:cubicBezTo>
                  <a:cubicBezTo>
                    <a:pt x="247" y="80"/>
                    <a:pt x="246" y="79"/>
                    <a:pt x="247" y="80"/>
                  </a:cubicBezTo>
                  <a:moveTo>
                    <a:pt x="240" y="38"/>
                  </a:moveTo>
                  <a:cubicBezTo>
                    <a:pt x="242" y="38"/>
                    <a:pt x="242" y="38"/>
                    <a:pt x="242" y="38"/>
                  </a:cubicBezTo>
                  <a:cubicBezTo>
                    <a:pt x="241" y="39"/>
                    <a:pt x="241" y="39"/>
                    <a:pt x="241" y="39"/>
                  </a:cubicBezTo>
                  <a:cubicBezTo>
                    <a:pt x="241" y="39"/>
                    <a:pt x="241" y="39"/>
                    <a:pt x="240" y="38"/>
                  </a:cubicBezTo>
                  <a:moveTo>
                    <a:pt x="240" y="43"/>
                  </a:moveTo>
                  <a:cubicBezTo>
                    <a:pt x="240" y="42"/>
                    <a:pt x="240" y="42"/>
                    <a:pt x="240" y="42"/>
                  </a:cubicBezTo>
                  <a:cubicBezTo>
                    <a:pt x="241" y="42"/>
                    <a:pt x="241" y="42"/>
                    <a:pt x="240" y="43"/>
                  </a:cubicBezTo>
                  <a:moveTo>
                    <a:pt x="240" y="33"/>
                  </a:moveTo>
                  <a:cubicBezTo>
                    <a:pt x="239" y="33"/>
                    <a:pt x="239" y="33"/>
                    <a:pt x="239" y="33"/>
                  </a:cubicBezTo>
                  <a:cubicBezTo>
                    <a:pt x="239" y="34"/>
                    <a:pt x="239" y="34"/>
                    <a:pt x="239" y="34"/>
                  </a:cubicBezTo>
                  <a:cubicBezTo>
                    <a:pt x="239" y="33"/>
                    <a:pt x="239" y="32"/>
                    <a:pt x="238" y="31"/>
                  </a:cubicBezTo>
                  <a:cubicBezTo>
                    <a:pt x="241" y="32"/>
                    <a:pt x="240" y="31"/>
                    <a:pt x="240" y="33"/>
                  </a:cubicBezTo>
                  <a:moveTo>
                    <a:pt x="234" y="63"/>
                  </a:moveTo>
                  <a:cubicBezTo>
                    <a:pt x="235" y="63"/>
                    <a:pt x="235" y="63"/>
                    <a:pt x="235" y="63"/>
                  </a:cubicBezTo>
                  <a:cubicBezTo>
                    <a:pt x="235" y="64"/>
                    <a:pt x="235" y="64"/>
                    <a:pt x="235" y="64"/>
                  </a:cubicBezTo>
                  <a:cubicBezTo>
                    <a:pt x="234" y="64"/>
                    <a:pt x="234" y="64"/>
                    <a:pt x="233" y="64"/>
                  </a:cubicBezTo>
                  <a:cubicBezTo>
                    <a:pt x="233" y="63"/>
                    <a:pt x="233" y="63"/>
                    <a:pt x="234" y="63"/>
                  </a:cubicBezTo>
                  <a:moveTo>
                    <a:pt x="234" y="96"/>
                  </a:moveTo>
                  <a:cubicBezTo>
                    <a:pt x="233" y="95"/>
                    <a:pt x="233" y="95"/>
                    <a:pt x="233" y="95"/>
                  </a:cubicBezTo>
                  <a:cubicBezTo>
                    <a:pt x="233" y="94"/>
                    <a:pt x="233" y="92"/>
                    <a:pt x="234" y="91"/>
                  </a:cubicBezTo>
                  <a:lnTo>
                    <a:pt x="234" y="96"/>
                  </a:lnTo>
                  <a:close/>
                  <a:moveTo>
                    <a:pt x="234" y="68"/>
                  </a:moveTo>
                  <a:cubicBezTo>
                    <a:pt x="234" y="67"/>
                    <a:pt x="234" y="66"/>
                    <a:pt x="234" y="65"/>
                  </a:cubicBezTo>
                  <a:cubicBezTo>
                    <a:pt x="235" y="66"/>
                    <a:pt x="234" y="65"/>
                    <a:pt x="236" y="66"/>
                  </a:cubicBezTo>
                  <a:cubicBezTo>
                    <a:pt x="236" y="67"/>
                    <a:pt x="235" y="67"/>
                    <a:pt x="235" y="68"/>
                  </a:cubicBezTo>
                  <a:lnTo>
                    <a:pt x="234" y="68"/>
                  </a:lnTo>
                  <a:close/>
                  <a:moveTo>
                    <a:pt x="235" y="48"/>
                  </a:moveTo>
                  <a:cubicBezTo>
                    <a:pt x="236" y="48"/>
                    <a:pt x="236" y="48"/>
                    <a:pt x="236" y="48"/>
                  </a:cubicBezTo>
                  <a:cubicBezTo>
                    <a:pt x="236" y="49"/>
                    <a:pt x="236" y="51"/>
                    <a:pt x="236" y="53"/>
                  </a:cubicBezTo>
                  <a:cubicBezTo>
                    <a:pt x="236" y="53"/>
                    <a:pt x="236" y="53"/>
                    <a:pt x="236" y="53"/>
                  </a:cubicBezTo>
                  <a:cubicBezTo>
                    <a:pt x="235" y="51"/>
                    <a:pt x="235" y="49"/>
                    <a:pt x="235" y="48"/>
                  </a:cubicBezTo>
                  <a:moveTo>
                    <a:pt x="237" y="70"/>
                  </a:moveTo>
                  <a:cubicBezTo>
                    <a:pt x="236" y="69"/>
                    <a:pt x="236" y="69"/>
                    <a:pt x="236" y="69"/>
                  </a:cubicBezTo>
                  <a:cubicBezTo>
                    <a:pt x="236" y="68"/>
                    <a:pt x="236" y="68"/>
                    <a:pt x="237" y="67"/>
                  </a:cubicBezTo>
                  <a:cubicBezTo>
                    <a:pt x="237" y="67"/>
                    <a:pt x="237" y="67"/>
                    <a:pt x="237" y="67"/>
                  </a:cubicBezTo>
                  <a:cubicBezTo>
                    <a:pt x="237" y="68"/>
                    <a:pt x="237" y="69"/>
                    <a:pt x="237" y="70"/>
                  </a:cubicBezTo>
                  <a:moveTo>
                    <a:pt x="235" y="32"/>
                  </a:moveTo>
                  <a:cubicBezTo>
                    <a:pt x="235" y="30"/>
                    <a:pt x="235" y="31"/>
                    <a:pt x="236" y="28"/>
                  </a:cubicBezTo>
                  <a:cubicBezTo>
                    <a:pt x="236" y="29"/>
                    <a:pt x="237" y="29"/>
                    <a:pt x="237" y="29"/>
                  </a:cubicBezTo>
                  <a:cubicBezTo>
                    <a:pt x="237" y="31"/>
                    <a:pt x="237" y="31"/>
                    <a:pt x="235" y="32"/>
                  </a:cubicBezTo>
                  <a:moveTo>
                    <a:pt x="238" y="85"/>
                  </a:moveTo>
                  <a:cubicBezTo>
                    <a:pt x="239" y="84"/>
                    <a:pt x="239" y="83"/>
                    <a:pt x="239" y="82"/>
                  </a:cubicBezTo>
                  <a:cubicBezTo>
                    <a:pt x="239" y="83"/>
                    <a:pt x="239" y="84"/>
                    <a:pt x="239" y="85"/>
                  </a:cubicBezTo>
                  <a:cubicBezTo>
                    <a:pt x="239" y="85"/>
                    <a:pt x="239" y="85"/>
                    <a:pt x="238" y="85"/>
                  </a:cubicBezTo>
                  <a:moveTo>
                    <a:pt x="239" y="40"/>
                  </a:moveTo>
                  <a:cubicBezTo>
                    <a:pt x="239" y="40"/>
                    <a:pt x="239" y="39"/>
                    <a:pt x="238" y="39"/>
                  </a:cubicBezTo>
                  <a:cubicBezTo>
                    <a:pt x="239" y="39"/>
                    <a:pt x="239" y="39"/>
                    <a:pt x="240" y="39"/>
                  </a:cubicBezTo>
                  <a:lnTo>
                    <a:pt x="239" y="40"/>
                  </a:lnTo>
                  <a:close/>
                  <a:moveTo>
                    <a:pt x="240" y="74"/>
                  </a:moveTo>
                  <a:cubicBezTo>
                    <a:pt x="240" y="68"/>
                    <a:pt x="240" y="68"/>
                    <a:pt x="240" y="68"/>
                  </a:cubicBezTo>
                  <a:cubicBezTo>
                    <a:pt x="241" y="68"/>
                    <a:pt x="241" y="68"/>
                    <a:pt x="241" y="68"/>
                  </a:cubicBezTo>
                  <a:cubicBezTo>
                    <a:pt x="242" y="69"/>
                    <a:pt x="243" y="73"/>
                    <a:pt x="240" y="74"/>
                  </a:cubicBezTo>
                  <a:moveTo>
                    <a:pt x="242" y="60"/>
                  </a:moveTo>
                  <a:cubicBezTo>
                    <a:pt x="243" y="61"/>
                    <a:pt x="242" y="60"/>
                    <a:pt x="243" y="61"/>
                  </a:cubicBezTo>
                  <a:cubicBezTo>
                    <a:pt x="243" y="61"/>
                    <a:pt x="242" y="60"/>
                    <a:pt x="242" y="60"/>
                  </a:cubicBezTo>
                  <a:moveTo>
                    <a:pt x="247" y="96"/>
                  </a:moveTo>
                  <a:cubicBezTo>
                    <a:pt x="246" y="96"/>
                    <a:pt x="246" y="96"/>
                    <a:pt x="246" y="96"/>
                  </a:cubicBezTo>
                  <a:cubicBezTo>
                    <a:pt x="246" y="95"/>
                    <a:pt x="245" y="95"/>
                    <a:pt x="245" y="94"/>
                  </a:cubicBezTo>
                  <a:cubicBezTo>
                    <a:pt x="246" y="91"/>
                    <a:pt x="246" y="91"/>
                    <a:pt x="246" y="88"/>
                  </a:cubicBezTo>
                  <a:cubicBezTo>
                    <a:pt x="247" y="89"/>
                    <a:pt x="247" y="92"/>
                    <a:pt x="247" y="95"/>
                  </a:cubicBezTo>
                  <a:cubicBezTo>
                    <a:pt x="247" y="95"/>
                    <a:pt x="247" y="96"/>
                    <a:pt x="247" y="96"/>
                  </a:cubicBezTo>
                  <a:moveTo>
                    <a:pt x="247" y="77"/>
                  </a:moveTo>
                  <a:cubicBezTo>
                    <a:pt x="247" y="73"/>
                    <a:pt x="247" y="73"/>
                    <a:pt x="247" y="73"/>
                  </a:cubicBezTo>
                  <a:cubicBezTo>
                    <a:pt x="247" y="74"/>
                    <a:pt x="247" y="76"/>
                    <a:pt x="248" y="77"/>
                  </a:cubicBezTo>
                  <a:lnTo>
                    <a:pt x="247" y="77"/>
                  </a:lnTo>
                  <a:close/>
                  <a:moveTo>
                    <a:pt x="247" y="60"/>
                  </a:moveTo>
                  <a:cubicBezTo>
                    <a:pt x="246" y="59"/>
                    <a:pt x="247" y="60"/>
                    <a:pt x="247" y="58"/>
                  </a:cubicBezTo>
                  <a:cubicBezTo>
                    <a:pt x="248" y="58"/>
                    <a:pt x="248" y="58"/>
                    <a:pt x="248" y="58"/>
                  </a:cubicBezTo>
                  <a:cubicBezTo>
                    <a:pt x="248" y="59"/>
                    <a:pt x="247" y="60"/>
                    <a:pt x="247" y="60"/>
                  </a:cubicBezTo>
                  <a:moveTo>
                    <a:pt x="247" y="43"/>
                  </a:moveTo>
                  <a:cubicBezTo>
                    <a:pt x="247" y="41"/>
                    <a:pt x="248" y="39"/>
                    <a:pt x="248" y="37"/>
                  </a:cubicBezTo>
                  <a:cubicBezTo>
                    <a:pt x="250" y="38"/>
                    <a:pt x="249" y="41"/>
                    <a:pt x="251" y="42"/>
                  </a:cubicBezTo>
                  <a:cubicBezTo>
                    <a:pt x="251" y="42"/>
                    <a:pt x="250" y="43"/>
                    <a:pt x="249" y="43"/>
                  </a:cubicBezTo>
                  <a:cubicBezTo>
                    <a:pt x="249" y="43"/>
                    <a:pt x="248" y="43"/>
                    <a:pt x="247" y="43"/>
                  </a:cubicBezTo>
                  <a:moveTo>
                    <a:pt x="251" y="78"/>
                  </a:moveTo>
                  <a:cubicBezTo>
                    <a:pt x="251" y="78"/>
                    <a:pt x="251" y="79"/>
                    <a:pt x="250" y="79"/>
                  </a:cubicBezTo>
                  <a:cubicBezTo>
                    <a:pt x="250" y="78"/>
                    <a:pt x="250" y="78"/>
                    <a:pt x="250" y="78"/>
                  </a:cubicBezTo>
                  <a:lnTo>
                    <a:pt x="251" y="78"/>
                  </a:lnTo>
                  <a:close/>
                  <a:moveTo>
                    <a:pt x="253" y="95"/>
                  </a:moveTo>
                  <a:cubicBezTo>
                    <a:pt x="251" y="94"/>
                    <a:pt x="251" y="94"/>
                    <a:pt x="250" y="91"/>
                  </a:cubicBezTo>
                  <a:cubicBezTo>
                    <a:pt x="253" y="92"/>
                    <a:pt x="251" y="92"/>
                    <a:pt x="254" y="91"/>
                  </a:cubicBezTo>
                  <a:cubicBezTo>
                    <a:pt x="253" y="92"/>
                    <a:pt x="253" y="93"/>
                    <a:pt x="253" y="95"/>
                  </a:cubicBezTo>
                  <a:moveTo>
                    <a:pt x="254" y="85"/>
                  </a:moveTo>
                  <a:cubicBezTo>
                    <a:pt x="254" y="86"/>
                    <a:pt x="254" y="86"/>
                    <a:pt x="255" y="88"/>
                  </a:cubicBezTo>
                  <a:cubicBezTo>
                    <a:pt x="254" y="87"/>
                    <a:pt x="254" y="87"/>
                    <a:pt x="254" y="85"/>
                  </a:cubicBezTo>
                  <a:moveTo>
                    <a:pt x="254" y="84"/>
                  </a:moveTo>
                  <a:cubicBezTo>
                    <a:pt x="253" y="83"/>
                    <a:pt x="253" y="83"/>
                    <a:pt x="253" y="82"/>
                  </a:cubicBezTo>
                  <a:cubicBezTo>
                    <a:pt x="253" y="83"/>
                    <a:pt x="254" y="83"/>
                    <a:pt x="254" y="83"/>
                  </a:cubicBezTo>
                  <a:cubicBezTo>
                    <a:pt x="254" y="82"/>
                    <a:pt x="254" y="82"/>
                    <a:pt x="254" y="82"/>
                  </a:cubicBezTo>
                  <a:cubicBezTo>
                    <a:pt x="254" y="83"/>
                    <a:pt x="254" y="83"/>
                    <a:pt x="255" y="84"/>
                  </a:cubicBezTo>
                  <a:lnTo>
                    <a:pt x="254" y="84"/>
                  </a:lnTo>
                  <a:close/>
                  <a:moveTo>
                    <a:pt x="254" y="80"/>
                  </a:moveTo>
                  <a:cubicBezTo>
                    <a:pt x="254" y="79"/>
                    <a:pt x="254" y="79"/>
                    <a:pt x="254" y="79"/>
                  </a:cubicBezTo>
                  <a:cubicBezTo>
                    <a:pt x="255" y="80"/>
                    <a:pt x="254" y="79"/>
                    <a:pt x="255" y="80"/>
                  </a:cubicBezTo>
                  <a:lnTo>
                    <a:pt x="254" y="80"/>
                  </a:lnTo>
                  <a:close/>
                  <a:moveTo>
                    <a:pt x="256" y="53"/>
                  </a:moveTo>
                  <a:cubicBezTo>
                    <a:pt x="255" y="53"/>
                    <a:pt x="255" y="53"/>
                    <a:pt x="255" y="54"/>
                  </a:cubicBezTo>
                  <a:cubicBezTo>
                    <a:pt x="255" y="49"/>
                    <a:pt x="254" y="48"/>
                    <a:pt x="253" y="45"/>
                  </a:cubicBezTo>
                  <a:cubicBezTo>
                    <a:pt x="254" y="45"/>
                    <a:pt x="255" y="46"/>
                    <a:pt x="256" y="46"/>
                  </a:cubicBezTo>
                  <a:cubicBezTo>
                    <a:pt x="256" y="49"/>
                    <a:pt x="255" y="49"/>
                    <a:pt x="256" y="52"/>
                  </a:cubicBezTo>
                  <a:cubicBezTo>
                    <a:pt x="256" y="52"/>
                    <a:pt x="256" y="53"/>
                    <a:pt x="256" y="53"/>
                  </a:cubicBezTo>
                  <a:moveTo>
                    <a:pt x="256" y="40"/>
                  </a:moveTo>
                  <a:cubicBezTo>
                    <a:pt x="255" y="40"/>
                    <a:pt x="255" y="40"/>
                    <a:pt x="255" y="40"/>
                  </a:cubicBezTo>
                  <a:cubicBezTo>
                    <a:pt x="255" y="39"/>
                    <a:pt x="255" y="37"/>
                    <a:pt x="255" y="36"/>
                  </a:cubicBezTo>
                  <a:cubicBezTo>
                    <a:pt x="256" y="36"/>
                    <a:pt x="256" y="36"/>
                    <a:pt x="256" y="36"/>
                  </a:cubicBezTo>
                  <a:cubicBezTo>
                    <a:pt x="256" y="37"/>
                    <a:pt x="256" y="39"/>
                    <a:pt x="256" y="40"/>
                  </a:cubicBezTo>
                  <a:moveTo>
                    <a:pt x="253" y="26"/>
                  </a:moveTo>
                  <a:cubicBezTo>
                    <a:pt x="255" y="27"/>
                    <a:pt x="256" y="29"/>
                    <a:pt x="256" y="32"/>
                  </a:cubicBezTo>
                  <a:cubicBezTo>
                    <a:pt x="254" y="30"/>
                    <a:pt x="254" y="29"/>
                    <a:pt x="253" y="26"/>
                  </a:cubicBezTo>
                  <a:moveTo>
                    <a:pt x="259" y="44"/>
                  </a:moveTo>
                  <a:cubicBezTo>
                    <a:pt x="261" y="46"/>
                    <a:pt x="261" y="48"/>
                    <a:pt x="262" y="49"/>
                  </a:cubicBezTo>
                  <a:cubicBezTo>
                    <a:pt x="261" y="51"/>
                    <a:pt x="261" y="50"/>
                    <a:pt x="261" y="53"/>
                  </a:cubicBezTo>
                  <a:cubicBezTo>
                    <a:pt x="261" y="53"/>
                    <a:pt x="260" y="53"/>
                    <a:pt x="260" y="54"/>
                  </a:cubicBezTo>
                  <a:cubicBezTo>
                    <a:pt x="260" y="53"/>
                    <a:pt x="260" y="53"/>
                    <a:pt x="260" y="53"/>
                  </a:cubicBezTo>
                  <a:cubicBezTo>
                    <a:pt x="259" y="51"/>
                    <a:pt x="259" y="47"/>
                    <a:pt x="259" y="44"/>
                  </a:cubicBezTo>
                  <a:moveTo>
                    <a:pt x="263" y="99"/>
                  </a:moveTo>
                  <a:cubicBezTo>
                    <a:pt x="263" y="99"/>
                    <a:pt x="262" y="100"/>
                    <a:pt x="262" y="100"/>
                  </a:cubicBezTo>
                  <a:cubicBezTo>
                    <a:pt x="262" y="99"/>
                    <a:pt x="261" y="99"/>
                    <a:pt x="261" y="98"/>
                  </a:cubicBezTo>
                  <a:cubicBezTo>
                    <a:pt x="260" y="97"/>
                    <a:pt x="260" y="97"/>
                    <a:pt x="260" y="97"/>
                  </a:cubicBezTo>
                  <a:cubicBezTo>
                    <a:pt x="261" y="97"/>
                    <a:pt x="260" y="98"/>
                    <a:pt x="261" y="97"/>
                  </a:cubicBezTo>
                  <a:cubicBezTo>
                    <a:pt x="262" y="97"/>
                    <a:pt x="262" y="97"/>
                    <a:pt x="263" y="98"/>
                  </a:cubicBezTo>
                  <a:lnTo>
                    <a:pt x="263" y="99"/>
                  </a:lnTo>
                  <a:close/>
                  <a:moveTo>
                    <a:pt x="265" y="96"/>
                  </a:moveTo>
                  <a:cubicBezTo>
                    <a:pt x="264" y="96"/>
                    <a:pt x="263" y="96"/>
                    <a:pt x="262" y="96"/>
                  </a:cubicBezTo>
                  <a:cubicBezTo>
                    <a:pt x="262" y="96"/>
                    <a:pt x="262" y="96"/>
                    <a:pt x="262" y="96"/>
                  </a:cubicBezTo>
                  <a:cubicBezTo>
                    <a:pt x="263" y="90"/>
                    <a:pt x="263" y="86"/>
                    <a:pt x="263" y="80"/>
                  </a:cubicBezTo>
                  <a:cubicBezTo>
                    <a:pt x="266" y="86"/>
                    <a:pt x="263" y="91"/>
                    <a:pt x="265" y="95"/>
                  </a:cubicBezTo>
                  <a:lnTo>
                    <a:pt x="265" y="96"/>
                  </a:lnTo>
                  <a:close/>
                  <a:moveTo>
                    <a:pt x="265" y="33"/>
                  </a:moveTo>
                  <a:cubicBezTo>
                    <a:pt x="266" y="33"/>
                    <a:pt x="266" y="33"/>
                    <a:pt x="266" y="33"/>
                  </a:cubicBezTo>
                  <a:cubicBezTo>
                    <a:pt x="265" y="34"/>
                    <a:pt x="265" y="34"/>
                    <a:pt x="265" y="35"/>
                  </a:cubicBezTo>
                  <a:lnTo>
                    <a:pt x="265" y="33"/>
                  </a:lnTo>
                  <a:close/>
                  <a:moveTo>
                    <a:pt x="267" y="75"/>
                  </a:moveTo>
                  <a:cubicBezTo>
                    <a:pt x="267" y="77"/>
                    <a:pt x="267" y="77"/>
                    <a:pt x="267" y="77"/>
                  </a:cubicBezTo>
                  <a:cubicBezTo>
                    <a:pt x="267" y="77"/>
                    <a:pt x="267" y="77"/>
                    <a:pt x="267" y="77"/>
                  </a:cubicBezTo>
                  <a:cubicBezTo>
                    <a:pt x="267" y="78"/>
                    <a:pt x="267" y="78"/>
                    <a:pt x="267" y="78"/>
                  </a:cubicBezTo>
                  <a:cubicBezTo>
                    <a:pt x="266" y="77"/>
                    <a:pt x="266" y="77"/>
                    <a:pt x="266" y="75"/>
                  </a:cubicBezTo>
                  <a:lnTo>
                    <a:pt x="267" y="75"/>
                  </a:lnTo>
                  <a:close/>
                  <a:moveTo>
                    <a:pt x="268" y="96"/>
                  </a:moveTo>
                  <a:cubicBezTo>
                    <a:pt x="268" y="96"/>
                    <a:pt x="267" y="97"/>
                    <a:pt x="267" y="97"/>
                  </a:cubicBezTo>
                  <a:cubicBezTo>
                    <a:pt x="267" y="97"/>
                    <a:pt x="267" y="97"/>
                    <a:pt x="267" y="97"/>
                  </a:cubicBezTo>
                  <a:cubicBezTo>
                    <a:pt x="267" y="96"/>
                    <a:pt x="267" y="94"/>
                    <a:pt x="267" y="92"/>
                  </a:cubicBezTo>
                  <a:cubicBezTo>
                    <a:pt x="268" y="93"/>
                    <a:pt x="268" y="95"/>
                    <a:pt x="268" y="96"/>
                  </a:cubicBezTo>
                  <a:close/>
                  <a:moveTo>
                    <a:pt x="268" y="80"/>
                  </a:moveTo>
                  <a:cubicBezTo>
                    <a:pt x="269" y="82"/>
                    <a:pt x="269" y="85"/>
                    <a:pt x="269" y="87"/>
                  </a:cubicBezTo>
                  <a:cubicBezTo>
                    <a:pt x="268" y="85"/>
                    <a:pt x="268" y="84"/>
                    <a:pt x="268" y="80"/>
                  </a:cubicBezTo>
                  <a:moveTo>
                    <a:pt x="269" y="67"/>
                  </a:moveTo>
                  <a:cubicBezTo>
                    <a:pt x="269" y="67"/>
                    <a:pt x="269" y="67"/>
                    <a:pt x="268" y="67"/>
                  </a:cubicBezTo>
                  <a:cubicBezTo>
                    <a:pt x="268" y="65"/>
                    <a:pt x="267" y="63"/>
                    <a:pt x="268" y="60"/>
                  </a:cubicBezTo>
                  <a:cubicBezTo>
                    <a:pt x="270" y="62"/>
                    <a:pt x="270" y="64"/>
                    <a:pt x="269" y="67"/>
                  </a:cubicBezTo>
                  <a:moveTo>
                    <a:pt x="271" y="75"/>
                  </a:moveTo>
                  <a:cubicBezTo>
                    <a:pt x="273" y="76"/>
                    <a:pt x="273" y="78"/>
                    <a:pt x="272" y="81"/>
                  </a:cubicBezTo>
                  <a:cubicBezTo>
                    <a:pt x="272" y="81"/>
                    <a:pt x="272" y="81"/>
                    <a:pt x="272" y="81"/>
                  </a:cubicBezTo>
                  <a:cubicBezTo>
                    <a:pt x="270" y="77"/>
                    <a:pt x="270" y="77"/>
                    <a:pt x="270" y="77"/>
                  </a:cubicBezTo>
                  <a:cubicBezTo>
                    <a:pt x="271" y="76"/>
                    <a:pt x="271" y="75"/>
                    <a:pt x="271" y="75"/>
                  </a:cubicBezTo>
                  <a:moveTo>
                    <a:pt x="272" y="91"/>
                  </a:moveTo>
                  <a:cubicBezTo>
                    <a:pt x="273" y="93"/>
                    <a:pt x="273" y="95"/>
                    <a:pt x="274" y="97"/>
                  </a:cubicBezTo>
                  <a:cubicBezTo>
                    <a:pt x="272" y="96"/>
                    <a:pt x="271" y="94"/>
                    <a:pt x="272" y="91"/>
                  </a:cubicBezTo>
                  <a:moveTo>
                    <a:pt x="274" y="104"/>
                  </a:moveTo>
                  <a:cubicBezTo>
                    <a:pt x="273" y="104"/>
                    <a:pt x="273" y="103"/>
                    <a:pt x="272" y="103"/>
                  </a:cubicBezTo>
                  <a:cubicBezTo>
                    <a:pt x="274" y="103"/>
                    <a:pt x="274" y="103"/>
                    <a:pt x="274" y="103"/>
                  </a:cubicBezTo>
                  <a:cubicBezTo>
                    <a:pt x="274" y="103"/>
                    <a:pt x="274" y="104"/>
                    <a:pt x="274" y="104"/>
                  </a:cubicBezTo>
                  <a:moveTo>
                    <a:pt x="273" y="101"/>
                  </a:moveTo>
                  <a:cubicBezTo>
                    <a:pt x="272" y="101"/>
                    <a:pt x="272" y="101"/>
                    <a:pt x="272" y="101"/>
                  </a:cubicBezTo>
                  <a:cubicBezTo>
                    <a:pt x="273" y="100"/>
                    <a:pt x="273" y="100"/>
                    <a:pt x="274" y="99"/>
                  </a:cubicBezTo>
                  <a:cubicBezTo>
                    <a:pt x="274" y="99"/>
                    <a:pt x="274" y="99"/>
                    <a:pt x="274" y="99"/>
                  </a:cubicBezTo>
                  <a:cubicBezTo>
                    <a:pt x="274" y="100"/>
                    <a:pt x="273" y="100"/>
                    <a:pt x="273" y="101"/>
                  </a:cubicBezTo>
                  <a:moveTo>
                    <a:pt x="273" y="83"/>
                  </a:moveTo>
                  <a:cubicBezTo>
                    <a:pt x="273" y="85"/>
                    <a:pt x="274" y="86"/>
                    <a:pt x="274" y="88"/>
                  </a:cubicBezTo>
                  <a:cubicBezTo>
                    <a:pt x="273" y="87"/>
                    <a:pt x="273" y="86"/>
                    <a:pt x="273" y="83"/>
                  </a:cubicBezTo>
                  <a:moveTo>
                    <a:pt x="274" y="34"/>
                  </a:moveTo>
                  <a:cubicBezTo>
                    <a:pt x="274" y="33"/>
                    <a:pt x="274" y="33"/>
                    <a:pt x="274" y="33"/>
                  </a:cubicBezTo>
                  <a:cubicBezTo>
                    <a:pt x="274" y="33"/>
                    <a:pt x="274" y="33"/>
                    <a:pt x="274" y="33"/>
                  </a:cubicBezTo>
                  <a:cubicBezTo>
                    <a:pt x="274" y="33"/>
                    <a:pt x="274" y="34"/>
                    <a:pt x="274" y="34"/>
                  </a:cubicBezTo>
                  <a:moveTo>
                    <a:pt x="274" y="29"/>
                  </a:moveTo>
                  <a:cubicBezTo>
                    <a:pt x="274" y="29"/>
                    <a:pt x="274" y="28"/>
                    <a:pt x="274" y="27"/>
                  </a:cubicBezTo>
                  <a:cubicBezTo>
                    <a:pt x="274" y="27"/>
                    <a:pt x="274" y="27"/>
                    <a:pt x="275" y="27"/>
                  </a:cubicBezTo>
                  <a:cubicBezTo>
                    <a:pt x="274" y="28"/>
                    <a:pt x="274" y="29"/>
                    <a:pt x="274" y="29"/>
                  </a:cubicBezTo>
                  <a:moveTo>
                    <a:pt x="275" y="46"/>
                  </a:moveTo>
                  <a:cubicBezTo>
                    <a:pt x="275" y="45"/>
                    <a:pt x="275" y="45"/>
                    <a:pt x="275" y="45"/>
                  </a:cubicBezTo>
                  <a:cubicBezTo>
                    <a:pt x="276" y="45"/>
                    <a:pt x="276" y="45"/>
                    <a:pt x="276" y="45"/>
                  </a:cubicBezTo>
                  <a:cubicBezTo>
                    <a:pt x="275" y="45"/>
                    <a:pt x="275" y="46"/>
                    <a:pt x="275" y="46"/>
                  </a:cubicBezTo>
                  <a:moveTo>
                    <a:pt x="341" y="10"/>
                  </a:moveTo>
                  <a:cubicBezTo>
                    <a:pt x="341" y="10"/>
                    <a:pt x="341" y="10"/>
                    <a:pt x="341" y="10"/>
                  </a:cubicBezTo>
                  <a:cubicBezTo>
                    <a:pt x="341" y="11"/>
                    <a:pt x="341" y="11"/>
                    <a:pt x="341" y="12"/>
                  </a:cubicBezTo>
                  <a:lnTo>
                    <a:pt x="341" y="10"/>
                  </a:lnTo>
                  <a:close/>
                  <a:moveTo>
                    <a:pt x="333" y="60"/>
                  </a:moveTo>
                  <a:cubicBezTo>
                    <a:pt x="333" y="57"/>
                    <a:pt x="333" y="58"/>
                    <a:pt x="333" y="55"/>
                  </a:cubicBezTo>
                  <a:cubicBezTo>
                    <a:pt x="334" y="55"/>
                    <a:pt x="334" y="55"/>
                    <a:pt x="334" y="55"/>
                  </a:cubicBezTo>
                  <a:cubicBezTo>
                    <a:pt x="334" y="57"/>
                    <a:pt x="334" y="59"/>
                    <a:pt x="333" y="60"/>
                  </a:cubicBezTo>
                  <a:close/>
                  <a:moveTo>
                    <a:pt x="333" y="65"/>
                  </a:moveTo>
                  <a:cubicBezTo>
                    <a:pt x="332" y="66"/>
                    <a:pt x="332" y="66"/>
                    <a:pt x="332" y="66"/>
                  </a:cubicBezTo>
                  <a:cubicBezTo>
                    <a:pt x="332" y="61"/>
                    <a:pt x="332" y="61"/>
                    <a:pt x="332" y="61"/>
                  </a:cubicBezTo>
                  <a:cubicBezTo>
                    <a:pt x="333" y="62"/>
                    <a:pt x="333" y="63"/>
                    <a:pt x="333" y="65"/>
                  </a:cubicBezTo>
                  <a:moveTo>
                    <a:pt x="332" y="50"/>
                  </a:moveTo>
                  <a:cubicBezTo>
                    <a:pt x="333" y="50"/>
                    <a:pt x="333" y="50"/>
                    <a:pt x="333" y="50"/>
                  </a:cubicBezTo>
                  <a:cubicBezTo>
                    <a:pt x="333" y="53"/>
                    <a:pt x="333" y="53"/>
                    <a:pt x="333" y="53"/>
                  </a:cubicBezTo>
                  <a:cubicBezTo>
                    <a:pt x="333" y="53"/>
                    <a:pt x="333" y="53"/>
                    <a:pt x="333" y="53"/>
                  </a:cubicBezTo>
                  <a:cubicBezTo>
                    <a:pt x="333" y="52"/>
                    <a:pt x="332" y="51"/>
                    <a:pt x="332" y="50"/>
                  </a:cubicBezTo>
                  <a:moveTo>
                    <a:pt x="332" y="22"/>
                  </a:moveTo>
                  <a:cubicBezTo>
                    <a:pt x="333" y="23"/>
                    <a:pt x="333" y="22"/>
                    <a:pt x="333" y="24"/>
                  </a:cubicBezTo>
                  <a:cubicBezTo>
                    <a:pt x="332" y="24"/>
                    <a:pt x="332" y="24"/>
                    <a:pt x="332" y="24"/>
                  </a:cubicBezTo>
                  <a:lnTo>
                    <a:pt x="332" y="22"/>
                  </a:lnTo>
                  <a:close/>
                  <a:moveTo>
                    <a:pt x="332" y="24"/>
                  </a:moveTo>
                  <a:cubicBezTo>
                    <a:pt x="332" y="26"/>
                    <a:pt x="333" y="28"/>
                    <a:pt x="333" y="29"/>
                  </a:cubicBezTo>
                  <a:cubicBezTo>
                    <a:pt x="332" y="30"/>
                    <a:pt x="332" y="30"/>
                    <a:pt x="332" y="30"/>
                  </a:cubicBezTo>
                  <a:cubicBezTo>
                    <a:pt x="332" y="28"/>
                    <a:pt x="332" y="26"/>
                    <a:pt x="332" y="24"/>
                  </a:cubicBezTo>
                  <a:moveTo>
                    <a:pt x="329" y="35"/>
                  </a:moveTo>
                  <a:cubicBezTo>
                    <a:pt x="330" y="34"/>
                    <a:pt x="330" y="34"/>
                    <a:pt x="331" y="34"/>
                  </a:cubicBezTo>
                  <a:cubicBezTo>
                    <a:pt x="330" y="46"/>
                    <a:pt x="330" y="46"/>
                    <a:pt x="330" y="46"/>
                  </a:cubicBezTo>
                  <a:cubicBezTo>
                    <a:pt x="329" y="46"/>
                    <a:pt x="329" y="46"/>
                    <a:pt x="329" y="46"/>
                  </a:cubicBezTo>
                  <a:cubicBezTo>
                    <a:pt x="329" y="40"/>
                    <a:pt x="329" y="34"/>
                    <a:pt x="329" y="27"/>
                  </a:cubicBezTo>
                  <a:cubicBezTo>
                    <a:pt x="329" y="30"/>
                    <a:pt x="329" y="32"/>
                    <a:pt x="329" y="35"/>
                  </a:cubicBezTo>
                  <a:moveTo>
                    <a:pt x="324" y="26"/>
                  </a:moveTo>
                  <a:cubicBezTo>
                    <a:pt x="326" y="28"/>
                    <a:pt x="326" y="31"/>
                    <a:pt x="325" y="34"/>
                  </a:cubicBezTo>
                  <a:cubicBezTo>
                    <a:pt x="324" y="31"/>
                    <a:pt x="324" y="28"/>
                    <a:pt x="324" y="26"/>
                  </a:cubicBezTo>
                  <a:moveTo>
                    <a:pt x="326" y="38"/>
                  </a:moveTo>
                  <a:cubicBezTo>
                    <a:pt x="325" y="38"/>
                    <a:pt x="325" y="38"/>
                    <a:pt x="325" y="38"/>
                  </a:cubicBezTo>
                  <a:cubicBezTo>
                    <a:pt x="325" y="37"/>
                    <a:pt x="325" y="36"/>
                    <a:pt x="325" y="35"/>
                  </a:cubicBezTo>
                  <a:cubicBezTo>
                    <a:pt x="326" y="36"/>
                    <a:pt x="326" y="36"/>
                    <a:pt x="326" y="38"/>
                  </a:cubicBezTo>
                  <a:moveTo>
                    <a:pt x="321" y="42"/>
                  </a:moveTo>
                  <a:cubicBezTo>
                    <a:pt x="321" y="39"/>
                    <a:pt x="320" y="36"/>
                    <a:pt x="319" y="33"/>
                  </a:cubicBezTo>
                  <a:cubicBezTo>
                    <a:pt x="322" y="34"/>
                    <a:pt x="321" y="37"/>
                    <a:pt x="322" y="40"/>
                  </a:cubicBezTo>
                  <a:lnTo>
                    <a:pt x="321" y="42"/>
                  </a:lnTo>
                  <a:close/>
                  <a:moveTo>
                    <a:pt x="322" y="44"/>
                  </a:moveTo>
                  <a:cubicBezTo>
                    <a:pt x="321" y="44"/>
                    <a:pt x="321" y="44"/>
                    <a:pt x="321" y="44"/>
                  </a:cubicBezTo>
                  <a:cubicBezTo>
                    <a:pt x="321" y="42"/>
                    <a:pt x="321" y="42"/>
                    <a:pt x="321" y="42"/>
                  </a:cubicBezTo>
                  <a:cubicBezTo>
                    <a:pt x="321" y="43"/>
                    <a:pt x="322" y="43"/>
                    <a:pt x="322" y="44"/>
                  </a:cubicBezTo>
                  <a:moveTo>
                    <a:pt x="321" y="50"/>
                  </a:moveTo>
                  <a:cubicBezTo>
                    <a:pt x="320" y="49"/>
                    <a:pt x="320" y="49"/>
                    <a:pt x="320" y="46"/>
                  </a:cubicBezTo>
                  <a:cubicBezTo>
                    <a:pt x="320" y="48"/>
                    <a:pt x="321" y="49"/>
                    <a:pt x="321" y="50"/>
                  </a:cubicBezTo>
                  <a:moveTo>
                    <a:pt x="320" y="22"/>
                  </a:moveTo>
                  <a:cubicBezTo>
                    <a:pt x="320" y="25"/>
                    <a:pt x="320" y="27"/>
                    <a:pt x="320" y="30"/>
                  </a:cubicBezTo>
                  <a:cubicBezTo>
                    <a:pt x="320" y="30"/>
                    <a:pt x="319" y="30"/>
                    <a:pt x="319" y="31"/>
                  </a:cubicBezTo>
                  <a:cubicBezTo>
                    <a:pt x="319" y="28"/>
                    <a:pt x="319" y="25"/>
                    <a:pt x="320" y="22"/>
                  </a:cubicBezTo>
                  <a:moveTo>
                    <a:pt x="315" y="26"/>
                  </a:moveTo>
                  <a:cubicBezTo>
                    <a:pt x="317" y="30"/>
                    <a:pt x="316" y="39"/>
                    <a:pt x="317" y="43"/>
                  </a:cubicBezTo>
                  <a:cubicBezTo>
                    <a:pt x="317" y="42"/>
                    <a:pt x="316" y="42"/>
                    <a:pt x="316" y="42"/>
                  </a:cubicBezTo>
                  <a:cubicBezTo>
                    <a:pt x="315" y="36"/>
                    <a:pt x="315" y="33"/>
                    <a:pt x="315" y="26"/>
                  </a:cubicBezTo>
                  <a:moveTo>
                    <a:pt x="316" y="45"/>
                  </a:moveTo>
                  <a:cubicBezTo>
                    <a:pt x="316" y="44"/>
                    <a:pt x="316" y="44"/>
                    <a:pt x="316" y="44"/>
                  </a:cubicBezTo>
                  <a:cubicBezTo>
                    <a:pt x="316" y="45"/>
                    <a:pt x="316" y="46"/>
                    <a:pt x="317" y="47"/>
                  </a:cubicBezTo>
                  <a:cubicBezTo>
                    <a:pt x="315" y="47"/>
                    <a:pt x="315" y="47"/>
                    <a:pt x="315" y="47"/>
                  </a:cubicBezTo>
                  <a:cubicBezTo>
                    <a:pt x="315" y="46"/>
                    <a:pt x="315" y="45"/>
                    <a:pt x="315" y="44"/>
                  </a:cubicBezTo>
                  <a:cubicBezTo>
                    <a:pt x="315" y="44"/>
                    <a:pt x="316" y="45"/>
                    <a:pt x="316" y="45"/>
                  </a:cubicBezTo>
                  <a:moveTo>
                    <a:pt x="312" y="29"/>
                  </a:moveTo>
                  <a:cubicBezTo>
                    <a:pt x="313" y="29"/>
                    <a:pt x="313" y="29"/>
                    <a:pt x="313" y="29"/>
                  </a:cubicBezTo>
                  <a:cubicBezTo>
                    <a:pt x="313" y="29"/>
                    <a:pt x="312" y="30"/>
                    <a:pt x="312" y="31"/>
                  </a:cubicBezTo>
                  <a:lnTo>
                    <a:pt x="312" y="29"/>
                  </a:lnTo>
                  <a:close/>
                  <a:moveTo>
                    <a:pt x="310" y="16"/>
                  </a:moveTo>
                  <a:cubicBezTo>
                    <a:pt x="310" y="17"/>
                    <a:pt x="311" y="18"/>
                    <a:pt x="311" y="20"/>
                  </a:cubicBezTo>
                  <a:cubicBezTo>
                    <a:pt x="310" y="20"/>
                    <a:pt x="310" y="20"/>
                    <a:pt x="310" y="20"/>
                  </a:cubicBezTo>
                  <a:cubicBezTo>
                    <a:pt x="310" y="19"/>
                    <a:pt x="310" y="18"/>
                    <a:pt x="310" y="16"/>
                  </a:cubicBezTo>
                  <a:moveTo>
                    <a:pt x="311" y="22"/>
                  </a:moveTo>
                  <a:cubicBezTo>
                    <a:pt x="311" y="22"/>
                    <a:pt x="310" y="23"/>
                    <a:pt x="310" y="23"/>
                  </a:cubicBezTo>
                  <a:cubicBezTo>
                    <a:pt x="310" y="22"/>
                    <a:pt x="310" y="22"/>
                    <a:pt x="310" y="22"/>
                  </a:cubicBezTo>
                  <a:lnTo>
                    <a:pt x="311" y="22"/>
                  </a:lnTo>
                  <a:close/>
                  <a:moveTo>
                    <a:pt x="310" y="28"/>
                  </a:moveTo>
                  <a:cubicBezTo>
                    <a:pt x="310" y="27"/>
                    <a:pt x="310" y="25"/>
                    <a:pt x="310" y="24"/>
                  </a:cubicBezTo>
                  <a:cubicBezTo>
                    <a:pt x="310" y="28"/>
                    <a:pt x="310" y="28"/>
                    <a:pt x="310" y="28"/>
                  </a:cubicBezTo>
                  <a:cubicBezTo>
                    <a:pt x="310" y="28"/>
                    <a:pt x="310" y="28"/>
                    <a:pt x="310" y="28"/>
                  </a:cubicBezTo>
                  <a:cubicBezTo>
                    <a:pt x="310" y="30"/>
                    <a:pt x="310" y="32"/>
                    <a:pt x="310" y="34"/>
                  </a:cubicBezTo>
                  <a:cubicBezTo>
                    <a:pt x="309" y="32"/>
                    <a:pt x="308" y="30"/>
                    <a:pt x="308" y="27"/>
                  </a:cubicBezTo>
                  <a:cubicBezTo>
                    <a:pt x="309" y="28"/>
                    <a:pt x="309" y="28"/>
                    <a:pt x="310" y="28"/>
                  </a:cubicBezTo>
                  <a:moveTo>
                    <a:pt x="309" y="72"/>
                  </a:moveTo>
                  <a:cubicBezTo>
                    <a:pt x="310" y="73"/>
                    <a:pt x="310" y="73"/>
                    <a:pt x="310" y="73"/>
                  </a:cubicBezTo>
                  <a:cubicBezTo>
                    <a:pt x="310" y="74"/>
                    <a:pt x="310" y="74"/>
                    <a:pt x="310" y="75"/>
                  </a:cubicBezTo>
                  <a:cubicBezTo>
                    <a:pt x="309" y="74"/>
                    <a:pt x="309" y="75"/>
                    <a:pt x="309" y="72"/>
                  </a:cubicBezTo>
                  <a:moveTo>
                    <a:pt x="310" y="69"/>
                  </a:moveTo>
                  <a:cubicBezTo>
                    <a:pt x="310" y="67"/>
                    <a:pt x="309" y="65"/>
                    <a:pt x="309" y="63"/>
                  </a:cubicBezTo>
                  <a:cubicBezTo>
                    <a:pt x="310" y="63"/>
                    <a:pt x="310" y="63"/>
                    <a:pt x="310" y="63"/>
                  </a:cubicBezTo>
                  <a:cubicBezTo>
                    <a:pt x="310" y="68"/>
                    <a:pt x="310" y="68"/>
                    <a:pt x="310" y="68"/>
                  </a:cubicBezTo>
                  <a:cubicBezTo>
                    <a:pt x="310" y="68"/>
                    <a:pt x="310" y="68"/>
                    <a:pt x="310" y="69"/>
                  </a:cubicBezTo>
                  <a:moveTo>
                    <a:pt x="309" y="60"/>
                  </a:moveTo>
                  <a:cubicBezTo>
                    <a:pt x="309" y="60"/>
                    <a:pt x="309" y="60"/>
                    <a:pt x="309" y="60"/>
                  </a:cubicBezTo>
                  <a:cubicBezTo>
                    <a:pt x="309" y="54"/>
                    <a:pt x="309" y="54"/>
                    <a:pt x="309" y="54"/>
                  </a:cubicBezTo>
                  <a:cubicBezTo>
                    <a:pt x="310" y="54"/>
                    <a:pt x="310" y="54"/>
                    <a:pt x="310" y="54"/>
                  </a:cubicBezTo>
                  <a:cubicBezTo>
                    <a:pt x="310" y="56"/>
                    <a:pt x="310" y="58"/>
                    <a:pt x="309" y="60"/>
                  </a:cubicBezTo>
                  <a:moveTo>
                    <a:pt x="309" y="35"/>
                  </a:moveTo>
                  <a:cubicBezTo>
                    <a:pt x="309" y="37"/>
                    <a:pt x="309" y="38"/>
                    <a:pt x="310" y="40"/>
                  </a:cubicBezTo>
                  <a:cubicBezTo>
                    <a:pt x="309" y="39"/>
                    <a:pt x="308" y="37"/>
                    <a:pt x="308" y="36"/>
                  </a:cubicBezTo>
                  <a:cubicBezTo>
                    <a:pt x="308" y="36"/>
                    <a:pt x="308" y="35"/>
                    <a:pt x="309" y="35"/>
                  </a:cubicBezTo>
                  <a:moveTo>
                    <a:pt x="303" y="8"/>
                  </a:moveTo>
                  <a:cubicBezTo>
                    <a:pt x="303" y="9"/>
                    <a:pt x="303" y="11"/>
                    <a:pt x="303" y="12"/>
                  </a:cubicBezTo>
                  <a:cubicBezTo>
                    <a:pt x="302" y="11"/>
                    <a:pt x="303" y="10"/>
                    <a:pt x="302" y="8"/>
                  </a:cubicBezTo>
                  <a:lnTo>
                    <a:pt x="303" y="8"/>
                  </a:lnTo>
                  <a:close/>
                  <a:moveTo>
                    <a:pt x="304" y="29"/>
                  </a:moveTo>
                  <a:cubicBezTo>
                    <a:pt x="303" y="29"/>
                    <a:pt x="303" y="29"/>
                    <a:pt x="303" y="29"/>
                  </a:cubicBezTo>
                  <a:cubicBezTo>
                    <a:pt x="303" y="28"/>
                    <a:pt x="303" y="27"/>
                    <a:pt x="303" y="26"/>
                  </a:cubicBezTo>
                  <a:cubicBezTo>
                    <a:pt x="304" y="27"/>
                    <a:pt x="304" y="28"/>
                    <a:pt x="304" y="29"/>
                  </a:cubicBezTo>
                  <a:moveTo>
                    <a:pt x="303" y="13"/>
                  </a:moveTo>
                  <a:cubicBezTo>
                    <a:pt x="303" y="14"/>
                    <a:pt x="303" y="14"/>
                    <a:pt x="303" y="14"/>
                  </a:cubicBezTo>
                  <a:cubicBezTo>
                    <a:pt x="302" y="15"/>
                    <a:pt x="302" y="15"/>
                    <a:pt x="302" y="15"/>
                  </a:cubicBezTo>
                  <a:cubicBezTo>
                    <a:pt x="303" y="14"/>
                    <a:pt x="303" y="14"/>
                    <a:pt x="303" y="13"/>
                  </a:cubicBezTo>
                  <a:moveTo>
                    <a:pt x="303" y="56"/>
                  </a:moveTo>
                  <a:cubicBezTo>
                    <a:pt x="302" y="56"/>
                    <a:pt x="300" y="55"/>
                    <a:pt x="299" y="55"/>
                  </a:cubicBezTo>
                  <a:cubicBezTo>
                    <a:pt x="299" y="55"/>
                    <a:pt x="299" y="54"/>
                    <a:pt x="299" y="54"/>
                  </a:cubicBezTo>
                  <a:cubicBezTo>
                    <a:pt x="301" y="53"/>
                    <a:pt x="302" y="53"/>
                    <a:pt x="303" y="51"/>
                  </a:cubicBezTo>
                  <a:cubicBezTo>
                    <a:pt x="303" y="52"/>
                    <a:pt x="303" y="53"/>
                    <a:pt x="303" y="56"/>
                  </a:cubicBezTo>
                  <a:moveTo>
                    <a:pt x="294" y="26"/>
                  </a:moveTo>
                  <a:cubicBezTo>
                    <a:pt x="296" y="26"/>
                    <a:pt x="296" y="26"/>
                    <a:pt x="296" y="26"/>
                  </a:cubicBezTo>
                  <a:cubicBezTo>
                    <a:pt x="297" y="28"/>
                    <a:pt x="296" y="28"/>
                    <a:pt x="296" y="31"/>
                  </a:cubicBezTo>
                  <a:cubicBezTo>
                    <a:pt x="294" y="30"/>
                    <a:pt x="294" y="29"/>
                    <a:pt x="293" y="27"/>
                  </a:cubicBezTo>
                  <a:cubicBezTo>
                    <a:pt x="294" y="27"/>
                    <a:pt x="294" y="27"/>
                    <a:pt x="294" y="26"/>
                  </a:cubicBezTo>
                  <a:moveTo>
                    <a:pt x="296" y="33"/>
                  </a:moveTo>
                  <a:cubicBezTo>
                    <a:pt x="296" y="34"/>
                    <a:pt x="296" y="36"/>
                    <a:pt x="296" y="37"/>
                  </a:cubicBezTo>
                  <a:cubicBezTo>
                    <a:pt x="296" y="37"/>
                    <a:pt x="296" y="37"/>
                    <a:pt x="297" y="37"/>
                  </a:cubicBezTo>
                  <a:cubicBezTo>
                    <a:pt x="298" y="34"/>
                    <a:pt x="299" y="32"/>
                    <a:pt x="299" y="26"/>
                  </a:cubicBezTo>
                  <a:cubicBezTo>
                    <a:pt x="302" y="32"/>
                    <a:pt x="298" y="37"/>
                    <a:pt x="298" y="43"/>
                  </a:cubicBezTo>
                  <a:cubicBezTo>
                    <a:pt x="296" y="40"/>
                    <a:pt x="295" y="37"/>
                    <a:pt x="293" y="35"/>
                  </a:cubicBezTo>
                  <a:cubicBezTo>
                    <a:pt x="294" y="34"/>
                    <a:pt x="295" y="34"/>
                    <a:pt x="296" y="33"/>
                  </a:cubicBezTo>
                  <a:moveTo>
                    <a:pt x="297" y="49"/>
                  </a:moveTo>
                  <a:cubicBezTo>
                    <a:pt x="297" y="50"/>
                    <a:pt x="297" y="50"/>
                    <a:pt x="297" y="50"/>
                  </a:cubicBezTo>
                  <a:cubicBezTo>
                    <a:pt x="296" y="51"/>
                    <a:pt x="296" y="51"/>
                    <a:pt x="296" y="51"/>
                  </a:cubicBezTo>
                  <a:cubicBezTo>
                    <a:pt x="295" y="50"/>
                    <a:pt x="295" y="50"/>
                    <a:pt x="295" y="50"/>
                  </a:cubicBezTo>
                  <a:cubicBezTo>
                    <a:pt x="295" y="50"/>
                    <a:pt x="295" y="50"/>
                    <a:pt x="296" y="49"/>
                  </a:cubicBezTo>
                  <a:lnTo>
                    <a:pt x="297" y="49"/>
                  </a:lnTo>
                  <a:close/>
                  <a:moveTo>
                    <a:pt x="288" y="7"/>
                  </a:moveTo>
                  <a:cubicBezTo>
                    <a:pt x="289" y="8"/>
                    <a:pt x="289" y="7"/>
                    <a:pt x="288" y="8"/>
                  </a:cubicBezTo>
                  <a:lnTo>
                    <a:pt x="288" y="7"/>
                  </a:lnTo>
                  <a:close/>
                  <a:moveTo>
                    <a:pt x="287" y="9"/>
                  </a:moveTo>
                  <a:cubicBezTo>
                    <a:pt x="288" y="9"/>
                    <a:pt x="288" y="9"/>
                    <a:pt x="288" y="9"/>
                  </a:cubicBezTo>
                  <a:cubicBezTo>
                    <a:pt x="288" y="9"/>
                    <a:pt x="288" y="9"/>
                    <a:pt x="288" y="9"/>
                  </a:cubicBezTo>
                  <a:cubicBezTo>
                    <a:pt x="287" y="10"/>
                    <a:pt x="287" y="11"/>
                    <a:pt x="286" y="12"/>
                  </a:cubicBezTo>
                  <a:cubicBezTo>
                    <a:pt x="286" y="11"/>
                    <a:pt x="286" y="10"/>
                    <a:pt x="287" y="9"/>
                  </a:cubicBezTo>
                  <a:moveTo>
                    <a:pt x="284" y="27"/>
                  </a:moveTo>
                  <a:cubicBezTo>
                    <a:pt x="285" y="28"/>
                    <a:pt x="284" y="27"/>
                    <a:pt x="285" y="28"/>
                  </a:cubicBezTo>
                  <a:cubicBezTo>
                    <a:pt x="284" y="28"/>
                    <a:pt x="284" y="28"/>
                    <a:pt x="284" y="28"/>
                  </a:cubicBezTo>
                  <a:lnTo>
                    <a:pt x="284" y="27"/>
                  </a:lnTo>
                  <a:close/>
                  <a:moveTo>
                    <a:pt x="284" y="30"/>
                  </a:moveTo>
                  <a:cubicBezTo>
                    <a:pt x="285" y="30"/>
                    <a:pt x="285" y="31"/>
                    <a:pt x="286" y="31"/>
                  </a:cubicBezTo>
                  <a:cubicBezTo>
                    <a:pt x="285" y="32"/>
                    <a:pt x="285" y="32"/>
                    <a:pt x="285" y="32"/>
                  </a:cubicBezTo>
                  <a:cubicBezTo>
                    <a:pt x="283" y="31"/>
                    <a:pt x="283" y="31"/>
                    <a:pt x="283" y="31"/>
                  </a:cubicBezTo>
                  <a:cubicBezTo>
                    <a:pt x="284" y="31"/>
                    <a:pt x="284" y="30"/>
                    <a:pt x="284" y="30"/>
                  </a:cubicBezTo>
                  <a:moveTo>
                    <a:pt x="279" y="26"/>
                  </a:moveTo>
                  <a:cubicBezTo>
                    <a:pt x="281" y="28"/>
                    <a:pt x="280" y="30"/>
                    <a:pt x="280" y="33"/>
                  </a:cubicBezTo>
                  <a:cubicBezTo>
                    <a:pt x="280" y="33"/>
                    <a:pt x="280" y="34"/>
                    <a:pt x="279" y="34"/>
                  </a:cubicBezTo>
                  <a:cubicBezTo>
                    <a:pt x="279" y="31"/>
                    <a:pt x="279" y="29"/>
                    <a:pt x="279" y="26"/>
                  </a:cubicBezTo>
                  <a:moveTo>
                    <a:pt x="283" y="78"/>
                  </a:moveTo>
                  <a:cubicBezTo>
                    <a:pt x="282" y="78"/>
                    <a:pt x="282" y="78"/>
                    <a:pt x="282" y="78"/>
                  </a:cubicBezTo>
                  <a:cubicBezTo>
                    <a:pt x="280" y="75"/>
                    <a:pt x="280" y="75"/>
                    <a:pt x="280" y="75"/>
                  </a:cubicBezTo>
                  <a:cubicBezTo>
                    <a:pt x="283" y="76"/>
                    <a:pt x="281" y="76"/>
                    <a:pt x="283" y="76"/>
                  </a:cubicBezTo>
                  <a:cubicBezTo>
                    <a:pt x="283" y="76"/>
                    <a:pt x="283" y="77"/>
                    <a:pt x="283" y="78"/>
                  </a:cubicBezTo>
                  <a:moveTo>
                    <a:pt x="283" y="75"/>
                  </a:moveTo>
                  <a:cubicBezTo>
                    <a:pt x="283" y="75"/>
                    <a:pt x="283" y="75"/>
                    <a:pt x="283" y="75"/>
                  </a:cubicBezTo>
                  <a:cubicBezTo>
                    <a:pt x="283" y="69"/>
                    <a:pt x="282" y="68"/>
                    <a:pt x="281" y="62"/>
                  </a:cubicBezTo>
                  <a:cubicBezTo>
                    <a:pt x="282" y="62"/>
                    <a:pt x="282" y="62"/>
                    <a:pt x="282" y="61"/>
                  </a:cubicBezTo>
                  <a:cubicBezTo>
                    <a:pt x="285" y="64"/>
                    <a:pt x="284" y="71"/>
                    <a:pt x="283" y="75"/>
                  </a:cubicBezTo>
                  <a:moveTo>
                    <a:pt x="288" y="87"/>
                  </a:moveTo>
                  <a:cubicBezTo>
                    <a:pt x="287" y="88"/>
                    <a:pt x="287" y="88"/>
                    <a:pt x="287" y="88"/>
                  </a:cubicBezTo>
                  <a:cubicBezTo>
                    <a:pt x="287" y="88"/>
                    <a:pt x="287" y="87"/>
                    <a:pt x="288" y="87"/>
                  </a:cubicBezTo>
                  <a:close/>
                  <a:moveTo>
                    <a:pt x="288" y="85"/>
                  </a:moveTo>
                  <a:cubicBezTo>
                    <a:pt x="288" y="82"/>
                    <a:pt x="288" y="82"/>
                    <a:pt x="288" y="82"/>
                  </a:cubicBezTo>
                  <a:cubicBezTo>
                    <a:pt x="289" y="82"/>
                    <a:pt x="289" y="82"/>
                    <a:pt x="289" y="82"/>
                  </a:cubicBezTo>
                  <a:cubicBezTo>
                    <a:pt x="288" y="83"/>
                    <a:pt x="288" y="84"/>
                    <a:pt x="288" y="85"/>
                  </a:cubicBezTo>
                  <a:moveTo>
                    <a:pt x="288" y="89"/>
                  </a:moveTo>
                  <a:cubicBezTo>
                    <a:pt x="289" y="91"/>
                    <a:pt x="289" y="92"/>
                    <a:pt x="289" y="94"/>
                  </a:cubicBezTo>
                  <a:cubicBezTo>
                    <a:pt x="288" y="93"/>
                    <a:pt x="288" y="92"/>
                    <a:pt x="288" y="89"/>
                  </a:cubicBezTo>
                  <a:moveTo>
                    <a:pt x="289" y="81"/>
                  </a:moveTo>
                  <a:cubicBezTo>
                    <a:pt x="289" y="80"/>
                    <a:pt x="288" y="79"/>
                    <a:pt x="288" y="78"/>
                  </a:cubicBezTo>
                  <a:cubicBezTo>
                    <a:pt x="287" y="79"/>
                    <a:pt x="287" y="79"/>
                    <a:pt x="287" y="79"/>
                  </a:cubicBezTo>
                  <a:cubicBezTo>
                    <a:pt x="286" y="79"/>
                    <a:pt x="286" y="79"/>
                    <a:pt x="286" y="79"/>
                  </a:cubicBezTo>
                  <a:cubicBezTo>
                    <a:pt x="287" y="78"/>
                    <a:pt x="287" y="78"/>
                    <a:pt x="287" y="78"/>
                  </a:cubicBezTo>
                  <a:cubicBezTo>
                    <a:pt x="285" y="76"/>
                    <a:pt x="285" y="76"/>
                    <a:pt x="285" y="76"/>
                  </a:cubicBezTo>
                  <a:cubicBezTo>
                    <a:pt x="288" y="76"/>
                    <a:pt x="288" y="76"/>
                    <a:pt x="288" y="76"/>
                  </a:cubicBezTo>
                  <a:cubicBezTo>
                    <a:pt x="287" y="73"/>
                    <a:pt x="286" y="74"/>
                    <a:pt x="287" y="71"/>
                  </a:cubicBezTo>
                  <a:cubicBezTo>
                    <a:pt x="289" y="74"/>
                    <a:pt x="289" y="77"/>
                    <a:pt x="289" y="81"/>
                  </a:cubicBezTo>
                  <a:close/>
                  <a:moveTo>
                    <a:pt x="289" y="61"/>
                  </a:moveTo>
                  <a:cubicBezTo>
                    <a:pt x="287" y="59"/>
                    <a:pt x="287" y="59"/>
                    <a:pt x="287" y="59"/>
                  </a:cubicBezTo>
                  <a:cubicBezTo>
                    <a:pt x="288" y="58"/>
                    <a:pt x="288" y="58"/>
                    <a:pt x="288" y="58"/>
                  </a:cubicBezTo>
                  <a:cubicBezTo>
                    <a:pt x="289" y="59"/>
                    <a:pt x="288" y="59"/>
                    <a:pt x="289" y="61"/>
                  </a:cubicBezTo>
                  <a:moveTo>
                    <a:pt x="288" y="67"/>
                  </a:moveTo>
                  <a:cubicBezTo>
                    <a:pt x="287" y="66"/>
                    <a:pt x="287" y="66"/>
                    <a:pt x="287" y="65"/>
                  </a:cubicBezTo>
                  <a:cubicBezTo>
                    <a:pt x="287" y="65"/>
                    <a:pt x="287" y="66"/>
                    <a:pt x="288" y="67"/>
                  </a:cubicBezTo>
                  <a:moveTo>
                    <a:pt x="287" y="45"/>
                  </a:moveTo>
                  <a:cubicBezTo>
                    <a:pt x="286" y="44"/>
                    <a:pt x="286" y="44"/>
                    <a:pt x="286" y="43"/>
                  </a:cubicBezTo>
                  <a:cubicBezTo>
                    <a:pt x="288" y="45"/>
                    <a:pt x="288" y="45"/>
                    <a:pt x="288" y="45"/>
                  </a:cubicBezTo>
                  <a:lnTo>
                    <a:pt x="287" y="45"/>
                  </a:lnTo>
                  <a:close/>
                  <a:moveTo>
                    <a:pt x="288" y="57"/>
                  </a:moveTo>
                  <a:cubicBezTo>
                    <a:pt x="288" y="55"/>
                    <a:pt x="288" y="55"/>
                    <a:pt x="288" y="55"/>
                  </a:cubicBezTo>
                  <a:cubicBezTo>
                    <a:pt x="289" y="56"/>
                    <a:pt x="289" y="56"/>
                    <a:pt x="289" y="57"/>
                  </a:cubicBezTo>
                  <a:lnTo>
                    <a:pt x="288" y="57"/>
                  </a:lnTo>
                  <a:close/>
                  <a:moveTo>
                    <a:pt x="290" y="34"/>
                  </a:moveTo>
                  <a:cubicBezTo>
                    <a:pt x="290" y="34"/>
                    <a:pt x="290" y="35"/>
                    <a:pt x="290" y="35"/>
                  </a:cubicBezTo>
                  <a:cubicBezTo>
                    <a:pt x="289" y="37"/>
                    <a:pt x="288" y="39"/>
                    <a:pt x="288" y="42"/>
                  </a:cubicBezTo>
                  <a:cubicBezTo>
                    <a:pt x="286" y="40"/>
                    <a:pt x="286" y="39"/>
                    <a:pt x="286" y="37"/>
                  </a:cubicBezTo>
                  <a:cubicBezTo>
                    <a:pt x="286" y="37"/>
                    <a:pt x="286" y="37"/>
                    <a:pt x="286" y="37"/>
                  </a:cubicBezTo>
                  <a:cubicBezTo>
                    <a:pt x="285" y="38"/>
                    <a:pt x="284" y="40"/>
                    <a:pt x="283" y="41"/>
                  </a:cubicBezTo>
                  <a:cubicBezTo>
                    <a:pt x="283" y="42"/>
                    <a:pt x="283" y="42"/>
                    <a:pt x="283" y="42"/>
                  </a:cubicBezTo>
                  <a:cubicBezTo>
                    <a:pt x="282" y="40"/>
                    <a:pt x="281" y="38"/>
                    <a:pt x="280" y="35"/>
                  </a:cubicBezTo>
                  <a:cubicBezTo>
                    <a:pt x="280" y="35"/>
                    <a:pt x="280" y="35"/>
                    <a:pt x="280" y="35"/>
                  </a:cubicBezTo>
                  <a:cubicBezTo>
                    <a:pt x="282" y="35"/>
                    <a:pt x="283" y="36"/>
                    <a:pt x="284" y="37"/>
                  </a:cubicBezTo>
                  <a:cubicBezTo>
                    <a:pt x="284" y="36"/>
                    <a:pt x="284" y="36"/>
                    <a:pt x="284" y="36"/>
                  </a:cubicBezTo>
                  <a:cubicBezTo>
                    <a:pt x="285" y="37"/>
                    <a:pt x="285" y="35"/>
                    <a:pt x="285" y="34"/>
                  </a:cubicBezTo>
                  <a:cubicBezTo>
                    <a:pt x="285" y="34"/>
                    <a:pt x="286" y="34"/>
                    <a:pt x="286" y="33"/>
                  </a:cubicBezTo>
                  <a:cubicBezTo>
                    <a:pt x="288" y="36"/>
                    <a:pt x="288" y="36"/>
                    <a:pt x="288" y="36"/>
                  </a:cubicBezTo>
                  <a:cubicBezTo>
                    <a:pt x="288" y="36"/>
                    <a:pt x="289" y="35"/>
                    <a:pt x="290" y="35"/>
                  </a:cubicBezTo>
                  <a:cubicBezTo>
                    <a:pt x="290" y="34"/>
                    <a:pt x="290" y="34"/>
                    <a:pt x="290" y="33"/>
                  </a:cubicBezTo>
                  <a:cubicBezTo>
                    <a:pt x="289" y="30"/>
                    <a:pt x="289" y="27"/>
                    <a:pt x="288" y="24"/>
                  </a:cubicBezTo>
                  <a:cubicBezTo>
                    <a:pt x="290" y="27"/>
                    <a:pt x="290" y="29"/>
                    <a:pt x="290" y="31"/>
                  </a:cubicBezTo>
                  <a:cubicBezTo>
                    <a:pt x="290" y="32"/>
                    <a:pt x="290" y="33"/>
                    <a:pt x="290" y="33"/>
                  </a:cubicBezTo>
                  <a:cubicBezTo>
                    <a:pt x="290" y="34"/>
                    <a:pt x="290" y="34"/>
                    <a:pt x="290" y="34"/>
                  </a:cubicBezTo>
                  <a:moveTo>
                    <a:pt x="292" y="85"/>
                  </a:moveTo>
                  <a:cubicBezTo>
                    <a:pt x="292" y="83"/>
                    <a:pt x="292" y="83"/>
                    <a:pt x="292" y="83"/>
                  </a:cubicBezTo>
                  <a:cubicBezTo>
                    <a:pt x="293" y="83"/>
                    <a:pt x="293" y="83"/>
                    <a:pt x="293" y="83"/>
                  </a:cubicBezTo>
                  <a:cubicBezTo>
                    <a:pt x="293" y="83"/>
                    <a:pt x="292" y="84"/>
                    <a:pt x="292" y="85"/>
                  </a:cubicBezTo>
                  <a:moveTo>
                    <a:pt x="292" y="80"/>
                  </a:moveTo>
                  <a:cubicBezTo>
                    <a:pt x="292" y="76"/>
                    <a:pt x="292" y="76"/>
                    <a:pt x="292" y="76"/>
                  </a:cubicBezTo>
                  <a:cubicBezTo>
                    <a:pt x="292" y="76"/>
                    <a:pt x="292" y="76"/>
                    <a:pt x="292" y="76"/>
                  </a:cubicBezTo>
                  <a:cubicBezTo>
                    <a:pt x="293" y="78"/>
                    <a:pt x="293" y="79"/>
                    <a:pt x="292" y="80"/>
                  </a:cubicBezTo>
                  <a:moveTo>
                    <a:pt x="291" y="68"/>
                  </a:moveTo>
                  <a:cubicBezTo>
                    <a:pt x="291" y="67"/>
                    <a:pt x="291" y="67"/>
                    <a:pt x="291" y="66"/>
                  </a:cubicBezTo>
                  <a:cubicBezTo>
                    <a:pt x="292" y="67"/>
                    <a:pt x="292" y="67"/>
                    <a:pt x="292" y="67"/>
                  </a:cubicBezTo>
                  <a:cubicBezTo>
                    <a:pt x="293" y="67"/>
                    <a:pt x="293" y="68"/>
                    <a:pt x="293" y="69"/>
                  </a:cubicBezTo>
                  <a:cubicBezTo>
                    <a:pt x="292" y="69"/>
                    <a:pt x="292" y="68"/>
                    <a:pt x="291" y="68"/>
                  </a:cubicBezTo>
                  <a:moveTo>
                    <a:pt x="292" y="61"/>
                  </a:moveTo>
                  <a:cubicBezTo>
                    <a:pt x="292" y="60"/>
                    <a:pt x="292" y="60"/>
                    <a:pt x="292" y="59"/>
                  </a:cubicBezTo>
                  <a:cubicBezTo>
                    <a:pt x="293" y="59"/>
                    <a:pt x="293" y="59"/>
                    <a:pt x="293" y="59"/>
                  </a:cubicBezTo>
                  <a:cubicBezTo>
                    <a:pt x="292" y="61"/>
                    <a:pt x="293" y="60"/>
                    <a:pt x="292" y="61"/>
                  </a:cubicBezTo>
                  <a:moveTo>
                    <a:pt x="292" y="45"/>
                  </a:moveTo>
                  <a:cubicBezTo>
                    <a:pt x="292" y="44"/>
                    <a:pt x="292" y="43"/>
                    <a:pt x="292" y="42"/>
                  </a:cubicBezTo>
                  <a:cubicBezTo>
                    <a:pt x="293" y="43"/>
                    <a:pt x="293" y="44"/>
                    <a:pt x="293" y="45"/>
                  </a:cubicBezTo>
                  <a:cubicBezTo>
                    <a:pt x="293" y="45"/>
                    <a:pt x="292" y="45"/>
                    <a:pt x="292" y="45"/>
                  </a:cubicBezTo>
                  <a:moveTo>
                    <a:pt x="293" y="38"/>
                  </a:moveTo>
                  <a:cubicBezTo>
                    <a:pt x="293" y="39"/>
                    <a:pt x="292" y="39"/>
                    <a:pt x="292" y="39"/>
                  </a:cubicBezTo>
                  <a:cubicBezTo>
                    <a:pt x="292" y="36"/>
                    <a:pt x="292" y="36"/>
                    <a:pt x="292" y="36"/>
                  </a:cubicBezTo>
                  <a:cubicBezTo>
                    <a:pt x="292" y="37"/>
                    <a:pt x="293" y="37"/>
                    <a:pt x="293" y="38"/>
                  </a:cubicBezTo>
                  <a:close/>
                  <a:moveTo>
                    <a:pt x="293" y="70"/>
                  </a:moveTo>
                  <a:cubicBezTo>
                    <a:pt x="294" y="71"/>
                    <a:pt x="294" y="72"/>
                    <a:pt x="294" y="72"/>
                  </a:cubicBezTo>
                  <a:cubicBezTo>
                    <a:pt x="293" y="71"/>
                    <a:pt x="293" y="73"/>
                    <a:pt x="293" y="70"/>
                  </a:cubicBezTo>
                  <a:moveTo>
                    <a:pt x="293" y="67"/>
                  </a:moveTo>
                  <a:cubicBezTo>
                    <a:pt x="294" y="67"/>
                    <a:pt x="294" y="67"/>
                    <a:pt x="294" y="66"/>
                  </a:cubicBezTo>
                  <a:cubicBezTo>
                    <a:pt x="294" y="67"/>
                    <a:pt x="294" y="67"/>
                    <a:pt x="294" y="67"/>
                  </a:cubicBezTo>
                  <a:lnTo>
                    <a:pt x="293" y="67"/>
                  </a:lnTo>
                  <a:close/>
                  <a:moveTo>
                    <a:pt x="294" y="55"/>
                  </a:moveTo>
                  <a:cubicBezTo>
                    <a:pt x="295" y="54"/>
                    <a:pt x="295" y="53"/>
                    <a:pt x="296" y="53"/>
                  </a:cubicBezTo>
                  <a:cubicBezTo>
                    <a:pt x="297" y="55"/>
                    <a:pt x="296" y="54"/>
                    <a:pt x="296" y="57"/>
                  </a:cubicBezTo>
                  <a:cubicBezTo>
                    <a:pt x="295" y="57"/>
                    <a:pt x="295" y="57"/>
                    <a:pt x="295" y="57"/>
                  </a:cubicBezTo>
                  <a:cubicBezTo>
                    <a:pt x="295" y="56"/>
                    <a:pt x="295" y="56"/>
                    <a:pt x="294" y="55"/>
                  </a:cubicBezTo>
                  <a:moveTo>
                    <a:pt x="295" y="61"/>
                  </a:moveTo>
                  <a:cubicBezTo>
                    <a:pt x="295" y="62"/>
                    <a:pt x="295" y="63"/>
                    <a:pt x="296" y="64"/>
                  </a:cubicBezTo>
                  <a:cubicBezTo>
                    <a:pt x="295" y="64"/>
                    <a:pt x="295" y="64"/>
                    <a:pt x="295" y="64"/>
                  </a:cubicBezTo>
                  <a:lnTo>
                    <a:pt x="295" y="61"/>
                  </a:lnTo>
                  <a:close/>
                  <a:moveTo>
                    <a:pt x="296" y="77"/>
                  </a:moveTo>
                  <a:cubicBezTo>
                    <a:pt x="296" y="77"/>
                    <a:pt x="296" y="78"/>
                    <a:pt x="297" y="78"/>
                  </a:cubicBezTo>
                  <a:cubicBezTo>
                    <a:pt x="297" y="78"/>
                    <a:pt x="297" y="79"/>
                    <a:pt x="297" y="79"/>
                  </a:cubicBezTo>
                  <a:cubicBezTo>
                    <a:pt x="296" y="79"/>
                    <a:pt x="296" y="79"/>
                    <a:pt x="296" y="79"/>
                  </a:cubicBezTo>
                  <a:lnTo>
                    <a:pt x="296" y="77"/>
                  </a:lnTo>
                  <a:close/>
                  <a:moveTo>
                    <a:pt x="297" y="96"/>
                  </a:moveTo>
                  <a:cubicBezTo>
                    <a:pt x="297" y="97"/>
                    <a:pt x="297" y="97"/>
                    <a:pt x="298" y="98"/>
                  </a:cubicBezTo>
                  <a:cubicBezTo>
                    <a:pt x="297" y="98"/>
                    <a:pt x="297" y="98"/>
                    <a:pt x="297" y="98"/>
                  </a:cubicBezTo>
                  <a:lnTo>
                    <a:pt x="297" y="96"/>
                  </a:lnTo>
                  <a:close/>
                  <a:moveTo>
                    <a:pt x="297" y="103"/>
                  </a:moveTo>
                  <a:cubicBezTo>
                    <a:pt x="297" y="102"/>
                    <a:pt x="297" y="103"/>
                    <a:pt x="296" y="101"/>
                  </a:cubicBezTo>
                  <a:cubicBezTo>
                    <a:pt x="298" y="100"/>
                    <a:pt x="298" y="100"/>
                    <a:pt x="298" y="100"/>
                  </a:cubicBezTo>
                  <a:cubicBezTo>
                    <a:pt x="298" y="101"/>
                    <a:pt x="298" y="102"/>
                    <a:pt x="298" y="103"/>
                  </a:cubicBezTo>
                  <a:cubicBezTo>
                    <a:pt x="298" y="103"/>
                    <a:pt x="297" y="103"/>
                    <a:pt x="297" y="103"/>
                  </a:cubicBezTo>
                  <a:moveTo>
                    <a:pt x="298" y="95"/>
                  </a:moveTo>
                  <a:cubicBezTo>
                    <a:pt x="298" y="94"/>
                    <a:pt x="298" y="94"/>
                    <a:pt x="298" y="93"/>
                  </a:cubicBezTo>
                  <a:cubicBezTo>
                    <a:pt x="299" y="93"/>
                    <a:pt x="299" y="93"/>
                    <a:pt x="299" y="93"/>
                  </a:cubicBezTo>
                  <a:cubicBezTo>
                    <a:pt x="299" y="94"/>
                    <a:pt x="298" y="94"/>
                    <a:pt x="298" y="95"/>
                  </a:cubicBezTo>
                  <a:moveTo>
                    <a:pt x="298" y="88"/>
                  </a:moveTo>
                  <a:cubicBezTo>
                    <a:pt x="298" y="87"/>
                    <a:pt x="298" y="87"/>
                    <a:pt x="298" y="87"/>
                  </a:cubicBezTo>
                  <a:cubicBezTo>
                    <a:pt x="299" y="87"/>
                    <a:pt x="299" y="87"/>
                    <a:pt x="299" y="87"/>
                  </a:cubicBezTo>
                  <a:cubicBezTo>
                    <a:pt x="299" y="87"/>
                    <a:pt x="298" y="88"/>
                    <a:pt x="298" y="88"/>
                  </a:cubicBezTo>
                  <a:moveTo>
                    <a:pt x="297" y="85"/>
                  </a:moveTo>
                  <a:cubicBezTo>
                    <a:pt x="299" y="85"/>
                    <a:pt x="299" y="85"/>
                    <a:pt x="299" y="85"/>
                  </a:cubicBezTo>
                  <a:cubicBezTo>
                    <a:pt x="297" y="85"/>
                    <a:pt x="298" y="85"/>
                    <a:pt x="297" y="85"/>
                  </a:cubicBezTo>
                  <a:moveTo>
                    <a:pt x="299" y="73"/>
                  </a:moveTo>
                  <a:cubicBezTo>
                    <a:pt x="299" y="71"/>
                    <a:pt x="299" y="70"/>
                    <a:pt x="300" y="68"/>
                  </a:cubicBezTo>
                  <a:cubicBezTo>
                    <a:pt x="301" y="69"/>
                    <a:pt x="301" y="71"/>
                    <a:pt x="301" y="74"/>
                  </a:cubicBezTo>
                  <a:cubicBezTo>
                    <a:pt x="300" y="74"/>
                    <a:pt x="300" y="74"/>
                    <a:pt x="300" y="74"/>
                  </a:cubicBezTo>
                  <a:cubicBezTo>
                    <a:pt x="300" y="73"/>
                    <a:pt x="299" y="73"/>
                    <a:pt x="299" y="73"/>
                  </a:cubicBezTo>
                  <a:moveTo>
                    <a:pt x="301" y="79"/>
                  </a:moveTo>
                  <a:cubicBezTo>
                    <a:pt x="301" y="77"/>
                    <a:pt x="301" y="76"/>
                    <a:pt x="301" y="75"/>
                  </a:cubicBezTo>
                  <a:cubicBezTo>
                    <a:pt x="301" y="76"/>
                    <a:pt x="302" y="77"/>
                    <a:pt x="302" y="79"/>
                  </a:cubicBezTo>
                  <a:lnTo>
                    <a:pt x="301" y="79"/>
                  </a:lnTo>
                  <a:close/>
                  <a:moveTo>
                    <a:pt x="301" y="67"/>
                  </a:moveTo>
                  <a:cubicBezTo>
                    <a:pt x="298" y="66"/>
                    <a:pt x="298" y="62"/>
                    <a:pt x="300" y="59"/>
                  </a:cubicBezTo>
                  <a:cubicBezTo>
                    <a:pt x="302" y="62"/>
                    <a:pt x="301" y="62"/>
                    <a:pt x="303" y="65"/>
                  </a:cubicBezTo>
                  <a:cubicBezTo>
                    <a:pt x="303" y="65"/>
                    <a:pt x="303" y="65"/>
                    <a:pt x="302" y="65"/>
                  </a:cubicBezTo>
                  <a:cubicBezTo>
                    <a:pt x="302" y="64"/>
                    <a:pt x="302" y="64"/>
                    <a:pt x="302" y="64"/>
                  </a:cubicBezTo>
                  <a:cubicBezTo>
                    <a:pt x="300" y="65"/>
                    <a:pt x="300" y="64"/>
                    <a:pt x="301" y="67"/>
                  </a:cubicBezTo>
                  <a:moveTo>
                    <a:pt x="304" y="83"/>
                  </a:moveTo>
                  <a:cubicBezTo>
                    <a:pt x="304" y="84"/>
                    <a:pt x="303" y="84"/>
                    <a:pt x="303" y="84"/>
                  </a:cubicBezTo>
                  <a:cubicBezTo>
                    <a:pt x="303" y="80"/>
                    <a:pt x="303" y="80"/>
                    <a:pt x="303" y="80"/>
                  </a:cubicBezTo>
                  <a:cubicBezTo>
                    <a:pt x="303" y="81"/>
                    <a:pt x="304" y="82"/>
                    <a:pt x="304" y="83"/>
                  </a:cubicBezTo>
                  <a:close/>
                  <a:moveTo>
                    <a:pt x="304" y="39"/>
                  </a:moveTo>
                  <a:cubicBezTo>
                    <a:pt x="303" y="39"/>
                    <a:pt x="303" y="39"/>
                    <a:pt x="303" y="39"/>
                  </a:cubicBezTo>
                  <a:cubicBezTo>
                    <a:pt x="303" y="38"/>
                    <a:pt x="303" y="36"/>
                    <a:pt x="303" y="35"/>
                  </a:cubicBezTo>
                  <a:cubicBezTo>
                    <a:pt x="303" y="35"/>
                    <a:pt x="304" y="34"/>
                    <a:pt x="304" y="33"/>
                  </a:cubicBezTo>
                  <a:lnTo>
                    <a:pt x="304" y="39"/>
                  </a:lnTo>
                  <a:close/>
                  <a:moveTo>
                    <a:pt x="303" y="29"/>
                  </a:moveTo>
                  <a:cubicBezTo>
                    <a:pt x="304" y="29"/>
                    <a:pt x="304" y="29"/>
                    <a:pt x="304" y="29"/>
                  </a:cubicBezTo>
                  <a:cubicBezTo>
                    <a:pt x="304" y="30"/>
                    <a:pt x="305" y="31"/>
                    <a:pt x="305" y="31"/>
                  </a:cubicBezTo>
                  <a:cubicBezTo>
                    <a:pt x="303" y="30"/>
                    <a:pt x="304" y="31"/>
                    <a:pt x="303" y="29"/>
                  </a:cubicBezTo>
                  <a:moveTo>
                    <a:pt x="306" y="74"/>
                  </a:moveTo>
                  <a:cubicBezTo>
                    <a:pt x="307" y="76"/>
                    <a:pt x="307" y="78"/>
                    <a:pt x="308" y="79"/>
                  </a:cubicBezTo>
                  <a:cubicBezTo>
                    <a:pt x="307" y="79"/>
                    <a:pt x="307" y="79"/>
                    <a:pt x="307" y="79"/>
                  </a:cubicBezTo>
                  <a:cubicBezTo>
                    <a:pt x="307" y="78"/>
                    <a:pt x="306" y="76"/>
                    <a:pt x="306" y="74"/>
                  </a:cubicBezTo>
                  <a:moveTo>
                    <a:pt x="309" y="77"/>
                  </a:moveTo>
                  <a:cubicBezTo>
                    <a:pt x="309" y="83"/>
                    <a:pt x="309" y="83"/>
                    <a:pt x="309" y="83"/>
                  </a:cubicBezTo>
                  <a:cubicBezTo>
                    <a:pt x="308" y="83"/>
                    <a:pt x="308" y="83"/>
                    <a:pt x="308" y="83"/>
                  </a:cubicBezTo>
                  <a:cubicBezTo>
                    <a:pt x="308" y="81"/>
                    <a:pt x="309" y="79"/>
                    <a:pt x="309" y="77"/>
                  </a:cubicBezTo>
                  <a:moveTo>
                    <a:pt x="309" y="105"/>
                  </a:moveTo>
                  <a:cubicBezTo>
                    <a:pt x="307" y="104"/>
                    <a:pt x="308" y="104"/>
                    <a:pt x="308" y="101"/>
                  </a:cubicBezTo>
                  <a:cubicBezTo>
                    <a:pt x="309" y="101"/>
                    <a:pt x="309" y="101"/>
                    <a:pt x="309" y="101"/>
                  </a:cubicBezTo>
                  <a:lnTo>
                    <a:pt x="309" y="105"/>
                  </a:lnTo>
                  <a:close/>
                  <a:moveTo>
                    <a:pt x="310" y="95"/>
                  </a:moveTo>
                  <a:cubicBezTo>
                    <a:pt x="310" y="94"/>
                    <a:pt x="310" y="94"/>
                    <a:pt x="310" y="94"/>
                  </a:cubicBezTo>
                  <a:cubicBezTo>
                    <a:pt x="310" y="94"/>
                    <a:pt x="310" y="93"/>
                    <a:pt x="310" y="93"/>
                  </a:cubicBezTo>
                  <a:cubicBezTo>
                    <a:pt x="311" y="93"/>
                    <a:pt x="311" y="93"/>
                    <a:pt x="311" y="93"/>
                  </a:cubicBezTo>
                  <a:cubicBezTo>
                    <a:pt x="311" y="93"/>
                    <a:pt x="311" y="94"/>
                    <a:pt x="311" y="94"/>
                  </a:cubicBezTo>
                  <a:cubicBezTo>
                    <a:pt x="311" y="94"/>
                    <a:pt x="311" y="94"/>
                    <a:pt x="310" y="95"/>
                  </a:cubicBezTo>
                  <a:moveTo>
                    <a:pt x="312" y="87"/>
                  </a:moveTo>
                  <a:cubicBezTo>
                    <a:pt x="312" y="87"/>
                    <a:pt x="311" y="88"/>
                    <a:pt x="311" y="89"/>
                  </a:cubicBezTo>
                  <a:cubicBezTo>
                    <a:pt x="309" y="89"/>
                    <a:pt x="309" y="89"/>
                    <a:pt x="309" y="89"/>
                  </a:cubicBezTo>
                  <a:cubicBezTo>
                    <a:pt x="309" y="88"/>
                    <a:pt x="309" y="87"/>
                    <a:pt x="309" y="86"/>
                  </a:cubicBezTo>
                  <a:cubicBezTo>
                    <a:pt x="310" y="86"/>
                    <a:pt x="311" y="86"/>
                    <a:pt x="312" y="86"/>
                  </a:cubicBezTo>
                  <a:lnTo>
                    <a:pt x="312" y="87"/>
                  </a:lnTo>
                  <a:close/>
                  <a:moveTo>
                    <a:pt x="312" y="85"/>
                  </a:moveTo>
                  <a:cubicBezTo>
                    <a:pt x="312" y="80"/>
                    <a:pt x="314" y="77"/>
                    <a:pt x="315" y="74"/>
                  </a:cubicBezTo>
                  <a:cubicBezTo>
                    <a:pt x="315" y="74"/>
                    <a:pt x="315" y="73"/>
                    <a:pt x="315" y="73"/>
                  </a:cubicBezTo>
                  <a:cubicBezTo>
                    <a:pt x="315" y="67"/>
                    <a:pt x="314" y="61"/>
                    <a:pt x="314" y="55"/>
                  </a:cubicBezTo>
                  <a:cubicBezTo>
                    <a:pt x="314" y="56"/>
                    <a:pt x="314" y="56"/>
                    <a:pt x="314" y="56"/>
                  </a:cubicBezTo>
                  <a:cubicBezTo>
                    <a:pt x="316" y="58"/>
                    <a:pt x="316" y="66"/>
                    <a:pt x="315" y="73"/>
                  </a:cubicBezTo>
                  <a:cubicBezTo>
                    <a:pt x="315" y="73"/>
                    <a:pt x="315" y="73"/>
                    <a:pt x="315" y="74"/>
                  </a:cubicBezTo>
                  <a:cubicBezTo>
                    <a:pt x="315" y="74"/>
                    <a:pt x="315" y="74"/>
                    <a:pt x="315" y="74"/>
                  </a:cubicBezTo>
                  <a:cubicBezTo>
                    <a:pt x="314" y="78"/>
                    <a:pt x="313" y="82"/>
                    <a:pt x="312" y="83"/>
                  </a:cubicBezTo>
                  <a:cubicBezTo>
                    <a:pt x="312" y="84"/>
                    <a:pt x="312" y="84"/>
                    <a:pt x="312" y="85"/>
                  </a:cubicBezTo>
                  <a:moveTo>
                    <a:pt x="317" y="93"/>
                  </a:moveTo>
                  <a:cubicBezTo>
                    <a:pt x="316" y="94"/>
                    <a:pt x="316" y="94"/>
                    <a:pt x="316" y="95"/>
                  </a:cubicBezTo>
                  <a:cubicBezTo>
                    <a:pt x="314" y="95"/>
                    <a:pt x="314" y="95"/>
                    <a:pt x="314" y="95"/>
                  </a:cubicBezTo>
                  <a:cubicBezTo>
                    <a:pt x="314" y="90"/>
                    <a:pt x="316" y="85"/>
                    <a:pt x="317" y="78"/>
                  </a:cubicBezTo>
                  <a:cubicBezTo>
                    <a:pt x="317" y="79"/>
                    <a:pt x="317" y="79"/>
                    <a:pt x="317" y="79"/>
                  </a:cubicBezTo>
                  <a:cubicBezTo>
                    <a:pt x="318" y="81"/>
                    <a:pt x="314" y="90"/>
                    <a:pt x="317" y="93"/>
                  </a:cubicBezTo>
                  <a:moveTo>
                    <a:pt x="318" y="77"/>
                  </a:moveTo>
                  <a:cubicBezTo>
                    <a:pt x="318" y="77"/>
                    <a:pt x="317" y="77"/>
                    <a:pt x="317" y="77"/>
                  </a:cubicBezTo>
                  <a:cubicBezTo>
                    <a:pt x="317" y="77"/>
                    <a:pt x="317" y="76"/>
                    <a:pt x="318" y="75"/>
                  </a:cubicBezTo>
                  <a:cubicBezTo>
                    <a:pt x="319" y="76"/>
                    <a:pt x="318" y="75"/>
                    <a:pt x="318" y="77"/>
                  </a:cubicBezTo>
                  <a:moveTo>
                    <a:pt x="319" y="71"/>
                  </a:moveTo>
                  <a:cubicBezTo>
                    <a:pt x="319" y="71"/>
                    <a:pt x="319" y="71"/>
                    <a:pt x="319" y="71"/>
                  </a:cubicBezTo>
                  <a:cubicBezTo>
                    <a:pt x="319" y="68"/>
                    <a:pt x="319" y="68"/>
                    <a:pt x="320" y="66"/>
                  </a:cubicBezTo>
                  <a:cubicBezTo>
                    <a:pt x="319" y="68"/>
                    <a:pt x="319" y="69"/>
                    <a:pt x="319" y="71"/>
                  </a:cubicBezTo>
                  <a:moveTo>
                    <a:pt x="320" y="54"/>
                  </a:moveTo>
                  <a:cubicBezTo>
                    <a:pt x="320" y="58"/>
                    <a:pt x="320" y="62"/>
                    <a:pt x="320" y="66"/>
                  </a:cubicBezTo>
                  <a:cubicBezTo>
                    <a:pt x="320" y="66"/>
                    <a:pt x="320" y="66"/>
                    <a:pt x="320" y="66"/>
                  </a:cubicBezTo>
                  <a:lnTo>
                    <a:pt x="320" y="54"/>
                  </a:lnTo>
                  <a:close/>
                  <a:moveTo>
                    <a:pt x="320" y="91"/>
                  </a:moveTo>
                  <a:cubicBezTo>
                    <a:pt x="321" y="91"/>
                    <a:pt x="321" y="91"/>
                    <a:pt x="321" y="91"/>
                  </a:cubicBezTo>
                  <a:cubicBezTo>
                    <a:pt x="321" y="93"/>
                    <a:pt x="322" y="95"/>
                    <a:pt x="322" y="96"/>
                  </a:cubicBezTo>
                  <a:cubicBezTo>
                    <a:pt x="321" y="96"/>
                    <a:pt x="321" y="96"/>
                    <a:pt x="321" y="97"/>
                  </a:cubicBezTo>
                  <a:cubicBezTo>
                    <a:pt x="321" y="95"/>
                    <a:pt x="320" y="93"/>
                    <a:pt x="320" y="91"/>
                  </a:cubicBezTo>
                  <a:moveTo>
                    <a:pt x="322" y="103"/>
                  </a:moveTo>
                  <a:cubicBezTo>
                    <a:pt x="322" y="102"/>
                    <a:pt x="321" y="101"/>
                    <a:pt x="321" y="100"/>
                  </a:cubicBezTo>
                  <a:cubicBezTo>
                    <a:pt x="322" y="100"/>
                    <a:pt x="322" y="100"/>
                    <a:pt x="322" y="100"/>
                  </a:cubicBezTo>
                  <a:cubicBezTo>
                    <a:pt x="322" y="101"/>
                    <a:pt x="322" y="102"/>
                    <a:pt x="322" y="103"/>
                  </a:cubicBezTo>
                  <a:moveTo>
                    <a:pt x="321" y="78"/>
                  </a:moveTo>
                  <a:cubicBezTo>
                    <a:pt x="321" y="78"/>
                    <a:pt x="322" y="77"/>
                    <a:pt x="322" y="76"/>
                  </a:cubicBezTo>
                  <a:cubicBezTo>
                    <a:pt x="322" y="77"/>
                    <a:pt x="322" y="78"/>
                    <a:pt x="322" y="78"/>
                  </a:cubicBezTo>
                  <a:lnTo>
                    <a:pt x="321" y="78"/>
                  </a:lnTo>
                  <a:close/>
                  <a:moveTo>
                    <a:pt x="323" y="74"/>
                  </a:moveTo>
                  <a:cubicBezTo>
                    <a:pt x="323" y="75"/>
                    <a:pt x="323" y="75"/>
                    <a:pt x="323" y="75"/>
                  </a:cubicBezTo>
                  <a:cubicBezTo>
                    <a:pt x="322" y="75"/>
                    <a:pt x="322" y="75"/>
                    <a:pt x="322" y="75"/>
                  </a:cubicBezTo>
                  <a:cubicBezTo>
                    <a:pt x="323" y="74"/>
                    <a:pt x="323" y="72"/>
                    <a:pt x="323" y="71"/>
                  </a:cubicBezTo>
                  <a:cubicBezTo>
                    <a:pt x="324" y="72"/>
                    <a:pt x="324" y="73"/>
                    <a:pt x="323" y="74"/>
                  </a:cubicBezTo>
                  <a:moveTo>
                    <a:pt x="324" y="70"/>
                  </a:moveTo>
                  <a:cubicBezTo>
                    <a:pt x="323" y="68"/>
                    <a:pt x="323" y="66"/>
                    <a:pt x="323" y="64"/>
                  </a:cubicBezTo>
                  <a:cubicBezTo>
                    <a:pt x="324" y="66"/>
                    <a:pt x="324" y="67"/>
                    <a:pt x="324" y="70"/>
                  </a:cubicBezTo>
                  <a:moveTo>
                    <a:pt x="323" y="64"/>
                  </a:moveTo>
                  <a:cubicBezTo>
                    <a:pt x="324" y="63"/>
                    <a:pt x="324" y="63"/>
                    <a:pt x="324" y="63"/>
                  </a:cubicBezTo>
                  <a:cubicBezTo>
                    <a:pt x="324" y="63"/>
                    <a:pt x="324" y="63"/>
                    <a:pt x="324" y="64"/>
                  </a:cubicBezTo>
                  <a:lnTo>
                    <a:pt x="323" y="64"/>
                  </a:lnTo>
                  <a:close/>
                  <a:moveTo>
                    <a:pt x="324" y="62"/>
                  </a:moveTo>
                  <a:cubicBezTo>
                    <a:pt x="324" y="60"/>
                    <a:pt x="324" y="60"/>
                    <a:pt x="324" y="60"/>
                  </a:cubicBezTo>
                  <a:cubicBezTo>
                    <a:pt x="324" y="60"/>
                    <a:pt x="324" y="60"/>
                    <a:pt x="324" y="60"/>
                  </a:cubicBezTo>
                  <a:cubicBezTo>
                    <a:pt x="324" y="61"/>
                    <a:pt x="324" y="61"/>
                    <a:pt x="324" y="62"/>
                  </a:cubicBezTo>
                  <a:moveTo>
                    <a:pt x="325" y="102"/>
                  </a:moveTo>
                  <a:cubicBezTo>
                    <a:pt x="325" y="102"/>
                    <a:pt x="325" y="102"/>
                    <a:pt x="325" y="101"/>
                  </a:cubicBezTo>
                  <a:cubicBezTo>
                    <a:pt x="326" y="101"/>
                    <a:pt x="326" y="101"/>
                    <a:pt x="326" y="101"/>
                  </a:cubicBezTo>
                  <a:cubicBezTo>
                    <a:pt x="326" y="102"/>
                    <a:pt x="325" y="102"/>
                    <a:pt x="325" y="102"/>
                  </a:cubicBezTo>
                  <a:moveTo>
                    <a:pt x="327" y="50"/>
                  </a:moveTo>
                  <a:cubicBezTo>
                    <a:pt x="329" y="49"/>
                    <a:pt x="329" y="49"/>
                    <a:pt x="329" y="49"/>
                  </a:cubicBezTo>
                  <a:cubicBezTo>
                    <a:pt x="330" y="53"/>
                    <a:pt x="329" y="57"/>
                    <a:pt x="329" y="62"/>
                  </a:cubicBezTo>
                  <a:cubicBezTo>
                    <a:pt x="329" y="62"/>
                    <a:pt x="329" y="62"/>
                    <a:pt x="329" y="62"/>
                  </a:cubicBezTo>
                  <a:cubicBezTo>
                    <a:pt x="328" y="58"/>
                    <a:pt x="329" y="54"/>
                    <a:pt x="327" y="50"/>
                  </a:cubicBezTo>
                  <a:moveTo>
                    <a:pt x="329" y="69"/>
                  </a:moveTo>
                  <a:cubicBezTo>
                    <a:pt x="329" y="69"/>
                    <a:pt x="328" y="69"/>
                    <a:pt x="328" y="69"/>
                  </a:cubicBezTo>
                  <a:cubicBezTo>
                    <a:pt x="328" y="68"/>
                    <a:pt x="328" y="67"/>
                    <a:pt x="329" y="66"/>
                  </a:cubicBezTo>
                  <a:cubicBezTo>
                    <a:pt x="329" y="67"/>
                    <a:pt x="329" y="68"/>
                    <a:pt x="329" y="69"/>
                  </a:cubicBezTo>
                  <a:moveTo>
                    <a:pt x="328" y="81"/>
                  </a:moveTo>
                  <a:cubicBezTo>
                    <a:pt x="328" y="81"/>
                    <a:pt x="328" y="80"/>
                    <a:pt x="329" y="79"/>
                  </a:cubicBezTo>
                  <a:cubicBezTo>
                    <a:pt x="329" y="79"/>
                    <a:pt x="329" y="80"/>
                    <a:pt x="329" y="81"/>
                  </a:cubicBezTo>
                  <a:cubicBezTo>
                    <a:pt x="329" y="81"/>
                    <a:pt x="328" y="81"/>
                    <a:pt x="328" y="81"/>
                  </a:cubicBezTo>
                  <a:moveTo>
                    <a:pt x="333" y="99"/>
                  </a:moveTo>
                  <a:cubicBezTo>
                    <a:pt x="333" y="99"/>
                    <a:pt x="333" y="100"/>
                    <a:pt x="332" y="100"/>
                  </a:cubicBezTo>
                  <a:cubicBezTo>
                    <a:pt x="329" y="103"/>
                    <a:pt x="329" y="103"/>
                    <a:pt x="329" y="103"/>
                  </a:cubicBezTo>
                  <a:cubicBezTo>
                    <a:pt x="329" y="102"/>
                    <a:pt x="329" y="102"/>
                    <a:pt x="329" y="101"/>
                  </a:cubicBezTo>
                  <a:cubicBezTo>
                    <a:pt x="329" y="101"/>
                    <a:pt x="330" y="101"/>
                    <a:pt x="331" y="100"/>
                  </a:cubicBezTo>
                  <a:cubicBezTo>
                    <a:pt x="331" y="98"/>
                    <a:pt x="331" y="98"/>
                    <a:pt x="331" y="98"/>
                  </a:cubicBezTo>
                  <a:cubicBezTo>
                    <a:pt x="332" y="98"/>
                    <a:pt x="333" y="99"/>
                    <a:pt x="333" y="99"/>
                  </a:cubicBezTo>
                  <a:close/>
                  <a:moveTo>
                    <a:pt x="331" y="96"/>
                  </a:moveTo>
                  <a:cubicBezTo>
                    <a:pt x="331" y="97"/>
                    <a:pt x="331" y="97"/>
                    <a:pt x="331" y="97"/>
                  </a:cubicBezTo>
                  <a:cubicBezTo>
                    <a:pt x="331" y="96"/>
                    <a:pt x="330" y="95"/>
                    <a:pt x="330" y="94"/>
                  </a:cubicBezTo>
                  <a:cubicBezTo>
                    <a:pt x="330" y="91"/>
                    <a:pt x="330" y="91"/>
                    <a:pt x="330" y="91"/>
                  </a:cubicBezTo>
                  <a:cubicBezTo>
                    <a:pt x="330" y="92"/>
                    <a:pt x="330" y="93"/>
                    <a:pt x="331" y="93"/>
                  </a:cubicBezTo>
                  <a:cubicBezTo>
                    <a:pt x="333" y="92"/>
                    <a:pt x="332" y="89"/>
                    <a:pt x="333" y="86"/>
                  </a:cubicBezTo>
                  <a:cubicBezTo>
                    <a:pt x="334" y="87"/>
                    <a:pt x="332" y="89"/>
                    <a:pt x="334" y="90"/>
                  </a:cubicBezTo>
                  <a:cubicBezTo>
                    <a:pt x="334" y="93"/>
                    <a:pt x="333" y="94"/>
                    <a:pt x="331" y="96"/>
                  </a:cubicBezTo>
                  <a:moveTo>
                    <a:pt x="334" y="78"/>
                  </a:moveTo>
                  <a:cubicBezTo>
                    <a:pt x="334" y="76"/>
                    <a:pt x="334" y="76"/>
                    <a:pt x="334" y="76"/>
                  </a:cubicBezTo>
                  <a:cubicBezTo>
                    <a:pt x="335" y="76"/>
                    <a:pt x="335" y="76"/>
                    <a:pt x="335" y="76"/>
                  </a:cubicBezTo>
                  <a:cubicBezTo>
                    <a:pt x="335" y="77"/>
                    <a:pt x="335" y="77"/>
                    <a:pt x="334" y="78"/>
                  </a:cubicBezTo>
                  <a:moveTo>
                    <a:pt x="335" y="29"/>
                  </a:moveTo>
                  <a:cubicBezTo>
                    <a:pt x="336" y="28"/>
                    <a:pt x="336" y="27"/>
                    <a:pt x="336" y="25"/>
                  </a:cubicBezTo>
                  <a:cubicBezTo>
                    <a:pt x="336" y="26"/>
                    <a:pt x="336" y="27"/>
                    <a:pt x="336" y="28"/>
                  </a:cubicBezTo>
                  <a:cubicBezTo>
                    <a:pt x="336" y="29"/>
                    <a:pt x="336" y="29"/>
                    <a:pt x="335" y="29"/>
                  </a:cubicBezTo>
                  <a:moveTo>
                    <a:pt x="340" y="59"/>
                  </a:moveTo>
                  <a:cubicBezTo>
                    <a:pt x="340" y="60"/>
                    <a:pt x="340" y="60"/>
                    <a:pt x="340" y="60"/>
                  </a:cubicBezTo>
                  <a:cubicBezTo>
                    <a:pt x="340" y="59"/>
                    <a:pt x="339" y="58"/>
                    <a:pt x="339" y="56"/>
                  </a:cubicBezTo>
                  <a:cubicBezTo>
                    <a:pt x="341" y="56"/>
                    <a:pt x="341" y="56"/>
                    <a:pt x="341" y="56"/>
                  </a:cubicBezTo>
                  <a:cubicBezTo>
                    <a:pt x="340" y="57"/>
                    <a:pt x="340" y="58"/>
                    <a:pt x="340" y="59"/>
                  </a:cubicBezTo>
                  <a:moveTo>
                    <a:pt x="341" y="46"/>
                  </a:moveTo>
                  <a:cubicBezTo>
                    <a:pt x="341" y="46"/>
                    <a:pt x="340" y="46"/>
                    <a:pt x="340" y="47"/>
                  </a:cubicBezTo>
                  <a:cubicBezTo>
                    <a:pt x="339" y="47"/>
                    <a:pt x="339" y="46"/>
                    <a:pt x="338" y="46"/>
                  </a:cubicBezTo>
                  <a:cubicBezTo>
                    <a:pt x="340" y="44"/>
                    <a:pt x="339" y="42"/>
                    <a:pt x="340" y="38"/>
                  </a:cubicBezTo>
                  <a:cubicBezTo>
                    <a:pt x="339" y="38"/>
                    <a:pt x="338" y="37"/>
                    <a:pt x="337" y="37"/>
                  </a:cubicBezTo>
                  <a:cubicBezTo>
                    <a:pt x="337" y="36"/>
                    <a:pt x="337" y="36"/>
                    <a:pt x="337" y="36"/>
                  </a:cubicBezTo>
                  <a:cubicBezTo>
                    <a:pt x="339" y="35"/>
                    <a:pt x="338" y="36"/>
                    <a:pt x="340" y="36"/>
                  </a:cubicBezTo>
                  <a:cubicBezTo>
                    <a:pt x="340" y="36"/>
                    <a:pt x="340" y="35"/>
                    <a:pt x="341" y="35"/>
                  </a:cubicBezTo>
                  <a:cubicBezTo>
                    <a:pt x="339" y="31"/>
                    <a:pt x="340" y="27"/>
                    <a:pt x="341" y="24"/>
                  </a:cubicBezTo>
                  <a:cubicBezTo>
                    <a:pt x="342" y="28"/>
                    <a:pt x="339" y="39"/>
                    <a:pt x="341" y="46"/>
                  </a:cubicBezTo>
                  <a:moveTo>
                    <a:pt x="351" y="40"/>
                  </a:moveTo>
                  <a:cubicBezTo>
                    <a:pt x="351" y="42"/>
                    <a:pt x="351" y="43"/>
                    <a:pt x="352" y="45"/>
                  </a:cubicBezTo>
                  <a:cubicBezTo>
                    <a:pt x="351" y="45"/>
                    <a:pt x="351" y="45"/>
                    <a:pt x="350" y="46"/>
                  </a:cubicBezTo>
                  <a:cubicBezTo>
                    <a:pt x="350" y="44"/>
                    <a:pt x="351" y="42"/>
                    <a:pt x="351" y="40"/>
                  </a:cubicBezTo>
                  <a:moveTo>
                    <a:pt x="346" y="81"/>
                  </a:moveTo>
                  <a:cubicBezTo>
                    <a:pt x="345" y="81"/>
                    <a:pt x="345" y="81"/>
                    <a:pt x="345" y="81"/>
                  </a:cubicBezTo>
                  <a:cubicBezTo>
                    <a:pt x="345" y="77"/>
                    <a:pt x="345" y="77"/>
                    <a:pt x="345" y="77"/>
                  </a:cubicBezTo>
                  <a:cubicBezTo>
                    <a:pt x="347" y="78"/>
                    <a:pt x="346" y="79"/>
                    <a:pt x="346" y="81"/>
                  </a:cubicBezTo>
                  <a:moveTo>
                    <a:pt x="346" y="75"/>
                  </a:moveTo>
                  <a:cubicBezTo>
                    <a:pt x="346" y="75"/>
                    <a:pt x="346" y="76"/>
                    <a:pt x="346" y="77"/>
                  </a:cubicBezTo>
                  <a:cubicBezTo>
                    <a:pt x="345" y="75"/>
                    <a:pt x="346" y="76"/>
                    <a:pt x="346" y="75"/>
                  </a:cubicBezTo>
                  <a:moveTo>
                    <a:pt x="345" y="71"/>
                  </a:moveTo>
                  <a:cubicBezTo>
                    <a:pt x="346" y="72"/>
                    <a:pt x="346" y="71"/>
                    <a:pt x="346" y="73"/>
                  </a:cubicBezTo>
                  <a:cubicBezTo>
                    <a:pt x="346" y="72"/>
                    <a:pt x="346" y="72"/>
                    <a:pt x="345" y="71"/>
                  </a:cubicBezTo>
                  <a:moveTo>
                    <a:pt x="347" y="67"/>
                  </a:moveTo>
                  <a:cubicBezTo>
                    <a:pt x="347" y="64"/>
                    <a:pt x="346" y="61"/>
                    <a:pt x="346" y="58"/>
                  </a:cubicBezTo>
                  <a:cubicBezTo>
                    <a:pt x="346" y="58"/>
                    <a:pt x="347" y="59"/>
                    <a:pt x="347" y="59"/>
                  </a:cubicBezTo>
                  <a:lnTo>
                    <a:pt x="347" y="67"/>
                  </a:lnTo>
                  <a:close/>
                  <a:moveTo>
                    <a:pt x="346" y="54"/>
                  </a:moveTo>
                  <a:cubicBezTo>
                    <a:pt x="346" y="54"/>
                    <a:pt x="345" y="54"/>
                    <a:pt x="345" y="54"/>
                  </a:cubicBezTo>
                  <a:cubicBezTo>
                    <a:pt x="341" y="48"/>
                    <a:pt x="345" y="48"/>
                    <a:pt x="346" y="42"/>
                  </a:cubicBezTo>
                  <a:cubicBezTo>
                    <a:pt x="345" y="40"/>
                    <a:pt x="345" y="42"/>
                    <a:pt x="344" y="39"/>
                  </a:cubicBezTo>
                  <a:cubicBezTo>
                    <a:pt x="344" y="38"/>
                    <a:pt x="344" y="34"/>
                    <a:pt x="345" y="32"/>
                  </a:cubicBezTo>
                  <a:cubicBezTo>
                    <a:pt x="347" y="35"/>
                    <a:pt x="345" y="37"/>
                    <a:pt x="349" y="39"/>
                  </a:cubicBezTo>
                  <a:cubicBezTo>
                    <a:pt x="348" y="46"/>
                    <a:pt x="346" y="47"/>
                    <a:pt x="346" y="54"/>
                  </a:cubicBezTo>
                  <a:moveTo>
                    <a:pt x="352" y="54"/>
                  </a:moveTo>
                  <a:cubicBezTo>
                    <a:pt x="351" y="54"/>
                    <a:pt x="351" y="54"/>
                    <a:pt x="351" y="54"/>
                  </a:cubicBezTo>
                  <a:cubicBezTo>
                    <a:pt x="350" y="52"/>
                    <a:pt x="350" y="52"/>
                    <a:pt x="350" y="52"/>
                  </a:cubicBezTo>
                  <a:cubicBezTo>
                    <a:pt x="350" y="50"/>
                    <a:pt x="350" y="49"/>
                    <a:pt x="350" y="47"/>
                  </a:cubicBezTo>
                  <a:cubicBezTo>
                    <a:pt x="353" y="46"/>
                    <a:pt x="353" y="46"/>
                    <a:pt x="353" y="46"/>
                  </a:cubicBezTo>
                  <a:cubicBezTo>
                    <a:pt x="354" y="47"/>
                    <a:pt x="352" y="50"/>
                    <a:pt x="352" y="54"/>
                  </a:cubicBezTo>
                  <a:moveTo>
                    <a:pt x="361" y="26"/>
                  </a:moveTo>
                  <a:cubicBezTo>
                    <a:pt x="361" y="31"/>
                    <a:pt x="361" y="31"/>
                    <a:pt x="361" y="31"/>
                  </a:cubicBezTo>
                  <a:cubicBezTo>
                    <a:pt x="360" y="31"/>
                    <a:pt x="360" y="31"/>
                    <a:pt x="360" y="31"/>
                  </a:cubicBezTo>
                  <a:cubicBezTo>
                    <a:pt x="360" y="29"/>
                    <a:pt x="359" y="27"/>
                    <a:pt x="358" y="25"/>
                  </a:cubicBezTo>
                  <a:cubicBezTo>
                    <a:pt x="359" y="25"/>
                    <a:pt x="360" y="26"/>
                    <a:pt x="361" y="26"/>
                  </a:cubicBezTo>
                  <a:moveTo>
                    <a:pt x="360" y="44"/>
                  </a:moveTo>
                  <a:cubicBezTo>
                    <a:pt x="360" y="44"/>
                    <a:pt x="360" y="44"/>
                    <a:pt x="360" y="44"/>
                  </a:cubicBezTo>
                  <a:cubicBezTo>
                    <a:pt x="360" y="44"/>
                    <a:pt x="361" y="45"/>
                    <a:pt x="361" y="45"/>
                  </a:cubicBezTo>
                  <a:cubicBezTo>
                    <a:pt x="359" y="44"/>
                    <a:pt x="361" y="45"/>
                    <a:pt x="360" y="44"/>
                  </a:cubicBezTo>
                  <a:moveTo>
                    <a:pt x="386" y="24"/>
                  </a:moveTo>
                  <a:cubicBezTo>
                    <a:pt x="386" y="27"/>
                    <a:pt x="386" y="27"/>
                    <a:pt x="386" y="27"/>
                  </a:cubicBezTo>
                  <a:cubicBezTo>
                    <a:pt x="385" y="27"/>
                    <a:pt x="385" y="27"/>
                    <a:pt x="385" y="27"/>
                  </a:cubicBezTo>
                  <a:cubicBezTo>
                    <a:pt x="385" y="26"/>
                    <a:pt x="384" y="25"/>
                    <a:pt x="384" y="24"/>
                  </a:cubicBezTo>
                  <a:lnTo>
                    <a:pt x="386" y="24"/>
                  </a:lnTo>
                  <a:close/>
                  <a:moveTo>
                    <a:pt x="385" y="44"/>
                  </a:moveTo>
                  <a:cubicBezTo>
                    <a:pt x="384" y="45"/>
                    <a:pt x="384" y="45"/>
                    <a:pt x="384" y="45"/>
                  </a:cubicBezTo>
                  <a:cubicBezTo>
                    <a:pt x="384" y="44"/>
                    <a:pt x="384" y="43"/>
                    <a:pt x="384" y="42"/>
                  </a:cubicBezTo>
                  <a:lnTo>
                    <a:pt x="385" y="44"/>
                  </a:lnTo>
                  <a:close/>
                  <a:moveTo>
                    <a:pt x="379" y="49"/>
                  </a:moveTo>
                  <a:cubicBezTo>
                    <a:pt x="379" y="49"/>
                    <a:pt x="379" y="49"/>
                    <a:pt x="379" y="49"/>
                  </a:cubicBezTo>
                  <a:cubicBezTo>
                    <a:pt x="379" y="47"/>
                    <a:pt x="378" y="46"/>
                    <a:pt x="378" y="44"/>
                  </a:cubicBezTo>
                  <a:cubicBezTo>
                    <a:pt x="380" y="45"/>
                    <a:pt x="380" y="46"/>
                    <a:pt x="379" y="49"/>
                  </a:cubicBezTo>
                  <a:moveTo>
                    <a:pt x="377" y="25"/>
                  </a:moveTo>
                  <a:cubicBezTo>
                    <a:pt x="378" y="26"/>
                    <a:pt x="378" y="26"/>
                    <a:pt x="378" y="26"/>
                  </a:cubicBezTo>
                  <a:cubicBezTo>
                    <a:pt x="378" y="26"/>
                    <a:pt x="378" y="27"/>
                    <a:pt x="378" y="27"/>
                  </a:cubicBezTo>
                  <a:cubicBezTo>
                    <a:pt x="377" y="26"/>
                    <a:pt x="377" y="27"/>
                    <a:pt x="377" y="25"/>
                  </a:cubicBezTo>
                  <a:moveTo>
                    <a:pt x="377" y="31"/>
                  </a:moveTo>
                  <a:cubicBezTo>
                    <a:pt x="378" y="31"/>
                    <a:pt x="378" y="31"/>
                    <a:pt x="378" y="31"/>
                  </a:cubicBezTo>
                  <a:cubicBezTo>
                    <a:pt x="378" y="32"/>
                    <a:pt x="378" y="32"/>
                    <a:pt x="377" y="33"/>
                  </a:cubicBezTo>
                  <a:cubicBezTo>
                    <a:pt x="376" y="32"/>
                    <a:pt x="377" y="33"/>
                    <a:pt x="377" y="31"/>
                  </a:cubicBezTo>
                  <a:moveTo>
                    <a:pt x="376" y="17"/>
                  </a:moveTo>
                  <a:cubicBezTo>
                    <a:pt x="376" y="17"/>
                    <a:pt x="376" y="17"/>
                    <a:pt x="376" y="17"/>
                  </a:cubicBezTo>
                  <a:cubicBezTo>
                    <a:pt x="376" y="18"/>
                    <a:pt x="376" y="18"/>
                    <a:pt x="376" y="19"/>
                  </a:cubicBezTo>
                  <a:lnTo>
                    <a:pt x="376" y="17"/>
                  </a:lnTo>
                  <a:close/>
                  <a:moveTo>
                    <a:pt x="371" y="6"/>
                  </a:moveTo>
                  <a:cubicBezTo>
                    <a:pt x="371" y="7"/>
                    <a:pt x="371" y="7"/>
                    <a:pt x="372" y="8"/>
                  </a:cubicBezTo>
                  <a:cubicBezTo>
                    <a:pt x="371" y="8"/>
                    <a:pt x="371" y="8"/>
                    <a:pt x="371" y="8"/>
                  </a:cubicBezTo>
                  <a:lnTo>
                    <a:pt x="371" y="6"/>
                  </a:lnTo>
                  <a:close/>
                  <a:moveTo>
                    <a:pt x="371" y="10"/>
                  </a:moveTo>
                  <a:cubicBezTo>
                    <a:pt x="371" y="11"/>
                    <a:pt x="371" y="13"/>
                    <a:pt x="372" y="15"/>
                  </a:cubicBezTo>
                  <a:cubicBezTo>
                    <a:pt x="371" y="15"/>
                    <a:pt x="371" y="15"/>
                    <a:pt x="371" y="15"/>
                  </a:cubicBezTo>
                  <a:cubicBezTo>
                    <a:pt x="371" y="13"/>
                    <a:pt x="371" y="11"/>
                    <a:pt x="371" y="10"/>
                  </a:cubicBezTo>
                  <a:close/>
                  <a:moveTo>
                    <a:pt x="366" y="39"/>
                  </a:moveTo>
                  <a:cubicBezTo>
                    <a:pt x="366" y="43"/>
                    <a:pt x="366" y="46"/>
                    <a:pt x="366" y="49"/>
                  </a:cubicBezTo>
                  <a:cubicBezTo>
                    <a:pt x="365" y="47"/>
                    <a:pt x="365" y="42"/>
                    <a:pt x="366" y="39"/>
                  </a:cubicBezTo>
                  <a:moveTo>
                    <a:pt x="371" y="26"/>
                  </a:moveTo>
                  <a:cubicBezTo>
                    <a:pt x="371" y="28"/>
                    <a:pt x="372" y="29"/>
                    <a:pt x="372" y="30"/>
                  </a:cubicBezTo>
                  <a:cubicBezTo>
                    <a:pt x="371" y="30"/>
                    <a:pt x="371" y="30"/>
                    <a:pt x="371" y="30"/>
                  </a:cubicBezTo>
                  <a:cubicBezTo>
                    <a:pt x="371" y="29"/>
                    <a:pt x="371" y="28"/>
                    <a:pt x="371" y="26"/>
                  </a:cubicBezTo>
                  <a:moveTo>
                    <a:pt x="372" y="60"/>
                  </a:moveTo>
                  <a:cubicBezTo>
                    <a:pt x="373" y="62"/>
                    <a:pt x="373" y="64"/>
                    <a:pt x="373" y="67"/>
                  </a:cubicBezTo>
                  <a:lnTo>
                    <a:pt x="372" y="60"/>
                  </a:lnTo>
                  <a:close/>
                  <a:moveTo>
                    <a:pt x="374" y="47"/>
                  </a:moveTo>
                  <a:cubicBezTo>
                    <a:pt x="374" y="45"/>
                    <a:pt x="374" y="45"/>
                    <a:pt x="374" y="45"/>
                  </a:cubicBezTo>
                  <a:cubicBezTo>
                    <a:pt x="375" y="45"/>
                    <a:pt x="375" y="45"/>
                    <a:pt x="375" y="45"/>
                  </a:cubicBezTo>
                  <a:cubicBezTo>
                    <a:pt x="375" y="46"/>
                    <a:pt x="374" y="46"/>
                    <a:pt x="374" y="47"/>
                  </a:cubicBezTo>
                  <a:moveTo>
                    <a:pt x="377" y="57"/>
                  </a:moveTo>
                  <a:cubicBezTo>
                    <a:pt x="379" y="56"/>
                    <a:pt x="378" y="57"/>
                    <a:pt x="378" y="55"/>
                  </a:cubicBezTo>
                  <a:cubicBezTo>
                    <a:pt x="379" y="55"/>
                    <a:pt x="379" y="55"/>
                    <a:pt x="379" y="55"/>
                  </a:cubicBezTo>
                  <a:cubicBezTo>
                    <a:pt x="379" y="58"/>
                    <a:pt x="379" y="61"/>
                    <a:pt x="378" y="65"/>
                  </a:cubicBezTo>
                  <a:cubicBezTo>
                    <a:pt x="375" y="54"/>
                    <a:pt x="375" y="54"/>
                    <a:pt x="375" y="54"/>
                  </a:cubicBezTo>
                  <a:cubicBezTo>
                    <a:pt x="377" y="55"/>
                    <a:pt x="377" y="54"/>
                    <a:pt x="377" y="57"/>
                  </a:cubicBezTo>
                  <a:moveTo>
                    <a:pt x="378" y="91"/>
                  </a:moveTo>
                  <a:cubicBezTo>
                    <a:pt x="378" y="89"/>
                    <a:pt x="378" y="89"/>
                    <a:pt x="378" y="89"/>
                  </a:cubicBezTo>
                  <a:cubicBezTo>
                    <a:pt x="379" y="89"/>
                    <a:pt x="379" y="89"/>
                    <a:pt x="379" y="89"/>
                  </a:cubicBezTo>
                  <a:cubicBezTo>
                    <a:pt x="379" y="90"/>
                    <a:pt x="379" y="90"/>
                    <a:pt x="378" y="91"/>
                  </a:cubicBezTo>
                  <a:moveTo>
                    <a:pt x="379" y="83"/>
                  </a:moveTo>
                  <a:cubicBezTo>
                    <a:pt x="378" y="83"/>
                    <a:pt x="378" y="83"/>
                    <a:pt x="378" y="83"/>
                  </a:cubicBezTo>
                  <a:cubicBezTo>
                    <a:pt x="378" y="81"/>
                    <a:pt x="378" y="79"/>
                    <a:pt x="378" y="76"/>
                  </a:cubicBezTo>
                  <a:cubicBezTo>
                    <a:pt x="378" y="77"/>
                    <a:pt x="378" y="78"/>
                    <a:pt x="378" y="79"/>
                  </a:cubicBezTo>
                  <a:cubicBezTo>
                    <a:pt x="380" y="78"/>
                    <a:pt x="379" y="79"/>
                    <a:pt x="380" y="77"/>
                  </a:cubicBezTo>
                  <a:cubicBezTo>
                    <a:pt x="380" y="77"/>
                    <a:pt x="380" y="77"/>
                    <a:pt x="380" y="77"/>
                  </a:cubicBezTo>
                  <a:lnTo>
                    <a:pt x="379" y="83"/>
                  </a:lnTo>
                  <a:close/>
                  <a:moveTo>
                    <a:pt x="380" y="77"/>
                  </a:moveTo>
                  <a:cubicBezTo>
                    <a:pt x="380" y="75"/>
                    <a:pt x="380" y="75"/>
                    <a:pt x="380" y="75"/>
                  </a:cubicBezTo>
                  <a:cubicBezTo>
                    <a:pt x="381" y="75"/>
                    <a:pt x="381" y="75"/>
                    <a:pt x="381" y="75"/>
                  </a:cubicBezTo>
                  <a:cubicBezTo>
                    <a:pt x="381" y="76"/>
                    <a:pt x="381" y="76"/>
                    <a:pt x="380" y="77"/>
                  </a:cubicBezTo>
                  <a:moveTo>
                    <a:pt x="384" y="40"/>
                  </a:moveTo>
                  <a:cubicBezTo>
                    <a:pt x="382" y="38"/>
                    <a:pt x="382" y="34"/>
                    <a:pt x="382" y="30"/>
                  </a:cubicBezTo>
                  <a:cubicBezTo>
                    <a:pt x="385" y="33"/>
                    <a:pt x="383" y="35"/>
                    <a:pt x="384" y="40"/>
                  </a:cubicBezTo>
                  <a:moveTo>
                    <a:pt x="386" y="79"/>
                  </a:moveTo>
                  <a:cubicBezTo>
                    <a:pt x="385" y="79"/>
                    <a:pt x="385" y="79"/>
                    <a:pt x="385" y="79"/>
                  </a:cubicBezTo>
                  <a:cubicBezTo>
                    <a:pt x="384" y="75"/>
                    <a:pt x="382" y="53"/>
                    <a:pt x="384" y="50"/>
                  </a:cubicBezTo>
                  <a:cubicBezTo>
                    <a:pt x="387" y="59"/>
                    <a:pt x="386" y="68"/>
                    <a:pt x="386" y="79"/>
                  </a:cubicBezTo>
                  <a:moveTo>
                    <a:pt x="388" y="96"/>
                  </a:moveTo>
                  <a:cubicBezTo>
                    <a:pt x="389" y="96"/>
                    <a:pt x="389" y="97"/>
                    <a:pt x="389" y="97"/>
                  </a:cubicBezTo>
                  <a:cubicBezTo>
                    <a:pt x="388" y="97"/>
                    <a:pt x="388" y="97"/>
                    <a:pt x="388" y="97"/>
                  </a:cubicBezTo>
                  <a:cubicBezTo>
                    <a:pt x="388" y="97"/>
                    <a:pt x="388" y="96"/>
                    <a:pt x="388" y="96"/>
                  </a:cubicBezTo>
                  <a:moveTo>
                    <a:pt x="389" y="100"/>
                  </a:moveTo>
                  <a:cubicBezTo>
                    <a:pt x="387" y="99"/>
                    <a:pt x="388" y="100"/>
                    <a:pt x="387" y="99"/>
                  </a:cubicBezTo>
                  <a:cubicBezTo>
                    <a:pt x="388" y="99"/>
                    <a:pt x="388" y="99"/>
                    <a:pt x="389" y="100"/>
                  </a:cubicBezTo>
                </a:path>
              </a:pathLst>
            </a:custGeom>
            <a:solidFill>
              <a:srgbClr val="0070C0">
                <a:alpha val="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9" name="Google Shape;99;p15"/>
            <p:cNvSpPr/>
            <p:nvPr/>
          </p:nvSpPr>
          <p:spPr>
            <a:xfrm>
              <a:off x="0" y="1513840"/>
              <a:ext cx="4522470" cy="1276350"/>
            </a:xfrm>
            <a:custGeom>
              <a:avLst/>
              <a:gdLst/>
              <a:ahLst/>
              <a:cxnLst/>
              <a:rect l="l" t="t" r="r" b="b"/>
              <a:pathLst>
                <a:path w="401" h="113" extrusionOk="0">
                  <a:moveTo>
                    <a:pt x="80" y="108"/>
                  </a:moveTo>
                  <a:cubicBezTo>
                    <a:pt x="80" y="104"/>
                    <a:pt x="81" y="99"/>
                    <a:pt x="80" y="95"/>
                  </a:cubicBezTo>
                  <a:cubicBezTo>
                    <a:pt x="79" y="95"/>
                    <a:pt x="79" y="95"/>
                    <a:pt x="79" y="95"/>
                  </a:cubicBezTo>
                  <a:cubicBezTo>
                    <a:pt x="80" y="100"/>
                    <a:pt x="81" y="106"/>
                    <a:pt x="76" y="108"/>
                  </a:cubicBezTo>
                  <a:cubicBezTo>
                    <a:pt x="76" y="107"/>
                    <a:pt x="76" y="105"/>
                    <a:pt x="76" y="104"/>
                  </a:cubicBezTo>
                  <a:cubicBezTo>
                    <a:pt x="76" y="105"/>
                    <a:pt x="76" y="105"/>
                    <a:pt x="76" y="105"/>
                  </a:cubicBezTo>
                  <a:cubicBezTo>
                    <a:pt x="75" y="106"/>
                    <a:pt x="74" y="107"/>
                    <a:pt x="73" y="109"/>
                  </a:cubicBezTo>
                  <a:cubicBezTo>
                    <a:pt x="71" y="108"/>
                    <a:pt x="70" y="108"/>
                    <a:pt x="67" y="108"/>
                  </a:cubicBezTo>
                  <a:cubicBezTo>
                    <a:pt x="67" y="107"/>
                    <a:pt x="67" y="106"/>
                    <a:pt x="67" y="104"/>
                  </a:cubicBezTo>
                  <a:cubicBezTo>
                    <a:pt x="67" y="107"/>
                    <a:pt x="67" y="107"/>
                    <a:pt x="66" y="109"/>
                  </a:cubicBezTo>
                  <a:cubicBezTo>
                    <a:pt x="64" y="108"/>
                    <a:pt x="64" y="108"/>
                    <a:pt x="63" y="107"/>
                  </a:cubicBezTo>
                  <a:cubicBezTo>
                    <a:pt x="64" y="104"/>
                    <a:pt x="63" y="103"/>
                    <a:pt x="62" y="99"/>
                  </a:cubicBezTo>
                  <a:cubicBezTo>
                    <a:pt x="61" y="99"/>
                    <a:pt x="61" y="99"/>
                    <a:pt x="61" y="99"/>
                  </a:cubicBezTo>
                  <a:cubicBezTo>
                    <a:pt x="62" y="103"/>
                    <a:pt x="62" y="105"/>
                    <a:pt x="61" y="109"/>
                  </a:cubicBezTo>
                  <a:cubicBezTo>
                    <a:pt x="59" y="109"/>
                    <a:pt x="59" y="109"/>
                    <a:pt x="59" y="109"/>
                  </a:cubicBezTo>
                  <a:cubicBezTo>
                    <a:pt x="59" y="108"/>
                    <a:pt x="59" y="107"/>
                    <a:pt x="59" y="106"/>
                  </a:cubicBezTo>
                  <a:cubicBezTo>
                    <a:pt x="58" y="106"/>
                    <a:pt x="58" y="106"/>
                    <a:pt x="57" y="106"/>
                  </a:cubicBezTo>
                  <a:cubicBezTo>
                    <a:pt x="57" y="109"/>
                    <a:pt x="57" y="108"/>
                    <a:pt x="54" y="109"/>
                  </a:cubicBezTo>
                  <a:cubicBezTo>
                    <a:pt x="46" y="107"/>
                    <a:pt x="13" y="113"/>
                    <a:pt x="8" y="107"/>
                  </a:cubicBezTo>
                  <a:cubicBezTo>
                    <a:pt x="10" y="105"/>
                    <a:pt x="9" y="100"/>
                    <a:pt x="11" y="98"/>
                  </a:cubicBezTo>
                  <a:cubicBezTo>
                    <a:pt x="8" y="94"/>
                    <a:pt x="8" y="92"/>
                    <a:pt x="4" y="90"/>
                  </a:cubicBezTo>
                  <a:cubicBezTo>
                    <a:pt x="4" y="89"/>
                    <a:pt x="4" y="89"/>
                    <a:pt x="4" y="89"/>
                  </a:cubicBezTo>
                  <a:cubicBezTo>
                    <a:pt x="7" y="89"/>
                    <a:pt x="7" y="89"/>
                    <a:pt x="8" y="88"/>
                  </a:cubicBezTo>
                  <a:cubicBezTo>
                    <a:pt x="7" y="86"/>
                    <a:pt x="7" y="87"/>
                    <a:pt x="7" y="84"/>
                  </a:cubicBezTo>
                  <a:cubicBezTo>
                    <a:pt x="9" y="83"/>
                    <a:pt x="8" y="84"/>
                    <a:pt x="9" y="82"/>
                  </a:cubicBezTo>
                  <a:cubicBezTo>
                    <a:pt x="8" y="83"/>
                    <a:pt x="8" y="83"/>
                    <a:pt x="7" y="83"/>
                  </a:cubicBezTo>
                  <a:cubicBezTo>
                    <a:pt x="8" y="80"/>
                    <a:pt x="8" y="77"/>
                    <a:pt x="8" y="73"/>
                  </a:cubicBezTo>
                  <a:cubicBezTo>
                    <a:pt x="6" y="73"/>
                    <a:pt x="6" y="73"/>
                    <a:pt x="6" y="73"/>
                  </a:cubicBezTo>
                  <a:cubicBezTo>
                    <a:pt x="6" y="71"/>
                    <a:pt x="6" y="71"/>
                    <a:pt x="6" y="71"/>
                  </a:cubicBezTo>
                  <a:cubicBezTo>
                    <a:pt x="7" y="71"/>
                    <a:pt x="7" y="72"/>
                    <a:pt x="8" y="71"/>
                  </a:cubicBezTo>
                  <a:cubicBezTo>
                    <a:pt x="8" y="70"/>
                    <a:pt x="8" y="70"/>
                    <a:pt x="8" y="70"/>
                  </a:cubicBezTo>
                  <a:cubicBezTo>
                    <a:pt x="5" y="70"/>
                    <a:pt x="6" y="71"/>
                    <a:pt x="5" y="71"/>
                  </a:cubicBezTo>
                  <a:cubicBezTo>
                    <a:pt x="4" y="70"/>
                    <a:pt x="4" y="69"/>
                    <a:pt x="3" y="68"/>
                  </a:cubicBezTo>
                  <a:cubicBezTo>
                    <a:pt x="5" y="68"/>
                    <a:pt x="6" y="67"/>
                    <a:pt x="7" y="67"/>
                  </a:cubicBezTo>
                  <a:cubicBezTo>
                    <a:pt x="8" y="68"/>
                    <a:pt x="8" y="68"/>
                    <a:pt x="8" y="69"/>
                  </a:cubicBezTo>
                  <a:cubicBezTo>
                    <a:pt x="9" y="68"/>
                    <a:pt x="10" y="68"/>
                    <a:pt x="10" y="67"/>
                  </a:cubicBezTo>
                  <a:cubicBezTo>
                    <a:pt x="10" y="61"/>
                    <a:pt x="10" y="61"/>
                    <a:pt x="10" y="61"/>
                  </a:cubicBezTo>
                  <a:cubicBezTo>
                    <a:pt x="12" y="61"/>
                    <a:pt x="13" y="61"/>
                    <a:pt x="14" y="61"/>
                  </a:cubicBezTo>
                  <a:cubicBezTo>
                    <a:pt x="15" y="62"/>
                    <a:pt x="15" y="62"/>
                    <a:pt x="15" y="62"/>
                  </a:cubicBezTo>
                  <a:cubicBezTo>
                    <a:pt x="14" y="63"/>
                    <a:pt x="14" y="63"/>
                    <a:pt x="13" y="64"/>
                  </a:cubicBezTo>
                  <a:cubicBezTo>
                    <a:pt x="13" y="64"/>
                    <a:pt x="13" y="65"/>
                    <a:pt x="12" y="66"/>
                  </a:cubicBezTo>
                  <a:cubicBezTo>
                    <a:pt x="15" y="66"/>
                    <a:pt x="17" y="66"/>
                    <a:pt x="20" y="67"/>
                  </a:cubicBezTo>
                  <a:cubicBezTo>
                    <a:pt x="20" y="66"/>
                    <a:pt x="20" y="65"/>
                    <a:pt x="21" y="64"/>
                  </a:cubicBezTo>
                  <a:cubicBezTo>
                    <a:pt x="22" y="65"/>
                    <a:pt x="21" y="65"/>
                    <a:pt x="23" y="66"/>
                  </a:cubicBezTo>
                  <a:cubicBezTo>
                    <a:pt x="23" y="62"/>
                    <a:pt x="23" y="62"/>
                    <a:pt x="23" y="62"/>
                  </a:cubicBezTo>
                  <a:cubicBezTo>
                    <a:pt x="24" y="64"/>
                    <a:pt x="24" y="64"/>
                    <a:pt x="24" y="64"/>
                  </a:cubicBezTo>
                  <a:cubicBezTo>
                    <a:pt x="24" y="65"/>
                    <a:pt x="24" y="66"/>
                    <a:pt x="23" y="67"/>
                  </a:cubicBezTo>
                  <a:cubicBezTo>
                    <a:pt x="26" y="67"/>
                    <a:pt x="26" y="67"/>
                    <a:pt x="26" y="67"/>
                  </a:cubicBezTo>
                  <a:cubicBezTo>
                    <a:pt x="27" y="66"/>
                    <a:pt x="27" y="66"/>
                    <a:pt x="28" y="66"/>
                  </a:cubicBezTo>
                  <a:cubicBezTo>
                    <a:pt x="27" y="65"/>
                    <a:pt x="27" y="64"/>
                    <a:pt x="27" y="63"/>
                  </a:cubicBezTo>
                  <a:cubicBezTo>
                    <a:pt x="27" y="63"/>
                    <a:pt x="27" y="63"/>
                    <a:pt x="27" y="63"/>
                  </a:cubicBezTo>
                  <a:cubicBezTo>
                    <a:pt x="25" y="65"/>
                    <a:pt x="27" y="64"/>
                    <a:pt x="25" y="64"/>
                  </a:cubicBezTo>
                  <a:cubicBezTo>
                    <a:pt x="27" y="61"/>
                    <a:pt x="29" y="60"/>
                    <a:pt x="30" y="57"/>
                  </a:cubicBezTo>
                  <a:cubicBezTo>
                    <a:pt x="29" y="57"/>
                    <a:pt x="29" y="57"/>
                    <a:pt x="29" y="57"/>
                  </a:cubicBezTo>
                  <a:cubicBezTo>
                    <a:pt x="28" y="57"/>
                    <a:pt x="28" y="57"/>
                    <a:pt x="27" y="58"/>
                  </a:cubicBezTo>
                  <a:cubicBezTo>
                    <a:pt x="26" y="59"/>
                    <a:pt x="26" y="60"/>
                    <a:pt x="26" y="61"/>
                  </a:cubicBezTo>
                  <a:cubicBezTo>
                    <a:pt x="26" y="61"/>
                    <a:pt x="25" y="61"/>
                    <a:pt x="24" y="60"/>
                  </a:cubicBezTo>
                  <a:cubicBezTo>
                    <a:pt x="24" y="59"/>
                    <a:pt x="23" y="57"/>
                    <a:pt x="22" y="56"/>
                  </a:cubicBezTo>
                  <a:cubicBezTo>
                    <a:pt x="22" y="56"/>
                    <a:pt x="22" y="56"/>
                    <a:pt x="22" y="56"/>
                  </a:cubicBezTo>
                  <a:cubicBezTo>
                    <a:pt x="22" y="57"/>
                    <a:pt x="22" y="57"/>
                    <a:pt x="22" y="57"/>
                  </a:cubicBezTo>
                  <a:cubicBezTo>
                    <a:pt x="21" y="59"/>
                    <a:pt x="22" y="60"/>
                    <a:pt x="23" y="62"/>
                  </a:cubicBezTo>
                  <a:cubicBezTo>
                    <a:pt x="22" y="62"/>
                    <a:pt x="21" y="63"/>
                    <a:pt x="20" y="63"/>
                  </a:cubicBezTo>
                  <a:cubicBezTo>
                    <a:pt x="20" y="62"/>
                    <a:pt x="20" y="60"/>
                    <a:pt x="21" y="59"/>
                  </a:cubicBezTo>
                  <a:cubicBezTo>
                    <a:pt x="20" y="59"/>
                    <a:pt x="20" y="59"/>
                    <a:pt x="20" y="59"/>
                  </a:cubicBezTo>
                  <a:cubicBezTo>
                    <a:pt x="19" y="60"/>
                    <a:pt x="18" y="61"/>
                    <a:pt x="17" y="62"/>
                  </a:cubicBezTo>
                  <a:cubicBezTo>
                    <a:pt x="16" y="61"/>
                    <a:pt x="16" y="61"/>
                    <a:pt x="16" y="61"/>
                  </a:cubicBezTo>
                  <a:cubicBezTo>
                    <a:pt x="20" y="58"/>
                    <a:pt x="21" y="55"/>
                    <a:pt x="20" y="51"/>
                  </a:cubicBezTo>
                  <a:cubicBezTo>
                    <a:pt x="19" y="51"/>
                    <a:pt x="19" y="51"/>
                    <a:pt x="19" y="51"/>
                  </a:cubicBezTo>
                  <a:cubicBezTo>
                    <a:pt x="19" y="53"/>
                    <a:pt x="19" y="55"/>
                    <a:pt x="18" y="57"/>
                  </a:cubicBezTo>
                  <a:cubicBezTo>
                    <a:pt x="15" y="57"/>
                    <a:pt x="15" y="57"/>
                    <a:pt x="11" y="58"/>
                  </a:cubicBezTo>
                  <a:cubicBezTo>
                    <a:pt x="11" y="57"/>
                    <a:pt x="10" y="57"/>
                    <a:pt x="9" y="56"/>
                  </a:cubicBezTo>
                  <a:cubicBezTo>
                    <a:pt x="10" y="53"/>
                    <a:pt x="10" y="51"/>
                    <a:pt x="11" y="48"/>
                  </a:cubicBezTo>
                  <a:cubicBezTo>
                    <a:pt x="9" y="49"/>
                    <a:pt x="8" y="50"/>
                    <a:pt x="6" y="50"/>
                  </a:cubicBezTo>
                  <a:cubicBezTo>
                    <a:pt x="6" y="46"/>
                    <a:pt x="5" y="46"/>
                    <a:pt x="3" y="43"/>
                  </a:cubicBezTo>
                  <a:cubicBezTo>
                    <a:pt x="7" y="42"/>
                    <a:pt x="5" y="41"/>
                    <a:pt x="7" y="39"/>
                  </a:cubicBezTo>
                  <a:cubicBezTo>
                    <a:pt x="7" y="40"/>
                    <a:pt x="7" y="40"/>
                    <a:pt x="7" y="40"/>
                  </a:cubicBezTo>
                  <a:cubicBezTo>
                    <a:pt x="12" y="42"/>
                    <a:pt x="9" y="50"/>
                    <a:pt x="13" y="53"/>
                  </a:cubicBezTo>
                  <a:cubicBezTo>
                    <a:pt x="12" y="52"/>
                    <a:pt x="12" y="52"/>
                    <a:pt x="12" y="52"/>
                  </a:cubicBezTo>
                  <a:cubicBezTo>
                    <a:pt x="13" y="51"/>
                    <a:pt x="13" y="51"/>
                    <a:pt x="13" y="51"/>
                  </a:cubicBezTo>
                  <a:cubicBezTo>
                    <a:pt x="15" y="51"/>
                    <a:pt x="14" y="52"/>
                    <a:pt x="16" y="51"/>
                  </a:cubicBezTo>
                  <a:cubicBezTo>
                    <a:pt x="15" y="47"/>
                    <a:pt x="15" y="43"/>
                    <a:pt x="16" y="39"/>
                  </a:cubicBezTo>
                  <a:cubicBezTo>
                    <a:pt x="14" y="39"/>
                    <a:pt x="11" y="38"/>
                    <a:pt x="11" y="37"/>
                  </a:cubicBezTo>
                  <a:cubicBezTo>
                    <a:pt x="10" y="34"/>
                    <a:pt x="11" y="33"/>
                    <a:pt x="9" y="31"/>
                  </a:cubicBezTo>
                  <a:cubicBezTo>
                    <a:pt x="9" y="34"/>
                    <a:pt x="9" y="34"/>
                    <a:pt x="9" y="34"/>
                  </a:cubicBezTo>
                  <a:cubicBezTo>
                    <a:pt x="8" y="34"/>
                    <a:pt x="8" y="34"/>
                    <a:pt x="8" y="34"/>
                  </a:cubicBezTo>
                  <a:cubicBezTo>
                    <a:pt x="7" y="32"/>
                    <a:pt x="6" y="31"/>
                    <a:pt x="6" y="30"/>
                  </a:cubicBezTo>
                  <a:cubicBezTo>
                    <a:pt x="6" y="28"/>
                    <a:pt x="6" y="27"/>
                    <a:pt x="6" y="26"/>
                  </a:cubicBezTo>
                  <a:cubicBezTo>
                    <a:pt x="9" y="25"/>
                    <a:pt x="8" y="25"/>
                    <a:pt x="10" y="24"/>
                  </a:cubicBezTo>
                  <a:cubicBezTo>
                    <a:pt x="10" y="25"/>
                    <a:pt x="11" y="26"/>
                    <a:pt x="12" y="27"/>
                  </a:cubicBezTo>
                  <a:cubicBezTo>
                    <a:pt x="12" y="27"/>
                    <a:pt x="13" y="27"/>
                    <a:pt x="13" y="27"/>
                  </a:cubicBezTo>
                  <a:cubicBezTo>
                    <a:pt x="13" y="26"/>
                    <a:pt x="13" y="26"/>
                    <a:pt x="13" y="26"/>
                  </a:cubicBezTo>
                  <a:cubicBezTo>
                    <a:pt x="12" y="24"/>
                    <a:pt x="11" y="21"/>
                    <a:pt x="11" y="18"/>
                  </a:cubicBezTo>
                  <a:cubicBezTo>
                    <a:pt x="12" y="18"/>
                    <a:pt x="12" y="18"/>
                    <a:pt x="12" y="18"/>
                  </a:cubicBezTo>
                  <a:cubicBezTo>
                    <a:pt x="12" y="19"/>
                    <a:pt x="13" y="19"/>
                    <a:pt x="13" y="19"/>
                  </a:cubicBezTo>
                  <a:cubicBezTo>
                    <a:pt x="13" y="22"/>
                    <a:pt x="12" y="22"/>
                    <a:pt x="13" y="24"/>
                  </a:cubicBezTo>
                  <a:cubicBezTo>
                    <a:pt x="14" y="24"/>
                    <a:pt x="14" y="24"/>
                    <a:pt x="14" y="24"/>
                  </a:cubicBezTo>
                  <a:cubicBezTo>
                    <a:pt x="14" y="23"/>
                    <a:pt x="15" y="21"/>
                    <a:pt x="15" y="19"/>
                  </a:cubicBezTo>
                  <a:cubicBezTo>
                    <a:pt x="11" y="16"/>
                    <a:pt x="11" y="16"/>
                    <a:pt x="11" y="16"/>
                  </a:cubicBezTo>
                  <a:cubicBezTo>
                    <a:pt x="8" y="18"/>
                    <a:pt x="8" y="17"/>
                    <a:pt x="4" y="17"/>
                  </a:cubicBezTo>
                  <a:cubicBezTo>
                    <a:pt x="4" y="15"/>
                    <a:pt x="5" y="15"/>
                    <a:pt x="3" y="14"/>
                  </a:cubicBezTo>
                  <a:cubicBezTo>
                    <a:pt x="3" y="14"/>
                    <a:pt x="3" y="14"/>
                    <a:pt x="3" y="14"/>
                  </a:cubicBezTo>
                  <a:cubicBezTo>
                    <a:pt x="3" y="15"/>
                    <a:pt x="3" y="15"/>
                    <a:pt x="3" y="15"/>
                  </a:cubicBezTo>
                  <a:cubicBezTo>
                    <a:pt x="3" y="16"/>
                    <a:pt x="3" y="16"/>
                    <a:pt x="3" y="17"/>
                  </a:cubicBezTo>
                  <a:cubicBezTo>
                    <a:pt x="3" y="17"/>
                    <a:pt x="2" y="17"/>
                    <a:pt x="1" y="17"/>
                  </a:cubicBezTo>
                  <a:cubicBezTo>
                    <a:pt x="1" y="16"/>
                    <a:pt x="1" y="15"/>
                    <a:pt x="0" y="14"/>
                  </a:cubicBezTo>
                  <a:cubicBezTo>
                    <a:pt x="2" y="12"/>
                    <a:pt x="1" y="11"/>
                    <a:pt x="3" y="11"/>
                  </a:cubicBezTo>
                  <a:cubicBezTo>
                    <a:pt x="14" y="7"/>
                    <a:pt x="52" y="9"/>
                    <a:pt x="70" y="9"/>
                  </a:cubicBezTo>
                  <a:cubicBezTo>
                    <a:pt x="69" y="9"/>
                    <a:pt x="69" y="10"/>
                    <a:pt x="69" y="10"/>
                  </a:cubicBezTo>
                  <a:cubicBezTo>
                    <a:pt x="73" y="10"/>
                    <a:pt x="73" y="8"/>
                    <a:pt x="80" y="9"/>
                  </a:cubicBezTo>
                  <a:cubicBezTo>
                    <a:pt x="80" y="9"/>
                    <a:pt x="80" y="9"/>
                    <a:pt x="80" y="9"/>
                  </a:cubicBezTo>
                  <a:cubicBezTo>
                    <a:pt x="78" y="11"/>
                    <a:pt x="78" y="11"/>
                    <a:pt x="78" y="11"/>
                  </a:cubicBezTo>
                  <a:cubicBezTo>
                    <a:pt x="76" y="15"/>
                    <a:pt x="76" y="19"/>
                    <a:pt x="74" y="22"/>
                  </a:cubicBezTo>
                  <a:cubicBezTo>
                    <a:pt x="72" y="21"/>
                    <a:pt x="74" y="20"/>
                    <a:pt x="72" y="21"/>
                  </a:cubicBezTo>
                  <a:cubicBezTo>
                    <a:pt x="72" y="22"/>
                    <a:pt x="72" y="22"/>
                    <a:pt x="72" y="22"/>
                  </a:cubicBezTo>
                  <a:cubicBezTo>
                    <a:pt x="75" y="23"/>
                    <a:pt x="76" y="23"/>
                    <a:pt x="77" y="24"/>
                  </a:cubicBezTo>
                  <a:cubicBezTo>
                    <a:pt x="78" y="26"/>
                    <a:pt x="77" y="25"/>
                    <a:pt x="78" y="27"/>
                  </a:cubicBezTo>
                  <a:cubicBezTo>
                    <a:pt x="79" y="27"/>
                    <a:pt x="79" y="27"/>
                    <a:pt x="79" y="27"/>
                  </a:cubicBezTo>
                  <a:cubicBezTo>
                    <a:pt x="79" y="26"/>
                    <a:pt x="79" y="26"/>
                    <a:pt x="80" y="25"/>
                  </a:cubicBezTo>
                  <a:cubicBezTo>
                    <a:pt x="79" y="23"/>
                    <a:pt x="78" y="24"/>
                    <a:pt x="81" y="23"/>
                  </a:cubicBezTo>
                  <a:cubicBezTo>
                    <a:pt x="80" y="22"/>
                    <a:pt x="80" y="21"/>
                    <a:pt x="80" y="20"/>
                  </a:cubicBezTo>
                  <a:cubicBezTo>
                    <a:pt x="78" y="20"/>
                    <a:pt x="78" y="20"/>
                    <a:pt x="78" y="20"/>
                  </a:cubicBezTo>
                  <a:cubicBezTo>
                    <a:pt x="78" y="23"/>
                    <a:pt x="78" y="23"/>
                    <a:pt x="78" y="23"/>
                  </a:cubicBezTo>
                  <a:cubicBezTo>
                    <a:pt x="78" y="23"/>
                    <a:pt x="78" y="23"/>
                    <a:pt x="78" y="23"/>
                  </a:cubicBezTo>
                  <a:cubicBezTo>
                    <a:pt x="77" y="21"/>
                    <a:pt x="77" y="22"/>
                    <a:pt x="77" y="20"/>
                  </a:cubicBezTo>
                  <a:cubicBezTo>
                    <a:pt x="78" y="19"/>
                    <a:pt x="77" y="20"/>
                    <a:pt x="78" y="18"/>
                  </a:cubicBezTo>
                  <a:cubicBezTo>
                    <a:pt x="80" y="19"/>
                    <a:pt x="79" y="19"/>
                    <a:pt x="81" y="18"/>
                  </a:cubicBezTo>
                  <a:cubicBezTo>
                    <a:pt x="82" y="17"/>
                    <a:pt x="81" y="18"/>
                    <a:pt x="82" y="16"/>
                  </a:cubicBezTo>
                  <a:cubicBezTo>
                    <a:pt x="80" y="13"/>
                    <a:pt x="80" y="13"/>
                    <a:pt x="80" y="13"/>
                  </a:cubicBezTo>
                  <a:cubicBezTo>
                    <a:pt x="82" y="13"/>
                    <a:pt x="83" y="14"/>
                    <a:pt x="85" y="14"/>
                  </a:cubicBezTo>
                  <a:cubicBezTo>
                    <a:pt x="83" y="16"/>
                    <a:pt x="82" y="20"/>
                    <a:pt x="84" y="23"/>
                  </a:cubicBezTo>
                  <a:cubicBezTo>
                    <a:pt x="85" y="23"/>
                    <a:pt x="87" y="23"/>
                    <a:pt x="89" y="24"/>
                  </a:cubicBezTo>
                  <a:cubicBezTo>
                    <a:pt x="89" y="23"/>
                    <a:pt x="89" y="23"/>
                    <a:pt x="88" y="23"/>
                  </a:cubicBezTo>
                  <a:cubicBezTo>
                    <a:pt x="84" y="19"/>
                    <a:pt x="87" y="16"/>
                    <a:pt x="86" y="12"/>
                  </a:cubicBezTo>
                  <a:cubicBezTo>
                    <a:pt x="83" y="12"/>
                    <a:pt x="82" y="12"/>
                    <a:pt x="81" y="10"/>
                  </a:cubicBezTo>
                  <a:cubicBezTo>
                    <a:pt x="82" y="10"/>
                    <a:pt x="82" y="10"/>
                    <a:pt x="82" y="10"/>
                  </a:cubicBezTo>
                  <a:cubicBezTo>
                    <a:pt x="83" y="8"/>
                    <a:pt x="83" y="8"/>
                    <a:pt x="83" y="8"/>
                  </a:cubicBezTo>
                  <a:cubicBezTo>
                    <a:pt x="110" y="8"/>
                    <a:pt x="137" y="7"/>
                    <a:pt x="164" y="6"/>
                  </a:cubicBezTo>
                  <a:cubicBezTo>
                    <a:pt x="175" y="6"/>
                    <a:pt x="200" y="7"/>
                    <a:pt x="214" y="5"/>
                  </a:cubicBezTo>
                  <a:cubicBezTo>
                    <a:pt x="225" y="4"/>
                    <a:pt x="250" y="4"/>
                    <a:pt x="250" y="7"/>
                  </a:cubicBezTo>
                  <a:cubicBezTo>
                    <a:pt x="258" y="2"/>
                    <a:pt x="265" y="4"/>
                    <a:pt x="272" y="8"/>
                  </a:cubicBezTo>
                  <a:cubicBezTo>
                    <a:pt x="272" y="6"/>
                    <a:pt x="272" y="6"/>
                    <a:pt x="273" y="4"/>
                  </a:cubicBezTo>
                  <a:cubicBezTo>
                    <a:pt x="275" y="4"/>
                    <a:pt x="278" y="5"/>
                    <a:pt x="280" y="5"/>
                  </a:cubicBezTo>
                  <a:cubicBezTo>
                    <a:pt x="279" y="8"/>
                    <a:pt x="278" y="12"/>
                    <a:pt x="275" y="15"/>
                  </a:cubicBezTo>
                  <a:cubicBezTo>
                    <a:pt x="275" y="14"/>
                    <a:pt x="274" y="14"/>
                    <a:pt x="274" y="14"/>
                  </a:cubicBezTo>
                  <a:cubicBezTo>
                    <a:pt x="273" y="12"/>
                    <a:pt x="273" y="11"/>
                    <a:pt x="273" y="9"/>
                  </a:cubicBezTo>
                  <a:cubicBezTo>
                    <a:pt x="272" y="9"/>
                    <a:pt x="272" y="9"/>
                    <a:pt x="272" y="9"/>
                  </a:cubicBezTo>
                  <a:cubicBezTo>
                    <a:pt x="272" y="14"/>
                    <a:pt x="271" y="19"/>
                    <a:pt x="271" y="23"/>
                  </a:cubicBezTo>
                  <a:cubicBezTo>
                    <a:pt x="274" y="24"/>
                    <a:pt x="277" y="30"/>
                    <a:pt x="278" y="33"/>
                  </a:cubicBezTo>
                  <a:cubicBezTo>
                    <a:pt x="276" y="34"/>
                    <a:pt x="275" y="34"/>
                    <a:pt x="272" y="34"/>
                  </a:cubicBezTo>
                  <a:cubicBezTo>
                    <a:pt x="271" y="39"/>
                    <a:pt x="271" y="40"/>
                    <a:pt x="269" y="43"/>
                  </a:cubicBezTo>
                  <a:cubicBezTo>
                    <a:pt x="269" y="43"/>
                    <a:pt x="269" y="43"/>
                    <a:pt x="269" y="43"/>
                  </a:cubicBezTo>
                  <a:cubicBezTo>
                    <a:pt x="267" y="42"/>
                    <a:pt x="268" y="42"/>
                    <a:pt x="266" y="42"/>
                  </a:cubicBezTo>
                  <a:cubicBezTo>
                    <a:pt x="266" y="40"/>
                    <a:pt x="267" y="40"/>
                    <a:pt x="267" y="38"/>
                  </a:cubicBezTo>
                  <a:cubicBezTo>
                    <a:pt x="266" y="37"/>
                    <a:pt x="265" y="35"/>
                    <a:pt x="264" y="34"/>
                  </a:cubicBezTo>
                  <a:cubicBezTo>
                    <a:pt x="263" y="34"/>
                    <a:pt x="262" y="34"/>
                    <a:pt x="261" y="34"/>
                  </a:cubicBezTo>
                  <a:cubicBezTo>
                    <a:pt x="262" y="37"/>
                    <a:pt x="263" y="42"/>
                    <a:pt x="263" y="42"/>
                  </a:cubicBezTo>
                  <a:cubicBezTo>
                    <a:pt x="267" y="42"/>
                    <a:pt x="267" y="46"/>
                    <a:pt x="272" y="45"/>
                  </a:cubicBezTo>
                  <a:cubicBezTo>
                    <a:pt x="273" y="50"/>
                    <a:pt x="274" y="51"/>
                    <a:pt x="273" y="55"/>
                  </a:cubicBezTo>
                  <a:cubicBezTo>
                    <a:pt x="274" y="55"/>
                    <a:pt x="274" y="55"/>
                    <a:pt x="274" y="55"/>
                  </a:cubicBezTo>
                  <a:cubicBezTo>
                    <a:pt x="274" y="55"/>
                    <a:pt x="275" y="54"/>
                    <a:pt x="276" y="53"/>
                  </a:cubicBezTo>
                  <a:cubicBezTo>
                    <a:pt x="275" y="51"/>
                    <a:pt x="277" y="49"/>
                    <a:pt x="274" y="47"/>
                  </a:cubicBezTo>
                  <a:cubicBezTo>
                    <a:pt x="276" y="44"/>
                    <a:pt x="276" y="44"/>
                    <a:pt x="276" y="44"/>
                  </a:cubicBezTo>
                  <a:cubicBezTo>
                    <a:pt x="277" y="44"/>
                    <a:pt x="277" y="44"/>
                    <a:pt x="277" y="44"/>
                  </a:cubicBezTo>
                  <a:cubicBezTo>
                    <a:pt x="276" y="48"/>
                    <a:pt x="277" y="52"/>
                    <a:pt x="278" y="55"/>
                  </a:cubicBezTo>
                  <a:cubicBezTo>
                    <a:pt x="282" y="52"/>
                    <a:pt x="293" y="51"/>
                    <a:pt x="299" y="53"/>
                  </a:cubicBezTo>
                  <a:cubicBezTo>
                    <a:pt x="299" y="52"/>
                    <a:pt x="300" y="51"/>
                    <a:pt x="301" y="50"/>
                  </a:cubicBezTo>
                  <a:cubicBezTo>
                    <a:pt x="303" y="52"/>
                    <a:pt x="303" y="52"/>
                    <a:pt x="306" y="52"/>
                  </a:cubicBezTo>
                  <a:cubicBezTo>
                    <a:pt x="306" y="49"/>
                    <a:pt x="306" y="47"/>
                    <a:pt x="309" y="46"/>
                  </a:cubicBezTo>
                  <a:cubicBezTo>
                    <a:pt x="310" y="48"/>
                    <a:pt x="310" y="49"/>
                    <a:pt x="311" y="50"/>
                  </a:cubicBezTo>
                  <a:cubicBezTo>
                    <a:pt x="311" y="49"/>
                    <a:pt x="311" y="49"/>
                    <a:pt x="311" y="49"/>
                  </a:cubicBezTo>
                  <a:cubicBezTo>
                    <a:pt x="310" y="46"/>
                    <a:pt x="309" y="43"/>
                    <a:pt x="308" y="39"/>
                  </a:cubicBezTo>
                  <a:cubicBezTo>
                    <a:pt x="307" y="41"/>
                    <a:pt x="308" y="41"/>
                    <a:pt x="306" y="42"/>
                  </a:cubicBezTo>
                  <a:cubicBezTo>
                    <a:pt x="306" y="40"/>
                    <a:pt x="306" y="40"/>
                    <a:pt x="306" y="40"/>
                  </a:cubicBezTo>
                  <a:cubicBezTo>
                    <a:pt x="307" y="38"/>
                    <a:pt x="309" y="37"/>
                    <a:pt x="310" y="36"/>
                  </a:cubicBezTo>
                  <a:cubicBezTo>
                    <a:pt x="310" y="36"/>
                    <a:pt x="310" y="36"/>
                    <a:pt x="310" y="36"/>
                  </a:cubicBezTo>
                  <a:cubicBezTo>
                    <a:pt x="310" y="36"/>
                    <a:pt x="311" y="36"/>
                    <a:pt x="311" y="37"/>
                  </a:cubicBezTo>
                  <a:cubicBezTo>
                    <a:pt x="311" y="40"/>
                    <a:pt x="311" y="45"/>
                    <a:pt x="313" y="47"/>
                  </a:cubicBezTo>
                  <a:cubicBezTo>
                    <a:pt x="314" y="44"/>
                    <a:pt x="317" y="44"/>
                    <a:pt x="320" y="42"/>
                  </a:cubicBezTo>
                  <a:cubicBezTo>
                    <a:pt x="321" y="44"/>
                    <a:pt x="322" y="46"/>
                    <a:pt x="323" y="48"/>
                  </a:cubicBezTo>
                  <a:cubicBezTo>
                    <a:pt x="323" y="46"/>
                    <a:pt x="328" y="29"/>
                    <a:pt x="328" y="29"/>
                  </a:cubicBezTo>
                  <a:cubicBezTo>
                    <a:pt x="329" y="30"/>
                    <a:pt x="329" y="30"/>
                    <a:pt x="329" y="30"/>
                  </a:cubicBezTo>
                  <a:cubicBezTo>
                    <a:pt x="329" y="32"/>
                    <a:pt x="328" y="32"/>
                    <a:pt x="329" y="35"/>
                  </a:cubicBezTo>
                  <a:cubicBezTo>
                    <a:pt x="330" y="35"/>
                    <a:pt x="330" y="35"/>
                    <a:pt x="330" y="35"/>
                  </a:cubicBezTo>
                  <a:cubicBezTo>
                    <a:pt x="330" y="30"/>
                    <a:pt x="331" y="24"/>
                    <a:pt x="331" y="19"/>
                  </a:cubicBezTo>
                  <a:cubicBezTo>
                    <a:pt x="330" y="19"/>
                    <a:pt x="330" y="19"/>
                    <a:pt x="330" y="19"/>
                  </a:cubicBezTo>
                  <a:cubicBezTo>
                    <a:pt x="330" y="21"/>
                    <a:pt x="330" y="21"/>
                    <a:pt x="329" y="23"/>
                  </a:cubicBezTo>
                  <a:cubicBezTo>
                    <a:pt x="329" y="22"/>
                    <a:pt x="328" y="22"/>
                    <a:pt x="328" y="22"/>
                  </a:cubicBezTo>
                  <a:cubicBezTo>
                    <a:pt x="328" y="18"/>
                    <a:pt x="329" y="16"/>
                    <a:pt x="330" y="13"/>
                  </a:cubicBezTo>
                  <a:cubicBezTo>
                    <a:pt x="326" y="9"/>
                    <a:pt x="326" y="9"/>
                    <a:pt x="326" y="9"/>
                  </a:cubicBezTo>
                  <a:cubicBezTo>
                    <a:pt x="325" y="10"/>
                    <a:pt x="325" y="11"/>
                    <a:pt x="324" y="12"/>
                  </a:cubicBezTo>
                  <a:cubicBezTo>
                    <a:pt x="323" y="10"/>
                    <a:pt x="323" y="10"/>
                    <a:pt x="322" y="8"/>
                  </a:cubicBezTo>
                  <a:cubicBezTo>
                    <a:pt x="322" y="9"/>
                    <a:pt x="322" y="9"/>
                    <a:pt x="322" y="9"/>
                  </a:cubicBezTo>
                  <a:cubicBezTo>
                    <a:pt x="320" y="11"/>
                    <a:pt x="318" y="13"/>
                    <a:pt x="316" y="14"/>
                  </a:cubicBezTo>
                  <a:cubicBezTo>
                    <a:pt x="316" y="13"/>
                    <a:pt x="316" y="12"/>
                    <a:pt x="317" y="10"/>
                  </a:cubicBezTo>
                  <a:cubicBezTo>
                    <a:pt x="316" y="10"/>
                    <a:pt x="316" y="10"/>
                    <a:pt x="315" y="10"/>
                  </a:cubicBezTo>
                  <a:cubicBezTo>
                    <a:pt x="314" y="10"/>
                    <a:pt x="314" y="10"/>
                    <a:pt x="314" y="10"/>
                  </a:cubicBezTo>
                  <a:cubicBezTo>
                    <a:pt x="315" y="17"/>
                    <a:pt x="315" y="24"/>
                    <a:pt x="313" y="29"/>
                  </a:cubicBezTo>
                  <a:cubicBezTo>
                    <a:pt x="313" y="29"/>
                    <a:pt x="313" y="28"/>
                    <a:pt x="312" y="28"/>
                  </a:cubicBezTo>
                  <a:cubicBezTo>
                    <a:pt x="312" y="24"/>
                    <a:pt x="312" y="22"/>
                    <a:pt x="311" y="21"/>
                  </a:cubicBezTo>
                  <a:cubicBezTo>
                    <a:pt x="312" y="18"/>
                    <a:pt x="313" y="17"/>
                    <a:pt x="313" y="14"/>
                  </a:cubicBezTo>
                  <a:cubicBezTo>
                    <a:pt x="312" y="14"/>
                    <a:pt x="312" y="14"/>
                    <a:pt x="311" y="14"/>
                  </a:cubicBezTo>
                  <a:cubicBezTo>
                    <a:pt x="311" y="17"/>
                    <a:pt x="312" y="16"/>
                    <a:pt x="310" y="17"/>
                  </a:cubicBezTo>
                  <a:cubicBezTo>
                    <a:pt x="310" y="15"/>
                    <a:pt x="310" y="15"/>
                    <a:pt x="310" y="15"/>
                  </a:cubicBezTo>
                  <a:cubicBezTo>
                    <a:pt x="311" y="12"/>
                    <a:pt x="312" y="12"/>
                    <a:pt x="310" y="10"/>
                  </a:cubicBezTo>
                  <a:cubicBezTo>
                    <a:pt x="310" y="7"/>
                    <a:pt x="310" y="7"/>
                    <a:pt x="310" y="7"/>
                  </a:cubicBezTo>
                  <a:cubicBezTo>
                    <a:pt x="309" y="8"/>
                    <a:pt x="309" y="8"/>
                    <a:pt x="309" y="8"/>
                  </a:cubicBezTo>
                  <a:cubicBezTo>
                    <a:pt x="309" y="12"/>
                    <a:pt x="310" y="23"/>
                    <a:pt x="305" y="25"/>
                  </a:cubicBezTo>
                  <a:cubicBezTo>
                    <a:pt x="306" y="22"/>
                    <a:pt x="306" y="19"/>
                    <a:pt x="307" y="15"/>
                  </a:cubicBezTo>
                  <a:cubicBezTo>
                    <a:pt x="304" y="15"/>
                    <a:pt x="304" y="15"/>
                    <a:pt x="304" y="15"/>
                  </a:cubicBezTo>
                  <a:cubicBezTo>
                    <a:pt x="303" y="18"/>
                    <a:pt x="302" y="19"/>
                    <a:pt x="300" y="21"/>
                  </a:cubicBezTo>
                  <a:cubicBezTo>
                    <a:pt x="300" y="19"/>
                    <a:pt x="301" y="16"/>
                    <a:pt x="301" y="14"/>
                  </a:cubicBezTo>
                  <a:cubicBezTo>
                    <a:pt x="300" y="13"/>
                    <a:pt x="299" y="13"/>
                    <a:pt x="298" y="13"/>
                  </a:cubicBezTo>
                  <a:cubicBezTo>
                    <a:pt x="297" y="14"/>
                    <a:pt x="296" y="14"/>
                    <a:pt x="295" y="15"/>
                  </a:cubicBezTo>
                  <a:cubicBezTo>
                    <a:pt x="296" y="16"/>
                    <a:pt x="297" y="16"/>
                    <a:pt x="298" y="17"/>
                  </a:cubicBezTo>
                  <a:cubicBezTo>
                    <a:pt x="295" y="17"/>
                    <a:pt x="296" y="17"/>
                    <a:pt x="295" y="16"/>
                  </a:cubicBezTo>
                  <a:cubicBezTo>
                    <a:pt x="295" y="17"/>
                    <a:pt x="295" y="17"/>
                    <a:pt x="296" y="18"/>
                  </a:cubicBezTo>
                  <a:cubicBezTo>
                    <a:pt x="296" y="19"/>
                    <a:pt x="297" y="19"/>
                    <a:pt x="298" y="19"/>
                  </a:cubicBezTo>
                  <a:cubicBezTo>
                    <a:pt x="298" y="20"/>
                    <a:pt x="297" y="22"/>
                    <a:pt x="297" y="23"/>
                  </a:cubicBezTo>
                  <a:cubicBezTo>
                    <a:pt x="297" y="23"/>
                    <a:pt x="297" y="23"/>
                    <a:pt x="297" y="23"/>
                  </a:cubicBezTo>
                  <a:cubicBezTo>
                    <a:pt x="297" y="21"/>
                    <a:pt x="296" y="21"/>
                    <a:pt x="296" y="19"/>
                  </a:cubicBezTo>
                  <a:cubicBezTo>
                    <a:pt x="295" y="21"/>
                    <a:pt x="295" y="21"/>
                    <a:pt x="295" y="21"/>
                  </a:cubicBezTo>
                  <a:cubicBezTo>
                    <a:pt x="293" y="19"/>
                    <a:pt x="294" y="20"/>
                    <a:pt x="291" y="18"/>
                  </a:cubicBezTo>
                  <a:cubicBezTo>
                    <a:pt x="292" y="17"/>
                    <a:pt x="292" y="16"/>
                    <a:pt x="293" y="16"/>
                  </a:cubicBezTo>
                  <a:cubicBezTo>
                    <a:pt x="293" y="16"/>
                    <a:pt x="292" y="16"/>
                    <a:pt x="292" y="16"/>
                  </a:cubicBezTo>
                  <a:cubicBezTo>
                    <a:pt x="290" y="17"/>
                    <a:pt x="291" y="17"/>
                    <a:pt x="289" y="18"/>
                  </a:cubicBezTo>
                  <a:cubicBezTo>
                    <a:pt x="289" y="13"/>
                    <a:pt x="287" y="7"/>
                    <a:pt x="284" y="6"/>
                  </a:cubicBezTo>
                  <a:cubicBezTo>
                    <a:pt x="284" y="7"/>
                    <a:pt x="284" y="7"/>
                    <a:pt x="284" y="7"/>
                  </a:cubicBezTo>
                  <a:cubicBezTo>
                    <a:pt x="285" y="9"/>
                    <a:pt x="286" y="12"/>
                    <a:pt x="287" y="14"/>
                  </a:cubicBezTo>
                  <a:cubicBezTo>
                    <a:pt x="286" y="14"/>
                    <a:pt x="286" y="13"/>
                    <a:pt x="285" y="13"/>
                  </a:cubicBezTo>
                  <a:cubicBezTo>
                    <a:pt x="285" y="17"/>
                    <a:pt x="286" y="20"/>
                    <a:pt x="284" y="21"/>
                  </a:cubicBezTo>
                  <a:cubicBezTo>
                    <a:pt x="282" y="18"/>
                    <a:pt x="279" y="19"/>
                    <a:pt x="277" y="20"/>
                  </a:cubicBezTo>
                  <a:cubicBezTo>
                    <a:pt x="277" y="15"/>
                    <a:pt x="277" y="15"/>
                    <a:pt x="277" y="15"/>
                  </a:cubicBezTo>
                  <a:cubicBezTo>
                    <a:pt x="278" y="13"/>
                    <a:pt x="278" y="13"/>
                    <a:pt x="278" y="13"/>
                  </a:cubicBezTo>
                  <a:cubicBezTo>
                    <a:pt x="278" y="13"/>
                    <a:pt x="278" y="13"/>
                    <a:pt x="278" y="14"/>
                  </a:cubicBezTo>
                  <a:cubicBezTo>
                    <a:pt x="278" y="15"/>
                    <a:pt x="279" y="16"/>
                    <a:pt x="279" y="17"/>
                  </a:cubicBezTo>
                  <a:cubicBezTo>
                    <a:pt x="281" y="15"/>
                    <a:pt x="282" y="16"/>
                    <a:pt x="284" y="12"/>
                  </a:cubicBezTo>
                  <a:cubicBezTo>
                    <a:pt x="281" y="11"/>
                    <a:pt x="281" y="11"/>
                    <a:pt x="280" y="9"/>
                  </a:cubicBezTo>
                  <a:cubicBezTo>
                    <a:pt x="281" y="7"/>
                    <a:pt x="282" y="5"/>
                    <a:pt x="283" y="4"/>
                  </a:cubicBezTo>
                  <a:cubicBezTo>
                    <a:pt x="288" y="4"/>
                    <a:pt x="288" y="4"/>
                    <a:pt x="288" y="4"/>
                  </a:cubicBezTo>
                  <a:cubicBezTo>
                    <a:pt x="288" y="5"/>
                    <a:pt x="287" y="7"/>
                    <a:pt x="287" y="8"/>
                  </a:cubicBezTo>
                  <a:cubicBezTo>
                    <a:pt x="288" y="8"/>
                    <a:pt x="288" y="8"/>
                    <a:pt x="288" y="7"/>
                  </a:cubicBezTo>
                  <a:cubicBezTo>
                    <a:pt x="289" y="5"/>
                    <a:pt x="289" y="5"/>
                    <a:pt x="290" y="4"/>
                  </a:cubicBezTo>
                  <a:cubicBezTo>
                    <a:pt x="297" y="4"/>
                    <a:pt x="313" y="1"/>
                    <a:pt x="321" y="4"/>
                  </a:cubicBezTo>
                  <a:cubicBezTo>
                    <a:pt x="321" y="5"/>
                    <a:pt x="321" y="6"/>
                    <a:pt x="321" y="7"/>
                  </a:cubicBezTo>
                  <a:cubicBezTo>
                    <a:pt x="322" y="7"/>
                    <a:pt x="322" y="6"/>
                    <a:pt x="322" y="6"/>
                  </a:cubicBezTo>
                  <a:cubicBezTo>
                    <a:pt x="322" y="6"/>
                    <a:pt x="323" y="5"/>
                    <a:pt x="323" y="5"/>
                  </a:cubicBezTo>
                  <a:cubicBezTo>
                    <a:pt x="321" y="4"/>
                    <a:pt x="321" y="4"/>
                    <a:pt x="321" y="4"/>
                  </a:cubicBezTo>
                  <a:cubicBezTo>
                    <a:pt x="323" y="4"/>
                    <a:pt x="323" y="4"/>
                    <a:pt x="323" y="4"/>
                  </a:cubicBezTo>
                  <a:cubicBezTo>
                    <a:pt x="337" y="0"/>
                    <a:pt x="383" y="1"/>
                    <a:pt x="399" y="2"/>
                  </a:cubicBezTo>
                  <a:cubicBezTo>
                    <a:pt x="399" y="10"/>
                    <a:pt x="398" y="12"/>
                    <a:pt x="400" y="18"/>
                  </a:cubicBezTo>
                  <a:cubicBezTo>
                    <a:pt x="400" y="18"/>
                    <a:pt x="399" y="17"/>
                    <a:pt x="398" y="17"/>
                  </a:cubicBezTo>
                  <a:cubicBezTo>
                    <a:pt x="398" y="18"/>
                    <a:pt x="398" y="19"/>
                    <a:pt x="397" y="20"/>
                  </a:cubicBezTo>
                  <a:cubicBezTo>
                    <a:pt x="400" y="20"/>
                    <a:pt x="399" y="20"/>
                    <a:pt x="400" y="22"/>
                  </a:cubicBezTo>
                  <a:cubicBezTo>
                    <a:pt x="397" y="22"/>
                    <a:pt x="397" y="22"/>
                    <a:pt x="396" y="24"/>
                  </a:cubicBezTo>
                  <a:cubicBezTo>
                    <a:pt x="397" y="29"/>
                    <a:pt x="397" y="31"/>
                    <a:pt x="396" y="37"/>
                  </a:cubicBezTo>
                  <a:cubicBezTo>
                    <a:pt x="395" y="36"/>
                    <a:pt x="395" y="36"/>
                    <a:pt x="394" y="36"/>
                  </a:cubicBezTo>
                  <a:cubicBezTo>
                    <a:pt x="393" y="35"/>
                    <a:pt x="393" y="35"/>
                    <a:pt x="393" y="35"/>
                  </a:cubicBezTo>
                  <a:cubicBezTo>
                    <a:pt x="394" y="31"/>
                    <a:pt x="395" y="29"/>
                    <a:pt x="395" y="25"/>
                  </a:cubicBezTo>
                  <a:cubicBezTo>
                    <a:pt x="395" y="25"/>
                    <a:pt x="394" y="25"/>
                    <a:pt x="393" y="25"/>
                  </a:cubicBezTo>
                  <a:cubicBezTo>
                    <a:pt x="393" y="28"/>
                    <a:pt x="393" y="29"/>
                    <a:pt x="390" y="30"/>
                  </a:cubicBezTo>
                  <a:cubicBezTo>
                    <a:pt x="391" y="28"/>
                    <a:pt x="392" y="25"/>
                    <a:pt x="394" y="23"/>
                  </a:cubicBezTo>
                  <a:cubicBezTo>
                    <a:pt x="392" y="21"/>
                    <a:pt x="392" y="21"/>
                    <a:pt x="392" y="21"/>
                  </a:cubicBezTo>
                  <a:cubicBezTo>
                    <a:pt x="392" y="22"/>
                    <a:pt x="391" y="22"/>
                    <a:pt x="390" y="23"/>
                  </a:cubicBezTo>
                  <a:cubicBezTo>
                    <a:pt x="389" y="29"/>
                    <a:pt x="390" y="30"/>
                    <a:pt x="391" y="38"/>
                  </a:cubicBezTo>
                  <a:cubicBezTo>
                    <a:pt x="388" y="39"/>
                    <a:pt x="389" y="41"/>
                    <a:pt x="388" y="45"/>
                  </a:cubicBezTo>
                  <a:cubicBezTo>
                    <a:pt x="387" y="45"/>
                    <a:pt x="387" y="45"/>
                    <a:pt x="387" y="45"/>
                  </a:cubicBezTo>
                  <a:cubicBezTo>
                    <a:pt x="387" y="45"/>
                    <a:pt x="386" y="44"/>
                    <a:pt x="385" y="44"/>
                  </a:cubicBezTo>
                  <a:cubicBezTo>
                    <a:pt x="386" y="41"/>
                    <a:pt x="387" y="38"/>
                    <a:pt x="388" y="36"/>
                  </a:cubicBezTo>
                  <a:cubicBezTo>
                    <a:pt x="389" y="36"/>
                    <a:pt x="389" y="36"/>
                    <a:pt x="390" y="36"/>
                  </a:cubicBezTo>
                  <a:cubicBezTo>
                    <a:pt x="388" y="34"/>
                    <a:pt x="387" y="24"/>
                    <a:pt x="385" y="23"/>
                  </a:cubicBezTo>
                  <a:cubicBezTo>
                    <a:pt x="385" y="24"/>
                    <a:pt x="384" y="25"/>
                    <a:pt x="384" y="26"/>
                  </a:cubicBezTo>
                  <a:cubicBezTo>
                    <a:pt x="383" y="25"/>
                    <a:pt x="382" y="24"/>
                    <a:pt x="381" y="24"/>
                  </a:cubicBezTo>
                  <a:cubicBezTo>
                    <a:pt x="381" y="25"/>
                    <a:pt x="381" y="25"/>
                    <a:pt x="381" y="25"/>
                  </a:cubicBezTo>
                  <a:cubicBezTo>
                    <a:pt x="384" y="28"/>
                    <a:pt x="382" y="34"/>
                    <a:pt x="383" y="36"/>
                  </a:cubicBezTo>
                  <a:cubicBezTo>
                    <a:pt x="379" y="35"/>
                    <a:pt x="379" y="37"/>
                    <a:pt x="376" y="39"/>
                  </a:cubicBezTo>
                  <a:cubicBezTo>
                    <a:pt x="376" y="35"/>
                    <a:pt x="378" y="32"/>
                    <a:pt x="377" y="28"/>
                  </a:cubicBezTo>
                  <a:cubicBezTo>
                    <a:pt x="377" y="30"/>
                    <a:pt x="376" y="31"/>
                    <a:pt x="376" y="32"/>
                  </a:cubicBezTo>
                  <a:cubicBezTo>
                    <a:pt x="375" y="32"/>
                    <a:pt x="374" y="32"/>
                    <a:pt x="373" y="31"/>
                  </a:cubicBezTo>
                  <a:cubicBezTo>
                    <a:pt x="373" y="34"/>
                    <a:pt x="373" y="34"/>
                    <a:pt x="373" y="34"/>
                  </a:cubicBezTo>
                  <a:cubicBezTo>
                    <a:pt x="369" y="32"/>
                    <a:pt x="374" y="27"/>
                    <a:pt x="374" y="22"/>
                  </a:cubicBezTo>
                  <a:cubicBezTo>
                    <a:pt x="373" y="21"/>
                    <a:pt x="373" y="21"/>
                    <a:pt x="373" y="21"/>
                  </a:cubicBezTo>
                  <a:cubicBezTo>
                    <a:pt x="373" y="23"/>
                    <a:pt x="372" y="25"/>
                    <a:pt x="372" y="27"/>
                  </a:cubicBezTo>
                  <a:cubicBezTo>
                    <a:pt x="371" y="27"/>
                    <a:pt x="371" y="27"/>
                    <a:pt x="371" y="27"/>
                  </a:cubicBezTo>
                  <a:cubicBezTo>
                    <a:pt x="371" y="27"/>
                    <a:pt x="371" y="27"/>
                    <a:pt x="371" y="27"/>
                  </a:cubicBezTo>
                  <a:cubicBezTo>
                    <a:pt x="370" y="25"/>
                    <a:pt x="370" y="24"/>
                    <a:pt x="370" y="22"/>
                  </a:cubicBezTo>
                  <a:cubicBezTo>
                    <a:pt x="370" y="22"/>
                    <a:pt x="369" y="22"/>
                    <a:pt x="369" y="23"/>
                  </a:cubicBezTo>
                  <a:cubicBezTo>
                    <a:pt x="369" y="24"/>
                    <a:pt x="369" y="24"/>
                    <a:pt x="369" y="24"/>
                  </a:cubicBezTo>
                  <a:cubicBezTo>
                    <a:pt x="367" y="27"/>
                    <a:pt x="369" y="30"/>
                    <a:pt x="370" y="35"/>
                  </a:cubicBezTo>
                  <a:cubicBezTo>
                    <a:pt x="368" y="35"/>
                    <a:pt x="368" y="35"/>
                    <a:pt x="368" y="35"/>
                  </a:cubicBezTo>
                  <a:cubicBezTo>
                    <a:pt x="367" y="34"/>
                    <a:pt x="367" y="34"/>
                    <a:pt x="367" y="34"/>
                  </a:cubicBezTo>
                  <a:cubicBezTo>
                    <a:pt x="367" y="29"/>
                    <a:pt x="367" y="24"/>
                    <a:pt x="366" y="19"/>
                  </a:cubicBezTo>
                  <a:cubicBezTo>
                    <a:pt x="366" y="20"/>
                    <a:pt x="366" y="20"/>
                    <a:pt x="365" y="20"/>
                  </a:cubicBezTo>
                  <a:cubicBezTo>
                    <a:pt x="365" y="30"/>
                    <a:pt x="366" y="40"/>
                    <a:pt x="371" y="44"/>
                  </a:cubicBezTo>
                  <a:cubicBezTo>
                    <a:pt x="373" y="42"/>
                    <a:pt x="373" y="40"/>
                    <a:pt x="375" y="38"/>
                  </a:cubicBezTo>
                  <a:cubicBezTo>
                    <a:pt x="375" y="42"/>
                    <a:pt x="374" y="43"/>
                    <a:pt x="376" y="45"/>
                  </a:cubicBezTo>
                  <a:cubicBezTo>
                    <a:pt x="376" y="42"/>
                    <a:pt x="377" y="43"/>
                    <a:pt x="378" y="41"/>
                  </a:cubicBezTo>
                  <a:cubicBezTo>
                    <a:pt x="380" y="43"/>
                    <a:pt x="380" y="43"/>
                    <a:pt x="380" y="46"/>
                  </a:cubicBezTo>
                  <a:cubicBezTo>
                    <a:pt x="380" y="45"/>
                    <a:pt x="381" y="45"/>
                    <a:pt x="381" y="45"/>
                  </a:cubicBezTo>
                  <a:cubicBezTo>
                    <a:pt x="382" y="41"/>
                    <a:pt x="381" y="39"/>
                    <a:pt x="383" y="36"/>
                  </a:cubicBezTo>
                  <a:cubicBezTo>
                    <a:pt x="384" y="38"/>
                    <a:pt x="384" y="39"/>
                    <a:pt x="385" y="41"/>
                  </a:cubicBezTo>
                  <a:cubicBezTo>
                    <a:pt x="383" y="42"/>
                    <a:pt x="384" y="46"/>
                    <a:pt x="385" y="48"/>
                  </a:cubicBezTo>
                  <a:cubicBezTo>
                    <a:pt x="386" y="46"/>
                    <a:pt x="387" y="46"/>
                    <a:pt x="388" y="45"/>
                  </a:cubicBezTo>
                  <a:cubicBezTo>
                    <a:pt x="388" y="53"/>
                    <a:pt x="388" y="53"/>
                    <a:pt x="388" y="53"/>
                  </a:cubicBezTo>
                  <a:cubicBezTo>
                    <a:pt x="391" y="52"/>
                    <a:pt x="392" y="51"/>
                    <a:pt x="394" y="50"/>
                  </a:cubicBezTo>
                  <a:cubicBezTo>
                    <a:pt x="395" y="53"/>
                    <a:pt x="396" y="52"/>
                    <a:pt x="398" y="52"/>
                  </a:cubicBezTo>
                  <a:cubicBezTo>
                    <a:pt x="398" y="53"/>
                    <a:pt x="398" y="53"/>
                    <a:pt x="397" y="53"/>
                  </a:cubicBezTo>
                  <a:cubicBezTo>
                    <a:pt x="396" y="55"/>
                    <a:pt x="396" y="55"/>
                    <a:pt x="396" y="55"/>
                  </a:cubicBezTo>
                  <a:cubicBezTo>
                    <a:pt x="394" y="53"/>
                    <a:pt x="393" y="54"/>
                    <a:pt x="391" y="54"/>
                  </a:cubicBezTo>
                  <a:cubicBezTo>
                    <a:pt x="391" y="55"/>
                    <a:pt x="391" y="55"/>
                    <a:pt x="391" y="55"/>
                  </a:cubicBezTo>
                  <a:cubicBezTo>
                    <a:pt x="391" y="57"/>
                    <a:pt x="392" y="59"/>
                    <a:pt x="392" y="61"/>
                  </a:cubicBezTo>
                  <a:cubicBezTo>
                    <a:pt x="394" y="62"/>
                    <a:pt x="393" y="61"/>
                    <a:pt x="394" y="63"/>
                  </a:cubicBezTo>
                  <a:cubicBezTo>
                    <a:pt x="394" y="63"/>
                    <a:pt x="394" y="63"/>
                    <a:pt x="395" y="63"/>
                  </a:cubicBezTo>
                  <a:cubicBezTo>
                    <a:pt x="395" y="60"/>
                    <a:pt x="396" y="58"/>
                    <a:pt x="396" y="55"/>
                  </a:cubicBezTo>
                  <a:cubicBezTo>
                    <a:pt x="397" y="55"/>
                    <a:pt x="397" y="55"/>
                    <a:pt x="397" y="55"/>
                  </a:cubicBezTo>
                  <a:cubicBezTo>
                    <a:pt x="397" y="56"/>
                    <a:pt x="397" y="56"/>
                    <a:pt x="397" y="56"/>
                  </a:cubicBezTo>
                  <a:cubicBezTo>
                    <a:pt x="396" y="59"/>
                    <a:pt x="396" y="63"/>
                    <a:pt x="396" y="67"/>
                  </a:cubicBezTo>
                  <a:cubicBezTo>
                    <a:pt x="395" y="67"/>
                    <a:pt x="394" y="67"/>
                    <a:pt x="393" y="68"/>
                  </a:cubicBezTo>
                  <a:cubicBezTo>
                    <a:pt x="393" y="71"/>
                    <a:pt x="392" y="73"/>
                    <a:pt x="389" y="74"/>
                  </a:cubicBezTo>
                  <a:cubicBezTo>
                    <a:pt x="390" y="75"/>
                    <a:pt x="390" y="76"/>
                    <a:pt x="390" y="76"/>
                  </a:cubicBezTo>
                  <a:cubicBezTo>
                    <a:pt x="392" y="76"/>
                    <a:pt x="392" y="76"/>
                    <a:pt x="392" y="76"/>
                  </a:cubicBezTo>
                  <a:cubicBezTo>
                    <a:pt x="394" y="74"/>
                    <a:pt x="396" y="72"/>
                    <a:pt x="397" y="70"/>
                  </a:cubicBezTo>
                  <a:cubicBezTo>
                    <a:pt x="398" y="71"/>
                    <a:pt x="399" y="72"/>
                    <a:pt x="400" y="73"/>
                  </a:cubicBezTo>
                  <a:cubicBezTo>
                    <a:pt x="399" y="73"/>
                    <a:pt x="399" y="73"/>
                    <a:pt x="399" y="73"/>
                  </a:cubicBezTo>
                  <a:cubicBezTo>
                    <a:pt x="400" y="75"/>
                    <a:pt x="401" y="76"/>
                    <a:pt x="400" y="78"/>
                  </a:cubicBezTo>
                  <a:cubicBezTo>
                    <a:pt x="398" y="79"/>
                    <a:pt x="395" y="82"/>
                    <a:pt x="395" y="83"/>
                  </a:cubicBezTo>
                  <a:cubicBezTo>
                    <a:pt x="393" y="89"/>
                    <a:pt x="398" y="97"/>
                    <a:pt x="400" y="101"/>
                  </a:cubicBezTo>
                  <a:cubicBezTo>
                    <a:pt x="386" y="104"/>
                    <a:pt x="332" y="106"/>
                    <a:pt x="318" y="102"/>
                  </a:cubicBezTo>
                  <a:cubicBezTo>
                    <a:pt x="316" y="103"/>
                    <a:pt x="314" y="103"/>
                    <a:pt x="312" y="104"/>
                  </a:cubicBezTo>
                  <a:cubicBezTo>
                    <a:pt x="302" y="101"/>
                    <a:pt x="279" y="105"/>
                    <a:pt x="261" y="105"/>
                  </a:cubicBezTo>
                  <a:cubicBezTo>
                    <a:pt x="241" y="105"/>
                    <a:pt x="189" y="109"/>
                    <a:pt x="181" y="105"/>
                  </a:cubicBezTo>
                  <a:cubicBezTo>
                    <a:pt x="174" y="106"/>
                    <a:pt x="166" y="106"/>
                    <a:pt x="159" y="107"/>
                  </a:cubicBezTo>
                  <a:cubicBezTo>
                    <a:pt x="134" y="107"/>
                    <a:pt x="110" y="107"/>
                    <a:pt x="85" y="107"/>
                  </a:cubicBezTo>
                  <a:cubicBezTo>
                    <a:pt x="85" y="102"/>
                    <a:pt x="85" y="102"/>
                    <a:pt x="85" y="102"/>
                  </a:cubicBezTo>
                  <a:cubicBezTo>
                    <a:pt x="84" y="102"/>
                    <a:pt x="84" y="103"/>
                    <a:pt x="84" y="103"/>
                  </a:cubicBezTo>
                  <a:cubicBezTo>
                    <a:pt x="83" y="105"/>
                    <a:pt x="83" y="106"/>
                    <a:pt x="83" y="108"/>
                  </a:cubicBezTo>
                  <a:lnTo>
                    <a:pt x="80" y="108"/>
                  </a:lnTo>
                  <a:close/>
                  <a:moveTo>
                    <a:pt x="335" y="13"/>
                  </a:moveTo>
                  <a:cubicBezTo>
                    <a:pt x="336" y="14"/>
                    <a:pt x="336" y="14"/>
                    <a:pt x="338" y="14"/>
                  </a:cubicBezTo>
                  <a:cubicBezTo>
                    <a:pt x="338" y="17"/>
                    <a:pt x="337" y="19"/>
                    <a:pt x="337" y="22"/>
                  </a:cubicBezTo>
                  <a:cubicBezTo>
                    <a:pt x="337" y="25"/>
                    <a:pt x="337" y="25"/>
                    <a:pt x="337" y="25"/>
                  </a:cubicBezTo>
                  <a:cubicBezTo>
                    <a:pt x="339" y="24"/>
                    <a:pt x="339" y="23"/>
                    <a:pt x="340" y="23"/>
                  </a:cubicBezTo>
                  <a:cubicBezTo>
                    <a:pt x="340" y="19"/>
                    <a:pt x="340" y="16"/>
                    <a:pt x="341" y="13"/>
                  </a:cubicBezTo>
                  <a:cubicBezTo>
                    <a:pt x="342" y="12"/>
                    <a:pt x="343" y="11"/>
                    <a:pt x="344" y="10"/>
                  </a:cubicBezTo>
                  <a:cubicBezTo>
                    <a:pt x="343" y="15"/>
                    <a:pt x="343" y="18"/>
                    <a:pt x="342" y="21"/>
                  </a:cubicBezTo>
                  <a:cubicBezTo>
                    <a:pt x="344" y="24"/>
                    <a:pt x="344" y="24"/>
                    <a:pt x="344" y="24"/>
                  </a:cubicBezTo>
                  <a:cubicBezTo>
                    <a:pt x="344" y="25"/>
                    <a:pt x="344" y="25"/>
                    <a:pt x="344" y="25"/>
                  </a:cubicBezTo>
                  <a:cubicBezTo>
                    <a:pt x="345" y="23"/>
                    <a:pt x="345" y="21"/>
                    <a:pt x="345" y="18"/>
                  </a:cubicBezTo>
                  <a:cubicBezTo>
                    <a:pt x="346" y="19"/>
                    <a:pt x="346" y="19"/>
                    <a:pt x="347" y="19"/>
                  </a:cubicBezTo>
                  <a:cubicBezTo>
                    <a:pt x="347" y="16"/>
                    <a:pt x="348" y="13"/>
                    <a:pt x="348" y="10"/>
                  </a:cubicBezTo>
                  <a:cubicBezTo>
                    <a:pt x="350" y="14"/>
                    <a:pt x="351" y="21"/>
                    <a:pt x="351" y="26"/>
                  </a:cubicBezTo>
                  <a:cubicBezTo>
                    <a:pt x="351" y="26"/>
                    <a:pt x="351" y="26"/>
                    <a:pt x="351" y="26"/>
                  </a:cubicBezTo>
                  <a:cubicBezTo>
                    <a:pt x="353" y="24"/>
                    <a:pt x="355" y="19"/>
                    <a:pt x="352" y="17"/>
                  </a:cubicBezTo>
                  <a:cubicBezTo>
                    <a:pt x="353" y="16"/>
                    <a:pt x="354" y="15"/>
                    <a:pt x="356" y="15"/>
                  </a:cubicBezTo>
                  <a:cubicBezTo>
                    <a:pt x="356" y="15"/>
                    <a:pt x="356" y="15"/>
                    <a:pt x="356" y="16"/>
                  </a:cubicBezTo>
                  <a:cubicBezTo>
                    <a:pt x="352" y="25"/>
                    <a:pt x="353" y="34"/>
                    <a:pt x="353" y="46"/>
                  </a:cubicBezTo>
                  <a:cubicBezTo>
                    <a:pt x="351" y="45"/>
                    <a:pt x="350" y="29"/>
                    <a:pt x="350" y="25"/>
                  </a:cubicBezTo>
                  <a:cubicBezTo>
                    <a:pt x="349" y="25"/>
                    <a:pt x="349" y="25"/>
                    <a:pt x="349" y="25"/>
                  </a:cubicBezTo>
                  <a:cubicBezTo>
                    <a:pt x="346" y="35"/>
                    <a:pt x="347" y="43"/>
                    <a:pt x="346" y="53"/>
                  </a:cubicBezTo>
                  <a:cubicBezTo>
                    <a:pt x="346" y="53"/>
                    <a:pt x="346" y="53"/>
                    <a:pt x="345" y="53"/>
                  </a:cubicBezTo>
                  <a:cubicBezTo>
                    <a:pt x="344" y="44"/>
                    <a:pt x="342" y="39"/>
                    <a:pt x="342" y="26"/>
                  </a:cubicBezTo>
                  <a:cubicBezTo>
                    <a:pt x="342" y="26"/>
                    <a:pt x="342" y="26"/>
                    <a:pt x="341" y="26"/>
                  </a:cubicBezTo>
                  <a:cubicBezTo>
                    <a:pt x="338" y="31"/>
                    <a:pt x="339" y="37"/>
                    <a:pt x="339" y="40"/>
                  </a:cubicBezTo>
                  <a:cubicBezTo>
                    <a:pt x="341" y="41"/>
                    <a:pt x="339" y="41"/>
                    <a:pt x="341" y="40"/>
                  </a:cubicBezTo>
                  <a:cubicBezTo>
                    <a:pt x="341" y="41"/>
                    <a:pt x="341" y="43"/>
                    <a:pt x="341" y="45"/>
                  </a:cubicBezTo>
                  <a:cubicBezTo>
                    <a:pt x="340" y="45"/>
                    <a:pt x="340" y="46"/>
                    <a:pt x="340" y="46"/>
                  </a:cubicBezTo>
                  <a:cubicBezTo>
                    <a:pt x="338" y="45"/>
                    <a:pt x="338" y="45"/>
                    <a:pt x="336" y="45"/>
                  </a:cubicBezTo>
                  <a:cubicBezTo>
                    <a:pt x="336" y="37"/>
                    <a:pt x="339" y="26"/>
                    <a:pt x="335" y="18"/>
                  </a:cubicBezTo>
                  <a:cubicBezTo>
                    <a:pt x="334" y="16"/>
                    <a:pt x="332" y="16"/>
                    <a:pt x="331" y="13"/>
                  </a:cubicBezTo>
                  <a:cubicBezTo>
                    <a:pt x="333" y="12"/>
                    <a:pt x="332" y="13"/>
                    <a:pt x="333" y="11"/>
                  </a:cubicBezTo>
                  <a:cubicBezTo>
                    <a:pt x="330" y="11"/>
                    <a:pt x="330" y="11"/>
                    <a:pt x="330" y="11"/>
                  </a:cubicBezTo>
                  <a:cubicBezTo>
                    <a:pt x="330" y="9"/>
                    <a:pt x="330" y="8"/>
                    <a:pt x="331" y="6"/>
                  </a:cubicBezTo>
                  <a:cubicBezTo>
                    <a:pt x="331" y="6"/>
                    <a:pt x="331" y="6"/>
                    <a:pt x="332" y="6"/>
                  </a:cubicBezTo>
                  <a:cubicBezTo>
                    <a:pt x="332" y="7"/>
                    <a:pt x="332" y="8"/>
                    <a:pt x="332" y="9"/>
                  </a:cubicBezTo>
                  <a:cubicBezTo>
                    <a:pt x="333" y="10"/>
                    <a:pt x="334" y="10"/>
                    <a:pt x="335" y="10"/>
                  </a:cubicBezTo>
                  <a:cubicBezTo>
                    <a:pt x="336" y="8"/>
                    <a:pt x="336" y="6"/>
                    <a:pt x="337" y="5"/>
                  </a:cubicBezTo>
                  <a:cubicBezTo>
                    <a:pt x="338" y="8"/>
                    <a:pt x="336" y="10"/>
                    <a:pt x="335" y="13"/>
                  </a:cubicBezTo>
                  <a:moveTo>
                    <a:pt x="296" y="8"/>
                  </a:moveTo>
                  <a:cubicBezTo>
                    <a:pt x="297" y="9"/>
                    <a:pt x="297" y="9"/>
                    <a:pt x="299" y="9"/>
                  </a:cubicBezTo>
                  <a:cubicBezTo>
                    <a:pt x="298" y="9"/>
                    <a:pt x="298" y="10"/>
                    <a:pt x="298" y="10"/>
                  </a:cubicBezTo>
                  <a:cubicBezTo>
                    <a:pt x="298" y="12"/>
                    <a:pt x="296" y="10"/>
                    <a:pt x="292" y="11"/>
                  </a:cubicBezTo>
                  <a:cubicBezTo>
                    <a:pt x="292" y="11"/>
                    <a:pt x="291" y="10"/>
                    <a:pt x="291" y="10"/>
                  </a:cubicBezTo>
                  <a:cubicBezTo>
                    <a:pt x="291" y="9"/>
                    <a:pt x="291" y="9"/>
                    <a:pt x="290" y="8"/>
                  </a:cubicBezTo>
                  <a:cubicBezTo>
                    <a:pt x="293" y="8"/>
                    <a:pt x="292" y="8"/>
                    <a:pt x="294" y="9"/>
                  </a:cubicBezTo>
                  <a:cubicBezTo>
                    <a:pt x="295" y="9"/>
                    <a:pt x="295" y="9"/>
                    <a:pt x="295" y="9"/>
                  </a:cubicBezTo>
                  <a:cubicBezTo>
                    <a:pt x="293" y="7"/>
                    <a:pt x="294" y="8"/>
                    <a:pt x="293" y="5"/>
                  </a:cubicBezTo>
                  <a:cubicBezTo>
                    <a:pt x="296" y="7"/>
                    <a:pt x="296" y="8"/>
                    <a:pt x="296" y="8"/>
                  </a:cubicBezTo>
                  <a:moveTo>
                    <a:pt x="398" y="5"/>
                  </a:moveTo>
                  <a:cubicBezTo>
                    <a:pt x="398" y="6"/>
                    <a:pt x="397" y="6"/>
                    <a:pt x="397" y="7"/>
                  </a:cubicBezTo>
                  <a:cubicBezTo>
                    <a:pt x="397" y="5"/>
                    <a:pt x="397" y="5"/>
                    <a:pt x="397" y="5"/>
                  </a:cubicBezTo>
                  <a:lnTo>
                    <a:pt x="398" y="5"/>
                  </a:lnTo>
                  <a:close/>
                  <a:moveTo>
                    <a:pt x="307" y="10"/>
                  </a:moveTo>
                  <a:cubicBezTo>
                    <a:pt x="305" y="11"/>
                    <a:pt x="304" y="11"/>
                    <a:pt x="303" y="13"/>
                  </a:cubicBezTo>
                  <a:cubicBezTo>
                    <a:pt x="301" y="11"/>
                    <a:pt x="302" y="8"/>
                    <a:pt x="303" y="6"/>
                  </a:cubicBezTo>
                  <a:cubicBezTo>
                    <a:pt x="305" y="8"/>
                    <a:pt x="305" y="9"/>
                    <a:pt x="307" y="10"/>
                  </a:cubicBezTo>
                  <a:moveTo>
                    <a:pt x="258" y="7"/>
                  </a:moveTo>
                  <a:cubicBezTo>
                    <a:pt x="258" y="8"/>
                    <a:pt x="258" y="10"/>
                    <a:pt x="258" y="12"/>
                  </a:cubicBezTo>
                  <a:cubicBezTo>
                    <a:pt x="258" y="12"/>
                    <a:pt x="258" y="12"/>
                    <a:pt x="258" y="12"/>
                  </a:cubicBezTo>
                  <a:cubicBezTo>
                    <a:pt x="258" y="10"/>
                    <a:pt x="257" y="8"/>
                    <a:pt x="257" y="7"/>
                  </a:cubicBezTo>
                  <a:lnTo>
                    <a:pt x="258" y="7"/>
                  </a:lnTo>
                  <a:close/>
                  <a:moveTo>
                    <a:pt x="81" y="8"/>
                  </a:moveTo>
                  <a:cubicBezTo>
                    <a:pt x="82" y="9"/>
                    <a:pt x="82" y="9"/>
                    <a:pt x="82" y="9"/>
                  </a:cubicBezTo>
                  <a:cubicBezTo>
                    <a:pt x="81" y="9"/>
                    <a:pt x="81" y="9"/>
                    <a:pt x="81" y="9"/>
                  </a:cubicBezTo>
                  <a:lnTo>
                    <a:pt x="81" y="8"/>
                  </a:lnTo>
                  <a:close/>
                  <a:moveTo>
                    <a:pt x="93" y="9"/>
                  </a:moveTo>
                  <a:cubicBezTo>
                    <a:pt x="92" y="9"/>
                    <a:pt x="92" y="10"/>
                    <a:pt x="92" y="10"/>
                  </a:cubicBezTo>
                  <a:cubicBezTo>
                    <a:pt x="92" y="10"/>
                    <a:pt x="92" y="9"/>
                    <a:pt x="92" y="9"/>
                  </a:cubicBezTo>
                  <a:lnTo>
                    <a:pt x="93" y="9"/>
                  </a:lnTo>
                  <a:close/>
                  <a:moveTo>
                    <a:pt x="263" y="22"/>
                  </a:moveTo>
                  <a:cubicBezTo>
                    <a:pt x="262" y="22"/>
                    <a:pt x="262" y="22"/>
                    <a:pt x="261" y="23"/>
                  </a:cubicBezTo>
                  <a:cubicBezTo>
                    <a:pt x="261" y="18"/>
                    <a:pt x="261" y="14"/>
                    <a:pt x="261" y="9"/>
                  </a:cubicBezTo>
                  <a:cubicBezTo>
                    <a:pt x="265" y="12"/>
                    <a:pt x="263" y="17"/>
                    <a:pt x="263" y="22"/>
                  </a:cubicBezTo>
                  <a:moveTo>
                    <a:pt x="113" y="10"/>
                  </a:moveTo>
                  <a:cubicBezTo>
                    <a:pt x="113" y="12"/>
                    <a:pt x="113" y="12"/>
                    <a:pt x="113" y="12"/>
                  </a:cubicBezTo>
                  <a:lnTo>
                    <a:pt x="113" y="10"/>
                  </a:lnTo>
                  <a:close/>
                  <a:moveTo>
                    <a:pt x="5" y="11"/>
                  </a:moveTo>
                  <a:cubicBezTo>
                    <a:pt x="6" y="12"/>
                    <a:pt x="4" y="12"/>
                    <a:pt x="3" y="13"/>
                  </a:cubicBezTo>
                  <a:cubicBezTo>
                    <a:pt x="3" y="12"/>
                    <a:pt x="3" y="12"/>
                    <a:pt x="3" y="12"/>
                  </a:cubicBezTo>
                  <a:cubicBezTo>
                    <a:pt x="3" y="12"/>
                    <a:pt x="4" y="11"/>
                    <a:pt x="5" y="11"/>
                  </a:cubicBezTo>
                  <a:close/>
                  <a:moveTo>
                    <a:pt x="75" y="12"/>
                  </a:moveTo>
                  <a:cubicBezTo>
                    <a:pt x="75" y="12"/>
                    <a:pt x="75" y="12"/>
                    <a:pt x="75" y="12"/>
                  </a:cubicBezTo>
                  <a:cubicBezTo>
                    <a:pt x="75" y="13"/>
                    <a:pt x="75" y="13"/>
                    <a:pt x="75" y="13"/>
                  </a:cubicBezTo>
                  <a:cubicBezTo>
                    <a:pt x="74" y="13"/>
                    <a:pt x="74" y="13"/>
                    <a:pt x="74" y="13"/>
                  </a:cubicBezTo>
                  <a:cubicBezTo>
                    <a:pt x="73" y="11"/>
                    <a:pt x="73" y="11"/>
                    <a:pt x="73" y="11"/>
                  </a:cubicBezTo>
                  <a:cubicBezTo>
                    <a:pt x="74" y="11"/>
                    <a:pt x="75" y="11"/>
                    <a:pt x="75" y="12"/>
                  </a:cubicBezTo>
                  <a:moveTo>
                    <a:pt x="91" y="12"/>
                  </a:moveTo>
                  <a:cubicBezTo>
                    <a:pt x="91" y="11"/>
                    <a:pt x="91" y="11"/>
                    <a:pt x="91" y="11"/>
                  </a:cubicBezTo>
                  <a:cubicBezTo>
                    <a:pt x="91" y="12"/>
                    <a:pt x="91" y="11"/>
                    <a:pt x="91" y="12"/>
                  </a:cubicBezTo>
                  <a:moveTo>
                    <a:pt x="267" y="15"/>
                  </a:moveTo>
                  <a:cubicBezTo>
                    <a:pt x="269" y="14"/>
                    <a:pt x="268" y="14"/>
                    <a:pt x="268" y="12"/>
                  </a:cubicBezTo>
                  <a:cubicBezTo>
                    <a:pt x="269" y="12"/>
                    <a:pt x="269" y="11"/>
                    <a:pt x="270" y="11"/>
                  </a:cubicBezTo>
                  <a:cubicBezTo>
                    <a:pt x="270" y="15"/>
                    <a:pt x="269" y="16"/>
                    <a:pt x="270" y="19"/>
                  </a:cubicBezTo>
                  <a:cubicBezTo>
                    <a:pt x="270" y="20"/>
                    <a:pt x="270" y="20"/>
                    <a:pt x="269" y="21"/>
                  </a:cubicBezTo>
                  <a:cubicBezTo>
                    <a:pt x="266" y="20"/>
                    <a:pt x="265" y="14"/>
                    <a:pt x="265" y="11"/>
                  </a:cubicBezTo>
                  <a:cubicBezTo>
                    <a:pt x="266" y="12"/>
                    <a:pt x="267" y="13"/>
                    <a:pt x="267" y="15"/>
                  </a:cubicBezTo>
                  <a:moveTo>
                    <a:pt x="321" y="11"/>
                  </a:moveTo>
                  <a:cubicBezTo>
                    <a:pt x="322" y="11"/>
                    <a:pt x="322" y="11"/>
                    <a:pt x="322" y="11"/>
                  </a:cubicBezTo>
                  <a:cubicBezTo>
                    <a:pt x="323" y="13"/>
                    <a:pt x="323" y="40"/>
                    <a:pt x="323" y="40"/>
                  </a:cubicBezTo>
                  <a:cubicBezTo>
                    <a:pt x="322" y="40"/>
                    <a:pt x="322" y="41"/>
                    <a:pt x="322" y="41"/>
                  </a:cubicBezTo>
                  <a:cubicBezTo>
                    <a:pt x="320" y="41"/>
                    <a:pt x="318" y="41"/>
                    <a:pt x="318" y="44"/>
                  </a:cubicBezTo>
                  <a:cubicBezTo>
                    <a:pt x="315" y="43"/>
                    <a:pt x="316" y="43"/>
                    <a:pt x="314" y="41"/>
                  </a:cubicBezTo>
                  <a:cubicBezTo>
                    <a:pt x="316" y="36"/>
                    <a:pt x="320" y="30"/>
                    <a:pt x="319" y="24"/>
                  </a:cubicBezTo>
                  <a:cubicBezTo>
                    <a:pt x="318" y="24"/>
                    <a:pt x="317" y="25"/>
                    <a:pt x="317" y="25"/>
                  </a:cubicBezTo>
                  <a:cubicBezTo>
                    <a:pt x="317" y="21"/>
                    <a:pt x="317" y="21"/>
                    <a:pt x="317" y="21"/>
                  </a:cubicBezTo>
                  <a:cubicBezTo>
                    <a:pt x="320" y="21"/>
                    <a:pt x="321" y="15"/>
                    <a:pt x="321" y="11"/>
                  </a:cubicBezTo>
                  <a:moveTo>
                    <a:pt x="96" y="14"/>
                  </a:moveTo>
                  <a:cubicBezTo>
                    <a:pt x="94" y="16"/>
                    <a:pt x="93" y="17"/>
                    <a:pt x="93" y="21"/>
                  </a:cubicBezTo>
                  <a:cubicBezTo>
                    <a:pt x="91" y="23"/>
                    <a:pt x="92" y="21"/>
                    <a:pt x="91" y="23"/>
                  </a:cubicBezTo>
                  <a:cubicBezTo>
                    <a:pt x="89" y="21"/>
                    <a:pt x="89" y="21"/>
                    <a:pt x="89" y="21"/>
                  </a:cubicBezTo>
                  <a:cubicBezTo>
                    <a:pt x="89" y="21"/>
                    <a:pt x="89" y="21"/>
                    <a:pt x="88" y="20"/>
                  </a:cubicBezTo>
                  <a:cubicBezTo>
                    <a:pt x="92" y="20"/>
                    <a:pt x="92" y="20"/>
                    <a:pt x="92" y="20"/>
                  </a:cubicBezTo>
                  <a:cubicBezTo>
                    <a:pt x="91" y="19"/>
                    <a:pt x="91" y="19"/>
                    <a:pt x="89" y="19"/>
                  </a:cubicBezTo>
                  <a:cubicBezTo>
                    <a:pt x="89" y="17"/>
                    <a:pt x="89" y="15"/>
                    <a:pt x="88" y="14"/>
                  </a:cubicBezTo>
                  <a:cubicBezTo>
                    <a:pt x="89" y="13"/>
                    <a:pt x="89" y="13"/>
                    <a:pt x="89" y="13"/>
                  </a:cubicBezTo>
                  <a:cubicBezTo>
                    <a:pt x="90" y="15"/>
                    <a:pt x="90" y="16"/>
                    <a:pt x="91" y="17"/>
                  </a:cubicBezTo>
                  <a:cubicBezTo>
                    <a:pt x="91" y="17"/>
                    <a:pt x="92" y="17"/>
                    <a:pt x="92" y="17"/>
                  </a:cubicBezTo>
                  <a:cubicBezTo>
                    <a:pt x="94" y="14"/>
                    <a:pt x="92" y="15"/>
                    <a:pt x="95" y="14"/>
                  </a:cubicBezTo>
                  <a:cubicBezTo>
                    <a:pt x="95" y="12"/>
                    <a:pt x="95" y="12"/>
                    <a:pt x="95" y="12"/>
                  </a:cubicBezTo>
                  <a:cubicBezTo>
                    <a:pt x="95" y="12"/>
                    <a:pt x="96" y="13"/>
                    <a:pt x="96" y="14"/>
                  </a:cubicBezTo>
                  <a:moveTo>
                    <a:pt x="103" y="12"/>
                  </a:moveTo>
                  <a:cubicBezTo>
                    <a:pt x="104" y="12"/>
                    <a:pt x="104" y="12"/>
                    <a:pt x="105" y="13"/>
                  </a:cubicBezTo>
                  <a:cubicBezTo>
                    <a:pt x="104" y="12"/>
                    <a:pt x="104" y="12"/>
                    <a:pt x="103" y="12"/>
                  </a:cubicBezTo>
                  <a:moveTo>
                    <a:pt x="325" y="12"/>
                  </a:moveTo>
                  <a:cubicBezTo>
                    <a:pt x="328" y="13"/>
                    <a:pt x="328" y="13"/>
                    <a:pt x="328" y="13"/>
                  </a:cubicBezTo>
                  <a:cubicBezTo>
                    <a:pt x="326" y="17"/>
                    <a:pt x="326" y="19"/>
                    <a:pt x="328" y="24"/>
                  </a:cubicBezTo>
                  <a:cubicBezTo>
                    <a:pt x="327" y="25"/>
                    <a:pt x="327" y="26"/>
                    <a:pt x="326" y="27"/>
                  </a:cubicBezTo>
                  <a:cubicBezTo>
                    <a:pt x="326" y="24"/>
                    <a:pt x="326" y="24"/>
                    <a:pt x="326" y="24"/>
                  </a:cubicBezTo>
                  <a:cubicBezTo>
                    <a:pt x="325" y="24"/>
                    <a:pt x="325" y="25"/>
                    <a:pt x="324" y="25"/>
                  </a:cubicBezTo>
                  <a:cubicBezTo>
                    <a:pt x="324" y="30"/>
                    <a:pt x="324" y="30"/>
                    <a:pt x="324" y="30"/>
                  </a:cubicBezTo>
                  <a:cubicBezTo>
                    <a:pt x="324" y="30"/>
                    <a:pt x="323" y="30"/>
                    <a:pt x="323" y="29"/>
                  </a:cubicBezTo>
                  <a:cubicBezTo>
                    <a:pt x="323" y="27"/>
                    <a:pt x="324" y="24"/>
                    <a:pt x="324" y="21"/>
                  </a:cubicBezTo>
                  <a:cubicBezTo>
                    <a:pt x="323" y="22"/>
                    <a:pt x="324" y="22"/>
                    <a:pt x="322" y="22"/>
                  </a:cubicBezTo>
                  <a:cubicBezTo>
                    <a:pt x="322" y="21"/>
                    <a:pt x="322" y="21"/>
                    <a:pt x="322" y="21"/>
                  </a:cubicBezTo>
                  <a:cubicBezTo>
                    <a:pt x="324" y="18"/>
                    <a:pt x="324" y="14"/>
                    <a:pt x="325" y="12"/>
                  </a:cubicBezTo>
                  <a:moveTo>
                    <a:pt x="377" y="16"/>
                  </a:moveTo>
                  <a:cubicBezTo>
                    <a:pt x="377" y="16"/>
                    <a:pt x="377" y="16"/>
                    <a:pt x="377" y="16"/>
                  </a:cubicBezTo>
                  <a:cubicBezTo>
                    <a:pt x="376" y="14"/>
                    <a:pt x="376" y="13"/>
                    <a:pt x="375" y="12"/>
                  </a:cubicBezTo>
                  <a:cubicBezTo>
                    <a:pt x="376" y="13"/>
                    <a:pt x="377" y="14"/>
                    <a:pt x="377" y="16"/>
                  </a:cubicBezTo>
                  <a:moveTo>
                    <a:pt x="78" y="12"/>
                  </a:moveTo>
                  <a:cubicBezTo>
                    <a:pt x="80" y="12"/>
                    <a:pt x="80" y="12"/>
                    <a:pt x="80" y="12"/>
                  </a:cubicBezTo>
                  <a:lnTo>
                    <a:pt x="78" y="12"/>
                  </a:lnTo>
                  <a:close/>
                  <a:moveTo>
                    <a:pt x="100" y="14"/>
                  </a:moveTo>
                  <a:cubicBezTo>
                    <a:pt x="98" y="17"/>
                    <a:pt x="98" y="17"/>
                    <a:pt x="96" y="18"/>
                  </a:cubicBezTo>
                  <a:cubicBezTo>
                    <a:pt x="97" y="17"/>
                    <a:pt x="97" y="16"/>
                    <a:pt x="97" y="15"/>
                  </a:cubicBezTo>
                  <a:cubicBezTo>
                    <a:pt x="97" y="13"/>
                    <a:pt x="97" y="14"/>
                    <a:pt x="99" y="12"/>
                  </a:cubicBezTo>
                  <a:lnTo>
                    <a:pt x="100" y="14"/>
                  </a:lnTo>
                  <a:close/>
                  <a:moveTo>
                    <a:pt x="256" y="20"/>
                  </a:moveTo>
                  <a:cubicBezTo>
                    <a:pt x="256" y="21"/>
                    <a:pt x="256" y="21"/>
                    <a:pt x="255" y="21"/>
                  </a:cubicBezTo>
                  <a:cubicBezTo>
                    <a:pt x="254" y="18"/>
                    <a:pt x="254" y="18"/>
                    <a:pt x="254" y="18"/>
                  </a:cubicBezTo>
                  <a:cubicBezTo>
                    <a:pt x="256" y="16"/>
                    <a:pt x="255" y="15"/>
                    <a:pt x="257" y="12"/>
                  </a:cubicBezTo>
                  <a:cubicBezTo>
                    <a:pt x="258" y="13"/>
                    <a:pt x="257" y="18"/>
                    <a:pt x="256" y="20"/>
                  </a:cubicBezTo>
                  <a:moveTo>
                    <a:pt x="397" y="15"/>
                  </a:moveTo>
                  <a:cubicBezTo>
                    <a:pt x="396" y="16"/>
                    <a:pt x="395" y="16"/>
                    <a:pt x="394" y="16"/>
                  </a:cubicBezTo>
                  <a:cubicBezTo>
                    <a:pt x="393" y="16"/>
                    <a:pt x="393" y="16"/>
                    <a:pt x="392" y="16"/>
                  </a:cubicBezTo>
                  <a:cubicBezTo>
                    <a:pt x="394" y="14"/>
                    <a:pt x="396" y="14"/>
                    <a:pt x="397" y="12"/>
                  </a:cubicBezTo>
                  <a:cubicBezTo>
                    <a:pt x="398" y="13"/>
                    <a:pt x="397" y="13"/>
                    <a:pt x="397" y="15"/>
                  </a:cubicBezTo>
                  <a:moveTo>
                    <a:pt x="85" y="13"/>
                  </a:moveTo>
                  <a:cubicBezTo>
                    <a:pt x="85" y="16"/>
                    <a:pt x="85" y="16"/>
                    <a:pt x="85" y="16"/>
                  </a:cubicBezTo>
                  <a:lnTo>
                    <a:pt x="85" y="13"/>
                  </a:lnTo>
                  <a:close/>
                  <a:moveTo>
                    <a:pt x="115" y="14"/>
                  </a:moveTo>
                  <a:cubicBezTo>
                    <a:pt x="115" y="14"/>
                    <a:pt x="115" y="14"/>
                    <a:pt x="115" y="14"/>
                  </a:cubicBezTo>
                  <a:cubicBezTo>
                    <a:pt x="114" y="14"/>
                    <a:pt x="114" y="14"/>
                    <a:pt x="113" y="15"/>
                  </a:cubicBezTo>
                  <a:cubicBezTo>
                    <a:pt x="113" y="13"/>
                    <a:pt x="113" y="13"/>
                    <a:pt x="113" y="13"/>
                  </a:cubicBezTo>
                  <a:cubicBezTo>
                    <a:pt x="114" y="13"/>
                    <a:pt x="114" y="13"/>
                    <a:pt x="115" y="14"/>
                  </a:cubicBezTo>
                  <a:moveTo>
                    <a:pt x="118" y="14"/>
                  </a:moveTo>
                  <a:cubicBezTo>
                    <a:pt x="119" y="15"/>
                    <a:pt x="120" y="16"/>
                    <a:pt x="120" y="18"/>
                  </a:cubicBezTo>
                  <a:cubicBezTo>
                    <a:pt x="119" y="18"/>
                    <a:pt x="119" y="18"/>
                    <a:pt x="119" y="18"/>
                  </a:cubicBezTo>
                  <a:cubicBezTo>
                    <a:pt x="119" y="19"/>
                    <a:pt x="119" y="19"/>
                    <a:pt x="119" y="19"/>
                  </a:cubicBezTo>
                  <a:cubicBezTo>
                    <a:pt x="118" y="19"/>
                    <a:pt x="117" y="19"/>
                    <a:pt x="117" y="18"/>
                  </a:cubicBezTo>
                  <a:cubicBezTo>
                    <a:pt x="117" y="16"/>
                    <a:pt x="117" y="14"/>
                    <a:pt x="117" y="13"/>
                  </a:cubicBezTo>
                  <a:lnTo>
                    <a:pt x="118" y="14"/>
                  </a:lnTo>
                  <a:close/>
                  <a:moveTo>
                    <a:pt x="253" y="17"/>
                  </a:moveTo>
                  <a:cubicBezTo>
                    <a:pt x="250" y="17"/>
                    <a:pt x="250" y="17"/>
                    <a:pt x="250" y="17"/>
                  </a:cubicBezTo>
                  <a:cubicBezTo>
                    <a:pt x="250" y="13"/>
                    <a:pt x="250" y="13"/>
                    <a:pt x="250" y="13"/>
                  </a:cubicBezTo>
                  <a:cubicBezTo>
                    <a:pt x="251" y="14"/>
                    <a:pt x="252" y="15"/>
                    <a:pt x="253" y="17"/>
                  </a:cubicBezTo>
                  <a:moveTo>
                    <a:pt x="292" y="15"/>
                  </a:moveTo>
                  <a:cubicBezTo>
                    <a:pt x="292" y="15"/>
                    <a:pt x="292" y="14"/>
                    <a:pt x="291" y="14"/>
                  </a:cubicBezTo>
                  <a:cubicBezTo>
                    <a:pt x="290" y="13"/>
                    <a:pt x="291" y="14"/>
                    <a:pt x="291" y="13"/>
                  </a:cubicBezTo>
                  <a:cubicBezTo>
                    <a:pt x="292" y="14"/>
                    <a:pt x="292" y="13"/>
                    <a:pt x="292" y="15"/>
                  </a:cubicBezTo>
                  <a:moveTo>
                    <a:pt x="7" y="16"/>
                  </a:moveTo>
                  <a:cubicBezTo>
                    <a:pt x="6" y="15"/>
                    <a:pt x="7" y="16"/>
                    <a:pt x="7" y="14"/>
                  </a:cubicBezTo>
                  <a:cubicBezTo>
                    <a:pt x="9" y="14"/>
                    <a:pt x="7" y="14"/>
                    <a:pt x="7" y="16"/>
                  </a:cubicBezTo>
                  <a:moveTo>
                    <a:pt x="103" y="16"/>
                  </a:moveTo>
                  <a:cubicBezTo>
                    <a:pt x="102" y="18"/>
                    <a:pt x="102" y="18"/>
                    <a:pt x="102" y="18"/>
                  </a:cubicBezTo>
                  <a:cubicBezTo>
                    <a:pt x="101" y="16"/>
                    <a:pt x="101" y="15"/>
                    <a:pt x="102" y="14"/>
                  </a:cubicBezTo>
                  <a:cubicBezTo>
                    <a:pt x="103" y="14"/>
                    <a:pt x="103" y="15"/>
                    <a:pt x="103" y="16"/>
                  </a:cubicBezTo>
                  <a:moveTo>
                    <a:pt x="272" y="14"/>
                  </a:moveTo>
                  <a:cubicBezTo>
                    <a:pt x="273" y="15"/>
                    <a:pt x="273" y="17"/>
                    <a:pt x="272" y="18"/>
                  </a:cubicBezTo>
                  <a:cubicBezTo>
                    <a:pt x="272" y="16"/>
                    <a:pt x="272" y="15"/>
                    <a:pt x="272" y="14"/>
                  </a:cubicBezTo>
                  <a:moveTo>
                    <a:pt x="293" y="14"/>
                  </a:moveTo>
                  <a:cubicBezTo>
                    <a:pt x="295" y="15"/>
                    <a:pt x="295" y="15"/>
                    <a:pt x="295" y="15"/>
                  </a:cubicBezTo>
                  <a:lnTo>
                    <a:pt x="293" y="14"/>
                  </a:lnTo>
                  <a:close/>
                  <a:moveTo>
                    <a:pt x="298" y="14"/>
                  </a:moveTo>
                  <a:cubicBezTo>
                    <a:pt x="299" y="14"/>
                    <a:pt x="299" y="14"/>
                    <a:pt x="299" y="14"/>
                  </a:cubicBezTo>
                  <a:lnTo>
                    <a:pt x="298" y="14"/>
                  </a:lnTo>
                  <a:close/>
                  <a:moveTo>
                    <a:pt x="382" y="14"/>
                  </a:moveTo>
                  <a:cubicBezTo>
                    <a:pt x="380" y="15"/>
                    <a:pt x="381" y="15"/>
                    <a:pt x="379" y="14"/>
                  </a:cubicBezTo>
                  <a:cubicBezTo>
                    <a:pt x="380" y="14"/>
                    <a:pt x="381" y="14"/>
                    <a:pt x="382" y="14"/>
                  </a:cubicBezTo>
                  <a:moveTo>
                    <a:pt x="231" y="18"/>
                  </a:moveTo>
                  <a:cubicBezTo>
                    <a:pt x="231" y="18"/>
                    <a:pt x="231" y="18"/>
                    <a:pt x="231" y="18"/>
                  </a:cubicBezTo>
                  <a:cubicBezTo>
                    <a:pt x="230" y="18"/>
                    <a:pt x="229" y="18"/>
                    <a:pt x="229" y="18"/>
                  </a:cubicBezTo>
                  <a:cubicBezTo>
                    <a:pt x="229" y="17"/>
                    <a:pt x="228" y="15"/>
                    <a:pt x="228" y="14"/>
                  </a:cubicBezTo>
                  <a:cubicBezTo>
                    <a:pt x="229" y="15"/>
                    <a:pt x="230" y="17"/>
                    <a:pt x="231" y="18"/>
                  </a:cubicBezTo>
                  <a:moveTo>
                    <a:pt x="237" y="14"/>
                  </a:moveTo>
                  <a:cubicBezTo>
                    <a:pt x="237" y="15"/>
                    <a:pt x="237" y="15"/>
                    <a:pt x="237" y="15"/>
                  </a:cubicBezTo>
                  <a:lnTo>
                    <a:pt x="237" y="14"/>
                  </a:lnTo>
                  <a:close/>
                  <a:moveTo>
                    <a:pt x="390" y="14"/>
                  </a:moveTo>
                  <a:cubicBezTo>
                    <a:pt x="390" y="15"/>
                    <a:pt x="391" y="16"/>
                    <a:pt x="392" y="16"/>
                  </a:cubicBezTo>
                  <a:cubicBezTo>
                    <a:pt x="390" y="17"/>
                    <a:pt x="390" y="17"/>
                    <a:pt x="390" y="17"/>
                  </a:cubicBezTo>
                  <a:cubicBezTo>
                    <a:pt x="390" y="18"/>
                    <a:pt x="390" y="18"/>
                    <a:pt x="390" y="18"/>
                  </a:cubicBezTo>
                  <a:cubicBezTo>
                    <a:pt x="388" y="16"/>
                    <a:pt x="388" y="16"/>
                    <a:pt x="388" y="16"/>
                  </a:cubicBezTo>
                  <a:cubicBezTo>
                    <a:pt x="388" y="16"/>
                    <a:pt x="388" y="15"/>
                    <a:pt x="388" y="14"/>
                  </a:cubicBezTo>
                  <a:lnTo>
                    <a:pt x="390" y="14"/>
                  </a:lnTo>
                  <a:close/>
                  <a:moveTo>
                    <a:pt x="398" y="14"/>
                  </a:moveTo>
                  <a:cubicBezTo>
                    <a:pt x="399" y="15"/>
                    <a:pt x="399" y="15"/>
                    <a:pt x="399" y="15"/>
                  </a:cubicBezTo>
                  <a:lnTo>
                    <a:pt x="398" y="14"/>
                  </a:lnTo>
                  <a:close/>
                  <a:moveTo>
                    <a:pt x="170" y="15"/>
                  </a:moveTo>
                  <a:cubicBezTo>
                    <a:pt x="170" y="15"/>
                    <a:pt x="170" y="16"/>
                    <a:pt x="170" y="16"/>
                  </a:cubicBezTo>
                  <a:cubicBezTo>
                    <a:pt x="170" y="15"/>
                    <a:pt x="170" y="15"/>
                    <a:pt x="170" y="15"/>
                  </a:cubicBezTo>
                  <a:close/>
                  <a:moveTo>
                    <a:pt x="361" y="34"/>
                  </a:moveTo>
                  <a:cubicBezTo>
                    <a:pt x="361" y="36"/>
                    <a:pt x="361" y="36"/>
                    <a:pt x="361" y="36"/>
                  </a:cubicBezTo>
                  <a:cubicBezTo>
                    <a:pt x="363" y="34"/>
                    <a:pt x="363" y="34"/>
                    <a:pt x="363" y="34"/>
                  </a:cubicBezTo>
                  <a:cubicBezTo>
                    <a:pt x="364" y="38"/>
                    <a:pt x="361" y="39"/>
                    <a:pt x="365" y="42"/>
                  </a:cubicBezTo>
                  <a:cubicBezTo>
                    <a:pt x="365" y="44"/>
                    <a:pt x="365" y="44"/>
                    <a:pt x="365" y="44"/>
                  </a:cubicBezTo>
                  <a:cubicBezTo>
                    <a:pt x="363" y="43"/>
                    <a:pt x="363" y="43"/>
                    <a:pt x="362" y="45"/>
                  </a:cubicBezTo>
                  <a:cubicBezTo>
                    <a:pt x="359" y="44"/>
                    <a:pt x="358" y="43"/>
                    <a:pt x="358" y="40"/>
                  </a:cubicBezTo>
                  <a:cubicBezTo>
                    <a:pt x="359" y="42"/>
                    <a:pt x="359" y="42"/>
                    <a:pt x="359" y="42"/>
                  </a:cubicBezTo>
                  <a:cubicBezTo>
                    <a:pt x="360" y="43"/>
                    <a:pt x="360" y="43"/>
                    <a:pt x="361" y="44"/>
                  </a:cubicBezTo>
                  <a:cubicBezTo>
                    <a:pt x="362" y="44"/>
                    <a:pt x="362" y="44"/>
                    <a:pt x="362" y="44"/>
                  </a:cubicBezTo>
                  <a:cubicBezTo>
                    <a:pt x="358" y="36"/>
                    <a:pt x="361" y="23"/>
                    <a:pt x="364" y="15"/>
                  </a:cubicBezTo>
                  <a:cubicBezTo>
                    <a:pt x="365" y="19"/>
                    <a:pt x="363" y="29"/>
                    <a:pt x="361" y="34"/>
                  </a:cubicBezTo>
                  <a:moveTo>
                    <a:pt x="368" y="16"/>
                  </a:moveTo>
                  <a:cubicBezTo>
                    <a:pt x="368" y="17"/>
                    <a:pt x="368" y="17"/>
                    <a:pt x="367" y="17"/>
                  </a:cubicBezTo>
                  <a:cubicBezTo>
                    <a:pt x="367" y="16"/>
                    <a:pt x="366" y="16"/>
                    <a:pt x="365" y="15"/>
                  </a:cubicBezTo>
                  <a:cubicBezTo>
                    <a:pt x="367" y="15"/>
                    <a:pt x="367" y="15"/>
                    <a:pt x="368" y="16"/>
                  </a:cubicBezTo>
                  <a:moveTo>
                    <a:pt x="384" y="16"/>
                  </a:moveTo>
                  <a:cubicBezTo>
                    <a:pt x="384" y="15"/>
                    <a:pt x="384" y="15"/>
                    <a:pt x="384" y="15"/>
                  </a:cubicBezTo>
                  <a:cubicBezTo>
                    <a:pt x="385" y="16"/>
                    <a:pt x="385" y="15"/>
                    <a:pt x="384" y="16"/>
                  </a:cubicBezTo>
                  <a:moveTo>
                    <a:pt x="235" y="21"/>
                  </a:moveTo>
                  <a:cubicBezTo>
                    <a:pt x="235" y="21"/>
                    <a:pt x="235" y="21"/>
                    <a:pt x="235" y="21"/>
                  </a:cubicBezTo>
                  <a:cubicBezTo>
                    <a:pt x="234" y="21"/>
                    <a:pt x="233" y="20"/>
                    <a:pt x="232" y="19"/>
                  </a:cubicBezTo>
                  <a:cubicBezTo>
                    <a:pt x="232" y="16"/>
                    <a:pt x="232" y="16"/>
                    <a:pt x="232" y="16"/>
                  </a:cubicBezTo>
                  <a:cubicBezTo>
                    <a:pt x="234" y="18"/>
                    <a:pt x="234" y="19"/>
                    <a:pt x="235" y="21"/>
                  </a:cubicBezTo>
                  <a:moveTo>
                    <a:pt x="359" y="24"/>
                  </a:moveTo>
                  <a:cubicBezTo>
                    <a:pt x="359" y="24"/>
                    <a:pt x="358" y="24"/>
                    <a:pt x="357" y="25"/>
                  </a:cubicBezTo>
                  <a:cubicBezTo>
                    <a:pt x="357" y="25"/>
                    <a:pt x="357" y="25"/>
                    <a:pt x="357" y="25"/>
                  </a:cubicBezTo>
                  <a:cubicBezTo>
                    <a:pt x="358" y="22"/>
                    <a:pt x="358" y="19"/>
                    <a:pt x="359" y="16"/>
                  </a:cubicBezTo>
                  <a:cubicBezTo>
                    <a:pt x="361" y="18"/>
                    <a:pt x="358" y="21"/>
                    <a:pt x="359" y="24"/>
                  </a:cubicBezTo>
                  <a:moveTo>
                    <a:pt x="57" y="18"/>
                  </a:moveTo>
                  <a:cubicBezTo>
                    <a:pt x="56" y="19"/>
                    <a:pt x="54" y="20"/>
                    <a:pt x="53" y="21"/>
                  </a:cubicBezTo>
                  <a:cubicBezTo>
                    <a:pt x="52" y="21"/>
                    <a:pt x="52" y="21"/>
                    <a:pt x="52" y="21"/>
                  </a:cubicBezTo>
                  <a:cubicBezTo>
                    <a:pt x="53" y="19"/>
                    <a:pt x="54" y="18"/>
                    <a:pt x="55" y="16"/>
                  </a:cubicBezTo>
                  <a:cubicBezTo>
                    <a:pt x="57" y="17"/>
                    <a:pt x="56" y="17"/>
                    <a:pt x="57" y="18"/>
                  </a:cubicBezTo>
                  <a:moveTo>
                    <a:pt x="115" y="18"/>
                  </a:moveTo>
                  <a:cubicBezTo>
                    <a:pt x="114" y="18"/>
                    <a:pt x="114" y="18"/>
                    <a:pt x="114" y="18"/>
                  </a:cubicBezTo>
                  <a:cubicBezTo>
                    <a:pt x="113" y="19"/>
                    <a:pt x="113" y="19"/>
                    <a:pt x="113" y="19"/>
                  </a:cubicBezTo>
                  <a:cubicBezTo>
                    <a:pt x="113" y="19"/>
                    <a:pt x="113" y="19"/>
                    <a:pt x="113" y="19"/>
                  </a:cubicBezTo>
                  <a:cubicBezTo>
                    <a:pt x="113" y="18"/>
                    <a:pt x="113" y="17"/>
                    <a:pt x="114" y="16"/>
                  </a:cubicBezTo>
                  <a:lnTo>
                    <a:pt x="115" y="18"/>
                  </a:lnTo>
                  <a:close/>
                  <a:moveTo>
                    <a:pt x="248" y="28"/>
                  </a:moveTo>
                  <a:cubicBezTo>
                    <a:pt x="248" y="28"/>
                    <a:pt x="248" y="28"/>
                    <a:pt x="248" y="28"/>
                  </a:cubicBezTo>
                  <a:cubicBezTo>
                    <a:pt x="246" y="26"/>
                    <a:pt x="246" y="21"/>
                    <a:pt x="247" y="17"/>
                  </a:cubicBezTo>
                  <a:cubicBezTo>
                    <a:pt x="249" y="20"/>
                    <a:pt x="249" y="24"/>
                    <a:pt x="248" y="28"/>
                  </a:cubicBezTo>
                  <a:moveTo>
                    <a:pt x="169" y="17"/>
                  </a:moveTo>
                  <a:cubicBezTo>
                    <a:pt x="170" y="17"/>
                    <a:pt x="170" y="18"/>
                    <a:pt x="170" y="18"/>
                  </a:cubicBezTo>
                  <a:cubicBezTo>
                    <a:pt x="170" y="18"/>
                    <a:pt x="170" y="17"/>
                    <a:pt x="169" y="17"/>
                  </a:cubicBezTo>
                  <a:moveTo>
                    <a:pt x="129" y="20"/>
                  </a:moveTo>
                  <a:cubicBezTo>
                    <a:pt x="129" y="19"/>
                    <a:pt x="129" y="19"/>
                    <a:pt x="129" y="18"/>
                  </a:cubicBezTo>
                  <a:cubicBezTo>
                    <a:pt x="130" y="19"/>
                    <a:pt x="130" y="19"/>
                    <a:pt x="129" y="20"/>
                  </a:cubicBezTo>
                  <a:moveTo>
                    <a:pt x="274" y="18"/>
                  </a:moveTo>
                  <a:cubicBezTo>
                    <a:pt x="275" y="19"/>
                    <a:pt x="275" y="19"/>
                    <a:pt x="275" y="19"/>
                  </a:cubicBezTo>
                  <a:lnTo>
                    <a:pt x="274" y="18"/>
                  </a:lnTo>
                  <a:close/>
                  <a:moveTo>
                    <a:pt x="373" y="20"/>
                  </a:moveTo>
                  <a:cubicBezTo>
                    <a:pt x="373" y="20"/>
                    <a:pt x="372" y="19"/>
                    <a:pt x="372" y="18"/>
                  </a:cubicBezTo>
                  <a:cubicBezTo>
                    <a:pt x="373" y="19"/>
                    <a:pt x="373" y="19"/>
                    <a:pt x="373" y="20"/>
                  </a:cubicBezTo>
                  <a:moveTo>
                    <a:pt x="396" y="18"/>
                  </a:moveTo>
                  <a:cubicBezTo>
                    <a:pt x="396" y="18"/>
                    <a:pt x="396" y="18"/>
                    <a:pt x="397" y="18"/>
                  </a:cubicBezTo>
                  <a:cubicBezTo>
                    <a:pt x="396" y="18"/>
                    <a:pt x="396" y="18"/>
                    <a:pt x="396" y="18"/>
                  </a:cubicBezTo>
                  <a:moveTo>
                    <a:pt x="102" y="18"/>
                  </a:moveTo>
                  <a:cubicBezTo>
                    <a:pt x="102" y="19"/>
                    <a:pt x="102" y="19"/>
                    <a:pt x="102" y="19"/>
                  </a:cubicBezTo>
                  <a:lnTo>
                    <a:pt x="102" y="18"/>
                  </a:lnTo>
                  <a:close/>
                  <a:moveTo>
                    <a:pt x="251" y="18"/>
                  </a:moveTo>
                  <a:cubicBezTo>
                    <a:pt x="251" y="19"/>
                    <a:pt x="251" y="19"/>
                    <a:pt x="251" y="19"/>
                  </a:cubicBezTo>
                  <a:lnTo>
                    <a:pt x="251" y="18"/>
                  </a:lnTo>
                  <a:close/>
                  <a:moveTo>
                    <a:pt x="384" y="18"/>
                  </a:moveTo>
                  <a:cubicBezTo>
                    <a:pt x="385" y="19"/>
                    <a:pt x="385" y="19"/>
                    <a:pt x="386" y="19"/>
                  </a:cubicBezTo>
                  <a:cubicBezTo>
                    <a:pt x="385" y="19"/>
                    <a:pt x="385" y="19"/>
                    <a:pt x="384" y="18"/>
                  </a:cubicBezTo>
                  <a:moveTo>
                    <a:pt x="240" y="19"/>
                  </a:moveTo>
                  <a:cubicBezTo>
                    <a:pt x="240" y="22"/>
                    <a:pt x="239" y="21"/>
                    <a:pt x="238" y="24"/>
                  </a:cubicBezTo>
                  <a:cubicBezTo>
                    <a:pt x="237" y="24"/>
                    <a:pt x="237" y="24"/>
                    <a:pt x="237" y="24"/>
                  </a:cubicBezTo>
                  <a:cubicBezTo>
                    <a:pt x="237" y="24"/>
                    <a:pt x="237" y="23"/>
                    <a:pt x="237" y="23"/>
                  </a:cubicBezTo>
                  <a:cubicBezTo>
                    <a:pt x="237" y="23"/>
                    <a:pt x="239" y="21"/>
                    <a:pt x="238" y="19"/>
                  </a:cubicBezTo>
                  <a:cubicBezTo>
                    <a:pt x="238" y="19"/>
                    <a:pt x="239" y="19"/>
                    <a:pt x="239" y="19"/>
                  </a:cubicBezTo>
                  <a:lnTo>
                    <a:pt x="240" y="19"/>
                  </a:lnTo>
                  <a:close/>
                  <a:moveTo>
                    <a:pt x="119" y="23"/>
                  </a:moveTo>
                  <a:cubicBezTo>
                    <a:pt x="118" y="23"/>
                    <a:pt x="118" y="24"/>
                    <a:pt x="118" y="24"/>
                  </a:cubicBezTo>
                  <a:cubicBezTo>
                    <a:pt x="118" y="24"/>
                    <a:pt x="117" y="25"/>
                    <a:pt x="117" y="25"/>
                  </a:cubicBezTo>
                  <a:cubicBezTo>
                    <a:pt x="117" y="19"/>
                    <a:pt x="117" y="19"/>
                    <a:pt x="117" y="19"/>
                  </a:cubicBezTo>
                  <a:lnTo>
                    <a:pt x="119" y="23"/>
                  </a:lnTo>
                  <a:close/>
                  <a:moveTo>
                    <a:pt x="274" y="19"/>
                  </a:moveTo>
                  <a:cubicBezTo>
                    <a:pt x="275" y="20"/>
                    <a:pt x="275" y="19"/>
                    <a:pt x="276" y="20"/>
                  </a:cubicBezTo>
                  <a:cubicBezTo>
                    <a:pt x="272" y="20"/>
                    <a:pt x="274" y="23"/>
                    <a:pt x="272" y="21"/>
                  </a:cubicBezTo>
                  <a:cubicBezTo>
                    <a:pt x="272" y="21"/>
                    <a:pt x="273" y="20"/>
                    <a:pt x="274" y="19"/>
                  </a:cubicBezTo>
                  <a:moveTo>
                    <a:pt x="291" y="19"/>
                  </a:moveTo>
                  <a:cubicBezTo>
                    <a:pt x="292" y="20"/>
                    <a:pt x="292" y="20"/>
                    <a:pt x="293" y="20"/>
                  </a:cubicBezTo>
                  <a:cubicBezTo>
                    <a:pt x="293" y="21"/>
                    <a:pt x="293" y="21"/>
                    <a:pt x="292" y="21"/>
                  </a:cubicBezTo>
                  <a:cubicBezTo>
                    <a:pt x="290" y="23"/>
                    <a:pt x="289" y="25"/>
                    <a:pt x="286" y="26"/>
                  </a:cubicBezTo>
                  <a:cubicBezTo>
                    <a:pt x="286" y="25"/>
                    <a:pt x="285" y="24"/>
                    <a:pt x="285" y="23"/>
                  </a:cubicBezTo>
                  <a:cubicBezTo>
                    <a:pt x="288" y="23"/>
                    <a:pt x="290" y="23"/>
                    <a:pt x="291" y="19"/>
                  </a:cubicBezTo>
                  <a:moveTo>
                    <a:pt x="41" y="24"/>
                  </a:moveTo>
                  <a:cubicBezTo>
                    <a:pt x="40" y="23"/>
                    <a:pt x="40" y="23"/>
                    <a:pt x="40" y="23"/>
                  </a:cubicBezTo>
                  <a:cubicBezTo>
                    <a:pt x="39" y="24"/>
                    <a:pt x="39" y="22"/>
                    <a:pt x="39" y="20"/>
                  </a:cubicBezTo>
                  <a:cubicBezTo>
                    <a:pt x="40" y="21"/>
                    <a:pt x="40" y="22"/>
                    <a:pt x="41" y="24"/>
                  </a:cubicBezTo>
                  <a:moveTo>
                    <a:pt x="100" y="20"/>
                  </a:moveTo>
                  <a:cubicBezTo>
                    <a:pt x="100" y="21"/>
                    <a:pt x="100" y="21"/>
                    <a:pt x="100" y="21"/>
                  </a:cubicBezTo>
                  <a:lnTo>
                    <a:pt x="100" y="20"/>
                  </a:lnTo>
                  <a:close/>
                  <a:moveTo>
                    <a:pt x="252" y="22"/>
                  </a:moveTo>
                  <a:cubicBezTo>
                    <a:pt x="251" y="22"/>
                    <a:pt x="250" y="22"/>
                    <a:pt x="249" y="23"/>
                  </a:cubicBezTo>
                  <a:cubicBezTo>
                    <a:pt x="250" y="22"/>
                    <a:pt x="250" y="21"/>
                    <a:pt x="250" y="20"/>
                  </a:cubicBezTo>
                  <a:cubicBezTo>
                    <a:pt x="252" y="21"/>
                    <a:pt x="251" y="20"/>
                    <a:pt x="252" y="22"/>
                  </a:cubicBezTo>
                  <a:moveTo>
                    <a:pt x="258" y="27"/>
                  </a:moveTo>
                  <a:cubicBezTo>
                    <a:pt x="258" y="27"/>
                    <a:pt x="258" y="27"/>
                    <a:pt x="257" y="27"/>
                  </a:cubicBezTo>
                  <a:cubicBezTo>
                    <a:pt x="256" y="27"/>
                    <a:pt x="256" y="27"/>
                    <a:pt x="256" y="27"/>
                  </a:cubicBezTo>
                  <a:cubicBezTo>
                    <a:pt x="256" y="25"/>
                    <a:pt x="257" y="22"/>
                    <a:pt x="258" y="20"/>
                  </a:cubicBezTo>
                  <a:cubicBezTo>
                    <a:pt x="258" y="22"/>
                    <a:pt x="258" y="24"/>
                    <a:pt x="258" y="27"/>
                  </a:cubicBezTo>
                  <a:moveTo>
                    <a:pt x="378" y="27"/>
                  </a:moveTo>
                  <a:cubicBezTo>
                    <a:pt x="377" y="27"/>
                    <a:pt x="377" y="27"/>
                    <a:pt x="377" y="27"/>
                  </a:cubicBezTo>
                  <a:cubicBezTo>
                    <a:pt x="377" y="25"/>
                    <a:pt x="377" y="22"/>
                    <a:pt x="377" y="20"/>
                  </a:cubicBezTo>
                  <a:cubicBezTo>
                    <a:pt x="378" y="22"/>
                    <a:pt x="378" y="25"/>
                    <a:pt x="378" y="27"/>
                  </a:cubicBezTo>
                  <a:moveTo>
                    <a:pt x="113" y="20"/>
                  </a:moveTo>
                  <a:cubicBezTo>
                    <a:pt x="114" y="23"/>
                    <a:pt x="114" y="23"/>
                    <a:pt x="114" y="23"/>
                  </a:cubicBezTo>
                  <a:cubicBezTo>
                    <a:pt x="112" y="23"/>
                    <a:pt x="112" y="23"/>
                    <a:pt x="112" y="23"/>
                  </a:cubicBezTo>
                  <a:cubicBezTo>
                    <a:pt x="112" y="20"/>
                    <a:pt x="112" y="20"/>
                    <a:pt x="112" y="20"/>
                  </a:cubicBezTo>
                  <a:lnTo>
                    <a:pt x="113" y="20"/>
                  </a:lnTo>
                  <a:close/>
                  <a:moveTo>
                    <a:pt x="298" y="20"/>
                  </a:moveTo>
                  <a:cubicBezTo>
                    <a:pt x="298" y="21"/>
                    <a:pt x="299" y="21"/>
                    <a:pt x="299" y="22"/>
                  </a:cubicBezTo>
                  <a:cubicBezTo>
                    <a:pt x="298" y="22"/>
                    <a:pt x="298" y="22"/>
                    <a:pt x="298" y="22"/>
                  </a:cubicBezTo>
                  <a:lnTo>
                    <a:pt x="298" y="20"/>
                  </a:lnTo>
                  <a:close/>
                  <a:moveTo>
                    <a:pt x="96" y="21"/>
                  </a:moveTo>
                  <a:cubicBezTo>
                    <a:pt x="96" y="22"/>
                    <a:pt x="96" y="22"/>
                    <a:pt x="96" y="22"/>
                  </a:cubicBezTo>
                  <a:lnTo>
                    <a:pt x="96" y="21"/>
                  </a:lnTo>
                  <a:close/>
                  <a:moveTo>
                    <a:pt x="127" y="22"/>
                  </a:moveTo>
                  <a:cubicBezTo>
                    <a:pt x="127" y="22"/>
                    <a:pt x="127" y="21"/>
                    <a:pt x="127" y="21"/>
                  </a:cubicBezTo>
                  <a:cubicBezTo>
                    <a:pt x="127" y="22"/>
                    <a:pt x="128" y="21"/>
                    <a:pt x="127" y="22"/>
                  </a:cubicBezTo>
                  <a:moveTo>
                    <a:pt x="128" y="22"/>
                  </a:moveTo>
                  <a:cubicBezTo>
                    <a:pt x="128" y="22"/>
                    <a:pt x="129" y="21"/>
                    <a:pt x="129" y="21"/>
                  </a:cubicBezTo>
                  <a:cubicBezTo>
                    <a:pt x="129" y="22"/>
                    <a:pt x="129" y="21"/>
                    <a:pt x="128" y="22"/>
                  </a:cubicBezTo>
                  <a:moveTo>
                    <a:pt x="34" y="22"/>
                  </a:moveTo>
                  <a:cubicBezTo>
                    <a:pt x="34" y="22"/>
                    <a:pt x="34" y="23"/>
                    <a:pt x="33" y="23"/>
                  </a:cubicBezTo>
                  <a:cubicBezTo>
                    <a:pt x="33" y="22"/>
                    <a:pt x="33" y="22"/>
                    <a:pt x="33" y="22"/>
                  </a:cubicBezTo>
                  <a:cubicBezTo>
                    <a:pt x="33" y="22"/>
                    <a:pt x="33" y="22"/>
                    <a:pt x="33" y="21"/>
                  </a:cubicBezTo>
                  <a:cubicBezTo>
                    <a:pt x="34" y="22"/>
                    <a:pt x="34" y="22"/>
                    <a:pt x="34" y="22"/>
                  </a:cubicBezTo>
                  <a:moveTo>
                    <a:pt x="98" y="24"/>
                  </a:moveTo>
                  <a:cubicBezTo>
                    <a:pt x="97" y="23"/>
                    <a:pt x="97" y="23"/>
                    <a:pt x="97" y="21"/>
                  </a:cubicBezTo>
                  <a:cubicBezTo>
                    <a:pt x="98" y="22"/>
                    <a:pt x="98" y="22"/>
                    <a:pt x="98" y="24"/>
                  </a:cubicBezTo>
                  <a:moveTo>
                    <a:pt x="269" y="27"/>
                  </a:moveTo>
                  <a:cubicBezTo>
                    <a:pt x="269" y="26"/>
                    <a:pt x="268" y="25"/>
                    <a:pt x="268" y="25"/>
                  </a:cubicBezTo>
                  <a:cubicBezTo>
                    <a:pt x="267" y="23"/>
                    <a:pt x="267" y="23"/>
                    <a:pt x="267" y="21"/>
                  </a:cubicBezTo>
                  <a:cubicBezTo>
                    <a:pt x="268" y="23"/>
                    <a:pt x="269" y="25"/>
                    <a:pt x="269" y="27"/>
                  </a:cubicBezTo>
                  <a:moveTo>
                    <a:pt x="254" y="27"/>
                  </a:moveTo>
                  <a:cubicBezTo>
                    <a:pt x="254" y="28"/>
                    <a:pt x="254" y="28"/>
                    <a:pt x="254" y="28"/>
                  </a:cubicBezTo>
                  <a:cubicBezTo>
                    <a:pt x="253" y="28"/>
                    <a:pt x="253" y="28"/>
                    <a:pt x="253" y="28"/>
                  </a:cubicBezTo>
                  <a:cubicBezTo>
                    <a:pt x="252" y="27"/>
                    <a:pt x="252" y="27"/>
                    <a:pt x="252" y="26"/>
                  </a:cubicBezTo>
                  <a:cubicBezTo>
                    <a:pt x="251" y="24"/>
                    <a:pt x="252" y="25"/>
                    <a:pt x="252" y="22"/>
                  </a:cubicBezTo>
                  <a:cubicBezTo>
                    <a:pt x="253" y="24"/>
                    <a:pt x="253" y="26"/>
                    <a:pt x="254" y="27"/>
                  </a:cubicBezTo>
                  <a:moveTo>
                    <a:pt x="265" y="22"/>
                  </a:moveTo>
                  <a:cubicBezTo>
                    <a:pt x="265" y="23"/>
                    <a:pt x="265" y="23"/>
                    <a:pt x="265" y="24"/>
                  </a:cubicBezTo>
                  <a:cubicBezTo>
                    <a:pt x="264" y="24"/>
                    <a:pt x="264" y="24"/>
                    <a:pt x="264" y="24"/>
                  </a:cubicBezTo>
                  <a:cubicBezTo>
                    <a:pt x="264" y="23"/>
                    <a:pt x="264" y="23"/>
                    <a:pt x="264" y="22"/>
                  </a:cubicBezTo>
                  <a:lnTo>
                    <a:pt x="265" y="22"/>
                  </a:lnTo>
                  <a:close/>
                  <a:moveTo>
                    <a:pt x="292" y="22"/>
                  </a:moveTo>
                  <a:cubicBezTo>
                    <a:pt x="295" y="22"/>
                    <a:pt x="295" y="22"/>
                    <a:pt x="295" y="22"/>
                  </a:cubicBezTo>
                  <a:cubicBezTo>
                    <a:pt x="295" y="23"/>
                    <a:pt x="295" y="25"/>
                    <a:pt x="295" y="26"/>
                  </a:cubicBezTo>
                  <a:cubicBezTo>
                    <a:pt x="295" y="29"/>
                    <a:pt x="295" y="29"/>
                    <a:pt x="295" y="29"/>
                  </a:cubicBezTo>
                  <a:cubicBezTo>
                    <a:pt x="294" y="28"/>
                    <a:pt x="292" y="28"/>
                    <a:pt x="291" y="28"/>
                  </a:cubicBezTo>
                  <a:cubicBezTo>
                    <a:pt x="291" y="24"/>
                    <a:pt x="291" y="24"/>
                    <a:pt x="292" y="22"/>
                  </a:cubicBezTo>
                  <a:moveTo>
                    <a:pt x="241" y="25"/>
                  </a:moveTo>
                  <a:cubicBezTo>
                    <a:pt x="241" y="24"/>
                    <a:pt x="241" y="23"/>
                    <a:pt x="242" y="23"/>
                  </a:cubicBezTo>
                  <a:cubicBezTo>
                    <a:pt x="242" y="24"/>
                    <a:pt x="242" y="23"/>
                    <a:pt x="241" y="25"/>
                  </a:cubicBezTo>
                  <a:moveTo>
                    <a:pt x="280" y="23"/>
                  </a:moveTo>
                  <a:cubicBezTo>
                    <a:pt x="281" y="23"/>
                    <a:pt x="281" y="23"/>
                    <a:pt x="281" y="23"/>
                  </a:cubicBezTo>
                  <a:lnTo>
                    <a:pt x="280" y="23"/>
                  </a:lnTo>
                  <a:close/>
                  <a:moveTo>
                    <a:pt x="330" y="48"/>
                  </a:moveTo>
                  <a:cubicBezTo>
                    <a:pt x="327" y="45"/>
                    <a:pt x="328" y="40"/>
                    <a:pt x="329" y="35"/>
                  </a:cubicBezTo>
                  <a:cubicBezTo>
                    <a:pt x="331" y="36"/>
                    <a:pt x="331" y="36"/>
                    <a:pt x="331" y="36"/>
                  </a:cubicBezTo>
                  <a:cubicBezTo>
                    <a:pt x="332" y="32"/>
                    <a:pt x="332" y="27"/>
                    <a:pt x="332" y="23"/>
                  </a:cubicBezTo>
                  <a:cubicBezTo>
                    <a:pt x="339" y="26"/>
                    <a:pt x="330" y="44"/>
                    <a:pt x="330" y="48"/>
                  </a:cubicBezTo>
                  <a:moveTo>
                    <a:pt x="342" y="23"/>
                  </a:moveTo>
                  <a:cubicBezTo>
                    <a:pt x="343" y="24"/>
                    <a:pt x="342" y="23"/>
                    <a:pt x="343" y="25"/>
                  </a:cubicBezTo>
                  <a:cubicBezTo>
                    <a:pt x="342" y="25"/>
                    <a:pt x="342" y="25"/>
                    <a:pt x="342" y="25"/>
                  </a:cubicBezTo>
                  <a:cubicBezTo>
                    <a:pt x="341" y="24"/>
                    <a:pt x="341" y="24"/>
                    <a:pt x="341" y="24"/>
                  </a:cubicBezTo>
                  <a:cubicBezTo>
                    <a:pt x="341" y="24"/>
                    <a:pt x="342" y="23"/>
                    <a:pt x="342" y="23"/>
                  </a:cubicBezTo>
                  <a:moveTo>
                    <a:pt x="349" y="23"/>
                  </a:moveTo>
                  <a:cubicBezTo>
                    <a:pt x="350" y="23"/>
                    <a:pt x="350" y="23"/>
                    <a:pt x="350" y="23"/>
                  </a:cubicBezTo>
                  <a:lnTo>
                    <a:pt x="349" y="23"/>
                  </a:lnTo>
                  <a:close/>
                  <a:moveTo>
                    <a:pt x="71" y="26"/>
                  </a:moveTo>
                  <a:cubicBezTo>
                    <a:pt x="71" y="27"/>
                    <a:pt x="71" y="27"/>
                    <a:pt x="71" y="27"/>
                  </a:cubicBezTo>
                  <a:cubicBezTo>
                    <a:pt x="70" y="27"/>
                    <a:pt x="69" y="27"/>
                    <a:pt x="69" y="27"/>
                  </a:cubicBezTo>
                  <a:cubicBezTo>
                    <a:pt x="69" y="25"/>
                    <a:pt x="69" y="26"/>
                    <a:pt x="69" y="24"/>
                  </a:cubicBezTo>
                  <a:cubicBezTo>
                    <a:pt x="69" y="24"/>
                    <a:pt x="70" y="25"/>
                    <a:pt x="71" y="26"/>
                  </a:cubicBezTo>
                  <a:moveTo>
                    <a:pt x="114" y="24"/>
                  </a:moveTo>
                  <a:cubicBezTo>
                    <a:pt x="113" y="25"/>
                    <a:pt x="113" y="25"/>
                    <a:pt x="113" y="25"/>
                  </a:cubicBezTo>
                  <a:cubicBezTo>
                    <a:pt x="113" y="25"/>
                    <a:pt x="113" y="24"/>
                    <a:pt x="113" y="24"/>
                  </a:cubicBezTo>
                  <a:lnTo>
                    <a:pt x="114" y="24"/>
                  </a:lnTo>
                  <a:close/>
                  <a:moveTo>
                    <a:pt x="310" y="24"/>
                  </a:moveTo>
                  <a:cubicBezTo>
                    <a:pt x="311" y="24"/>
                    <a:pt x="311" y="24"/>
                    <a:pt x="311" y="24"/>
                  </a:cubicBezTo>
                  <a:cubicBezTo>
                    <a:pt x="310" y="25"/>
                    <a:pt x="310" y="25"/>
                    <a:pt x="310" y="25"/>
                  </a:cubicBezTo>
                  <a:lnTo>
                    <a:pt x="310" y="24"/>
                  </a:lnTo>
                  <a:close/>
                  <a:moveTo>
                    <a:pt x="90" y="24"/>
                  </a:moveTo>
                  <a:cubicBezTo>
                    <a:pt x="91" y="26"/>
                    <a:pt x="91" y="25"/>
                    <a:pt x="92" y="24"/>
                  </a:cubicBezTo>
                  <a:cubicBezTo>
                    <a:pt x="93" y="24"/>
                    <a:pt x="93" y="24"/>
                    <a:pt x="93" y="24"/>
                  </a:cubicBezTo>
                  <a:cubicBezTo>
                    <a:pt x="92" y="27"/>
                    <a:pt x="91" y="27"/>
                    <a:pt x="91" y="30"/>
                  </a:cubicBezTo>
                  <a:cubicBezTo>
                    <a:pt x="89" y="29"/>
                    <a:pt x="90" y="30"/>
                    <a:pt x="89" y="28"/>
                  </a:cubicBezTo>
                  <a:cubicBezTo>
                    <a:pt x="89" y="28"/>
                    <a:pt x="89" y="28"/>
                    <a:pt x="89" y="28"/>
                  </a:cubicBezTo>
                  <a:cubicBezTo>
                    <a:pt x="88" y="29"/>
                    <a:pt x="88" y="28"/>
                    <a:pt x="88" y="30"/>
                  </a:cubicBezTo>
                  <a:cubicBezTo>
                    <a:pt x="87" y="31"/>
                    <a:pt x="87" y="30"/>
                    <a:pt x="84" y="30"/>
                  </a:cubicBezTo>
                  <a:cubicBezTo>
                    <a:pt x="83" y="29"/>
                    <a:pt x="82" y="28"/>
                    <a:pt x="82" y="27"/>
                  </a:cubicBezTo>
                  <a:cubicBezTo>
                    <a:pt x="82" y="25"/>
                    <a:pt x="82" y="25"/>
                    <a:pt x="82" y="25"/>
                  </a:cubicBezTo>
                  <a:cubicBezTo>
                    <a:pt x="85" y="25"/>
                    <a:pt x="87" y="26"/>
                    <a:pt x="89" y="24"/>
                  </a:cubicBezTo>
                  <a:lnTo>
                    <a:pt x="90" y="24"/>
                  </a:lnTo>
                  <a:close/>
                  <a:moveTo>
                    <a:pt x="2" y="25"/>
                  </a:moveTo>
                  <a:cubicBezTo>
                    <a:pt x="2" y="25"/>
                    <a:pt x="2" y="26"/>
                    <a:pt x="2" y="26"/>
                  </a:cubicBezTo>
                  <a:cubicBezTo>
                    <a:pt x="2" y="26"/>
                    <a:pt x="2" y="26"/>
                    <a:pt x="2" y="26"/>
                  </a:cubicBezTo>
                  <a:cubicBezTo>
                    <a:pt x="2" y="26"/>
                    <a:pt x="2" y="26"/>
                    <a:pt x="1" y="26"/>
                  </a:cubicBezTo>
                  <a:lnTo>
                    <a:pt x="2" y="25"/>
                  </a:lnTo>
                  <a:close/>
                  <a:moveTo>
                    <a:pt x="39" y="29"/>
                  </a:moveTo>
                  <a:cubicBezTo>
                    <a:pt x="38" y="30"/>
                    <a:pt x="38" y="30"/>
                    <a:pt x="37" y="30"/>
                  </a:cubicBezTo>
                  <a:cubicBezTo>
                    <a:pt x="37" y="29"/>
                    <a:pt x="36" y="27"/>
                    <a:pt x="36" y="26"/>
                  </a:cubicBezTo>
                  <a:cubicBezTo>
                    <a:pt x="38" y="26"/>
                    <a:pt x="38" y="26"/>
                    <a:pt x="39" y="25"/>
                  </a:cubicBezTo>
                  <a:cubicBezTo>
                    <a:pt x="39" y="26"/>
                    <a:pt x="39" y="28"/>
                    <a:pt x="39" y="29"/>
                  </a:cubicBezTo>
                  <a:moveTo>
                    <a:pt x="42" y="26"/>
                  </a:moveTo>
                  <a:cubicBezTo>
                    <a:pt x="42" y="26"/>
                    <a:pt x="42" y="26"/>
                    <a:pt x="42" y="26"/>
                  </a:cubicBezTo>
                  <a:cubicBezTo>
                    <a:pt x="41" y="26"/>
                    <a:pt x="41" y="26"/>
                    <a:pt x="41" y="26"/>
                  </a:cubicBezTo>
                  <a:cubicBezTo>
                    <a:pt x="41" y="26"/>
                    <a:pt x="41" y="25"/>
                    <a:pt x="40" y="25"/>
                  </a:cubicBezTo>
                  <a:cubicBezTo>
                    <a:pt x="41" y="25"/>
                    <a:pt x="41" y="25"/>
                    <a:pt x="42" y="26"/>
                  </a:cubicBezTo>
                  <a:moveTo>
                    <a:pt x="109" y="30"/>
                  </a:moveTo>
                  <a:cubicBezTo>
                    <a:pt x="111" y="30"/>
                    <a:pt x="113" y="29"/>
                    <a:pt x="115" y="28"/>
                  </a:cubicBezTo>
                  <a:cubicBezTo>
                    <a:pt x="116" y="28"/>
                    <a:pt x="116" y="29"/>
                    <a:pt x="116" y="29"/>
                  </a:cubicBezTo>
                  <a:cubicBezTo>
                    <a:pt x="116" y="30"/>
                    <a:pt x="117" y="31"/>
                    <a:pt x="117" y="31"/>
                  </a:cubicBezTo>
                  <a:cubicBezTo>
                    <a:pt x="110" y="31"/>
                    <a:pt x="110" y="31"/>
                    <a:pt x="110" y="31"/>
                  </a:cubicBezTo>
                  <a:cubicBezTo>
                    <a:pt x="110" y="33"/>
                    <a:pt x="109" y="33"/>
                    <a:pt x="109" y="35"/>
                  </a:cubicBezTo>
                  <a:cubicBezTo>
                    <a:pt x="108" y="33"/>
                    <a:pt x="108" y="33"/>
                    <a:pt x="108" y="33"/>
                  </a:cubicBezTo>
                  <a:cubicBezTo>
                    <a:pt x="106" y="34"/>
                    <a:pt x="107" y="33"/>
                    <a:pt x="106" y="34"/>
                  </a:cubicBezTo>
                  <a:cubicBezTo>
                    <a:pt x="105" y="35"/>
                    <a:pt x="105" y="35"/>
                    <a:pt x="105" y="35"/>
                  </a:cubicBezTo>
                  <a:cubicBezTo>
                    <a:pt x="108" y="37"/>
                    <a:pt x="110" y="36"/>
                    <a:pt x="113" y="35"/>
                  </a:cubicBezTo>
                  <a:cubicBezTo>
                    <a:pt x="113" y="36"/>
                    <a:pt x="113" y="36"/>
                    <a:pt x="114" y="38"/>
                  </a:cubicBezTo>
                  <a:cubicBezTo>
                    <a:pt x="111" y="39"/>
                    <a:pt x="111" y="38"/>
                    <a:pt x="109" y="41"/>
                  </a:cubicBezTo>
                  <a:cubicBezTo>
                    <a:pt x="108" y="40"/>
                    <a:pt x="107" y="39"/>
                    <a:pt x="106" y="38"/>
                  </a:cubicBezTo>
                  <a:cubicBezTo>
                    <a:pt x="105" y="39"/>
                    <a:pt x="105" y="40"/>
                    <a:pt x="105" y="41"/>
                  </a:cubicBezTo>
                  <a:cubicBezTo>
                    <a:pt x="103" y="41"/>
                    <a:pt x="100" y="39"/>
                    <a:pt x="96" y="38"/>
                  </a:cubicBezTo>
                  <a:cubicBezTo>
                    <a:pt x="97" y="37"/>
                    <a:pt x="97" y="36"/>
                    <a:pt x="98" y="35"/>
                  </a:cubicBezTo>
                  <a:cubicBezTo>
                    <a:pt x="97" y="33"/>
                    <a:pt x="98" y="33"/>
                    <a:pt x="99" y="31"/>
                  </a:cubicBezTo>
                  <a:cubicBezTo>
                    <a:pt x="99" y="33"/>
                    <a:pt x="98" y="33"/>
                    <a:pt x="100" y="34"/>
                  </a:cubicBezTo>
                  <a:cubicBezTo>
                    <a:pt x="99" y="36"/>
                    <a:pt x="100" y="35"/>
                    <a:pt x="98" y="35"/>
                  </a:cubicBezTo>
                  <a:cubicBezTo>
                    <a:pt x="98" y="37"/>
                    <a:pt x="98" y="37"/>
                    <a:pt x="98" y="37"/>
                  </a:cubicBezTo>
                  <a:cubicBezTo>
                    <a:pt x="99" y="37"/>
                    <a:pt x="99" y="38"/>
                    <a:pt x="99" y="38"/>
                  </a:cubicBezTo>
                  <a:cubicBezTo>
                    <a:pt x="101" y="36"/>
                    <a:pt x="100" y="36"/>
                    <a:pt x="103" y="36"/>
                  </a:cubicBezTo>
                  <a:cubicBezTo>
                    <a:pt x="103" y="35"/>
                    <a:pt x="103" y="35"/>
                    <a:pt x="104" y="35"/>
                  </a:cubicBezTo>
                  <a:cubicBezTo>
                    <a:pt x="104" y="32"/>
                    <a:pt x="104" y="32"/>
                    <a:pt x="104" y="32"/>
                  </a:cubicBezTo>
                  <a:cubicBezTo>
                    <a:pt x="101" y="32"/>
                    <a:pt x="101" y="32"/>
                    <a:pt x="100" y="31"/>
                  </a:cubicBezTo>
                  <a:cubicBezTo>
                    <a:pt x="99" y="30"/>
                    <a:pt x="99" y="30"/>
                    <a:pt x="99" y="30"/>
                  </a:cubicBezTo>
                  <a:cubicBezTo>
                    <a:pt x="100" y="30"/>
                    <a:pt x="100" y="30"/>
                    <a:pt x="100" y="30"/>
                  </a:cubicBezTo>
                  <a:cubicBezTo>
                    <a:pt x="101" y="30"/>
                    <a:pt x="104" y="31"/>
                    <a:pt x="105" y="27"/>
                  </a:cubicBezTo>
                  <a:cubicBezTo>
                    <a:pt x="103" y="27"/>
                    <a:pt x="104" y="28"/>
                    <a:pt x="103" y="26"/>
                  </a:cubicBezTo>
                  <a:cubicBezTo>
                    <a:pt x="103" y="25"/>
                    <a:pt x="103" y="25"/>
                    <a:pt x="103" y="25"/>
                  </a:cubicBezTo>
                  <a:cubicBezTo>
                    <a:pt x="103" y="26"/>
                    <a:pt x="104" y="26"/>
                    <a:pt x="105" y="27"/>
                  </a:cubicBezTo>
                  <a:cubicBezTo>
                    <a:pt x="105" y="26"/>
                    <a:pt x="106" y="25"/>
                    <a:pt x="106" y="25"/>
                  </a:cubicBezTo>
                  <a:cubicBezTo>
                    <a:pt x="108" y="26"/>
                    <a:pt x="109" y="28"/>
                    <a:pt x="109" y="30"/>
                  </a:cubicBezTo>
                  <a:moveTo>
                    <a:pt x="265" y="26"/>
                  </a:moveTo>
                  <a:cubicBezTo>
                    <a:pt x="264" y="27"/>
                    <a:pt x="264" y="28"/>
                    <a:pt x="264" y="29"/>
                  </a:cubicBezTo>
                  <a:cubicBezTo>
                    <a:pt x="263" y="30"/>
                    <a:pt x="263" y="30"/>
                    <a:pt x="263" y="30"/>
                  </a:cubicBezTo>
                  <a:cubicBezTo>
                    <a:pt x="263" y="30"/>
                    <a:pt x="262" y="30"/>
                    <a:pt x="262" y="29"/>
                  </a:cubicBezTo>
                  <a:cubicBezTo>
                    <a:pt x="262" y="28"/>
                    <a:pt x="263" y="26"/>
                    <a:pt x="263" y="25"/>
                  </a:cubicBezTo>
                  <a:cubicBezTo>
                    <a:pt x="264" y="25"/>
                    <a:pt x="264" y="25"/>
                    <a:pt x="265" y="26"/>
                  </a:cubicBezTo>
                  <a:moveTo>
                    <a:pt x="35" y="25"/>
                  </a:moveTo>
                  <a:cubicBezTo>
                    <a:pt x="35" y="26"/>
                    <a:pt x="34" y="26"/>
                    <a:pt x="34" y="27"/>
                  </a:cubicBezTo>
                  <a:cubicBezTo>
                    <a:pt x="34" y="25"/>
                    <a:pt x="34" y="25"/>
                    <a:pt x="34" y="25"/>
                  </a:cubicBezTo>
                  <a:lnTo>
                    <a:pt x="35" y="25"/>
                  </a:lnTo>
                  <a:close/>
                  <a:moveTo>
                    <a:pt x="74" y="25"/>
                  </a:moveTo>
                  <a:cubicBezTo>
                    <a:pt x="75" y="25"/>
                    <a:pt x="76" y="26"/>
                    <a:pt x="76" y="26"/>
                  </a:cubicBezTo>
                  <a:cubicBezTo>
                    <a:pt x="76" y="26"/>
                    <a:pt x="75" y="25"/>
                    <a:pt x="74" y="25"/>
                  </a:cubicBezTo>
                  <a:moveTo>
                    <a:pt x="239" y="25"/>
                  </a:moveTo>
                  <a:cubicBezTo>
                    <a:pt x="240" y="26"/>
                    <a:pt x="240" y="27"/>
                    <a:pt x="240" y="28"/>
                  </a:cubicBezTo>
                  <a:cubicBezTo>
                    <a:pt x="240" y="28"/>
                    <a:pt x="240" y="28"/>
                    <a:pt x="240" y="28"/>
                  </a:cubicBezTo>
                  <a:cubicBezTo>
                    <a:pt x="239" y="28"/>
                    <a:pt x="239" y="28"/>
                    <a:pt x="239" y="28"/>
                  </a:cubicBezTo>
                  <a:cubicBezTo>
                    <a:pt x="238" y="27"/>
                    <a:pt x="238" y="27"/>
                    <a:pt x="238" y="25"/>
                  </a:cubicBezTo>
                  <a:lnTo>
                    <a:pt x="239" y="25"/>
                  </a:lnTo>
                  <a:close/>
                  <a:moveTo>
                    <a:pt x="85" y="26"/>
                  </a:moveTo>
                  <a:cubicBezTo>
                    <a:pt x="87" y="27"/>
                    <a:pt x="86" y="26"/>
                    <a:pt x="87" y="28"/>
                  </a:cubicBezTo>
                  <a:cubicBezTo>
                    <a:pt x="86" y="28"/>
                    <a:pt x="86" y="28"/>
                    <a:pt x="86" y="28"/>
                  </a:cubicBezTo>
                  <a:cubicBezTo>
                    <a:pt x="85" y="27"/>
                    <a:pt x="85" y="27"/>
                    <a:pt x="85" y="27"/>
                  </a:cubicBezTo>
                  <a:lnTo>
                    <a:pt x="85" y="26"/>
                  </a:lnTo>
                  <a:close/>
                  <a:moveTo>
                    <a:pt x="162" y="26"/>
                  </a:moveTo>
                  <a:cubicBezTo>
                    <a:pt x="163" y="28"/>
                    <a:pt x="163" y="30"/>
                    <a:pt x="163" y="32"/>
                  </a:cubicBezTo>
                  <a:cubicBezTo>
                    <a:pt x="163" y="30"/>
                    <a:pt x="163" y="28"/>
                    <a:pt x="162" y="26"/>
                  </a:cubicBezTo>
                  <a:moveTo>
                    <a:pt x="126" y="26"/>
                  </a:moveTo>
                  <a:cubicBezTo>
                    <a:pt x="126" y="27"/>
                    <a:pt x="126" y="27"/>
                    <a:pt x="126" y="27"/>
                  </a:cubicBezTo>
                  <a:lnTo>
                    <a:pt x="126" y="26"/>
                  </a:lnTo>
                  <a:close/>
                  <a:moveTo>
                    <a:pt x="344" y="26"/>
                  </a:moveTo>
                  <a:cubicBezTo>
                    <a:pt x="345" y="28"/>
                    <a:pt x="345" y="31"/>
                    <a:pt x="344" y="34"/>
                  </a:cubicBezTo>
                  <a:cubicBezTo>
                    <a:pt x="344" y="33"/>
                    <a:pt x="343" y="33"/>
                    <a:pt x="343" y="33"/>
                  </a:cubicBezTo>
                  <a:cubicBezTo>
                    <a:pt x="343" y="28"/>
                    <a:pt x="343" y="28"/>
                    <a:pt x="343" y="28"/>
                  </a:cubicBezTo>
                  <a:lnTo>
                    <a:pt x="344" y="26"/>
                  </a:lnTo>
                  <a:close/>
                  <a:moveTo>
                    <a:pt x="156" y="27"/>
                  </a:moveTo>
                  <a:cubicBezTo>
                    <a:pt x="156" y="28"/>
                    <a:pt x="156" y="30"/>
                    <a:pt x="156" y="32"/>
                  </a:cubicBezTo>
                  <a:cubicBezTo>
                    <a:pt x="156" y="32"/>
                    <a:pt x="155" y="32"/>
                    <a:pt x="155" y="33"/>
                  </a:cubicBezTo>
                  <a:cubicBezTo>
                    <a:pt x="155" y="33"/>
                    <a:pt x="155" y="33"/>
                    <a:pt x="155" y="33"/>
                  </a:cubicBezTo>
                  <a:cubicBezTo>
                    <a:pt x="154" y="29"/>
                    <a:pt x="153" y="30"/>
                    <a:pt x="151" y="27"/>
                  </a:cubicBezTo>
                  <a:cubicBezTo>
                    <a:pt x="154" y="27"/>
                    <a:pt x="154" y="28"/>
                    <a:pt x="156" y="27"/>
                  </a:cubicBezTo>
                  <a:moveTo>
                    <a:pt x="227" y="28"/>
                  </a:moveTo>
                  <a:cubicBezTo>
                    <a:pt x="226" y="29"/>
                    <a:pt x="225" y="31"/>
                    <a:pt x="225" y="32"/>
                  </a:cubicBezTo>
                  <a:cubicBezTo>
                    <a:pt x="225" y="30"/>
                    <a:pt x="225" y="30"/>
                    <a:pt x="224" y="29"/>
                  </a:cubicBezTo>
                  <a:cubicBezTo>
                    <a:pt x="224" y="28"/>
                    <a:pt x="225" y="27"/>
                    <a:pt x="225" y="27"/>
                  </a:cubicBezTo>
                  <a:cubicBezTo>
                    <a:pt x="226" y="27"/>
                    <a:pt x="226" y="27"/>
                    <a:pt x="227" y="28"/>
                  </a:cubicBezTo>
                  <a:moveTo>
                    <a:pt x="174" y="29"/>
                  </a:moveTo>
                  <a:cubicBezTo>
                    <a:pt x="173" y="28"/>
                    <a:pt x="173" y="30"/>
                    <a:pt x="173" y="27"/>
                  </a:cubicBezTo>
                  <a:lnTo>
                    <a:pt x="174" y="29"/>
                  </a:lnTo>
                  <a:close/>
                  <a:moveTo>
                    <a:pt x="188" y="28"/>
                  </a:moveTo>
                  <a:cubicBezTo>
                    <a:pt x="188" y="28"/>
                    <a:pt x="187" y="29"/>
                    <a:pt x="187" y="29"/>
                  </a:cubicBezTo>
                  <a:cubicBezTo>
                    <a:pt x="187" y="28"/>
                    <a:pt x="187" y="28"/>
                    <a:pt x="186" y="27"/>
                  </a:cubicBezTo>
                  <a:cubicBezTo>
                    <a:pt x="187" y="28"/>
                    <a:pt x="188" y="28"/>
                    <a:pt x="188" y="28"/>
                  </a:cubicBezTo>
                  <a:moveTo>
                    <a:pt x="128" y="30"/>
                  </a:moveTo>
                  <a:cubicBezTo>
                    <a:pt x="128" y="33"/>
                    <a:pt x="128" y="33"/>
                    <a:pt x="128" y="33"/>
                  </a:cubicBezTo>
                  <a:cubicBezTo>
                    <a:pt x="128" y="33"/>
                    <a:pt x="128" y="32"/>
                    <a:pt x="128" y="32"/>
                  </a:cubicBezTo>
                  <a:cubicBezTo>
                    <a:pt x="126" y="32"/>
                    <a:pt x="126" y="31"/>
                    <a:pt x="124" y="30"/>
                  </a:cubicBezTo>
                  <a:cubicBezTo>
                    <a:pt x="124" y="30"/>
                    <a:pt x="124" y="29"/>
                    <a:pt x="124" y="29"/>
                  </a:cubicBezTo>
                  <a:cubicBezTo>
                    <a:pt x="124" y="28"/>
                    <a:pt x="125" y="28"/>
                    <a:pt x="126" y="28"/>
                  </a:cubicBezTo>
                  <a:cubicBezTo>
                    <a:pt x="127" y="29"/>
                    <a:pt x="128" y="30"/>
                    <a:pt x="128" y="30"/>
                  </a:cubicBezTo>
                  <a:moveTo>
                    <a:pt x="167" y="28"/>
                  </a:moveTo>
                  <a:cubicBezTo>
                    <a:pt x="167" y="29"/>
                    <a:pt x="167" y="30"/>
                    <a:pt x="167" y="30"/>
                  </a:cubicBezTo>
                  <a:cubicBezTo>
                    <a:pt x="167" y="30"/>
                    <a:pt x="167" y="30"/>
                    <a:pt x="167" y="30"/>
                  </a:cubicBezTo>
                  <a:cubicBezTo>
                    <a:pt x="166" y="29"/>
                    <a:pt x="166" y="30"/>
                    <a:pt x="166" y="28"/>
                  </a:cubicBezTo>
                  <a:lnTo>
                    <a:pt x="167" y="28"/>
                  </a:lnTo>
                  <a:close/>
                  <a:moveTo>
                    <a:pt x="161" y="29"/>
                  </a:moveTo>
                  <a:cubicBezTo>
                    <a:pt x="161" y="31"/>
                    <a:pt x="161" y="31"/>
                    <a:pt x="161" y="31"/>
                  </a:cubicBezTo>
                  <a:cubicBezTo>
                    <a:pt x="160" y="31"/>
                    <a:pt x="159" y="31"/>
                    <a:pt x="159" y="31"/>
                  </a:cubicBezTo>
                  <a:cubicBezTo>
                    <a:pt x="159" y="30"/>
                    <a:pt x="159" y="29"/>
                    <a:pt x="159" y="28"/>
                  </a:cubicBezTo>
                  <a:cubicBezTo>
                    <a:pt x="160" y="29"/>
                    <a:pt x="160" y="29"/>
                    <a:pt x="161" y="29"/>
                  </a:cubicBezTo>
                  <a:moveTo>
                    <a:pt x="374" y="29"/>
                  </a:moveTo>
                  <a:cubicBezTo>
                    <a:pt x="373" y="29"/>
                    <a:pt x="373" y="29"/>
                    <a:pt x="373" y="29"/>
                  </a:cubicBezTo>
                  <a:cubicBezTo>
                    <a:pt x="373" y="29"/>
                    <a:pt x="374" y="29"/>
                    <a:pt x="374" y="28"/>
                  </a:cubicBezTo>
                  <a:cubicBezTo>
                    <a:pt x="374" y="29"/>
                    <a:pt x="374" y="29"/>
                    <a:pt x="374" y="29"/>
                  </a:cubicBezTo>
                  <a:moveTo>
                    <a:pt x="311" y="29"/>
                  </a:moveTo>
                  <a:cubicBezTo>
                    <a:pt x="312" y="29"/>
                    <a:pt x="312" y="29"/>
                    <a:pt x="312" y="29"/>
                  </a:cubicBezTo>
                  <a:cubicBezTo>
                    <a:pt x="311" y="31"/>
                    <a:pt x="311" y="33"/>
                    <a:pt x="310" y="35"/>
                  </a:cubicBezTo>
                  <a:cubicBezTo>
                    <a:pt x="310" y="30"/>
                    <a:pt x="310" y="30"/>
                    <a:pt x="310" y="30"/>
                  </a:cubicBezTo>
                  <a:cubicBezTo>
                    <a:pt x="310" y="30"/>
                    <a:pt x="311" y="29"/>
                    <a:pt x="311" y="29"/>
                  </a:cubicBezTo>
                  <a:moveTo>
                    <a:pt x="355" y="44"/>
                  </a:moveTo>
                  <a:cubicBezTo>
                    <a:pt x="355" y="45"/>
                    <a:pt x="355" y="45"/>
                    <a:pt x="355" y="45"/>
                  </a:cubicBezTo>
                  <a:cubicBezTo>
                    <a:pt x="356" y="39"/>
                    <a:pt x="356" y="34"/>
                    <a:pt x="356" y="29"/>
                  </a:cubicBezTo>
                  <a:cubicBezTo>
                    <a:pt x="359" y="31"/>
                    <a:pt x="357" y="40"/>
                    <a:pt x="355" y="44"/>
                  </a:cubicBezTo>
                  <a:moveTo>
                    <a:pt x="384" y="29"/>
                  </a:moveTo>
                  <a:cubicBezTo>
                    <a:pt x="386" y="29"/>
                    <a:pt x="386" y="29"/>
                    <a:pt x="386" y="29"/>
                  </a:cubicBezTo>
                  <a:cubicBezTo>
                    <a:pt x="386" y="29"/>
                    <a:pt x="386" y="29"/>
                    <a:pt x="386" y="29"/>
                  </a:cubicBezTo>
                  <a:cubicBezTo>
                    <a:pt x="384" y="29"/>
                    <a:pt x="385" y="30"/>
                    <a:pt x="384" y="29"/>
                  </a:cubicBezTo>
                  <a:moveTo>
                    <a:pt x="119" y="29"/>
                  </a:moveTo>
                  <a:cubicBezTo>
                    <a:pt x="119" y="30"/>
                    <a:pt x="118" y="30"/>
                    <a:pt x="118" y="31"/>
                  </a:cubicBezTo>
                  <a:cubicBezTo>
                    <a:pt x="118" y="29"/>
                    <a:pt x="118" y="29"/>
                    <a:pt x="118" y="29"/>
                  </a:cubicBezTo>
                  <a:lnTo>
                    <a:pt x="119" y="29"/>
                  </a:lnTo>
                  <a:close/>
                  <a:moveTo>
                    <a:pt x="141" y="34"/>
                  </a:moveTo>
                  <a:cubicBezTo>
                    <a:pt x="140" y="37"/>
                    <a:pt x="139" y="35"/>
                    <a:pt x="139" y="39"/>
                  </a:cubicBezTo>
                  <a:cubicBezTo>
                    <a:pt x="138" y="39"/>
                    <a:pt x="138" y="39"/>
                    <a:pt x="138" y="39"/>
                  </a:cubicBezTo>
                  <a:cubicBezTo>
                    <a:pt x="138" y="39"/>
                    <a:pt x="138" y="39"/>
                    <a:pt x="138" y="39"/>
                  </a:cubicBezTo>
                  <a:cubicBezTo>
                    <a:pt x="139" y="35"/>
                    <a:pt x="139" y="35"/>
                    <a:pt x="138" y="29"/>
                  </a:cubicBezTo>
                  <a:cubicBezTo>
                    <a:pt x="139" y="31"/>
                    <a:pt x="140" y="32"/>
                    <a:pt x="141" y="34"/>
                  </a:cubicBezTo>
                  <a:moveTo>
                    <a:pt x="293" y="29"/>
                  </a:moveTo>
                  <a:cubicBezTo>
                    <a:pt x="295" y="30"/>
                    <a:pt x="296" y="32"/>
                    <a:pt x="298" y="33"/>
                  </a:cubicBezTo>
                  <a:cubicBezTo>
                    <a:pt x="297" y="34"/>
                    <a:pt x="297" y="34"/>
                    <a:pt x="297" y="34"/>
                  </a:cubicBezTo>
                  <a:cubicBezTo>
                    <a:pt x="292" y="31"/>
                    <a:pt x="292" y="31"/>
                    <a:pt x="292" y="31"/>
                  </a:cubicBezTo>
                  <a:cubicBezTo>
                    <a:pt x="292" y="30"/>
                    <a:pt x="293" y="30"/>
                    <a:pt x="293" y="29"/>
                  </a:cubicBezTo>
                  <a:moveTo>
                    <a:pt x="106" y="30"/>
                  </a:moveTo>
                  <a:cubicBezTo>
                    <a:pt x="106" y="30"/>
                    <a:pt x="106" y="31"/>
                    <a:pt x="106" y="31"/>
                  </a:cubicBezTo>
                  <a:cubicBezTo>
                    <a:pt x="106" y="31"/>
                    <a:pt x="106" y="30"/>
                    <a:pt x="106" y="30"/>
                  </a:cubicBezTo>
                  <a:moveTo>
                    <a:pt x="170" y="30"/>
                  </a:moveTo>
                  <a:cubicBezTo>
                    <a:pt x="169" y="32"/>
                    <a:pt x="169" y="32"/>
                    <a:pt x="169" y="32"/>
                  </a:cubicBezTo>
                  <a:cubicBezTo>
                    <a:pt x="169" y="31"/>
                    <a:pt x="170" y="31"/>
                    <a:pt x="170" y="30"/>
                  </a:cubicBezTo>
                  <a:close/>
                  <a:moveTo>
                    <a:pt x="275" y="31"/>
                  </a:moveTo>
                  <a:cubicBezTo>
                    <a:pt x="275" y="33"/>
                    <a:pt x="275" y="33"/>
                    <a:pt x="275" y="33"/>
                  </a:cubicBezTo>
                  <a:cubicBezTo>
                    <a:pt x="274" y="32"/>
                    <a:pt x="273" y="32"/>
                    <a:pt x="272" y="31"/>
                  </a:cubicBezTo>
                  <a:cubicBezTo>
                    <a:pt x="273" y="31"/>
                    <a:pt x="274" y="31"/>
                    <a:pt x="275" y="31"/>
                  </a:cubicBezTo>
                  <a:cubicBezTo>
                    <a:pt x="274" y="31"/>
                    <a:pt x="274" y="30"/>
                    <a:pt x="274" y="30"/>
                  </a:cubicBezTo>
                  <a:lnTo>
                    <a:pt x="275" y="31"/>
                  </a:lnTo>
                  <a:close/>
                  <a:moveTo>
                    <a:pt x="289" y="30"/>
                  </a:moveTo>
                  <a:cubicBezTo>
                    <a:pt x="291" y="31"/>
                    <a:pt x="291" y="31"/>
                    <a:pt x="291" y="31"/>
                  </a:cubicBezTo>
                  <a:cubicBezTo>
                    <a:pt x="289" y="30"/>
                    <a:pt x="290" y="31"/>
                    <a:pt x="289" y="30"/>
                  </a:cubicBezTo>
                  <a:moveTo>
                    <a:pt x="35" y="30"/>
                  </a:moveTo>
                  <a:cubicBezTo>
                    <a:pt x="35" y="31"/>
                    <a:pt x="35" y="31"/>
                    <a:pt x="35" y="31"/>
                  </a:cubicBezTo>
                  <a:lnTo>
                    <a:pt x="35" y="30"/>
                  </a:lnTo>
                  <a:close/>
                  <a:moveTo>
                    <a:pt x="36" y="30"/>
                  </a:moveTo>
                  <a:cubicBezTo>
                    <a:pt x="37" y="31"/>
                    <a:pt x="37" y="31"/>
                    <a:pt x="38" y="31"/>
                  </a:cubicBezTo>
                  <a:cubicBezTo>
                    <a:pt x="37" y="31"/>
                    <a:pt x="37" y="31"/>
                    <a:pt x="36" y="30"/>
                  </a:cubicBezTo>
                  <a:moveTo>
                    <a:pt x="38" y="30"/>
                  </a:moveTo>
                  <a:cubicBezTo>
                    <a:pt x="38" y="31"/>
                    <a:pt x="39" y="31"/>
                    <a:pt x="39" y="31"/>
                  </a:cubicBezTo>
                  <a:cubicBezTo>
                    <a:pt x="39" y="31"/>
                    <a:pt x="38" y="31"/>
                    <a:pt x="38" y="30"/>
                  </a:cubicBezTo>
                  <a:moveTo>
                    <a:pt x="67" y="30"/>
                  </a:moveTo>
                  <a:cubicBezTo>
                    <a:pt x="66" y="32"/>
                    <a:pt x="66" y="32"/>
                    <a:pt x="66" y="32"/>
                  </a:cubicBezTo>
                  <a:cubicBezTo>
                    <a:pt x="66" y="31"/>
                    <a:pt x="66" y="31"/>
                    <a:pt x="66" y="30"/>
                  </a:cubicBezTo>
                  <a:lnTo>
                    <a:pt x="67" y="30"/>
                  </a:lnTo>
                  <a:close/>
                  <a:moveTo>
                    <a:pt x="107" y="30"/>
                  </a:moveTo>
                  <a:cubicBezTo>
                    <a:pt x="108" y="30"/>
                    <a:pt x="108" y="30"/>
                    <a:pt x="108" y="30"/>
                  </a:cubicBezTo>
                  <a:lnTo>
                    <a:pt x="107" y="30"/>
                  </a:lnTo>
                  <a:close/>
                  <a:moveTo>
                    <a:pt x="252" y="30"/>
                  </a:moveTo>
                  <a:cubicBezTo>
                    <a:pt x="252" y="31"/>
                    <a:pt x="252" y="31"/>
                    <a:pt x="252" y="31"/>
                  </a:cubicBezTo>
                  <a:lnTo>
                    <a:pt x="252" y="30"/>
                  </a:lnTo>
                  <a:close/>
                  <a:moveTo>
                    <a:pt x="302" y="30"/>
                  </a:moveTo>
                  <a:cubicBezTo>
                    <a:pt x="303" y="32"/>
                    <a:pt x="303" y="39"/>
                    <a:pt x="304" y="38"/>
                  </a:cubicBezTo>
                  <a:cubicBezTo>
                    <a:pt x="304" y="39"/>
                    <a:pt x="303" y="41"/>
                    <a:pt x="302" y="42"/>
                  </a:cubicBezTo>
                  <a:cubicBezTo>
                    <a:pt x="302" y="42"/>
                    <a:pt x="302" y="42"/>
                    <a:pt x="302" y="42"/>
                  </a:cubicBezTo>
                  <a:cubicBezTo>
                    <a:pt x="302" y="37"/>
                    <a:pt x="301" y="34"/>
                    <a:pt x="302" y="30"/>
                  </a:cubicBezTo>
                  <a:moveTo>
                    <a:pt x="306" y="30"/>
                  </a:moveTo>
                  <a:cubicBezTo>
                    <a:pt x="307" y="30"/>
                    <a:pt x="307" y="30"/>
                    <a:pt x="307" y="30"/>
                  </a:cubicBezTo>
                  <a:lnTo>
                    <a:pt x="306" y="30"/>
                  </a:lnTo>
                  <a:close/>
                  <a:moveTo>
                    <a:pt x="12" y="34"/>
                  </a:moveTo>
                  <a:cubicBezTo>
                    <a:pt x="14" y="34"/>
                    <a:pt x="14" y="33"/>
                    <a:pt x="16" y="32"/>
                  </a:cubicBezTo>
                  <a:cubicBezTo>
                    <a:pt x="17" y="33"/>
                    <a:pt x="17" y="33"/>
                    <a:pt x="17" y="33"/>
                  </a:cubicBezTo>
                  <a:cubicBezTo>
                    <a:pt x="16" y="34"/>
                    <a:pt x="16" y="35"/>
                    <a:pt x="16" y="37"/>
                  </a:cubicBezTo>
                  <a:cubicBezTo>
                    <a:pt x="15" y="38"/>
                    <a:pt x="16" y="37"/>
                    <a:pt x="13" y="37"/>
                  </a:cubicBezTo>
                  <a:cubicBezTo>
                    <a:pt x="13" y="35"/>
                    <a:pt x="13" y="34"/>
                    <a:pt x="12" y="32"/>
                  </a:cubicBezTo>
                  <a:lnTo>
                    <a:pt x="12" y="34"/>
                  </a:lnTo>
                  <a:close/>
                  <a:moveTo>
                    <a:pt x="262" y="32"/>
                  </a:moveTo>
                  <a:cubicBezTo>
                    <a:pt x="262" y="32"/>
                    <a:pt x="263" y="32"/>
                    <a:pt x="263" y="33"/>
                  </a:cubicBezTo>
                  <a:cubicBezTo>
                    <a:pt x="263" y="32"/>
                    <a:pt x="262" y="32"/>
                    <a:pt x="262" y="32"/>
                  </a:cubicBezTo>
                  <a:moveTo>
                    <a:pt x="396" y="32"/>
                  </a:moveTo>
                  <a:cubicBezTo>
                    <a:pt x="396" y="33"/>
                    <a:pt x="395" y="33"/>
                    <a:pt x="395" y="34"/>
                  </a:cubicBezTo>
                  <a:cubicBezTo>
                    <a:pt x="395" y="32"/>
                    <a:pt x="395" y="32"/>
                    <a:pt x="395" y="32"/>
                  </a:cubicBezTo>
                  <a:lnTo>
                    <a:pt x="396" y="32"/>
                  </a:lnTo>
                  <a:close/>
                  <a:moveTo>
                    <a:pt x="92" y="36"/>
                  </a:moveTo>
                  <a:cubicBezTo>
                    <a:pt x="91" y="36"/>
                    <a:pt x="91" y="36"/>
                    <a:pt x="91" y="36"/>
                  </a:cubicBezTo>
                  <a:cubicBezTo>
                    <a:pt x="91" y="34"/>
                    <a:pt x="90" y="35"/>
                    <a:pt x="91" y="33"/>
                  </a:cubicBezTo>
                  <a:cubicBezTo>
                    <a:pt x="91" y="34"/>
                    <a:pt x="92" y="35"/>
                    <a:pt x="92" y="36"/>
                  </a:cubicBezTo>
                  <a:moveTo>
                    <a:pt x="136" y="33"/>
                  </a:moveTo>
                  <a:cubicBezTo>
                    <a:pt x="136" y="33"/>
                    <a:pt x="136" y="34"/>
                    <a:pt x="136" y="34"/>
                  </a:cubicBezTo>
                  <a:cubicBezTo>
                    <a:pt x="136" y="35"/>
                    <a:pt x="135" y="35"/>
                    <a:pt x="135" y="36"/>
                  </a:cubicBezTo>
                  <a:cubicBezTo>
                    <a:pt x="135" y="35"/>
                    <a:pt x="135" y="34"/>
                    <a:pt x="135" y="33"/>
                  </a:cubicBezTo>
                  <a:lnTo>
                    <a:pt x="136" y="33"/>
                  </a:lnTo>
                  <a:close/>
                  <a:moveTo>
                    <a:pt x="312" y="33"/>
                  </a:moveTo>
                  <a:cubicBezTo>
                    <a:pt x="313" y="35"/>
                    <a:pt x="313" y="37"/>
                    <a:pt x="314" y="38"/>
                  </a:cubicBezTo>
                  <a:cubicBezTo>
                    <a:pt x="313" y="39"/>
                    <a:pt x="313" y="39"/>
                    <a:pt x="313" y="39"/>
                  </a:cubicBezTo>
                  <a:cubicBezTo>
                    <a:pt x="313" y="38"/>
                    <a:pt x="312" y="38"/>
                    <a:pt x="312" y="38"/>
                  </a:cubicBezTo>
                  <a:cubicBezTo>
                    <a:pt x="312" y="36"/>
                    <a:pt x="312" y="35"/>
                    <a:pt x="312" y="33"/>
                  </a:cubicBezTo>
                  <a:moveTo>
                    <a:pt x="349" y="42"/>
                  </a:moveTo>
                  <a:cubicBezTo>
                    <a:pt x="348" y="42"/>
                    <a:pt x="348" y="42"/>
                    <a:pt x="348" y="42"/>
                  </a:cubicBezTo>
                  <a:cubicBezTo>
                    <a:pt x="348" y="33"/>
                    <a:pt x="348" y="33"/>
                    <a:pt x="348" y="33"/>
                  </a:cubicBezTo>
                  <a:cubicBezTo>
                    <a:pt x="348" y="36"/>
                    <a:pt x="348" y="39"/>
                    <a:pt x="349" y="42"/>
                  </a:cubicBezTo>
                  <a:moveTo>
                    <a:pt x="162" y="34"/>
                  </a:moveTo>
                  <a:cubicBezTo>
                    <a:pt x="162" y="35"/>
                    <a:pt x="162" y="36"/>
                    <a:pt x="162" y="38"/>
                  </a:cubicBezTo>
                  <a:cubicBezTo>
                    <a:pt x="160" y="36"/>
                    <a:pt x="160" y="36"/>
                    <a:pt x="160" y="34"/>
                  </a:cubicBezTo>
                  <a:lnTo>
                    <a:pt x="162" y="34"/>
                  </a:lnTo>
                  <a:close/>
                  <a:moveTo>
                    <a:pt x="253" y="34"/>
                  </a:moveTo>
                  <a:cubicBezTo>
                    <a:pt x="253" y="34"/>
                    <a:pt x="253" y="35"/>
                    <a:pt x="253" y="36"/>
                  </a:cubicBezTo>
                  <a:cubicBezTo>
                    <a:pt x="253" y="35"/>
                    <a:pt x="252" y="35"/>
                    <a:pt x="252" y="35"/>
                  </a:cubicBezTo>
                  <a:cubicBezTo>
                    <a:pt x="252" y="35"/>
                    <a:pt x="252" y="34"/>
                    <a:pt x="252" y="34"/>
                  </a:cubicBezTo>
                  <a:lnTo>
                    <a:pt x="253" y="34"/>
                  </a:lnTo>
                  <a:close/>
                  <a:moveTo>
                    <a:pt x="30" y="34"/>
                  </a:moveTo>
                  <a:cubicBezTo>
                    <a:pt x="30" y="36"/>
                    <a:pt x="30" y="36"/>
                    <a:pt x="30" y="36"/>
                  </a:cubicBezTo>
                  <a:cubicBezTo>
                    <a:pt x="29" y="35"/>
                    <a:pt x="29" y="35"/>
                    <a:pt x="29" y="35"/>
                  </a:cubicBezTo>
                  <a:cubicBezTo>
                    <a:pt x="29" y="34"/>
                    <a:pt x="30" y="34"/>
                    <a:pt x="30" y="34"/>
                  </a:cubicBezTo>
                  <a:close/>
                  <a:moveTo>
                    <a:pt x="258" y="40"/>
                  </a:moveTo>
                  <a:cubicBezTo>
                    <a:pt x="257" y="38"/>
                    <a:pt x="257" y="36"/>
                    <a:pt x="257" y="34"/>
                  </a:cubicBezTo>
                  <a:cubicBezTo>
                    <a:pt x="258" y="35"/>
                    <a:pt x="258" y="38"/>
                    <a:pt x="258" y="40"/>
                  </a:cubicBezTo>
                  <a:moveTo>
                    <a:pt x="286" y="34"/>
                  </a:moveTo>
                  <a:cubicBezTo>
                    <a:pt x="287" y="34"/>
                    <a:pt x="287" y="34"/>
                    <a:pt x="287" y="34"/>
                  </a:cubicBezTo>
                  <a:lnTo>
                    <a:pt x="286" y="34"/>
                  </a:lnTo>
                  <a:close/>
                  <a:moveTo>
                    <a:pt x="129" y="36"/>
                  </a:moveTo>
                  <a:cubicBezTo>
                    <a:pt x="129" y="35"/>
                    <a:pt x="129" y="35"/>
                    <a:pt x="129" y="35"/>
                  </a:cubicBezTo>
                  <a:cubicBezTo>
                    <a:pt x="129" y="36"/>
                    <a:pt x="129" y="35"/>
                    <a:pt x="129" y="36"/>
                  </a:cubicBezTo>
                  <a:moveTo>
                    <a:pt x="174" y="37"/>
                  </a:moveTo>
                  <a:cubicBezTo>
                    <a:pt x="174" y="38"/>
                    <a:pt x="174" y="38"/>
                    <a:pt x="174" y="38"/>
                  </a:cubicBezTo>
                  <a:cubicBezTo>
                    <a:pt x="174" y="38"/>
                    <a:pt x="174" y="38"/>
                    <a:pt x="173" y="38"/>
                  </a:cubicBezTo>
                  <a:cubicBezTo>
                    <a:pt x="173" y="38"/>
                    <a:pt x="173" y="38"/>
                    <a:pt x="173" y="38"/>
                  </a:cubicBezTo>
                  <a:cubicBezTo>
                    <a:pt x="173" y="35"/>
                    <a:pt x="173" y="35"/>
                    <a:pt x="173" y="35"/>
                  </a:cubicBezTo>
                  <a:cubicBezTo>
                    <a:pt x="174" y="36"/>
                    <a:pt x="174" y="35"/>
                    <a:pt x="174" y="37"/>
                  </a:cubicBezTo>
                  <a:moveTo>
                    <a:pt x="321" y="36"/>
                  </a:moveTo>
                  <a:cubicBezTo>
                    <a:pt x="321" y="39"/>
                    <a:pt x="321" y="39"/>
                    <a:pt x="321" y="39"/>
                  </a:cubicBezTo>
                  <a:cubicBezTo>
                    <a:pt x="319" y="39"/>
                    <a:pt x="319" y="39"/>
                    <a:pt x="319" y="39"/>
                  </a:cubicBezTo>
                  <a:cubicBezTo>
                    <a:pt x="319" y="35"/>
                    <a:pt x="319" y="35"/>
                    <a:pt x="319" y="35"/>
                  </a:cubicBezTo>
                  <a:cubicBezTo>
                    <a:pt x="320" y="35"/>
                    <a:pt x="321" y="35"/>
                    <a:pt x="321" y="36"/>
                  </a:cubicBezTo>
                  <a:moveTo>
                    <a:pt x="46" y="37"/>
                  </a:moveTo>
                  <a:cubicBezTo>
                    <a:pt x="46" y="39"/>
                    <a:pt x="45" y="41"/>
                    <a:pt x="45" y="43"/>
                  </a:cubicBezTo>
                  <a:cubicBezTo>
                    <a:pt x="45" y="43"/>
                    <a:pt x="45" y="43"/>
                    <a:pt x="44" y="44"/>
                  </a:cubicBezTo>
                  <a:cubicBezTo>
                    <a:pt x="44" y="44"/>
                    <a:pt x="44" y="44"/>
                    <a:pt x="44" y="44"/>
                  </a:cubicBezTo>
                  <a:cubicBezTo>
                    <a:pt x="43" y="41"/>
                    <a:pt x="43" y="39"/>
                    <a:pt x="43" y="36"/>
                  </a:cubicBezTo>
                  <a:cubicBezTo>
                    <a:pt x="46" y="37"/>
                    <a:pt x="44" y="37"/>
                    <a:pt x="46" y="37"/>
                  </a:cubicBezTo>
                  <a:moveTo>
                    <a:pt x="127" y="36"/>
                  </a:moveTo>
                  <a:cubicBezTo>
                    <a:pt x="126" y="37"/>
                    <a:pt x="127" y="36"/>
                    <a:pt x="126" y="37"/>
                  </a:cubicBezTo>
                  <a:cubicBezTo>
                    <a:pt x="126" y="36"/>
                    <a:pt x="126" y="36"/>
                    <a:pt x="126" y="36"/>
                  </a:cubicBezTo>
                  <a:lnTo>
                    <a:pt x="127" y="36"/>
                  </a:lnTo>
                  <a:close/>
                  <a:moveTo>
                    <a:pt x="156" y="36"/>
                  </a:moveTo>
                  <a:cubicBezTo>
                    <a:pt x="156" y="37"/>
                    <a:pt x="156" y="37"/>
                    <a:pt x="154" y="38"/>
                  </a:cubicBezTo>
                  <a:cubicBezTo>
                    <a:pt x="154" y="37"/>
                    <a:pt x="154" y="37"/>
                    <a:pt x="153" y="37"/>
                  </a:cubicBezTo>
                  <a:cubicBezTo>
                    <a:pt x="156" y="36"/>
                    <a:pt x="156" y="36"/>
                    <a:pt x="156" y="36"/>
                  </a:cubicBezTo>
                  <a:close/>
                  <a:moveTo>
                    <a:pt x="167" y="38"/>
                  </a:moveTo>
                  <a:cubicBezTo>
                    <a:pt x="166" y="38"/>
                    <a:pt x="166" y="38"/>
                    <a:pt x="166" y="38"/>
                  </a:cubicBezTo>
                  <a:cubicBezTo>
                    <a:pt x="166" y="39"/>
                    <a:pt x="166" y="39"/>
                    <a:pt x="166" y="39"/>
                  </a:cubicBezTo>
                  <a:cubicBezTo>
                    <a:pt x="165" y="39"/>
                    <a:pt x="165" y="39"/>
                    <a:pt x="165" y="39"/>
                  </a:cubicBezTo>
                  <a:cubicBezTo>
                    <a:pt x="165" y="39"/>
                    <a:pt x="165" y="38"/>
                    <a:pt x="164" y="38"/>
                  </a:cubicBezTo>
                  <a:cubicBezTo>
                    <a:pt x="167" y="36"/>
                    <a:pt x="167" y="36"/>
                    <a:pt x="167" y="36"/>
                  </a:cubicBezTo>
                  <a:cubicBezTo>
                    <a:pt x="167" y="37"/>
                    <a:pt x="167" y="37"/>
                    <a:pt x="167" y="38"/>
                  </a:cubicBezTo>
                  <a:moveTo>
                    <a:pt x="237" y="36"/>
                  </a:moveTo>
                  <a:cubicBezTo>
                    <a:pt x="238" y="37"/>
                    <a:pt x="238" y="37"/>
                    <a:pt x="238" y="37"/>
                  </a:cubicBezTo>
                  <a:lnTo>
                    <a:pt x="237" y="36"/>
                  </a:lnTo>
                  <a:close/>
                  <a:moveTo>
                    <a:pt x="34" y="36"/>
                  </a:moveTo>
                  <a:cubicBezTo>
                    <a:pt x="34" y="37"/>
                    <a:pt x="34" y="37"/>
                    <a:pt x="34" y="38"/>
                  </a:cubicBezTo>
                  <a:cubicBezTo>
                    <a:pt x="34" y="36"/>
                    <a:pt x="34" y="36"/>
                    <a:pt x="34" y="36"/>
                  </a:cubicBezTo>
                  <a:close/>
                  <a:moveTo>
                    <a:pt x="94" y="36"/>
                  </a:moveTo>
                  <a:cubicBezTo>
                    <a:pt x="93" y="37"/>
                    <a:pt x="94" y="37"/>
                    <a:pt x="93" y="36"/>
                  </a:cubicBezTo>
                  <a:lnTo>
                    <a:pt x="94" y="36"/>
                  </a:lnTo>
                  <a:close/>
                  <a:moveTo>
                    <a:pt x="341" y="36"/>
                  </a:moveTo>
                  <a:cubicBezTo>
                    <a:pt x="341" y="37"/>
                    <a:pt x="341" y="38"/>
                    <a:pt x="341" y="39"/>
                  </a:cubicBezTo>
                  <a:cubicBezTo>
                    <a:pt x="341" y="38"/>
                    <a:pt x="341" y="37"/>
                    <a:pt x="341" y="36"/>
                  </a:cubicBezTo>
                  <a:moveTo>
                    <a:pt x="369" y="36"/>
                  </a:moveTo>
                  <a:cubicBezTo>
                    <a:pt x="370" y="37"/>
                    <a:pt x="370" y="37"/>
                    <a:pt x="371" y="38"/>
                  </a:cubicBezTo>
                  <a:cubicBezTo>
                    <a:pt x="370" y="37"/>
                    <a:pt x="370" y="37"/>
                    <a:pt x="369" y="36"/>
                  </a:cubicBezTo>
                  <a:moveTo>
                    <a:pt x="103" y="37"/>
                  </a:moveTo>
                  <a:cubicBezTo>
                    <a:pt x="104" y="38"/>
                    <a:pt x="103" y="37"/>
                    <a:pt x="104" y="38"/>
                  </a:cubicBezTo>
                  <a:cubicBezTo>
                    <a:pt x="103" y="38"/>
                    <a:pt x="103" y="37"/>
                    <a:pt x="103" y="37"/>
                  </a:cubicBezTo>
                  <a:moveTo>
                    <a:pt x="187" y="37"/>
                  </a:moveTo>
                  <a:cubicBezTo>
                    <a:pt x="185" y="38"/>
                    <a:pt x="185" y="38"/>
                    <a:pt x="185" y="38"/>
                  </a:cubicBezTo>
                  <a:cubicBezTo>
                    <a:pt x="186" y="38"/>
                    <a:pt x="186" y="37"/>
                    <a:pt x="186" y="37"/>
                  </a:cubicBezTo>
                  <a:lnTo>
                    <a:pt x="187" y="37"/>
                  </a:lnTo>
                  <a:close/>
                  <a:moveTo>
                    <a:pt x="397" y="37"/>
                  </a:moveTo>
                  <a:cubicBezTo>
                    <a:pt x="398" y="38"/>
                    <a:pt x="398" y="38"/>
                    <a:pt x="398" y="40"/>
                  </a:cubicBezTo>
                  <a:cubicBezTo>
                    <a:pt x="398" y="40"/>
                    <a:pt x="398" y="40"/>
                    <a:pt x="398" y="40"/>
                  </a:cubicBezTo>
                  <a:cubicBezTo>
                    <a:pt x="397" y="40"/>
                    <a:pt x="397" y="39"/>
                    <a:pt x="397" y="39"/>
                  </a:cubicBezTo>
                  <a:cubicBezTo>
                    <a:pt x="397" y="38"/>
                    <a:pt x="397" y="38"/>
                    <a:pt x="397" y="37"/>
                  </a:cubicBezTo>
                  <a:moveTo>
                    <a:pt x="30" y="37"/>
                  </a:moveTo>
                  <a:cubicBezTo>
                    <a:pt x="28" y="38"/>
                    <a:pt x="29" y="38"/>
                    <a:pt x="28" y="37"/>
                  </a:cubicBezTo>
                  <a:lnTo>
                    <a:pt x="30" y="37"/>
                  </a:lnTo>
                  <a:close/>
                  <a:moveTo>
                    <a:pt x="30" y="37"/>
                  </a:moveTo>
                  <a:cubicBezTo>
                    <a:pt x="30" y="38"/>
                    <a:pt x="30" y="38"/>
                    <a:pt x="30" y="38"/>
                  </a:cubicBezTo>
                  <a:lnTo>
                    <a:pt x="30" y="37"/>
                  </a:lnTo>
                  <a:close/>
                  <a:moveTo>
                    <a:pt x="160" y="37"/>
                  </a:moveTo>
                  <a:cubicBezTo>
                    <a:pt x="159" y="39"/>
                    <a:pt x="160" y="38"/>
                    <a:pt x="159" y="39"/>
                  </a:cubicBezTo>
                  <a:cubicBezTo>
                    <a:pt x="159" y="38"/>
                    <a:pt x="159" y="38"/>
                    <a:pt x="159" y="37"/>
                  </a:cubicBezTo>
                  <a:lnTo>
                    <a:pt x="160" y="37"/>
                  </a:lnTo>
                  <a:close/>
                  <a:moveTo>
                    <a:pt x="238" y="41"/>
                  </a:moveTo>
                  <a:cubicBezTo>
                    <a:pt x="237" y="41"/>
                    <a:pt x="237" y="41"/>
                    <a:pt x="237" y="41"/>
                  </a:cubicBezTo>
                  <a:cubicBezTo>
                    <a:pt x="237" y="41"/>
                    <a:pt x="237" y="40"/>
                    <a:pt x="237" y="39"/>
                  </a:cubicBezTo>
                  <a:cubicBezTo>
                    <a:pt x="238" y="37"/>
                    <a:pt x="238" y="37"/>
                    <a:pt x="238" y="37"/>
                  </a:cubicBezTo>
                  <a:lnTo>
                    <a:pt x="238" y="41"/>
                  </a:lnTo>
                  <a:close/>
                  <a:moveTo>
                    <a:pt x="378" y="38"/>
                  </a:moveTo>
                  <a:cubicBezTo>
                    <a:pt x="380" y="39"/>
                    <a:pt x="379" y="38"/>
                    <a:pt x="379" y="39"/>
                  </a:cubicBezTo>
                  <a:cubicBezTo>
                    <a:pt x="378" y="39"/>
                    <a:pt x="378" y="39"/>
                    <a:pt x="378" y="39"/>
                  </a:cubicBezTo>
                  <a:lnTo>
                    <a:pt x="378" y="38"/>
                  </a:lnTo>
                  <a:close/>
                  <a:moveTo>
                    <a:pt x="10" y="38"/>
                  </a:moveTo>
                  <a:cubicBezTo>
                    <a:pt x="11" y="39"/>
                    <a:pt x="11" y="40"/>
                    <a:pt x="12" y="40"/>
                  </a:cubicBezTo>
                  <a:cubicBezTo>
                    <a:pt x="11" y="40"/>
                    <a:pt x="11" y="40"/>
                    <a:pt x="11" y="40"/>
                  </a:cubicBezTo>
                  <a:cubicBezTo>
                    <a:pt x="11" y="40"/>
                    <a:pt x="10" y="40"/>
                    <a:pt x="10" y="39"/>
                  </a:cubicBezTo>
                  <a:lnTo>
                    <a:pt x="10" y="38"/>
                  </a:lnTo>
                  <a:close/>
                  <a:moveTo>
                    <a:pt x="31" y="40"/>
                  </a:moveTo>
                  <a:cubicBezTo>
                    <a:pt x="30" y="40"/>
                    <a:pt x="30" y="40"/>
                    <a:pt x="30" y="40"/>
                  </a:cubicBezTo>
                  <a:cubicBezTo>
                    <a:pt x="30" y="40"/>
                    <a:pt x="30" y="39"/>
                    <a:pt x="30" y="39"/>
                  </a:cubicBezTo>
                  <a:cubicBezTo>
                    <a:pt x="31" y="39"/>
                    <a:pt x="31" y="40"/>
                    <a:pt x="31" y="40"/>
                  </a:cubicBezTo>
                  <a:moveTo>
                    <a:pt x="171" y="42"/>
                  </a:moveTo>
                  <a:cubicBezTo>
                    <a:pt x="169" y="42"/>
                    <a:pt x="169" y="42"/>
                    <a:pt x="169" y="42"/>
                  </a:cubicBezTo>
                  <a:cubicBezTo>
                    <a:pt x="170" y="41"/>
                    <a:pt x="170" y="40"/>
                    <a:pt x="170" y="39"/>
                  </a:cubicBezTo>
                  <a:cubicBezTo>
                    <a:pt x="170" y="40"/>
                    <a:pt x="171" y="41"/>
                    <a:pt x="171" y="42"/>
                  </a:cubicBezTo>
                  <a:moveTo>
                    <a:pt x="34" y="39"/>
                  </a:moveTo>
                  <a:cubicBezTo>
                    <a:pt x="34" y="40"/>
                    <a:pt x="34" y="40"/>
                    <a:pt x="34" y="40"/>
                  </a:cubicBezTo>
                  <a:lnTo>
                    <a:pt x="34" y="39"/>
                  </a:lnTo>
                  <a:close/>
                  <a:moveTo>
                    <a:pt x="151" y="42"/>
                  </a:moveTo>
                  <a:cubicBezTo>
                    <a:pt x="151" y="42"/>
                    <a:pt x="150" y="43"/>
                    <a:pt x="150" y="43"/>
                  </a:cubicBezTo>
                  <a:cubicBezTo>
                    <a:pt x="150" y="43"/>
                    <a:pt x="150" y="43"/>
                    <a:pt x="150" y="43"/>
                  </a:cubicBezTo>
                  <a:cubicBezTo>
                    <a:pt x="150" y="42"/>
                    <a:pt x="150" y="41"/>
                    <a:pt x="151" y="39"/>
                  </a:cubicBezTo>
                  <a:lnTo>
                    <a:pt x="151" y="42"/>
                  </a:lnTo>
                  <a:close/>
                  <a:moveTo>
                    <a:pt x="247" y="41"/>
                  </a:moveTo>
                  <a:cubicBezTo>
                    <a:pt x="247" y="42"/>
                    <a:pt x="247" y="42"/>
                    <a:pt x="246" y="43"/>
                  </a:cubicBezTo>
                  <a:cubicBezTo>
                    <a:pt x="246" y="42"/>
                    <a:pt x="246" y="41"/>
                    <a:pt x="246" y="39"/>
                  </a:cubicBezTo>
                  <a:cubicBezTo>
                    <a:pt x="246" y="40"/>
                    <a:pt x="247" y="41"/>
                    <a:pt x="247" y="41"/>
                  </a:cubicBezTo>
                  <a:moveTo>
                    <a:pt x="272" y="39"/>
                  </a:moveTo>
                  <a:cubicBezTo>
                    <a:pt x="273" y="40"/>
                    <a:pt x="273" y="40"/>
                    <a:pt x="273" y="40"/>
                  </a:cubicBezTo>
                  <a:cubicBezTo>
                    <a:pt x="273" y="41"/>
                    <a:pt x="273" y="42"/>
                    <a:pt x="272" y="42"/>
                  </a:cubicBezTo>
                  <a:cubicBezTo>
                    <a:pt x="271" y="42"/>
                    <a:pt x="271" y="42"/>
                    <a:pt x="271" y="42"/>
                  </a:cubicBezTo>
                  <a:cubicBezTo>
                    <a:pt x="271" y="41"/>
                    <a:pt x="271" y="41"/>
                    <a:pt x="271" y="41"/>
                  </a:cubicBezTo>
                  <a:cubicBezTo>
                    <a:pt x="271" y="40"/>
                    <a:pt x="272" y="40"/>
                    <a:pt x="272" y="39"/>
                  </a:cubicBezTo>
                  <a:moveTo>
                    <a:pt x="60" y="45"/>
                  </a:moveTo>
                  <a:cubicBezTo>
                    <a:pt x="59" y="45"/>
                    <a:pt x="59" y="45"/>
                    <a:pt x="58" y="46"/>
                  </a:cubicBezTo>
                  <a:cubicBezTo>
                    <a:pt x="58" y="47"/>
                    <a:pt x="58" y="47"/>
                    <a:pt x="58" y="47"/>
                  </a:cubicBezTo>
                  <a:cubicBezTo>
                    <a:pt x="57" y="46"/>
                    <a:pt x="57" y="45"/>
                    <a:pt x="56" y="45"/>
                  </a:cubicBezTo>
                  <a:cubicBezTo>
                    <a:pt x="58" y="43"/>
                    <a:pt x="58" y="44"/>
                    <a:pt x="59" y="44"/>
                  </a:cubicBezTo>
                  <a:cubicBezTo>
                    <a:pt x="59" y="40"/>
                    <a:pt x="59" y="40"/>
                    <a:pt x="59" y="40"/>
                  </a:cubicBezTo>
                  <a:cubicBezTo>
                    <a:pt x="60" y="41"/>
                    <a:pt x="60" y="42"/>
                    <a:pt x="60" y="45"/>
                  </a:cubicBezTo>
                  <a:moveTo>
                    <a:pt x="181" y="40"/>
                  </a:moveTo>
                  <a:cubicBezTo>
                    <a:pt x="181" y="41"/>
                    <a:pt x="181" y="41"/>
                    <a:pt x="181" y="41"/>
                  </a:cubicBezTo>
                  <a:lnTo>
                    <a:pt x="181" y="40"/>
                  </a:lnTo>
                  <a:close/>
                  <a:moveTo>
                    <a:pt x="379" y="40"/>
                  </a:moveTo>
                  <a:cubicBezTo>
                    <a:pt x="380" y="40"/>
                    <a:pt x="380" y="40"/>
                    <a:pt x="380" y="40"/>
                  </a:cubicBezTo>
                  <a:cubicBezTo>
                    <a:pt x="379" y="40"/>
                    <a:pt x="380" y="40"/>
                    <a:pt x="379" y="40"/>
                  </a:cubicBezTo>
                  <a:moveTo>
                    <a:pt x="88" y="40"/>
                  </a:moveTo>
                  <a:cubicBezTo>
                    <a:pt x="89" y="42"/>
                    <a:pt x="89" y="42"/>
                    <a:pt x="89" y="42"/>
                  </a:cubicBezTo>
                  <a:lnTo>
                    <a:pt x="88" y="40"/>
                  </a:lnTo>
                  <a:close/>
                  <a:moveTo>
                    <a:pt x="174" y="40"/>
                  </a:moveTo>
                  <a:cubicBezTo>
                    <a:pt x="174" y="42"/>
                    <a:pt x="174" y="42"/>
                    <a:pt x="174" y="42"/>
                  </a:cubicBezTo>
                  <a:cubicBezTo>
                    <a:pt x="173" y="41"/>
                    <a:pt x="173" y="41"/>
                    <a:pt x="173" y="41"/>
                  </a:cubicBezTo>
                  <a:cubicBezTo>
                    <a:pt x="173" y="40"/>
                    <a:pt x="173" y="40"/>
                    <a:pt x="173" y="40"/>
                  </a:cubicBezTo>
                  <a:lnTo>
                    <a:pt x="174" y="40"/>
                  </a:lnTo>
                  <a:close/>
                  <a:moveTo>
                    <a:pt x="397" y="40"/>
                  </a:moveTo>
                  <a:cubicBezTo>
                    <a:pt x="398" y="41"/>
                    <a:pt x="398" y="41"/>
                    <a:pt x="398" y="41"/>
                  </a:cubicBezTo>
                  <a:lnTo>
                    <a:pt x="397" y="40"/>
                  </a:lnTo>
                  <a:close/>
                  <a:moveTo>
                    <a:pt x="52" y="42"/>
                  </a:moveTo>
                  <a:cubicBezTo>
                    <a:pt x="52" y="43"/>
                    <a:pt x="52" y="43"/>
                    <a:pt x="53" y="43"/>
                  </a:cubicBezTo>
                  <a:cubicBezTo>
                    <a:pt x="53" y="44"/>
                    <a:pt x="53" y="44"/>
                    <a:pt x="53" y="44"/>
                  </a:cubicBezTo>
                  <a:cubicBezTo>
                    <a:pt x="51" y="43"/>
                    <a:pt x="51" y="43"/>
                    <a:pt x="51" y="41"/>
                  </a:cubicBezTo>
                  <a:cubicBezTo>
                    <a:pt x="51" y="41"/>
                    <a:pt x="51" y="42"/>
                    <a:pt x="52" y="42"/>
                  </a:cubicBezTo>
                  <a:moveTo>
                    <a:pt x="191" y="41"/>
                  </a:moveTo>
                  <a:cubicBezTo>
                    <a:pt x="192" y="42"/>
                    <a:pt x="192" y="42"/>
                    <a:pt x="192" y="42"/>
                  </a:cubicBezTo>
                  <a:lnTo>
                    <a:pt x="191" y="41"/>
                  </a:lnTo>
                  <a:close/>
                  <a:moveTo>
                    <a:pt x="27" y="41"/>
                  </a:moveTo>
                  <a:cubicBezTo>
                    <a:pt x="27" y="43"/>
                    <a:pt x="27" y="44"/>
                    <a:pt x="27" y="46"/>
                  </a:cubicBezTo>
                  <a:cubicBezTo>
                    <a:pt x="27" y="46"/>
                    <a:pt x="26" y="46"/>
                    <a:pt x="26" y="46"/>
                  </a:cubicBezTo>
                  <a:cubicBezTo>
                    <a:pt x="26" y="41"/>
                    <a:pt x="26" y="41"/>
                    <a:pt x="26" y="41"/>
                  </a:cubicBezTo>
                  <a:lnTo>
                    <a:pt x="27" y="41"/>
                  </a:lnTo>
                  <a:close/>
                  <a:moveTo>
                    <a:pt x="109" y="46"/>
                  </a:moveTo>
                  <a:cubicBezTo>
                    <a:pt x="108" y="46"/>
                    <a:pt x="108" y="46"/>
                    <a:pt x="108" y="46"/>
                  </a:cubicBezTo>
                  <a:cubicBezTo>
                    <a:pt x="108" y="42"/>
                    <a:pt x="108" y="42"/>
                    <a:pt x="108" y="42"/>
                  </a:cubicBezTo>
                  <a:cubicBezTo>
                    <a:pt x="109" y="42"/>
                    <a:pt x="109" y="42"/>
                    <a:pt x="109" y="42"/>
                  </a:cubicBezTo>
                  <a:lnTo>
                    <a:pt x="109" y="46"/>
                  </a:lnTo>
                  <a:close/>
                  <a:moveTo>
                    <a:pt x="301" y="42"/>
                  </a:moveTo>
                  <a:cubicBezTo>
                    <a:pt x="303" y="44"/>
                    <a:pt x="302" y="46"/>
                    <a:pt x="302" y="48"/>
                  </a:cubicBezTo>
                  <a:cubicBezTo>
                    <a:pt x="301" y="48"/>
                    <a:pt x="301" y="48"/>
                    <a:pt x="301" y="48"/>
                  </a:cubicBezTo>
                  <a:cubicBezTo>
                    <a:pt x="301" y="48"/>
                    <a:pt x="301" y="48"/>
                    <a:pt x="300" y="48"/>
                  </a:cubicBezTo>
                  <a:cubicBezTo>
                    <a:pt x="300" y="47"/>
                    <a:pt x="300" y="47"/>
                    <a:pt x="300" y="47"/>
                  </a:cubicBezTo>
                  <a:cubicBezTo>
                    <a:pt x="301" y="46"/>
                    <a:pt x="301" y="44"/>
                    <a:pt x="301" y="42"/>
                  </a:cubicBezTo>
                  <a:moveTo>
                    <a:pt x="397" y="42"/>
                  </a:moveTo>
                  <a:cubicBezTo>
                    <a:pt x="398" y="44"/>
                    <a:pt x="399" y="45"/>
                    <a:pt x="399" y="46"/>
                  </a:cubicBezTo>
                  <a:cubicBezTo>
                    <a:pt x="398" y="46"/>
                    <a:pt x="398" y="46"/>
                    <a:pt x="397" y="48"/>
                  </a:cubicBezTo>
                  <a:cubicBezTo>
                    <a:pt x="397" y="46"/>
                    <a:pt x="397" y="44"/>
                    <a:pt x="397" y="42"/>
                  </a:cubicBezTo>
                  <a:moveTo>
                    <a:pt x="327" y="43"/>
                  </a:moveTo>
                  <a:cubicBezTo>
                    <a:pt x="327" y="44"/>
                    <a:pt x="327" y="44"/>
                    <a:pt x="327" y="45"/>
                  </a:cubicBezTo>
                  <a:cubicBezTo>
                    <a:pt x="327" y="45"/>
                    <a:pt x="326" y="46"/>
                    <a:pt x="326" y="46"/>
                  </a:cubicBezTo>
                  <a:cubicBezTo>
                    <a:pt x="325" y="46"/>
                    <a:pt x="325" y="46"/>
                    <a:pt x="325" y="46"/>
                  </a:cubicBezTo>
                  <a:cubicBezTo>
                    <a:pt x="326" y="45"/>
                    <a:pt x="326" y="44"/>
                    <a:pt x="326" y="43"/>
                  </a:cubicBezTo>
                  <a:lnTo>
                    <a:pt x="327" y="43"/>
                  </a:lnTo>
                  <a:close/>
                  <a:moveTo>
                    <a:pt x="392" y="43"/>
                  </a:moveTo>
                  <a:cubicBezTo>
                    <a:pt x="393" y="43"/>
                    <a:pt x="394" y="43"/>
                    <a:pt x="395" y="44"/>
                  </a:cubicBezTo>
                  <a:cubicBezTo>
                    <a:pt x="394" y="45"/>
                    <a:pt x="394" y="46"/>
                    <a:pt x="393" y="47"/>
                  </a:cubicBezTo>
                  <a:cubicBezTo>
                    <a:pt x="393" y="48"/>
                    <a:pt x="393" y="48"/>
                    <a:pt x="393" y="48"/>
                  </a:cubicBezTo>
                  <a:cubicBezTo>
                    <a:pt x="392" y="48"/>
                    <a:pt x="392" y="48"/>
                    <a:pt x="392" y="48"/>
                  </a:cubicBezTo>
                  <a:cubicBezTo>
                    <a:pt x="392" y="45"/>
                    <a:pt x="391" y="45"/>
                    <a:pt x="392" y="43"/>
                  </a:cubicBezTo>
                  <a:moveTo>
                    <a:pt x="166" y="46"/>
                  </a:moveTo>
                  <a:cubicBezTo>
                    <a:pt x="166" y="47"/>
                    <a:pt x="166" y="47"/>
                    <a:pt x="166" y="47"/>
                  </a:cubicBezTo>
                  <a:cubicBezTo>
                    <a:pt x="166" y="47"/>
                    <a:pt x="166" y="47"/>
                    <a:pt x="166" y="47"/>
                  </a:cubicBezTo>
                  <a:cubicBezTo>
                    <a:pt x="166" y="47"/>
                    <a:pt x="165" y="48"/>
                    <a:pt x="165" y="48"/>
                  </a:cubicBezTo>
                  <a:cubicBezTo>
                    <a:pt x="164" y="47"/>
                    <a:pt x="164" y="46"/>
                    <a:pt x="163" y="46"/>
                  </a:cubicBezTo>
                  <a:cubicBezTo>
                    <a:pt x="162" y="45"/>
                    <a:pt x="163" y="46"/>
                    <a:pt x="163" y="44"/>
                  </a:cubicBezTo>
                  <a:lnTo>
                    <a:pt x="166" y="46"/>
                  </a:lnTo>
                  <a:close/>
                  <a:moveTo>
                    <a:pt x="295" y="44"/>
                  </a:moveTo>
                  <a:cubicBezTo>
                    <a:pt x="296" y="45"/>
                    <a:pt x="296" y="45"/>
                    <a:pt x="296" y="45"/>
                  </a:cubicBezTo>
                  <a:cubicBezTo>
                    <a:pt x="295" y="46"/>
                    <a:pt x="295" y="46"/>
                    <a:pt x="293" y="47"/>
                  </a:cubicBezTo>
                  <a:cubicBezTo>
                    <a:pt x="294" y="46"/>
                    <a:pt x="294" y="45"/>
                    <a:pt x="295" y="44"/>
                  </a:cubicBezTo>
                  <a:moveTo>
                    <a:pt x="151" y="45"/>
                  </a:moveTo>
                  <a:cubicBezTo>
                    <a:pt x="151" y="46"/>
                    <a:pt x="151" y="46"/>
                    <a:pt x="151" y="46"/>
                  </a:cubicBezTo>
                  <a:lnTo>
                    <a:pt x="151" y="45"/>
                  </a:lnTo>
                  <a:close/>
                  <a:moveTo>
                    <a:pt x="320" y="45"/>
                  </a:moveTo>
                  <a:cubicBezTo>
                    <a:pt x="320" y="49"/>
                    <a:pt x="320" y="49"/>
                    <a:pt x="320" y="49"/>
                  </a:cubicBezTo>
                  <a:cubicBezTo>
                    <a:pt x="319" y="49"/>
                    <a:pt x="319" y="50"/>
                    <a:pt x="319" y="50"/>
                  </a:cubicBezTo>
                  <a:cubicBezTo>
                    <a:pt x="319" y="48"/>
                    <a:pt x="319" y="47"/>
                    <a:pt x="319" y="46"/>
                  </a:cubicBezTo>
                  <a:cubicBezTo>
                    <a:pt x="318" y="45"/>
                    <a:pt x="318" y="45"/>
                    <a:pt x="318" y="45"/>
                  </a:cubicBezTo>
                  <a:cubicBezTo>
                    <a:pt x="319" y="45"/>
                    <a:pt x="319" y="45"/>
                    <a:pt x="320" y="45"/>
                  </a:cubicBezTo>
                  <a:moveTo>
                    <a:pt x="21" y="45"/>
                  </a:moveTo>
                  <a:cubicBezTo>
                    <a:pt x="20" y="46"/>
                    <a:pt x="20" y="46"/>
                    <a:pt x="20" y="46"/>
                  </a:cubicBezTo>
                  <a:cubicBezTo>
                    <a:pt x="20" y="45"/>
                    <a:pt x="20" y="45"/>
                    <a:pt x="20" y="45"/>
                  </a:cubicBezTo>
                  <a:lnTo>
                    <a:pt x="21" y="45"/>
                  </a:lnTo>
                  <a:close/>
                  <a:moveTo>
                    <a:pt x="52" y="46"/>
                  </a:moveTo>
                  <a:cubicBezTo>
                    <a:pt x="52" y="48"/>
                    <a:pt x="52" y="48"/>
                    <a:pt x="52" y="48"/>
                  </a:cubicBezTo>
                  <a:cubicBezTo>
                    <a:pt x="52" y="48"/>
                    <a:pt x="52" y="49"/>
                    <a:pt x="51" y="49"/>
                  </a:cubicBezTo>
                  <a:cubicBezTo>
                    <a:pt x="50" y="47"/>
                    <a:pt x="51" y="48"/>
                    <a:pt x="50" y="48"/>
                  </a:cubicBezTo>
                  <a:cubicBezTo>
                    <a:pt x="50" y="47"/>
                    <a:pt x="50" y="46"/>
                    <a:pt x="51" y="45"/>
                  </a:cubicBezTo>
                  <a:cubicBezTo>
                    <a:pt x="51" y="45"/>
                    <a:pt x="52" y="45"/>
                    <a:pt x="52" y="46"/>
                  </a:cubicBezTo>
                  <a:moveTo>
                    <a:pt x="107" y="45"/>
                  </a:moveTo>
                  <a:cubicBezTo>
                    <a:pt x="107" y="46"/>
                    <a:pt x="107" y="46"/>
                    <a:pt x="107" y="46"/>
                  </a:cubicBezTo>
                  <a:lnTo>
                    <a:pt x="107" y="45"/>
                  </a:lnTo>
                  <a:close/>
                  <a:moveTo>
                    <a:pt x="160" y="45"/>
                  </a:moveTo>
                  <a:cubicBezTo>
                    <a:pt x="159" y="47"/>
                    <a:pt x="159" y="47"/>
                    <a:pt x="159" y="47"/>
                  </a:cubicBezTo>
                  <a:cubicBezTo>
                    <a:pt x="159" y="45"/>
                    <a:pt x="159" y="45"/>
                    <a:pt x="159" y="45"/>
                  </a:cubicBezTo>
                  <a:lnTo>
                    <a:pt x="160" y="45"/>
                  </a:lnTo>
                  <a:close/>
                  <a:moveTo>
                    <a:pt x="232" y="45"/>
                  </a:moveTo>
                  <a:cubicBezTo>
                    <a:pt x="231" y="47"/>
                    <a:pt x="231" y="47"/>
                    <a:pt x="231" y="47"/>
                  </a:cubicBezTo>
                  <a:cubicBezTo>
                    <a:pt x="231" y="45"/>
                    <a:pt x="231" y="45"/>
                    <a:pt x="231" y="45"/>
                  </a:cubicBezTo>
                  <a:lnTo>
                    <a:pt x="232" y="45"/>
                  </a:lnTo>
                  <a:close/>
                  <a:moveTo>
                    <a:pt x="333" y="45"/>
                  </a:moveTo>
                  <a:cubicBezTo>
                    <a:pt x="333" y="46"/>
                    <a:pt x="333" y="47"/>
                    <a:pt x="333" y="48"/>
                  </a:cubicBezTo>
                  <a:cubicBezTo>
                    <a:pt x="333" y="47"/>
                    <a:pt x="333" y="46"/>
                    <a:pt x="333" y="45"/>
                  </a:cubicBezTo>
                  <a:moveTo>
                    <a:pt x="10" y="46"/>
                  </a:moveTo>
                  <a:cubicBezTo>
                    <a:pt x="11" y="47"/>
                    <a:pt x="11" y="47"/>
                    <a:pt x="11" y="47"/>
                  </a:cubicBezTo>
                  <a:lnTo>
                    <a:pt x="10" y="46"/>
                  </a:lnTo>
                  <a:close/>
                  <a:moveTo>
                    <a:pt x="280" y="46"/>
                  </a:moveTo>
                  <a:cubicBezTo>
                    <a:pt x="281" y="47"/>
                    <a:pt x="281" y="48"/>
                    <a:pt x="281" y="51"/>
                  </a:cubicBezTo>
                  <a:cubicBezTo>
                    <a:pt x="281" y="51"/>
                    <a:pt x="281" y="51"/>
                    <a:pt x="281" y="51"/>
                  </a:cubicBezTo>
                  <a:cubicBezTo>
                    <a:pt x="280" y="51"/>
                    <a:pt x="279" y="51"/>
                    <a:pt x="279" y="51"/>
                  </a:cubicBezTo>
                  <a:cubicBezTo>
                    <a:pt x="279" y="49"/>
                    <a:pt x="279" y="47"/>
                    <a:pt x="280" y="46"/>
                  </a:cubicBezTo>
                  <a:moveTo>
                    <a:pt x="286" y="46"/>
                  </a:moveTo>
                  <a:cubicBezTo>
                    <a:pt x="287" y="47"/>
                    <a:pt x="287" y="47"/>
                    <a:pt x="287" y="47"/>
                  </a:cubicBezTo>
                  <a:lnTo>
                    <a:pt x="286" y="46"/>
                  </a:lnTo>
                  <a:close/>
                  <a:moveTo>
                    <a:pt x="289" y="46"/>
                  </a:moveTo>
                  <a:cubicBezTo>
                    <a:pt x="291" y="47"/>
                    <a:pt x="290" y="45"/>
                    <a:pt x="291" y="47"/>
                  </a:cubicBezTo>
                  <a:cubicBezTo>
                    <a:pt x="289" y="47"/>
                    <a:pt x="289" y="47"/>
                    <a:pt x="289" y="47"/>
                  </a:cubicBezTo>
                  <a:lnTo>
                    <a:pt x="289" y="46"/>
                  </a:lnTo>
                  <a:close/>
                  <a:moveTo>
                    <a:pt x="306" y="46"/>
                  </a:moveTo>
                  <a:cubicBezTo>
                    <a:pt x="306" y="47"/>
                    <a:pt x="306" y="46"/>
                    <a:pt x="306" y="49"/>
                  </a:cubicBezTo>
                  <a:cubicBezTo>
                    <a:pt x="306" y="48"/>
                    <a:pt x="306" y="48"/>
                    <a:pt x="306" y="47"/>
                  </a:cubicBezTo>
                  <a:cubicBezTo>
                    <a:pt x="304" y="47"/>
                    <a:pt x="304" y="47"/>
                    <a:pt x="304" y="47"/>
                  </a:cubicBezTo>
                  <a:cubicBezTo>
                    <a:pt x="305" y="47"/>
                    <a:pt x="305" y="46"/>
                    <a:pt x="306" y="46"/>
                  </a:cubicBezTo>
                  <a:moveTo>
                    <a:pt x="284" y="46"/>
                  </a:moveTo>
                  <a:cubicBezTo>
                    <a:pt x="284" y="46"/>
                    <a:pt x="284" y="47"/>
                    <a:pt x="284" y="47"/>
                  </a:cubicBezTo>
                  <a:cubicBezTo>
                    <a:pt x="284" y="47"/>
                    <a:pt x="284" y="46"/>
                    <a:pt x="284" y="46"/>
                  </a:cubicBezTo>
                  <a:moveTo>
                    <a:pt x="297" y="46"/>
                  </a:moveTo>
                  <a:cubicBezTo>
                    <a:pt x="298" y="46"/>
                    <a:pt x="298" y="46"/>
                    <a:pt x="298" y="46"/>
                  </a:cubicBezTo>
                  <a:cubicBezTo>
                    <a:pt x="298" y="48"/>
                    <a:pt x="299" y="46"/>
                    <a:pt x="298" y="48"/>
                  </a:cubicBezTo>
                  <a:cubicBezTo>
                    <a:pt x="297" y="47"/>
                    <a:pt x="297" y="47"/>
                    <a:pt x="297" y="46"/>
                  </a:cubicBezTo>
                  <a:moveTo>
                    <a:pt x="320" y="63"/>
                  </a:moveTo>
                  <a:cubicBezTo>
                    <a:pt x="319" y="64"/>
                    <a:pt x="318" y="64"/>
                    <a:pt x="317" y="64"/>
                  </a:cubicBezTo>
                  <a:cubicBezTo>
                    <a:pt x="317" y="58"/>
                    <a:pt x="317" y="58"/>
                    <a:pt x="317" y="58"/>
                  </a:cubicBezTo>
                  <a:cubicBezTo>
                    <a:pt x="317" y="57"/>
                    <a:pt x="317" y="57"/>
                    <a:pt x="317" y="57"/>
                  </a:cubicBezTo>
                  <a:cubicBezTo>
                    <a:pt x="317" y="57"/>
                    <a:pt x="317" y="57"/>
                    <a:pt x="317" y="57"/>
                  </a:cubicBezTo>
                  <a:cubicBezTo>
                    <a:pt x="317" y="58"/>
                    <a:pt x="317" y="59"/>
                    <a:pt x="318" y="60"/>
                  </a:cubicBezTo>
                  <a:cubicBezTo>
                    <a:pt x="318" y="61"/>
                    <a:pt x="318" y="61"/>
                    <a:pt x="318" y="61"/>
                  </a:cubicBezTo>
                  <a:cubicBezTo>
                    <a:pt x="318" y="54"/>
                    <a:pt x="318" y="54"/>
                    <a:pt x="318" y="54"/>
                  </a:cubicBezTo>
                  <a:cubicBezTo>
                    <a:pt x="318" y="54"/>
                    <a:pt x="317" y="54"/>
                    <a:pt x="317" y="53"/>
                  </a:cubicBezTo>
                  <a:cubicBezTo>
                    <a:pt x="317" y="56"/>
                    <a:pt x="317" y="56"/>
                    <a:pt x="317" y="56"/>
                  </a:cubicBezTo>
                  <a:cubicBezTo>
                    <a:pt x="317" y="53"/>
                    <a:pt x="317" y="49"/>
                    <a:pt x="317" y="46"/>
                  </a:cubicBezTo>
                  <a:cubicBezTo>
                    <a:pt x="320" y="49"/>
                    <a:pt x="318" y="59"/>
                    <a:pt x="320" y="63"/>
                  </a:cubicBezTo>
                  <a:moveTo>
                    <a:pt x="108" y="47"/>
                  </a:moveTo>
                  <a:cubicBezTo>
                    <a:pt x="109" y="47"/>
                    <a:pt x="109" y="47"/>
                    <a:pt x="109" y="48"/>
                  </a:cubicBezTo>
                  <a:cubicBezTo>
                    <a:pt x="107" y="48"/>
                    <a:pt x="108" y="48"/>
                    <a:pt x="107" y="47"/>
                  </a:cubicBezTo>
                  <a:lnTo>
                    <a:pt x="108" y="47"/>
                  </a:lnTo>
                  <a:close/>
                  <a:moveTo>
                    <a:pt x="237" y="47"/>
                  </a:moveTo>
                  <a:cubicBezTo>
                    <a:pt x="236" y="48"/>
                    <a:pt x="236" y="49"/>
                    <a:pt x="235" y="50"/>
                  </a:cubicBezTo>
                  <a:cubicBezTo>
                    <a:pt x="236" y="49"/>
                    <a:pt x="236" y="48"/>
                    <a:pt x="236" y="47"/>
                  </a:cubicBezTo>
                  <a:lnTo>
                    <a:pt x="237" y="47"/>
                  </a:lnTo>
                  <a:close/>
                  <a:moveTo>
                    <a:pt x="41" y="48"/>
                  </a:moveTo>
                  <a:cubicBezTo>
                    <a:pt x="41" y="50"/>
                    <a:pt x="41" y="51"/>
                    <a:pt x="40" y="53"/>
                  </a:cubicBezTo>
                  <a:cubicBezTo>
                    <a:pt x="40" y="54"/>
                    <a:pt x="40" y="54"/>
                    <a:pt x="40" y="54"/>
                  </a:cubicBezTo>
                  <a:cubicBezTo>
                    <a:pt x="40" y="52"/>
                    <a:pt x="40" y="49"/>
                    <a:pt x="40" y="47"/>
                  </a:cubicBezTo>
                  <a:cubicBezTo>
                    <a:pt x="40" y="48"/>
                    <a:pt x="41" y="48"/>
                    <a:pt x="41" y="48"/>
                  </a:cubicBezTo>
                  <a:moveTo>
                    <a:pt x="383" y="47"/>
                  </a:moveTo>
                  <a:cubicBezTo>
                    <a:pt x="383" y="49"/>
                    <a:pt x="383" y="50"/>
                    <a:pt x="383" y="51"/>
                  </a:cubicBezTo>
                  <a:cubicBezTo>
                    <a:pt x="383" y="50"/>
                    <a:pt x="383" y="49"/>
                    <a:pt x="383" y="47"/>
                  </a:cubicBezTo>
                  <a:moveTo>
                    <a:pt x="313" y="49"/>
                  </a:moveTo>
                  <a:cubicBezTo>
                    <a:pt x="314" y="49"/>
                    <a:pt x="314" y="49"/>
                    <a:pt x="315" y="49"/>
                  </a:cubicBezTo>
                  <a:cubicBezTo>
                    <a:pt x="314" y="49"/>
                    <a:pt x="314" y="49"/>
                    <a:pt x="314" y="49"/>
                  </a:cubicBezTo>
                  <a:cubicBezTo>
                    <a:pt x="313" y="51"/>
                    <a:pt x="313" y="51"/>
                    <a:pt x="313" y="51"/>
                  </a:cubicBezTo>
                  <a:cubicBezTo>
                    <a:pt x="312" y="51"/>
                    <a:pt x="312" y="51"/>
                    <a:pt x="312" y="51"/>
                  </a:cubicBezTo>
                  <a:cubicBezTo>
                    <a:pt x="312" y="51"/>
                    <a:pt x="312" y="50"/>
                    <a:pt x="312" y="49"/>
                  </a:cubicBezTo>
                  <a:cubicBezTo>
                    <a:pt x="313" y="48"/>
                    <a:pt x="313" y="48"/>
                    <a:pt x="313" y="48"/>
                  </a:cubicBezTo>
                  <a:cubicBezTo>
                    <a:pt x="313" y="48"/>
                    <a:pt x="313" y="48"/>
                    <a:pt x="313" y="49"/>
                  </a:cubicBezTo>
                  <a:moveTo>
                    <a:pt x="32" y="48"/>
                  </a:moveTo>
                  <a:cubicBezTo>
                    <a:pt x="32" y="49"/>
                    <a:pt x="33" y="50"/>
                    <a:pt x="33" y="51"/>
                  </a:cubicBezTo>
                  <a:cubicBezTo>
                    <a:pt x="33" y="50"/>
                    <a:pt x="32" y="49"/>
                    <a:pt x="32" y="48"/>
                  </a:cubicBezTo>
                  <a:moveTo>
                    <a:pt x="159" y="48"/>
                  </a:moveTo>
                  <a:cubicBezTo>
                    <a:pt x="159" y="49"/>
                    <a:pt x="159" y="49"/>
                    <a:pt x="159" y="49"/>
                  </a:cubicBezTo>
                  <a:lnTo>
                    <a:pt x="159" y="48"/>
                  </a:lnTo>
                  <a:close/>
                  <a:moveTo>
                    <a:pt x="203" y="50"/>
                  </a:moveTo>
                  <a:cubicBezTo>
                    <a:pt x="202" y="50"/>
                    <a:pt x="202" y="50"/>
                    <a:pt x="202" y="50"/>
                  </a:cubicBezTo>
                  <a:cubicBezTo>
                    <a:pt x="202" y="50"/>
                    <a:pt x="202" y="49"/>
                    <a:pt x="202" y="48"/>
                  </a:cubicBezTo>
                  <a:cubicBezTo>
                    <a:pt x="203" y="49"/>
                    <a:pt x="203" y="49"/>
                    <a:pt x="203" y="50"/>
                  </a:cubicBezTo>
                  <a:moveTo>
                    <a:pt x="323" y="48"/>
                  </a:moveTo>
                  <a:cubicBezTo>
                    <a:pt x="324" y="49"/>
                    <a:pt x="324" y="49"/>
                    <a:pt x="324" y="49"/>
                  </a:cubicBezTo>
                  <a:lnTo>
                    <a:pt x="323" y="48"/>
                  </a:lnTo>
                  <a:close/>
                  <a:moveTo>
                    <a:pt x="285" y="49"/>
                  </a:moveTo>
                  <a:cubicBezTo>
                    <a:pt x="287" y="49"/>
                    <a:pt x="286" y="49"/>
                    <a:pt x="287" y="50"/>
                  </a:cubicBezTo>
                  <a:cubicBezTo>
                    <a:pt x="287" y="51"/>
                    <a:pt x="286" y="51"/>
                    <a:pt x="286" y="52"/>
                  </a:cubicBezTo>
                  <a:cubicBezTo>
                    <a:pt x="285" y="50"/>
                    <a:pt x="285" y="50"/>
                    <a:pt x="285" y="50"/>
                  </a:cubicBezTo>
                  <a:cubicBezTo>
                    <a:pt x="285" y="50"/>
                    <a:pt x="285" y="49"/>
                    <a:pt x="285" y="49"/>
                  </a:cubicBezTo>
                  <a:moveTo>
                    <a:pt x="19" y="49"/>
                  </a:moveTo>
                  <a:cubicBezTo>
                    <a:pt x="19" y="50"/>
                    <a:pt x="19" y="50"/>
                    <a:pt x="19" y="50"/>
                  </a:cubicBezTo>
                  <a:lnTo>
                    <a:pt x="19" y="49"/>
                  </a:lnTo>
                  <a:close/>
                  <a:moveTo>
                    <a:pt x="44" y="53"/>
                  </a:moveTo>
                  <a:cubicBezTo>
                    <a:pt x="43" y="53"/>
                    <a:pt x="43" y="53"/>
                    <a:pt x="43" y="53"/>
                  </a:cubicBezTo>
                  <a:cubicBezTo>
                    <a:pt x="43" y="52"/>
                    <a:pt x="43" y="51"/>
                    <a:pt x="43" y="49"/>
                  </a:cubicBezTo>
                  <a:cubicBezTo>
                    <a:pt x="43" y="51"/>
                    <a:pt x="44" y="52"/>
                    <a:pt x="44" y="53"/>
                  </a:cubicBezTo>
                  <a:moveTo>
                    <a:pt x="296" y="49"/>
                  </a:moveTo>
                  <a:cubicBezTo>
                    <a:pt x="296" y="50"/>
                    <a:pt x="296" y="50"/>
                    <a:pt x="297" y="51"/>
                  </a:cubicBezTo>
                  <a:cubicBezTo>
                    <a:pt x="295" y="51"/>
                    <a:pt x="295" y="51"/>
                    <a:pt x="295" y="51"/>
                  </a:cubicBezTo>
                  <a:cubicBezTo>
                    <a:pt x="295" y="50"/>
                    <a:pt x="296" y="50"/>
                    <a:pt x="296" y="49"/>
                  </a:cubicBezTo>
                  <a:moveTo>
                    <a:pt x="303" y="49"/>
                  </a:moveTo>
                  <a:cubicBezTo>
                    <a:pt x="305" y="49"/>
                    <a:pt x="305" y="49"/>
                    <a:pt x="305" y="49"/>
                  </a:cubicBezTo>
                  <a:cubicBezTo>
                    <a:pt x="305" y="51"/>
                    <a:pt x="305" y="51"/>
                    <a:pt x="305" y="51"/>
                  </a:cubicBezTo>
                  <a:cubicBezTo>
                    <a:pt x="303" y="51"/>
                    <a:pt x="303" y="51"/>
                    <a:pt x="303" y="51"/>
                  </a:cubicBezTo>
                  <a:cubicBezTo>
                    <a:pt x="303" y="50"/>
                    <a:pt x="303" y="50"/>
                    <a:pt x="303" y="49"/>
                  </a:cubicBezTo>
                  <a:moveTo>
                    <a:pt x="186" y="50"/>
                  </a:moveTo>
                  <a:cubicBezTo>
                    <a:pt x="186" y="51"/>
                    <a:pt x="186" y="51"/>
                    <a:pt x="186" y="51"/>
                  </a:cubicBezTo>
                  <a:lnTo>
                    <a:pt x="186" y="50"/>
                  </a:lnTo>
                  <a:close/>
                  <a:moveTo>
                    <a:pt x="339" y="51"/>
                  </a:moveTo>
                  <a:cubicBezTo>
                    <a:pt x="341" y="52"/>
                    <a:pt x="339" y="52"/>
                    <a:pt x="341" y="51"/>
                  </a:cubicBezTo>
                  <a:cubicBezTo>
                    <a:pt x="341" y="51"/>
                    <a:pt x="342" y="52"/>
                    <a:pt x="342" y="52"/>
                  </a:cubicBezTo>
                  <a:cubicBezTo>
                    <a:pt x="340" y="52"/>
                    <a:pt x="339" y="53"/>
                    <a:pt x="338" y="53"/>
                  </a:cubicBezTo>
                  <a:cubicBezTo>
                    <a:pt x="338" y="50"/>
                    <a:pt x="338" y="50"/>
                    <a:pt x="338" y="50"/>
                  </a:cubicBezTo>
                  <a:cubicBezTo>
                    <a:pt x="339" y="51"/>
                    <a:pt x="338" y="50"/>
                    <a:pt x="339" y="51"/>
                  </a:cubicBezTo>
                  <a:moveTo>
                    <a:pt x="52" y="50"/>
                  </a:moveTo>
                  <a:cubicBezTo>
                    <a:pt x="52" y="51"/>
                    <a:pt x="52" y="51"/>
                    <a:pt x="52" y="51"/>
                  </a:cubicBezTo>
                  <a:lnTo>
                    <a:pt x="52" y="50"/>
                  </a:lnTo>
                  <a:close/>
                  <a:moveTo>
                    <a:pt x="331" y="53"/>
                  </a:moveTo>
                  <a:cubicBezTo>
                    <a:pt x="330" y="55"/>
                    <a:pt x="330" y="55"/>
                    <a:pt x="330" y="55"/>
                  </a:cubicBezTo>
                  <a:cubicBezTo>
                    <a:pt x="330" y="50"/>
                    <a:pt x="330" y="50"/>
                    <a:pt x="330" y="50"/>
                  </a:cubicBezTo>
                  <a:lnTo>
                    <a:pt x="331" y="53"/>
                  </a:lnTo>
                  <a:close/>
                  <a:moveTo>
                    <a:pt x="377" y="50"/>
                  </a:moveTo>
                  <a:cubicBezTo>
                    <a:pt x="377" y="53"/>
                    <a:pt x="377" y="53"/>
                    <a:pt x="377" y="53"/>
                  </a:cubicBezTo>
                  <a:cubicBezTo>
                    <a:pt x="377" y="53"/>
                    <a:pt x="376" y="53"/>
                    <a:pt x="375" y="53"/>
                  </a:cubicBezTo>
                  <a:cubicBezTo>
                    <a:pt x="375" y="52"/>
                    <a:pt x="376" y="51"/>
                    <a:pt x="376" y="50"/>
                  </a:cubicBezTo>
                  <a:lnTo>
                    <a:pt x="377" y="50"/>
                  </a:lnTo>
                  <a:close/>
                  <a:moveTo>
                    <a:pt x="310" y="69"/>
                  </a:moveTo>
                  <a:cubicBezTo>
                    <a:pt x="310" y="69"/>
                    <a:pt x="309" y="70"/>
                    <a:pt x="309" y="70"/>
                  </a:cubicBezTo>
                  <a:cubicBezTo>
                    <a:pt x="309" y="68"/>
                    <a:pt x="308" y="68"/>
                    <a:pt x="309" y="66"/>
                  </a:cubicBezTo>
                  <a:cubicBezTo>
                    <a:pt x="307" y="65"/>
                    <a:pt x="308" y="65"/>
                    <a:pt x="306" y="67"/>
                  </a:cubicBezTo>
                  <a:cubicBezTo>
                    <a:pt x="307" y="62"/>
                    <a:pt x="306" y="57"/>
                    <a:pt x="309" y="53"/>
                  </a:cubicBezTo>
                  <a:cubicBezTo>
                    <a:pt x="309" y="53"/>
                    <a:pt x="310" y="52"/>
                    <a:pt x="310" y="51"/>
                  </a:cubicBezTo>
                  <a:cubicBezTo>
                    <a:pt x="314" y="55"/>
                    <a:pt x="311" y="66"/>
                    <a:pt x="310" y="69"/>
                  </a:cubicBezTo>
                  <a:moveTo>
                    <a:pt x="32" y="52"/>
                  </a:moveTo>
                  <a:cubicBezTo>
                    <a:pt x="32" y="53"/>
                    <a:pt x="32" y="53"/>
                    <a:pt x="32" y="53"/>
                  </a:cubicBezTo>
                  <a:lnTo>
                    <a:pt x="32" y="52"/>
                  </a:lnTo>
                  <a:close/>
                  <a:moveTo>
                    <a:pt x="173" y="53"/>
                  </a:moveTo>
                  <a:cubicBezTo>
                    <a:pt x="173" y="54"/>
                    <a:pt x="173" y="54"/>
                    <a:pt x="173" y="54"/>
                  </a:cubicBezTo>
                  <a:cubicBezTo>
                    <a:pt x="173" y="54"/>
                    <a:pt x="173" y="54"/>
                    <a:pt x="172" y="55"/>
                  </a:cubicBezTo>
                  <a:cubicBezTo>
                    <a:pt x="172" y="54"/>
                    <a:pt x="172" y="53"/>
                    <a:pt x="172" y="52"/>
                  </a:cubicBezTo>
                  <a:lnTo>
                    <a:pt x="173" y="53"/>
                  </a:lnTo>
                  <a:close/>
                  <a:moveTo>
                    <a:pt x="189" y="52"/>
                  </a:moveTo>
                  <a:cubicBezTo>
                    <a:pt x="188" y="52"/>
                    <a:pt x="188" y="53"/>
                    <a:pt x="188" y="53"/>
                  </a:cubicBezTo>
                  <a:cubicBezTo>
                    <a:pt x="188" y="52"/>
                    <a:pt x="188" y="52"/>
                    <a:pt x="188" y="52"/>
                  </a:cubicBezTo>
                  <a:lnTo>
                    <a:pt x="189" y="52"/>
                  </a:lnTo>
                  <a:close/>
                  <a:moveTo>
                    <a:pt x="323" y="52"/>
                  </a:moveTo>
                  <a:cubicBezTo>
                    <a:pt x="324" y="54"/>
                    <a:pt x="324" y="54"/>
                    <a:pt x="324" y="54"/>
                  </a:cubicBezTo>
                  <a:lnTo>
                    <a:pt x="323" y="52"/>
                  </a:lnTo>
                  <a:close/>
                  <a:moveTo>
                    <a:pt x="380" y="52"/>
                  </a:moveTo>
                  <a:cubicBezTo>
                    <a:pt x="378" y="54"/>
                    <a:pt x="378" y="54"/>
                    <a:pt x="378" y="54"/>
                  </a:cubicBezTo>
                  <a:cubicBezTo>
                    <a:pt x="379" y="52"/>
                    <a:pt x="379" y="52"/>
                    <a:pt x="379" y="52"/>
                  </a:cubicBezTo>
                  <a:lnTo>
                    <a:pt x="380" y="52"/>
                  </a:lnTo>
                  <a:close/>
                  <a:moveTo>
                    <a:pt x="21" y="52"/>
                  </a:moveTo>
                  <a:cubicBezTo>
                    <a:pt x="21" y="53"/>
                    <a:pt x="21" y="53"/>
                    <a:pt x="21" y="53"/>
                  </a:cubicBezTo>
                  <a:lnTo>
                    <a:pt x="21" y="52"/>
                  </a:lnTo>
                  <a:close/>
                  <a:moveTo>
                    <a:pt x="160" y="52"/>
                  </a:moveTo>
                  <a:cubicBezTo>
                    <a:pt x="160" y="53"/>
                    <a:pt x="159" y="53"/>
                    <a:pt x="159" y="53"/>
                  </a:cubicBezTo>
                  <a:cubicBezTo>
                    <a:pt x="159" y="53"/>
                    <a:pt x="159" y="53"/>
                    <a:pt x="159" y="52"/>
                  </a:cubicBezTo>
                  <a:lnTo>
                    <a:pt x="160" y="52"/>
                  </a:lnTo>
                  <a:close/>
                  <a:moveTo>
                    <a:pt x="324" y="60"/>
                  </a:moveTo>
                  <a:cubicBezTo>
                    <a:pt x="323" y="61"/>
                    <a:pt x="323" y="61"/>
                    <a:pt x="323" y="61"/>
                  </a:cubicBezTo>
                  <a:cubicBezTo>
                    <a:pt x="324" y="58"/>
                    <a:pt x="324" y="55"/>
                    <a:pt x="324" y="52"/>
                  </a:cubicBezTo>
                  <a:cubicBezTo>
                    <a:pt x="326" y="55"/>
                    <a:pt x="324" y="58"/>
                    <a:pt x="324" y="60"/>
                  </a:cubicBezTo>
                  <a:moveTo>
                    <a:pt x="336" y="52"/>
                  </a:moveTo>
                  <a:cubicBezTo>
                    <a:pt x="336" y="53"/>
                    <a:pt x="336" y="53"/>
                    <a:pt x="336" y="53"/>
                  </a:cubicBezTo>
                  <a:cubicBezTo>
                    <a:pt x="334" y="53"/>
                    <a:pt x="336" y="54"/>
                    <a:pt x="334" y="52"/>
                  </a:cubicBezTo>
                  <a:lnTo>
                    <a:pt x="336" y="52"/>
                  </a:lnTo>
                  <a:close/>
                  <a:moveTo>
                    <a:pt x="362" y="52"/>
                  </a:moveTo>
                  <a:cubicBezTo>
                    <a:pt x="362" y="53"/>
                    <a:pt x="362" y="53"/>
                    <a:pt x="363" y="53"/>
                  </a:cubicBezTo>
                  <a:cubicBezTo>
                    <a:pt x="362" y="53"/>
                    <a:pt x="362" y="53"/>
                    <a:pt x="362" y="52"/>
                  </a:cubicBezTo>
                  <a:moveTo>
                    <a:pt x="71" y="57"/>
                  </a:moveTo>
                  <a:cubicBezTo>
                    <a:pt x="70" y="59"/>
                    <a:pt x="70" y="59"/>
                    <a:pt x="70" y="59"/>
                  </a:cubicBezTo>
                  <a:cubicBezTo>
                    <a:pt x="69" y="59"/>
                    <a:pt x="69" y="59"/>
                    <a:pt x="69" y="59"/>
                  </a:cubicBezTo>
                  <a:cubicBezTo>
                    <a:pt x="69" y="56"/>
                    <a:pt x="70" y="57"/>
                    <a:pt x="70" y="53"/>
                  </a:cubicBezTo>
                  <a:cubicBezTo>
                    <a:pt x="71" y="54"/>
                    <a:pt x="71" y="56"/>
                    <a:pt x="71" y="57"/>
                  </a:cubicBezTo>
                  <a:moveTo>
                    <a:pt x="170" y="55"/>
                  </a:moveTo>
                  <a:cubicBezTo>
                    <a:pt x="170" y="56"/>
                    <a:pt x="170" y="56"/>
                    <a:pt x="170" y="56"/>
                  </a:cubicBezTo>
                  <a:cubicBezTo>
                    <a:pt x="169" y="56"/>
                    <a:pt x="168" y="56"/>
                    <a:pt x="168" y="56"/>
                  </a:cubicBezTo>
                  <a:cubicBezTo>
                    <a:pt x="168" y="55"/>
                    <a:pt x="168" y="54"/>
                    <a:pt x="169" y="53"/>
                  </a:cubicBezTo>
                  <a:lnTo>
                    <a:pt x="170" y="55"/>
                  </a:lnTo>
                  <a:close/>
                  <a:moveTo>
                    <a:pt x="183" y="54"/>
                  </a:moveTo>
                  <a:cubicBezTo>
                    <a:pt x="183" y="57"/>
                    <a:pt x="183" y="55"/>
                    <a:pt x="181" y="56"/>
                  </a:cubicBezTo>
                  <a:cubicBezTo>
                    <a:pt x="182" y="61"/>
                    <a:pt x="181" y="60"/>
                    <a:pt x="182" y="64"/>
                  </a:cubicBezTo>
                  <a:cubicBezTo>
                    <a:pt x="181" y="64"/>
                    <a:pt x="180" y="64"/>
                    <a:pt x="179" y="64"/>
                  </a:cubicBezTo>
                  <a:cubicBezTo>
                    <a:pt x="179" y="62"/>
                    <a:pt x="181" y="58"/>
                    <a:pt x="180" y="56"/>
                  </a:cubicBezTo>
                  <a:cubicBezTo>
                    <a:pt x="181" y="55"/>
                    <a:pt x="182" y="54"/>
                    <a:pt x="182" y="53"/>
                  </a:cubicBezTo>
                  <a:lnTo>
                    <a:pt x="183" y="54"/>
                  </a:lnTo>
                  <a:close/>
                  <a:moveTo>
                    <a:pt x="63" y="57"/>
                  </a:moveTo>
                  <a:cubicBezTo>
                    <a:pt x="63" y="58"/>
                    <a:pt x="63" y="58"/>
                    <a:pt x="63" y="58"/>
                  </a:cubicBezTo>
                  <a:cubicBezTo>
                    <a:pt x="62" y="58"/>
                    <a:pt x="62" y="58"/>
                    <a:pt x="62" y="58"/>
                  </a:cubicBezTo>
                  <a:cubicBezTo>
                    <a:pt x="62" y="57"/>
                    <a:pt x="63" y="55"/>
                    <a:pt x="63" y="53"/>
                  </a:cubicBezTo>
                  <a:lnTo>
                    <a:pt x="63" y="57"/>
                  </a:lnTo>
                  <a:close/>
                  <a:moveTo>
                    <a:pt x="80" y="53"/>
                  </a:moveTo>
                  <a:cubicBezTo>
                    <a:pt x="80" y="55"/>
                    <a:pt x="80" y="55"/>
                    <a:pt x="80" y="55"/>
                  </a:cubicBezTo>
                  <a:lnTo>
                    <a:pt x="80" y="53"/>
                  </a:lnTo>
                  <a:close/>
                  <a:moveTo>
                    <a:pt x="390" y="55"/>
                  </a:moveTo>
                  <a:cubicBezTo>
                    <a:pt x="389" y="56"/>
                    <a:pt x="389" y="58"/>
                    <a:pt x="388" y="60"/>
                  </a:cubicBezTo>
                  <a:cubicBezTo>
                    <a:pt x="386" y="60"/>
                    <a:pt x="385" y="59"/>
                    <a:pt x="383" y="58"/>
                  </a:cubicBezTo>
                  <a:cubicBezTo>
                    <a:pt x="382" y="59"/>
                    <a:pt x="382" y="59"/>
                    <a:pt x="382" y="61"/>
                  </a:cubicBezTo>
                  <a:cubicBezTo>
                    <a:pt x="382" y="61"/>
                    <a:pt x="382" y="61"/>
                    <a:pt x="382" y="61"/>
                  </a:cubicBezTo>
                  <a:cubicBezTo>
                    <a:pt x="381" y="59"/>
                    <a:pt x="380" y="58"/>
                    <a:pt x="379" y="56"/>
                  </a:cubicBezTo>
                  <a:cubicBezTo>
                    <a:pt x="380" y="57"/>
                    <a:pt x="381" y="57"/>
                    <a:pt x="382" y="58"/>
                  </a:cubicBezTo>
                  <a:cubicBezTo>
                    <a:pt x="383" y="58"/>
                    <a:pt x="383" y="58"/>
                    <a:pt x="383" y="58"/>
                  </a:cubicBezTo>
                  <a:cubicBezTo>
                    <a:pt x="382" y="57"/>
                    <a:pt x="383" y="58"/>
                    <a:pt x="382" y="57"/>
                  </a:cubicBezTo>
                  <a:cubicBezTo>
                    <a:pt x="383" y="56"/>
                    <a:pt x="386" y="56"/>
                    <a:pt x="386" y="57"/>
                  </a:cubicBezTo>
                  <a:cubicBezTo>
                    <a:pt x="387" y="56"/>
                    <a:pt x="388" y="55"/>
                    <a:pt x="388" y="53"/>
                  </a:cubicBezTo>
                  <a:cubicBezTo>
                    <a:pt x="389" y="54"/>
                    <a:pt x="389" y="54"/>
                    <a:pt x="390" y="55"/>
                  </a:cubicBezTo>
                  <a:moveTo>
                    <a:pt x="12" y="54"/>
                  </a:moveTo>
                  <a:cubicBezTo>
                    <a:pt x="12" y="55"/>
                    <a:pt x="12" y="55"/>
                    <a:pt x="12" y="56"/>
                  </a:cubicBezTo>
                  <a:cubicBezTo>
                    <a:pt x="12" y="54"/>
                    <a:pt x="12" y="54"/>
                    <a:pt x="12" y="54"/>
                  </a:cubicBezTo>
                  <a:close/>
                  <a:moveTo>
                    <a:pt x="48" y="54"/>
                  </a:moveTo>
                  <a:cubicBezTo>
                    <a:pt x="47" y="55"/>
                    <a:pt x="47" y="55"/>
                    <a:pt x="47" y="56"/>
                  </a:cubicBezTo>
                  <a:cubicBezTo>
                    <a:pt x="47" y="54"/>
                    <a:pt x="47" y="54"/>
                    <a:pt x="47" y="54"/>
                  </a:cubicBezTo>
                  <a:lnTo>
                    <a:pt x="48" y="54"/>
                  </a:lnTo>
                  <a:close/>
                  <a:moveTo>
                    <a:pt x="163" y="54"/>
                  </a:moveTo>
                  <a:cubicBezTo>
                    <a:pt x="164" y="54"/>
                    <a:pt x="164" y="54"/>
                    <a:pt x="164" y="55"/>
                  </a:cubicBezTo>
                  <a:cubicBezTo>
                    <a:pt x="164" y="54"/>
                    <a:pt x="164" y="54"/>
                    <a:pt x="163" y="54"/>
                  </a:cubicBezTo>
                  <a:moveTo>
                    <a:pt x="303" y="55"/>
                  </a:moveTo>
                  <a:cubicBezTo>
                    <a:pt x="303" y="63"/>
                    <a:pt x="298" y="65"/>
                    <a:pt x="299" y="73"/>
                  </a:cubicBezTo>
                  <a:cubicBezTo>
                    <a:pt x="298" y="73"/>
                    <a:pt x="298" y="73"/>
                    <a:pt x="298" y="72"/>
                  </a:cubicBezTo>
                  <a:cubicBezTo>
                    <a:pt x="297" y="68"/>
                    <a:pt x="298" y="64"/>
                    <a:pt x="296" y="61"/>
                  </a:cubicBezTo>
                  <a:cubicBezTo>
                    <a:pt x="298" y="60"/>
                    <a:pt x="296" y="60"/>
                    <a:pt x="299" y="61"/>
                  </a:cubicBezTo>
                  <a:cubicBezTo>
                    <a:pt x="299" y="61"/>
                    <a:pt x="299" y="61"/>
                    <a:pt x="299" y="60"/>
                  </a:cubicBezTo>
                  <a:cubicBezTo>
                    <a:pt x="298" y="59"/>
                    <a:pt x="297" y="59"/>
                    <a:pt x="297" y="56"/>
                  </a:cubicBezTo>
                  <a:cubicBezTo>
                    <a:pt x="297" y="55"/>
                    <a:pt x="298" y="55"/>
                    <a:pt x="298" y="54"/>
                  </a:cubicBezTo>
                  <a:cubicBezTo>
                    <a:pt x="300" y="55"/>
                    <a:pt x="301" y="55"/>
                    <a:pt x="303" y="55"/>
                  </a:cubicBezTo>
                  <a:moveTo>
                    <a:pt x="52" y="55"/>
                  </a:moveTo>
                  <a:cubicBezTo>
                    <a:pt x="51" y="57"/>
                    <a:pt x="51" y="57"/>
                    <a:pt x="51" y="57"/>
                  </a:cubicBezTo>
                  <a:cubicBezTo>
                    <a:pt x="52" y="55"/>
                    <a:pt x="52" y="55"/>
                    <a:pt x="52" y="55"/>
                  </a:cubicBezTo>
                  <a:close/>
                  <a:moveTo>
                    <a:pt x="85" y="57"/>
                  </a:moveTo>
                  <a:cubicBezTo>
                    <a:pt x="85" y="59"/>
                    <a:pt x="85" y="59"/>
                    <a:pt x="85" y="59"/>
                  </a:cubicBezTo>
                  <a:cubicBezTo>
                    <a:pt x="83" y="59"/>
                    <a:pt x="81" y="58"/>
                    <a:pt x="80" y="58"/>
                  </a:cubicBezTo>
                  <a:cubicBezTo>
                    <a:pt x="79" y="58"/>
                    <a:pt x="79" y="58"/>
                    <a:pt x="79" y="58"/>
                  </a:cubicBezTo>
                  <a:cubicBezTo>
                    <a:pt x="79" y="56"/>
                    <a:pt x="79" y="56"/>
                    <a:pt x="79" y="56"/>
                  </a:cubicBezTo>
                  <a:cubicBezTo>
                    <a:pt x="80" y="57"/>
                    <a:pt x="81" y="57"/>
                    <a:pt x="83" y="58"/>
                  </a:cubicBezTo>
                  <a:cubicBezTo>
                    <a:pt x="83" y="57"/>
                    <a:pt x="83" y="56"/>
                    <a:pt x="84" y="55"/>
                  </a:cubicBezTo>
                  <a:cubicBezTo>
                    <a:pt x="84" y="56"/>
                    <a:pt x="84" y="56"/>
                    <a:pt x="85" y="57"/>
                  </a:cubicBezTo>
                  <a:moveTo>
                    <a:pt x="166" y="61"/>
                  </a:moveTo>
                  <a:cubicBezTo>
                    <a:pt x="166" y="62"/>
                    <a:pt x="165" y="62"/>
                    <a:pt x="165" y="62"/>
                  </a:cubicBezTo>
                  <a:cubicBezTo>
                    <a:pt x="163" y="62"/>
                    <a:pt x="163" y="62"/>
                    <a:pt x="163" y="62"/>
                  </a:cubicBezTo>
                  <a:cubicBezTo>
                    <a:pt x="164" y="59"/>
                    <a:pt x="165" y="59"/>
                    <a:pt x="165" y="55"/>
                  </a:cubicBezTo>
                  <a:cubicBezTo>
                    <a:pt x="166" y="56"/>
                    <a:pt x="166" y="59"/>
                    <a:pt x="166" y="61"/>
                  </a:cubicBezTo>
                  <a:moveTo>
                    <a:pt x="294" y="56"/>
                  </a:moveTo>
                  <a:cubicBezTo>
                    <a:pt x="296" y="57"/>
                    <a:pt x="295" y="56"/>
                    <a:pt x="296" y="58"/>
                  </a:cubicBezTo>
                  <a:cubicBezTo>
                    <a:pt x="295" y="58"/>
                    <a:pt x="294" y="59"/>
                    <a:pt x="293" y="59"/>
                  </a:cubicBezTo>
                  <a:cubicBezTo>
                    <a:pt x="293" y="55"/>
                    <a:pt x="293" y="55"/>
                    <a:pt x="293" y="55"/>
                  </a:cubicBezTo>
                  <a:cubicBezTo>
                    <a:pt x="293" y="55"/>
                    <a:pt x="294" y="55"/>
                    <a:pt x="294" y="56"/>
                  </a:cubicBezTo>
                  <a:moveTo>
                    <a:pt x="313" y="55"/>
                  </a:moveTo>
                  <a:cubicBezTo>
                    <a:pt x="315" y="57"/>
                    <a:pt x="315" y="59"/>
                    <a:pt x="313" y="60"/>
                  </a:cubicBezTo>
                  <a:cubicBezTo>
                    <a:pt x="314" y="63"/>
                    <a:pt x="313" y="62"/>
                    <a:pt x="316" y="63"/>
                  </a:cubicBezTo>
                  <a:cubicBezTo>
                    <a:pt x="316" y="66"/>
                    <a:pt x="316" y="66"/>
                    <a:pt x="316" y="66"/>
                  </a:cubicBezTo>
                  <a:cubicBezTo>
                    <a:pt x="313" y="65"/>
                    <a:pt x="315" y="64"/>
                    <a:pt x="313" y="66"/>
                  </a:cubicBezTo>
                  <a:cubicBezTo>
                    <a:pt x="313" y="55"/>
                    <a:pt x="313" y="55"/>
                    <a:pt x="313" y="55"/>
                  </a:cubicBezTo>
                  <a:close/>
                  <a:moveTo>
                    <a:pt x="374" y="55"/>
                  </a:moveTo>
                  <a:cubicBezTo>
                    <a:pt x="374" y="56"/>
                    <a:pt x="374" y="56"/>
                    <a:pt x="374" y="56"/>
                  </a:cubicBezTo>
                  <a:cubicBezTo>
                    <a:pt x="373" y="56"/>
                    <a:pt x="373" y="56"/>
                    <a:pt x="372" y="57"/>
                  </a:cubicBezTo>
                  <a:cubicBezTo>
                    <a:pt x="372" y="57"/>
                    <a:pt x="372" y="57"/>
                    <a:pt x="372" y="57"/>
                  </a:cubicBezTo>
                  <a:cubicBezTo>
                    <a:pt x="372" y="55"/>
                    <a:pt x="372" y="55"/>
                    <a:pt x="372" y="55"/>
                  </a:cubicBezTo>
                  <a:lnTo>
                    <a:pt x="374" y="55"/>
                  </a:lnTo>
                  <a:close/>
                  <a:moveTo>
                    <a:pt x="207" y="57"/>
                  </a:moveTo>
                  <a:cubicBezTo>
                    <a:pt x="206" y="57"/>
                    <a:pt x="206" y="57"/>
                    <a:pt x="206" y="57"/>
                  </a:cubicBezTo>
                  <a:cubicBezTo>
                    <a:pt x="207" y="56"/>
                    <a:pt x="207" y="56"/>
                    <a:pt x="207" y="56"/>
                  </a:cubicBezTo>
                  <a:cubicBezTo>
                    <a:pt x="207" y="56"/>
                    <a:pt x="207" y="56"/>
                    <a:pt x="207" y="57"/>
                  </a:cubicBezTo>
                  <a:moveTo>
                    <a:pt x="211" y="56"/>
                  </a:moveTo>
                  <a:cubicBezTo>
                    <a:pt x="211" y="57"/>
                    <a:pt x="211" y="57"/>
                    <a:pt x="211" y="57"/>
                  </a:cubicBezTo>
                  <a:lnTo>
                    <a:pt x="211" y="56"/>
                  </a:lnTo>
                  <a:close/>
                  <a:moveTo>
                    <a:pt x="292" y="70"/>
                  </a:moveTo>
                  <a:cubicBezTo>
                    <a:pt x="290" y="72"/>
                    <a:pt x="290" y="72"/>
                    <a:pt x="290" y="72"/>
                  </a:cubicBezTo>
                  <a:cubicBezTo>
                    <a:pt x="291" y="69"/>
                    <a:pt x="291" y="67"/>
                    <a:pt x="292" y="63"/>
                  </a:cubicBezTo>
                  <a:cubicBezTo>
                    <a:pt x="289" y="59"/>
                    <a:pt x="288" y="58"/>
                    <a:pt x="279" y="59"/>
                  </a:cubicBezTo>
                  <a:cubicBezTo>
                    <a:pt x="282" y="55"/>
                    <a:pt x="285" y="57"/>
                    <a:pt x="289" y="57"/>
                  </a:cubicBezTo>
                  <a:cubicBezTo>
                    <a:pt x="290" y="58"/>
                    <a:pt x="290" y="58"/>
                    <a:pt x="289" y="60"/>
                  </a:cubicBezTo>
                  <a:cubicBezTo>
                    <a:pt x="291" y="60"/>
                    <a:pt x="292" y="59"/>
                    <a:pt x="293" y="59"/>
                  </a:cubicBezTo>
                  <a:cubicBezTo>
                    <a:pt x="293" y="63"/>
                    <a:pt x="293" y="63"/>
                    <a:pt x="293" y="63"/>
                  </a:cubicBezTo>
                  <a:cubicBezTo>
                    <a:pt x="294" y="63"/>
                    <a:pt x="295" y="63"/>
                    <a:pt x="296" y="63"/>
                  </a:cubicBezTo>
                  <a:cubicBezTo>
                    <a:pt x="295" y="64"/>
                    <a:pt x="294" y="64"/>
                    <a:pt x="293" y="64"/>
                  </a:cubicBezTo>
                  <a:cubicBezTo>
                    <a:pt x="293" y="66"/>
                    <a:pt x="293" y="68"/>
                    <a:pt x="292" y="70"/>
                  </a:cubicBezTo>
                  <a:moveTo>
                    <a:pt x="340" y="56"/>
                  </a:moveTo>
                  <a:cubicBezTo>
                    <a:pt x="340" y="56"/>
                    <a:pt x="340" y="56"/>
                    <a:pt x="340" y="56"/>
                  </a:cubicBezTo>
                  <a:cubicBezTo>
                    <a:pt x="339" y="57"/>
                    <a:pt x="338" y="59"/>
                    <a:pt x="337" y="60"/>
                  </a:cubicBezTo>
                  <a:cubicBezTo>
                    <a:pt x="336" y="58"/>
                    <a:pt x="336" y="58"/>
                    <a:pt x="336" y="58"/>
                  </a:cubicBezTo>
                  <a:cubicBezTo>
                    <a:pt x="338" y="57"/>
                    <a:pt x="338" y="57"/>
                    <a:pt x="339" y="56"/>
                  </a:cubicBezTo>
                  <a:lnTo>
                    <a:pt x="340" y="56"/>
                  </a:lnTo>
                  <a:close/>
                  <a:moveTo>
                    <a:pt x="33" y="62"/>
                  </a:moveTo>
                  <a:cubicBezTo>
                    <a:pt x="34" y="61"/>
                    <a:pt x="34" y="61"/>
                    <a:pt x="35" y="59"/>
                  </a:cubicBezTo>
                  <a:cubicBezTo>
                    <a:pt x="35" y="62"/>
                    <a:pt x="35" y="61"/>
                    <a:pt x="34" y="64"/>
                  </a:cubicBezTo>
                  <a:cubicBezTo>
                    <a:pt x="33" y="64"/>
                    <a:pt x="33" y="65"/>
                    <a:pt x="32" y="65"/>
                  </a:cubicBezTo>
                  <a:cubicBezTo>
                    <a:pt x="32" y="64"/>
                    <a:pt x="32" y="63"/>
                    <a:pt x="32" y="61"/>
                  </a:cubicBezTo>
                  <a:cubicBezTo>
                    <a:pt x="31" y="61"/>
                    <a:pt x="31" y="61"/>
                    <a:pt x="31" y="61"/>
                  </a:cubicBezTo>
                  <a:cubicBezTo>
                    <a:pt x="31" y="63"/>
                    <a:pt x="31" y="64"/>
                    <a:pt x="31" y="65"/>
                  </a:cubicBezTo>
                  <a:cubicBezTo>
                    <a:pt x="30" y="63"/>
                    <a:pt x="31" y="60"/>
                    <a:pt x="31" y="56"/>
                  </a:cubicBezTo>
                  <a:cubicBezTo>
                    <a:pt x="33" y="57"/>
                    <a:pt x="33" y="59"/>
                    <a:pt x="33" y="62"/>
                  </a:cubicBezTo>
                  <a:moveTo>
                    <a:pt x="60" y="59"/>
                  </a:moveTo>
                  <a:cubicBezTo>
                    <a:pt x="59" y="59"/>
                    <a:pt x="59" y="59"/>
                    <a:pt x="59" y="59"/>
                  </a:cubicBezTo>
                  <a:cubicBezTo>
                    <a:pt x="57" y="58"/>
                    <a:pt x="58" y="58"/>
                    <a:pt x="58" y="56"/>
                  </a:cubicBezTo>
                  <a:lnTo>
                    <a:pt x="60" y="59"/>
                  </a:lnTo>
                  <a:close/>
                  <a:moveTo>
                    <a:pt x="172" y="56"/>
                  </a:moveTo>
                  <a:cubicBezTo>
                    <a:pt x="173" y="58"/>
                    <a:pt x="172" y="57"/>
                    <a:pt x="174" y="57"/>
                  </a:cubicBezTo>
                  <a:cubicBezTo>
                    <a:pt x="173" y="59"/>
                    <a:pt x="173" y="58"/>
                    <a:pt x="173" y="60"/>
                  </a:cubicBezTo>
                  <a:cubicBezTo>
                    <a:pt x="173" y="60"/>
                    <a:pt x="172" y="61"/>
                    <a:pt x="172" y="61"/>
                  </a:cubicBezTo>
                  <a:cubicBezTo>
                    <a:pt x="171" y="59"/>
                    <a:pt x="171" y="58"/>
                    <a:pt x="171" y="56"/>
                  </a:cubicBezTo>
                  <a:lnTo>
                    <a:pt x="172" y="56"/>
                  </a:lnTo>
                  <a:close/>
                  <a:moveTo>
                    <a:pt x="178" y="58"/>
                  </a:moveTo>
                  <a:cubicBezTo>
                    <a:pt x="177" y="58"/>
                    <a:pt x="177" y="59"/>
                    <a:pt x="177" y="60"/>
                  </a:cubicBezTo>
                  <a:cubicBezTo>
                    <a:pt x="177" y="60"/>
                    <a:pt x="177" y="60"/>
                    <a:pt x="177" y="61"/>
                  </a:cubicBezTo>
                  <a:cubicBezTo>
                    <a:pt x="176" y="59"/>
                    <a:pt x="175" y="58"/>
                    <a:pt x="174" y="56"/>
                  </a:cubicBezTo>
                  <a:cubicBezTo>
                    <a:pt x="176" y="57"/>
                    <a:pt x="175" y="57"/>
                    <a:pt x="178" y="58"/>
                  </a:cubicBezTo>
                  <a:moveTo>
                    <a:pt x="188" y="56"/>
                  </a:moveTo>
                  <a:cubicBezTo>
                    <a:pt x="188" y="57"/>
                    <a:pt x="188" y="57"/>
                    <a:pt x="188" y="57"/>
                  </a:cubicBezTo>
                  <a:lnTo>
                    <a:pt x="188" y="56"/>
                  </a:lnTo>
                  <a:close/>
                  <a:moveTo>
                    <a:pt x="331" y="56"/>
                  </a:moveTo>
                  <a:cubicBezTo>
                    <a:pt x="330" y="56"/>
                    <a:pt x="330" y="57"/>
                    <a:pt x="329" y="57"/>
                  </a:cubicBezTo>
                  <a:cubicBezTo>
                    <a:pt x="329" y="57"/>
                    <a:pt x="329" y="56"/>
                    <a:pt x="330" y="56"/>
                  </a:cubicBezTo>
                  <a:lnTo>
                    <a:pt x="331" y="56"/>
                  </a:lnTo>
                  <a:close/>
                  <a:moveTo>
                    <a:pt x="377" y="56"/>
                  </a:moveTo>
                  <a:cubicBezTo>
                    <a:pt x="375" y="58"/>
                    <a:pt x="375" y="58"/>
                    <a:pt x="375" y="58"/>
                  </a:cubicBezTo>
                  <a:cubicBezTo>
                    <a:pt x="375" y="57"/>
                    <a:pt x="376" y="57"/>
                    <a:pt x="376" y="56"/>
                  </a:cubicBezTo>
                  <a:lnTo>
                    <a:pt x="377" y="56"/>
                  </a:lnTo>
                  <a:close/>
                  <a:moveTo>
                    <a:pt x="37" y="57"/>
                  </a:moveTo>
                  <a:cubicBezTo>
                    <a:pt x="37" y="58"/>
                    <a:pt x="37" y="58"/>
                    <a:pt x="37" y="58"/>
                  </a:cubicBezTo>
                  <a:cubicBezTo>
                    <a:pt x="34" y="58"/>
                    <a:pt x="34" y="58"/>
                    <a:pt x="34" y="58"/>
                  </a:cubicBezTo>
                  <a:cubicBezTo>
                    <a:pt x="35" y="58"/>
                    <a:pt x="35" y="57"/>
                    <a:pt x="35" y="57"/>
                  </a:cubicBezTo>
                  <a:cubicBezTo>
                    <a:pt x="35" y="57"/>
                    <a:pt x="36" y="57"/>
                    <a:pt x="37" y="57"/>
                  </a:cubicBezTo>
                  <a:moveTo>
                    <a:pt x="43" y="62"/>
                  </a:moveTo>
                  <a:cubicBezTo>
                    <a:pt x="41" y="60"/>
                    <a:pt x="42" y="60"/>
                    <a:pt x="43" y="57"/>
                  </a:cubicBezTo>
                  <a:cubicBezTo>
                    <a:pt x="43" y="58"/>
                    <a:pt x="43" y="60"/>
                    <a:pt x="43" y="62"/>
                  </a:cubicBezTo>
                  <a:moveTo>
                    <a:pt x="47" y="66"/>
                  </a:moveTo>
                  <a:cubicBezTo>
                    <a:pt x="45" y="65"/>
                    <a:pt x="46" y="66"/>
                    <a:pt x="45" y="64"/>
                  </a:cubicBezTo>
                  <a:cubicBezTo>
                    <a:pt x="44" y="61"/>
                    <a:pt x="46" y="61"/>
                    <a:pt x="46" y="57"/>
                  </a:cubicBezTo>
                  <a:cubicBezTo>
                    <a:pt x="48" y="58"/>
                    <a:pt x="47" y="63"/>
                    <a:pt x="47" y="66"/>
                  </a:cubicBezTo>
                  <a:moveTo>
                    <a:pt x="56" y="57"/>
                  </a:moveTo>
                  <a:cubicBezTo>
                    <a:pt x="56" y="59"/>
                    <a:pt x="56" y="60"/>
                    <a:pt x="56" y="62"/>
                  </a:cubicBezTo>
                  <a:cubicBezTo>
                    <a:pt x="56" y="62"/>
                    <a:pt x="55" y="62"/>
                    <a:pt x="54" y="62"/>
                  </a:cubicBezTo>
                  <a:cubicBezTo>
                    <a:pt x="53" y="60"/>
                    <a:pt x="54" y="62"/>
                    <a:pt x="55" y="57"/>
                  </a:cubicBezTo>
                  <a:lnTo>
                    <a:pt x="56" y="57"/>
                  </a:lnTo>
                  <a:close/>
                  <a:moveTo>
                    <a:pt x="207" y="60"/>
                  </a:moveTo>
                  <a:cubicBezTo>
                    <a:pt x="207" y="60"/>
                    <a:pt x="207" y="60"/>
                    <a:pt x="207" y="60"/>
                  </a:cubicBezTo>
                  <a:cubicBezTo>
                    <a:pt x="207" y="58"/>
                    <a:pt x="207" y="58"/>
                    <a:pt x="207" y="58"/>
                  </a:cubicBezTo>
                  <a:cubicBezTo>
                    <a:pt x="207" y="59"/>
                    <a:pt x="207" y="59"/>
                    <a:pt x="207" y="60"/>
                  </a:cubicBezTo>
                  <a:moveTo>
                    <a:pt x="308" y="58"/>
                  </a:moveTo>
                  <a:cubicBezTo>
                    <a:pt x="309" y="60"/>
                    <a:pt x="309" y="60"/>
                    <a:pt x="309" y="60"/>
                  </a:cubicBezTo>
                  <a:cubicBezTo>
                    <a:pt x="308" y="61"/>
                    <a:pt x="308" y="61"/>
                    <a:pt x="308" y="61"/>
                  </a:cubicBezTo>
                  <a:cubicBezTo>
                    <a:pt x="308" y="61"/>
                    <a:pt x="308" y="61"/>
                    <a:pt x="308" y="61"/>
                  </a:cubicBezTo>
                  <a:cubicBezTo>
                    <a:pt x="308" y="60"/>
                    <a:pt x="308" y="59"/>
                    <a:pt x="308" y="58"/>
                  </a:cubicBezTo>
                  <a:moveTo>
                    <a:pt x="332" y="58"/>
                  </a:moveTo>
                  <a:cubicBezTo>
                    <a:pt x="332" y="60"/>
                    <a:pt x="332" y="60"/>
                    <a:pt x="332" y="60"/>
                  </a:cubicBezTo>
                  <a:cubicBezTo>
                    <a:pt x="331" y="60"/>
                    <a:pt x="331" y="60"/>
                    <a:pt x="331" y="60"/>
                  </a:cubicBezTo>
                  <a:cubicBezTo>
                    <a:pt x="331" y="59"/>
                    <a:pt x="331" y="59"/>
                    <a:pt x="331" y="58"/>
                  </a:cubicBezTo>
                  <a:lnTo>
                    <a:pt x="332" y="58"/>
                  </a:lnTo>
                  <a:close/>
                  <a:moveTo>
                    <a:pt x="10" y="58"/>
                  </a:moveTo>
                  <a:cubicBezTo>
                    <a:pt x="11" y="59"/>
                    <a:pt x="11" y="59"/>
                    <a:pt x="11" y="59"/>
                  </a:cubicBezTo>
                  <a:lnTo>
                    <a:pt x="10" y="58"/>
                  </a:lnTo>
                  <a:close/>
                  <a:moveTo>
                    <a:pt x="53" y="60"/>
                  </a:moveTo>
                  <a:cubicBezTo>
                    <a:pt x="53" y="60"/>
                    <a:pt x="53" y="60"/>
                    <a:pt x="53" y="60"/>
                  </a:cubicBezTo>
                  <a:cubicBezTo>
                    <a:pt x="52" y="60"/>
                    <a:pt x="51" y="61"/>
                    <a:pt x="50" y="61"/>
                  </a:cubicBezTo>
                  <a:cubicBezTo>
                    <a:pt x="51" y="60"/>
                    <a:pt x="51" y="59"/>
                    <a:pt x="52" y="58"/>
                  </a:cubicBezTo>
                  <a:cubicBezTo>
                    <a:pt x="52" y="59"/>
                    <a:pt x="52" y="59"/>
                    <a:pt x="53" y="60"/>
                  </a:cubicBezTo>
                  <a:moveTo>
                    <a:pt x="186" y="59"/>
                  </a:moveTo>
                  <a:cubicBezTo>
                    <a:pt x="185" y="59"/>
                    <a:pt x="185" y="59"/>
                    <a:pt x="185" y="59"/>
                  </a:cubicBezTo>
                  <a:cubicBezTo>
                    <a:pt x="185" y="59"/>
                    <a:pt x="185" y="59"/>
                    <a:pt x="185" y="58"/>
                  </a:cubicBezTo>
                  <a:cubicBezTo>
                    <a:pt x="186" y="59"/>
                    <a:pt x="186" y="59"/>
                    <a:pt x="186" y="59"/>
                  </a:cubicBezTo>
                  <a:moveTo>
                    <a:pt x="196" y="58"/>
                  </a:moveTo>
                  <a:cubicBezTo>
                    <a:pt x="197" y="58"/>
                    <a:pt x="197" y="59"/>
                    <a:pt x="198" y="59"/>
                  </a:cubicBezTo>
                  <a:cubicBezTo>
                    <a:pt x="197" y="59"/>
                    <a:pt x="197" y="58"/>
                    <a:pt x="196" y="58"/>
                  </a:cubicBezTo>
                  <a:moveTo>
                    <a:pt x="300" y="59"/>
                  </a:moveTo>
                  <a:cubicBezTo>
                    <a:pt x="302" y="60"/>
                    <a:pt x="301" y="59"/>
                    <a:pt x="301" y="60"/>
                  </a:cubicBezTo>
                  <a:cubicBezTo>
                    <a:pt x="300" y="60"/>
                    <a:pt x="300" y="60"/>
                    <a:pt x="300" y="60"/>
                  </a:cubicBezTo>
                  <a:lnTo>
                    <a:pt x="300" y="59"/>
                  </a:lnTo>
                  <a:close/>
                  <a:moveTo>
                    <a:pt x="321" y="59"/>
                  </a:moveTo>
                  <a:cubicBezTo>
                    <a:pt x="321" y="59"/>
                    <a:pt x="321" y="60"/>
                    <a:pt x="321" y="60"/>
                  </a:cubicBezTo>
                  <a:cubicBezTo>
                    <a:pt x="321" y="59"/>
                    <a:pt x="321" y="59"/>
                    <a:pt x="321" y="59"/>
                  </a:cubicBezTo>
                  <a:close/>
                  <a:moveTo>
                    <a:pt x="334" y="60"/>
                  </a:moveTo>
                  <a:cubicBezTo>
                    <a:pt x="333" y="60"/>
                    <a:pt x="333" y="60"/>
                    <a:pt x="333" y="60"/>
                  </a:cubicBezTo>
                  <a:cubicBezTo>
                    <a:pt x="333" y="60"/>
                    <a:pt x="333" y="60"/>
                    <a:pt x="333" y="59"/>
                  </a:cubicBezTo>
                  <a:cubicBezTo>
                    <a:pt x="334" y="60"/>
                    <a:pt x="334" y="60"/>
                    <a:pt x="334" y="60"/>
                  </a:cubicBezTo>
                  <a:moveTo>
                    <a:pt x="200" y="63"/>
                  </a:moveTo>
                  <a:cubicBezTo>
                    <a:pt x="199" y="63"/>
                    <a:pt x="199" y="63"/>
                    <a:pt x="199" y="63"/>
                  </a:cubicBezTo>
                  <a:cubicBezTo>
                    <a:pt x="199" y="62"/>
                    <a:pt x="199" y="61"/>
                    <a:pt x="199" y="60"/>
                  </a:cubicBezTo>
                  <a:cubicBezTo>
                    <a:pt x="199" y="61"/>
                    <a:pt x="199" y="62"/>
                    <a:pt x="200" y="63"/>
                  </a:cubicBezTo>
                  <a:moveTo>
                    <a:pt x="50" y="61"/>
                  </a:moveTo>
                  <a:cubicBezTo>
                    <a:pt x="51" y="62"/>
                    <a:pt x="51" y="62"/>
                    <a:pt x="51" y="62"/>
                  </a:cubicBezTo>
                  <a:cubicBezTo>
                    <a:pt x="49" y="62"/>
                    <a:pt x="49" y="62"/>
                    <a:pt x="49" y="62"/>
                  </a:cubicBezTo>
                  <a:cubicBezTo>
                    <a:pt x="50" y="61"/>
                    <a:pt x="50" y="61"/>
                    <a:pt x="50" y="61"/>
                  </a:cubicBezTo>
                  <a:close/>
                  <a:moveTo>
                    <a:pt x="40" y="63"/>
                  </a:moveTo>
                  <a:cubicBezTo>
                    <a:pt x="40" y="64"/>
                    <a:pt x="39" y="65"/>
                    <a:pt x="39" y="66"/>
                  </a:cubicBezTo>
                  <a:cubicBezTo>
                    <a:pt x="38" y="65"/>
                    <a:pt x="38" y="64"/>
                    <a:pt x="38" y="64"/>
                  </a:cubicBezTo>
                  <a:cubicBezTo>
                    <a:pt x="38" y="63"/>
                    <a:pt x="39" y="63"/>
                    <a:pt x="39" y="62"/>
                  </a:cubicBezTo>
                  <a:cubicBezTo>
                    <a:pt x="39" y="62"/>
                    <a:pt x="40" y="63"/>
                    <a:pt x="40" y="63"/>
                  </a:cubicBezTo>
                  <a:moveTo>
                    <a:pt x="171" y="62"/>
                  </a:moveTo>
                  <a:cubicBezTo>
                    <a:pt x="172" y="62"/>
                    <a:pt x="172" y="62"/>
                    <a:pt x="173" y="62"/>
                  </a:cubicBezTo>
                  <a:cubicBezTo>
                    <a:pt x="172" y="62"/>
                    <a:pt x="172" y="62"/>
                    <a:pt x="171" y="62"/>
                  </a:cubicBezTo>
                  <a:moveTo>
                    <a:pt x="185" y="62"/>
                  </a:moveTo>
                  <a:cubicBezTo>
                    <a:pt x="186" y="62"/>
                    <a:pt x="186" y="62"/>
                    <a:pt x="186" y="62"/>
                  </a:cubicBezTo>
                  <a:cubicBezTo>
                    <a:pt x="186" y="62"/>
                    <a:pt x="186" y="62"/>
                    <a:pt x="185" y="62"/>
                  </a:cubicBezTo>
                  <a:moveTo>
                    <a:pt x="9" y="62"/>
                  </a:moveTo>
                  <a:cubicBezTo>
                    <a:pt x="9" y="63"/>
                    <a:pt x="9" y="63"/>
                    <a:pt x="9" y="63"/>
                  </a:cubicBezTo>
                  <a:lnTo>
                    <a:pt x="9" y="62"/>
                  </a:lnTo>
                  <a:close/>
                  <a:moveTo>
                    <a:pt x="44" y="66"/>
                  </a:moveTo>
                  <a:cubicBezTo>
                    <a:pt x="44" y="66"/>
                    <a:pt x="44" y="66"/>
                    <a:pt x="44" y="66"/>
                  </a:cubicBezTo>
                  <a:cubicBezTo>
                    <a:pt x="43" y="64"/>
                    <a:pt x="43" y="64"/>
                    <a:pt x="43" y="64"/>
                  </a:cubicBezTo>
                  <a:cubicBezTo>
                    <a:pt x="43" y="66"/>
                    <a:pt x="43" y="66"/>
                    <a:pt x="43" y="66"/>
                  </a:cubicBezTo>
                  <a:cubicBezTo>
                    <a:pt x="42" y="66"/>
                    <a:pt x="42" y="66"/>
                    <a:pt x="41" y="67"/>
                  </a:cubicBezTo>
                  <a:cubicBezTo>
                    <a:pt x="41" y="67"/>
                    <a:pt x="41" y="67"/>
                    <a:pt x="41" y="67"/>
                  </a:cubicBezTo>
                  <a:cubicBezTo>
                    <a:pt x="41" y="66"/>
                    <a:pt x="41" y="65"/>
                    <a:pt x="41" y="64"/>
                  </a:cubicBezTo>
                  <a:cubicBezTo>
                    <a:pt x="43" y="62"/>
                    <a:pt x="43" y="62"/>
                    <a:pt x="43" y="62"/>
                  </a:cubicBezTo>
                  <a:lnTo>
                    <a:pt x="44" y="66"/>
                  </a:lnTo>
                  <a:close/>
                  <a:moveTo>
                    <a:pt x="279" y="64"/>
                  </a:moveTo>
                  <a:cubicBezTo>
                    <a:pt x="278" y="64"/>
                    <a:pt x="278" y="64"/>
                    <a:pt x="278" y="64"/>
                  </a:cubicBezTo>
                  <a:cubicBezTo>
                    <a:pt x="278" y="64"/>
                    <a:pt x="278" y="64"/>
                    <a:pt x="278" y="64"/>
                  </a:cubicBezTo>
                  <a:cubicBezTo>
                    <a:pt x="278" y="64"/>
                    <a:pt x="278" y="63"/>
                    <a:pt x="278" y="62"/>
                  </a:cubicBezTo>
                  <a:cubicBezTo>
                    <a:pt x="278" y="63"/>
                    <a:pt x="279" y="64"/>
                    <a:pt x="279" y="64"/>
                  </a:cubicBezTo>
                  <a:moveTo>
                    <a:pt x="289" y="62"/>
                  </a:moveTo>
                  <a:cubicBezTo>
                    <a:pt x="289" y="63"/>
                    <a:pt x="289" y="63"/>
                    <a:pt x="290" y="64"/>
                  </a:cubicBezTo>
                  <a:cubicBezTo>
                    <a:pt x="288" y="63"/>
                    <a:pt x="288" y="63"/>
                    <a:pt x="288" y="63"/>
                  </a:cubicBezTo>
                  <a:cubicBezTo>
                    <a:pt x="288" y="62"/>
                    <a:pt x="288" y="62"/>
                    <a:pt x="288" y="62"/>
                  </a:cubicBezTo>
                  <a:lnTo>
                    <a:pt x="289" y="62"/>
                  </a:lnTo>
                  <a:close/>
                  <a:moveTo>
                    <a:pt x="160" y="63"/>
                  </a:moveTo>
                  <a:cubicBezTo>
                    <a:pt x="160" y="64"/>
                    <a:pt x="160" y="64"/>
                    <a:pt x="160" y="64"/>
                  </a:cubicBezTo>
                  <a:lnTo>
                    <a:pt x="160" y="63"/>
                  </a:lnTo>
                  <a:close/>
                  <a:moveTo>
                    <a:pt x="173" y="63"/>
                  </a:moveTo>
                  <a:cubicBezTo>
                    <a:pt x="174" y="64"/>
                    <a:pt x="174" y="64"/>
                    <a:pt x="174" y="64"/>
                  </a:cubicBezTo>
                  <a:lnTo>
                    <a:pt x="173" y="63"/>
                  </a:lnTo>
                  <a:close/>
                  <a:moveTo>
                    <a:pt x="274" y="63"/>
                  </a:moveTo>
                  <a:cubicBezTo>
                    <a:pt x="274" y="63"/>
                    <a:pt x="275" y="63"/>
                    <a:pt x="275" y="63"/>
                  </a:cubicBezTo>
                  <a:cubicBezTo>
                    <a:pt x="275" y="64"/>
                    <a:pt x="275" y="64"/>
                    <a:pt x="275" y="64"/>
                  </a:cubicBezTo>
                  <a:cubicBezTo>
                    <a:pt x="273" y="64"/>
                    <a:pt x="274" y="65"/>
                    <a:pt x="272" y="63"/>
                  </a:cubicBezTo>
                  <a:lnTo>
                    <a:pt x="274" y="63"/>
                  </a:lnTo>
                  <a:close/>
                  <a:moveTo>
                    <a:pt x="18" y="63"/>
                  </a:moveTo>
                  <a:cubicBezTo>
                    <a:pt x="18" y="65"/>
                    <a:pt x="18" y="64"/>
                    <a:pt x="17" y="66"/>
                  </a:cubicBezTo>
                  <a:lnTo>
                    <a:pt x="18" y="63"/>
                  </a:lnTo>
                  <a:close/>
                  <a:moveTo>
                    <a:pt x="157" y="64"/>
                  </a:moveTo>
                  <a:cubicBezTo>
                    <a:pt x="156" y="64"/>
                    <a:pt x="156" y="64"/>
                    <a:pt x="156" y="64"/>
                  </a:cubicBezTo>
                  <a:cubicBezTo>
                    <a:pt x="156" y="64"/>
                    <a:pt x="156" y="64"/>
                    <a:pt x="157" y="63"/>
                  </a:cubicBezTo>
                  <a:cubicBezTo>
                    <a:pt x="157" y="64"/>
                    <a:pt x="157" y="64"/>
                    <a:pt x="157" y="64"/>
                  </a:cubicBezTo>
                  <a:moveTo>
                    <a:pt x="259" y="66"/>
                  </a:moveTo>
                  <a:cubicBezTo>
                    <a:pt x="259" y="66"/>
                    <a:pt x="259" y="67"/>
                    <a:pt x="259" y="68"/>
                  </a:cubicBezTo>
                  <a:cubicBezTo>
                    <a:pt x="258" y="67"/>
                    <a:pt x="258" y="66"/>
                    <a:pt x="257" y="63"/>
                  </a:cubicBezTo>
                  <a:cubicBezTo>
                    <a:pt x="258" y="64"/>
                    <a:pt x="258" y="65"/>
                    <a:pt x="259" y="66"/>
                  </a:cubicBezTo>
                  <a:moveTo>
                    <a:pt x="283" y="64"/>
                  </a:moveTo>
                  <a:cubicBezTo>
                    <a:pt x="282" y="66"/>
                    <a:pt x="282" y="66"/>
                    <a:pt x="282" y="66"/>
                  </a:cubicBezTo>
                  <a:cubicBezTo>
                    <a:pt x="281" y="63"/>
                    <a:pt x="281" y="63"/>
                    <a:pt x="281" y="63"/>
                  </a:cubicBezTo>
                  <a:lnTo>
                    <a:pt x="283" y="64"/>
                  </a:lnTo>
                  <a:close/>
                  <a:moveTo>
                    <a:pt x="379" y="71"/>
                  </a:moveTo>
                  <a:cubicBezTo>
                    <a:pt x="379" y="71"/>
                    <a:pt x="379" y="71"/>
                    <a:pt x="379" y="71"/>
                  </a:cubicBezTo>
                  <a:cubicBezTo>
                    <a:pt x="378" y="71"/>
                    <a:pt x="378" y="71"/>
                    <a:pt x="378" y="71"/>
                  </a:cubicBezTo>
                  <a:cubicBezTo>
                    <a:pt x="378" y="67"/>
                    <a:pt x="379" y="66"/>
                    <a:pt x="381" y="63"/>
                  </a:cubicBezTo>
                  <a:cubicBezTo>
                    <a:pt x="383" y="66"/>
                    <a:pt x="380" y="67"/>
                    <a:pt x="379" y="71"/>
                  </a:cubicBezTo>
                  <a:moveTo>
                    <a:pt x="193" y="69"/>
                  </a:moveTo>
                  <a:cubicBezTo>
                    <a:pt x="191" y="70"/>
                    <a:pt x="192" y="70"/>
                    <a:pt x="191" y="70"/>
                  </a:cubicBezTo>
                  <a:cubicBezTo>
                    <a:pt x="190" y="70"/>
                    <a:pt x="190" y="70"/>
                    <a:pt x="190" y="70"/>
                  </a:cubicBezTo>
                  <a:cubicBezTo>
                    <a:pt x="190" y="67"/>
                    <a:pt x="190" y="67"/>
                    <a:pt x="190" y="67"/>
                  </a:cubicBezTo>
                  <a:cubicBezTo>
                    <a:pt x="190" y="67"/>
                    <a:pt x="190" y="68"/>
                    <a:pt x="190" y="69"/>
                  </a:cubicBezTo>
                  <a:cubicBezTo>
                    <a:pt x="191" y="69"/>
                    <a:pt x="191" y="69"/>
                    <a:pt x="191" y="69"/>
                  </a:cubicBezTo>
                  <a:cubicBezTo>
                    <a:pt x="191" y="67"/>
                    <a:pt x="192" y="66"/>
                    <a:pt x="192" y="64"/>
                  </a:cubicBezTo>
                  <a:cubicBezTo>
                    <a:pt x="194" y="66"/>
                    <a:pt x="193" y="67"/>
                    <a:pt x="193" y="69"/>
                  </a:cubicBezTo>
                  <a:moveTo>
                    <a:pt x="389" y="68"/>
                  </a:moveTo>
                  <a:cubicBezTo>
                    <a:pt x="389" y="69"/>
                    <a:pt x="389" y="70"/>
                    <a:pt x="388" y="71"/>
                  </a:cubicBezTo>
                  <a:cubicBezTo>
                    <a:pt x="386" y="71"/>
                    <a:pt x="387" y="71"/>
                    <a:pt x="385" y="71"/>
                  </a:cubicBezTo>
                  <a:cubicBezTo>
                    <a:pt x="385" y="72"/>
                    <a:pt x="385" y="74"/>
                    <a:pt x="386" y="75"/>
                  </a:cubicBezTo>
                  <a:cubicBezTo>
                    <a:pt x="385" y="76"/>
                    <a:pt x="385" y="77"/>
                    <a:pt x="384" y="78"/>
                  </a:cubicBezTo>
                  <a:cubicBezTo>
                    <a:pt x="384" y="75"/>
                    <a:pt x="384" y="73"/>
                    <a:pt x="383" y="70"/>
                  </a:cubicBezTo>
                  <a:cubicBezTo>
                    <a:pt x="384" y="68"/>
                    <a:pt x="383" y="68"/>
                    <a:pt x="386" y="67"/>
                  </a:cubicBezTo>
                  <a:cubicBezTo>
                    <a:pt x="385" y="66"/>
                    <a:pt x="385" y="66"/>
                    <a:pt x="383" y="66"/>
                  </a:cubicBezTo>
                  <a:cubicBezTo>
                    <a:pt x="383" y="65"/>
                    <a:pt x="384" y="64"/>
                    <a:pt x="384" y="64"/>
                  </a:cubicBezTo>
                  <a:cubicBezTo>
                    <a:pt x="387" y="65"/>
                    <a:pt x="388" y="66"/>
                    <a:pt x="389" y="68"/>
                  </a:cubicBezTo>
                  <a:moveTo>
                    <a:pt x="188" y="68"/>
                  </a:moveTo>
                  <a:cubicBezTo>
                    <a:pt x="186" y="69"/>
                    <a:pt x="186" y="70"/>
                    <a:pt x="186" y="71"/>
                  </a:cubicBezTo>
                  <a:cubicBezTo>
                    <a:pt x="185" y="70"/>
                    <a:pt x="187" y="69"/>
                    <a:pt x="183" y="68"/>
                  </a:cubicBezTo>
                  <a:cubicBezTo>
                    <a:pt x="184" y="67"/>
                    <a:pt x="185" y="67"/>
                    <a:pt x="186" y="66"/>
                  </a:cubicBezTo>
                  <a:cubicBezTo>
                    <a:pt x="186" y="66"/>
                    <a:pt x="186" y="65"/>
                    <a:pt x="185" y="65"/>
                  </a:cubicBezTo>
                  <a:cubicBezTo>
                    <a:pt x="187" y="66"/>
                    <a:pt x="187" y="66"/>
                    <a:pt x="188" y="68"/>
                  </a:cubicBezTo>
                  <a:moveTo>
                    <a:pt x="250" y="67"/>
                  </a:moveTo>
                  <a:cubicBezTo>
                    <a:pt x="249" y="66"/>
                    <a:pt x="250" y="67"/>
                    <a:pt x="249" y="65"/>
                  </a:cubicBezTo>
                  <a:cubicBezTo>
                    <a:pt x="250" y="66"/>
                    <a:pt x="250" y="65"/>
                    <a:pt x="250" y="67"/>
                  </a:cubicBezTo>
                  <a:moveTo>
                    <a:pt x="252" y="65"/>
                  </a:moveTo>
                  <a:cubicBezTo>
                    <a:pt x="252" y="66"/>
                    <a:pt x="252" y="66"/>
                    <a:pt x="252" y="66"/>
                  </a:cubicBezTo>
                  <a:lnTo>
                    <a:pt x="252" y="65"/>
                  </a:lnTo>
                  <a:close/>
                  <a:moveTo>
                    <a:pt x="173" y="66"/>
                  </a:moveTo>
                  <a:cubicBezTo>
                    <a:pt x="173" y="67"/>
                    <a:pt x="173" y="67"/>
                    <a:pt x="173" y="67"/>
                  </a:cubicBezTo>
                  <a:lnTo>
                    <a:pt x="173" y="66"/>
                  </a:lnTo>
                  <a:close/>
                  <a:moveTo>
                    <a:pt x="285" y="66"/>
                  </a:moveTo>
                  <a:cubicBezTo>
                    <a:pt x="284" y="68"/>
                    <a:pt x="284" y="68"/>
                    <a:pt x="284" y="68"/>
                  </a:cubicBezTo>
                  <a:cubicBezTo>
                    <a:pt x="284" y="67"/>
                    <a:pt x="284" y="66"/>
                    <a:pt x="284" y="66"/>
                  </a:cubicBezTo>
                  <a:lnTo>
                    <a:pt x="285" y="66"/>
                  </a:lnTo>
                  <a:close/>
                  <a:moveTo>
                    <a:pt x="304" y="66"/>
                  </a:moveTo>
                  <a:cubicBezTo>
                    <a:pt x="304" y="67"/>
                    <a:pt x="304" y="67"/>
                    <a:pt x="304" y="68"/>
                  </a:cubicBezTo>
                  <a:cubicBezTo>
                    <a:pt x="303" y="68"/>
                    <a:pt x="303" y="68"/>
                    <a:pt x="303" y="68"/>
                  </a:cubicBezTo>
                  <a:cubicBezTo>
                    <a:pt x="304" y="67"/>
                    <a:pt x="304" y="67"/>
                    <a:pt x="304" y="66"/>
                  </a:cubicBezTo>
                  <a:close/>
                  <a:moveTo>
                    <a:pt x="13" y="67"/>
                  </a:moveTo>
                  <a:cubicBezTo>
                    <a:pt x="13" y="68"/>
                    <a:pt x="13" y="68"/>
                    <a:pt x="13" y="68"/>
                  </a:cubicBezTo>
                  <a:lnTo>
                    <a:pt x="13" y="67"/>
                  </a:lnTo>
                  <a:close/>
                  <a:moveTo>
                    <a:pt x="56" y="67"/>
                  </a:moveTo>
                  <a:cubicBezTo>
                    <a:pt x="57" y="67"/>
                    <a:pt x="57" y="67"/>
                    <a:pt x="57" y="68"/>
                  </a:cubicBezTo>
                  <a:cubicBezTo>
                    <a:pt x="57" y="67"/>
                    <a:pt x="57" y="67"/>
                    <a:pt x="56" y="67"/>
                  </a:cubicBezTo>
                  <a:moveTo>
                    <a:pt x="179" y="67"/>
                  </a:moveTo>
                  <a:cubicBezTo>
                    <a:pt x="179" y="67"/>
                    <a:pt x="179" y="67"/>
                    <a:pt x="180" y="68"/>
                  </a:cubicBezTo>
                  <a:cubicBezTo>
                    <a:pt x="179" y="67"/>
                    <a:pt x="179" y="67"/>
                    <a:pt x="179" y="67"/>
                  </a:cubicBezTo>
                  <a:moveTo>
                    <a:pt x="200" y="69"/>
                  </a:moveTo>
                  <a:cubicBezTo>
                    <a:pt x="200" y="70"/>
                    <a:pt x="200" y="70"/>
                    <a:pt x="200" y="70"/>
                  </a:cubicBezTo>
                  <a:cubicBezTo>
                    <a:pt x="199" y="71"/>
                    <a:pt x="199" y="71"/>
                    <a:pt x="199" y="71"/>
                  </a:cubicBezTo>
                  <a:cubicBezTo>
                    <a:pt x="199" y="70"/>
                    <a:pt x="198" y="68"/>
                    <a:pt x="198" y="67"/>
                  </a:cubicBezTo>
                  <a:cubicBezTo>
                    <a:pt x="200" y="68"/>
                    <a:pt x="199" y="68"/>
                    <a:pt x="200" y="69"/>
                  </a:cubicBezTo>
                  <a:moveTo>
                    <a:pt x="16" y="68"/>
                  </a:moveTo>
                  <a:cubicBezTo>
                    <a:pt x="16" y="69"/>
                    <a:pt x="16" y="69"/>
                    <a:pt x="16" y="69"/>
                  </a:cubicBezTo>
                  <a:lnTo>
                    <a:pt x="16" y="68"/>
                  </a:lnTo>
                  <a:close/>
                  <a:moveTo>
                    <a:pt x="172" y="70"/>
                  </a:moveTo>
                  <a:cubicBezTo>
                    <a:pt x="172" y="70"/>
                    <a:pt x="172" y="70"/>
                    <a:pt x="172" y="70"/>
                  </a:cubicBezTo>
                  <a:cubicBezTo>
                    <a:pt x="171" y="71"/>
                    <a:pt x="171" y="71"/>
                    <a:pt x="170" y="71"/>
                  </a:cubicBezTo>
                  <a:cubicBezTo>
                    <a:pt x="170" y="71"/>
                    <a:pt x="170" y="71"/>
                    <a:pt x="170" y="71"/>
                  </a:cubicBezTo>
                  <a:cubicBezTo>
                    <a:pt x="170" y="70"/>
                    <a:pt x="170" y="69"/>
                    <a:pt x="171" y="68"/>
                  </a:cubicBezTo>
                  <a:cubicBezTo>
                    <a:pt x="172" y="69"/>
                    <a:pt x="171" y="68"/>
                    <a:pt x="172" y="70"/>
                  </a:cubicBezTo>
                  <a:moveTo>
                    <a:pt x="306" y="69"/>
                  </a:moveTo>
                  <a:cubicBezTo>
                    <a:pt x="304" y="69"/>
                    <a:pt x="304" y="69"/>
                    <a:pt x="304" y="69"/>
                  </a:cubicBezTo>
                  <a:cubicBezTo>
                    <a:pt x="305" y="69"/>
                    <a:pt x="305" y="69"/>
                    <a:pt x="305" y="68"/>
                  </a:cubicBezTo>
                  <a:cubicBezTo>
                    <a:pt x="305" y="69"/>
                    <a:pt x="305" y="69"/>
                    <a:pt x="306" y="69"/>
                  </a:cubicBezTo>
                  <a:moveTo>
                    <a:pt x="259" y="69"/>
                  </a:moveTo>
                  <a:cubicBezTo>
                    <a:pt x="260" y="70"/>
                    <a:pt x="260" y="70"/>
                    <a:pt x="260" y="70"/>
                  </a:cubicBezTo>
                  <a:lnTo>
                    <a:pt x="259" y="69"/>
                  </a:lnTo>
                  <a:close/>
                  <a:moveTo>
                    <a:pt x="180" y="71"/>
                  </a:moveTo>
                  <a:cubicBezTo>
                    <a:pt x="178" y="70"/>
                    <a:pt x="178" y="71"/>
                    <a:pt x="177" y="69"/>
                  </a:cubicBezTo>
                  <a:cubicBezTo>
                    <a:pt x="178" y="70"/>
                    <a:pt x="179" y="70"/>
                    <a:pt x="180" y="71"/>
                  </a:cubicBezTo>
                  <a:moveTo>
                    <a:pt x="187" y="69"/>
                  </a:moveTo>
                  <a:cubicBezTo>
                    <a:pt x="188" y="70"/>
                    <a:pt x="188" y="70"/>
                    <a:pt x="188" y="70"/>
                  </a:cubicBezTo>
                  <a:lnTo>
                    <a:pt x="187" y="69"/>
                  </a:lnTo>
                  <a:close/>
                  <a:moveTo>
                    <a:pt x="238" y="69"/>
                  </a:moveTo>
                  <a:cubicBezTo>
                    <a:pt x="238" y="70"/>
                    <a:pt x="238" y="70"/>
                    <a:pt x="238" y="70"/>
                  </a:cubicBezTo>
                  <a:cubicBezTo>
                    <a:pt x="238" y="70"/>
                    <a:pt x="238" y="70"/>
                    <a:pt x="237" y="69"/>
                  </a:cubicBezTo>
                  <a:lnTo>
                    <a:pt x="238" y="69"/>
                  </a:lnTo>
                  <a:close/>
                  <a:moveTo>
                    <a:pt x="270" y="69"/>
                  </a:moveTo>
                  <a:cubicBezTo>
                    <a:pt x="270" y="70"/>
                    <a:pt x="271" y="71"/>
                    <a:pt x="271" y="71"/>
                  </a:cubicBezTo>
                  <a:cubicBezTo>
                    <a:pt x="269" y="71"/>
                    <a:pt x="269" y="71"/>
                    <a:pt x="269" y="71"/>
                  </a:cubicBezTo>
                  <a:cubicBezTo>
                    <a:pt x="269" y="69"/>
                    <a:pt x="269" y="69"/>
                    <a:pt x="269" y="69"/>
                  </a:cubicBezTo>
                  <a:lnTo>
                    <a:pt x="270" y="69"/>
                  </a:lnTo>
                  <a:close/>
                  <a:moveTo>
                    <a:pt x="279" y="69"/>
                  </a:moveTo>
                  <a:cubicBezTo>
                    <a:pt x="278" y="70"/>
                    <a:pt x="279" y="70"/>
                    <a:pt x="278" y="69"/>
                  </a:cubicBezTo>
                  <a:lnTo>
                    <a:pt x="279" y="69"/>
                  </a:lnTo>
                  <a:close/>
                  <a:moveTo>
                    <a:pt x="385" y="69"/>
                  </a:moveTo>
                  <a:cubicBezTo>
                    <a:pt x="386" y="69"/>
                    <a:pt x="386" y="69"/>
                    <a:pt x="386" y="69"/>
                  </a:cubicBezTo>
                  <a:lnTo>
                    <a:pt x="385" y="69"/>
                  </a:lnTo>
                  <a:close/>
                  <a:moveTo>
                    <a:pt x="180" y="71"/>
                  </a:moveTo>
                  <a:cubicBezTo>
                    <a:pt x="179" y="73"/>
                    <a:pt x="180" y="72"/>
                    <a:pt x="178" y="73"/>
                  </a:cubicBezTo>
                  <a:cubicBezTo>
                    <a:pt x="178" y="74"/>
                    <a:pt x="178" y="74"/>
                    <a:pt x="178" y="74"/>
                  </a:cubicBezTo>
                  <a:cubicBezTo>
                    <a:pt x="177" y="73"/>
                    <a:pt x="177" y="72"/>
                    <a:pt x="176" y="71"/>
                  </a:cubicBezTo>
                  <a:cubicBezTo>
                    <a:pt x="179" y="72"/>
                    <a:pt x="177" y="72"/>
                    <a:pt x="180" y="71"/>
                  </a:cubicBezTo>
                  <a:moveTo>
                    <a:pt x="254" y="71"/>
                  </a:moveTo>
                  <a:cubicBezTo>
                    <a:pt x="255" y="72"/>
                    <a:pt x="255" y="72"/>
                    <a:pt x="255" y="72"/>
                  </a:cubicBezTo>
                  <a:lnTo>
                    <a:pt x="254" y="71"/>
                  </a:lnTo>
                  <a:close/>
                  <a:moveTo>
                    <a:pt x="353" y="73"/>
                  </a:moveTo>
                  <a:cubicBezTo>
                    <a:pt x="353" y="73"/>
                    <a:pt x="352" y="72"/>
                    <a:pt x="352" y="71"/>
                  </a:cubicBezTo>
                  <a:cubicBezTo>
                    <a:pt x="353" y="72"/>
                    <a:pt x="353" y="71"/>
                    <a:pt x="353" y="73"/>
                  </a:cubicBezTo>
                  <a:moveTo>
                    <a:pt x="158" y="71"/>
                  </a:moveTo>
                  <a:cubicBezTo>
                    <a:pt x="159" y="71"/>
                    <a:pt x="159" y="72"/>
                    <a:pt x="159" y="72"/>
                  </a:cubicBezTo>
                  <a:cubicBezTo>
                    <a:pt x="159" y="72"/>
                    <a:pt x="159" y="71"/>
                    <a:pt x="158" y="71"/>
                  </a:cubicBezTo>
                  <a:moveTo>
                    <a:pt x="191" y="71"/>
                  </a:moveTo>
                  <a:cubicBezTo>
                    <a:pt x="191" y="72"/>
                    <a:pt x="190" y="72"/>
                    <a:pt x="190" y="73"/>
                  </a:cubicBezTo>
                  <a:cubicBezTo>
                    <a:pt x="190" y="71"/>
                    <a:pt x="190" y="71"/>
                    <a:pt x="190" y="71"/>
                  </a:cubicBezTo>
                  <a:lnTo>
                    <a:pt x="191" y="71"/>
                  </a:lnTo>
                  <a:close/>
                  <a:moveTo>
                    <a:pt x="199" y="72"/>
                  </a:moveTo>
                  <a:cubicBezTo>
                    <a:pt x="198" y="72"/>
                    <a:pt x="198" y="72"/>
                    <a:pt x="198" y="71"/>
                  </a:cubicBezTo>
                  <a:cubicBezTo>
                    <a:pt x="199" y="72"/>
                    <a:pt x="198" y="72"/>
                    <a:pt x="199" y="72"/>
                  </a:cubicBezTo>
                  <a:moveTo>
                    <a:pt x="247" y="71"/>
                  </a:moveTo>
                  <a:cubicBezTo>
                    <a:pt x="247" y="72"/>
                    <a:pt x="247" y="72"/>
                    <a:pt x="247" y="73"/>
                  </a:cubicBezTo>
                  <a:cubicBezTo>
                    <a:pt x="247" y="71"/>
                    <a:pt x="247" y="71"/>
                    <a:pt x="247" y="71"/>
                  </a:cubicBezTo>
                  <a:close/>
                  <a:moveTo>
                    <a:pt x="363" y="75"/>
                  </a:moveTo>
                  <a:cubicBezTo>
                    <a:pt x="363" y="75"/>
                    <a:pt x="363" y="75"/>
                    <a:pt x="363" y="75"/>
                  </a:cubicBezTo>
                  <a:cubicBezTo>
                    <a:pt x="363" y="74"/>
                    <a:pt x="363" y="73"/>
                    <a:pt x="363" y="71"/>
                  </a:cubicBezTo>
                  <a:cubicBezTo>
                    <a:pt x="364" y="73"/>
                    <a:pt x="364" y="72"/>
                    <a:pt x="363" y="75"/>
                  </a:cubicBezTo>
                  <a:moveTo>
                    <a:pt x="183" y="74"/>
                  </a:moveTo>
                  <a:cubicBezTo>
                    <a:pt x="182" y="74"/>
                    <a:pt x="182" y="74"/>
                    <a:pt x="182" y="74"/>
                  </a:cubicBezTo>
                  <a:cubicBezTo>
                    <a:pt x="182" y="74"/>
                    <a:pt x="182" y="74"/>
                    <a:pt x="182" y="74"/>
                  </a:cubicBezTo>
                  <a:cubicBezTo>
                    <a:pt x="182" y="73"/>
                    <a:pt x="182" y="73"/>
                    <a:pt x="182" y="72"/>
                  </a:cubicBezTo>
                  <a:cubicBezTo>
                    <a:pt x="182" y="73"/>
                    <a:pt x="183" y="73"/>
                    <a:pt x="183" y="74"/>
                  </a:cubicBezTo>
                  <a:moveTo>
                    <a:pt x="187" y="72"/>
                  </a:moveTo>
                  <a:cubicBezTo>
                    <a:pt x="188" y="73"/>
                    <a:pt x="188" y="73"/>
                    <a:pt x="188" y="73"/>
                  </a:cubicBezTo>
                  <a:lnTo>
                    <a:pt x="187" y="72"/>
                  </a:lnTo>
                  <a:close/>
                  <a:moveTo>
                    <a:pt x="170" y="72"/>
                  </a:moveTo>
                  <a:cubicBezTo>
                    <a:pt x="171" y="73"/>
                    <a:pt x="171" y="73"/>
                    <a:pt x="171" y="73"/>
                  </a:cubicBezTo>
                  <a:lnTo>
                    <a:pt x="170" y="72"/>
                  </a:lnTo>
                  <a:close/>
                  <a:moveTo>
                    <a:pt x="249" y="73"/>
                  </a:moveTo>
                  <a:cubicBezTo>
                    <a:pt x="249" y="72"/>
                    <a:pt x="249" y="72"/>
                    <a:pt x="249" y="72"/>
                  </a:cubicBezTo>
                  <a:cubicBezTo>
                    <a:pt x="249" y="73"/>
                    <a:pt x="249" y="72"/>
                    <a:pt x="249" y="73"/>
                  </a:cubicBezTo>
                  <a:moveTo>
                    <a:pt x="349" y="73"/>
                  </a:moveTo>
                  <a:cubicBezTo>
                    <a:pt x="349" y="77"/>
                    <a:pt x="349" y="77"/>
                    <a:pt x="349" y="77"/>
                  </a:cubicBezTo>
                  <a:cubicBezTo>
                    <a:pt x="349" y="77"/>
                    <a:pt x="348" y="77"/>
                    <a:pt x="348" y="77"/>
                  </a:cubicBezTo>
                  <a:cubicBezTo>
                    <a:pt x="348" y="76"/>
                    <a:pt x="348" y="74"/>
                    <a:pt x="347" y="72"/>
                  </a:cubicBezTo>
                  <a:cubicBezTo>
                    <a:pt x="348" y="73"/>
                    <a:pt x="349" y="73"/>
                    <a:pt x="349" y="73"/>
                  </a:cubicBezTo>
                  <a:moveTo>
                    <a:pt x="174" y="74"/>
                  </a:moveTo>
                  <a:cubicBezTo>
                    <a:pt x="174" y="75"/>
                    <a:pt x="174" y="75"/>
                    <a:pt x="174" y="75"/>
                  </a:cubicBezTo>
                  <a:cubicBezTo>
                    <a:pt x="174" y="75"/>
                    <a:pt x="173" y="75"/>
                    <a:pt x="173" y="76"/>
                  </a:cubicBezTo>
                  <a:cubicBezTo>
                    <a:pt x="173" y="73"/>
                    <a:pt x="173" y="73"/>
                    <a:pt x="173" y="73"/>
                  </a:cubicBezTo>
                  <a:cubicBezTo>
                    <a:pt x="173" y="73"/>
                    <a:pt x="174" y="74"/>
                    <a:pt x="174" y="74"/>
                  </a:cubicBezTo>
                  <a:moveTo>
                    <a:pt x="274" y="73"/>
                  </a:moveTo>
                  <a:cubicBezTo>
                    <a:pt x="274" y="73"/>
                    <a:pt x="275" y="73"/>
                    <a:pt x="275" y="73"/>
                  </a:cubicBezTo>
                  <a:cubicBezTo>
                    <a:pt x="275" y="73"/>
                    <a:pt x="274" y="73"/>
                    <a:pt x="274" y="73"/>
                  </a:cubicBezTo>
                  <a:moveTo>
                    <a:pt x="291" y="73"/>
                  </a:moveTo>
                  <a:cubicBezTo>
                    <a:pt x="290" y="75"/>
                    <a:pt x="290" y="75"/>
                    <a:pt x="290" y="75"/>
                  </a:cubicBezTo>
                  <a:cubicBezTo>
                    <a:pt x="290" y="74"/>
                    <a:pt x="290" y="74"/>
                    <a:pt x="290" y="73"/>
                  </a:cubicBezTo>
                  <a:lnTo>
                    <a:pt x="291" y="73"/>
                  </a:lnTo>
                  <a:close/>
                  <a:moveTo>
                    <a:pt x="192" y="76"/>
                  </a:moveTo>
                  <a:cubicBezTo>
                    <a:pt x="192" y="76"/>
                    <a:pt x="192" y="76"/>
                    <a:pt x="191" y="76"/>
                  </a:cubicBezTo>
                  <a:cubicBezTo>
                    <a:pt x="191" y="75"/>
                    <a:pt x="192" y="74"/>
                    <a:pt x="192" y="73"/>
                  </a:cubicBezTo>
                  <a:cubicBezTo>
                    <a:pt x="192" y="74"/>
                    <a:pt x="192" y="75"/>
                    <a:pt x="192" y="76"/>
                  </a:cubicBezTo>
                  <a:moveTo>
                    <a:pt x="2" y="74"/>
                  </a:moveTo>
                  <a:cubicBezTo>
                    <a:pt x="3" y="74"/>
                    <a:pt x="3" y="74"/>
                    <a:pt x="3" y="74"/>
                  </a:cubicBezTo>
                  <a:cubicBezTo>
                    <a:pt x="2" y="75"/>
                    <a:pt x="2" y="75"/>
                    <a:pt x="2" y="75"/>
                  </a:cubicBezTo>
                  <a:lnTo>
                    <a:pt x="2" y="74"/>
                  </a:lnTo>
                  <a:close/>
                  <a:moveTo>
                    <a:pt x="87" y="74"/>
                  </a:moveTo>
                  <a:cubicBezTo>
                    <a:pt x="88" y="75"/>
                    <a:pt x="88" y="75"/>
                    <a:pt x="88" y="75"/>
                  </a:cubicBezTo>
                  <a:lnTo>
                    <a:pt x="87" y="74"/>
                  </a:lnTo>
                  <a:close/>
                  <a:moveTo>
                    <a:pt x="319" y="74"/>
                  </a:moveTo>
                  <a:cubicBezTo>
                    <a:pt x="319" y="75"/>
                    <a:pt x="319" y="75"/>
                    <a:pt x="319" y="75"/>
                  </a:cubicBezTo>
                  <a:lnTo>
                    <a:pt x="319" y="74"/>
                  </a:lnTo>
                  <a:close/>
                  <a:moveTo>
                    <a:pt x="180" y="74"/>
                  </a:moveTo>
                  <a:cubicBezTo>
                    <a:pt x="180" y="75"/>
                    <a:pt x="180" y="75"/>
                    <a:pt x="180" y="75"/>
                  </a:cubicBezTo>
                  <a:cubicBezTo>
                    <a:pt x="179" y="75"/>
                    <a:pt x="179" y="76"/>
                    <a:pt x="178" y="76"/>
                  </a:cubicBezTo>
                  <a:cubicBezTo>
                    <a:pt x="178" y="74"/>
                    <a:pt x="178" y="74"/>
                    <a:pt x="178" y="74"/>
                  </a:cubicBezTo>
                  <a:lnTo>
                    <a:pt x="180" y="74"/>
                  </a:lnTo>
                  <a:close/>
                  <a:moveTo>
                    <a:pt x="267" y="74"/>
                  </a:moveTo>
                  <a:cubicBezTo>
                    <a:pt x="268" y="75"/>
                    <a:pt x="268" y="75"/>
                    <a:pt x="269" y="75"/>
                  </a:cubicBezTo>
                  <a:cubicBezTo>
                    <a:pt x="268" y="75"/>
                    <a:pt x="268" y="75"/>
                    <a:pt x="267" y="74"/>
                  </a:cubicBezTo>
                  <a:moveTo>
                    <a:pt x="284" y="76"/>
                  </a:moveTo>
                  <a:cubicBezTo>
                    <a:pt x="284" y="76"/>
                    <a:pt x="283" y="75"/>
                    <a:pt x="283" y="74"/>
                  </a:cubicBezTo>
                  <a:cubicBezTo>
                    <a:pt x="284" y="75"/>
                    <a:pt x="283" y="74"/>
                    <a:pt x="284" y="76"/>
                  </a:cubicBezTo>
                  <a:moveTo>
                    <a:pt x="249" y="75"/>
                  </a:moveTo>
                  <a:cubicBezTo>
                    <a:pt x="249" y="76"/>
                    <a:pt x="249" y="76"/>
                    <a:pt x="249" y="76"/>
                  </a:cubicBezTo>
                  <a:lnTo>
                    <a:pt x="249" y="75"/>
                  </a:lnTo>
                  <a:close/>
                  <a:moveTo>
                    <a:pt x="292" y="77"/>
                  </a:moveTo>
                  <a:cubicBezTo>
                    <a:pt x="293" y="77"/>
                    <a:pt x="293" y="76"/>
                    <a:pt x="293" y="76"/>
                  </a:cubicBezTo>
                  <a:cubicBezTo>
                    <a:pt x="293" y="77"/>
                    <a:pt x="294" y="76"/>
                    <a:pt x="292" y="77"/>
                  </a:cubicBezTo>
                  <a:moveTo>
                    <a:pt x="147" y="76"/>
                  </a:moveTo>
                  <a:cubicBezTo>
                    <a:pt x="146" y="77"/>
                    <a:pt x="146" y="77"/>
                    <a:pt x="146" y="78"/>
                  </a:cubicBezTo>
                  <a:cubicBezTo>
                    <a:pt x="146" y="76"/>
                    <a:pt x="146" y="76"/>
                    <a:pt x="146" y="76"/>
                  </a:cubicBezTo>
                  <a:lnTo>
                    <a:pt x="147" y="76"/>
                  </a:lnTo>
                  <a:close/>
                  <a:moveTo>
                    <a:pt x="170" y="76"/>
                  </a:moveTo>
                  <a:cubicBezTo>
                    <a:pt x="171" y="76"/>
                    <a:pt x="171" y="76"/>
                    <a:pt x="171" y="77"/>
                  </a:cubicBezTo>
                  <a:cubicBezTo>
                    <a:pt x="171" y="76"/>
                    <a:pt x="171" y="76"/>
                    <a:pt x="170" y="76"/>
                  </a:cubicBezTo>
                  <a:moveTo>
                    <a:pt x="2" y="77"/>
                  </a:moveTo>
                  <a:cubicBezTo>
                    <a:pt x="3" y="77"/>
                    <a:pt x="4" y="77"/>
                    <a:pt x="5" y="78"/>
                  </a:cubicBezTo>
                  <a:cubicBezTo>
                    <a:pt x="5" y="79"/>
                    <a:pt x="5" y="80"/>
                    <a:pt x="5" y="81"/>
                  </a:cubicBezTo>
                  <a:cubicBezTo>
                    <a:pt x="4" y="80"/>
                    <a:pt x="3" y="80"/>
                    <a:pt x="2" y="79"/>
                  </a:cubicBezTo>
                  <a:cubicBezTo>
                    <a:pt x="3" y="77"/>
                    <a:pt x="3" y="79"/>
                    <a:pt x="2" y="77"/>
                  </a:cubicBezTo>
                  <a:moveTo>
                    <a:pt x="175" y="77"/>
                  </a:moveTo>
                  <a:cubicBezTo>
                    <a:pt x="175" y="78"/>
                    <a:pt x="175" y="78"/>
                    <a:pt x="175" y="78"/>
                  </a:cubicBezTo>
                  <a:lnTo>
                    <a:pt x="175" y="77"/>
                  </a:lnTo>
                  <a:close/>
                  <a:moveTo>
                    <a:pt x="361" y="77"/>
                  </a:moveTo>
                  <a:cubicBezTo>
                    <a:pt x="361" y="78"/>
                    <a:pt x="361" y="79"/>
                    <a:pt x="361" y="80"/>
                  </a:cubicBezTo>
                  <a:cubicBezTo>
                    <a:pt x="361" y="79"/>
                    <a:pt x="361" y="78"/>
                    <a:pt x="361" y="77"/>
                  </a:cubicBezTo>
                  <a:moveTo>
                    <a:pt x="368" y="77"/>
                  </a:moveTo>
                  <a:cubicBezTo>
                    <a:pt x="368" y="78"/>
                    <a:pt x="368" y="80"/>
                    <a:pt x="368" y="81"/>
                  </a:cubicBezTo>
                  <a:cubicBezTo>
                    <a:pt x="368" y="80"/>
                    <a:pt x="368" y="78"/>
                    <a:pt x="368" y="77"/>
                  </a:cubicBezTo>
                  <a:moveTo>
                    <a:pt x="191" y="79"/>
                  </a:moveTo>
                  <a:cubicBezTo>
                    <a:pt x="191" y="78"/>
                    <a:pt x="190" y="78"/>
                    <a:pt x="190" y="78"/>
                  </a:cubicBezTo>
                  <a:cubicBezTo>
                    <a:pt x="191" y="78"/>
                    <a:pt x="190" y="78"/>
                    <a:pt x="191" y="79"/>
                  </a:cubicBezTo>
                  <a:moveTo>
                    <a:pt x="198" y="78"/>
                  </a:moveTo>
                  <a:cubicBezTo>
                    <a:pt x="198" y="78"/>
                    <a:pt x="198" y="79"/>
                    <a:pt x="198" y="79"/>
                  </a:cubicBezTo>
                  <a:cubicBezTo>
                    <a:pt x="197" y="78"/>
                    <a:pt x="198" y="79"/>
                    <a:pt x="197" y="78"/>
                  </a:cubicBezTo>
                  <a:lnTo>
                    <a:pt x="198" y="78"/>
                  </a:lnTo>
                  <a:close/>
                  <a:moveTo>
                    <a:pt x="298" y="78"/>
                  </a:moveTo>
                  <a:cubicBezTo>
                    <a:pt x="298" y="80"/>
                    <a:pt x="298" y="80"/>
                    <a:pt x="298" y="80"/>
                  </a:cubicBezTo>
                  <a:cubicBezTo>
                    <a:pt x="295" y="81"/>
                    <a:pt x="295" y="81"/>
                    <a:pt x="295" y="81"/>
                  </a:cubicBezTo>
                  <a:cubicBezTo>
                    <a:pt x="295" y="79"/>
                    <a:pt x="295" y="79"/>
                    <a:pt x="295" y="78"/>
                  </a:cubicBezTo>
                  <a:lnTo>
                    <a:pt x="298" y="78"/>
                  </a:lnTo>
                  <a:close/>
                  <a:moveTo>
                    <a:pt x="174" y="80"/>
                  </a:moveTo>
                  <a:cubicBezTo>
                    <a:pt x="173" y="80"/>
                    <a:pt x="173" y="80"/>
                    <a:pt x="173" y="80"/>
                  </a:cubicBezTo>
                  <a:cubicBezTo>
                    <a:pt x="173" y="80"/>
                    <a:pt x="173" y="79"/>
                    <a:pt x="173" y="78"/>
                  </a:cubicBezTo>
                  <a:cubicBezTo>
                    <a:pt x="174" y="79"/>
                    <a:pt x="173" y="78"/>
                    <a:pt x="174" y="80"/>
                  </a:cubicBezTo>
                  <a:moveTo>
                    <a:pt x="287" y="79"/>
                  </a:moveTo>
                  <a:cubicBezTo>
                    <a:pt x="287" y="80"/>
                    <a:pt x="287" y="80"/>
                    <a:pt x="287" y="80"/>
                  </a:cubicBezTo>
                  <a:lnTo>
                    <a:pt x="287" y="79"/>
                  </a:lnTo>
                  <a:close/>
                  <a:moveTo>
                    <a:pt x="187" y="83"/>
                  </a:moveTo>
                  <a:cubicBezTo>
                    <a:pt x="186" y="83"/>
                    <a:pt x="186" y="82"/>
                    <a:pt x="185" y="82"/>
                  </a:cubicBezTo>
                  <a:cubicBezTo>
                    <a:pt x="185" y="79"/>
                    <a:pt x="185" y="79"/>
                    <a:pt x="185" y="79"/>
                  </a:cubicBezTo>
                  <a:cubicBezTo>
                    <a:pt x="187" y="80"/>
                    <a:pt x="187" y="81"/>
                    <a:pt x="187" y="83"/>
                  </a:cubicBezTo>
                  <a:moveTo>
                    <a:pt x="193" y="83"/>
                  </a:moveTo>
                  <a:cubicBezTo>
                    <a:pt x="193" y="84"/>
                    <a:pt x="192" y="84"/>
                    <a:pt x="192" y="85"/>
                  </a:cubicBezTo>
                  <a:cubicBezTo>
                    <a:pt x="192" y="85"/>
                    <a:pt x="192" y="85"/>
                    <a:pt x="192" y="85"/>
                  </a:cubicBezTo>
                  <a:cubicBezTo>
                    <a:pt x="191" y="84"/>
                    <a:pt x="191" y="82"/>
                    <a:pt x="191" y="79"/>
                  </a:cubicBezTo>
                  <a:cubicBezTo>
                    <a:pt x="192" y="80"/>
                    <a:pt x="192" y="81"/>
                    <a:pt x="193" y="83"/>
                  </a:cubicBezTo>
                  <a:moveTo>
                    <a:pt x="203" y="79"/>
                  </a:moveTo>
                  <a:cubicBezTo>
                    <a:pt x="203" y="80"/>
                    <a:pt x="203" y="80"/>
                    <a:pt x="203" y="81"/>
                  </a:cubicBezTo>
                  <a:cubicBezTo>
                    <a:pt x="203" y="79"/>
                    <a:pt x="203" y="79"/>
                    <a:pt x="203" y="79"/>
                  </a:cubicBezTo>
                  <a:close/>
                  <a:moveTo>
                    <a:pt x="250" y="79"/>
                  </a:moveTo>
                  <a:cubicBezTo>
                    <a:pt x="250" y="80"/>
                    <a:pt x="250" y="80"/>
                    <a:pt x="249" y="80"/>
                  </a:cubicBezTo>
                  <a:cubicBezTo>
                    <a:pt x="249" y="80"/>
                    <a:pt x="249" y="80"/>
                    <a:pt x="249" y="79"/>
                  </a:cubicBezTo>
                  <a:lnTo>
                    <a:pt x="250" y="79"/>
                  </a:lnTo>
                  <a:close/>
                  <a:moveTo>
                    <a:pt x="267" y="80"/>
                  </a:moveTo>
                  <a:cubicBezTo>
                    <a:pt x="268" y="80"/>
                    <a:pt x="268" y="80"/>
                    <a:pt x="268" y="80"/>
                  </a:cubicBezTo>
                  <a:cubicBezTo>
                    <a:pt x="268" y="80"/>
                    <a:pt x="268" y="80"/>
                    <a:pt x="267" y="80"/>
                  </a:cubicBezTo>
                  <a:moveTo>
                    <a:pt x="376" y="81"/>
                  </a:moveTo>
                  <a:cubicBezTo>
                    <a:pt x="375" y="81"/>
                    <a:pt x="375" y="81"/>
                    <a:pt x="375" y="81"/>
                  </a:cubicBezTo>
                  <a:cubicBezTo>
                    <a:pt x="375" y="80"/>
                    <a:pt x="375" y="80"/>
                    <a:pt x="375" y="80"/>
                  </a:cubicBezTo>
                  <a:cubicBezTo>
                    <a:pt x="376" y="81"/>
                    <a:pt x="375" y="80"/>
                    <a:pt x="376" y="81"/>
                  </a:cubicBezTo>
                  <a:moveTo>
                    <a:pt x="46" y="81"/>
                  </a:moveTo>
                  <a:cubicBezTo>
                    <a:pt x="47" y="83"/>
                    <a:pt x="47" y="84"/>
                    <a:pt x="47" y="86"/>
                  </a:cubicBezTo>
                  <a:cubicBezTo>
                    <a:pt x="47" y="84"/>
                    <a:pt x="47" y="83"/>
                    <a:pt x="46" y="81"/>
                  </a:cubicBezTo>
                  <a:moveTo>
                    <a:pt x="55" y="83"/>
                  </a:moveTo>
                  <a:cubicBezTo>
                    <a:pt x="55" y="82"/>
                    <a:pt x="55" y="82"/>
                    <a:pt x="55" y="81"/>
                  </a:cubicBezTo>
                  <a:cubicBezTo>
                    <a:pt x="56" y="83"/>
                    <a:pt x="56" y="82"/>
                    <a:pt x="55" y="83"/>
                  </a:cubicBezTo>
                  <a:moveTo>
                    <a:pt x="159" y="86"/>
                  </a:moveTo>
                  <a:cubicBezTo>
                    <a:pt x="158" y="85"/>
                    <a:pt x="158" y="84"/>
                    <a:pt x="158" y="81"/>
                  </a:cubicBezTo>
                  <a:cubicBezTo>
                    <a:pt x="159" y="83"/>
                    <a:pt x="159" y="85"/>
                    <a:pt x="159" y="86"/>
                  </a:cubicBezTo>
                  <a:moveTo>
                    <a:pt x="2" y="82"/>
                  </a:moveTo>
                  <a:cubicBezTo>
                    <a:pt x="3" y="82"/>
                    <a:pt x="3" y="82"/>
                    <a:pt x="3" y="82"/>
                  </a:cubicBezTo>
                  <a:lnTo>
                    <a:pt x="2" y="82"/>
                  </a:lnTo>
                  <a:close/>
                  <a:moveTo>
                    <a:pt x="156" y="82"/>
                  </a:moveTo>
                  <a:cubicBezTo>
                    <a:pt x="156" y="83"/>
                    <a:pt x="156" y="83"/>
                    <a:pt x="156" y="84"/>
                  </a:cubicBezTo>
                  <a:cubicBezTo>
                    <a:pt x="156" y="84"/>
                    <a:pt x="156" y="85"/>
                    <a:pt x="156" y="85"/>
                  </a:cubicBezTo>
                  <a:cubicBezTo>
                    <a:pt x="155" y="84"/>
                    <a:pt x="155" y="83"/>
                    <a:pt x="155" y="82"/>
                  </a:cubicBezTo>
                  <a:lnTo>
                    <a:pt x="156" y="82"/>
                  </a:lnTo>
                  <a:close/>
                  <a:moveTo>
                    <a:pt x="151" y="83"/>
                  </a:moveTo>
                  <a:cubicBezTo>
                    <a:pt x="151" y="84"/>
                    <a:pt x="151" y="84"/>
                    <a:pt x="151" y="84"/>
                  </a:cubicBezTo>
                  <a:lnTo>
                    <a:pt x="151" y="83"/>
                  </a:lnTo>
                  <a:close/>
                  <a:moveTo>
                    <a:pt x="55" y="84"/>
                  </a:moveTo>
                  <a:cubicBezTo>
                    <a:pt x="55" y="85"/>
                    <a:pt x="55" y="85"/>
                    <a:pt x="55" y="85"/>
                  </a:cubicBezTo>
                  <a:lnTo>
                    <a:pt x="55" y="84"/>
                  </a:lnTo>
                  <a:close/>
                  <a:moveTo>
                    <a:pt x="172" y="85"/>
                  </a:moveTo>
                  <a:cubicBezTo>
                    <a:pt x="172" y="85"/>
                    <a:pt x="171" y="84"/>
                    <a:pt x="171" y="84"/>
                  </a:cubicBezTo>
                  <a:cubicBezTo>
                    <a:pt x="172" y="85"/>
                    <a:pt x="172" y="84"/>
                    <a:pt x="172" y="85"/>
                  </a:cubicBezTo>
                  <a:moveTo>
                    <a:pt x="4" y="84"/>
                  </a:moveTo>
                  <a:cubicBezTo>
                    <a:pt x="6" y="86"/>
                    <a:pt x="6" y="86"/>
                    <a:pt x="6" y="86"/>
                  </a:cubicBezTo>
                  <a:cubicBezTo>
                    <a:pt x="4" y="86"/>
                    <a:pt x="4" y="86"/>
                    <a:pt x="4" y="86"/>
                  </a:cubicBezTo>
                  <a:lnTo>
                    <a:pt x="4" y="84"/>
                  </a:lnTo>
                  <a:close/>
                  <a:moveTo>
                    <a:pt x="398" y="85"/>
                  </a:moveTo>
                  <a:cubicBezTo>
                    <a:pt x="399" y="85"/>
                    <a:pt x="399" y="85"/>
                    <a:pt x="400" y="85"/>
                  </a:cubicBezTo>
                  <a:cubicBezTo>
                    <a:pt x="399" y="87"/>
                    <a:pt x="399" y="88"/>
                    <a:pt x="399" y="90"/>
                  </a:cubicBezTo>
                  <a:cubicBezTo>
                    <a:pt x="398" y="90"/>
                    <a:pt x="398" y="90"/>
                    <a:pt x="398" y="90"/>
                  </a:cubicBezTo>
                  <a:cubicBezTo>
                    <a:pt x="398" y="88"/>
                    <a:pt x="398" y="87"/>
                    <a:pt x="398" y="85"/>
                  </a:cubicBezTo>
                  <a:moveTo>
                    <a:pt x="178" y="87"/>
                  </a:moveTo>
                  <a:cubicBezTo>
                    <a:pt x="176" y="87"/>
                    <a:pt x="177" y="88"/>
                    <a:pt x="175" y="87"/>
                  </a:cubicBezTo>
                  <a:cubicBezTo>
                    <a:pt x="177" y="86"/>
                    <a:pt x="176" y="87"/>
                    <a:pt x="178" y="85"/>
                  </a:cubicBezTo>
                  <a:cubicBezTo>
                    <a:pt x="178" y="86"/>
                    <a:pt x="178" y="87"/>
                    <a:pt x="178" y="87"/>
                  </a:cubicBezTo>
                  <a:moveTo>
                    <a:pt x="192" y="85"/>
                  </a:moveTo>
                  <a:cubicBezTo>
                    <a:pt x="192" y="87"/>
                    <a:pt x="192" y="87"/>
                    <a:pt x="192" y="87"/>
                  </a:cubicBezTo>
                  <a:lnTo>
                    <a:pt x="192" y="85"/>
                  </a:lnTo>
                  <a:close/>
                  <a:moveTo>
                    <a:pt x="313" y="89"/>
                  </a:moveTo>
                  <a:cubicBezTo>
                    <a:pt x="313" y="89"/>
                    <a:pt x="312" y="89"/>
                    <a:pt x="312" y="90"/>
                  </a:cubicBezTo>
                  <a:cubicBezTo>
                    <a:pt x="312" y="88"/>
                    <a:pt x="312" y="88"/>
                    <a:pt x="312" y="88"/>
                  </a:cubicBezTo>
                  <a:lnTo>
                    <a:pt x="313" y="89"/>
                  </a:lnTo>
                  <a:close/>
                  <a:moveTo>
                    <a:pt x="46" y="96"/>
                  </a:moveTo>
                  <a:cubicBezTo>
                    <a:pt x="46" y="96"/>
                    <a:pt x="46" y="96"/>
                    <a:pt x="46" y="96"/>
                  </a:cubicBezTo>
                  <a:cubicBezTo>
                    <a:pt x="46" y="97"/>
                    <a:pt x="46" y="97"/>
                    <a:pt x="45" y="97"/>
                  </a:cubicBezTo>
                  <a:cubicBezTo>
                    <a:pt x="45" y="94"/>
                    <a:pt x="45" y="91"/>
                    <a:pt x="44" y="89"/>
                  </a:cubicBezTo>
                  <a:cubicBezTo>
                    <a:pt x="46" y="90"/>
                    <a:pt x="46" y="93"/>
                    <a:pt x="46" y="96"/>
                  </a:cubicBezTo>
                  <a:moveTo>
                    <a:pt x="178" y="90"/>
                  </a:moveTo>
                  <a:cubicBezTo>
                    <a:pt x="177" y="90"/>
                    <a:pt x="177" y="90"/>
                    <a:pt x="177" y="90"/>
                  </a:cubicBezTo>
                  <a:cubicBezTo>
                    <a:pt x="177" y="89"/>
                    <a:pt x="177" y="89"/>
                    <a:pt x="177" y="89"/>
                  </a:cubicBezTo>
                  <a:cubicBezTo>
                    <a:pt x="178" y="90"/>
                    <a:pt x="177" y="89"/>
                    <a:pt x="178" y="90"/>
                  </a:cubicBezTo>
                  <a:moveTo>
                    <a:pt x="342" y="89"/>
                  </a:moveTo>
                  <a:cubicBezTo>
                    <a:pt x="343" y="91"/>
                    <a:pt x="343" y="91"/>
                    <a:pt x="343" y="91"/>
                  </a:cubicBezTo>
                  <a:lnTo>
                    <a:pt x="342" y="89"/>
                  </a:lnTo>
                  <a:close/>
                  <a:moveTo>
                    <a:pt x="28" y="89"/>
                  </a:moveTo>
                  <a:cubicBezTo>
                    <a:pt x="28" y="90"/>
                    <a:pt x="28" y="90"/>
                    <a:pt x="28" y="90"/>
                  </a:cubicBezTo>
                  <a:lnTo>
                    <a:pt x="28" y="89"/>
                  </a:lnTo>
                  <a:close/>
                  <a:moveTo>
                    <a:pt x="73" y="100"/>
                  </a:moveTo>
                  <a:cubicBezTo>
                    <a:pt x="71" y="96"/>
                    <a:pt x="72" y="93"/>
                    <a:pt x="73" y="89"/>
                  </a:cubicBezTo>
                  <a:lnTo>
                    <a:pt x="73" y="100"/>
                  </a:lnTo>
                  <a:close/>
                  <a:moveTo>
                    <a:pt x="134" y="90"/>
                  </a:moveTo>
                  <a:cubicBezTo>
                    <a:pt x="133" y="90"/>
                    <a:pt x="133" y="91"/>
                    <a:pt x="133" y="91"/>
                  </a:cubicBezTo>
                  <a:cubicBezTo>
                    <a:pt x="132" y="91"/>
                    <a:pt x="132" y="91"/>
                    <a:pt x="132" y="91"/>
                  </a:cubicBezTo>
                  <a:cubicBezTo>
                    <a:pt x="133" y="91"/>
                    <a:pt x="133" y="90"/>
                    <a:pt x="133" y="89"/>
                  </a:cubicBezTo>
                  <a:lnTo>
                    <a:pt x="134" y="90"/>
                  </a:lnTo>
                  <a:close/>
                  <a:moveTo>
                    <a:pt x="156" y="89"/>
                  </a:moveTo>
                  <a:cubicBezTo>
                    <a:pt x="156" y="91"/>
                    <a:pt x="156" y="91"/>
                    <a:pt x="156" y="91"/>
                  </a:cubicBezTo>
                  <a:cubicBezTo>
                    <a:pt x="155" y="90"/>
                    <a:pt x="155" y="90"/>
                    <a:pt x="155" y="90"/>
                  </a:cubicBezTo>
                  <a:cubicBezTo>
                    <a:pt x="156" y="89"/>
                    <a:pt x="156" y="89"/>
                    <a:pt x="156" y="89"/>
                  </a:cubicBezTo>
                  <a:close/>
                  <a:moveTo>
                    <a:pt x="350" y="92"/>
                  </a:moveTo>
                  <a:cubicBezTo>
                    <a:pt x="348" y="92"/>
                    <a:pt x="348" y="92"/>
                    <a:pt x="347" y="89"/>
                  </a:cubicBezTo>
                  <a:lnTo>
                    <a:pt x="350" y="92"/>
                  </a:lnTo>
                  <a:close/>
                  <a:moveTo>
                    <a:pt x="165" y="90"/>
                  </a:moveTo>
                  <a:cubicBezTo>
                    <a:pt x="165" y="92"/>
                    <a:pt x="165" y="93"/>
                    <a:pt x="164" y="95"/>
                  </a:cubicBezTo>
                  <a:cubicBezTo>
                    <a:pt x="163" y="94"/>
                    <a:pt x="163" y="94"/>
                    <a:pt x="163" y="94"/>
                  </a:cubicBezTo>
                  <a:cubicBezTo>
                    <a:pt x="164" y="93"/>
                    <a:pt x="164" y="91"/>
                    <a:pt x="164" y="90"/>
                  </a:cubicBezTo>
                  <a:lnTo>
                    <a:pt x="165" y="90"/>
                  </a:lnTo>
                  <a:close/>
                  <a:moveTo>
                    <a:pt x="187" y="92"/>
                  </a:moveTo>
                  <a:cubicBezTo>
                    <a:pt x="187" y="91"/>
                    <a:pt x="187" y="91"/>
                    <a:pt x="188" y="90"/>
                  </a:cubicBezTo>
                  <a:cubicBezTo>
                    <a:pt x="188" y="92"/>
                    <a:pt x="188" y="91"/>
                    <a:pt x="187" y="92"/>
                  </a:cubicBezTo>
                  <a:moveTo>
                    <a:pt x="312" y="90"/>
                  </a:moveTo>
                  <a:cubicBezTo>
                    <a:pt x="312" y="91"/>
                    <a:pt x="312" y="91"/>
                    <a:pt x="312" y="92"/>
                  </a:cubicBezTo>
                  <a:cubicBezTo>
                    <a:pt x="312" y="90"/>
                    <a:pt x="312" y="90"/>
                    <a:pt x="312" y="90"/>
                  </a:cubicBezTo>
                  <a:close/>
                  <a:moveTo>
                    <a:pt x="354" y="92"/>
                  </a:moveTo>
                  <a:cubicBezTo>
                    <a:pt x="354" y="93"/>
                    <a:pt x="354" y="93"/>
                    <a:pt x="354" y="93"/>
                  </a:cubicBezTo>
                  <a:cubicBezTo>
                    <a:pt x="357" y="93"/>
                    <a:pt x="356" y="93"/>
                    <a:pt x="357" y="92"/>
                  </a:cubicBezTo>
                  <a:cubicBezTo>
                    <a:pt x="357" y="93"/>
                    <a:pt x="358" y="94"/>
                    <a:pt x="358" y="95"/>
                  </a:cubicBezTo>
                  <a:cubicBezTo>
                    <a:pt x="358" y="99"/>
                    <a:pt x="356" y="99"/>
                    <a:pt x="353" y="99"/>
                  </a:cubicBezTo>
                  <a:cubicBezTo>
                    <a:pt x="351" y="97"/>
                    <a:pt x="351" y="97"/>
                    <a:pt x="351" y="97"/>
                  </a:cubicBezTo>
                  <a:cubicBezTo>
                    <a:pt x="352" y="97"/>
                    <a:pt x="354" y="97"/>
                    <a:pt x="355" y="98"/>
                  </a:cubicBezTo>
                  <a:cubicBezTo>
                    <a:pt x="355" y="97"/>
                    <a:pt x="355" y="96"/>
                    <a:pt x="355" y="96"/>
                  </a:cubicBezTo>
                  <a:cubicBezTo>
                    <a:pt x="354" y="96"/>
                    <a:pt x="353" y="96"/>
                    <a:pt x="351" y="95"/>
                  </a:cubicBezTo>
                  <a:cubicBezTo>
                    <a:pt x="352" y="93"/>
                    <a:pt x="353" y="93"/>
                    <a:pt x="353" y="90"/>
                  </a:cubicBezTo>
                  <a:lnTo>
                    <a:pt x="354" y="92"/>
                  </a:lnTo>
                  <a:close/>
                  <a:moveTo>
                    <a:pt x="99" y="91"/>
                  </a:moveTo>
                  <a:cubicBezTo>
                    <a:pt x="99" y="91"/>
                    <a:pt x="99" y="92"/>
                    <a:pt x="99" y="92"/>
                  </a:cubicBezTo>
                  <a:cubicBezTo>
                    <a:pt x="99" y="91"/>
                    <a:pt x="99" y="91"/>
                    <a:pt x="99" y="91"/>
                  </a:cubicBezTo>
                  <a:close/>
                  <a:moveTo>
                    <a:pt x="178" y="92"/>
                  </a:moveTo>
                  <a:cubicBezTo>
                    <a:pt x="178" y="91"/>
                    <a:pt x="178" y="91"/>
                    <a:pt x="178" y="91"/>
                  </a:cubicBezTo>
                  <a:cubicBezTo>
                    <a:pt x="179" y="92"/>
                    <a:pt x="179" y="91"/>
                    <a:pt x="178" y="92"/>
                  </a:cubicBezTo>
                  <a:moveTo>
                    <a:pt x="320" y="93"/>
                  </a:moveTo>
                  <a:cubicBezTo>
                    <a:pt x="320" y="93"/>
                    <a:pt x="320" y="93"/>
                    <a:pt x="320" y="93"/>
                  </a:cubicBezTo>
                  <a:cubicBezTo>
                    <a:pt x="319" y="93"/>
                    <a:pt x="319" y="93"/>
                    <a:pt x="319" y="93"/>
                  </a:cubicBezTo>
                  <a:cubicBezTo>
                    <a:pt x="319" y="92"/>
                    <a:pt x="320" y="92"/>
                    <a:pt x="320" y="91"/>
                  </a:cubicBezTo>
                  <a:cubicBezTo>
                    <a:pt x="320" y="92"/>
                    <a:pt x="320" y="92"/>
                    <a:pt x="320" y="93"/>
                  </a:cubicBezTo>
                  <a:moveTo>
                    <a:pt x="324" y="91"/>
                  </a:moveTo>
                  <a:cubicBezTo>
                    <a:pt x="324" y="92"/>
                    <a:pt x="324" y="92"/>
                    <a:pt x="324" y="92"/>
                  </a:cubicBezTo>
                  <a:lnTo>
                    <a:pt x="324" y="91"/>
                  </a:lnTo>
                  <a:close/>
                  <a:moveTo>
                    <a:pt x="387" y="91"/>
                  </a:moveTo>
                  <a:cubicBezTo>
                    <a:pt x="387" y="91"/>
                    <a:pt x="386" y="92"/>
                    <a:pt x="386" y="92"/>
                  </a:cubicBezTo>
                  <a:cubicBezTo>
                    <a:pt x="386" y="91"/>
                    <a:pt x="386" y="91"/>
                    <a:pt x="386" y="91"/>
                  </a:cubicBezTo>
                  <a:lnTo>
                    <a:pt x="387" y="91"/>
                  </a:lnTo>
                  <a:close/>
                  <a:moveTo>
                    <a:pt x="172" y="92"/>
                  </a:moveTo>
                  <a:cubicBezTo>
                    <a:pt x="172" y="95"/>
                    <a:pt x="172" y="95"/>
                    <a:pt x="172" y="95"/>
                  </a:cubicBezTo>
                  <a:cubicBezTo>
                    <a:pt x="170" y="95"/>
                    <a:pt x="170" y="95"/>
                    <a:pt x="170" y="95"/>
                  </a:cubicBezTo>
                  <a:cubicBezTo>
                    <a:pt x="170" y="92"/>
                    <a:pt x="170" y="93"/>
                    <a:pt x="170" y="91"/>
                  </a:cubicBezTo>
                  <a:cubicBezTo>
                    <a:pt x="171" y="91"/>
                    <a:pt x="171" y="92"/>
                    <a:pt x="172" y="92"/>
                  </a:cubicBezTo>
                  <a:moveTo>
                    <a:pt x="343" y="95"/>
                  </a:moveTo>
                  <a:cubicBezTo>
                    <a:pt x="342" y="95"/>
                    <a:pt x="342" y="95"/>
                    <a:pt x="342" y="95"/>
                  </a:cubicBezTo>
                  <a:cubicBezTo>
                    <a:pt x="341" y="94"/>
                    <a:pt x="341" y="94"/>
                    <a:pt x="341" y="92"/>
                  </a:cubicBezTo>
                  <a:cubicBezTo>
                    <a:pt x="342" y="92"/>
                    <a:pt x="342" y="91"/>
                    <a:pt x="342" y="91"/>
                  </a:cubicBezTo>
                  <a:cubicBezTo>
                    <a:pt x="342" y="92"/>
                    <a:pt x="343" y="94"/>
                    <a:pt x="343" y="95"/>
                  </a:cubicBezTo>
                  <a:moveTo>
                    <a:pt x="133" y="92"/>
                  </a:moveTo>
                  <a:cubicBezTo>
                    <a:pt x="133" y="92"/>
                    <a:pt x="133" y="93"/>
                    <a:pt x="132" y="93"/>
                  </a:cubicBezTo>
                  <a:cubicBezTo>
                    <a:pt x="132" y="92"/>
                    <a:pt x="132" y="92"/>
                    <a:pt x="132" y="92"/>
                  </a:cubicBezTo>
                  <a:lnTo>
                    <a:pt x="133" y="92"/>
                  </a:lnTo>
                  <a:close/>
                  <a:moveTo>
                    <a:pt x="84" y="92"/>
                  </a:moveTo>
                  <a:cubicBezTo>
                    <a:pt x="84" y="94"/>
                    <a:pt x="84" y="95"/>
                    <a:pt x="84" y="96"/>
                  </a:cubicBezTo>
                  <a:cubicBezTo>
                    <a:pt x="83" y="96"/>
                    <a:pt x="83" y="96"/>
                    <a:pt x="83" y="96"/>
                  </a:cubicBezTo>
                  <a:cubicBezTo>
                    <a:pt x="83" y="92"/>
                    <a:pt x="83" y="92"/>
                    <a:pt x="83" y="92"/>
                  </a:cubicBezTo>
                  <a:lnTo>
                    <a:pt x="84" y="92"/>
                  </a:lnTo>
                  <a:close/>
                  <a:moveTo>
                    <a:pt x="142" y="92"/>
                  </a:moveTo>
                  <a:cubicBezTo>
                    <a:pt x="142" y="93"/>
                    <a:pt x="142" y="93"/>
                    <a:pt x="142" y="93"/>
                  </a:cubicBezTo>
                  <a:lnTo>
                    <a:pt x="142" y="92"/>
                  </a:lnTo>
                  <a:close/>
                  <a:moveTo>
                    <a:pt x="189" y="94"/>
                  </a:moveTo>
                  <a:cubicBezTo>
                    <a:pt x="188" y="94"/>
                    <a:pt x="188" y="94"/>
                    <a:pt x="188" y="94"/>
                  </a:cubicBezTo>
                  <a:cubicBezTo>
                    <a:pt x="188" y="92"/>
                    <a:pt x="188" y="92"/>
                    <a:pt x="188" y="92"/>
                  </a:cubicBezTo>
                  <a:cubicBezTo>
                    <a:pt x="188" y="93"/>
                    <a:pt x="188" y="93"/>
                    <a:pt x="189" y="94"/>
                  </a:cubicBezTo>
                  <a:moveTo>
                    <a:pt x="5" y="93"/>
                  </a:moveTo>
                  <a:cubicBezTo>
                    <a:pt x="5" y="94"/>
                    <a:pt x="5" y="94"/>
                    <a:pt x="5" y="94"/>
                  </a:cubicBezTo>
                  <a:lnTo>
                    <a:pt x="5" y="93"/>
                  </a:lnTo>
                  <a:close/>
                  <a:moveTo>
                    <a:pt x="115" y="97"/>
                  </a:moveTo>
                  <a:cubicBezTo>
                    <a:pt x="113" y="95"/>
                    <a:pt x="114" y="96"/>
                    <a:pt x="114" y="93"/>
                  </a:cubicBezTo>
                  <a:cubicBezTo>
                    <a:pt x="114" y="94"/>
                    <a:pt x="114" y="96"/>
                    <a:pt x="115" y="97"/>
                  </a:cubicBezTo>
                  <a:moveTo>
                    <a:pt x="347" y="93"/>
                  </a:moveTo>
                  <a:cubicBezTo>
                    <a:pt x="347" y="93"/>
                    <a:pt x="348" y="93"/>
                    <a:pt x="348" y="93"/>
                  </a:cubicBezTo>
                  <a:cubicBezTo>
                    <a:pt x="348" y="93"/>
                    <a:pt x="347" y="93"/>
                    <a:pt x="347" y="93"/>
                  </a:cubicBezTo>
                  <a:moveTo>
                    <a:pt x="53" y="99"/>
                  </a:moveTo>
                  <a:cubicBezTo>
                    <a:pt x="53" y="97"/>
                    <a:pt x="52" y="96"/>
                    <a:pt x="52" y="94"/>
                  </a:cubicBezTo>
                  <a:cubicBezTo>
                    <a:pt x="54" y="95"/>
                    <a:pt x="53" y="96"/>
                    <a:pt x="53" y="99"/>
                  </a:cubicBezTo>
                  <a:moveTo>
                    <a:pt x="145" y="95"/>
                  </a:moveTo>
                  <a:cubicBezTo>
                    <a:pt x="144" y="96"/>
                    <a:pt x="143" y="96"/>
                    <a:pt x="143" y="97"/>
                  </a:cubicBezTo>
                  <a:cubicBezTo>
                    <a:pt x="143" y="96"/>
                    <a:pt x="143" y="95"/>
                    <a:pt x="142" y="94"/>
                  </a:cubicBezTo>
                  <a:cubicBezTo>
                    <a:pt x="143" y="95"/>
                    <a:pt x="144" y="95"/>
                    <a:pt x="145" y="95"/>
                  </a:cubicBezTo>
                  <a:moveTo>
                    <a:pt x="342" y="97"/>
                  </a:moveTo>
                  <a:cubicBezTo>
                    <a:pt x="342" y="98"/>
                    <a:pt x="342" y="98"/>
                    <a:pt x="342" y="98"/>
                  </a:cubicBezTo>
                  <a:lnTo>
                    <a:pt x="342" y="97"/>
                  </a:lnTo>
                  <a:close/>
                  <a:moveTo>
                    <a:pt x="92" y="101"/>
                  </a:moveTo>
                  <a:cubicBezTo>
                    <a:pt x="91" y="101"/>
                    <a:pt x="91" y="101"/>
                    <a:pt x="91" y="101"/>
                  </a:cubicBezTo>
                  <a:cubicBezTo>
                    <a:pt x="91" y="100"/>
                    <a:pt x="91" y="99"/>
                    <a:pt x="91" y="98"/>
                  </a:cubicBezTo>
                  <a:cubicBezTo>
                    <a:pt x="91" y="99"/>
                    <a:pt x="91" y="99"/>
                    <a:pt x="92" y="101"/>
                  </a:cubicBezTo>
                  <a:moveTo>
                    <a:pt x="331" y="98"/>
                  </a:moveTo>
                  <a:cubicBezTo>
                    <a:pt x="331" y="98"/>
                    <a:pt x="330" y="99"/>
                    <a:pt x="330" y="99"/>
                  </a:cubicBezTo>
                  <a:cubicBezTo>
                    <a:pt x="330" y="98"/>
                    <a:pt x="330" y="98"/>
                    <a:pt x="330" y="98"/>
                  </a:cubicBezTo>
                  <a:lnTo>
                    <a:pt x="331" y="98"/>
                  </a:lnTo>
                  <a:close/>
                  <a:moveTo>
                    <a:pt x="328" y="99"/>
                  </a:moveTo>
                  <a:cubicBezTo>
                    <a:pt x="328" y="100"/>
                    <a:pt x="328" y="101"/>
                    <a:pt x="328" y="102"/>
                  </a:cubicBezTo>
                  <a:cubicBezTo>
                    <a:pt x="327" y="102"/>
                    <a:pt x="327" y="102"/>
                    <a:pt x="327" y="102"/>
                  </a:cubicBezTo>
                  <a:cubicBezTo>
                    <a:pt x="327" y="101"/>
                    <a:pt x="327" y="100"/>
                    <a:pt x="328" y="99"/>
                  </a:cubicBezTo>
                  <a:close/>
                  <a:moveTo>
                    <a:pt x="303" y="100"/>
                  </a:moveTo>
                  <a:cubicBezTo>
                    <a:pt x="304" y="100"/>
                    <a:pt x="304" y="101"/>
                    <a:pt x="304" y="101"/>
                  </a:cubicBezTo>
                  <a:cubicBezTo>
                    <a:pt x="304" y="101"/>
                    <a:pt x="304" y="100"/>
                    <a:pt x="303" y="100"/>
                  </a:cubicBezTo>
                  <a:moveTo>
                    <a:pt x="144" y="100"/>
                  </a:moveTo>
                  <a:cubicBezTo>
                    <a:pt x="144" y="101"/>
                    <a:pt x="145" y="101"/>
                    <a:pt x="145" y="102"/>
                  </a:cubicBezTo>
                  <a:cubicBezTo>
                    <a:pt x="145" y="101"/>
                    <a:pt x="144" y="101"/>
                    <a:pt x="144" y="100"/>
                  </a:cubicBezTo>
                  <a:moveTo>
                    <a:pt x="323" y="100"/>
                  </a:moveTo>
                  <a:cubicBezTo>
                    <a:pt x="323" y="100"/>
                    <a:pt x="324" y="100"/>
                    <a:pt x="324" y="101"/>
                  </a:cubicBezTo>
                  <a:cubicBezTo>
                    <a:pt x="324" y="100"/>
                    <a:pt x="323" y="100"/>
                    <a:pt x="323" y="100"/>
                  </a:cubicBezTo>
                  <a:moveTo>
                    <a:pt x="114" y="102"/>
                  </a:moveTo>
                  <a:cubicBezTo>
                    <a:pt x="113" y="103"/>
                    <a:pt x="113" y="104"/>
                    <a:pt x="113" y="105"/>
                  </a:cubicBezTo>
                  <a:cubicBezTo>
                    <a:pt x="113" y="105"/>
                    <a:pt x="113" y="105"/>
                    <a:pt x="113" y="105"/>
                  </a:cubicBezTo>
                  <a:cubicBezTo>
                    <a:pt x="113" y="104"/>
                    <a:pt x="113" y="103"/>
                    <a:pt x="113" y="102"/>
                  </a:cubicBezTo>
                  <a:lnTo>
                    <a:pt x="114" y="102"/>
                  </a:lnTo>
                  <a:close/>
                  <a:moveTo>
                    <a:pt x="52" y="102"/>
                  </a:moveTo>
                  <a:cubicBezTo>
                    <a:pt x="53" y="102"/>
                    <a:pt x="53" y="103"/>
                    <a:pt x="53" y="103"/>
                  </a:cubicBezTo>
                  <a:cubicBezTo>
                    <a:pt x="53" y="103"/>
                    <a:pt x="53" y="102"/>
                    <a:pt x="52" y="102"/>
                  </a:cubicBezTo>
                  <a:moveTo>
                    <a:pt x="7" y="103"/>
                  </a:moveTo>
                  <a:cubicBezTo>
                    <a:pt x="8" y="104"/>
                    <a:pt x="8" y="104"/>
                    <a:pt x="8" y="104"/>
                  </a:cubicBezTo>
                  <a:lnTo>
                    <a:pt x="7" y="103"/>
                  </a:lnTo>
                  <a:close/>
                  <a:moveTo>
                    <a:pt x="5" y="103"/>
                  </a:moveTo>
                  <a:cubicBezTo>
                    <a:pt x="6" y="105"/>
                    <a:pt x="6" y="105"/>
                    <a:pt x="6" y="105"/>
                  </a:cubicBezTo>
                  <a:lnTo>
                    <a:pt x="5" y="103"/>
                  </a:lnTo>
                  <a:close/>
                  <a:moveTo>
                    <a:pt x="7" y="104"/>
                  </a:moveTo>
                  <a:cubicBezTo>
                    <a:pt x="8" y="105"/>
                    <a:pt x="8" y="105"/>
                    <a:pt x="8" y="105"/>
                  </a:cubicBezTo>
                  <a:cubicBezTo>
                    <a:pt x="8" y="106"/>
                    <a:pt x="8" y="106"/>
                    <a:pt x="8" y="106"/>
                  </a:cubicBezTo>
                  <a:cubicBezTo>
                    <a:pt x="7" y="106"/>
                    <a:pt x="7" y="106"/>
                    <a:pt x="7" y="105"/>
                  </a:cubicBezTo>
                  <a:lnTo>
                    <a:pt x="7" y="104"/>
                  </a:lnTo>
                  <a:close/>
                  <a:moveTo>
                    <a:pt x="72" y="105"/>
                  </a:moveTo>
                  <a:cubicBezTo>
                    <a:pt x="72" y="106"/>
                    <a:pt x="72" y="106"/>
                    <a:pt x="72" y="106"/>
                  </a:cubicBezTo>
                  <a:lnTo>
                    <a:pt x="72" y="105"/>
                  </a:lnTo>
                  <a:close/>
                  <a:moveTo>
                    <a:pt x="5" y="105"/>
                  </a:moveTo>
                  <a:cubicBezTo>
                    <a:pt x="6" y="107"/>
                    <a:pt x="6" y="106"/>
                    <a:pt x="7" y="108"/>
                  </a:cubicBezTo>
                  <a:cubicBezTo>
                    <a:pt x="4" y="108"/>
                    <a:pt x="4" y="109"/>
                    <a:pt x="2" y="107"/>
                  </a:cubicBezTo>
                  <a:cubicBezTo>
                    <a:pt x="2" y="106"/>
                    <a:pt x="2" y="106"/>
                    <a:pt x="2" y="106"/>
                  </a:cubicBezTo>
                  <a:cubicBezTo>
                    <a:pt x="3" y="106"/>
                    <a:pt x="4" y="106"/>
                    <a:pt x="5" y="105"/>
                  </a:cubicBezTo>
                  <a:moveTo>
                    <a:pt x="39" y="106"/>
                  </a:moveTo>
                  <a:cubicBezTo>
                    <a:pt x="39" y="107"/>
                    <a:pt x="39" y="107"/>
                    <a:pt x="39" y="107"/>
                  </a:cubicBezTo>
                  <a:lnTo>
                    <a:pt x="39" y="106"/>
                  </a:lnTo>
                  <a:close/>
                </a:path>
              </a:pathLst>
            </a:custGeom>
            <a:solidFill>
              <a:srgbClr val="0070C0">
                <a:alpha val="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pic>
        <p:nvPicPr>
          <p:cNvPr id="100" name="Google Shape;100;p15"/>
          <p:cNvPicPr preferRelativeResize="0"/>
          <p:nvPr/>
        </p:nvPicPr>
        <p:blipFill rotWithShape="1">
          <a:blip r:embed="rId4">
            <a:alphaModFix/>
          </a:blip>
          <a:srcRect/>
          <a:stretch/>
        </p:blipFill>
        <p:spPr>
          <a:xfrm>
            <a:off x="111523" y="4841420"/>
            <a:ext cx="2073227" cy="23685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a:stretch/>
        </p:blipFill>
        <p:spPr>
          <a:xfrm>
            <a:off x="-86538" y="4708133"/>
            <a:ext cx="2382812" cy="379084"/>
          </a:xfrm>
          <a:prstGeom prst="rect">
            <a:avLst/>
          </a:prstGeom>
          <a:noFill/>
          <a:ln>
            <a:noFill/>
          </a:ln>
        </p:spPr>
      </p:pic>
      <p:sp>
        <p:nvSpPr>
          <p:cNvPr id="103" name="Google Shape;103;p16"/>
          <p:cNvSpPr/>
          <p:nvPr/>
        </p:nvSpPr>
        <p:spPr>
          <a:xfrm>
            <a:off x="1" y="0"/>
            <a:ext cx="2296274" cy="5143500"/>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04" name="Google Shape;104;p16"/>
          <p:cNvPicPr preferRelativeResize="0"/>
          <p:nvPr/>
        </p:nvPicPr>
        <p:blipFill rotWithShape="1">
          <a:blip r:embed="rId3">
            <a:alphaModFix/>
          </a:blip>
          <a:srcRect/>
          <a:stretch/>
        </p:blipFill>
        <p:spPr>
          <a:xfrm>
            <a:off x="0" y="78867"/>
            <a:ext cx="2296274" cy="606217"/>
          </a:xfrm>
          <a:prstGeom prst="rect">
            <a:avLst/>
          </a:prstGeom>
          <a:noFill/>
          <a:ln>
            <a:noFill/>
          </a:ln>
        </p:spPr>
      </p:pic>
      <p:pic>
        <p:nvPicPr>
          <p:cNvPr id="105" name="Google Shape;105;p16"/>
          <p:cNvPicPr preferRelativeResize="0"/>
          <p:nvPr/>
        </p:nvPicPr>
        <p:blipFill rotWithShape="1">
          <a:blip r:embed="rId4">
            <a:alphaModFix/>
          </a:blip>
          <a:srcRect/>
          <a:stretch/>
        </p:blipFill>
        <p:spPr>
          <a:xfrm>
            <a:off x="111523" y="1938196"/>
            <a:ext cx="2073227" cy="1234440"/>
          </a:xfrm>
          <a:prstGeom prst="rect">
            <a:avLst/>
          </a:prstGeom>
          <a:noFill/>
          <a:ln>
            <a:noFill/>
          </a:ln>
        </p:spPr>
      </p:pic>
      <p:sp>
        <p:nvSpPr>
          <p:cNvPr id="106" name="Google Shape;106;p16"/>
          <p:cNvSpPr txBox="1">
            <a:spLocks noGrp="1"/>
          </p:cNvSpPr>
          <p:nvPr>
            <p:ph type="title"/>
          </p:nvPr>
        </p:nvSpPr>
        <p:spPr>
          <a:xfrm>
            <a:off x="2666144" y="306787"/>
            <a:ext cx="6019921" cy="9941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70C0"/>
              </a:buClr>
              <a:buSzPts val="1400"/>
              <a:buFont typeface="Arial"/>
              <a:buNone/>
              <a:defRPr sz="1400" b="0" i="0" u="none" strike="noStrike" cap="none">
                <a:solidFill>
                  <a:srgbClr val="0070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2665810" y="1388269"/>
            <a:ext cx="6019800" cy="35242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08" name="Google Shape;108;p16"/>
          <p:cNvPicPr preferRelativeResize="0"/>
          <p:nvPr/>
        </p:nvPicPr>
        <p:blipFill rotWithShape="1">
          <a:blip r:embed="rId5">
            <a:alphaModFix/>
          </a:blip>
          <a:srcRect/>
          <a:stretch/>
        </p:blipFill>
        <p:spPr>
          <a:xfrm>
            <a:off x="111523" y="4841420"/>
            <a:ext cx="2073227" cy="2368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28650" y="464011"/>
            <a:ext cx="8147728" cy="2804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7"/>
          <p:cNvSpPr txBox="1">
            <a:spLocks noGrp="1"/>
          </p:cNvSpPr>
          <p:nvPr>
            <p:ph type="body" idx="1"/>
          </p:nvPr>
        </p:nvSpPr>
        <p:spPr>
          <a:xfrm>
            <a:off x="628650" y="1265488"/>
            <a:ext cx="8147728" cy="31956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1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1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5" name="Google Shape;115;p17"/>
          <p:cNvSpPr txBox="1">
            <a:spLocks noGrp="1"/>
          </p:cNvSpPr>
          <p:nvPr>
            <p:ph type="body" idx="2"/>
          </p:nvPr>
        </p:nvSpPr>
        <p:spPr>
          <a:xfrm>
            <a:off x="628650" y="916398"/>
            <a:ext cx="8146499" cy="249299"/>
          </a:xfrm>
          <a:prstGeom prst="rect">
            <a:avLst/>
          </a:prstGeom>
          <a:noFill/>
          <a:ln>
            <a:noFill/>
          </a:ln>
        </p:spPr>
        <p:txBody>
          <a:bodyPr spcFirstLastPara="1" wrap="square" lIns="91425" tIns="45700" rIns="91425" bIns="45700" anchor="ctr" anchorCtr="0">
            <a:spAutoFit/>
          </a:bodyPr>
          <a:lstStyle>
            <a:lvl1pPr marL="457200" marR="0" lvl="0" indent="-22860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86538" y="4708133"/>
            <a:ext cx="2382812" cy="379084"/>
          </a:xfrm>
          <a:prstGeom prst="rect">
            <a:avLst/>
          </a:prstGeom>
          <a:noFill/>
          <a:ln>
            <a:noFill/>
          </a:ln>
        </p:spPr>
      </p:pic>
      <p:sp>
        <p:nvSpPr>
          <p:cNvPr id="118" name="Google Shape;118;p18"/>
          <p:cNvSpPr/>
          <p:nvPr/>
        </p:nvSpPr>
        <p:spPr>
          <a:xfrm>
            <a:off x="1" y="0"/>
            <a:ext cx="2296274" cy="5143500"/>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19" name="Google Shape;119;p18"/>
          <p:cNvPicPr preferRelativeResize="0"/>
          <p:nvPr/>
        </p:nvPicPr>
        <p:blipFill rotWithShape="1">
          <a:blip r:embed="rId3">
            <a:alphaModFix/>
          </a:blip>
          <a:srcRect/>
          <a:stretch/>
        </p:blipFill>
        <p:spPr>
          <a:xfrm>
            <a:off x="0" y="78867"/>
            <a:ext cx="2296274" cy="606217"/>
          </a:xfrm>
          <a:prstGeom prst="rect">
            <a:avLst/>
          </a:prstGeom>
          <a:noFill/>
          <a:ln>
            <a:noFill/>
          </a:ln>
        </p:spPr>
      </p:pic>
      <p:pic>
        <p:nvPicPr>
          <p:cNvPr id="120" name="Google Shape;120;p18"/>
          <p:cNvPicPr preferRelativeResize="0"/>
          <p:nvPr/>
        </p:nvPicPr>
        <p:blipFill rotWithShape="1">
          <a:blip r:embed="rId4">
            <a:alphaModFix/>
          </a:blip>
          <a:srcRect/>
          <a:stretch/>
        </p:blipFill>
        <p:spPr>
          <a:xfrm>
            <a:off x="111523" y="1938196"/>
            <a:ext cx="2073227" cy="1234440"/>
          </a:xfrm>
          <a:prstGeom prst="rect">
            <a:avLst/>
          </a:prstGeom>
          <a:noFill/>
          <a:ln>
            <a:noFill/>
          </a:ln>
        </p:spPr>
      </p:pic>
      <p:sp>
        <p:nvSpPr>
          <p:cNvPr id="121" name="Google Shape;121;p18"/>
          <p:cNvSpPr txBox="1">
            <a:spLocks noGrp="1"/>
          </p:cNvSpPr>
          <p:nvPr>
            <p:ph type="title"/>
          </p:nvPr>
        </p:nvSpPr>
        <p:spPr>
          <a:xfrm>
            <a:off x="2666144" y="306787"/>
            <a:ext cx="6019921" cy="9941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70C0"/>
              </a:buClr>
              <a:buSzPts val="1400"/>
              <a:buFont typeface="Arial"/>
              <a:buNone/>
              <a:defRPr sz="1400" b="0" i="0" u="none" strike="noStrike" cap="none">
                <a:solidFill>
                  <a:srgbClr val="0070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18"/>
          <p:cNvSpPr txBox="1">
            <a:spLocks noGrp="1"/>
          </p:cNvSpPr>
          <p:nvPr>
            <p:ph type="body" idx="1"/>
          </p:nvPr>
        </p:nvSpPr>
        <p:spPr>
          <a:xfrm>
            <a:off x="2665810" y="1388269"/>
            <a:ext cx="6019800" cy="35242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23" name="Google Shape;123;p18"/>
          <p:cNvPicPr preferRelativeResize="0"/>
          <p:nvPr/>
        </p:nvPicPr>
        <p:blipFill rotWithShape="1">
          <a:blip r:embed="rId5">
            <a:alphaModFix/>
          </a:blip>
          <a:srcRect/>
          <a:stretch/>
        </p:blipFill>
        <p:spPr>
          <a:xfrm>
            <a:off x="111523" y="4841420"/>
            <a:ext cx="2073227" cy="23685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628650" y="464011"/>
            <a:ext cx="8147728" cy="2804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0"/>
          <p:cNvSpPr txBox="1">
            <a:spLocks noGrp="1"/>
          </p:cNvSpPr>
          <p:nvPr>
            <p:ph type="body" idx="1"/>
          </p:nvPr>
        </p:nvSpPr>
        <p:spPr>
          <a:xfrm>
            <a:off x="628650" y="1265488"/>
            <a:ext cx="8147728" cy="31956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3" name="Google Shape;133;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5" name="Google Shape;135;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628650" y="916398"/>
            <a:ext cx="8146499" cy="249299"/>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200"/>
              <a:buNone/>
              <a:defRPr sz="1200"/>
            </a:lvl2pPr>
            <a:lvl3pPr marL="1371600" lvl="2" indent="-228600" algn="l">
              <a:lnSpc>
                <a:spcPct val="90000"/>
              </a:lnSpc>
              <a:spcBef>
                <a:spcPts val="375"/>
              </a:spcBef>
              <a:spcAft>
                <a:spcPts val="0"/>
              </a:spcAft>
              <a:buClr>
                <a:schemeClr val="dk1"/>
              </a:buClr>
              <a:buSzPts val="1200"/>
              <a:buNone/>
              <a:defRPr sz="1200"/>
            </a:lvl3pPr>
            <a:lvl4pPr marL="1828800" lvl="3" indent="-228600" algn="l">
              <a:lnSpc>
                <a:spcPct val="90000"/>
              </a:lnSpc>
              <a:spcBef>
                <a:spcPts val="375"/>
              </a:spcBef>
              <a:spcAft>
                <a:spcPts val="0"/>
              </a:spcAft>
              <a:buClr>
                <a:schemeClr val="dk1"/>
              </a:buClr>
              <a:buSzPts val="1200"/>
              <a:buNone/>
              <a:defRPr sz="1200"/>
            </a:lvl4pPr>
            <a:lvl5pPr marL="2286000" lvl="4" indent="-228600" algn="l">
              <a:lnSpc>
                <a:spcPct val="90000"/>
              </a:lnSpc>
              <a:spcBef>
                <a:spcPts val="375"/>
              </a:spcBef>
              <a:spcAft>
                <a:spcPts val="0"/>
              </a:spcAft>
              <a:buClr>
                <a:schemeClr val="dk1"/>
              </a:buClr>
              <a:buSzPts val="1200"/>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5"/>
        <p:cNvGrpSpPr/>
        <p:nvPr/>
      </p:nvGrpSpPr>
      <p:grpSpPr>
        <a:xfrm>
          <a:off x="0" y="0"/>
          <a:ext cx="0" cy="0"/>
          <a:chOff x="0" y="0"/>
          <a:chExt cx="0" cy="0"/>
        </a:xfrm>
      </p:grpSpPr>
      <p:sp>
        <p:nvSpPr>
          <p:cNvPr id="146" name="Google Shape;146;p2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8" name="Google Shape;148;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9" name="Google Shape;149;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0" name="Google Shape;150;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
          <p:cNvSpPr/>
          <p:nvPr/>
        </p:nvSpPr>
        <p:spPr>
          <a:xfrm>
            <a:off x="0" y="0"/>
            <a:ext cx="9108504" cy="863999"/>
          </a:xfrm>
          <a:prstGeom prst="rect">
            <a:avLst/>
          </a:prstGeom>
          <a:gradFill>
            <a:gsLst>
              <a:gs pos="0">
                <a:srgbClr val="EFEFEF"/>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pic>
        <p:nvPicPr>
          <p:cNvPr id="15" name="Google Shape;15;p3" descr="D:\KBM-정애\014-Fullppt\PNG이미지\paper-bulb.png"/>
          <p:cNvPicPr preferRelativeResize="0"/>
          <p:nvPr/>
        </p:nvPicPr>
        <p:blipFill rotWithShape="1">
          <a:blip r:embed="rId2">
            <a:alphaModFix/>
          </a:blip>
          <a:srcRect/>
          <a:stretch/>
        </p:blipFill>
        <p:spPr>
          <a:xfrm>
            <a:off x="8522681" y="105781"/>
            <a:ext cx="477239" cy="7109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5" name="Google Shape;15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6" name="Google Shape;15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60" name="Google Shape;160;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1" name="Google Shape;161;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2" name="Google Shape;162;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8" name="Google Shape;168;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9" name="Google Shape;169;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73" name="Google Shape;173;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75" name="Google Shape;175;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7" name="Google Shape;177;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8" name="Google Shape;178;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2" name="Google Shape;182;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3" name="Google Shape;183;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6" name="Google Shape;18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7" name="Google Shape;18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91" name="Google Shape;191;p2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92" name="Google Shape;19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3" name="Google Shape;19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4" name="Google Shape;19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0"/>
          <p:cNvSpPr>
            <a:spLocks noGrp="1"/>
          </p:cNvSpPr>
          <p:nvPr>
            <p:ph type="pic" idx="2"/>
          </p:nvPr>
        </p:nvSpPr>
        <p:spPr>
          <a:xfrm>
            <a:off x="3887391" y="740569"/>
            <a:ext cx="4629150" cy="3655219"/>
          </a:xfrm>
          <a:prstGeom prst="rect">
            <a:avLst/>
          </a:prstGeom>
          <a:noFill/>
          <a:ln>
            <a:noFill/>
          </a:ln>
        </p:spPr>
      </p:sp>
      <p:sp>
        <p:nvSpPr>
          <p:cNvPr id="198" name="Google Shape;198;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99" name="Google Shape;199;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0" name="Google Shape;200;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1" name="Google Shape;201;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3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5" name="Google Shape;205;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6" name="Google Shape;206;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7" name="Google Shape;207;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2" name="Google Shape;212;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3" name="Google Shape;213;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4"/>
          <p:cNvSpPr/>
          <p:nvPr/>
        </p:nvSpPr>
        <p:spPr>
          <a:xfrm>
            <a:off x="2699791" y="1851669"/>
            <a:ext cx="6444208" cy="1440160"/>
          </a:xfrm>
          <a:prstGeom prst="rect">
            <a:avLst/>
          </a:prstGeom>
          <a:solidFill>
            <a:srgbClr val="0DD2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4"/>
          <p:cNvSpPr/>
          <p:nvPr/>
        </p:nvSpPr>
        <p:spPr>
          <a:xfrm>
            <a:off x="0" y="0"/>
            <a:ext cx="1619671" cy="5143499"/>
          </a:xfrm>
          <a:prstGeom prst="rect">
            <a:avLst/>
          </a:prstGeom>
          <a:gradFill>
            <a:gsLst>
              <a:gs pos="0">
                <a:srgbClr val="EAEAEA"/>
              </a:gs>
              <a:gs pos="42000">
                <a:srgbClr val="EEEEEE"/>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 name="Google Shape;19;p4"/>
          <p:cNvCxnSpPr/>
          <p:nvPr/>
        </p:nvCxnSpPr>
        <p:spPr>
          <a:xfrm>
            <a:off x="711745" y="4952173"/>
            <a:ext cx="8432254" cy="0"/>
          </a:xfrm>
          <a:prstGeom prst="straightConnector1">
            <a:avLst/>
          </a:prstGeom>
          <a:noFill/>
          <a:ln w="12700" cap="flat" cmpd="sng">
            <a:solidFill>
              <a:srgbClr val="0DD2D9"/>
            </a:solidFill>
            <a:prstDash val="solid"/>
            <a:round/>
            <a:headEnd type="none" w="sm" len="sm"/>
            <a:tailEnd type="none" w="sm" len="sm"/>
          </a:ln>
        </p:spPr>
      </p:cxnSp>
      <p:pic>
        <p:nvPicPr>
          <p:cNvPr id="20" name="Google Shape;20;p4" descr="D:\KBM-정애\014-Fullppt\PNG이미지\paper-bulb.png"/>
          <p:cNvPicPr preferRelativeResize="0"/>
          <p:nvPr/>
        </p:nvPicPr>
        <p:blipFill rotWithShape="1">
          <a:blip r:embed="rId2">
            <a:alphaModFix/>
          </a:blip>
          <a:srcRect/>
          <a:stretch/>
        </p:blipFill>
        <p:spPr>
          <a:xfrm>
            <a:off x="168019" y="3332173"/>
            <a:ext cx="1087451" cy="1620000"/>
          </a:xfrm>
          <a:prstGeom prst="rect">
            <a:avLst/>
          </a:prstGeom>
          <a:noFill/>
          <a:ln>
            <a:noFill/>
          </a:ln>
        </p:spPr>
      </p:pic>
      <p:cxnSp>
        <p:nvCxnSpPr>
          <p:cNvPr id="21" name="Google Shape;21;p4"/>
          <p:cNvCxnSpPr/>
          <p:nvPr/>
        </p:nvCxnSpPr>
        <p:spPr>
          <a:xfrm>
            <a:off x="0" y="195485"/>
            <a:ext cx="9143998" cy="0"/>
          </a:xfrm>
          <a:prstGeom prst="straightConnector1">
            <a:avLst/>
          </a:prstGeom>
          <a:noFill/>
          <a:ln w="12700" cap="flat" cmpd="sng">
            <a:solidFill>
              <a:srgbClr val="0DD2D9"/>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2666144" y="306787"/>
            <a:ext cx="6019921"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3300"/>
              <a:buFont typeface="Arial"/>
              <a:buNone/>
              <a:defRPr>
                <a:solidFill>
                  <a:srgbClr val="0070C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33"/>
          <p:cNvSpPr txBox="1">
            <a:spLocks noGrp="1"/>
          </p:cNvSpPr>
          <p:nvPr>
            <p:ph type="body" idx="1"/>
          </p:nvPr>
        </p:nvSpPr>
        <p:spPr>
          <a:xfrm>
            <a:off x="2666144" y="1345373"/>
            <a:ext cx="2943546" cy="617934"/>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750"/>
              </a:spcBef>
              <a:spcAft>
                <a:spcPts val="0"/>
              </a:spcAft>
              <a:buClr>
                <a:schemeClr val="dk1"/>
              </a:buClr>
              <a:buSzPts val="1800"/>
              <a:buNone/>
              <a:defRPr sz="1800" b="1">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7" name="Google Shape;217;p33"/>
          <p:cNvSpPr txBox="1">
            <a:spLocks noGrp="1"/>
          </p:cNvSpPr>
          <p:nvPr>
            <p:ph type="body" idx="2"/>
          </p:nvPr>
        </p:nvSpPr>
        <p:spPr>
          <a:xfrm>
            <a:off x="2666144" y="2011648"/>
            <a:ext cx="2943546" cy="2696485"/>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8" name="Google Shape;218;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33"/>
          <p:cNvSpPr/>
          <p:nvPr/>
        </p:nvSpPr>
        <p:spPr>
          <a:xfrm>
            <a:off x="1" y="0"/>
            <a:ext cx="2296274" cy="5143500"/>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220" name="Google Shape;220;p33"/>
          <p:cNvPicPr preferRelativeResize="0"/>
          <p:nvPr/>
        </p:nvPicPr>
        <p:blipFill rotWithShape="1">
          <a:blip r:embed="rId2">
            <a:alphaModFix/>
          </a:blip>
          <a:srcRect/>
          <a:stretch/>
        </p:blipFill>
        <p:spPr>
          <a:xfrm>
            <a:off x="0" y="78867"/>
            <a:ext cx="2296274" cy="606217"/>
          </a:xfrm>
          <a:prstGeom prst="rect">
            <a:avLst/>
          </a:prstGeom>
          <a:noFill/>
          <a:ln>
            <a:noFill/>
          </a:ln>
        </p:spPr>
      </p:pic>
      <p:pic>
        <p:nvPicPr>
          <p:cNvPr id="221" name="Google Shape;221;p33"/>
          <p:cNvPicPr preferRelativeResize="0"/>
          <p:nvPr/>
        </p:nvPicPr>
        <p:blipFill rotWithShape="1">
          <a:blip r:embed="rId3">
            <a:alphaModFix/>
          </a:blip>
          <a:srcRect/>
          <a:stretch/>
        </p:blipFill>
        <p:spPr>
          <a:xfrm>
            <a:off x="111523" y="1938196"/>
            <a:ext cx="2073227" cy="1234440"/>
          </a:xfrm>
          <a:prstGeom prst="rect">
            <a:avLst/>
          </a:prstGeom>
          <a:noFill/>
          <a:ln>
            <a:noFill/>
          </a:ln>
        </p:spPr>
      </p:pic>
      <p:sp>
        <p:nvSpPr>
          <p:cNvPr id="222" name="Google Shape;222;p33"/>
          <p:cNvSpPr txBox="1">
            <a:spLocks noGrp="1"/>
          </p:cNvSpPr>
          <p:nvPr>
            <p:ph type="body" idx="3"/>
          </p:nvPr>
        </p:nvSpPr>
        <p:spPr>
          <a:xfrm>
            <a:off x="5742518" y="1352731"/>
            <a:ext cx="2943546" cy="617934"/>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750"/>
              </a:spcBef>
              <a:spcAft>
                <a:spcPts val="0"/>
              </a:spcAft>
              <a:buClr>
                <a:schemeClr val="dk1"/>
              </a:buClr>
              <a:buSzPts val="1800"/>
              <a:buNone/>
              <a:defRPr sz="1800" b="1">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23" name="Google Shape;223;p33"/>
          <p:cNvSpPr txBox="1">
            <a:spLocks noGrp="1"/>
          </p:cNvSpPr>
          <p:nvPr>
            <p:ph type="body" idx="4"/>
          </p:nvPr>
        </p:nvSpPr>
        <p:spPr>
          <a:xfrm>
            <a:off x="5742518" y="2019006"/>
            <a:ext cx="2943546" cy="2696485"/>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24" name="Google Shape;224;p33"/>
          <p:cNvGrpSpPr/>
          <p:nvPr/>
        </p:nvGrpSpPr>
        <p:grpSpPr>
          <a:xfrm rot="-237435">
            <a:off x="3727827" y="1796544"/>
            <a:ext cx="3648783" cy="1899962"/>
            <a:chOff x="0" y="-33655"/>
            <a:chExt cx="4533900" cy="2823845"/>
          </a:xfrm>
        </p:grpSpPr>
        <p:sp>
          <p:nvSpPr>
            <p:cNvPr id="225" name="Google Shape;225;p33"/>
            <p:cNvSpPr/>
            <p:nvPr/>
          </p:nvSpPr>
          <p:spPr>
            <a:xfrm>
              <a:off x="113030" y="-33655"/>
              <a:ext cx="4420870" cy="1264920"/>
            </a:xfrm>
            <a:custGeom>
              <a:avLst/>
              <a:gdLst/>
              <a:ahLst/>
              <a:cxnLst/>
              <a:rect l="l" t="t" r="r" b="b"/>
              <a:pathLst>
                <a:path w="392" h="112" extrusionOk="0">
                  <a:moveTo>
                    <a:pt x="387" y="67"/>
                  </a:moveTo>
                  <a:cubicBezTo>
                    <a:pt x="386" y="64"/>
                    <a:pt x="390" y="54"/>
                    <a:pt x="387" y="53"/>
                  </a:cubicBezTo>
                  <a:cubicBezTo>
                    <a:pt x="388" y="52"/>
                    <a:pt x="389" y="52"/>
                    <a:pt x="392" y="52"/>
                  </a:cubicBezTo>
                  <a:cubicBezTo>
                    <a:pt x="391" y="50"/>
                    <a:pt x="391" y="48"/>
                    <a:pt x="389" y="47"/>
                  </a:cubicBezTo>
                  <a:cubicBezTo>
                    <a:pt x="390" y="47"/>
                    <a:pt x="390" y="47"/>
                    <a:pt x="390" y="48"/>
                  </a:cubicBezTo>
                  <a:cubicBezTo>
                    <a:pt x="389" y="49"/>
                    <a:pt x="389" y="49"/>
                    <a:pt x="389" y="49"/>
                  </a:cubicBezTo>
                  <a:cubicBezTo>
                    <a:pt x="388" y="44"/>
                    <a:pt x="387" y="39"/>
                    <a:pt x="386" y="34"/>
                  </a:cubicBezTo>
                  <a:cubicBezTo>
                    <a:pt x="387" y="34"/>
                    <a:pt x="388" y="34"/>
                    <a:pt x="389" y="34"/>
                  </a:cubicBezTo>
                  <a:cubicBezTo>
                    <a:pt x="390" y="31"/>
                    <a:pt x="389" y="31"/>
                    <a:pt x="390" y="31"/>
                  </a:cubicBezTo>
                  <a:cubicBezTo>
                    <a:pt x="390" y="28"/>
                    <a:pt x="390" y="28"/>
                    <a:pt x="390" y="28"/>
                  </a:cubicBezTo>
                  <a:cubicBezTo>
                    <a:pt x="389" y="29"/>
                    <a:pt x="389" y="29"/>
                    <a:pt x="388" y="30"/>
                  </a:cubicBezTo>
                  <a:cubicBezTo>
                    <a:pt x="387" y="27"/>
                    <a:pt x="387" y="27"/>
                    <a:pt x="388" y="25"/>
                  </a:cubicBezTo>
                  <a:cubicBezTo>
                    <a:pt x="388" y="23"/>
                    <a:pt x="388" y="23"/>
                    <a:pt x="388" y="23"/>
                  </a:cubicBezTo>
                  <a:cubicBezTo>
                    <a:pt x="388" y="24"/>
                    <a:pt x="389" y="24"/>
                    <a:pt x="389" y="24"/>
                  </a:cubicBezTo>
                  <a:cubicBezTo>
                    <a:pt x="390" y="25"/>
                    <a:pt x="390" y="25"/>
                    <a:pt x="390" y="25"/>
                  </a:cubicBezTo>
                  <a:cubicBezTo>
                    <a:pt x="391" y="20"/>
                    <a:pt x="387" y="11"/>
                    <a:pt x="389" y="5"/>
                  </a:cubicBezTo>
                  <a:cubicBezTo>
                    <a:pt x="388" y="4"/>
                    <a:pt x="385" y="3"/>
                    <a:pt x="383" y="4"/>
                  </a:cubicBezTo>
                  <a:cubicBezTo>
                    <a:pt x="382" y="4"/>
                    <a:pt x="382" y="4"/>
                    <a:pt x="382" y="4"/>
                  </a:cubicBezTo>
                  <a:cubicBezTo>
                    <a:pt x="382" y="7"/>
                    <a:pt x="382" y="9"/>
                    <a:pt x="383" y="11"/>
                  </a:cubicBezTo>
                  <a:cubicBezTo>
                    <a:pt x="382" y="11"/>
                    <a:pt x="382" y="11"/>
                    <a:pt x="382" y="12"/>
                  </a:cubicBezTo>
                  <a:cubicBezTo>
                    <a:pt x="381" y="9"/>
                    <a:pt x="381" y="7"/>
                    <a:pt x="380" y="5"/>
                  </a:cubicBezTo>
                  <a:cubicBezTo>
                    <a:pt x="368" y="0"/>
                    <a:pt x="329" y="6"/>
                    <a:pt x="310" y="5"/>
                  </a:cubicBezTo>
                  <a:cubicBezTo>
                    <a:pt x="303" y="5"/>
                    <a:pt x="292" y="5"/>
                    <a:pt x="287" y="6"/>
                  </a:cubicBezTo>
                  <a:cubicBezTo>
                    <a:pt x="286" y="7"/>
                    <a:pt x="285" y="7"/>
                    <a:pt x="285" y="7"/>
                  </a:cubicBezTo>
                  <a:cubicBezTo>
                    <a:pt x="281" y="3"/>
                    <a:pt x="268" y="5"/>
                    <a:pt x="260" y="6"/>
                  </a:cubicBezTo>
                  <a:cubicBezTo>
                    <a:pt x="242" y="6"/>
                    <a:pt x="223" y="7"/>
                    <a:pt x="204" y="7"/>
                  </a:cubicBezTo>
                  <a:cubicBezTo>
                    <a:pt x="138" y="7"/>
                    <a:pt x="72" y="11"/>
                    <a:pt x="3" y="11"/>
                  </a:cubicBezTo>
                  <a:cubicBezTo>
                    <a:pt x="3" y="13"/>
                    <a:pt x="4" y="14"/>
                    <a:pt x="1" y="15"/>
                  </a:cubicBezTo>
                  <a:cubicBezTo>
                    <a:pt x="2" y="17"/>
                    <a:pt x="4" y="17"/>
                    <a:pt x="5" y="18"/>
                  </a:cubicBezTo>
                  <a:cubicBezTo>
                    <a:pt x="4" y="17"/>
                    <a:pt x="4" y="19"/>
                    <a:pt x="3" y="21"/>
                  </a:cubicBezTo>
                  <a:cubicBezTo>
                    <a:pt x="5" y="22"/>
                    <a:pt x="4" y="21"/>
                    <a:pt x="4" y="23"/>
                  </a:cubicBezTo>
                  <a:cubicBezTo>
                    <a:pt x="7" y="22"/>
                    <a:pt x="7" y="20"/>
                    <a:pt x="9" y="18"/>
                  </a:cubicBezTo>
                  <a:cubicBezTo>
                    <a:pt x="10" y="18"/>
                    <a:pt x="10" y="18"/>
                    <a:pt x="10" y="18"/>
                  </a:cubicBezTo>
                  <a:cubicBezTo>
                    <a:pt x="10" y="25"/>
                    <a:pt x="7" y="28"/>
                    <a:pt x="8" y="35"/>
                  </a:cubicBezTo>
                  <a:cubicBezTo>
                    <a:pt x="8" y="34"/>
                    <a:pt x="9" y="34"/>
                    <a:pt x="9" y="34"/>
                  </a:cubicBezTo>
                  <a:cubicBezTo>
                    <a:pt x="10" y="36"/>
                    <a:pt x="8" y="37"/>
                    <a:pt x="4" y="37"/>
                  </a:cubicBezTo>
                  <a:cubicBezTo>
                    <a:pt x="4" y="38"/>
                    <a:pt x="4" y="38"/>
                    <a:pt x="4" y="39"/>
                  </a:cubicBezTo>
                  <a:cubicBezTo>
                    <a:pt x="4" y="38"/>
                    <a:pt x="4" y="37"/>
                    <a:pt x="3" y="36"/>
                  </a:cubicBezTo>
                  <a:cubicBezTo>
                    <a:pt x="3" y="36"/>
                    <a:pt x="3" y="36"/>
                    <a:pt x="2" y="36"/>
                  </a:cubicBezTo>
                  <a:cubicBezTo>
                    <a:pt x="2" y="36"/>
                    <a:pt x="2" y="36"/>
                    <a:pt x="2" y="36"/>
                  </a:cubicBezTo>
                  <a:cubicBezTo>
                    <a:pt x="3" y="40"/>
                    <a:pt x="4" y="43"/>
                    <a:pt x="3" y="49"/>
                  </a:cubicBezTo>
                  <a:cubicBezTo>
                    <a:pt x="3" y="49"/>
                    <a:pt x="3" y="49"/>
                    <a:pt x="3" y="49"/>
                  </a:cubicBezTo>
                  <a:cubicBezTo>
                    <a:pt x="2" y="48"/>
                    <a:pt x="2" y="48"/>
                    <a:pt x="1" y="46"/>
                  </a:cubicBezTo>
                  <a:cubicBezTo>
                    <a:pt x="1" y="46"/>
                    <a:pt x="1" y="46"/>
                    <a:pt x="1" y="46"/>
                  </a:cubicBezTo>
                  <a:cubicBezTo>
                    <a:pt x="1" y="48"/>
                    <a:pt x="0" y="50"/>
                    <a:pt x="0" y="53"/>
                  </a:cubicBezTo>
                  <a:cubicBezTo>
                    <a:pt x="1" y="53"/>
                    <a:pt x="1" y="53"/>
                    <a:pt x="2" y="53"/>
                  </a:cubicBezTo>
                  <a:cubicBezTo>
                    <a:pt x="1" y="51"/>
                    <a:pt x="2" y="52"/>
                    <a:pt x="1" y="50"/>
                  </a:cubicBezTo>
                  <a:cubicBezTo>
                    <a:pt x="1" y="50"/>
                    <a:pt x="1" y="49"/>
                    <a:pt x="1" y="49"/>
                  </a:cubicBezTo>
                  <a:cubicBezTo>
                    <a:pt x="2" y="49"/>
                    <a:pt x="3" y="49"/>
                    <a:pt x="4" y="49"/>
                  </a:cubicBezTo>
                  <a:cubicBezTo>
                    <a:pt x="4" y="51"/>
                    <a:pt x="4" y="53"/>
                    <a:pt x="4" y="55"/>
                  </a:cubicBezTo>
                  <a:cubicBezTo>
                    <a:pt x="3" y="56"/>
                    <a:pt x="3" y="56"/>
                    <a:pt x="2" y="58"/>
                  </a:cubicBezTo>
                  <a:cubicBezTo>
                    <a:pt x="0" y="59"/>
                    <a:pt x="5" y="64"/>
                    <a:pt x="1" y="66"/>
                  </a:cubicBezTo>
                  <a:cubicBezTo>
                    <a:pt x="3" y="68"/>
                    <a:pt x="2" y="67"/>
                    <a:pt x="4" y="66"/>
                  </a:cubicBezTo>
                  <a:cubicBezTo>
                    <a:pt x="1" y="73"/>
                    <a:pt x="1" y="77"/>
                    <a:pt x="4" y="83"/>
                  </a:cubicBezTo>
                  <a:cubicBezTo>
                    <a:pt x="4" y="83"/>
                    <a:pt x="3" y="83"/>
                    <a:pt x="2" y="82"/>
                  </a:cubicBezTo>
                  <a:cubicBezTo>
                    <a:pt x="3" y="86"/>
                    <a:pt x="2" y="85"/>
                    <a:pt x="2" y="90"/>
                  </a:cubicBezTo>
                  <a:cubicBezTo>
                    <a:pt x="4" y="90"/>
                    <a:pt x="4" y="90"/>
                    <a:pt x="4" y="90"/>
                  </a:cubicBezTo>
                  <a:cubicBezTo>
                    <a:pt x="6" y="91"/>
                    <a:pt x="6" y="91"/>
                    <a:pt x="6" y="91"/>
                  </a:cubicBezTo>
                  <a:cubicBezTo>
                    <a:pt x="5" y="94"/>
                    <a:pt x="5" y="93"/>
                    <a:pt x="3" y="93"/>
                  </a:cubicBezTo>
                  <a:cubicBezTo>
                    <a:pt x="4" y="96"/>
                    <a:pt x="7" y="97"/>
                    <a:pt x="10" y="97"/>
                  </a:cubicBezTo>
                  <a:cubicBezTo>
                    <a:pt x="9" y="99"/>
                    <a:pt x="9" y="98"/>
                    <a:pt x="6" y="99"/>
                  </a:cubicBezTo>
                  <a:cubicBezTo>
                    <a:pt x="7" y="101"/>
                    <a:pt x="6" y="101"/>
                    <a:pt x="8" y="100"/>
                  </a:cubicBezTo>
                  <a:cubicBezTo>
                    <a:pt x="8" y="104"/>
                    <a:pt x="8" y="106"/>
                    <a:pt x="8" y="110"/>
                  </a:cubicBezTo>
                  <a:cubicBezTo>
                    <a:pt x="10" y="110"/>
                    <a:pt x="10" y="110"/>
                    <a:pt x="10" y="110"/>
                  </a:cubicBezTo>
                  <a:cubicBezTo>
                    <a:pt x="10" y="106"/>
                    <a:pt x="10" y="106"/>
                    <a:pt x="10" y="106"/>
                  </a:cubicBezTo>
                  <a:cubicBezTo>
                    <a:pt x="11" y="107"/>
                    <a:pt x="12" y="109"/>
                    <a:pt x="13" y="110"/>
                  </a:cubicBezTo>
                  <a:cubicBezTo>
                    <a:pt x="13" y="110"/>
                    <a:pt x="14" y="110"/>
                    <a:pt x="14" y="110"/>
                  </a:cubicBezTo>
                  <a:cubicBezTo>
                    <a:pt x="14" y="108"/>
                    <a:pt x="14" y="106"/>
                    <a:pt x="13" y="104"/>
                  </a:cubicBezTo>
                  <a:cubicBezTo>
                    <a:pt x="15" y="105"/>
                    <a:pt x="15" y="107"/>
                    <a:pt x="16" y="110"/>
                  </a:cubicBezTo>
                  <a:cubicBezTo>
                    <a:pt x="67" y="109"/>
                    <a:pt x="119" y="109"/>
                    <a:pt x="171" y="108"/>
                  </a:cubicBezTo>
                  <a:cubicBezTo>
                    <a:pt x="198" y="106"/>
                    <a:pt x="230" y="112"/>
                    <a:pt x="247" y="107"/>
                  </a:cubicBezTo>
                  <a:cubicBezTo>
                    <a:pt x="251" y="108"/>
                    <a:pt x="264" y="108"/>
                    <a:pt x="268" y="106"/>
                  </a:cubicBezTo>
                  <a:cubicBezTo>
                    <a:pt x="272" y="108"/>
                    <a:pt x="282" y="107"/>
                    <a:pt x="284" y="107"/>
                  </a:cubicBezTo>
                  <a:cubicBezTo>
                    <a:pt x="285" y="105"/>
                    <a:pt x="285" y="106"/>
                    <a:pt x="284" y="104"/>
                  </a:cubicBezTo>
                  <a:cubicBezTo>
                    <a:pt x="289" y="107"/>
                    <a:pt x="294" y="107"/>
                    <a:pt x="301" y="107"/>
                  </a:cubicBezTo>
                  <a:cubicBezTo>
                    <a:pt x="302" y="105"/>
                    <a:pt x="302" y="103"/>
                    <a:pt x="302" y="100"/>
                  </a:cubicBezTo>
                  <a:cubicBezTo>
                    <a:pt x="303" y="100"/>
                    <a:pt x="303" y="99"/>
                    <a:pt x="303" y="99"/>
                  </a:cubicBezTo>
                  <a:cubicBezTo>
                    <a:pt x="305" y="101"/>
                    <a:pt x="305" y="103"/>
                    <a:pt x="304" y="105"/>
                  </a:cubicBezTo>
                  <a:cubicBezTo>
                    <a:pt x="307" y="108"/>
                    <a:pt x="317" y="106"/>
                    <a:pt x="323" y="106"/>
                  </a:cubicBezTo>
                  <a:cubicBezTo>
                    <a:pt x="323" y="105"/>
                    <a:pt x="324" y="104"/>
                    <a:pt x="324" y="102"/>
                  </a:cubicBezTo>
                  <a:cubicBezTo>
                    <a:pt x="324" y="102"/>
                    <a:pt x="324" y="102"/>
                    <a:pt x="324" y="102"/>
                  </a:cubicBezTo>
                  <a:cubicBezTo>
                    <a:pt x="324" y="107"/>
                    <a:pt x="327" y="107"/>
                    <a:pt x="329" y="103"/>
                  </a:cubicBezTo>
                  <a:cubicBezTo>
                    <a:pt x="329" y="104"/>
                    <a:pt x="329" y="105"/>
                    <a:pt x="329" y="106"/>
                  </a:cubicBezTo>
                  <a:cubicBezTo>
                    <a:pt x="333" y="106"/>
                    <a:pt x="337" y="106"/>
                    <a:pt x="341" y="106"/>
                  </a:cubicBezTo>
                  <a:cubicBezTo>
                    <a:pt x="341" y="103"/>
                    <a:pt x="341" y="103"/>
                    <a:pt x="341" y="103"/>
                  </a:cubicBezTo>
                  <a:cubicBezTo>
                    <a:pt x="341" y="103"/>
                    <a:pt x="341" y="103"/>
                    <a:pt x="341" y="103"/>
                  </a:cubicBezTo>
                  <a:cubicBezTo>
                    <a:pt x="341" y="104"/>
                    <a:pt x="342" y="105"/>
                    <a:pt x="342" y="106"/>
                  </a:cubicBezTo>
                  <a:cubicBezTo>
                    <a:pt x="363" y="106"/>
                    <a:pt x="374" y="105"/>
                    <a:pt x="390" y="104"/>
                  </a:cubicBezTo>
                  <a:cubicBezTo>
                    <a:pt x="388" y="98"/>
                    <a:pt x="391" y="90"/>
                    <a:pt x="387" y="86"/>
                  </a:cubicBezTo>
                  <a:cubicBezTo>
                    <a:pt x="392" y="84"/>
                    <a:pt x="391" y="70"/>
                    <a:pt x="387" y="67"/>
                  </a:cubicBezTo>
                  <a:moveTo>
                    <a:pt x="3" y="76"/>
                  </a:moveTo>
                  <a:cubicBezTo>
                    <a:pt x="5" y="77"/>
                    <a:pt x="5" y="77"/>
                    <a:pt x="5" y="77"/>
                  </a:cubicBezTo>
                  <a:cubicBezTo>
                    <a:pt x="5" y="78"/>
                    <a:pt x="5" y="78"/>
                    <a:pt x="4" y="78"/>
                  </a:cubicBezTo>
                  <a:cubicBezTo>
                    <a:pt x="4" y="78"/>
                    <a:pt x="4" y="78"/>
                    <a:pt x="4" y="78"/>
                  </a:cubicBezTo>
                  <a:cubicBezTo>
                    <a:pt x="4" y="78"/>
                    <a:pt x="3" y="78"/>
                    <a:pt x="3" y="78"/>
                  </a:cubicBezTo>
                  <a:cubicBezTo>
                    <a:pt x="3" y="77"/>
                    <a:pt x="3" y="76"/>
                    <a:pt x="3" y="76"/>
                  </a:cubicBezTo>
                  <a:moveTo>
                    <a:pt x="4" y="79"/>
                  </a:moveTo>
                  <a:cubicBezTo>
                    <a:pt x="4" y="79"/>
                    <a:pt x="4" y="79"/>
                    <a:pt x="4" y="79"/>
                  </a:cubicBezTo>
                  <a:cubicBezTo>
                    <a:pt x="5" y="80"/>
                    <a:pt x="5" y="80"/>
                    <a:pt x="5" y="81"/>
                  </a:cubicBezTo>
                  <a:cubicBezTo>
                    <a:pt x="4" y="80"/>
                    <a:pt x="5" y="81"/>
                    <a:pt x="4" y="79"/>
                  </a:cubicBezTo>
                  <a:moveTo>
                    <a:pt x="6" y="88"/>
                  </a:moveTo>
                  <a:cubicBezTo>
                    <a:pt x="5" y="88"/>
                    <a:pt x="4" y="89"/>
                    <a:pt x="3" y="89"/>
                  </a:cubicBezTo>
                  <a:cubicBezTo>
                    <a:pt x="4" y="86"/>
                    <a:pt x="4" y="86"/>
                    <a:pt x="4" y="86"/>
                  </a:cubicBezTo>
                  <a:cubicBezTo>
                    <a:pt x="5" y="86"/>
                    <a:pt x="5" y="87"/>
                    <a:pt x="6" y="88"/>
                  </a:cubicBezTo>
                  <a:close/>
                  <a:moveTo>
                    <a:pt x="102" y="69"/>
                  </a:moveTo>
                  <a:cubicBezTo>
                    <a:pt x="103" y="69"/>
                    <a:pt x="103" y="69"/>
                    <a:pt x="103" y="69"/>
                  </a:cubicBezTo>
                  <a:cubicBezTo>
                    <a:pt x="103" y="69"/>
                    <a:pt x="103" y="70"/>
                    <a:pt x="103" y="70"/>
                  </a:cubicBezTo>
                  <a:cubicBezTo>
                    <a:pt x="102" y="70"/>
                    <a:pt x="102" y="70"/>
                    <a:pt x="102" y="70"/>
                  </a:cubicBezTo>
                  <a:cubicBezTo>
                    <a:pt x="102" y="70"/>
                    <a:pt x="102" y="69"/>
                    <a:pt x="102" y="69"/>
                  </a:cubicBezTo>
                  <a:moveTo>
                    <a:pt x="99" y="78"/>
                  </a:moveTo>
                  <a:cubicBezTo>
                    <a:pt x="99" y="78"/>
                    <a:pt x="99" y="78"/>
                    <a:pt x="99" y="78"/>
                  </a:cubicBezTo>
                  <a:cubicBezTo>
                    <a:pt x="99" y="78"/>
                    <a:pt x="99" y="77"/>
                    <a:pt x="98" y="77"/>
                  </a:cubicBezTo>
                  <a:cubicBezTo>
                    <a:pt x="99" y="78"/>
                    <a:pt x="99" y="77"/>
                    <a:pt x="99" y="78"/>
                  </a:cubicBezTo>
                  <a:moveTo>
                    <a:pt x="98" y="76"/>
                  </a:moveTo>
                  <a:cubicBezTo>
                    <a:pt x="98" y="75"/>
                    <a:pt x="98" y="75"/>
                    <a:pt x="98" y="75"/>
                  </a:cubicBezTo>
                  <a:cubicBezTo>
                    <a:pt x="99" y="76"/>
                    <a:pt x="99" y="76"/>
                    <a:pt x="99" y="76"/>
                  </a:cubicBezTo>
                  <a:cubicBezTo>
                    <a:pt x="99" y="76"/>
                    <a:pt x="98" y="76"/>
                    <a:pt x="98" y="76"/>
                  </a:cubicBezTo>
                  <a:moveTo>
                    <a:pt x="99" y="83"/>
                  </a:moveTo>
                  <a:cubicBezTo>
                    <a:pt x="100" y="83"/>
                    <a:pt x="100" y="83"/>
                    <a:pt x="100" y="83"/>
                  </a:cubicBezTo>
                  <a:cubicBezTo>
                    <a:pt x="99" y="85"/>
                    <a:pt x="99" y="85"/>
                    <a:pt x="99" y="85"/>
                  </a:cubicBezTo>
                  <a:cubicBezTo>
                    <a:pt x="99" y="84"/>
                    <a:pt x="99" y="84"/>
                    <a:pt x="99" y="83"/>
                  </a:cubicBezTo>
                  <a:moveTo>
                    <a:pt x="85" y="57"/>
                  </a:moveTo>
                  <a:cubicBezTo>
                    <a:pt x="86" y="58"/>
                    <a:pt x="86" y="57"/>
                    <a:pt x="86" y="58"/>
                  </a:cubicBezTo>
                  <a:cubicBezTo>
                    <a:pt x="86" y="59"/>
                    <a:pt x="86" y="59"/>
                    <a:pt x="86" y="59"/>
                  </a:cubicBezTo>
                  <a:cubicBezTo>
                    <a:pt x="85" y="58"/>
                    <a:pt x="85" y="59"/>
                    <a:pt x="85" y="57"/>
                  </a:cubicBezTo>
                  <a:moveTo>
                    <a:pt x="81" y="49"/>
                  </a:moveTo>
                  <a:cubicBezTo>
                    <a:pt x="81" y="50"/>
                    <a:pt x="81" y="51"/>
                    <a:pt x="81" y="52"/>
                  </a:cubicBezTo>
                  <a:cubicBezTo>
                    <a:pt x="80" y="52"/>
                    <a:pt x="80" y="52"/>
                    <a:pt x="80" y="52"/>
                  </a:cubicBezTo>
                  <a:cubicBezTo>
                    <a:pt x="80" y="51"/>
                    <a:pt x="80" y="50"/>
                    <a:pt x="81" y="49"/>
                  </a:cubicBezTo>
                  <a:moveTo>
                    <a:pt x="81" y="58"/>
                  </a:moveTo>
                  <a:cubicBezTo>
                    <a:pt x="81" y="58"/>
                    <a:pt x="81" y="59"/>
                    <a:pt x="81" y="59"/>
                  </a:cubicBezTo>
                  <a:cubicBezTo>
                    <a:pt x="79" y="58"/>
                    <a:pt x="80" y="60"/>
                    <a:pt x="79" y="58"/>
                  </a:cubicBezTo>
                  <a:lnTo>
                    <a:pt x="81" y="58"/>
                  </a:lnTo>
                  <a:close/>
                  <a:moveTo>
                    <a:pt x="45" y="30"/>
                  </a:moveTo>
                  <a:cubicBezTo>
                    <a:pt x="46" y="30"/>
                    <a:pt x="46" y="30"/>
                    <a:pt x="46" y="30"/>
                  </a:cubicBezTo>
                  <a:cubicBezTo>
                    <a:pt x="46" y="31"/>
                    <a:pt x="46" y="32"/>
                    <a:pt x="46" y="33"/>
                  </a:cubicBezTo>
                  <a:cubicBezTo>
                    <a:pt x="46" y="33"/>
                    <a:pt x="45" y="33"/>
                    <a:pt x="44" y="33"/>
                  </a:cubicBezTo>
                  <a:cubicBezTo>
                    <a:pt x="45" y="32"/>
                    <a:pt x="45" y="31"/>
                    <a:pt x="45" y="30"/>
                  </a:cubicBezTo>
                  <a:moveTo>
                    <a:pt x="12" y="37"/>
                  </a:moveTo>
                  <a:cubicBezTo>
                    <a:pt x="11" y="37"/>
                    <a:pt x="11" y="37"/>
                    <a:pt x="11" y="37"/>
                  </a:cubicBezTo>
                  <a:cubicBezTo>
                    <a:pt x="11" y="34"/>
                    <a:pt x="12" y="32"/>
                    <a:pt x="13" y="30"/>
                  </a:cubicBezTo>
                  <a:cubicBezTo>
                    <a:pt x="13" y="27"/>
                    <a:pt x="13" y="27"/>
                    <a:pt x="11" y="26"/>
                  </a:cubicBezTo>
                  <a:cubicBezTo>
                    <a:pt x="11" y="25"/>
                    <a:pt x="11" y="23"/>
                    <a:pt x="11" y="22"/>
                  </a:cubicBezTo>
                  <a:cubicBezTo>
                    <a:pt x="15" y="22"/>
                    <a:pt x="15" y="22"/>
                    <a:pt x="15" y="22"/>
                  </a:cubicBezTo>
                  <a:cubicBezTo>
                    <a:pt x="15" y="27"/>
                    <a:pt x="15" y="31"/>
                    <a:pt x="14" y="35"/>
                  </a:cubicBezTo>
                  <a:cubicBezTo>
                    <a:pt x="14" y="36"/>
                    <a:pt x="13" y="37"/>
                    <a:pt x="12" y="37"/>
                  </a:cubicBezTo>
                  <a:moveTo>
                    <a:pt x="13" y="64"/>
                  </a:moveTo>
                  <a:cubicBezTo>
                    <a:pt x="14" y="64"/>
                    <a:pt x="14" y="64"/>
                    <a:pt x="14" y="64"/>
                  </a:cubicBezTo>
                  <a:cubicBezTo>
                    <a:pt x="15" y="65"/>
                    <a:pt x="15" y="66"/>
                    <a:pt x="15" y="67"/>
                  </a:cubicBezTo>
                  <a:lnTo>
                    <a:pt x="13" y="64"/>
                  </a:lnTo>
                  <a:close/>
                  <a:moveTo>
                    <a:pt x="16" y="48"/>
                  </a:moveTo>
                  <a:cubicBezTo>
                    <a:pt x="14" y="48"/>
                    <a:pt x="14" y="48"/>
                    <a:pt x="14" y="48"/>
                  </a:cubicBezTo>
                  <a:cubicBezTo>
                    <a:pt x="14" y="47"/>
                    <a:pt x="14" y="47"/>
                    <a:pt x="13" y="46"/>
                  </a:cubicBezTo>
                  <a:cubicBezTo>
                    <a:pt x="14" y="46"/>
                    <a:pt x="15" y="47"/>
                    <a:pt x="16" y="48"/>
                  </a:cubicBezTo>
                  <a:close/>
                  <a:moveTo>
                    <a:pt x="20" y="21"/>
                  </a:moveTo>
                  <a:cubicBezTo>
                    <a:pt x="20" y="18"/>
                    <a:pt x="19" y="20"/>
                    <a:pt x="18" y="19"/>
                  </a:cubicBezTo>
                  <a:cubicBezTo>
                    <a:pt x="18" y="16"/>
                    <a:pt x="18" y="16"/>
                    <a:pt x="18" y="16"/>
                  </a:cubicBezTo>
                  <a:cubicBezTo>
                    <a:pt x="19" y="16"/>
                    <a:pt x="19" y="16"/>
                    <a:pt x="19" y="16"/>
                  </a:cubicBezTo>
                  <a:cubicBezTo>
                    <a:pt x="20" y="18"/>
                    <a:pt x="21" y="19"/>
                    <a:pt x="20" y="21"/>
                  </a:cubicBezTo>
                  <a:moveTo>
                    <a:pt x="33" y="59"/>
                  </a:moveTo>
                  <a:cubicBezTo>
                    <a:pt x="32" y="59"/>
                    <a:pt x="32" y="59"/>
                    <a:pt x="31" y="59"/>
                  </a:cubicBezTo>
                  <a:cubicBezTo>
                    <a:pt x="28" y="58"/>
                    <a:pt x="28" y="53"/>
                    <a:pt x="26" y="50"/>
                  </a:cubicBezTo>
                  <a:cubicBezTo>
                    <a:pt x="30" y="49"/>
                    <a:pt x="28" y="45"/>
                    <a:pt x="29" y="41"/>
                  </a:cubicBezTo>
                  <a:cubicBezTo>
                    <a:pt x="33" y="44"/>
                    <a:pt x="29" y="51"/>
                    <a:pt x="29" y="54"/>
                  </a:cubicBezTo>
                  <a:cubicBezTo>
                    <a:pt x="31" y="56"/>
                    <a:pt x="31" y="55"/>
                    <a:pt x="32" y="58"/>
                  </a:cubicBezTo>
                  <a:cubicBezTo>
                    <a:pt x="33" y="59"/>
                    <a:pt x="33" y="59"/>
                    <a:pt x="33" y="59"/>
                  </a:cubicBezTo>
                  <a:close/>
                  <a:moveTo>
                    <a:pt x="32" y="50"/>
                  </a:moveTo>
                  <a:cubicBezTo>
                    <a:pt x="32" y="49"/>
                    <a:pt x="33" y="47"/>
                    <a:pt x="33" y="45"/>
                  </a:cubicBezTo>
                  <a:cubicBezTo>
                    <a:pt x="34" y="47"/>
                    <a:pt x="34" y="49"/>
                    <a:pt x="34" y="52"/>
                  </a:cubicBezTo>
                  <a:cubicBezTo>
                    <a:pt x="33" y="51"/>
                    <a:pt x="32" y="51"/>
                    <a:pt x="32" y="50"/>
                  </a:cubicBezTo>
                  <a:moveTo>
                    <a:pt x="33" y="42"/>
                  </a:moveTo>
                  <a:cubicBezTo>
                    <a:pt x="33" y="40"/>
                    <a:pt x="33" y="40"/>
                    <a:pt x="33" y="40"/>
                  </a:cubicBezTo>
                  <a:cubicBezTo>
                    <a:pt x="34" y="40"/>
                    <a:pt x="34" y="40"/>
                    <a:pt x="34" y="40"/>
                  </a:cubicBezTo>
                  <a:cubicBezTo>
                    <a:pt x="34" y="41"/>
                    <a:pt x="34" y="42"/>
                    <a:pt x="33" y="42"/>
                  </a:cubicBezTo>
                  <a:moveTo>
                    <a:pt x="34" y="36"/>
                  </a:moveTo>
                  <a:cubicBezTo>
                    <a:pt x="35" y="37"/>
                    <a:pt x="35" y="38"/>
                    <a:pt x="35" y="39"/>
                  </a:cubicBezTo>
                  <a:cubicBezTo>
                    <a:pt x="35" y="40"/>
                    <a:pt x="34" y="40"/>
                    <a:pt x="34" y="40"/>
                  </a:cubicBezTo>
                  <a:cubicBezTo>
                    <a:pt x="34" y="39"/>
                    <a:pt x="34" y="37"/>
                    <a:pt x="34" y="36"/>
                  </a:cubicBezTo>
                  <a:moveTo>
                    <a:pt x="36" y="57"/>
                  </a:moveTo>
                  <a:cubicBezTo>
                    <a:pt x="35" y="57"/>
                    <a:pt x="35" y="58"/>
                    <a:pt x="34" y="58"/>
                  </a:cubicBezTo>
                  <a:cubicBezTo>
                    <a:pt x="35" y="56"/>
                    <a:pt x="35" y="54"/>
                    <a:pt x="35" y="52"/>
                  </a:cubicBezTo>
                  <a:cubicBezTo>
                    <a:pt x="37" y="54"/>
                    <a:pt x="37" y="54"/>
                    <a:pt x="37" y="54"/>
                  </a:cubicBezTo>
                  <a:cubicBezTo>
                    <a:pt x="37" y="55"/>
                    <a:pt x="36" y="56"/>
                    <a:pt x="36" y="57"/>
                  </a:cubicBezTo>
                  <a:moveTo>
                    <a:pt x="44" y="53"/>
                  </a:moveTo>
                  <a:cubicBezTo>
                    <a:pt x="44" y="53"/>
                    <a:pt x="44" y="53"/>
                    <a:pt x="44" y="54"/>
                  </a:cubicBezTo>
                  <a:cubicBezTo>
                    <a:pt x="42" y="49"/>
                    <a:pt x="42" y="49"/>
                    <a:pt x="42" y="49"/>
                  </a:cubicBezTo>
                  <a:cubicBezTo>
                    <a:pt x="45" y="50"/>
                    <a:pt x="43" y="50"/>
                    <a:pt x="45" y="52"/>
                  </a:cubicBezTo>
                  <a:lnTo>
                    <a:pt x="44" y="53"/>
                  </a:lnTo>
                  <a:close/>
                  <a:moveTo>
                    <a:pt x="46" y="56"/>
                  </a:moveTo>
                  <a:cubicBezTo>
                    <a:pt x="46" y="56"/>
                    <a:pt x="46" y="55"/>
                    <a:pt x="46" y="55"/>
                  </a:cubicBezTo>
                  <a:cubicBezTo>
                    <a:pt x="47" y="56"/>
                    <a:pt x="47" y="55"/>
                    <a:pt x="46" y="56"/>
                  </a:cubicBezTo>
                  <a:moveTo>
                    <a:pt x="54" y="50"/>
                  </a:moveTo>
                  <a:cubicBezTo>
                    <a:pt x="53" y="50"/>
                    <a:pt x="53" y="50"/>
                    <a:pt x="53" y="50"/>
                  </a:cubicBezTo>
                  <a:cubicBezTo>
                    <a:pt x="54" y="42"/>
                    <a:pt x="54" y="42"/>
                    <a:pt x="54" y="42"/>
                  </a:cubicBezTo>
                  <a:cubicBezTo>
                    <a:pt x="55" y="43"/>
                    <a:pt x="55" y="45"/>
                    <a:pt x="55" y="47"/>
                  </a:cubicBezTo>
                  <a:cubicBezTo>
                    <a:pt x="55" y="48"/>
                    <a:pt x="55" y="49"/>
                    <a:pt x="54" y="50"/>
                  </a:cubicBezTo>
                  <a:moveTo>
                    <a:pt x="66" y="44"/>
                  </a:moveTo>
                  <a:cubicBezTo>
                    <a:pt x="67" y="42"/>
                    <a:pt x="67" y="41"/>
                    <a:pt x="67" y="40"/>
                  </a:cubicBezTo>
                  <a:cubicBezTo>
                    <a:pt x="68" y="41"/>
                    <a:pt x="68" y="42"/>
                    <a:pt x="68" y="43"/>
                  </a:cubicBezTo>
                  <a:cubicBezTo>
                    <a:pt x="67" y="43"/>
                    <a:pt x="67" y="43"/>
                    <a:pt x="66" y="44"/>
                  </a:cubicBezTo>
                  <a:moveTo>
                    <a:pt x="72" y="43"/>
                  </a:moveTo>
                  <a:cubicBezTo>
                    <a:pt x="71" y="43"/>
                    <a:pt x="71" y="43"/>
                    <a:pt x="71" y="43"/>
                  </a:cubicBezTo>
                  <a:cubicBezTo>
                    <a:pt x="70" y="42"/>
                    <a:pt x="70" y="42"/>
                    <a:pt x="70" y="40"/>
                  </a:cubicBezTo>
                  <a:cubicBezTo>
                    <a:pt x="71" y="41"/>
                    <a:pt x="71" y="42"/>
                    <a:pt x="72" y="43"/>
                  </a:cubicBezTo>
                  <a:close/>
                  <a:moveTo>
                    <a:pt x="74" y="36"/>
                  </a:moveTo>
                  <a:cubicBezTo>
                    <a:pt x="75" y="36"/>
                    <a:pt x="75" y="36"/>
                    <a:pt x="75" y="36"/>
                  </a:cubicBezTo>
                  <a:cubicBezTo>
                    <a:pt x="75" y="36"/>
                    <a:pt x="76" y="36"/>
                    <a:pt x="76" y="37"/>
                  </a:cubicBezTo>
                  <a:cubicBezTo>
                    <a:pt x="74" y="37"/>
                    <a:pt x="75" y="37"/>
                    <a:pt x="74" y="36"/>
                  </a:cubicBezTo>
                  <a:moveTo>
                    <a:pt x="76" y="55"/>
                  </a:moveTo>
                  <a:cubicBezTo>
                    <a:pt x="76" y="54"/>
                    <a:pt x="76" y="53"/>
                    <a:pt x="76" y="53"/>
                  </a:cubicBezTo>
                  <a:cubicBezTo>
                    <a:pt x="77" y="53"/>
                    <a:pt x="77" y="54"/>
                    <a:pt x="77" y="55"/>
                  </a:cubicBezTo>
                  <a:lnTo>
                    <a:pt x="76" y="55"/>
                  </a:lnTo>
                  <a:close/>
                  <a:moveTo>
                    <a:pt x="77" y="57"/>
                  </a:moveTo>
                  <a:cubicBezTo>
                    <a:pt x="77" y="57"/>
                    <a:pt x="77" y="56"/>
                    <a:pt x="77" y="55"/>
                  </a:cubicBezTo>
                  <a:cubicBezTo>
                    <a:pt x="77" y="55"/>
                    <a:pt x="77" y="55"/>
                    <a:pt x="77" y="55"/>
                  </a:cubicBezTo>
                  <a:cubicBezTo>
                    <a:pt x="78" y="56"/>
                    <a:pt x="78" y="57"/>
                    <a:pt x="78" y="57"/>
                  </a:cubicBezTo>
                  <a:lnTo>
                    <a:pt x="77" y="57"/>
                  </a:lnTo>
                  <a:close/>
                  <a:moveTo>
                    <a:pt x="82" y="64"/>
                  </a:moveTo>
                  <a:cubicBezTo>
                    <a:pt x="81" y="64"/>
                    <a:pt x="81" y="64"/>
                    <a:pt x="81" y="64"/>
                  </a:cubicBezTo>
                  <a:cubicBezTo>
                    <a:pt x="79" y="61"/>
                    <a:pt x="79" y="61"/>
                    <a:pt x="79" y="61"/>
                  </a:cubicBezTo>
                  <a:cubicBezTo>
                    <a:pt x="80" y="61"/>
                    <a:pt x="81" y="61"/>
                    <a:pt x="82" y="61"/>
                  </a:cubicBezTo>
                  <a:lnTo>
                    <a:pt x="82" y="64"/>
                  </a:lnTo>
                  <a:close/>
                  <a:moveTo>
                    <a:pt x="82" y="72"/>
                  </a:moveTo>
                  <a:cubicBezTo>
                    <a:pt x="82" y="72"/>
                    <a:pt x="82" y="71"/>
                    <a:pt x="83" y="70"/>
                  </a:cubicBezTo>
                  <a:cubicBezTo>
                    <a:pt x="84" y="70"/>
                    <a:pt x="84" y="70"/>
                    <a:pt x="84" y="70"/>
                  </a:cubicBezTo>
                  <a:cubicBezTo>
                    <a:pt x="83" y="71"/>
                    <a:pt x="83" y="72"/>
                    <a:pt x="82" y="72"/>
                  </a:cubicBezTo>
                  <a:moveTo>
                    <a:pt x="87" y="68"/>
                  </a:moveTo>
                  <a:cubicBezTo>
                    <a:pt x="87" y="69"/>
                    <a:pt x="87" y="69"/>
                    <a:pt x="87" y="70"/>
                  </a:cubicBezTo>
                  <a:cubicBezTo>
                    <a:pt x="86" y="69"/>
                    <a:pt x="86" y="68"/>
                    <a:pt x="86" y="68"/>
                  </a:cubicBezTo>
                  <a:cubicBezTo>
                    <a:pt x="87" y="68"/>
                    <a:pt x="87" y="68"/>
                    <a:pt x="87" y="68"/>
                  </a:cubicBezTo>
                  <a:close/>
                  <a:moveTo>
                    <a:pt x="85" y="61"/>
                  </a:moveTo>
                  <a:cubicBezTo>
                    <a:pt x="86" y="62"/>
                    <a:pt x="87" y="63"/>
                    <a:pt x="87" y="65"/>
                  </a:cubicBezTo>
                  <a:cubicBezTo>
                    <a:pt x="85" y="64"/>
                    <a:pt x="84" y="64"/>
                    <a:pt x="85" y="61"/>
                  </a:cubicBezTo>
                  <a:moveTo>
                    <a:pt x="86" y="56"/>
                  </a:moveTo>
                  <a:cubicBezTo>
                    <a:pt x="86" y="54"/>
                    <a:pt x="86" y="54"/>
                    <a:pt x="86" y="54"/>
                  </a:cubicBezTo>
                  <a:cubicBezTo>
                    <a:pt x="87" y="55"/>
                    <a:pt x="87" y="55"/>
                    <a:pt x="87" y="55"/>
                  </a:cubicBezTo>
                  <a:lnTo>
                    <a:pt x="86" y="56"/>
                  </a:lnTo>
                  <a:close/>
                  <a:moveTo>
                    <a:pt x="93" y="62"/>
                  </a:moveTo>
                  <a:cubicBezTo>
                    <a:pt x="92" y="61"/>
                    <a:pt x="92" y="60"/>
                    <a:pt x="92" y="58"/>
                  </a:cubicBezTo>
                  <a:cubicBezTo>
                    <a:pt x="93" y="59"/>
                    <a:pt x="93" y="60"/>
                    <a:pt x="93" y="62"/>
                  </a:cubicBezTo>
                  <a:moveTo>
                    <a:pt x="95" y="82"/>
                  </a:moveTo>
                  <a:cubicBezTo>
                    <a:pt x="94" y="82"/>
                    <a:pt x="94" y="82"/>
                    <a:pt x="94" y="82"/>
                  </a:cubicBezTo>
                  <a:cubicBezTo>
                    <a:pt x="94" y="82"/>
                    <a:pt x="94" y="81"/>
                    <a:pt x="94" y="80"/>
                  </a:cubicBezTo>
                  <a:cubicBezTo>
                    <a:pt x="95" y="80"/>
                    <a:pt x="95" y="80"/>
                    <a:pt x="95" y="80"/>
                  </a:cubicBezTo>
                  <a:lnTo>
                    <a:pt x="95" y="82"/>
                  </a:lnTo>
                  <a:close/>
                  <a:moveTo>
                    <a:pt x="95" y="78"/>
                  </a:moveTo>
                  <a:cubicBezTo>
                    <a:pt x="95" y="77"/>
                    <a:pt x="95" y="77"/>
                    <a:pt x="95" y="77"/>
                  </a:cubicBezTo>
                  <a:cubicBezTo>
                    <a:pt x="96" y="77"/>
                    <a:pt x="96" y="77"/>
                    <a:pt x="96" y="77"/>
                  </a:cubicBezTo>
                  <a:cubicBezTo>
                    <a:pt x="96" y="77"/>
                    <a:pt x="95" y="78"/>
                    <a:pt x="95" y="78"/>
                  </a:cubicBezTo>
                  <a:moveTo>
                    <a:pt x="98" y="69"/>
                  </a:moveTo>
                  <a:cubicBezTo>
                    <a:pt x="99" y="70"/>
                    <a:pt x="99" y="70"/>
                    <a:pt x="99" y="70"/>
                  </a:cubicBezTo>
                  <a:cubicBezTo>
                    <a:pt x="99" y="73"/>
                    <a:pt x="99" y="73"/>
                    <a:pt x="98" y="74"/>
                  </a:cubicBezTo>
                  <a:cubicBezTo>
                    <a:pt x="98" y="74"/>
                    <a:pt x="98" y="74"/>
                    <a:pt x="98" y="74"/>
                  </a:cubicBezTo>
                  <a:cubicBezTo>
                    <a:pt x="97" y="73"/>
                    <a:pt x="97" y="73"/>
                    <a:pt x="96" y="72"/>
                  </a:cubicBezTo>
                  <a:cubicBezTo>
                    <a:pt x="98" y="71"/>
                    <a:pt x="98" y="71"/>
                    <a:pt x="98" y="69"/>
                  </a:cubicBezTo>
                  <a:moveTo>
                    <a:pt x="98" y="89"/>
                  </a:moveTo>
                  <a:cubicBezTo>
                    <a:pt x="97" y="88"/>
                    <a:pt x="97" y="87"/>
                    <a:pt x="98" y="86"/>
                  </a:cubicBezTo>
                  <a:cubicBezTo>
                    <a:pt x="99" y="86"/>
                    <a:pt x="99" y="86"/>
                    <a:pt x="99" y="86"/>
                  </a:cubicBezTo>
                  <a:cubicBezTo>
                    <a:pt x="100" y="86"/>
                    <a:pt x="100" y="86"/>
                    <a:pt x="100" y="87"/>
                  </a:cubicBezTo>
                  <a:cubicBezTo>
                    <a:pt x="98" y="88"/>
                    <a:pt x="99" y="87"/>
                    <a:pt x="98" y="89"/>
                  </a:cubicBezTo>
                  <a:moveTo>
                    <a:pt x="99" y="95"/>
                  </a:moveTo>
                  <a:cubicBezTo>
                    <a:pt x="99" y="92"/>
                    <a:pt x="99" y="92"/>
                    <a:pt x="99" y="92"/>
                  </a:cubicBezTo>
                  <a:cubicBezTo>
                    <a:pt x="100" y="93"/>
                    <a:pt x="100" y="93"/>
                    <a:pt x="100" y="93"/>
                  </a:cubicBezTo>
                  <a:lnTo>
                    <a:pt x="99" y="95"/>
                  </a:lnTo>
                  <a:close/>
                  <a:moveTo>
                    <a:pt x="103" y="87"/>
                  </a:moveTo>
                  <a:cubicBezTo>
                    <a:pt x="103" y="87"/>
                    <a:pt x="103" y="88"/>
                    <a:pt x="104" y="89"/>
                  </a:cubicBezTo>
                  <a:cubicBezTo>
                    <a:pt x="102" y="87"/>
                    <a:pt x="103" y="89"/>
                    <a:pt x="103" y="87"/>
                  </a:cubicBezTo>
                  <a:moveTo>
                    <a:pt x="102" y="72"/>
                  </a:moveTo>
                  <a:cubicBezTo>
                    <a:pt x="105" y="79"/>
                    <a:pt x="105" y="79"/>
                    <a:pt x="105" y="79"/>
                  </a:cubicBezTo>
                  <a:cubicBezTo>
                    <a:pt x="104" y="79"/>
                    <a:pt x="104" y="80"/>
                    <a:pt x="104" y="80"/>
                  </a:cubicBezTo>
                  <a:cubicBezTo>
                    <a:pt x="103" y="78"/>
                    <a:pt x="102" y="75"/>
                    <a:pt x="102" y="72"/>
                  </a:cubicBezTo>
                  <a:moveTo>
                    <a:pt x="105" y="102"/>
                  </a:moveTo>
                  <a:cubicBezTo>
                    <a:pt x="105" y="102"/>
                    <a:pt x="105" y="102"/>
                    <a:pt x="105" y="102"/>
                  </a:cubicBezTo>
                  <a:cubicBezTo>
                    <a:pt x="104" y="101"/>
                    <a:pt x="104" y="100"/>
                    <a:pt x="104" y="99"/>
                  </a:cubicBezTo>
                  <a:cubicBezTo>
                    <a:pt x="105" y="99"/>
                    <a:pt x="105" y="99"/>
                    <a:pt x="105" y="99"/>
                  </a:cubicBezTo>
                  <a:lnTo>
                    <a:pt x="105" y="102"/>
                  </a:lnTo>
                  <a:close/>
                  <a:moveTo>
                    <a:pt x="107" y="96"/>
                  </a:moveTo>
                  <a:cubicBezTo>
                    <a:pt x="108" y="97"/>
                    <a:pt x="108" y="97"/>
                    <a:pt x="109" y="98"/>
                  </a:cubicBezTo>
                  <a:cubicBezTo>
                    <a:pt x="107" y="100"/>
                    <a:pt x="108" y="98"/>
                    <a:pt x="107" y="96"/>
                  </a:cubicBezTo>
                  <a:moveTo>
                    <a:pt x="109" y="85"/>
                  </a:moveTo>
                  <a:cubicBezTo>
                    <a:pt x="109" y="83"/>
                    <a:pt x="109" y="83"/>
                    <a:pt x="109" y="83"/>
                  </a:cubicBezTo>
                  <a:cubicBezTo>
                    <a:pt x="109" y="83"/>
                    <a:pt x="109" y="83"/>
                    <a:pt x="109" y="83"/>
                  </a:cubicBezTo>
                  <a:cubicBezTo>
                    <a:pt x="109" y="83"/>
                    <a:pt x="109" y="84"/>
                    <a:pt x="109" y="85"/>
                  </a:cubicBezTo>
                  <a:moveTo>
                    <a:pt x="127" y="16"/>
                  </a:moveTo>
                  <a:cubicBezTo>
                    <a:pt x="127" y="17"/>
                    <a:pt x="127" y="18"/>
                    <a:pt x="127" y="18"/>
                  </a:cubicBezTo>
                  <a:cubicBezTo>
                    <a:pt x="126" y="17"/>
                    <a:pt x="127" y="18"/>
                    <a:pt x="127" y="16"/>
                  </a:cubicBezTo>
                  <a:moveTo>
                    <a:pt x="160" y="74"/>
                  </a:moveTo>
                  <a:cubicBezTo>
                    <a:pt x="160" y="74"/>
                    <a:pt x="159" y="73"/>
                    <a:pt x="159" y="73"/>
                  </a:cubicBezTo>
                  <a:cubicBezTo>
                    <a:pt x="160" y="73"/>
                    <a:pt x="160" y="73"/>
                    <a:pt x="160" y="73"/>
                  </a:cubicBezTo>
                  <a:cubicBezTo>
                    <a:pt x="160" y="73"/>
                    <a:pt x="160" y="74"/>
                    <a:pt x="160" y="74"/>
                  </a:cubicBezTo>
                  <a:moveTo>
                    <a:pt x="218" y="28"/>
                  </a:moveTo>
                  <a:cubicBezTo>
                    <a:pt x="219" y="29"/>
                    <a:pt x="219" y="29"/>
                    <a:pt x="219" y="30"/>
                  </a:cubicBezTo>
                  <a:cubicBezTo>
                    <a:pt x="218" y="30"/>
                    <a:pt x="218" y="30"/>
                    <a:pt x="218" y="30"/>
                  </a:cubicBezTo>
                  <a:lnTo>
                    <a:pt x="218" y="28"/>
                  </a:lnTo>
                  <a:close/>
                  <a:moveTo>
                    <a:pt x="210" y="33"/>
                  </a:moveTo>
                  <a:cubicBezTo>
                    <a:pt x="210" y="33"/>
                    <a:pt x="210" y="33"/>
                    <a:pt x="210" y="34"/>
                  </a:cubicBezTo>
                  <a:cubicBezTo>
                    <a:pt x="209" y="33"/>
                    <a:pt x="209" y="33"/>
                    <a:pt x="209" y="33"/>
                  </a:cubicBezTo>
                  <a:lnTo>
                    <a:pt x="210" y="33"/>
                  </a:lnTo>
                  <a:close/>
                  <a:moveTo>
                    <a:pt x="206" y="39"/>
                  </a:moveTo>
                  <a:cubicBezTo>
                    <a:pt x="206" y="43"/>
                    <a:pt x="207" y="46"/>
                    <a:pt x="207" y="49"/>
                  </a:cubicBezTo>
                  <a:cubicBezTo>
                    <a:pt x="205" y="47"/>
                    <a:pt x="205" y="43"/>
                    <a:pt x="204" y="39"/>
                  </a:cubicBezTo>
                  <a:lnTo>
                    <a:pt x="206" y="39"/>
                  </a:lnTo>
                  <a:close/>
                  <a:moveTo>
                    <a:pt x="210" y="77"/>
                  </a:moveTo>
                  <a:cubicBezTo>
                    <a:pt x="209" y="77"/>
                    <a:pt x="208" y="76"/>
                    <a:pt x="207" y="76"/>
                  </a:cubicBezTo>
                  <a:cubicBezTo>
                    <a:pt x="208" y="75"/>
                    <a:pt x="208" y="74"/>
                    <a:pt x="209" y="73"/>
                  </a:cubicBezTo>
                  <a:cubicBezTo>
                    <a:pt x="210" y="73"/>
                    <a:pt x="210" y="73"/>
                    <a:pt x="210" y="73"/>
                  </a:cubicBezTo>
                  <a:cubicBezTo>
                    <a:pt x="210" y="74"/>
                    <a:pt x="210" y="76"/>
                    <a:pt x="210" y="77"/>
                  </a:cubicBezTo>
                  <a:moveTo>
                    <a:pt x="208" y="72"/>
                  </a:moveTo>
                  <a:cubicBezTo>
                    <a:pt x="208" y="71"/>
                    <a:pt x="208" y="71"/>
                    <a:pt x="207" y="70"/>
                  </a:cubicBezTo>
                  <a:cubicBezTo>
                    <a:pt x="209" y="70"/>
                    <a:pt x="208" y="71"/>
                    <a:pt x="210" y="70"/>
                  </a:cubicBezTo>
                  <a:cubicBezTo>
                    <a:pt x="211" y="71"/>
                    <a:pt x="211" y="71"/>
                    <a:pt x="211" y="71"/>
                  </a:cubicBezTo>
                  <a:cubicBezTo>
                    <a:pt x="210" y="71"/>
                    <a:pt x="209" y="72"/>
                    <a:pt x="208" y="72"/>
                  </a:cubicBezTo>
                  <a:moveTo>
                    <a:pt x="211" y="44"/>
                  </a:moveTo>
                  <a:cubicBezTo>
                    <a:pt x="211" y="46"/>
                    <a:pt x="212" y="47"/>
                    <a:pt x="213" y="48"/>
                  </a:cubicBezTo>
                  <a:cubicBezTo>
                    <a:pt x="212" y="49"/>
                    <a:pt x="212" y="49"/>
                    <a:pt x="212" y="49"/>
                  </a:cubicBezTo>
                  <a:cubicBezTo>
                    <a:pt x="211" y="48"/>
                    <a:pt x="211" y="46"/>
                    <a:pt x="211" y="44"/>
                  </a:cubicBezTo>
                  <a:moveTo>
                    <a:pt x="212" y="53"/>
                  </a:moveTo>
                  <a:cubicBezTo>
                    <a:pt x="212" y="52"/>
                    <a:pt x="213" y="52"/>
                    <a:pt x="213" y="51"/>
                  </a:cubicBezTo>
                  <a:cubicBezTo>
                    <a:pt x="213" y="52"/>
                    <a:pt x="213" y="52"/>
                    <a:pt x="213" y="52"/>
                  </a:cubicBezTo>
                  <a:lnTo>
                    <a:pt x="212" y="53"/>
                  </a:lnTo>
                  <a:close/>
                  <a:moveTo>
                    <a:pt x="217" y="55"/>
                  </a:moveTo>
                  <a:cubicBezTo>
                    <a:pt x="216" y="55"/>
                    <a:pt x="216" y="56"/>
                    <a:pt x="215" y="56"/>
                  </a:cubicBezTo>
                  <a:cubicBezTo>
                    <a:pt x="216" y="54"/>
                    <a:pt x="216" y="52"/>
                    <a:pt x="216" y="50"/>
                  </a:cubicBezTo>
                  <a:cubicBezTo>
                    <a:pt x="217" y="51"/>
                    <a:pt x="217" y="53"/>
                    <a:pt x="217" y="55"/>
                  </a:cubicBezTo>
                  <a:moveTo>
                    <a:pt x="215" y="46"/>
                  </a:moveTo>
                  <a:cubicBezTo>
                    <a:pt x="216" y="46"/>
                    <a:pt x="216" y="46"/>
                    <a:pt x="217" y="47"/>
                  </a:cubicBezTo>
                  <a:cubicBezTo>
                    <a:pt x="217" y="49"/>
                    <a:pt x="217" y="49"/>
                    <a:pt x="217" y="49"/>
                  </a:cubicBezTo>
                  <a:cubicBezTo>
                    <a:pt x="215" y="48"/>
                    <a:pt x="215" y="48"/>
                    <a:pt x="215" y="46"/>
                  </a:cubicBezTo>
                  <a:moveTo>
                    <a:pt x="219" y="38"/>
                  </a:moveTo>
                  <a:cubicBezTo>
                    <a:pt x="215" y="40"/>
                    <a:pt x="216" y="38"/>
                    <a:pt x="211" y="38"/>
                  </a:cubicBezTo>
                  <a:cubicBezTo>
                    <a:pt x="211" y="37"/>
                    <a:pt x="211" y="35"/>
                    <a:pt x="211" y="34"/>
                  </a:cubicBezTo>
                  <a:cubicBezTo>
                    <a:pt x="212" y="35"/>
                    <a:pt x="213" y="36"/>
                    <a:pt x="214" y="36"/>
                  </a:cubicBezTo>
                  <a:cubicBezTo>
                    <a:pt x="215" y="36"/>
                    <a:pt x="215" y="35"/>
                    <a:pt x="216" y="34"/>
                  </a:cubicBezTo>
                  <a:cubicBezTo>
                    <a:pt x="217" y="36"/>
                    <a:pt x="216" y="37"/>
                    <a:pt x="218" y="38"/>
                  </a:cubicBezTo>
                  <a:cubicBezTo>
                    <a:pt x="218" y="37"/>
                    <a:pt x="218" y="37"/>
                    <a:pt x="218" y="37"/>
                  </a:cubicBezTo>
                  <a:cubicBezTo>
                    <a:pt x="220" y="36"/>
                    <a:pt x="219" y="33"/>
                    <a:pt x="219" y="32"/>
                  </a:cubicBezTo>
                  <a:cubicBezTo>
                    <a:pt x="221" y="33"/>
                    <a:pt x="221" y="32"/>
                    <a:pt x="221" y="34"/>
                  </a:cubicBezTo>
                  <a:cubicBezTo>
                    <a:pt x="221" y="37"/>
                    <a:pt x="221" y="38"/>
                    <a:pt x="221" y="41"/>
                  </a:cubicBezTo>
                  <a:cubicBezTo>
                    <a:pt x="221" y="41"/>
                    <a:pt x="220" y="41"/>
                    <a:pt x="220" y="42"/>
                  </a:cubicBezTo>
                  <a:cubicBezTo>
                    <a:pt x="219" y="40"/>
                    <a:pt x="219" y="40"/>
                    <a:pt x="219" y="38"/>
                  </a:cubicBezTo>
                  <a:moveTo>
                    <a:pt x="221" y="72"/>
                  </a:moveTo>
                  <a:cubicBezTo>
                    <a:pt x="221" y="73"/>
                    <a:pt x="222" y="74"/>
                    <a:pt x="223" y="76"/>
                  </a:cubicBezTo>
                  <a:cubicBezTo>
                    <a:pt x="222" y="77"/>
                    <a:pt x="222" y="77"/>
                    <a:pt x="222" y="77"/>
                  </a:cubicBezTo>
                  <a:cubicBezTo>
                    <a:pt x="221" y="75"/>
                    <a:pt x="221" y="74"/>
                    <a:pt x="221" y="72"/>
                  </a:cubicBezTo>
                  <a:moveTo>
                    <a:pt x="223" y="84"/>
                  </a:moveTo>
                  <a:cubicBezTo>
                    <a:pt x="222" y="84"/>
                    <a:pt x="222" y="83"/>
                    <a:pt x="222" y="83"/>
                  </a:cubicBezTo>
                  <a:cubicBezTo>
                    <a:pt x="223" y="83"/>
                    <a:pt x="223" y="83"/>
                    <a:pt x="223" y="83"/>
                  </a:cubicBezTo>
                  <a:cubicBezTo>
                    <a:pt x="223" y="83"/>
                    <a:pt x="223" y="84"/>
                    <a:pt x="223" y="84"/>
                  </a:cubicBezTo>
                  <a:moveTo>
                    <a:pt x="273" y="31"/>
                  </a:moveTo>
                  <a:cubicBezTo>
                    <a:pt x="273" y="31"/>
                    <a:pt x="273" y="30"/>
                    <a:pt x="272" y="30"/>
                  </a:cubicBezTo>
                  <a:cubicBezTo>
                    <a:pt x="273" y="31"/>
                    <a:pt x="273" y="31"/>
                    <a:pt x="273" y="31"/>
                  </a:cubicBezTo>
                  <a:moveTo>
                    <a:pt x="267" y="56"/>
                  </a:moveTo>
                  <a:cubicBezTo>
                    <a:pt x="266" y="57"/>
                    <a:pt x="266" y="57"/>
                    <a:pt x="266" y="57"/>
                  </a:cubicBezTo>
                  <a:cubicBezTo>
                    <a:pt x="266" y="57"/>
                    <a:pt x="266" y="56"/>
                    <a:pt x="267" y="55"/>
                  </a:cubicBezTo>
                  <a:lnTo>
                    <a:pt x="267" y="56"/>
                  </a:lnTo>
                  <a:close/>
                  <a:moveTo>
                    <a:pt x="268" y="73"/>
                  </a:moveTo>
                  <a:cubicBezTo>
                    <a:pt x="268" y="73"/>
                    <a:pt x="268" y="74"/>
                    <a:pt x="268" y="74"/>
                  </a:cubicBezTo>
                  <a:cubicBezTo>
                    <a:pt x="267" y="74"/>
                    <a:pt x="267" y="74"/>
                    <a:pt x="266" y="75"/>
                  </a:cubicBezTo>
                  <a:cubicBezTo>
                    <a:pt x="266" y="73"/>
                    <a:pt x="267" y="72"/>
                    <a:pt x="267" y="71"/>
                  </a:cubicBezTo>
                  <a:cubicBezTo>
                    <a:pt x="268" y="72"/>
                    <a:pt x="268" y="72"/>
                    <a:pt x="268" y="73"/>
                  </a:cubicBezTo>
                  <a:moveTo>
                    <a:pt x="264" y="24"/>
                  </a:moveTo>
                  <a:cubicBezTo>
                    <a:pt x="266" y="24"/>
                    <a:pt x="266" y="24"/>
                    <a:pt x="266" y="24"/>
                  </a:cubicBezTo>
                  <a:cubicBezTo>
                    <a:pt x="264" y="25"/>
                    <a:pt x="264" y="25"/>
                    <a:pt x="264" y="25"/>
                  </a:cubicBezTo>
                  <a:lnTo>
                    <a:pt x="264" y="24"/>
                  </a:lnTo>
                  <a:close/>
                  <a:moveTo>
                    <a:pt x="264" y="28"/>
                  </a:moveTo>
                  <a:cubicBezTo>
                    <a:pt x="265" y="29"/>
                    <a:pt x="265" y="28"/>
                    <a:pt x="264" y="29"/>
                  </a:cubicBezTo>
                  <a:lnTo>
                    <a:pt x="264" y="28"/>
                  </a:lnTo>
                  <a:close/>
                  <a:moveTo>
                    <a:pt x="264" y="64"/>
                  </a:moveTo>
                  <a:cubicBezTo>
                    <a:pt x="262" y="64"/>
                    <a:pt x="262" y="64"/>
                    <a:pt x="262" y="64"/>
                  </a:cubicBezTo>
                  <a:cubicBezTo>
                    <a:pt x="262" y="63"/>
                    <a:pt x="263" y="62"/>
                    <a:pt x="263" y="61"/>
                  </a:cubicBezTo>
                  <a:cubicBezTo>
                    <a:pt x="263" y="62"/>
                    <a:pt x="263" y="63"/>
                    <a:pt x="264" y="64"/>
                  </a:cubicBezTo>
                  <a:moveTo>
                    <a:pt x="263" y="78"/>
                  </a:moveTo>
                  <a:cubicBezTo>
                    <a:pt x="262" y="76"/>
                    <a:pt x="263" y="77"/>
                    <a:pt x="261" y="77"/>
                  </a:cubicBezTo>
                  <a:cubicBezTo>
                    <a:pt x="261" y="74"/>
                    <a:pt x="262" y="72"/>
                    <a:pt x="262" y="70"/>
                  </a:cubicBezTo>
                  <a:cubicBezTo>
                    <a:pt x="263" y="73"/>
                    <a:pt x="263" y="75"/>
                    <a:pt x="263" y="78"/>
                  </a:cubicBezTo>
                  <a:moveTo>
                    <a:pt x="260" y="27"/>
                  </a:moveTo>
                  <a:cubicBezTo>
                    <a:pt x="261" y="27"/>
                    <a:pt x="261" y="27"/>
                    <a:pt x="261" y="27"/>
                  </a:cubicBezTo>
                  <a:cubicBezTo>
                    <a:pt x="261" y="28"/>
                    <a:pt x="261" y="28"/>
                    <a:pt x="260" y="29"/>
                  </a:cubicBezTo>
                  <a:lnTo>
                    <a:pt x="260" y="27"/>
                  </a:lnTo>
                  <a:close/>
                  <a:moveTo>
                    <a:pt x="260" y="39"/>
                  </a:moveTo>
                  <a:cubicBezTo>
                    <a:pt x="261" y="39"/>
                    <a:pt x="261" y="39"/>
                    <a:pt x="261" y="39"/>
                  </a:cubicBezTo>
                  <a:cubicBezTo>
                    <a:pt x="261" y="40"/>
                    <a:pt x="260" y="42"/>
                    <a:pt x="260" y="43"/>
                  </a:cubicBezTo>
                  <a:cubicBezTo>
                    <a:pt x="260" y="42"/>
                    <a:pt x="260" y="42"/>
                    <a:pt x="259" y="41"/>
                  </a:cubicBezTo>
                  <a:cubicBezTo>
                    <a:pt x="260" y="40"/>
                    <a:pt x="260" y="40"/>
                    <a:pt x="260" y="39"/>
                  </a:cubicBezTo>
                  <a:moveTo>
                    <a:pt x="252" y="35"/>
                  </a:moveTo>
                  <a:cubicBezTo>
                    <a:pt x="252" y="36"/>
                    <a:pt x="252" y="37"/>
                    <a:pt x="253" y="38"/>
                  </a:cubicBezTo>
                  <a:cubicBezTo>
                    <a:pt x="252" y="37"/>
                    <a:pt x="252" y="37"/>
                    <a:pt x="252" y="35"/>
                  </a:cubicBezTo>
                  <a:moveTo>
                    <a:pt x="253" y="39"/>
                  </a:moveTo>
                  <a:cubicBezTo>
                    <a:pt x="252" y="40"/>
                    <a:pt x="252" y="41"/>
                    <a:pt x="252" y="42"/>
                  </a:cubicBezTo>
                  <a:cubicBezTo>
                    <a:pt x="251" y="42"/>
                    <a:pt x="251" y="42"/>
                    <a:pt x="251" y="42"/>
                  </a:cubicBezTo>
                  <a:cubicBezTo>
                    <a:pt x="251" y="41"/>
                    <a:pt x="251" y="40"/>
                    <a:pt x="251" y="39"/>
                  </a:cubicBezTo>
                  <a:lnTo>
                    <a:pt x="253" y="39"/>
                  </a:lnTo>
                  <a:close/>
                  <a:moveTo>
                    <a:pt x="248" y="30"/>
                  </a:moveTo>
                  <a:cubicBezTo>
                    <a:pt x="248" y="32"/>
                    <a:pt x="248" y="32"/>
                    <a:pt x="248" y="32"/>
                  </a:cubicBezTo>
                  <a:cubicBezTo>
                    <a:pt x="247" y="30"/>
                    <a:pt x="247" y="30"/>
                    <a:pt x="247" y="30"/>
                  </a:cubicBezTo>
                  <a:lnTo>
                    <a:pt x="248" y="30"/>
                  </a:lnTo>
                  <a:close/>
                  <a:moveTo>
                    <a:pt x="247" y="80"/>
                  </a:moveTo>
                  <a:cubicBezTo>
                    <a:pt x="245" y="80"/>
                    <a:pt x="246" y="80"/>
                    <a:pt x="245" y="79"/>
                  </a:cubicBezTo>
                  <a:cubicBezTo>
                    <a:pt x="247" y="80"/>
                    <a:pt x="246" y="79"/>
                    <a:pt x="247" y="80"/>
                  </a:cubicBezTo>
                  <a:moveTo>
                    <a:pt x="240" y="38"/>
                  </a:moveTo>
                  <a:cubicBezTo>
                    <a:pt x="242" y="38"/>
                    <a:pt x="242" y="38"/>
                    <a:pt x="242" y="38"/>
                  </a:cubicBezTo>
                  <a:cubicBezTo>
                    <a:pt x="241" y="39"/>
                    <a:pt x="241" y="39"/>
                    <a:pt x="241" y="39"/>
                  </a:cubicBezTo>
                  <a:cubicBezTo>
                    <a:pt x="241" y="39"/>
                    <a:pt x="241" y="39"/>
                    <a:pt x="240" y="38"/>
                  </a:cubicBezTo>
                  <a:moveTo>
                    <a:pt x="240" y="43"/>
                  </a:moveTo>
                  <a:cubicBezTo>
                    <a:pt x="240" y="42"/>
                    <a:pt x="240" y="42"/>
                    <a:pt x="240" y="42"/>
                  </a:cubicBezTo>
                  <a:cubicBezTo>
                    <a:pt x="241" y="42"/>
                    <a:pt x="241" y="42"/>
                    <a:pt x="240" y="43"/>
                  </a:cubicBezTo>
                  <a:moveTo>
                    <a:pt x="240" y="33"/>
                  </a:moveTo>
                  <a:cubicBezTo>
                    <a:pt x="239" y="33"/>
                    <a:pt x="239" y="33"/>
                    <a:pt x="239" y="33"/>
                  </a:cubicBezTo>
                  <a:cubicBezTo>
                    <a:pt x="239" y="34"/>
                    <a:pt x="239" y="34"/>
                    <a:pt x="239" y="34"/>
                  </a:cubicBezTo>
                  <a:cubicBezTo>
                    <a:pt x="239" y="33"/>
                    <a:pt x="239" y="32"/>
                    <a:pt x="238" y="31"/>
                  </a:cubicBezTo>
                  <a:cubicBezTo>
                    <a:pt x="241" y="32"/>
                    <a:pt x="240" y="31"/>
                    <a:pt x="240" y="33"/>
                  </a:cubicBezTo>
                  <a:moveTo>
                    <a:pt x="234" y="63"/>
                  </a:moveTo>
                  <a:cubicBezTo>
                    <a:pt x="235" y="63"/>
                    <a:pt x="235" y="63"/>
                    <a:pt x="235" y="63"/>
                  </a:cubicBezTo>
                  <a:cubicBezTo>
                    <a:pt x="235" y="64"/>
                    <a:pt x="235" y="64"/>
                    <a:pt x="235" y="64"/>
                  </a:cubicBezTo>
                  <a:cubicBezTo>
                    <a:pt x="234" y="64"/>
                    <a:pt x="234" y="64"/>
                    <a:pt x="233" y="64"/>
                  </a:cubicBezTo>
                  <a:cubicBezTo>
                    <a:pt x="233" y="63"/>
                    <a:pt x="233" y="63"/>
                    <a:pt x="234" y="63"/>
                  </a:cubicBezTo>
                  <a:moveTo>
                    <a:pt x="234" y="96"/>
                  </a:moveTo>
                  <a:cubicBezTo>
                    <a:pt x="233" y="95"/>
                    <a:pt x="233" y="95"/>
                    <a:pt x="233" y="95"/>
                  </a:cubicBezTo>
                  <a:cubicBezTo>
                    <a:pt x="233" y="94"/>
                    <a:pt x="233" y="92"/>
                    <a:pt x="234" y="91"/>
                  </a:cubicBezTo>
                  <a:lnTo>
                    <a:pt x="234" y="96"/>
                  </a:lnTo>
                  <a:close/>
                  <a:moveTo>
                    <a:pt x="234" y="68"/>
                  </a:moveTo>
                  <a:cubicBezTo>
                    <a:pt x="234" y="67"/>
                    <a:pt x="234" y="66"/>
                    <a:pt x="234" y="65"/>
                  </a:cubicBezTo>
                  <a:cubicBezTo>
                    <a:pt x="235" y="66"/>
                    <a:pt x="234" y="65"/>
                    <a:pt x="236" y="66"/>
                  </a:cubicBezTo>
                  <a:cubicBezTo>
                    <a:pt x="236" y="67"/>
                    <a:pt x="235" y="67"/>
                    <a:pt x="235" y="68"/>
                  </a:cubicBezTo>
                  <a:lnTo>
                    <a:pt x="234" y="68"/>
                  </a:lnTo>
                  <a:close/>
                  <a:moveTo>
                    <a:pt x="235" y="48"/>
                  </a:moveTo>
                  <a:cubicBezTo>
                    <a:pt x="236" y="48"/>
                    <a:pt x="236" y="48"/>
                    <a:pt x="236" y="48"/>
                  </a:cubicBezTo>
                  <a:cubicBezTo>
                    <a:pt x="236" y="49"/>
                    <a:pt x="236" y="51"/>
                    <a:pt x="236" y="53"/>
                  </a:cubicBezTo>
                  <a:cubicBezTo>
                    <a:pt x="236" y="53"/>
                    <a:pt x="236" y="53"/>
                    <a:pt x="236" y="53"/>
                  </a:cubicBezTo>
                  <a:cubicBezTo>
                    <a:pt x="235" y="51"/>
                    <a:pt x="235" y="49"/>
                    <a:pt x="235" y="48"/>
                  </a:cubicBezTo>
                  <a:moveTo>
                    <a:pt x="237" y="70"/>
                  </a:moveTo>
                  <a:cubicBezTo>
                    <a:pt x="236" y="69"/>
                    <a:pt x="236" y="69"/>
                    <a:pt x="236" y="69"/>
                  </a:cubicBezTo>
                  <a:cubicBezTo>
                    <a:pt x="236" y="68"/>
                    <a:pt x="236" y="68"/>
                    <a:pt x="237" y="67"/>
                  </a:cubicBezTo>
                  <a:cubicBezTo>
                    <a:pt x="237" y="67"/>
                    <a:pt x="237" y="67"/>
                    <a:pt x="237" y="67"/>
                  </a:cubicBezTo>
                  <a:cubicBezTo>
                    <a:pt x="237" y="68"/>
                    <a:pt x="237" y="69"/>
                    <a:pt x="237" y="70"/>
                  </a:cubicBezTo>
                  <a:moveTo>
                    <a:pt x="235" y="32"/>
                  </a:moveTo>
                  <a:cubicBezTo>
                    <a:pt x="235" y="30"/>
                    <a:pt x="235" y="31"/>
                    <a:pt x="236" y="28"/>
                  </a:cubicBezTo>
                  <a:cubicBezTo>
                    <a:pt x="236" y="29"/>
                    <a:pt x="237" y="29"/>
                    <a:pt x="237" y="29"/>
                  </a:cubicBezTo>
                  <a:cubicBezTo>
                    <a:pt x="237" y="31"/>
                    <a:pt x="237" y="31"/>
                    <a:pt x="235" y="32"/>
                  </a:cubicBezTo>
                  <a:moveTo>
                    <a:pt x="238" y="85"/>
                  </a:moveTo>
                  <a:cubicBezTo>
                    <a:pt x="239" y="84"/>
                    <a:pt x="239" y="83"/>
                    <a:pt x="239" y="82"/>
                  </a:cubicBezTo>
                  <a:cubicBezTo>
                    <a:pt x="239" y="83"/>
                    <a:pt x="239" y="84"/>
                    <a:pt x="239" y="85"/>
                  </a:cubicBezTo>
                  <a:cubicBezTo>
                    <a:pt x="239" y="85"/>
                    <a:pt x="239" y="85"/>
                    <a:pt x="238" y="85"/>
                  </a:cubicBezTo>
                  <a:moveTo>
                    <a:pt x="239" y="40"/>
                  </a:moveTo>
                  <a:cubicBezTo>
                    <a:pt x="239" y="40"/>
                    <a:pt x="239" y="39"/>
                    <a:pt x="238" y="39"/>
                  </a:cubicBezTo>
                  <a:cubicBezTo>
                    <a:pt x="239" y="39"/>
                    <a:pt x="239" y="39"/>
                    <a:pt x="240" y="39"/>
                  </a:cubicBezTo>
                  <a:lnTo>
                    <a:pt x="239" y="40"/>
                  </a:lnTo>
                  <a:close/>
                  <a:moveTo>
                    <a:pt x="240" y="74"/>
                  </a:moveTo>
                  <a:cubicBezTo>
                    <a:pt x="240" y="68"/>
                    <a:pt x="240" y="68"/>
                    <a:pt x="240" y="68"/>
                  </a:cubicBezTo>
                  <a:cubicBezTo>
                    <a:pt x="241" y="68"/>
                    <a:pt x="241" y="68"/>
                    <a:pt x="241" y="68"/>
                  </a:cubicBezTo>
                  <a:cubicBezTo>
                    <a:pt x="242" y="69"/>
                    <a:pt x="243" y="73"/>
                    <a:pt x="240" y="74"/>
                  </a:cubicBezTo>
                  <a:moveTo>
                    <a:pt x="242" y="60"/>
                  </a:moveTo>
                  <a:cubicBezTo>
                    <a:pt x="243" y="61"/>
                    <a:pt x="242" y="60"/>
                    <a:pt x="243" y="61"/>
                  </a:cubicBezTo>
                  <a:cubicBezTo>
                    <a:pt x="243" y="61"/>
                    <a:pt x="242" y="60"/>
                    <a:pt x="242" y="60"/>
                  </a:cubicBezTo>
                  <a:moveTo>
                    <a:pt x="247" y="96"/>
                  </a:moveTo>
                  <a:cubicBezTo>
                    <a:pt x="246" y="96"/>
                    <a:pt x="246" y="96"/>
                    <a:pt x="246" y="96"/>
                  </a:cubicBezTo>
                  <a:cubicBezTo>
                    <a:pt x="246" y="95"/>
                    <a:pt x="245" y="95"/>
                    <a:pt x="245" y="94"/>
                  </a:cubicBezTo>
                  <a:cubicBezTo>
                    <a:pt x="246" y="91"/>
                    <a:pt x="246" y="91"/>
                    <a:pt x="246" y="88"/>
                  </a:cubicBezTo>
                  <a:cubicBezTo>
                    <a:pt x="247" y="89"/>
                    <a:pt x="247" y="92"/>
                    <a:pt x="247" y="95"/>
                  </a:cubicBezTo>
                  <a:cubicBezTo>
                    <a:pt x="247" y="95"/>
                    <a:pt x="247" y="96"/>
                    <a:pt x="247" y="96"/>
                  </a:cubicBezTo>
                  <a:moveTo>
                    <a:pt x="247" y="77"/>
                  </a:moveTo>
                  <a:cubicBezTo>
                    <a:pt x="247" y="73"/>
                    <a:pt x="247" y="73"/>
                    <a:pt x="247" y="73"/>
                  </a:cubicBezTo>
                  <a:cubicBezTo>
                    <a:pt x="247" y="74"/>
                    <a:pt x="247" y="76"/>
                    <a:pt x="248" y="77"/>
                  </a:cubicBezTo>
                  <a:lnTo>
                    <a:pt x="247" y="77"/>
                  </a:lnTo>
                  <a:close/>
                  <a:moveTo>
                    <a:pt x="247" y="60"/>
                  </a:moveTo>
                  <a:cubicBezTo>
                    <a:pt x="246" y="59"/>
                    <a:pt x="247" y="60"/>
                    <a:pt x="247" y="58"/>
                  </a:cubicBezTo>
                  <a:cubicBezTo>
                    <a:pt x="248" y="58"/>
                    <a:pt x="248" y="58"/>
                    <a:pt x="248" y="58"/>
                  </a:cubicBezTo>
                  <a:cubicBezTo>
                    <a:pt x="248" y="59"/>
                    <a:pt x="247" y="60"/>
                    <a:pt x="247" y="60"/>
                  </a:cubicBezTo>
                  <a:moveTo>
                    <a:pt x="247" y="43"/>
                  </a:moveTo>
                  <a:cubicBezTo>
                    <a:pt x="247" y="41"/>
                    <a:pt x="248" y="39"/>
                    <a:pt x="248" y="37"/>
                  </a:cubicBezTo>
                  <a:cubicBezTo>
                    <a:pt x="250" y="38"/>
                    <a:pt x="249" y="41"/>
                    <a:pt x="251" y="42"/>
                  </a:cubicBezTo>
                  <a:cubicBezTo>
                    <a:pt x="251" y="42"/>
                    <a:pt x="250" y="43"/>
                    <a:pt x="249" y="43"/>
                  </a:cubicBezTo>
                  <a:cubicBezTo>
                    <a:pt x="249" y="43"/>
                    <a:pt x="248" y="43"/>
                    <a:pt x="247" y="43"/>
                  </a:cubicBezTo>
                  <a:moveTo>
                    <a:pt x="251" y="78"/>
                  </a:moveTo>
                  <a:cubicBezTo>
                    <a:pt x="251" y="78"/>
                    <a:pt x="251" y="79"/>
                    <a:pt x="250" y="79"/>
                  </a:cubicBezTo>
                  <a:cubicBezTo>
                    <a:pt x="250" y="78"/>
                    <a:pt x="250" y="78"/>
                    <a:pt x="250" y="78"/>
                  </a:cubicBezTo>
                  <a:lnTo>
                    <a:pt x="251" y="78"/>
                  </a:lnTo>
                  <a:close/>
                  <a:moveTo>
                    <a:pt x="253" y="95"/>
                  </a:moveTo>
                  <a:cubicBezTo>
                    <a:pt x="251" y="94"/>
                    <a:pt x="251" y="94"/>
                    <a:pt x="250" y="91"/>
                  </a:cubicBezTo>
                  <a:cubicBezTo>
                    <a:pt x="253" y="92"/>
                    <a:pt x="251" y="92"/>
                    <a:pt x="254" y="91"/>
                  </a:cubicBezTo>
                  <a:cubicBezTo>
                    <a:pt x="253" y="92"/>
                    <a:pt x="253" y="93"/>
                    <a:pt x="253" y="95"/>
                  </a:cubicBezTo>
                  <a:moveTo>
                    <a:pt x="254" y="85"/>
                  </a:moveTo>
                  <a:cubicBezTo>
                    <a:pt x="254" y="86"/>
                    <a:pt x="254" y="86"/>
                    <a:pt x="255" y="88"/>
                  </a:cubicBezTo>
                  <a:cubicBezTo>
                    <a:pt x="254" y="87"/>
                    <a:pt x="254" y="87"/>
                    <a:pt x="254" y="85"/>
                  </a:cubicBezTo>
                  <a:moveTo>
                    <a:pt x="254" y="84"/>
                  </a:moveTo>
                  <a:cubicBezTo>
                    <a:pt x="253" y="83"/>
                    <a:pt x="253" y="83"/>
                    <a:pt x="253" y="82"/>
                  </a:cubicBezTo>
                  <a:cubicBezTo>
                    <a:pt x="253" y="83"/>
                    <a:pt x="254" y="83"/>
                    <a:pt x="254" y="83"/>
                  </a:cubicBezTo>
                  <a:cubicBezTo>
                    <a:pt x="254" y="82"/>
                    <a:pt x="254" y="82"/>
                    <a:pt x="254" y="82"/>
                  </a:cubicBezTo>
                  <a:cubicBezTo>
                    <a:pt x="254" y="83"/>
                    <a:pt x="254" y="83"/>
                    <a:pt x="255" y="84"/>
                  </a:cubicBezTo>
                  <a:lnTo>
                    <a:pt x="254" y="84"/>
                  </a:lnTo>
                  <a:close/>
                  <a:moveTo>
                    <a:pt x="254" y="80"/>
                  </a:moveTo>
                  <a:cubicBezTo>
                    <a:pt x="254" y="79"/>
                    <a:pt x="254" y="79"/>
                    <a:pt x="254" y="79"/>
                  </a:cubicBezTo>
                  <a:cubicBezTo>
                    <a:pt x="255" y="80"/>
                    <a:pt x="254" y="79"/>
                    <a:pt x="255" y="80"/>
                  </a:cubicBezTo>
                  <a:lnTo>
                    <a:pt x="254" y="80"/>
                  </a:lnTo>
                  <a:close/>
                  <a:moveTo>
                    <a:pt x="256" y="53"/>
                  </a:moveTo>
                  <a:cubicBezTo>
                    <a:pt x="255" y="53"/>
                    <a:pt x="255" y="53"/>
                    <a:pt x="255" y="54"/>
                  </a:cubicBezTo>
                  <a:cubicBezTo>
                    <a:pt x="255" y="49"/>
                    <a:pt x="254" y="48"/>
                    <a:pt x="253" y="45"/>
                  </a:cubicBezTo>
                  <a:cubicBezTo>
                    <a:pt x="254" y="45"/>
                    <a:pt x="255" y="46"/>
                    <a:pt x="256" y="46"/>
                  </a:cubicBezTo>
                  <a:cubicBezTo>
                    <a:pt x="256" y="49"/>
                    <a:pt x="255" y="49"/>
                    <a:pt x="256" y="52"/>
                  </a:cubicBezTo>
                  <a:cubicBezTo>
                    <a:pt x="256" y="52"/>
                    <a:pt x="256" y="53"/>
                    <a:pt x="256" y="53"/>
                  </a:cubicBezTo>
                  <a:moveTo>
                    <a:pt x="256" y="40"/>
                  </a:moveTo>
                  <a:cubicBezTo>
                    <a:pt x="255" y="40"/>
                    <a:pt x="255" y="40"/>
                    <a:pt x="255" y="40"/>
                  </a:cubicBezTo>
                  <a:cubicBezTo>
                    <a:pt x="255" y="39"/>
                    <a:pt x="255" y="37"/>
                    <a:pt x="255" y="36"/>
                  </a:cubicBezTo>
                  <a:cubicBezTo>
                    <a:pt x="256" y="36"/>
                    <a:pt x="256" y="36"/>
                    <a:pt x="256" y="36"/>
                  </a:cubicBezTo>
                  <a:cubicBezTo>
                    <a:pt x="256" y="37"/>
                    <a:pt x="256" y="39"/>
                    <a:pt x="256" y="40"/>
                  </a:cubicBezTo>
                  <a:moveTo>
                    <a:pt x="253" y="26"/>
                  </a:moveTo>
                  <a:cubicBezTo>
                    <a:pt x="255" y="27"/>
                    <a:pt x="256" y="29"/>
                    <a:pt x="256" y="32"/>
                  </a:cubicBezTo>
                  <a:cubicBezTo>
                    <a:pt x="254" y="30"/>
                    <a:pt x="254" y="29"/>
                    <a:pt x="253" y="26"/>
                  </a:cubicBezTo>
                  <a:moveTo>
                    <a:pt x="259" y="44"/>
                  </a:moveTo>
                  <a:cubicBezTo>
                    <a:pt x="261" y="46"/>
                    <a:pt x="261" y="48"/>
                    <a:pt x="262" y="49"/>
                  </a:cubicBezTo>
                  <a:cubicBezTo>
                    <a:pt x="261" y="51"/>
                    <a:pt x="261" y="50"/>
                    <a:pt x="261" y="53"/>
                  </a:cubicBezTo>
                  <a:cubicBezTo>
                    <a:pt x="261" y="53"/>
                    <a:pt x="260" y="53"/>
                    <a:pt x="260" y="54"/>
                  </a:cubicBezTo>
                  <a:cubicBezTo>
                    <a:pt x="260" y="53"/>
                    <a:pt x="260" y="53"/>
                    <a:pt x="260" y="53"/>
                  </a:cubicBezTo>
                  <a:cubicBezTo>
                    <a:pt x="259" y="51"/>
                    <a:pt x="259" y="47"/>
                    <a:pt x="259" y="44"/>
                  </a:cubicBezTo>
                  <a:moveTo>
                    <a:pt x="263" y="99"/>
                  </a:moveTo>
                  <a:cubicBezTo>
                    <a:pt x="263" y="99"/>
                    <a:pt x="262" y="100"/>
                    <a:pt x="262" y="100"/>
                  </a:cubicBezTo>
                  <a:cubicBezTo>
                    <a:pt x="262" y="99"/>
                    <a:pt x="261" y="99"/>
                    <a:pt x="261" y="98"/>
                  </a:cubicBezTo>
                  <a:cubicBezTo>
                    <a:pt x="260" y="97"/>
                    <a:pt x="260" y="97"/>
                    <a:pt x="260" y="97"/>
                  </a:cubicBezTo>
                  <a:cubicBezTo>
                    <a:pt x="261" y="97"/>
                    <a:pt x="260" y="98"/>
                    <a:pt x="261" y="97"/>
                  </a:cubicBezTo>
                  <a:cubicBezTo>
                    <a:pt x="262" y="97"/>
                    <a:pt x="262" y="97"/>
                    <a:pt x="263" y="98"/>
                  </a:cubicBezTo>
                  <a:lnTo>
                    <a:pt x="263" y="99"/>
                  </a:lnTo>
                  <a:close/>
                  <a:moveTo>
                    <a:pt x="265" y="96"/>
                  </a:moveTo>
                  <a:cubicBezTo>
                    <a:pt x="264" y="96"/>
                    <a:pt x="263" y="96"/>
                    <a:pt x="262" y="96"/>
                  </a:cubicBezTo>
                  <a:cubicBezTo>
                    <a:pt x="262" y="96"/>
                    <a:pt x="262" y="96"/>
                    <a:pt x="262" y="96"/>
                  </a:cubicBezTo>
                  <a:cubicBezTo>
                    <a:pt x="263" y="90"/>
                    <a:pt x="263" y="86"/>
                    <a:pt x="263" y="80"/>
                  </a:cubicBezTo>
                  <a:cubicBezTo>
                    <a:pt x="266" y="86"/>
                    <a:pt x="263" y="91"/>
                    <a:pt x="265" y="95"/>
                  </a:cubicBezTo>
                  <a:lnTo>
                    <a:pt x="265" y="96"/>
                  </a:lnTo>
                  <a:close/>
                  <a:moveTo>
                    <a:pt x="265" y="33"/>
                  </a:moveTo>
                  <a:cubicBezTo>
                    <a:pt x="266" y="33"/>
                    <a:pt x="266" y="33"/>
                    <a:pt x="266" y="33"/>
                  </a:cubicBezTo>
                  <a:cubicBezTo>
                    <a:pt x="265" y="34"/>
                    <a:pt x="265" y="34"/>
                    <a:pt x="265" y="35"/>
                  </a:cubicBezTo>
                  <a:lnTo>
                    <a:pt x="265" y="33"/>
                  </a:lnTo>
                  <a:close/>
                  <a:moveTo>
                    <a:pt x="267" y="75"/>
                  </a:moveTo>
                  <a:cubicBezTo>
                    <a:pt x="267" y="77"/>
                    <a:pt x="267" y="77"/>
                    <a:pt x="267" y="77"/>
                  </a:cubicBezTo>
                  <a:cubicBezTo>
                    <a:pt x="267" y="77"/>
                    <a:pt x="267" y="77"/>
                    <a:pt x="267" y="77"/>
                  </a:cubicBezTo>
                  <a:cubicBezTo>
                    <a:pt x="267" y="78"/>
                    <a:pt x="267" y="78"/>
                    <a:pt x="267" y="78"/>
                  </a:cubicBezTo>
                  <a:cubicBezTo>
                    <a:pt x="266" y="77"/>
                    <a:pt x="266" y="77"/>
                    <a:pt x="266" y="75"/>
                  </a:cubicBezTo>
                  <a:lnTo>
                    <a:pt x="267" y="75"/>
                  </a:lnTo>
                  <a:close/>
                  <a:moveTo>
                    <a:pt x="268" y="96"/>
                  </a:moveTo>
                  <a:cubicBezTo>
                    <a:pt x="268" y="96"/>
                    <a:pt x="267" y="97"/>
                    <a:pt x="267" y="97"/>
                  </a:cubicBezTo>
                  <a:cubicBezTo>
                    <a:pt x="267" y="97"/>
                    <a:pt x="267" y="97"/>
                    <a:pt x="267" y="97"/>
                  </a:cubicBezTo>
                  <a:cubicBezTo>
                    <a:pt x="267" y="96"/>
                    <a:pt x="267" y="94"/>
                    <a:pt x="267" y="92"/>
                  </a:cubicBezTo>
                  <a:cubicBezTo>
                    <a:pt x="268" y="93"/>
                    <a:pt x="268" y="95"/>
                    <a:pt x="268" y="96"/>
                  </a:cubicBezTo>
                  <a:close/>
                  <a:moveTo>
                    <a:pt x="268" y="80"/>
                  </a:moveTo>
                  <a:cubicBezTo>
                    <a:pt x="269" y="82"/>
                    <a:pt x="269" y="85"/>
                    <a:pt x="269" y="87"/>
                  </a:cubicBezTo>
                  <a:cubicBezTo>
                    <a:pt x="268" y="85"/>
                    <a:pt x="268" y="84"/>
                    <a:pt x="268" y="80"/>
                  </a:cubicBezTo>
                  <a:moveTo>
                    <a:pt x="269" y="67"/>
                  </a:moveTo>
                  <a:cubicBezTo>
                    <a:pt x="269" y="67"/>
                    <a:pt x="269" y="67"/>
                    <a:pt x="268" y="67"/>
                  </a:cubicBezTo>
                  <a:cubicBezTo>
                    <a:pt x="268" y="65"/>
                    <a:pt x="267" y="63"/>
                    <a:pt x="268" y="60"/>
                  </a:cubicBezTo>
                  <a:cubicBezTo>
                    <a:pt x="270" y="62"/>
                    <a:pt x="270" y="64"/>
                    <a:pt x="269" y="67"/>
                  </a:cubicBezTo>
                  <a:moveTo>
                    <a:pt x="271" y="75"/>
                  </a:moveTo>
                  <a:cubicBezTo>
                    <a:pt x="273" y="76"/>
                    <a:pt x="273" y="78"/>
                    <a:pt x="272" y="81"/>
                  </a:cubicBezTo>
                  <a:cubicBezTo>
                    <a:pt x="272" y="81"/>
                    <a:pt x="272" y="81"/>
                    <a:pt x="272" y="81"/>
                  </a:cubicBezTo>
                  <a:cubicBezTo>
                    <a:pt x="270" y="77"/>
                    <a:pt x="270" y="77"/>
                    <a:pt x="270" y="77"/>
                  </a:cubicBezTo>
                  <a:cubicBezTo>
                    <a:pt x="271" y="76"/>
                    <a:pt x="271" y="75"/>
                    <a:pt x="271" y="75"/>
                  </a:cubicBezTo>
                  <a:moveTo>
                    <a:pt x="272" y="91"/>
                  </a:moveTo>
                  <a:cubicBezTo>
                    <a:pt x="273" y="93"/>
                    <a:pt x="273" y="95"/>
                    <a:pt x="274" y="97"/>
                  </a:cubicBezTo>
                  <a:cubicBezTo>
                    <a:pt x="272" y="96"/>
                    <a:pt x="271" y="94"/>
                    <a:pt x="272" y="91"/>
                  </a:cubicBezTo>
                  <a:moveTo>
                    <a:pt x="274" y="104"/>
                  </a:moveTo>
                  <a:cubicBezTo>
                    <a:pt x="273" y="104"/>
                    <a:pt x="273" y="103"/>
                    <a:pt x="272" y="103"/>
                  </a:cubicBezTo>
                  <a:cubicBezTo>
                    <a:pt x="274" y="103"/>
                    <a:pt x="274" y="103"/>
                    <a:pt x="274" y="103"/>
                  </a:cubicBezTo>
                  <a:cubicBezTo>
                    <a:pt x="274" y="103"/>
                    <a:pt x="274" y="104"/>
                    <a:pt x="274" y="104"/>
                  </a:cubicBezTo>
                  <a:moveTo>
                    <a:pt x="273" y="101"/>
                  </a:moveTo>
                  <a:cubicBezTo>
                    <a:pt x="272" y="101"/>
                    <a:pt x="272" y="101"/>
                    <a:pt x="272" y="101"/>
                  </a:cubicBezTo>
                  <a:cubicBezTo>
                    <a:pt x="273" y="100"/>
                    <a:pt x="273" y="100"/>
                    <a:pt x="274" y="99"/>
                  </a:cubicBezTo>
                  <a:cubicBezTo>
                    <a:pt x="274" y="99"/>
                    <a:pt x="274" y="99"/>
                    <a:pt x="274" y="99"/>
                  </a:cubicBezTo>
                  <a:cubicBezTo>
                    <a:pt x="274" y="100"/>
                    <a:pt x="273" y="100"/>
                    <a:pt x="273" y="101"/>
                  </a:cubicBezTo>
                  <a:moveTo>
                    <a:pt x="273" y="83"/>
                  </a:moveTo>
                  <a:cubicBezTo>
                    <a:pt x="273" y="85"/>
                    <a:pt x="274" y="86"/>
                    <a:pt x="274" y="88"/>
                  </a:cubicBezTo>
                  <a:cubicBezTo>
                    <a:pt x="273" y="87"/>
                    <a:pt x="273" y="86"/>
                    <a:pt x="273" y="83"/>
                  </a:cubicBezTo>
                  <a:moveTo>
                    <a:pt x="274" y="34"/>
                  </a:moveTo>
                  <a:cubicBezTo>
                    <a:pt x="274" y="33"/>
                    <a:pt x="274" y="33"/>
                    <a:pt x="274" y="33"/>
                  </a:cubicBezTo>
                  <a:cubicBezTo>
                    <a:pt x="274" y="33"/>
                    <a:pt x="274" y="33"/>
                    <a:pt x="274" y="33"/>
                  </a:cubicBezTo>
                  <a:cubicBezTo>
                    <a:pt x="274" y="33"/>
                    <a:pt x="274" y="34"/>
                    <a:pt x="274" y="34"/>
                  </a:cubicBezTo>
                  <a:moveTo>
                    <a:pt x="274" y="29"/>
                  </a:moveTo>
                  <a:cubicBezTo>
                    <a:pt x="274" y="29"/>
                    <a:pt x="274" y="28"/>
                    <a:pt x="274" y="27"/>
                  </a:cubicBezTo>
                  <a:cubicBezTo>
                    <a:pt x="274" y="27"/>
                    <a:pt x="274" y="27"/>
                    <a:pt x="275" y="27"/>
                  </a:cubicBezTo>
                  <a:cubicBezTo>
                    <a:pt x="274" y="28"/>
                    <a:pt x="274" y="29"/>
                    <a:pt x="274" y="29"/>
                  </a:cubicBezTo>
                  <a:moveTo>
                    <a:pt x="275" y="46"/>
                  </a:moveTo>
                  <a:cubicBezTo>
                    <a:pt x="275" y="45"/>
                    <a:pt x="275" y="45"/>
                    <a:pt x="275" y="45"/>
                  </a:cubicBezTo>
                  <a:cubicBezTo>
                    <a:pt x="276" y="45"/>
                    <a:pt x="276" y="45"/>
                    <a:pt x="276" y="45"/>
                  </a:cubicBezTo>
                  <a:cubicBezTo>
                    <a:pt x="275" y="45"/>
                    <a:pt x="275" y="46"/>
                    <a:pt x="275" y="46"/>
                  </a:cubicBezTo>
                  <a:moveTo>
                    <a:pt x="341" y="10"/>
                  </a:moveTo>
                  <a:cubicBezTo>
                    <a:pt x="341" y="10"/>
                    <a:pt x="341" y="10"/>
                    <a:pt x="341" y="10"/>
                  </a:cubicBezTo>
                  <a:cubicBezTo>
                    <a:pt x="341" y="11"/>
                    <a:pt x="341" y="11"/>
                    <a:pt x="341" y="12"/>
                  </a:cubicBezTo>
                  <a:lnTo>
                    <a:pt x="341" y="10"/>
                  </a:lnTo>
                  <a:close/>
                  <a:moveTo>
                    <a:pt x="333" y="60"/>
                  </a:moveTo>
                  <a:cubicBezTo>
                    <a:pt x="333" y="57"/>
                    <a:pt x="333" y="58"/>
                    <a:pt x="333" y="55"/>
                  </a:cubicBezTo>
                  <a:cubicBezTo>
                    <a:pt x="334" y="55"/>
                    <a:pt x="334" y="55"/>
                    <a:pt x="334" y="55"/>
                  </a:cubicBezTo>
                  <a:cubicBezTo>
                    <a:pt x="334" y="57"/>
                    <a:pt x="334" y="59"/>
                    <a:pt x="333" y="60"/>
                  </a:cubicBezTo>
                  <a:close/>
                  <a:moveTo>
                    <a:pt x="333" y="65"/>
                  </a:moveTo>
                  <a:cubicBezTo>
                    <a:pt x="332" y="66"/>
                    <a:pt x="332" y="66"/>
                    <a:pt x="332" y="66"/>
                  </a:cubicBezTo>
                  <a:cubicBezTo>
                    <a:pt x="332" y="61"/>
                    <a:pt x="332" y="61"/>
                    <a:pt x="332" y="61"/>
                  </a:cubicBezTo>
                  <a:cubicBezTo>
                    <a:pt x="333" y="62"/>
                    <a:pt x="333" y="63"/>
                    <a:pt x="333" y="65"/>
                  </a:cubicBezTo>
                  <a:moveTo>
                    <a:pt x="332" y="50"/>
                  </a:moveTo>
                  <a:cubicBezTo>
                    <a:pt x="333" y="50"/>
                    <a:pt x="333" y="50"/>
                    <a:pt x="333" y="50"/>
                  </a:cubicBezTo>
                  <a:cubicBezTo>
                    <a:pt x="333" y="53"/>
                    <a:pt x="333" y="53"/>
                    <a:pt x="333" y="53"/>
                  </a:cubicBezTo>
                  <a:cubicBezTo>
                    <a:pt x="333" y="53"/>
                    <a:pt x="333" y="53"/>
                    <a:pt x="333" y="53"/>
                  </a:cubicBezTo>
                  <a:cubicBezTo>
                    <a:pt x="333" y="52"/>
                    <a:pt x="332" y="51"/>
                    <a:pt x="332" y="50"/>
                  </a:cubicBezTo>
                  <a:moveTo>
                    <a:pt x="332" y="22"/>
                  </a:moveTo>
                  <a:cubicBezTo>
                    <a:pt x="333" y="23"/>
                    <a:pt x="333" y="22"/>
                    <a:pt x="333" y="24"/>
                  </a:cubicBezTo>
                  <a:cubicBezTo>
                    <a:pt x="332" y="24"/>
                    <a:pt x="332" y="24"/>
                    <a:pt x="332" y="24"/>
                  </a:cubicBezTo>
                  <a:lnTo>
                    <a:pt x="332" y="22"/>
                  </a:lnTo>
                  <a:close/>
                  <a:moveTo>
                    <a:pt x="332" y="24"/>
                  </a:moveTo>
                  <a:cubicBezTo>
                    <a:pt x="332" y="26"/>
                    <a:pt x="333" y="28"/>
                    <a:pt x="333" y="29"/>
                  </a:cubicBezTo>
                  <a:cubicBezTo>
                    <a:pt x="332" y="30"/>
                    <a:pt x="332" y="30"/>
                    <a:pt x="332" y="30"/>
                  </a:cubicBezTo>
                  <a:cubicBezTo>
                    <a:pt x="332" y="28"/>
                    <a:pt x="332" y="26"/>
                    <a:pt x="332" y="24"/>
                  </a:cubicBezTo>
                  <a:moveTo>
                    <a:pt x="329" y="35"/>
                  </a:moveTo>
                  <a:cubicBezTo>
                    <a:pt x="330" y="34"/>
                    <a:pt x="330" y="34"/>
                    <a:pt x="331" y="34"/>
                  </a:cubicBezTo>
                  <a:cubicBezTo>
                    <a:pt x="330" y="46"/>
                    <a:pt x="330" y="46"/>
                    <a:pt x="330" y="46"/>
                  </a:cubicBezTo>
                  <a:cubicBezTo>
                    <a:pt x="329" y="46"/>
                    <a:pt x="329" y="46"/>
                    <a:pt x="329" y="46"/>
                  </a:cubicBezTo>
                  <a:cubicBezTo>
                    <a:pt x="329" y="40"/>
                    <a:pt x="329" y="34"/>
                    <a:pt x="329" y="27"/>
                  </a:cubicBezTo>
                  <a:cubicBezTo>
                    <a:pt x="329" y="30"/>
                    <a:pt x="329" y="32"/>
                    <a:pt x="329" y="35"/>
                  </a:cubicBezTo>
                  <a:moveTo>
                    <a:pt x="324" y="26"/>
                  </a:moveTo>
                  <a:cubicBezTo>
                    <a:pt x="326" y="28"/>
                    <a:pt x="326" y="31"/>
                    <a:pt x="325" y="34"/>
                  </a:cubicBezTo>
                  <a:cubicBezTo>
                    <a:pt x="324" y="31"/>
                    <a:pt x="324" y="28"/>
                    <a:pt x="324" y="26"/>
                  </a:cubicBezTo>
                  <a:moveTo>
                    <a:pt x="326" y="38"/>
                  </a:moveTo>
                  <a:cubicBezTo>
                    <a:pt x="325" y="38"/>
                    <a:pt x="325" y="38"/>
                    <a:pt x="325" y="38"/>
                  </a:cubicBezTo>
                  <a:cubicBezTo>
                    <a:pt x="325" y="37"/>
                    <a:pt x="325" y="36"/>
                    <a:pt x="325" y="35"/>
                  </a:cubicBezTo>
                  <a:cubicBezTo>
                    <a:pt x="326" y="36"/>
                    <a:pt x="326" y="36"/>
                    <a:pt x="326" y="38"/>
                  </a:cubicBezTo>
                  <a:moveTo>
                    <a:pt x="321" y="42"/>
                  </a:moveTo>
                  <a:cubicBezTo>
                    <a:pt x="321" y="39"/>
                    <a:pt x="320" y="36"/>
                    <a:pt x="319" y="33"/>
                  </a:cubicBezTo>
                  <a:cubicBezTo>
                    <a:pt x="322" y="34"/>
                    <a:pt x="321" y="37"/>
                    <a:pt x="322" y="40"/>
                  </a:cubicBezTo>
                  <a:lnTo>
                    <a:pt x="321" y="42"/>
                  </a:lnTo>
                  <a:close/>
                  <a:moveTo>
                    <a:pt x="322" y="44"/>
                  </a:moveTo>
                  <a:cubicBezTo>
                    <a:pt x="321" y="44"/>
                    <a:pt x="321" y="44"/>
                    <a:pt x="321" y="44"/>
                  </a:cubicBezTo>
                  <a:cubicBezTo>
                    <a:pt x="321" y="42"/>
                    <a:pt x="321" y="42"/>
                    <a:pt x="321" y="42"/>
                  </a:cubicBezTo>
                  <a:cubicBezTo>
                    <a:pt x="321" y="43"/>
                    <a:pt x="322" y="43"/>
                    <a:pt x="322" y="44"/>
                  </a:cubicBezTo>
                  <a:moveTo>
                    <a:pt x="321" y="50"/>
                  </a:moveTo>
                  <a:cubicBezTo>
                    <a:pt x="320" y="49"/>
                    <a:pt x="320" y="49"/>
                    <a:pt x="320" y="46"/>
                  </a:cubicBezTo>
                  <a:cubicBezTo>
                    <a:pt x="320" y="48"/>
                    <a:pt x="321" y="49"/>
                    <a:pt x="321" y="50"/>
                  </a:cubicBezTo>
                  <a:moveTo>
                    <a:pt x="320" y="22"/>
                  </a:moveTo>
                  <a:cubicBezTo>
                    <a:pt x="320" y="25"/>
                    <a:pt x="320" y="27"/>
                    <a:pt x="320" y="30"/>
                  </a:cubicBezTo>
                  <a:cubicBezTo>
                    <a:pt x="320" y="30"/>
                    <a:pt x="319" y="30"/>
                    <a:pt x="319" y="31"/>
                  </a:cubicBezTo>
                  <a:cubicBezTo>
                    <a:pt x="319" y="28"/>
                    <a:pt x="319" y="25"/>
                    <a:pt x="320" y="22"/>
                  </a:cubicBezTo>
                  <a:moveTo>
                    <a:pt x="315" y="26"/>
                  </a:moveTo>
                  <a:cubicBezTo>
                    <a:pt x="317" y="30"/>
                    <a:pt x="316" y="39"/>
                    <a:pt x="317" y="43"/>
                  </a:cubicBezTo>
                  <a:cubicBezTo>
                    <a:pt x="317" y="42"/>
                    <a:pt x="316" y="42"/>
                    <a:pt x="316" y="42"/>
                  </a:cubicBezTo>
                  <a:cubicBezTo>
                    <a:pt x="315" y="36"/>
                    <a:pt x="315" y="33"/>
                    <a:pt x="315" y="26"/>
                  </a:cubicBezTo>
                  <a:moveTo>
                    <a:pt x="316" y="45"/>
                  </a:moveTo>
                  <a:cubicBezTo>
                    <a:pt x="316" y="44"/>
                    <a:pt x="316" y="44"/>
                    <a:pt x="316" y="44"/>
                  </a:cubicBezTo>
                  <a:cubicBezTo>
                    <a:pt x="316" y="45"/>
                    <a:pt x="316" y="46"/>
                    <a:pt x="317" y="47"/>
                  </a:cubicBezTo>
                  <a:cubicBezTo>
                    <a:pt x="315" y="47"/>
                    <a:pt x="315" y="47"/>
                    <a:pt x="315" y="47"/>
                  </a:cubicBezTo>
                  <a:cubicBezTo>
                    <a:pt x="315" y="46"/>
                    <a:pt x="315" y="45"/>
                    <a:pt x="315" y="44"/>
                  </a:cubicBezTo>
                  <a:cubicBezTo>
                    <a:pt x="315" y="44"/>
                    <a:pt x="316" y="45"/>
                    <a:pt x="316" y="45"/>
                  </a:cubicBezTo>
                  <a:moveTo>
                    <a:pt x="312" y="29"/>
                  </a:moveTo>
                  <a:cubicBezTo>
                    <a:pt x="313" y="29"/>
                    <a:pt x="313" y="29"/>
                    <a:pt x="313" y="29"/>
                  </a:cubicBezTo>
                  <a:cubicBezTo>
                    <a:pt x="313" y="29"/>
                    <a:pt x="312" y="30"/>
                    <a:pt x="312" y="31"/>
                  </a:cubicBezTo>
                  <a:lnTo>
                    <a:pt x="312" y="29"/>
                  </a:lnTo>
                  <a:close/>
                  <a:moveTo>
                    <a:pt x="310" y="16"/>
                  </a:moveTo>
                  <a:cubicBezTo>
                    <a:pt x="310" y="17"/>
                    <a:pt x="311" y="18"/>
                    <a:pt x="311" y="20"/>
                  </a:cubicBezTo>
                  <a:cubicBezTo>
                    <a:pt x="310" y="20"/>
                    <a:pt x="310" y="20"/>
                    <a:pt x="310" y="20"/>
                  </a:cubicBezTo>
                  <a:cubicBezTo>
                    <a:pt x="310" y="19"/>
                    <a:pt x="310" y="18"/>
                    <a:pt x="310" y="16"/>
                  </a:cubicBezTo>
                  <a:moveTo>
                    <a:pt x="311" y="22"/>
                  </a:moveTo>
                  <a:cubicBezTo>
                    <a:pt x="311" y="22"/>
                    <a:pt x="310" y="23"/>
                    <a:pt x="310" y="23"/>
                  </a:cubicBezTo>
                  <a:cubicBezTo>
                    <a:pt x="310" y="22"/>
                    <a:pt x="310" y="22"/>
                    <a:pt x="310" y="22"/>
                  </a:cubicBezTo>
                  <a:lnTo>
                    <a:pt x="311" y="22"/>
                  </a:lnTo>
                  <a:close/>
                  <a:moveTo>
                    <a:pt x="310" y="28"/>
                  </a:moveTo>
                  <a:cubicBezTo>
                    <a:pt x="310" y="27"/>
                    <a:pt x="310" y="25"/>
                    <a:pt x="310" y="24"/>
                  </a:cubicBezTo>
                  <a:cubicBezTo>
                    <a:pt x="310" y="28"/>
                    <a:pt x="310" y="28"/>
                    <a:pt x="310" y="28"/>
                  </a:cubicBezTo>
                  <a:cubicBezTo>
                    <a:pt x="310" y="28"/>
                    <a:pt x="310" y="28"/>
                    <a:pt x="310" y="28"/>
                  </a:cubicBezTo>
                  <a:cubicBezTo>
                    <a:pt x="310" y="30"/>
                    <a:pt x="310" y="32"/>
                    <a:pt x="310" y="34"/>
                  </a:cubicBezTo>
                  <a:cubicBezTo>
                    <a:pt x="309" y="32"/>
                    <a:pt x="308" y="30"/>
                    <a:pt x="308" y="27"/>
                  </a:cubicBezTo>
                  <a:cubicBezTo>
                    <a:pt x="309" y="28"/>
                    <a:pt x="309" y="28"/>
                    <a:pt x="310" y="28"/>
                  </a:cubicBezTo>
                  <a:moveTo>
                    <a:pt x="309" y="72"/>
                  </a:moveTo>
                  <a:cubicBezTo>
                    <a:pt x="310" y="73"/>
                    <a:pt x="310" y="73"/>
                    <a:pt x="310" y="73"/>
                  </a:cubicBezTo>
                  <a:cubicBezTo>
                    <a:pt x="310" y="74"/>
                    <a:pt x="310" y="74"/>
                    <a:pt x="310" y="75"/>
                  </a:cubicBezTo>
                  <a:cubicBezTo>
                    <a:pt x="309" y="74"/>
                    <a:pt x="309" y="75"/>
                    <a:pt x="309" y="72"/>
                  </a:cubicBezTo>
                  <a:moveTo>
                    <a:pt x="310" y="69"/>
                  </a:moveTo>
                  <a:cubicBezTo>
                    <a:pt x="310" y="67"/>
                    <a:pt x="309" y="65"/>
                    <a:pt x="309" y="63"/>
                  </a:cubicBezTo>
                  <a:cubicBezTo>
                    <a:pt x="310" y="63"/>
                    <a:pt x="310" y="63"/>
                    <a:pt x="310" y="63"/>
                  </a:cubicBezTo>
                  <a:cubicBezTo>
                    <a:pt x="310" y="68"/>
                    <a:pt x="310" y="68"/>
                    <a:pt x="310" y="68"/>
                  </a:cubicBezTo>
                  <a:cubicBezTo>
                    <a:pt x="310" y="68"/>
                    <a:pt x="310" y="68"/>
                    <a:pt x="310" y="69"/>
                  </a:cubicBezTo>
                  <a:moveTo>
                    <a:pt x="309" y="60"/>
                  </a:moveTo>
                  <a:cubicBezTo>
                    <a:pt x="309" y="60"/>
                    <a:pt x="309" y="60"/>
                    <a:pt x="309" y="60"/>
                  </a:cubicBezTo>
                  <a:cubicBezTo>
                    <a:pt x="309" y="54"/>
                    <a:pt x="309" y="54"/>
                    <a:pt x="309" y="54"/>
                  </a:cubicBezTo>
                  <a:cubicBezTo>
                    <a:pt x="310" y="54"/>
                    <a:pt x="310" y="54"/>
                    <a:pt x="310" y="54"/>
                  </a:cubicBezTo>
                  <a:cubicBezTo>
                    <a:pt x="310" y="56"/>
                    <a:pt x="310" y="58"/>
                    <a:pt x="309" y="60"/>
                  </a:cubicBezTo>
                  <a:moveTo>
                    <a:pt x="309" y="35"/>
                  </a:moveTo>
                  <a:cubicBezTo>
                    <a:pt x="309" y="37"/>
                    <a:pt x="309" y="38"/>
                    <a:pt x="310" y="40"/>
                  </a:cubicBezTo>
                  <a:cubicBezTo>
                    <a:pt x="309" y="39"/>
                    <a:pt x="308" y="37"/>
                    <a:pt x="308" y="36"/>
                  </a:cubicBezTo>
                  <a:cubicBezTo>
                    <a:pt x="308" y="36"/>
                    <a:pt x="308" y="35"/>
                    <a:pt x="309" y="35"/>
                  </a:cubicBezTo>
                  <a:moveTo>
                    <a:pt x="303" y="8"/>
                  </a:moveTo>
                  <a:cubicBezTo>
                    <a:pt x="303" y="9"/>
                    <a:pt x="303" y="11"/>
                    <a:pt x="303" y="12"/>
                  </a:cubicBezTo>
                  <a:cubicBezTo>
                    <a:pt x="302" y="11"/>
                    <a:pt x="303" y="10"/>
                    <a:pt x="302" y="8"/>
                  </a:cubicBezTo>
                  <a:lnTo>
                    <a:pt x="303" y="8"/>
                  </a:lnTo>
                  <a:close/>
                  <a:moveTo>
                    <a:pt x="304" y="29"/>
                  </a:moveTo>
                  <a:cubicBezTo>
                    <a:pt x="303" y="29"/>
                    <a:pt x="303" y="29"/>
                    <a:pt x="303" y="29"/>
                  </a:cubicBezTo>
                  <a:cubicBezTo>
                    <a:pt x="303" y="28"/>
                    <a:pt x="303" y="27"/>
                    <a:pt x="303" y="26"/>
                  </a:cubicBezTo>
                  <a:cubicBezTo>
                    <a:pt x="304" y="27"/>
                    <a:pt x="304" y="28"/>
                    <a:pt x="304" y="29"/>
                  </a:cubicBezTo>
                  <a:moveTo>
                    <a:pt x="303" y="13"/>
                  </a:moveTo>
                  <a:cubicBezTo>
                    <a:pt x="303" y="14"/>
                    <a:pt x="303" y="14"/>
                    <a:pt x="303" y="14"/>
                  </a:cubicBezTo>
                  <a:cubicBezTo>
                    <a:pt x="302" y="15"/>
                    <a:pt x="302" y="15"/>
                    <a:pt x="302" y="15"/>
                  </a:cubicBezTo>
                  <a:cubicBezTo>
                    <a:pt x="303" y="14"/>
                    <a:pt x="303" y="14"/>
                    <a:pt x="303" y="13"/>
                  </a:cubicBezTo>
                  <a:moveTo>
                    <a:pt x="303" y="56"/>
                  </a:moveTo>
                  <a:cubicBezTo>
                    <a:pt x="302" y="56"/>
                    <a:pt x="300" y="55"/>
                    <a:pt x="299" y="55"/>
                  </a:cubicBezTo>
                  <a:cubicBezTo>
                    <a:pt x="299" y="55"/>
                    <a:pt x="299" y="54"/>
                    <a:pt x="299" y="54"/>
                  </a:cubicBezTo>
                  <a:cubicBezTo>
                    <a:pt x="301" y="53"/>
                    <a:pt x="302" y="53"/>
                    <a:pt x="303" y="51"/>
                  </a:cubicBezTo>
                  <a:cubicBezTo>
                    <a:pt x="303" y="52"/>
                    <a:pt x="303" y="53"/>
                    <a:pt x="303" y="56"/>
                  </a:cubicBezTo>
                  <a:moveTo>
                    <a:pt x="294" y="26"/>
                  </a:moveTo>
                  <a:cubicBezTo>
                    <a:pt x="296" y="26"/>
                    <a:pt x="296" y="26"/>
                    <a:pt x="296" y="26"/>
                  </a:cubicBezTo>
                  <a:cubicBezTo>
                    <a:pt x="297" y="28"/>
                    <a:pt x="296" y="28"/>
                    <a:pt x="296" y="31"/>
                  </a:cubicBezTo>
                  <a:cubicBezTo>
                    <a:pt x="294" y="30"/>
                    <a:pt x="294" y="29"/>
                    <a:pt x="293" y="27"/>
                  </a:cubicBezTo>
                  <a:cubicBezTo>
                    <a:pt x="294" y="27"/>
                    <a:pt x="294" y="27"/>
                    <a:pt x="294" y="26"/>
                  </a:cubicBezTo>
                  <a:moveTo>
                    <a:pt x="296" y="33"/>
                  </a:moveTo>
                  <a:cubicBezTo>
                    <a:pt x="296" y="34"/>
                    <a:pt x="296" y="36"/>
                    <a:pt x="296" y="37"/>
                  </a:cubicBezTo>
                  <a:cubicBezTo>
                    <a:pt x="296" y="37"/>
                    <a:pt x="296" y="37"/>
                    <a:pt x="297" y="37"/>
                  </a:cubicBezTo>
                  <a:cubicBezTo>
                    <a:pt x="298" y="34"/>
                    <a:pt x="299" y="32"/>
                    <a:pt x="299" y="26"/>
                  </a:cubicBezTo>
                  <a:cubicBezTo>
                    <a:pt x="302" y="32"/>
                    <a:pt x="298" y="37"/>
                    <a:pt x="298" y="43"/>
                  </a:cubicBezTo>
                  <a:cubicBezTo>
                    <a:pt x="296" y="40"/>
                    <a:pt x="295" y="37"/>
                    <a:pt x="293" y="35"/>
                  </a:cubicBezTo>
                  <a:cubicBezTo>
                    <a:pt x="294" y="34"/>
                    <a:pt x="295" y="34"/>
                    <a:pt x="296" y="33"/>
                  </a:cubicBezTo>
                  <a:moveTo>
                    <a:pt x="297" y="49"/>
                  </a:moveTo>
                  <a:cubicBezTo>
                    <a:pt x="297" y="50"/>
                    <a:pt x="297" y="50"/>
                    <a:pt x="297" y="50"/>
                  </a:cubicBezTo>
                  <a:cubicBezTo>
                    <a:pt x="296" y="51"/>
                    <a:pt x="296" y="51"/>
                    <a:pt x="296" y="51"/>
                  </a:cubicBezTo>
                  <a:cubicBezTo>
                    <a:pt x="295" y="50"/>
                    <a:pt x="295" y="50"/>
                    <a:pt x="295" y="50"/>
                  </a:cubicBezTo>
                  <a:cubicBezTo>
                    <a:pt x="295" y="50"/>
                    <a:pt x="295" y="50"/>
                    <a:pt x="296" y="49"/>
                  </a:cubicBezTo>
                  <a:lnTo>
                    <a:pt x="297" y="49"/>
                  </a:lnTo>
                  <a:close/>
                  <a:moveTo>
                    <a:pt x="288" y="7"/>
                  </a:moveTo>
                  <a:cubicBezTo>
                    <a:pt x="289" y="8"/>
                    <a:pt x="289" y="7"/>
                    <a:pt x="288" y="8"/>
                  </a:cubicBezTo>
                  <a:lnTo>
                    <a:pt x="288" y="7"/>
                  </a:lnTo>
                  <a:close/>
                  <a:moveTo>
                    <a:pt x="287" y="9"/>
                  </a:moveTo>
                  <a:cubicBezTo>
                    <a:pt x="288" y="9"/>
                    <a:pt x="288" y="9"/>
                    <a:pt x="288" y="9"/>
                  </a:cubicBezTo>
                  <a:cubicBezTo>
                    <a:pt x="288" y="9"/>
                    <a:pt x="288" y="9"/>
                    <a:pt x="288" y="9"/>
                  </a:cubicBezTo>
                  <a:cubicBezTo>
                    <a:pt x="287" y="10"/>
                    <a:pt x="287" y="11"/>
                    <a:pt x="286" y="12"/>
                  </a:cubicBezTo>
                  <a:cubicBezTo>
                    <a:pt x="286" y="11"/>
                    <a:pt x="286" y="10"/>
                    <a:pt x="287" y="9"/>
                  </a:cubicBezTo>
                  <a:moveTo>
                    <a:pt x="284" y="27"/>
                  </a:moveTo>
                  <a:cubicBezTo>
                    <a:pt x="285" y="28"/>
                    <a:pt x="284" y="27"/>
                    <a:pt x="285" y="28"/>
                  </a:cubicBezTo>
                  <a:cubicBezTo>
                    <a:pt x="284" y="28"/>
                    <a:pt x="284" y="28"/>
                    <a:pt x="284" y="28"/>
                  </a:cubicBezTo>
                  <a:lnTo>
                    <a:pt x="284" y="27"/>
                  </a:lnTo>
                  <a:close/>
                  <a:moveTo>
                    <a:pt x="284" y="30"/>
                  </a:moveTo>
                  <a:cubicBezTo>
                    <a:pt x="285" y="30"/>
                    <a:pt x="285" y="31"/>
                    <a:pt x="286" y="31"/>
                  </a:cubicBezTo>
                  <a:cubicBezTo>
                    <a:pt x="285" y="32"/>
                    <a:pt x="285" y="32"/>
                    <a:pt x="285" y="32"/>
                  </a:cubicBezTo>
                  <a:cubicBezTo>
                    <a:pt x="283" y="31"/>
                    <a:pt x="283" y="31"/>
                    <a:pt x="283" y="31"/>
                  </a:cubicBezTo>
                  <a:cubicBezTo>
                    <a:pt x="284" y="31"/>
                    <a:pt x="284" y="30"/>
                    <a:pt x="284" y="30"/>
                  </a:cubicBezTo>
                  <a:moveTo>
                    <a:pt x="279" y="26"/>
                  </a:moveTo>
                  <a:cubicBezTo>
                    <a:pt x="281" y="28"/>
                    <a:pt x="280" y="30"/>
                    <a:pt x="280" y="33"/>
                  </a:cubicBezTo>
                  <a:cubicBezTo>
                    <a:pt x="280" y="33"/>
                    <a:pt x="280" y="34"/>
                    <a:pt x="279" y="34"/>
                  </a:cubicBezTo>
                  <a:cubicBezTo>
                    <a:pt x="279" y="31"/>
                    <a:pt x="279" y="29"/>
                    <a:pt x="279" y="26"/>
                  </a:cubicBezTo>
                  <a:moveTo>
                    <a:pt x="283" y="78"/>
                  </a:moveTo>
                  <a:cubicBezTo>
                    <a:pt x="282" y="78"/>
                    <a:pt x="282" y="78"/>
                    <a:pt x="282" y="78"/>
                  </a:cubicBezTo>
                  <a:cubicBezTo>
                    <a:pt x="280" y="75"/>
                    <a:pt x="280" y="75"/>
                    <a:pt x="280" y="75"/>
                  </a:cubicBezTo>
                  <a:cubicBezTo>
                    <a:pt x="283" y="76"/>
                    <a:pt x="281" y="76"/>
                    <a:pt x="283" y="76"/>
                  </a:cubicBezTo>
                  <a:cubicBezTo>
                    <a:pt x="283" y="76"/>
                    <a:pt x="283" y="77"/>
                    <a:pt x="283" y="78"/>
                  </a:cubicBezTo>
                  <a:moveTo>
                    <a:pt x="283" y="75"/>
                  </a:moveTo>
                  <a:cubicBezTo>
                    <a:pt x="283" y="75"/>
                    <a:pt x="283" y="75"/>
                    <a:pt x="283" y="75"/>
                  </a:cubicBezTo>
                  <a:cubicBezTo>
                    <a:pt x="283" y="69"/>
                    <a:pt x="282" y="68"/>
                    <a:pt x="281" y="62"/>
                  </a:cubicBezTo>
                  <a:cubicBezTo>
                    <a:pt x="282" y="62"/>
                    <a:pt x="282" y="62"/>
                    <a:pt x="282" y="61"/>
                  </a:cubicBezTo>
                  <a:cubicBezTo>
                    <a:pt x="285" y="64"/>
                    <a:pt x="284" y="71"/>
                    <a:pt x="283" y="75"/>
                  </a:cubicBezTo>
                  <a:moveTo>
                    <a:pt x="288" y="87"/>
                  </a:moveTo>
                  <a:cubicBezTo>
                    <a:pt x="287" y="88"/>
                    <a:pt x="287" y="88"/>
                    <a:pt x="287" y="88"/>
                  </a:cubicBezTo>
                  <a:cubicBezTo>
                    <a:pt x="287" y="88"/>
                    <a:pt x="287" y="87"/>
                    <a:pt x="288" y="87"/>
                  </a:cubicBezTo>
                  <a:close/>
                  <a:moveTo>
                    <a:pt x="288" y="85"/>
                  </a:moveTo>
                  <a:cubicBezTo>
                    <a:pt x="288" y="82"/>
                    <a:pt x="288" y="82"/>
                    <a:pt x="288" y="82"/>
                  </a:cubicBezTo>
                  <a:cubicBezTo>
                    <a:pt x="289" y="82"/>
                    <a:pt x="289" y="82"/>
                    <a:pt x="289" y="82"/>
                  </a:cubicBezTo>
                  <a:cubicBezTo>
                    <a:pt x="288" y="83"/>
                    <a:pt x="288" y="84"/>
                    <a:pt x="288" y="85"/>
                  </a:cubicBezTo>
                  <a:moveTo>
                    <a:pt x="288" y="89"/>
                  </a:moveTo>
                  <a:cubicBezTo>
                    <a:pt x="289" y="91"/>
                    <a:pt x="289" y="92"/>
                    <a:pt x="289" y="94"/>
                  </a:cubicBezTo>
                  <a:cubicBezTo>
                    <a:pt x="288" y="93"/>
                    <a:pt x="288" y="92"/>
                    <a:pt x="288" y="89"/>
                  </a:cubicBezTo>
                  <a:moveTo>
                    <a:pt x="289" y="81"/>
                  </a:moveTo>
                  <a:cubicBezTo>
                    <a:pt x="289" y="80"/>
                    <a:pt x="288" y="79"/>
                    <a:pt x="288" y="78"/>
                  </a:cubicBezTo>
                  <a:cubicBezTo>
                    <a:pt x="287" y="79"/>
                    <a:pt x="287" y="79"/>
                    <a:pt x="287" y="79"/>
                  </a:cubicBezTo>
                  <a:cubicBezTo>
                    <a:pt x="286" y="79"/>
                    <a:pt x="286" y="79"/>
                    <a:pt x="286" y="79"/>
                  </a:cubicBezTo>
                  <a:cubicBezTo>
                    <a:pt x="287" y="78"/>
                    <a:pt x="287" y="78"/>
                    <a:pt x="287" y="78"/>
                  </a:cubicBezTo>
                  <a:cubicBezTo>
                    <a:pt x="285" y="76"/>
                    <a:pt x="285" y="76"/>
                    <a:pt x="285" y="76"/>
                  </a:cubicBezTo>
                  <a:cubicBezTo>
                    <a:pt x="288" y="76"/>
                    <a:pt x="288" y="76"/>
                    <a:pt x="288" y="76"/>
                  </a:cubicBezTo>
                  <a:cubicBezTo>
                    <a:pt x="287" y="73"/>
                    <a:pt x="286" y="74"/>
                    <a:pt x="287" y="71"/>
                  </a:cubicBezTo>
                  <a:cubicBezTo>
                    <a:pt x="289" y="74"/>
                    <a:pt x="289" y="77"/>
                    <a:pt x="289" y="81"/>
                  </a:cubicBezTo>
                  <a:close/>
                  <a:moveTo>
                    <a:pt x="289" y="61"/>
                  </a:moveTo>
                  <a:cubicBezTo>
                    <a:pt x="287" y="59"/>
                    <a:pt x="287" y="59"/>
                    <a:pt x="287" y="59"/>
                  </a:cubicBezTo>
                  <a:cubicBezTo>
                    <a:pt x="288" y="58"/>
                    <a:pt x="288" y="58"/>
                    <a:pt x="288" y="58"/>
                  </a:cubicBezTo>
                  <a:cubicBezTo>
                    <a:pt x="289" y="59"/>
                    <a:pt x="288" y="59"/>
                    <a:pt x="289" y="61"/>
                  </a:cubicBezTo>
                  <a:moveTo>
                    <a:pt x="288" y="67"/>
                  </a:moveTo>
                  <a:cubicBezTo>
                    <a:pt x="287" y="66"/>
                    <a:pt x="287" y="66"/>
                    <a:pt x="287" y="65"/>
                  </a:cubicBezTo>
                  <a:cubicBezTo>
                    <a:pt x="287" y="65"/>
                    <a:pt x="287" y="66"/>
                    <a:pt x="288" y="67"/>
                  </a:cubicBezTo>
                  <a:moveTo>
                    <a:pt x="287" y="45"/>
                  </a:moveTo>
                  <a:cubicBezTo>
                    <a:pt x="286" y="44"/>
                    <a:pt x="286" y="44"/>
                    <a:pt x="286" y="43"/>
                  </a:cubicBezTo>
                  <a:cubicBezTo>
                    <a:pt x="288" y="45"/>
                    <a:pt x="288" y="45"/>
                    <a:pt x="288" y="45"/>
                  </a:cubicBezTo>
                  <a:lnTo>
                    <a:pt x="287" y="45"/>
                  </a:lnTo>
                  <a:close/>
                  <a:moveTo>
                    <a:pt x="288" y="57"/>
                  </a:moveTo>
                  <a:cubicBezTo>
                    <a:pt x="288" y="55"/>
                    <a:pt x="288" y="55"/>
                    <a:pt x="288" y="55"/>
                  </a:cubicBezTo>
                  <a:cubicBezTo>
                    <a:pt x="289" y="56"/>
                    <a:pt x="289" y="56"/>
                    <a:pt x="289" y="57"/>
                  </a:cubicBezTo>
                  <a:lnTo>
                    <a:pt x="288" y="57"/>
                  </a:lnTo>
                  <a:close/>
                  <a:moveTo>
                    <a:pt x="290" y="34"/>
                  </a:moveTo>
                  <a:cubicBezTo>
                    <a:pt x="290" y="34"/>
                    <a:pt x="290" y="35"/>
                    <a:pt x="290" y="35"/>
                  </a:cubicBezTo>
                  <a:cubicBezTo>
                    <a:pt x="289" y="37"/>
                    <a:pt x="288" y="39"/>
                    <a:pt x="288" y="42"/>
                  </a:cubicBezTo>
                  <a:cubicBezTo>
                    <a:pt x="286" y="40"/>
                    <a:pt x="286" y="39"/>
                    <a:pt x="286" y="37"/>
                  </a:cubicBezTo>
                  <a:cubicBezTo>
                    <a:pt x="286" y="37"/>
                    <a:pt x="286" y="37"/>
                    <a:pt x="286" y="37"/>
                  </a:cubicBezTo>
                  <a:cubicBezTo>
                    <a:pt x="285" y="38"/>
                    <a:pt x="284" y="40"/>
                    <a:pt x="283" y="41"/>
                  </a:cubicBezTo>
                  <a:cubicBezTo>
                    <a:pt x="283" y="42"/>
                    <a:pt x="283" y="42"/>
                    <a:pt x="283" y="42"/>
                  </a:cubicBezTo>
                  <a:cubicBezTo>
                    <a:pt x="282" y="40"/>
                    <a:pt x="281" y="38"/>
                    <a:pt x="280" y="35"/>
                  </a:cubicBezTo>
                  <a:cubicBezTo>
                    <a:pt x="280" y="35"/>
                    <a:pt x="280" y="35"/>
                    <a:pt x="280" y="35"/>
                  </a:cubicBezTo>
                  <a:cubicBezTo>
                    <a:pt x="282" y="35"/>
                    <a:pt x="283" y="36"/>
                    <a:pt x="284" y="37"/>
                  </a:cubicBezTo>
                  <a:cubicBezTo>
                    <a:pt x="284" y="36"/>
                    <a:pt x="284" y="36"/>
                    <a:pt x="284" y="36"/>
                  </a:cubicBezTo>
                  <a:cubicBezTo>
                    <a:pt x="285" y="37"/>
                    <a:pt x="285" y="35"/>
                    <a:pt x="285" y="34"/>
                  </a:cubicBezTo>
                  <a:cubicBezTo>
                    <a:pt x="285" y="34"/>
                    <a:pt x="286" y="34"/>
                    <a:pt x="286" y="33"/>
                  </a:cubicBezTo>
                  <a:cubicBezTo>
                    <a:pt x="288" y="36"/>
                    <a:pt x="288" y="36"/>
                    <a:pt x="288" y="36"/>
                  </a:cubicBezTo>
                  <a:cubicBezTo>
                    <a:pt x="288" y="36"/>
                    <a:pt x="289" y="35"/>
                    <a:pt x="290" y="35"/>
                  </a:cubicBezTo>
                  <a:cubicBezTo>
                    <a:pt x="290" y="34"/>
                    <a:pt x="290" y="34"/>
                    <a:pt x="290" y="33"/>
                  </a:cubicBezTo>
                  <a:cubicBezTo>
                    <a:pt x="289" y="30"/>
                    <a:pt x="289" y="27"/>
                    <a:pt x="288" y="24"/>
                  </a:cubicBezTo>
                  <a:cubicBezTo>
                    <a:pt x="290" y="27"/>
                    <a:pt x="290" y="29"/>
                    <a:pt x="290" y="31"/>
                  </a:cubicBezTo>
                  <a:cubicBezTo>
                    <a:pt x="290" y="32"/>
                    <a:pt x="290" y="33"/>
                    <a:pt x="290" y="33"/>
                  </a:cubicBezTo>
                  <a:cubicBezTo>
                    <a:pt x="290" y="34"/>
                    <a:pt x="290" y="34"/>
                    <a:pt x="290" y="34"/>
                  </a:cubicBezTo>
                  <a:moveTo>
                    <a:pt x="292" y="85"/>
                  </a:moveTo>
                  <a:cubicBezTo>
                    <a:pt x="292" y="83"/>
                    <a:pt x="292" y="83"/>
                    <a:pt x="292" y="83"/>
                  </a:cubicBezTo>
                  <a:cubicBezTo>
                    <a:pt x="293" y="83"/>
                    <a:pt x="293" y="83"/>
                    <a:pt x="293" y="83"/>
                  </a:cubicBezTo>
                  <a:cubicBezTo>
                    <a:pt x="293" y="83"/>
                    <a:pt x="292" y="84"/>
                    <a:pt x="292" y="85"/>
                  </a:cubicBezTo>
                  <a:moveTo>
                    <a:pt x="292" y="80"/>
                  </a:moveTo>
                  <a:cubicBezTo>
                    <a:pt x="292" y="76"/>
                    <a:pt x="292" y="76"/>
                    <a:pt x="292" y="76"/>
                  </a:cubicBezTo>
                  <a:cubicBezTo>
                    <a:pt x="292" y="76"/>
                    <a:pt x="292" y="76"/>
                    <a:pt x="292" y="76"/>
                  </a:cubicBezTo>
                  <a:cubicBezTo>
                    <a:pt x="293" y="78"/>
                    <a:pt x="293" y="79"/>
                    <a:pt x="292" y="80"/>
                  </a:cubicBezTo>
                  <a:moveTo>
                    <a:pt x="291" y="68"/>
                  </a:moveTo>
                  <a:cubicBezTo>
                    <a:pt x="291" y="67"/>
                    <a:pt x="291" y="67"/>
                    <a:pt x="291" y="66"/>
                  </a:cubicBezTo>
                  <a:cubicBezTo>
                    <a:pt x="292" y="67"/>
                    <a:pt x="292" y="67"/>
                    <a:pt x="292" y="67"/>
                  </a:cubicBezTo>
                  <a:cubicBezTo>
                    <a:pt x="293" y="67"/>
                    <a:pt x="293" y="68"/>
                    <a:pt x="293" y="69"/>
                  </a:cubicBezTo>
                  <a:cubicBezTo>
                    <a:pt x="292" y="69"/>
                    <a:pt x="292" y="68"/>
                    <a:pt x="291" y="68"/>
                  </a:cubicBezTo>
                  <a:moveTo>
                    <a:pt x="292" y="61"/>
                  </a:moveTo>
                  <a:cubicBezTo>
                    <a:pt x="292" y="60"/>
                    <a:pt x="292" y="60"/>
                    <a:pt x="292" y="59"/>
                  </a:cubicBezTo>
                  <a:cubicBezTo>
                    <a:pt x="293" y="59"/>
                    <a:pt x="293" y="59"/>
                    <a:pt x="293" y="59"/>
                  </a:cubicBezTo>
                  <a:cubicBezTo>
                    <a:pt x="292" y="61"/>
                    <a:pt x="293" y="60"/>
                    <a:pt x="292" y="61"/>
                  </a:cubicBezTo>
                  <a:moveTo>
                    <a:pt x="292" y="45"/>
                  </a:moveTo>
                  <a:cubicBezTo>
                    <a:pt x="292" y="44"/>
                    <a:pt x="292" y="43"/>
                    <a:pt x="292" y="42"/>
                  </a:cubicBezTo>
                  <a:cubicBezTo>
                    <a:pt x="293" y="43"/>
                    <a:pt x="293" y="44"/>
                    <a:pt x="293" y="45"/>
                  </a:cubicBezTo>
                  <a:cubicBezTo>
                    <a:pt x="293" y="45"/>
                    <a:pt x="292" y="45"/>
                    <a:pt x="292" y="45"/>
                  </a:cubicBezTo>
                  <a:moveTo>
                    <a:pt x="293" y="38"/>
                  </a:moveTo>
                  <a:cubicBezTo>
                    <a:pt x="293" y="39"/>
                    <a:pt x="292" y="39"/>
                    <a:pt x="292" y="39"/>
                  </a:cubicBezTo>
                  <a:cubicBezTo>
                    <a:pt x="292" y="36"/>
                    <a:pt x="292" y="36"/>
                    <a:pt x="292" y="36"/>
                  </a:cubicBezTo>
                  <a:cubicBezTo>
                    <a:pt x="292" y="37"/>
                    <a:pt x="293" y="37"/>
                    <a:pt x="293" y="38"/>
                  </a:cubicBezTo>
                  <a:close/>
                  <a:moveTo>
                    <a:pt x="293" y="70"/>
                  </a:moveTo>
                  <a:cubicBezTo>
                    <a:pt x="294" y="71"/>
                    <a:pt x="294" y="72"/>
                    <a:pt x="294" y="72"/>
                  </a:cubicBezTo>
                  <a:cubicBezTo>
                    <a:pt x="293" y="71"/>
                    <a:pt x="293" y="73"/>
                    <a:pt x="293" y="70"/>
                  </a:cubicBezTo>
                  <a:moveTo>
                    <a:pt x="293" y="67"/>
                  </a:moveTo>
                  <a:cubicBezTo>
                    <a:pt x="294" y="67"/>
                    <a:pt x="294" y="67"/>
                    <a:pt x="294" y="66"/>
                  </a:cubicBezTo>
                  <a:cubicBezTo>
                    <a:pt x="294" y="67"/>
                    <a:pt x="294" y="67"/>
                    <a:pt x="294" y="67"/>
                  </a:cubicBezTo>
                  <a:lnTo>
                    <a:pt x="293" y="67"/>
                  </a:lnTo>
                  <a:close/>
                  <a:moveTo>
                    <a:pt x="294" y="55"/>
                  </a:moveTo>
                  <a:cubicBezTo>
                    <a:pt x="295" y="54"/>
                    <a:pt x="295" y="53"/>
                    <a:pt x="296" y="53"/>
                  </a:cubicBezTo>
                  <a:cubicBezTo>
                    <a:pt x="297" y="55"/>
                    <a:pt x="296" y="54"/>
                    <a:pt x="296" y="57"/>
                  </a:cubicBezTo>
                  <a:cubicBezTo>
                    <a:pt x="295" y="57"/>
                    <a:pt x="295" y="57"/>
                    <a:pt x="295" y="57"/>
                  </a:cubicBezTo>
                  <a:cubicBezTo>
                    <a:pt x="295" y="56"/>
                    <a:pt x="295" y="56"/>
                    <a:pt x="294" y="55"/>
                  </a:cubicBezTo>
                  <a:moveTo>
                    <a:pt x="295" y="61"/>
                  </a:moveTo>
                  <a:cubicBezTo>
                    <a:pt x="295" y="62"/>
                    <a:pt x="295" y="63"/>
                    <a:pt x="296" y="64"/>
                  </a:cubicBezTo>
                  <a:cubicBezTo>
                    <a:pt x="295" y="64"/>
                    <a:pt x="295" y="64"/>
                    <a:pt x="295" y="64"/>
                  </a:cubicBezTo>
                  <a:lnTo>
                    <a:pt x="295" y="61"/>
                  </a:lnTo>
                  <a:close/>
                  <a:moveTo>
                    <a:pt x="296" y="77"/>
                  </a:moveTo>
                  <a:cubicBezTo>
                    <a:pt x="296" y="77"/>
                    <a:pt x="296" y="78"/>
                    <a:pt x="297" y="78"/>
                  </a:cubicBezTo>
                  <a:cubicBezTo>
                    <a:pt x="297" y="78"/>
                    <a:pt x="297" y="79"/>
                    <a:pt x="297" y="79"/>
                  </a:cubicBezTo>
                  <a:cubicBezTo>
                    <a:pt x="296" y="79"/>
                    <a:pt x="296" y="79"/>
                    <a:pt x="296" y="79"/>
                  </a:cubicBezTo>
                  <a:lnTo>
                    <a:pt x="296" y="77"/>
                  </a:lnTo>
                  <a:close/>
                  <a:moveTo>
                    <a:pt x="297" y="96"/>
                  </a:moveTo>
                  <a:cubicBezTo>
                    <a:pt x="297" y="97"/>
                    <a:pt x="297" y="97"/>
                    <a:pt x="298" y="98"/>
                  </a:cubicBezTo>
                  <a:cubicBezTo>
                    <a:pt x="297" y="98"/>
                    <a:pt x="297" y="98"/>
                    <a:pt x="297" y="98"/>
                  </a:cubicBezTo>
                  <a:lnTo>
                    <a:pt x="297" y="96"/>
                  </a:lnTo>
                  <a:close/>
                  <a:moveTo>
                    <a:pt x="297" y="103"/>
                  </a:moveTo>
                  <a:cubicBezTo>
                    <a:pt x="297" y="102"/>
                    <a:pt x="297" y="103"/>
                    <a:pt x="296" y="101"/>
                  </a:cubicBezTo>
                  <a:cubicBezTo>
                    <a:pt x="298" y="100"/>
                    <a:pt x="298" y="100"/>
                    <a:pt x="298" y="100"/>
                  </a:cubicBezTo>
                  <a:cubicBezTo>
                    <a:pt x="298" y="101"/>
                    <a:pt x="298" y="102"/>
                    <a:pt x="298" y="103"/>
                  </a:cubicBezTo>
                  <a:cubicBezTo>
                    <a:pt x="298" y="103"/>
                    <a:pt x="297" y="103"/>
                    <a:pt x="297" y="103"/>
                  </a:cubicBezTo>
                  <a:moveTo>
                    <a:pt x="298" y="95"/>
                  </a:moveTo>
                  <a:cubicBezTo>
                    <a:pt x="298" y="94"/>
                    <a:pt x="298" y="94"/>
                    <a:pt x="298" y="93"/>
                  </a:cubicBezTo>
                  <a:cubicBezTo>
                    <a:pt x="299" y="93"/>
                    <a:pt x="299" y="93"/>
                    <a:pt x="299" y="93"/>
                  </a:cubicBezTo>
                  <a:cubicBezTo>
                    <a:pt x="299" y="94"/>
                    <a:pt x="298" y="94"/>
                    <a:pt x="298" y="95"/>
                  </a:cubicBezTo>
                  <a:moveTo>
                    <a:pt x="298" y="88"/>
                  </a:moveTo>
                  <a:cubicBezTo>
                    <a:pt x="298" y="87"/>
                    <a:pt x="298" y="87"/>
                    <a:pt x="298" y="87"/>
                  </a:cubicBezTo>
                  <a:cubicBezTo>
                    <a:pt x="299" y="87"/>
                    <a:pt x="299" y="87"/>
                    <a:pt x="299" y="87"/>
                  </a:cubicBezTo>
                  <a:cubicBezTo>
                    <a:pt x="299" y="87"/>
                    <a:pt x="298" y="88"/>
                    <a:pt x="298" y="88"/>
                  </a:cubicBezTo>
                  <a:moveTo>
                    <a:pt x="297" y="85"/>
                  </a:moveTo>
                  <a:cubicBezTo>
                    <a:pt x="299" y="85"/>
                    <a:pt x="299" y="85"/>
                    <a:pt x="299" y="85"/>
                  </a:cubicBezTo>
                  <a:cubicBezTo>
                    <a:pt x="297" y="85"/>
                    <a:pt x="298" y="85"/>
                    <a:pt x="297" y="85"/>
                  </a:cubicBezTo>
                  <a:moveTo>
                    <a:pt x="299" y="73"/>
                  </a:moveTo>
                  <a:cubicBezTo>
                    <a:pt x="299" y="71"/>
                    <a:pt x="299" y="70"/>
                    <a:pt x="300" y="68"/>
                  </a:cubicBezTo>
                  <a:cubicBezTo>
                    <a:pt x="301" y="69"/>
                    <a:pt x="301" y="71"/>
                    <a:pt x="301" y="74"/>
                  </a:cubicBezTo>
                  <a:cubicBezTo>
                    <a:pt x="300" y="74"/>
                    <a:pt x="300" y="74"/>
                    <a:pt x="300" y="74"/>
                  </a:cubicBezTo>
                  <a:cubicBezTo>
                    <a:pt x="300" y="73"/>
                    <a:pt x="299" y="73"/>
                    <a:pt x="299" y="73"/>
                  </a:cubicBezTo>
                  <a:moveTo>
                    <a:pt x="301" y="79"/>
                  </a:moveTo>
                  <a:cubicBezTo>
                    <a:pt x="301" y="77"/>
                    <a:pt x="301" y="76"/>
                    <a:pt x="301" y="75"/>
                  </a:cubicBezTo>
                  <a:cubicBezTo>
                    <a:pt x="301" y="76"/>
                    <a:pt x="302" y="77"/>
                    <a:pt x="302" y="79"/>
                  </a:cubicBezTo>
                  <a:lnTo>
                    <a:pt x="301" y="79"/>
                  </a:lnTo>
                  <a:close/>
                  <a:moveTo>
                    <a:pt x="301" y="67"/>
                  </a:moveTo>
                  <a:cubicBezTo>
                    <a:pt x="298" y="66"/>
                    <a:pt x="298" y="62"/>
                    <a:pt x="300" y="59"/>
                  </a:cubicBezTo>
                  <a:cubicBezTo>
                    <a:pt x="302" y="62"/>
                    <a:pt x="301" y="62"/>
                    <a:pt x="303" y="65"/>
                  </a:cubicBezTo>
                  <a:cubicBezTo>
                    <a:pt x="303" y="65"/>
                    <a:pt x="303" y="65"/>
                    <a:pt x="302" y="65"/>
                  </a:cubicBezTo>
                  <a:cubicBezTo>
                    <a:pt x="302" y="64"/>
                    <a:pt x="302" y="64"/>
                    <a:pt x="302" y="64"/>
                  </a:cubicBezTo>
                  <a:cubicBezTo>
                    <a:pt x="300" y="65"/>
                    <a:pt x="300" y="64"/>
                    <a:pt x="301" y="67"/>
                  </a:cubicBezTo>
                  <a:moveTo>
                    <a:pt x="304" y="83"/>
                  </a:moveTo>
                  <a:cubicBezTo>
                    <a:pt x="304" y="84"/>
                    <a:pt x="303" y="84"/>
                    <a:pt x="303" y="84"/>
                  </a:cubicBezTo>
                  <a:cubicBezTo>
                    <a:pt x="303" y="80"/>
                    <a:pt x="303" y="80"/>
                    <a:pt x="303" y="80"/>
                  </a:cubicBezTo>
                  <a:cubicBezTo>
                    <a:pt x="303" y="81"/>
                    <a:pt x="304" y="82"/>
                    <a:pt x="304" y="83"/>
                  </a:cubicBezTo>
                  <a:close/>
                  <a:moveTo>
                    <a:pt x="304" y="39"/>
                  </a:moveTo>
                  <a:cubicBezTo>
                    <a:pt x="303" y="39"/>
                    <a:pt x="303" y="39"/>
                    <a:pt x="303" y="39"/>
                  </a:cubicBezTo>
                  <a:cubicBezTo>
                    <a:pt x="303" y="38"/>
                    <a:pt x="303" y="36"/>
                    <a:pt x="303" y="35"/>
                  </a:cubicBezTo>
                  <a:cubicBezTo>
                    <a:pt x="303" y="35"/>
                    <a:pt x="304" y="34"/>
                    <a:pt x="304" y="33"/>
                  </a:cubicBezTo>
                  <a:lnTo>
                    <a:pt x="304" y="39"/>
                  </a:lnTo>
                  <a:close/>
                  <a:moveTo>
                    <a:pt x="303" y="29"/>
                  </a:moveTo>
                  <a:cubicBezTo>
                    <a:pt x="304" y="29"/>
                    <a:pt x="304" y="29"/>
                    <a:pt x="304" y="29"/>
                  </a:cubicBezTo>
                  <a:cubicBezTo>
                    <a:pt x="304" y="30"/>
                    <a:pt x="305" y="31"/>
                    <a:pt x="305" y="31"/>
                  </a:cubicBezTo>
                  <a:cubicBezTo>
                    <a:pt x="303" y="30"/>
                    <a:pt x="304" y="31"/>
                    <a:pt x="303" y="29"/>
                  </a:cubicBezTo>
                  <a:moveTo>
                    <a:pt x="306" y="74"/>
                  </a:moveTo>
                  <a:cubicBezTo>
                    <a:pt x="307" y="76"/>
                    <a:pt x="307" y="78"/>
                    <a:pt x="308" y="79"/>
                  </a:cubicBezTo>
                  <a:cubicBezTo>
                    <a:pt x="307" y="79"/>
                    <a:pt x="307" y="79"/>
                    <a:pt x="307" y="79"/>
                  </a:cubicBezTo>
                  <a:cubicBezTo>
                    <a:pt x="307" y="78"/>
                    <a:pt x="306" y="76"/>
                    <a:pt x="306" y="74"/>
                  </a:cubicBezTo>
                  <a:moveTo>
                    <a:pt x="309" y="77"/>
                  </a:moveTo>
                  <a:cubicBezTo>
                    <a:pt x="309" y="83"/>
                    <a:pt x="309" y="83"/>
                    <a:pt x="309" y="83"/>
                  </a:cubicBezTo>
                  <a:cubicBezTo>
                    <a:pt x="308" y="83"/>
                    <a:pt x="308" y="83"/>
                    <a:pt x="308" y="83"/>
                  </a:cubicBezTo>
                  <a:cubicBezTo>
                    <a:pt x="308" y="81"/>
                    <a:pt x="309" y="79"/>
                    <a:pt x="309" y="77"/>
                  </a:cubicBezTo>
                  <a:moveTo>
                    <a:pt x="309" y="105"/>
                  </a:moveTo>
                  <a:cubicBezTo>
                    <a:pt x="307" y="104"/>
                    <a:pt x="308" y="104"/>
                    <a:pt x="308" y="101"/>
                  </a:cubicBezTo>
                  <a:cubicBezTo>
                    <a:pt x="309" y="101"/>
                    <a:pt x="309" y="101"/>
                    <a:pt x="309" y="101"/>
                  </a:cubicBezTo>
                  <a:lnTo>
                    <a:pt x="309" y="105"/>
                  </a:lnTo>
                  <a:close/>
                  <a:moveTo>
                    <a:pt x="310" y="95"/>
                  </a:moveTo>
                  <a:cubicBezTo>
                    <a:pt x="310" y="94"/>
                    <a:pt x="310" y="94"/>
                    <a:pt x="310" y="94"/>
                  </a:cubicBezTo>
                  <a:cubicBezTo>
                    <a:pt x="310" y="94"/>
                    <a:pt x="310" y="93"/>
                    <a:pt x="310" y="93"/>
                  </a:cubicBezTo>
                  <a:cubicBezTo>
                    <a:pt x="311" y="93"/>
                    <a:pt x="311" y="93"/>
                    <a:pt x="311" y="93"/>
                  </a:cubicBezTo>
                  <a:cubicBezTo>
                    <a:pt x="311" y="93"/>
                    <a:pt x="311" y="94"/>
                    <a:pt x="311" y="94"/>
                  </a:cubicBezTo>
                  <a:cubicBezTo>
                    <a:pt x="311" y="94"/>
                    <a:pt x="311" y="94"/>
                    <a:pt x="310" y="95"/>
                  </a:cubicBezTo>
                  <a:moveTo>
                    <a:pt x="312" y="87"/>
                  </a:moveTo>
                  <a:cubicBezTo>
                    <a:pt x="312" y="87"/>
                    <a:pt x="311" y="88"/>
                    <a:pt x="311" y="89"/>
                  </a:cubicBezTo>
                  <a:cubicBezTo>
                    <a:pt x="309" y="89"/>
                    <a:pt x="309" y="89"/>
                    <a:pt x="309" y="89"/>
                  </a:cubicBezTo>
                  <a:cubicBezTo>
                    <a:pt x="309" y="88"/>
                    <a:pt x="309" y="87"/>
                    <a:pt x="309" y="86"/>
                  </a:cubicBezTo>
                  <a:cubicBezTo>
                    <a:pt x="310" y="86"/>
                    <a:pt x="311" y="86"/>
                    <a:pt x="312" y="86"/>
                  </a:cubicBezTo>
                  <a:lnTo>
                    <a:pt x="312" y="87"/>
                  </a:lnTo>
                  <a:close/>
                  <a:moveTo>
                    <a:pt x="312" y="85"/>
                  </a:moveTo>
                  <a:cubicBezTo>
                    <a:pt x="312" y="80"/>
                    <a:pt x="314" y="77"/>
                    <a:pt x="315" y="74"/>
                  </a:cubicBezTo>
                  <a:cubicBezTo>
                    <a:pt x="315" y="74"/>
                    <a:pt x="315" y="73"/>
                    <a:pt x="315" y="73"/>
                  </a:cubicBezTo>
                  <a:cubicBezTo>
                    <a:pt x="315" y="67"/>
                    <a:pt x="314" y="61"/>
                    <a:pt x="314" y="55"/>
                  </a:cubicBezTo>
                  <a:cubicBezTo>
                    <a:pt x="314" y="56"/>
                    <a:pt x="314" y="56"/>
                    <a:pt x="314" y="56"/>
                  </a:cubicBezTo>
                  <a:cubicBezTo>
                    <a:pt x="316" y="58"/>
                    <a:pt x="316" y="66"/>
                    <a:pt x="315" y="73"/>
                  </a:cubicBezTo>
                  <a:cubicBezTo>
                    <a:pt x="315" y="73"/>
                    <a:pt x="315" y="73"/>
                    <a:pt x="315" y="74"/>
                  </a:cubicBezTo>
                  <a:cubicBezTo>
                    <a:pt x="315" y="74"/>
                    <a:pt x="315" y="74"/>
                    <a:pt x="315" y="74"/>
                  </a:cubicBezTo>
                  <a:cubicBezTo>
                    <a:pt x="314" y="78"/>
                    <a:pt x="313" y="82"/>
                    <a:pt x="312" y="83"/>
                  </a:cubicBezTo>
                  <a:cubicBezTo>
                    <a:pt x="312" y="84"/>
                    <a:pt x="312" y="84"/>
                    <a:pt x="312" y="85"/>
                  </a:cubicBezTo>
                  <a:moveTo>
                    <a:pt x="317" y="93"/>
                  </a:moveTo>
                  <a:cubicBezTo>
                    <a:pt x="316" y="94"/>
                    <a:pt x="316" y="94"/>
                    <a:pt x="316" y="95"/>
                  </a:cubicBezTo>
                  <a:cubicBezTo>
                    <a:pt x="314" y="95"/>
                    <a:pt x="314" y="95"/>
                    <a:pt x="314" y="95"/>
                  </a:cubicBezTo>
                  <a:cubicBezTo>
                    <a:pt x="314" y="90"/>
                    <a:pt x="316" y="85"/>
                    <a:pt x="317" y="78"/>
                  </a:cubicBezTo>
                  <a:cubicBezTo>
                    <a:pt x="317" y="79"/>
                    <a:pt x="317" y="79"/>
                    <a:pt x="317" y="79"/>
                  </a:cubicBezTo>
                  <a:cubicBezTo>
                    <a:pt x="318" y="81"/>
                    <a:pt x="314" y="90"/>
                    <a:pt x="317" y="93"/>
                  </a:cubicBezTo>
                  <a:moveTo>
                    <a:pt x="318" y="77"/>
                  </a:moveTo>
                  <a:cubicBezTo>
                    <a:pt x="318" y="77"/>
                    <a:pt x="317" y="77"/>
                    <a:pt x="317" y="77"/>
                  </a:cubicBezTo>
                  <a:cubicBezTo>
                    <a:pt x="317" y="77"/>
                    <a:pt x="317" y="76"/>
                    <a:pt x="318" y="75"/>
                  </a:cubicBezTo>
                  <a:cubicBezTo>
                    <a:pt x="319" y="76"/>
                    <a:pt x="318" y="75"/>
                    <a:pt x="318" y="77"/>
                  </a:cubicBezTo>
                  <a:moveTo>
                    <a:pt x="319" y="71"/>
                  </a:moveTo>
                  <a:cubicBezTo>
                    <a:pt x="319" y="71"/>
                    <a:pt x="319" y="71"/>
                    <a:pt x="319" y="71"/>
                  </a:cubicBezTo>
                  <a:cubicBezTo>
                    <a:pt x="319" y="68"/>
                    <a:pt x="319" y="68"/>
                    <a:pt x="320" y="66"/>
                  </a:cubicBezTo>
                  <a:cubicBezTo>
                    <a:pt x="319" y="68"/>
                    <a:pt x="319" y="69"/>
                    <a:pt x="319" y="71"/>
                  </a:cubicBezTo>
                  <a:moveTo>
                    <a:pt x="320" y="54"/>
                  </a:moveTo>
                  <a:cubicBezTo>
                    <a:pt x="320" y="58"/>
                    <a:pt x="320" y="62"/>
                    <a:pt x="320" y="66"/>
                  </a:cubicBezTo>
                  <a:cubicBezTo>
                    <a:pt x="320" y="66"/>
                    <a:pt x="320" y="66"/>
                    <a:pt x="320" y="66"/>
                  </a:cubicBezTo>
                  <a:lnTo>
                    <a:pt x="320" y="54"/>
                  </a:lnTo>
                  <a:close/>
                  <a:moveTo>
                    <a:pt x="320" y="91"/>
                  </a:moveTo>
                  <a:cubicBezTo>
                    <a:pt x="321" y="91"/>
                    <a:pt x="321" y="91"/>
                    <a:pt x="321" y="91"/>
                  </a:cubicBezTo>
                  <a:cubicBezTo>
                    <a:pt x="321" y="93"/>
                    <a:pt x="322" y="95"/>
                    <a:pt x="322" y="96"/>
                  </a:cubicBezTo>
                  <a:cubicBezTo>
                    <a:pt x="321" y="96"/>
                    <a:pt x="321" y="96"/>
                    <a:pt x="321" y="97"/>
                  </a:cubicBezTo>
                  <a:cubicBezTo>
                    <a:pt x="321" y="95"/>
                    <a:pt x="320" y="93"/>
                    <a:pt x="320" y="91"/>
                  </a:cubicBezTo>
                  <a:moveTo>
                    <a:pt x="322" y="103"/>
                  </a:moveTo>
                  <a:cubicBezTo>
                    <a:pt x="322" y="102"/>
                    <a:pt x="321" y="101"/>
                    <a:pt x="321" y="100"/>
                  </a:cubicBezTo>
                  <a:cubicBezTo>
                    <a:pt x="322" y="100"/>
                    <a:pt x="322" y="100"/>
                    <a:pt x="322" y="100"/>
                  </a:cubicBezTo>
                  <a:cubicBezTo>
                    <a:pt x="322" y="101"/>
                    <a:pt x="322" y="102"/>
                    <a:pt x="322" y="103"/>
                  </a:cubicBezTo>
                  <a:moveTo>
                    <a:pt x="321" y="78"/>
                  </a:moveTo>
                  <a:cubicBezTo>
                    <a:pt x="321" y="78"/>
                    <a:pt x="322" y="77"/>
                    <a:pt x="322" y="76"/>
                  </a:cubicBezTo>
                  <a:cubicBezTo>
                    <a:pt x="322" y="77"/>
                    <a:pt x="322" y="78"/>
                    <a:pt x="322" y="78"/>
                  </a:cubicBezTo>
                  <a:lnTo>
                    <a:pt x="321" y="78"/>
                  </a:lnTo>
                  <a:close/>
                  <a:moveTo>
                    <a:pt x="323" y="74"/>
                  </a:moveTo>
                  <a:cubicBezTo>
                    <a:pt x="323" y="75"/>
                    <a:pt x="323" y="75"/>
                    <a:pt x="323" y="75"/>
                  </a:cubicBezTo>
                  <a:cubicBezTo>
                    <a:pt x="322" y="75"/>
                    <a:pt x="322" y="75"/>
                    <a:pt x="322" y="75"/>
                  </a:cubicBezTo>
                  <a:cubicBezTo>
                    <a:pt x="323" y="74"/>
                    <a:pt x="323" y="72"/>
                    <a:pt x="323" y="71"/>
                  </a:cubicBezTo>
                  <a:cubicBezTo>
                    <a:pt x="324" y="72"/>
                    <a:pt x="324" y="73"/>
                    <a:pt x="323" y="74"/>
                  </a:cubicBezTo>
                  <a:moveTo>
                    <a:pt x="324" y="70"/>
                  </a:moveTo>
                  <a:cubicBezTo>
                    <a:pt x="323" y="68"/>
                    <a:pt x="323" y="66"/>
                    <a:pt x="323" y="64"/>
                  </a:cubicBezTo>
                  <a:cubicBezTo>
                    <a:pt x="324" y="66"/>
                    <a:pt x="324" y="67"/>
                    <a:pt x="324" y="70"/>
                  </a:cubicBezTo>
                  <a:moveTo>
                    <a:pt x="323" y="64"/>
                  </a:moveTo>
                  <a:cubicBezTo>
                    <a:pt x="324" y="63"/>
                    <a:pt x="324" y="63"/>
                    <a:pt x="324" y="63"/>
                  </a:cubicBezTo>
                  <a:cubicBezTo>
                    <a:pt x="324" y="63"/>
                    <a:pt x="324" y="63"/>
                    <a:pt x="324" y="64"/>
                  </a:cubicBezTo>
                  <a:lnTo>
                    <a:pt x="323" y="64"/>
                  </a:lnTo>
                  <a:close/>
                  <a:moveTo>
                    <a:pt x="324" y="62"/>
                  </a:moveTo>
                  <a:cubicBezTo>
                    <a:pt x="324" y="60"/>
                    <a:pt x="324" y="60"/>
                    <a:pt x="324" y="60"/>
                  </a:cubicBezTo>
                  <a:cubicBezTo>
                    <a:pt x="324" y="60"/>
                    <a:pt x="324" y="60"/>
                    <a:pt x="324" y="60"/>
                  </a:cubicBezTo>
                  <a:cubicBezTo>
                    <a:pt x="324" y="61"/>
                    <a:pt x="324" y="61"/>
                    <a:pt x="324" y="62"/>
                  </a:cubicBezTo>
                  <a:moveTo>
                    <a:pt x="325" y="102"/>
                  </a:moveTo>
                  <a:cubicBezTo>
                    <a:pt x="325" y="102"/>
                    <a:pt x="325" y="102"/>
                    <a:pt x="325" y="101"/>
                  </a:cubicBezTo>
                  <a:cubicBezTo>
                    <a:pt x="326" y="101"/>
                    <a:pt x="326" y="101"/>
                    <a:pt x="326" y="101"/>
                  </a:cubicBezTo>
                  <a:cubicBezTo>
                    <a:pt x="326" y="102"/>
                    <a:pt x="325" y="102"/>
                    <a:pt x="325" y="102"/>
                  </a:cubicBezTo>
                  <a:moveTo>
                    <a:pt x="327" y="50"/>
                  </a:moveTo>
                  <a:cubicBezTo>
                    <a:pt x="329" y="49"/>
                    <a:pt x="329" y="49"/>
                    <a:pt x="329" y="49"/>
                  </a:cubicBezTo>
                  <a:cubicBezTo>
                    <a:pt x="330" y="53"/>
                    <a:pt x="329" y="57"/>
                    <a:pt x="329" y="62"/>
                  </a:cubicBezTo>
                  <a:cubicBezTo>
                    <a:pt x="329" y="62"/>
                    <a:pt x="329" y="62"/>
                    <a:pt x="329" y="62"/>
                  </a:cubicBezTo>
                  <a:cubicBezTo>
                    <a:pt x="328" y="58"/>
                    <a:pt x="329" y="54"/>
                    <a:pt x="327" y="50"/>
                  </a:cubicBezTo>
                  <a:moveTo>
                    <a:pt x="329" y="69"/>
                  </a:moveTo>
                  <a:cubicBezTo>
                    <a:pt x="329" y="69"/>
                    <a:pt x="328" y="69"/>
                    <a:pt x="328" y="69"/>
                  </a:cubicBezTo>
                  <a:cubicBezTo>
                    <a:pt x="328" y="68"/>
                    <a:pt x="328" y="67"/>
                    <a:pt x="329" y="66"/>
                  </a:cubicBezTo>
                  <a:cubicBezTo>
                    <a:pt x="329" y="67"/>
                    <a:pt x="329" y="68"/>
                    <a:pt x="329" y="69"/>
                  </a:cubicBezTo>
                  <a:moveTo>
                    <a:pt x="328" y="81"/>
                  </a:moveTo>
                  <a:cubicBezTo>
                    <a:pt x="328" y="81"/>
                    <a:pt x="328" y="80"/>
                    <a:pt x="329" y="79"/>
                  </a:cubicBezTo>
                  <a:cubicBezTo>
                    <a:pt x="329" y="79"/>
                    <a:pt x="329" y="80"/>
                    <a:pt x="329" y="81"/>
                  </a:cubicBezTo>
                  <a:cubicBezTo>
                    <a:pt x="329" y="81"/>
                    <a:pt x="328" y="81"/>
                    <a:pt x="328" y="81"/>
                  </a:cubicBezTo>
                  <a:moveTo>
                    <a:pt x="333" y="99"/>
                  </a:moveTo>
                  <a:cubicBezTo>
                    <a:pt x="333" y="99"/>
                    <a:pt x="333" y="100"/>
                    <a:pt x="332" y="100"/>
                  </a:cubicBezTo>
                  <a:cubicBezTo>
                    <a:pt x="329" y="103"/>
                    <a:pt x="329" y="103"/>
                    <a:pt x="329" y="103"/>
                  </a:cubicBezTo>
                  <a:cubicBezTo>
                    <a:pt x="329" y="102"/>
                    <a:pt x="329" y="102"/>
                    <a:pt x="329" y="101"/>
                  </a:cubicBezTo>
                  <a:cubicBezTo>
                    <a:pt x="329" y="101"/>
                    <a:pt x="330" y="101"/>
                    <a:pt x="331" y="100"/>
                  </a:cubicBezTo>
                  <a:cubicBezTo>
                    <a:pt x="331" y="98"/>
                    <a:pt x="331" y="98"/>
                    <a:pt x="331" y="98"/>
                  </a:cubicBezTo>
                  <a:cubicBezTo>
                    <a:pt x="332" y="98"/>
                    <a:pt x="333" y="99"/>
                    <a:pt x="333" y="99"/>
                  </a:cubicBezTo>
                  <a:close/>
                  <a:moveTo>
                    <a:pt x="331" y="96"/>
                  </a:moveTo>
                  <a:cubicBezTo>
                    <a:pt x="331" y="97"/>
                    <a:pt x="331" y="97"/>
                    <a:pt x="331" y="97"/>
                  </a:cubicBezTo>
                  <a:cubicBezTo>
                    <a:pt x="331" y="96"/>
                    <a:pt x="330" y="95"/>
                    <a:pt x="330" y="94"/>
                  </a:cubicBezTo>
                  <a:cubicBezTo>
                    <a:pt x="330" y="91"/>
                    <a:pt x="330" y="91"/>
                    <a:pt x="330" y="91"/>
                  </a:cubicBezTo>
                  <a:cubicBezTo>
                    <a:pt x="330" y="92"/>
                    <a:pt x="330" y="93"/>
                    <a:pt x="331" y="93"/>
                  </a:cubicBezTo>
                  <a:cubicBezTo>
                    <a:pt x="333" y="92"/>
                    <a:pt x="332" y="89"/>
                    <a:pt x="333" y="86"/>
                  </a:cubicBezTo>
                  <a:cubicBezTo>
                    <a:pt x="334" y="87"/>
                    <a:pt x="332" y="89"/>
                    <a:pt x="334" y="90"/>
                  </a:cubicBezTo>
                  <a:cubicBezTo>
                    <a:pt x="334" y="93"/>
                    <a:pt x="333" y="94"/>
                    <a:pt x="331" y="96"/>
                  </a:cubicBezTo>
                  <a:moveTo>
                    <a:pt x="334" y="78"/>
                  </a:moveTo>
                  <a:cubicBezTo>
                    <a:pt x="334" y="76"/>
                    <a:pt x="334" y="76"/>
                    <a:pt x="334" y="76"/>
                  </a:cubicBezTo>
                  <a:cubicBezTo>
                    <a:pt x="335" y="76"/>
                    <a:pt x="335" y="76"/>
                    <a:pt x="335" y="76"/>
                  </a:cubicBezTo>
                  <a:cubicBezTo>
                    <a:pt x="335" y="77"/>
                    <a:pt x="335" y="77"/>
                    <a:pt x="334" y="78"/>
                  </a:cubicBezTo>
                  <a:moveTo>
                    <a:pt x="335" y="29"/>
                  </a:moveTo>
                  <a:cubicBezTo>
                    <a:pt x="336" y="28"/>
                    <a:pt x="336" y="27"/>
                    <a:pt x="336" y="25"/>
                  </a:cubicBezTo>
                  <a:cubicBezTo>
                    <a:pt x="336" y="26"/>
                    <a:pt x="336" y="27"/>
                    <a:pt x="336" y="28"/>
                  </a:cubicBezTo>
                  <a:cubicBezTo>
                    <a:pt x="336" y="29"/>
                    <a:pt x="336" y="29"/>
                    <a:pt x="335" y="29"/>
                  </a:cubicBezTo>
                  <a:moveTo>
                    <a:pt x="340" y="59"/>
                  </a:moveTo>
                  <a:cubicBezTo>
                    <a:pt x="340" y="60"/>
                    <a:pt x="340" y="60"/>
                    <a:pt x="340" y="60"/>
                  </a:cubicBezTo>
                  <a:cubicBezTo>
                    <a:pt x="340" y="59"/>
                    <a:pt x="339" y="58"/>
                    <a:pt x="339" y="56"/>
                  </a:cubicBezTo>
                  <a:cubicBezTo>
                    <a:pt x="341" y="56"/>
                    <a:pt x="341" y="56"/>
                    <a:pt x="341" y="56"/>
                  </a:cubicBezTo>
                  <a:cubicBezTo>
                    <a:pt x="340" y="57"/>
                    <a:pt x="340" y="58"/>
                    <a:pt x="340" y="59"/>
                  </a:cubicBezTo>
                  <a:moveTo>
                    <a:pt x="341" y="46"/>
                  </a:moveTo>
                  <a:cubicBezTo>
                    <a:pt x="341" y="46"/>
                    <a:pt x="340" y="46"/>
                    <a:pt x="340" y="47"/>
                  </a:cubicBezTo>
                  <a:cubicBezTo>
                    <a:pt x="339" y="47"/>
                    <a:pt x="339" y="46"/>
                    <a:pt x="338" y="46"/>
                  </a:cubicBezTo>
                  <a:cubicBezTo>
                    <a:pt x="340" y="44"/>
                    <a:pt x="339" y="42"/>
                    <a:pt x="340" y="38"/>
                  </a:cubicBezTo>
                  <a:cubicBezTo>
                    <a:pt x="339" y="38"/>
                    <a:pt x="338" y="37"/>
                    <a:pt x="337" y="37"/>
                  </a:cubicBezTo>
                  <a:cubicBezTo>
                    <a:pt x="337" y="36"/>
                    <a:pt x="337" y="36"/>
                    <a:pt x="337" y="36"/>
                  </a:cubicBezTo>
                  <a:cubicBezTo>
                    <a:pt x="339" y="35"/>
                    <a:pt x="338" y="36"/>
                    <a:pt x="340" y="36"/>
                  </a:cubicBezTo>
                  <a:cubicBezTo>
                    <a:pt x="340" y="36"/>
                    <a:pt x="340" y="35"/>
                    <a:pt x="341" y="35"/>
                  </a:cubicBezTo>
                  <a:cubicBezTo>
                    <a:pt x="339" y="31"/>
                    <a:pt x="340" y="27"/>
                    <a:pt x="341" y="24"/>
                  </a:cubicBezTo>
                  <a:cubicBezTo>
                    <a:pt x="342" y="28"/>
                    <a:pt x="339" y="39"/>
                    <a:pt x="341" y="46"/>
                  </a:cubicBezTo>
                  <a:moveTo>
                    <a:pt x="351" y="40"/>
                  </a:moveTo>
                  <a:cubicBezTo>
                    <a:pt x="351" y="42"/>
                    <a:pt x="351" y="43"/>
                    <a:pt x="352" y="45"/>
                  </a:cubicBezTo>
                  <a:cubicBezTo>
                    <a:pt x="351" y="45"/>
                    <a:pt x="351" y="45"/>
                    <a:pt x="350" y="46"/>
                  </a:cubicBezTo>
                  <a:cubicBezTo>
                    <a:pt x="350" y="44"/>
                    <a:pt x="351" y="42"/>
                    <a:pt x="351" y="40"/>
                  </a:cubicBezTo>
                  <a:moveTo>
                    <a:pt x="346" y="81"/>
                  </a:moveTo>
                  <a:cubicBezTo>
                    <a:pt x="345" y="81"/>
                    <a:pt x="345" y="81"/>
                    <a:pt x="345" y="81"/>
                  </a:cubicBezTo>
                  <a:cubicBezTo>
                    <a:pt x="345" y="77"/>
                    <a:pt x="345" y="77"/>
                    <a:pt x="345" y="77"/>
                  </a:cubicBezTo>
                  <a:cubicBezTo>
                    <a:pt x="347" y="78"/>
                    <a:pt x="346" y="79"/>
                    <a:pt x="346" y="81"/>
                  </a:cubicBezTo>
                  <a:moveTo>
                    <a:pt x="346" y="75"/>
                  </a:moveTo>
                  <a:cubicBezTo>
                    <a:pt x="346" y="75"/>
                    <a:pt x="346" y="76"/>
                    <a:pt x="346" y="77"/>
                  </a:cubicBezTo>
                  <a:cubicBezTo>
                    <a:pt x="345" y="75"/>
                    <a:pt x="346" y="76"/>
                    <a:pt x="346" y="75"/>
                  </a:cubicBezTo>
                  <a:moveTo>
                    <a:pt x="345" y="71"/>
                  </a:moveTo>
                  <a:cubicBezTo>
                    <a:pt x="346" y="72"/>
                    <a:pt x="346" y="71"/>
                    <a:pt x="346" y="73"/>
                  </a:cubicBezTo>
                  <a:cubicBezTo>
                    <a:pt x="346" y="72"/>
                    <a:pt x="346" y="72"/>
                    <a:pt x="345" y="71"/>
                  </a:cubicBezTo>
                  <a:moveTo>
                    <a:pt x="347" y="67"/>
                  </a:moveTo>
                  <a:cubicBezTo>
                    <a:pt x="347" y="64"/>
                    <a:pt x="346" y="61"/>
                    <a:pt x="346" y="58"/>
                  </a:cubicBezTo>
                  <a:cubicBezTo>
                    <a:pt x="346" y="58"/>
                    <a:pt x="347" y="59"/>
                    <a:pt x="347" y="59"/>
                  </a:cubicBezTo>
                  <a:lnTo>
                    <a:pt x="347" y="67"/>
                  </a:lnTo>
                  <a:close/>
                  <a:moveTo>
                    <a:pt x="346" y="54"/>
                  </a:moveTo>
                  <a:cubicBezTo>
                    <a:pt x="346" y="54"/>
                    <a:pt x="345" y="54"/>
                    <a:pt x="345" y="54"/>
                  </a:cubicBezTo>
                  <a:cubicBezTo>
                    <a:pt x="341" y="48"/>
                    <a:pt x="345" y="48"/>
                    <a:pt x="346" y="42"/>
                  </a:cubicBezTo>
                  <a:cubicBezTo>
                    <a:pt x="345" y="40"/>
                    <a:pt x="345" y="42"/>
                    <a:pt x="344" y="39"/>
                  </a:cubicBezTo>
                  <a:cubicBezTo>
                    <a:pt x="344" y="38"/>
                    <a:pt x="344" y="34"/>
                    <a:pt x="345" y="32"/>
                  </a:cubicBezTo>
                  <a:cubicBezTo>
                    <a:pt x="347" y="35"/>
                    <a:pt x="345" y="37"/>
                    <a:pt x="349" y="39"/>
                  </a:cubicBezTo>
                  <a:cubicBezTo>
                    <a:pt x="348" y="46"/>
                    <a:pt x="346" y="47"/>
                    <a:pt x="346" y="54"/>
                  </a:cubicBezTo>
                  <a:moveTo>
                    <a:pt x="352" y="54"/>
                  </a:moveTo>
                  <a:cubicBezTo>
                    <a:pt x="351" y="54"/>
                    <a:pt x="351" y="54"/>
                    <a:pt x="351" y="54"/>
                  </a:cubicBezTo>
                  <a:cubicBezTo>
                    <a:pt x="350" y="52"/>
                    <a:pt x="350" y="52"/>
                    <a:pt x="350" y="52"/>
                  </a:cubicBezTo>
                  <a:cubicBezTo>
                    <a:pt x="350" y="50"/>
                    <a:pt x="350" y="49"/>
                    <a:pt x="350" y="47"/>
                  </a:cubicBezTo>
                  <a:cubicBezTo>
                    <a:pt x="353" y="46"/>
                    <a:pt x="353" y="46"/>
                    <a:pt x="353" y="46"/>
                  </a:cubicBezTo>
                  <a:cubicBezTo>
                    <a:pt x="354" y="47"/>
                    <a:pt x="352" y="50"/>
                    <a:pt x="352" y="54"/>
                  </a:cubicBezTo>
                  <a:moveTo>
                    <a:pt x="361" y="26"/>
                  </a:moveTo>
                  <a:cubicBezTo>
                    <a:pt x="361" y="31"/>
                    <a:pt x="361" y="31"/>
                    <a:pt x="361" y="31"/>
                  </a:cubicBezTo>
                  <a:cubicBezTo>
                    <a:pt x="360" y="31"/>
                    <a:pt x="360" y="31"/>
                    <a:pt x="360" y="31"/>
                  </a:cubicBezTo>
                  <a:cubicBezTo>
                    <a:pt x="360" y="29"/>
                    <a:pt x="359" y="27"/>
                    <a:pt x="358" y="25"/>
                  </a:cubicBezTo>
                  <a:cubicBezTo>
                    <a:pt x="359" y="25"/>
                    <a:pt x="360" y="26"/>
                    <a:pt x="361" y="26"/>
                  </a:cubicBezTo>
                  <a:moveTo>
                    <a:pt x="360" y="44"/>
                  </a:moveTo>
                  <a:cubicBezTo>
                    <a:pt x="360" y="44"/>
                    <a:pt x="360" y="44"/>
                    <a:pt x="360" y="44"/>
                  </a:cubicBezTo>
                  <a:cubicBezTo>
                    <a:pt x="360" y="44"/>
                    <a:pt x="361" y="45"/>
                    <a:pt x="361" y="45"/>
                  </a:cubicBezTo>
                  <a:cubicBezTo>
                    <a:pt x="359" y="44"/>
                    <a:pt x="361" y="45"/>
                    <a:pt x="360" y="44"/>
                  </a:cubicBezTo>
                  <a:moveTo>
                    <a:pt x="386" y="24"/>
                  </a:moveTo>
                  <a:cubicBezTo>
                    <a:pt x="386" y="27"/>
                    <a:pt x="386" y="27"/>
                    <a:pt x="386" y="27"/>
                  </a:cubicBezTo>
                  <a:cubicBezTo>
                    <a:pt x="385" y="27"/>
                    <a:pt x="385" y="27"/>
                    <a:pt x="385" y="27"/>
                  </a:cubicBezTo>
                  <a:cubicBezTo>
                    <a:pt x="385" y="26"/>
                    <a:pt x="384" y="25"/>
                    <a:pt x="384" y="24"/>
                  </a:cubicBezTo>
                  <a:lnTo>
                    <a:pt x="386" y="24"/>
                  </a:lnTo>
                  <a:close/>
                  <a:moveTo>
                    <a:pt x="385" y="44"/>
                  </a:moveTo>
                  <a:cubicBezTo>
                    <a:pt x="384" y="45"/>
                    <a:pt x="384" y="45"/>
                    <a:pt x="384" y="45"/>
                  </a:cubicBezTo>
                  <a:cubicBezTo>
                    <a:pt x="384" y="44"/>
                    <a:pt x="384" y="43"/>
                    <a:pt x="384" y="42"/>
                  </a:cubicBezTo>
                  <a:lnTo>
                    <a:pt x="385" y="44"/>
                  </a:lnTo>
                  <a:close/>
                  <a:moveTo>
                    <a:pt x="379" y="49"/>
                  </a:moveTo>
                  <a:cubicBezTo>
                    <a:pt x="379" y="49"/>
                    <a:pt x="379" y="49"/>
                    <a:pt x="379" y="49"/>
                  </a:cubicBezTo>
                  <a:cubicBezTo>
                    <a:pt x="379" y="47"/>
                    <a:pt x="378" y="46"/>
                    <a:pt x="378" y="44"/>
                  </a:cubicBezTo>
                  <a:cubicBezTo>
                    <a:pt x="380" y="45"/>
                    <a:pt x="380" y="46"/>
                    <a:pt x="379" y="49"/>
                  </a:cubicBezTo>
                  <a:moveTo>
                    <a:pt x="377" y="25"/>
                  </a:moveTo>
                  <a:cubicBezTo>
                    <a:pt x="378" y="26"/>
                    <a:pt x="378" y="26"/>
                    <a:pt x="378" y="26"/>
                  </a:cubicBezTo>
                  <a:cubicBezTo>
                    <a:pt x="378" y="26"/>
                    <a:pt x="378" y="27"/>
                    <a:pt x="378" y="27"/>
                  </a:cubicBezTo>
                  <a:cubicBezTo>
                    <a:pt x="377" y="26"/>
                    <a:pt x="377" y="27"/>
                    <a:pt x="377" y="25"/>
                  </a:cubicBezTo>
                  <a:moveTo>
                    <a:pt x="377" y="31"/>
                  </a:moveTo>
                  <a:cubicBezTo>
                    <a:pt x="378" y="31"/>
                    <a:pt x="378" y="31"/>
                    <a:pt x="378" y="31"/>
                  </a:cubicBezTo>
                  <a:cubicBezTo>
                    <a:pt x="378" y="32"/>
                    <a:pt x="378" y="32"/>
                    <a:pt x="377" y="33"/>
                  </a:cubicBezTo>
                  <a:cubicBezTo>
                    <a:pt x="376" y="32"/>
                    <a:pt x="377" y="33"/>
                    <a:pt x="377" y="31"/>
                  </a:cubicBezTo>
                  <a:moveTo>
                    <a:pt x="376" y="17"/>
                  </a:moveTo>
                  <a:cubicBezTo>
                    <a:pt x="376" y="17"/>
                    <a:pt x="376" y="17"/>
                    <a:pt x="376" y="17"/>
                  </a:cubicBezTo>
                  <a:cubicBezTo>
                    <a:pt x="376" y="18"/>
                    <a:pt x="376" y="18"/>
                    <a:pt x="376" y="19"/>
                  </a:cubicBezTo>
                  <a:lnTo>
                    <a:pt x="376" y="17"/>
                  </a:lnTo>
                  <a:close/>
                  <a:moveTo>
                    <a:pt x="371" y="6"/>
                  </a:moveTo>
                  <a:cubicBezTo>
                    <a:pt x="371" y="7"/>
                    <a:pt x="371" y="7"/>
                    <a:pt x="372" y="8"/>
                  </a:cubicBezTo>
                  <a:cubicBezTo>
                    <a:pt x="371" y="8"/>
                    <a:pt x="371" y="8"/>
                    <a:pt x="371" y="8"/>
                  </a:cubicBezTo>
                  <a:lnTo>
                    <a:pt x="371" y="6"/>
                  </a:lnTo>
                  <a:close/>
                  <a:moveTo>
                    <a:pt x="371" y="10"/>
                  </a:moveTo>
                  <a:cubicBezTo>
                    <a:pt x="371" y="11"/>
                    <a:pt x="371" y="13"/>
                    <a:pt x="372" y="15"/>
                  </a:cubicBezTo>
                  <a:cubicBezTo>
                    <a:pt x="371" y="15"/>
                    <a:pt x="371" y="15"/>
                    <a:pt x="371" y="15"/>
                  </a:cubicBezTo>
                  <a:cubicBezTo>
                    <a:pt x="371" y="13"/>
                    <a:pt x="371" y="11"/>
                    <a:pt x="371" y="10"/>
                  </a:cubicBezTo>
                  <a:close/>
                  <a:moveTo>
                    <a:pt x="366" y="39"/>
                  </a:moveTo>
                  <a:cubicBezTo>
                    <a:pt x="366" y="43"/>
                    <a:pt x="366" y="46"/>
                    <a:pt x="366" y="49"/>
                  </a:cubicBezTo>
                  <a:cubicBezTo>
                    <a:pt x="365" y="47"/>
                    <a:pt x="365" y="42"/>
                    <a:pt x="366" y="39"/>
                  </a:cubicBezTo>
                  <a:moveTo>
                    <a:pt x="371" y="26"/>
                  </a:moveTo>
                  <a:cubicBezTo>
                    <a:pt x="371" y="28"/>
                    <a:pt x="372" y="29"/>
                    <a:pt x="372" y="30"/>
                  </a:cubicBezTo>
                  <a:cubicBezTo>
                    <a:pt x="371" y="30"/>
                    <a:pt x="371" y="30"/>
                    <a:pt x="371" y="30"/>
                  </a:cubicBezTo>
                  <a:cubicBezTo>
                    <a:pt x="371" y="29"/>
                    <a:pt x="371" y="28"/>
                    <a:pt x="371" y="26"/>
                  </a:cubicBezTo>
                  <a:moveTo>
                    <a:pt x="372" y="60"/>
                  </a:moveTo>
                  <a:cubicBezTo>
                    <a:pt x="373" y="62"/>
                    <a:pt x="373" y="64"/>
                    <a:pt x="373" y="67"/>
                  </a:cubicBezTo>
                  <a:lnTo>
                    <a:pt x="372" y="60"/>
                  </a:lnTo>
                  <a:close/>
                  <a:moveTo>
                    <a:pt x="374" y="47"/>
                  </a:moveTo>
                  <a:cubicBezTo>
                    <a:pt x="374" y="45"/>
                    <a:pt x="374" y="45"/>
                    <a:pt x="374" y="45"/>
                  </a:cubicBezTo>
                  <a:cubicBezTo>
                    <a:pt x="375" y="45"/>
                    <a:pt x="375" y="45"/>
                    <a:pt x="375" y="45"/>
                  </a:cubicBezTo>
                  <a:cubicBezTo>
                    <a:pt x="375" y="46"/>
                    <a:pt x="374" y="46"/>
                    <a:pt x="374" y="47"/>
                  </a:cubicBezTo>
                  <a:moveTo>
                    <a:pt x="377" y="57"/>
                  </a:moveTo>
                  <a:cubicBezTo>
                    <a:pt x="379" y="56"/>
                    <a:pt x="378" y="57"/>
                    <a:pt x="378" y="55"/>
                  </a:cubicBezTo>
                  <a:cubicBezTo>
                    <a:pt x="379" y="55"/>
                    <a:pt x="379" y="55"/>
                    <a:pt x="379" y="55"/>
                  </a:cubicBezTo>
                  <a:cubicBezTo>
                    <a:pt x="379" y="58"/>
                    <a:pt x="379" y="61"/>
                    <a:pt x="378" y="65"/>
                  </a:cubicBezTo>
                  <a:cubicBezTo>
                    <a:pt x="375" y="54"/>
                    <a:pt x="375" y="54"/>
                    <a:pt x="375" y="54"/>
                  </a:cubicBezTo>
                  <a:cubicBezTo>
                    <a:pt x="377" y="55"/>
                    <a:pt x="377" y="54"/>
                    <a:pt x="377" y="57"/>
                  </a:cubicBezTo>
                  <a:moveTo>
                    <a:pt x="378" y="91"/>
                  </a:moveTo>
                  <a:cubicBezTo>
                    <a:pt x="378" y="89"/>
                    <a:pt x="378" y="89"/>
                    <a:pt x="378" y="89"/>
                  </a:cubicBezTo>
                  <a:cubicBezTo>
                    <a:pt x="379" y="89"/>
                    <a:pt x="379" y="89"/>
                    <a:pt x="379" y="89"/>
                  </a:cubicBezTo>
                  <a:cubicBezTo>
                    <a:pt x="379" y="90"/>
                    <a:pt x="379" y="90"/>
                    <a:pt x="378" y="91"/>
                  </a:cubicBezTo>
                  <a:moveTo>
                    <a:pt x="379" y="83"/>
                  </a:moveTo>
                  <a:cubicBezTo>
                    <a:pt x="378" y="83"/>
                    <a:pt x="378" y="83"/>
                    <a:pt x="378" y="83"/>
                  </a:cubicBezTo>
                  <a:cubicBezTo>
                    <a:pt x="378" y="81"/>
                    <a:pt x="378" y="79"/>
                    <a:pt x="378" y="76"/>
                  </a:cubicBezTo>
                  <a:cubicBezTo>
                    <a:pt x="378" y="77"/>
                    <a:pt x="378" y="78"/>
                    <a:pt x="378" y="79"/>
                  </a:cubicBezTo>
                  <a:cubicBezTo>
                    <a:pt x="380" y="78"/>
                    <a:pt x="379" y="79"/>
                    <a:pt x="380" y="77"/>
                  </a:cubicBezTo>
                  <a:cubicBezTo>
                    <a:pt x="380" y="77"/>
                    <a:pt x="380" y="77"/>
                    <a:pt x="380" y="77"/>
                  </a:cubicBezTo>
                  <a:lnTo>
                    <a:pt x="379" y="83"/>
                  </a:lnTo>
                  <a:close/>
                  <a:moveTo>
                    <a:pt x="380" y="77"/>
                  </a:moveTo>
                  <a:cubicBezTo>
                    <a:pt x="380" y="75"/>
                    <a:pt x="380" y="75"/>
                    <a:pt x="380" y="75"/>
                  </a:cubicBezTo>
                  <a:cubicBezTo>
                    <a:pt x="381" y="75"/>
                    <a:pt x="381" y="75"/>
                    <a:pt x="381" y="75"/>
                  </a:cubicBezTo>
                  <a:cubicBezTo>
                    <a:pt x="381" y="76"/>
                    <a:pt x="381" y="76"/>
                    <a:pt x="380" y="77"/>
                  </a:cubicBezTo>
                  <a:moveTo>
                    <a:pt x="384" y="40"/>
                  </a:moveTo>
                  <a:cubicBezTo>
                    <a:pt x="382" y="38"/>
                    <a:pt x="382" y="34"/>
                    <a:pt x="382" y="30"/>
                  </a:cubicBezTo>
                  <a:cubicBezTo>
                    <a:pt x="385" y="33"/>
                    <a:pt x="383" y="35"/>
                    <a:pt x="384" y="40"/>
                  </a:cubicBezTo>
                  <a:moveTo>
                    <a:pt x="386" y="79"/>
                  </a:moveTo>
                  <a:cubicBezTo>
                    <a:pt x="385" y="79"/>
                    <a:pt x="385" y="79"/>
                    <a:pt x="385" y="79"/>
                  </a:cubicBezTo>
                  <a:cubicBezTo>
                    <a:pt x="384" y="75"/>
                    <a:pt x="382" y="53"/>
                    <a:pt x="384" y="50"/>
                  </a:cubicBezTo>
                  <a:cubicBezTo>
                    <a:pt x="387" y="59"/>
                    <a:pt x="386" y="68"/>
                    <a:pt x="386" y="79"/>
                  </a:cubicBezTo>
                  <a:moveTo>
                    <a:pt x="388" y="96"/>
                  </a:moveTo>
                  <a:cubicBezTo>
                    <a:pt x="389" y="96"/>
                    <a:pt x="389" y="97"/>
                    <a:pt x="389" y="97"/>
                  </a:cubicBezTo>
                  <a:cubicBezTo>
                    <a:pt x="388" y="97"/>
                    <a:pt x="388" y="97"/>
                    <a:pt x="388" y="97"/>
                  </a:cubicBezTo>
                  <a:cubicBezTo>
                    <a:pt x="388" y="97"/>
                    <a:pt x="388" y="96"/>
                    <a:pt x="388" y="96"/>
                  </a:cubicBezTo>
                  <a:moveTo>
                    <a:pt x="389" y="100"/>
                  </a:moveTo>
                  <a:cubicBezTo>
                    <a:pt x="387" y="99"/>
                    <a:pt x="388" y="100"/>
                    <a:pt x="387" y="99"/>
                  </a:cubicBezTo>
                  <a:cubicBezTo>
                    <a:pt x="388" y="99"/>
                    <a:pt x="388" y="99"/>
                    <a:pt x="389" y="100"/>
                  </a:cubicBezTo>
                </a:path>
              </a:pathLst>
            </a:custGeom>
            <a:solidFill>
              <a:srgbClr val="0070C0">
                <a:alpha val="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26" name="Google Shape;226;p33"/>
            <p:cNvSpPr/>
            <p:nvPr/>
          </p:nvSpPr>
          <p:spPr>
            <a:xfrm>
              <a:off x="0" y="1513840"/>
              <a:ext cx="4522470" cy="1276350"/>
            </a:xfrm>
            <a:custGeom>
              <a:avLst/>
              <a:gdLst/>
              <a:ahLst/>
              <a:cxnLst/>
              <a:rect l="l" t="t" r="r" b="b"/>
              <a:pathLst>
                <a:path w="401" h="113" extrusionOk="0">
                  <a:moveTo>
                    <a:pt x="80" y="108"/>
                  </a:moveTo>
                  <a:cubicBezTo>
                    <a:pt x="80" y="104"/>
                    <a:pt x="81" y="99"/>
                    <a:pt x="80" y="95"/>
                  </a:cubicBezTo>
                  <a:cubicBezTo>
                    <a:pt x="79" y="95"/>
                    <a:pt x="79" y="95"/>
                    <a:pt x="79" y="95"/>
                  </a:cubicBezTo>
                  <a:cubicBezTo>
                    <a:pt x="80" y="100"/>
                    <a:pt x="81" y="106"/>
                    <a:pt x="76" y="108"/>
                  </a:cubicBezTo>
                  <a:cubicBezTo>
                    <a:pt x="76" y="107"/>
                    <a:pt x="76" y="105"/>
                    <a:pt x="76" y="104"/>
                  </a:cubicBezTo>
                  <a:cubicBezTo>
                    <a:pt x="76" y="105"/>
                    <a:pt x="76" y="105"/>
                    <a:pt x="76" y="105"/>
                  </a:cubicBezTo>
                  <a:cubicBezTo>
                    <a:pt x="75" y="106"/>
                    <a:pt x="74" y="107"/>
                    <a:pt x="73" y="109"/>
                  </a:cubicBezTo>
                  <a:cubicBezTo>
                    <a:pt x="71" y="108"/>
                    <a:pt x="70" y="108"/>
                    <a:pt x="67" y="108"/>
                  </a:cubicBezTo>
                  <a:cubicBezTo>
                    <a:pt x="67" y="107"/>
                    <a:pt x="67" y="106"/>
                    <a:pt x="67" y="104"/>
                  </a:cubicBezTo>
                  <a:cubicBezTo>
                    <a:pt x="67" y="107"/>
                    <a:pt x="67" y="107"/>
                    <a:pt x="66" y="109"/>
                  </a:cubicBezTo>
                  <a:cubicBezTo>
                    <a:pt x="64" y="108"/>
                    <a:pt x="64" y="108"/>
                    <a:pt x="63" y="107"/>
                  </a:cubicBezTo>
                  <a:cubicBezTo>
                    <a:pt x="64" y="104"/>
                    <a:pt x="63" y="103"/>
                    <a:pt x="62" y="99"/>
                  </a:cubicBezTo>
                  <a:cubicBezTo>
                    <a:pt x="61" y="99"/>
                    <a:pt x="61" y="99"/>
                    <a:pt x="61" y="99"/>
                  </a:cubicBezTo>
                  <a:cubicBezTo>
                    <a:pt x="62" y="103"/>
                    <a:pt x="62" y="105"/>
                    <a:pt x="61" y="109"/>
                  </a:cubicBezTo>
                  <a:cubicBezTo>
                    <a:pt x="59" y="109"/>
                    <a:pt x="59" y="109"/>
                    <a:pt x="59" y="109"/>
                  </a:cubicBezTo>
                  <a:cubicBezTo>
                    <a:pt x="59" y="108"/>
                    <a:pt x="59" y="107"/>
                    <a:pt x="59" y="106"/>
                  </a:cubicBezTo>
                  <a:cubicBezTo>
                    <a:pt x="58" y="106"/>
                    <a:pt x="58" y="106"/>
                    <a:pt x="57" y="106"/>
                  </a:cubicBezTo>
                  <a:cubicBezTo>
                    <a:pt x="57" y="109"/>
                    <a:pt x="57" y="108"/>
                    <a:pt x="54" y="109"/>
                  </a:cubicBezTo>
                  <a:cubicBezTo>
                    <a:pt x="46" y="107"/>
                    <a:pt x="13" y="113"/>
                    <a:pt x="8" y="107"/>
                  </a:cubicBezTo>
                  <a:cubicBezTo>
                    <a:pt x="10" y="105"/>
                    <a:pt x="9" y="100"/>
                    <a:pt x="11" y="98"/>
                  </a:cubicBezTo>
                  <a:cubicBezTo>
                    <a:pt x="8" y="94"/>
                    <a:pt x="8" y="92"/>
                    <a:pt x="4" y="90"/>
                  </a:cubicBezTo>
                  <a:cubicBezTo>
                    <a:pt x="4" y="89"/>
                    <a:pt x="4" y="89"/>
                    <a:pt x="4" y="89"/>
                  </a:cubicBezTo>
                  <a:cubicBezTo>
                    <a:pt x="7" y="89"/>
                    <a:pt x="7" y="89"/>
                    <a:pt x="8" y="88"/>
                  </a:cubicBezTo>
                  <a:cubicBezTo>
                    <a:pt x="7" y="86"/>
                    <a:pt x="7" y="87"/>
                    <a:pt x="7" y="84"/>
                  </a:cubicBezTo>
                  <a:cubicBezTo>
                    <a:pt x="9" y="83"/>
                    <a:pt x="8" y="84"/>
                    <a:pt x="9" y="82"/>
                  </a:cubicBezTo>
                  <a:cubicBezTo>
                    <a:pt x="8" y="83"/>
                    <a:pt x="8" y="83"/>
                    <a:pt x="7" y="83"/>
                  </a:cubicBezTo>
                  <a:cubicBezTo>
                    <a:pt x="8" y="80"/>
                    <a:pt x="8" y="77"/>
                    <a:pt x="8" y="73"/>
                  </a:cubicBezTo>
                  <a:cubicBezTo>
                    <a:pt x="6" y="73"/>
                    <a:pt x="6" y="73"/>
                    <a:pt x="6" y="73"/>
                  </a:cubicBezTo>
                  <a:cubicBezTo>
                    <a:pt x="6" y="71"/>
                    <a:pt x="6" y="71"/>
                    <a:pt x="6" y="71"/>
                  </a:cubicBezTo>
                  <a:cubicBezTo>
                    <a:pt x="7" y="71"/>
                    <a:pt x="7" y="72"/>
                    <a:pt x="8" y="71"/>
                  </a:cubicBezTo>
                  <a:cubicBezTo>
                    <a:pt x="8" y="70"/>
                    <a:pt x="8" y="70"/>
                    <a:pt x="8" y="70"/>
                  </a:cubicBezTo>
                  <a:cubicBezTo>
                    <a:pt x="5" y="70"/>
                    <a:pt x="6" y="71"/>
                    <a:pt x="5" y="71"/>
                  </a:cubicBezTo>
                  <a:cubicBezTo>
                    <a:pt x="4" y="70"/>
                    <a:pt x="4" y="69"/>
                    <a:pt x="3" y="68"/>
                  </a:cubicBezTo>
                  <a:cubicBezTo>
                    <a:pt x="5" y="68"/>
                    <a:pt x="6" y="67"/>
                    <a:pt x="7" y="67"/>
                  </a:cubicBezTo>
                  <a:cubicBezTo>
                    <a:pt x="8" y="68"/>
                    <a:pt x="8" y="68"/>
                    <a:pt x="8" y="69"/>
                  </a:cubicBezTo>
                  <a:cubicBezTo>
                    <a:pt x="9" y="68"/>
                    <a:pt x="10" y="68"/>
                    <a:pt x="10" y="67"/>
                  </a:cubicBezTo>
                  <a:cubicBezTo>
                    <a:pt x="10" y="61"/>
                    <a:pt x="10" y="61"/>
                    <a:pt x="10" y="61"/>
                  </a:cubicBezTo>
                  <a:cubicBezTo>
                    <a:pt x="12" y="61"/>
                    <a:pt x="13" y="61"/>
                    <a:pt x="14" y="61"/>
                  </a:cubicBezTo>
                  <a:cubicBezTo>
                    <a:pt x="15" y="62"/>
                    <a:pt x="15" y="62"/>
                    <a:pt x="15" y="62"/>
                  </a:cubicBezTo>
                  <a:cubicBezTo>
                    <a:pt x="14" y="63"/>
                    <a:pt x="14" y="63"/>
                    <a:pt x="13" y="64"/>
                  </a:cubicBezTo>
                  <a:cubicBezTo>
                    <a:pt x="13" y="64"/>
                    <a:pt x="13" y="65"/>
                    <a:pt x="12" y="66"/>
                  </a:cubicBezTo>
                  <a:cubicBezTo>
                    <a:pt x="15" y="66"/>
                    <a:pt x="17" y="66"/>
                    <a:pt x="20" y="67"/>
                  </a:cubicBezTo>
                  <a:cubicBezTo>
                    <a:pt x="20" y="66"/>
                    <a:pt x="20" y="65"/>
                    <a:pt x="21" y="64"/>
                  </a:cubicBezTo>
                  <a:cubicBezTo>
                    <a:pt x="22" y="65"/>
                    <a:pt x="21" y="65"/>
                    <a:pt x="23" y="66"/>
                  </a:cubicBezTo>
                  <a:cubicBezTo>
                    <a:pt x="23" y="62"/>
                    <a:pt x="23" y="62"/>
                    <a:pt x="23" y="62"/>
                  </a:cubicBezTo>
                  <a:cubicBezTo>
                    <a:pt x="24" y="64"/>
                    <a:pt x="24" y="64"/>
                    <a:pt x="24" y="64"/>
                  </a:cubicBezTo>
                  <a:cubicBezTo>
                    <a:pt x="24" y="65"/>
                    <a:pt x="24" y="66"/>
                    <a:pt x="23" y="67"/>
                  </a:cubicBezTo>
                  <a:cubicBezTo>
                    <a:pt x="26" y="67"/>
                    <a:pt x="26" y="67"/>
                    <a:pt x="26" y="67"/>
                  </a:cubicBezTo>
                  <a:cubicBezTo>
                    <a:pt x="27" y="66"/>
                    <a:pt x="27" y="66"/>
                    <a:pt x="28" y="66"/>
                  </a:cubicBezTo>
                  <a:cubicBezTo>
                    <a:pt x="27" y="65"/>
                    <a:pt x="27" y="64"/>
                    <a:pt x="27" y="63"/>
                  </a:cubicBezTo>
                  <a:cubicBezTo>
                    <a:pt x="27" y="63"/>
                    <a:pt x="27" y="63"/>
                    <a:pt x="27" y="63"/>
                  </a:cubicBezTo>
                  <a:cubicBezTo>
                    <a:pt x="25" y="65"/>
                    <a:pt x="27" y="64"/>
                    <a:pt x="25" y="64"/>
                  </a:cubicBezTo>
                  <a:cubicBezTo>
                    <a:pt x="27" y="61"/>
                    <a:pt x="29" y="60"/>
                    <a:pt x="30" y="57"/>
                  </a:cubicBezTo>
                  <a:cubicBezTo>
                    <a:pt x="29" y="57"/>
                    <a:pt x="29" y="57"/>
                    <a:pt x="29" y="57"/>
                  </a:cubicBezTo>
                  <a:cubicBezTo>
                    <a:pt x="28" y="57"/>
                    <a:pt x="28" y="57"/>
                    <a:pt x="27" y="58"/>
                  </a:cubicBezTo>
                  <a:cubicBezTo>
                    <a:pt x="26" y="59"/>
                    <a:pt x="26" y="60"/>
                    <a:pt x="26" y="61"/>
                  </a:cubicBezTo>
                  <a:cubicBezTo>
                    <a:pt x="26" y="61"/>
                    <a:pt x="25" y="61"/>
                    <a:pt x="24" y="60"/>
                  </a:cubicBezTo>
                  <a:cubicBezTo>
                    <a:pt x="24" y="59"/>
                    <a:pt x="23" y="57"/>
                    <a:pt x="22" y="56"/>
                  </a:cubicBezTo>
                  <a:cubicBezTo>
                    <a:pt x="22" y="56"/>
                    <a:pt x="22" y="56"/>
                    <a:pt x="22" y="56"/>
                  </a:cubicBezTo>
                  <a:cubicBezTo>
                    <a:pt x="22" y="57"/>
                    <a:pt x="22" y="57"/>
                    <a:pt x="22" y="57"/>
                  </a:cubicBezTo>
                  <a:cubicBezTo>
                    <a:pt x="21" y="59"/>
                    <a:pt x="22" y="60"/>
                    <a:pt x="23" y="62"/>
                  </a:cubicBezTo>
                  <a:cubicBezTo>
                    <a:pt x="22" y="62"/>
                    <a:pt x="21" y="63"/>
                    <a:pt x="20" y="63"/>
                  </a:cubicBezTo>
                  <a:cubicBezTo>
                    <a:pt x="20" y="62"/>
                    <a:pt x="20" y="60"/>
                    <a:pt x="21" y="59"/>
                  </a:cubicBezTo>
                  <a:cubicBezTo>
                    <a:pt x="20" y="59"/>
                    <a:pt x="20" y="59"/>
                    <a:pt x="20" y="59"/>
                  </a:cubicBezTo>
                  <a:cubicBezTo>
                    <a:pt x="19" y="60"/>
                    <a:pt x="18" y="61"/>
                    <a:pt x="17" y="62"/>
                  </a:cubicBezTo>
                  <a:cubicBezTo>
                    <a:pt x="16" y="61"/>
                    <a:pt x="16" y="61"/>
                    <a:pt x="16" y="61"/>
                  </a:cubicBezTo>
                  <a:cubicBezTo>
                    <a:pt x="20" y="58"/>
                    <a:pt x="21" y="55"/>
                    <a:pt x="20" y="51"/>
                  </a:cubicBezTo>
                  <a:cubicBezTo>
                    <a:pt x="19" y="51"/>
                    <a:pt x="19" y="51"/>
                    <a:pt x="19" y="51"/>
                  </a:cubicBezTo>
                  <a:cubicBezTo>
                    <a:pt x="19" y="53"/>
                    <a:pt x="19" y="55"/>
                    <a:pt x="18" y="57"/>
                  </a:cubicBezTo>
                  <a:cubicBezTo>
                    <a:pt x="15" y="57"/>
                    <a:pt x="15" y="57"/>
                    <a:pt x="11" y="58"/>
                  </a:cubicBezTo>
                  <a:cubicBezTo>
                    <a:pt x="11" y="57"/>
                    <a:pt x="10" y="57"/>
                    <a:pt x="9" y="56"/>
                  </a:cubicBezTo>
                  <a:cubicBezTo>
                    <a:pt x="10" y="53"/>
                    <a:pt x="10" y="51"/>
                    <a:pt x="11" y="48"/>
                  </a:cubicBezTo>
                  <a:cubicBezTo>
                    <a:pt x="9" y="49"/>
                    <a:pt x="8" y="50"/>
                    <a:pt x="6" y="50"/>
                  </a:cubicBezTo>
                  <a:cubicBezTo>
                    <a:pt x="6" y="46"/>
                    <a:pt x="5" y="46"/>
                    <a:pt x="3" y="43"/>
                  </a:cubicBezTo>
                  <a:cubicBezTo>
                    <a:pt x="7" y="42"/>
                    <a:pt x="5" y="41"/>
                    <a:pt x="7" y="39"/>
                  </a:cubicBezTo>
                  <a:cubicBezTo>
                    <a:pt x="7" y="40"/>
                    <a:pt x="7" y="40"/>
                    <a:pt x="7" y="40"/>
                  </a:cubicBezTo>
                  <a:cubicBezTo>
                    <a:pt x="12" y="42"/>
                    <a:pt x="9" y="50"/>
                    <a:pt x="13" y="53"/>
                  </a:cubicBezTo>
                  <a:cubicBezTo>
                    <a:pt x="12" y="52"/>
                    <a:pt x="12" y="52"/>
                    <a:pt x="12" y="52"/>
                  </a:cubicBezTo>
                  <a:cubicBezTo>
                    <a:pt x="13" y="51"/>
                    <a:pt x="13" y="51"/>
                    <a:pt x="13" y="51"/>
                  </a:cubicBezTo>
                  <a:cubicBezTo>
                    <a:pt x="15" y="51"/>
                    <a:pt x="14" y="52"/>
                    <a:pt x="16" y="51"/>
                  </a:cubicBezTo>
                  <a:cubicBezTo>
                    <a:pt x="15" y="47"/>
                    <a:pt x="15" y="43"/>
                    <a:pt x="16" y="39"/>
                  </a:cubicBezTo>
                  <a:cubicBezTo>
                    <a:pt x="14" y="39"/>
                    <a:pt x="11" y="38"/>
                    <a:pt x="11" y="37"/>
                  </a:cubicBezTo>
                  <a:cubicBezTo>
                    <a:pt x="10" y="34"/>
                    <a:pt x="11" y="33"/>
                    <a:pt x="9" y="31"/>
                  </a:cubicBezTo>
                  <a:cubicBezTo>
                    <a:pt x="9" y="34"/>
                    <a:pt x="9" y="34"/>
                    <a:pt x="9" y="34"/>
                  </a:cubicBezTo>
                  <a:cubicBezTo>
                    <a:pt x="8" y="34"/>
                    <a:pt x="8" y="34"/>
                    <a:pt x="8" y="34"/>
                  </a:cubicBezTo>
                  <a:cubicBezTo>
                    <a:pt x="7" y="32"/>
                    <a:pt x="6" y="31"/>
                    <a:pt x="6" y="30"/>
                  </a:cubicBezTo>
                  <a:cubicBezTo>
                    <a:pt x="6" y="28"/>
                    <a:pt x="6" y="27"/>
                    <a:pt x="6" y="26"/>
                  </a:cubicBezTo>
                  <a:cubicBezTo>
                    <a:pt x="9" y="25"/>
                    <a:pt x="8" y="25"/>
                    <a:pt x="10" y="24"/>
                  </a:cubicBezTo>
                  <a:cubicBezTo>
                    <a:pt x="10" y="25"/>
                    <a:pt x="11" y="26"/>
                    <a:pt x="12" y="27"/>
                  </a:cubicBezTo>
                  <a:cubicBezTo>
                    <a:pt x="12" y="27"/>
                    <a:pt x="13" y="27"/>
                    <a:pt x="13" y="27"/>
                  </a:cubicBezTo>
                  <a:cubicBezTo>
                    <a:pt x="13" y="26"/>
                    <a:pt x="13" y="26"/>
                    <a:pt x="13" y="26"/>
                  </a:cubicBezTo>
                  <a:cubicBezTo>
                    <a:pt x="12" y="24"/>
                    <a:pt x="11" y="21"/>
                    <a:pt x="11" y="18"/>
                  </a:cubicBezTo>
                  <a:cubicBezTo>
                    <a:pt x="12" y="18"/>
                    <a:pt x="12" y="18"/>
                    <a:pt x="12" y="18"/>
                  </a:cubicBezTo>
                  <a:cubicBezTo>
                    <a:pt x="12" y="19"/>
                    <a:pt x="13" y="19"/>
                    <a:pt x="13" y="19"/>
                  </a:cubicBezTo>
                  <a:cubicBezTo>
                    <a:pt x="13" y="22"/>
                    <a:pt x="12" y="22"/>
                    <a:pt x="13" y="24"/>
                  </a:cubicBezTo>
                  <a:cubicBezTo>
                    <a:pt x="14" y="24"/>
                    <a:pt x="14" y="24"/>
                    <a:pt x="14" y="24"/>
                  </a:cubicBezTo>
                  <a:cubicBezTo>
                    <a:pt x="14" y="23"/>
                    <a:pt x="15" y="21"/>
                    <a:pt x="15" y="19"/>
                  </a:cubicBezTo>
                  <a:cubicBezTo>
                    <a:pt x="11" y="16"/>
                    <a:pt x="11" y="16"/>
                    <a:pt x="11" y="16"/>
                  </a:cubicBezTo>
                  <a:cubicBezTo>
                    <a:pt x="8" y="18"/>
                    <a:pt x="8" y="17"/>
                    <a:pt x="4" y="17"/>
                  </a:cubicBezTo>
                  <a:cubicBezTo>
                    <a:pt x="4" y="15"/>
                    <a:pt x="5" y="15"/>
                    <a:pt x="3" y="14"/>
                  </a:cubicBezTo>
                  <a:cubicBezTo>
                    <a:pt x="3" y="14"/>
                    <a:pt x="3" y="14"/>
                    <a:pt x="3" y="14"/>
                  </a:cubicBezTo>
                  <a:cubicBezTo>
                    <a:pt x="3" y="15"/>
                    <a:pt x="3" y="15"/>
                    <a:pt x="3" y="15"/>
                  </a:cubicBezTo>
                  <a:cubicBezTo>
                    <a:pt x="3" y="16"/>
                    <a:pt x="3" y="16"/>
                    <a:pt x="3" y="17"/>
                  </a:cubicBezTo>
                  <a:cubicBezTo>
                    <a:pt x="3" y="17"/>
                    <a:pt x="2" y="17"/>
                    <a:pt x="1" y="17"/>
                  </a:cubicBezTo>
                  <a:cubicBezTo>
                    <a:pt x="1" y="16"/>
                    <a:pt x="1" y="15"/>
                    <a:pt x="0" y="14"/>
                  </a:cubicBezTo>
                  <a:cubicBezTo>
                    <a:pt x="2" y="12"/>
                    <a:pt x="1" y="11"/>
                    <a:pt x="3" y="11"/>
                  </a:cubicBezTo>
                  <a:cubicBezTo>
                    <a:pt x="14" y="7"/>
                    <a:pt x="52" y="9"/>
                    <a:pt x="70" y="9"/>
                  </a:cubicBezTo>
                  <a:cubicBezTo>
                    <a:pt x="69" y="9"/>
                    <a:pt x="69" y="10"/>
                    <a:pt x="69" y="10"/>
                  </a:cubicBezTo>
                  <a:cubicBezTo>
                    <a:pt x="73" y="10"/>
                    <a:pt x="73" y="8"/>
                    <a:pt x="80" y="9"/>
                  </a:cubicBezTo>
                  <a:cubicBezTo>
                    <a:pt x="80" y="9"/>
                    <a:pt x="80" y="9"/>
                    <a:pt x="80" y="9"/>
                  </a:cubicBezTo>
                  <a:cubicBezTo>
                    <a:pt x="78" y="11"/>
                    <a:pt x="78" y="11"/>
                    <a:pt x="78" y="11"/>
                  </a:cubicBezTo>
                  <a:cubicBezTo>
                    <a:pt x="76" y="15"/>
                    <a:pt x="76" y="19"/>
                    <a:pt x="74" y="22"/>
                  </a:cubicBezTo>
                  <a:cubicBezTo>
                    <a:pt x="72" y="21"/>
                    <a:pt x="74" y="20"/>
                    <a:pt x="72" y="21"/>
                  </a:cubicBezTo>
                  <a:cubicBezTo>
                    <a:pt x="72" y="22"/>
                    <a:pt x="72" y="22"/>
                    <a:pt x="72" y="22"/>
                  </a:cubicBezTo>
                  <a:cubicBezTo>
                    <a:pt x="75" y="23"/>
                    <a:pt x="76" y="23"/>
                    <a:pt x="77" y="24"/>
                  </a:cubicBezTo>
                  <a:cubicBezTo>
                    <a:pt x="78" y="26"/>
                    <a:pt x="77" y="25"/>
                    <a:pt x="78" y="27"/>
                  </a:cubicBezTo>
                  <a:cubicBezTo>
                    <a:pt x="79" y="27"/>
                    <a:pt x="79" y="27"/>
                    <a:pt x="79" y="27"/>
                  </a:cubicBezTo>
                  <a:cubicBezTo>
                    <a:pt x="79" y="26"/>
                    <a:pt x="79" y="26"/>
                    <a:pt x="80" y="25"/>
                  </a:cubicBezTo>
                  <a:cubicBezTo>
                    <a:pt x="79" y="23"/>
                    <a:pt x="78" y="24"/>
                    <a:pt x="81" y="23"/>
                  </a:cubicBezTo>
                  <a:cubicBezTo>
                    <a:pt x="80" y="22"/>
                    <a:pt x="80" y="21"/>
                    <a:pt x="80" y="20"/>
                  </a:cubicBezTo>
                  <a:cubicBezTo>
                    <a:pt x="78" y="20"/>
                    <a:pt x="78" y="20"/>
                    <a:pt x="78" y="20"/>
                  </a:cubicBezTo>
                  <a:cubicBezTo>
                    <a:pt x="78" y="23"/>
                    <a:pt x="78" y="23"/>
                    <a:pt x="78" y="23"/>
                  </a:cubicBezTo>
                  <a:cubicBezTo>
                    <a:pt x="78" y="23"/>
                    <a:pt x="78" y="23"/>
                    <a:pt x="78" y="23"/>
                  </a:cubicBezTo>
                  <a:cubicBezTo>
                    <a:pt x="77" y="21"/>
                    <a:pt x="77" y="22"/>
                    <a:pt x="77" y="20"/>
                  </a:cubicBezTo>
                  <a:cubicBezTo>
                    <a:pt x="78" y="19"/>
                    <a:pt x="77" y="20"/>
                    <a:pt x="78" y="18"/>
                  </a:cubicBezTo>
                  <a:cubicBezTo>
                    <a:pt x="80" y="19"/>
                    <a:pt x="79" y="19"/>
                    <a:pt x="81" y="18"/>
                  </a:cubicBezTo>
                  <a:cubicBezTo>
                    <a:pt x="82" y="17"/>
                    <a:pt x="81" y="18"/>
                    <a:pt x="82" y="16"/>
                  </a:cubicBezTo>
                  <a:cubicBezTo>
                    <a:pt x="80" y="13"/>
                    <a:pt x="80" y="13"/>
                    <a:pt x="80" y="13"/>
                  </a:cubicBezTo>
                  <a:cubicBezTo>
                    <a:pt x="82" y="13"/>
                    <a:pt x="83" y="14"/>
                    <a:pt x="85" y="14"/>
                  </a:cubicBezTo>
                  <a:cubicBezTo>
                    <a:pt x="83" y="16"/>
                    <a:pt x="82" y="20"/>
                    <a:pt x="84" y="23"/>
                  </a:cubicBezTo>
                  <a:cubicBezTo>
                    <a:pt x="85" y="23"/>
                    <a:pt x="87" y="23"/>
                    <a:pt x="89" y="24"/>
                  </a:cubicBezTo>
                  <a:cubicBezTo>
                    <a:pt x="89" y="23"/>
                    <a:pt x="89" y="23"/>
                    <a:pt x="88" y="23"/>
                  </a:cubicBezTo>
                  <a:cubicBezTo>
                    <a:pt x="84" y="19"/>
                    <a:pt x="87" y="16"/>
                    <a:pt x="86" y="12"/>
                  </a:cubicBezTo>
                  <a:cubicBezTo>
                    <a:pt x="83" y="12"/>
                    <a:pt x="82" y="12"/>
                    <a:pt x="81" y="10"/>
                  </a:cubicBezTo>
                  <a:cubicBezTo>
                    <a:pt x="82" y="10"/>
                    <a:pt x="82" y="10"/>
                    <a:pt x="82" y="10"/>
                  </a:cubicBezTo>
                  <a:cubicBezTo>
                    <a:pt x="83" y="8"/>
                    <a:pt x="83" y="8"/>
                    <a:pt x="83" y="8"/>
                  </a:cubicBezTo>
                  <a:cubicBezTo>
                    <a:pt x="110" y="8"/>
                    <a:pt x="137" y="7"/>
                    <a:pt x="164" y="6"/>
                  </a:cubicBezTo>
                  <a:cubicBezTo>
                    <a:pt x="175" y="6"/>
                    <a:pt x="200" y="7"/>
                    <a:pt x="214" y="5"/>
                  </a:cubicBezTo>
                  <a:cubicBezTo>
                    <a:pt x="225" y="4"/>
                    <a:pt x="250" y="4"/>
                    <a:pt x="250" y="7"/>
                  </a:cubicBezTo>
                  <a:cubicBezTo>
                    <a:pt x="258" y="2"/>
                    <a:pt x="265" y="4"/>
                    <a:pt x="272" y="8"/>
                  </a:cubicBezTo>
                  <a:cubicBezTo>
                    <a:pt x="272" y="6"/>
                    <a:pt x="272" y="6"/>
                    <a:pt x="273" y="4"/>
                  </a:cubicBezTo>
                  <a:cubicBezTo>
                    <a:pt x="275" y="4"/>
                    <a:pt x="278" y="5"/>
                    <a:pt x="280" y="5"/>
                  </a:cubicBezTo>
                  <a:cubicBezTo>
                    <a:pt x="279" y="8"/>
                    <a:pt x="278" y="12"/>
                    <a:pt x="275" y="15"/>
                  </a:cubicBezTo>
                  <a:cubicBezTo>
                    <a:pt x="275" y="14"/>
                    <a:pt x="274" y="14"/>
                    <a:pt x="274" y="14"/>
                  </a:cubicBezTo>
                  <a:cubicBezTo>
                    <a:pt x="273" y="12"/>
                    <a:pt x="273" y="11"/>
                    <a:pt x="273" y="9"/>
                  </a:cubicBezTo>
                  <a:cubicBezTo>
                    <a:pt x="272" y="9"/>
                    <a:pt x="272" y="9"/>
                    <a:pt x="272" y="9"/>
                  </a:cubicBezTo>
                  <a:cubicBezTo>
                    <a:pt x="272" y="14"/>
                    <a:pt x="271" y="19"/>
                    <a:pt x="271" y="23"/>
                  </a:cubicBezTo>
                  <a:cubicBezTo>
                    <a:pt x="274" y="24"/>
                    <a:pt x="277" y="30"/>
                    <a:pt x="278" y="33"/>
                  </a:cubicBezTo>
                  <a:cubicBezTo>
                    <a:pt x="276" y="34"/>
                    <a:pt x="275" y="34"/>
                    <a:pt x="272" y="34"/>
                  </a:cubicBezTo>
                  <a:cubicBezTo>
                    <a:pt x="271" y="39"/>
                    <a:pt x="271" y="40"/>
                    <a:pt x="269" y="43"/>
                  </a:cubicBezTo>
                  <a:cubicBezTo>
                    <a:pt x="269" y="43"/>
                    <a:pt x="269" y="43"/>
                    <a:pt x="269" y="43"/>
                  </a:cubicBezTo>
                  <a:cubicBezTo>
                    <a:pt x="267" y="42"/>
                    <a:pt x="268" y="42"/>
                    <a:pt x="266" y="42"/>
                  </a:cubicBezTo>
                  <a:cubicBezTo>
                    <a:pt x="266" y="40"/>
                    <a:pt x="267" y="40"/>
                    <a:pt x="267" y="38"/>
                  </a:cubicBezTo>
                  <a:cubicBezTo>
                    <a:pt x="266" y="37"/>
                    <a:pt x="265" y="35"/>
                    <a:pt x="264" y="34"/>
                  </a:cubicBezTo>
                  <a:cubicBezTo>
                    <a:pt x="263" y="34"/>
                    <a:pt x="262" y="34"/>
                    <a:pt x="261" y="34"/>
                  </a:cubicBezTo>
                  <a:cubicBezTo>
                    <a:pt x="262" y="37"/>
                    <a:pt x="263" y="42"/>
                    <a:pt x="263" y="42"/>
                  </a:cubicBezTo>
                  <a:cubicBezTo>
                    <a:pt x="267" y="42"/>
                    <a:pt x="267" y="46"/>
                    <a:pt x="272" y="45"/>
                  </a:cubicBezTo>
                  <a:cubicBezTo>
                    <a:pt x="273" y="50"/>
                    <a:pt x="274" y="51"/>
                    <a:pt x="273" y="55"/>
                  </a:cubicBezTo>
                  <a:cubicBezTo>
                    <a:pt x="274" y="55"/>
                    <a:pt x="274" y="55"/>
                    <a:pt x="274" y="55"/>
                  </a:cubicBezTo>
                  <a:cubicBezTo>
                    <a:pt x="274" y="55"/>
                    <a:pt x="275" y="54"/>
                    <a:pt x="276" y="53"/>
                  </a:cubicBezTo>
                  <a:cubicBezTo>
                    <a:pt x="275" y="51"/>
                    <a:pt x="277" y="49"/>
                    <a:pt x="274" y="47"/>
                  </a:cubicBezTo>
                  <a:cubicBezTo>
                    <a:pt x="276" y="44"/>
                    <a:pt x="276" y="44"/>
                    <a:pt x="276" y="44"/>
                  </a:cubicBezTo>
                  <a:cubicBezTo>
                    <a:pt x="277" y="44"/>
                    <a:pt x="277" y="44"/>
                    <a:pt x="277" y="44"/>
                  </a:cubicBezTo>
                  <a:cubicBezTo>
                    <a:pt x="276" y="48"/>
                    <a:pt x="277" y="52"/>
                    <a:pt x="278" y="55"/>
                  </a:cubicBezTo>
                  <a:cubicBezTo>
                    <a:pt x="282" y="52"/>
                    <a:pt x="293" y="51"/>
                    <a:pt x="299" y="53"/>
                  </a:cubicBezTo>
                  <a:cubicBezTo>
                    <a:pt x="299" y="52"/>
                    <a:pt x="300" y="51"/>
                    <a:pt x="301" y="50"/>
                  </a:cubicBezTo>
                  <a:cubicBezTo>
                    <a:pt x="303" y="52"/>
                    <a:pt x="303" y="52"/>
                    <a:pt x="306" y="52"/>
                  </a:cubicBezTo>
                  <a:cubicBezTo>
                    <a:pt x="306" y="49"/>
                    <a:pt x="306" y="47"/>
                    <a:pt x="309" y="46"/>
                  </a:cubicBezTo>
                  <a:cubicBezTo>
                    <a:pt x="310" y="48"/>
                    <a:pt x="310" y="49"/>
                    <a:pt x="311" y="50"/>
                  </a:cubicBezTo>
                  <a:cubicBezTo>
                    <a:pt x="311" y="49"/>
                    <a:pt x="311" y="49"/>
                    <a:pt x="311" y="49"/>
                  </a:cubicBezTo>
                  <a:cubicBezTo>
                    <a:pt x="310" y="46"/>
                    <a:pt x="309" y="43"/>
                    <a:pt x="308" y="39"/>
                  </a:cubicBezTo>
                  <a:cubicBezTo>
                    <a:pt x="307" y="41"/>
                    <a:pt x="308" y="41"/>
                    <a:pt x="306" y="42"/>
                  </a:cubicBezTo>
                  <a:cubicBezTo>
                    <a:pt x="306" y="40"/>
                    <a:pt x="306" y="40"/>
                    <a:pt x="306" y="40"/>
                  </a:cubicBezTo>
                  <a:cubicBezTo>
                    <a:pt x="307" y="38"/>
                    <a:pt x="309" y="37"/>
                    <a:pt x="310" y="36"/>
                  </a:cubicBezTo>
                  <a:cubicBezTo>
                    <a:pt x="310" y="36"/>
                    <a:pt x="310" y="36"/>
                    <a:pt x="310" y="36"/>
                  </a:cubicBezTo>
                  <a:cubicBezTo>
                    <a:pt x="310" y="36"/>
                    <a:pt x="311" y="36"/>
                    <a:pt x="311" y="37"/>
                  </a:cubicBezTo>
                  <a:cubicBezTo>
                    <a:pt x="311" y="40"/>
                    <a:pt x="311" y="45"/>
                    <a:pt x="313" y="47"/>
                  </a:cubicBezTo>
                  <a:cubicBezTo>
                    <a:pt x="314" y="44"/>
                    <a:pt x="317" y="44"/>
                    <a:pt x="320" y="42"/>
                  </a:cubicBezTo>
                  <a:cubicBezTo>
                    <a:pt x="321" y="44"/>
                    <a:pt x="322" y="46"/>
                    <a:pt x="323" y="48"/>
                  </a:cubicBezTo>
                  <a:cubicBezTo>
                    <a:pt x="323" y="46"/>
                    <a:pt x="328" y="29"/>
                    <a:pt x="328" y="29"/>
                  </a:cubicBezTo>
                  <a:cubicBezTo>
                    <a:pt x="329" y="30"/>
                    <a:pt x="329" y="30"/>
                    <a:pt x="329" y="30"/>
                  </a:cubicBezTo>
                  <a:cubicBezTo>
                    <a:pt x="329" y="32"/>
                    <a:pt x="328" y="32"/>
                    <a:pt x="329" y="35"/>
                  </a:cubicBezTo>
                  <a:cubicBezTo>
                    <a:pt x="330" y="35"/>
                    <a:pt x="330" y="35"/>
                    <a:pt x="330" y="35"/>
                  </a:cubicBezTo>
                  <a:cubicBezTo>
                    <a:pt x="330" y="30"/>
                    <a:pt x="331" y="24"/>
                    <a:pt x="331" y="19"/>
                  </a:cubicBezTo>
                  <a:cubicBezTo>
                    <a:pt x="330" y="19"/>
                    <a:pt x="330" y="19"/>
                    <a:pt x="330" y="19"/>
                  </a:cubicBezTo>
                  <a:cubicBezTo>
                    <a:pt x="330" y="21"/>
                    <a:pt x="330" y="21"/>
                    <a:pt x="329" y="23"/>
                  </a:cubicBezTo>
                  <a:cubicBezTo>
                    <a:pt x="329" y="22"/>
                    <a:pt x="328" y="22"/>
                    <a:pt x="328" y="22"/>
                  </a:cubicBezTo>
                  <a:cubicBezTo>
                    <a:pt x="328" y="18"/>
                    <a:pt x="329" y="16"/>
                    <a:pt x="330" y="13"/>
                  </a:cubicBezTo>
                  <a:cubicBezTo>
                    <a:pt x="326" y="9"/>
                    <a:pt x="326" y="9"/>
                    <a:pt x="326" y="9"/>
                  </a:cubicBezTo>
                  <a:cubicBezTo>
                    <a:pt x="325" y="10"/>
                    <a:pt x="325" y="11"/>
                    <a:pt x="324" y="12"/>
                  </a:cubicBezTo>
                  <a:cubicBezTo>
                    <a:pt x="323" y="10"/>
                    <a:pt x="323" y="10"/>
                    <a:pt x="322" y="8"/>
                  </a:cubicBezTo>
                  <a:cubicBezTo>
                    <a:pt x="322" y="9"/>
                    <a:pt x="322" y="9"/>
                    <a:pt x="322" y="9"/>
                  </a:cubicBezTo>
                  <a:cubicBezTo>
                    <a:pt x="320" y="11"/>
                    <a:pt x="318" y="13"/>
                    <a:pt x="316" y="14"/>
                  </a:cubicBezTo>
                  <a:cubicBezTo>
                    <a:pt x="316" y="13"/>
                    <a:pt x="316" y="12"/>
                    <a:pt x="317" y="10"/>
                  </a:cubicBezTo>
                  <a:cubicBezTo>
                    <a:pt x="316" y="10"/>
                    <a:pt x="316" y="10"/>
                    <a:pt x="315" y="10"/>
                  </a:cubicBezTo>
                  <a:cubicBezTo>
                    <a:pt x="314" y="10"/>
                    <a:pt x="314" y="10"/>
                    <a:pt x="314" y="10"/>
                  </a:cubicBezTo>
                  <a:cubicBezTo>
                    <a:pt x="315" y="17"/>
                    <a:pt x="315" y="24"/>
                    <a:pt x="313" y="29"/>
                  </a:cubicBezTo>
                  <a:cubicBezTo>
                    <a:pt x="313" y="29"/>
                    <a:pt x="313" y="28"/>
                    <a:pt x="312" y="28"/>
                  </a:cubicBezTo>
                  <a:cubicBezTo>
                    <a:pt x="312" y="24"/>
                    <a:pt x="312" y="22"/>
                    <a:pt x="311" y="21"/>
                  </a:cubicBezTo>
                  <a:cubicBezTo>
                    <a:pt x="312" y="18"/>
                    <a:pt x="313" y="17"/>
                    <a:pt x="313" y="14"/>
                  </a:cubicBezTo>
                  <a:cubicBezTo>
                    <a:pt x="312" y="14"/>
                    <a:pt x="312" y="14"/>
                    <a:pt x="311" y="14"/>
                  </a:cubicBezTo>
                  <a:cubicBezTo>
                    <a:pt x="311" y="17"/>
                    <a:pt x="312" y="16"/>
                    <a:pt x="310" y="17"/>
                  </a:cubicBezTo>
                  <a:cubicBezTo>
                    <a:pt x="310" y="15"/>
                    <a:pt x="310" y="15"/>
                    <a:pt x="310" y="15"/>
                  </a:cubicBezTo>
                  <a:cubicBezTo>
                    <a:pt x="311" y="12"/>
                    <a:pt x="312" y="12"/>
                    <a:pt x="310" y="10"/>
                  </a:cubicBezTo>
                  <a:cubicBezTo>
                    <a:pt x="310" y="7"/>
                    <a:pt x="310" y="7"/>
                    <a:pt x="310" y="7"/>
                  </a:cubicBezTo>
                  <a:cubicBezTo>
                    <a:pt x="309" y="8"/>
                    <a:pt x="309" y="8"/>
                    <a:pt x="309" y="8"/>
                  </a:cubicBezTo>
                  <a:cubicBezTo>
                    <a:pt x="309" y="12"/>
                    <a:pt x="310" y="23"/>
                    <a:pt x="305" y="25"/>
                  </a:cubicBezTo>
                  <a:cubicBezTo>
                    <a:pt x="306" y="22"/>
                    <a:pt x="306" y="19"/>
                    <a:pt x="307" y="15"/>
                  </a:cubicBezTo>
                  <a:cubicBezTo>
                    <a:pt x="304" y="15"/>
                    <a:pt x="304" y="15"/>
                    <a:pt x="304" y="15"/>
                  </a:cubicBezTo>
                  <a:cubicBezTo>
                    <a:pt x="303" y="18"/>
                    <a:pt x="302" y="19"/>
                    <a:pt x="300" y="21"/>
                  </a:cubicBezTo>
                  <a:cubicBezTo>
                    <a:pt x="300" y="19"/>
                    <a:pt x="301" y="16"/>
                    <a:pt x="301" y="14"/>
                  </a:cubicBezTo>
                  <a:cubicBezTo>
                    <a:pt x="300" y="13"/>
                    <a:pt x="299" y="13"/>
                    <a:pt x="298" y="13"/>
                  </a:cubicBezTo>
                  <a:cubicBezTo>
                    <a:pt x="297" y="14"/>
                    <a:pt x="296" y="14"/>
                    <a:pt x="295" y="15"/>
                  </a:cubicBezTo>
                  <a:cubicBezTo>
                    <a:pt x="296" y="16"/>
                    <a:pt x="297" y="16"/>
                    <a:pt x="298" y="17"/>
                  </a:cubicBezTo>
                  <a:cubicBezTo>
                    <a:pt x="295" y="17"/>
                    <a:pt x="296" y="17"/>
                    <a:pt x="295" y="16"/>
                  </a:cubicBezTo>
                  <a:cubicBezTo>
                    <a:pt x="295" y="17"/>
                    <a:pt x="295" y="17"/>
                    <a:pt x="296" y="18"/>
                  </a:cubicBezTo>
                  <a:cubicBezTo>
                    <a:pt x="296" y="19"/>
                    <a:pt x="297" y="19"/>
                    <a:pt x="298" y="19"/>
                  </a:cubicBezTo>
                  <a:cubicBezTo>
                    <a:pt x="298" y="20"/>
                    <a:pt x="297" y="22"/>
                    <a:pt x="297" y="23"/>
                  </a:cubicBezTo>
                  <a:cubicBezTo>
                    <a:pt x="297" y="23"/>
                    <a:pt x="297" y="23"/>
                    <a:pt x="297" y="23"/>
                  </a:cubicBezTo>
                  <a:cubicBezTo>
                    <a:pt x="297" y="21"/>
                    <a:pt x="296" y="21"/>
                    <a:pt x="296" y="19"/>
                  </a:cubicBezTo>
                  <a:cubicBezTo>
                    <a:pt x="295" y="21"/>
                    <a:pt x="295" y="21"/>
                    <a:pt x="295" y="21"/>
                  </a:cubicBezTo>
                  <a:cubicBezTo>
                    <a:pt x="293" y="19"/>
                    <a:pt x="294" y="20"/>
                    <a:pt x="291" y="18"/>
                  </a:cubicBezTo>
                  <a:cubicBezTo>
                    <a:pt x="292" y="17"/>
                    <a:pt x="292" y="16"/>
                    <a:pt x="293" y="16"/>
                  </a:cubicBezTo>
                  <a:cubicBezTo>
                    <a:pt x="293" y="16"/>
                    <a:pt x="292" y="16"/>
                    <a:pt x="292" y="16"/>
                  </a:cubicBezTo>
                  <a:cubicBezTo>
                    <a:pt x="290" y="17"/>
                    <a:pt x="291" y="17"/>
                    <a:pt x="289" y="18"/>
                  </a:cubicBezTo>
                  <a:cubicBezTo>
                    <a:pt x="289" y="13"/>
                    <a:pt x="287" y="7"/>
                    <a:pt x="284" y="6"/>
                  </a:cubicBezTo>
                  <a:cubicBezTo>
                    <a:pt x="284" y="7"/>
                    <a:pt x="284" y="7"/>
                    <a:pt x="284" y="7"/>
                  </a:cubicBezTo>
                  <a:cubicBezTo>
                    <a:pt x="285" y="9"/>
                    <a:pt x="286" y="12"/>
                    <a:pt x="287" y="14"/>
                  </a:cubicBezTo>
                  <a:cubicBezTo>
                    <a:pt x="286" y="14"/>
                    <a:pt x="286" y="13"/>
                    <a:pt x="285" y="13"/>
                  </a:cubicBezTo>
                  <a:cubicBezTo>
                    <a:pt x="285" y="17"/>
                    <a:pt x="286" y="20"/>
                    <a:pt x="284" y="21"/>
                  </a:cubicBezTo>
                  <a:cubicBezTo>
                    <a:pt x="282" y="18"/>
                    <a:pt x="279" y="19"/>
                    <a:pt x="277" y="20"/>
                  </a:cubicBezTo>
                  <a:cubicBezTo>
                    <a:pt x="277" y="15"/>
                    <a:pt x="277" y="15"/>
                    <a:pt x="277" y="15"/>
                  </a:cubicBezTo>
                  <a:cubicBezTo>
                    <a:pt x="278" y="13"/>
                    <a:pt x="278" y="13"/>
                    <a:pt x="278" y="13"/>
                  </a:cubicBezTo>
                  <a:cubicBezTo>
                    <a:pt x="278" y="13"/>
                    <a:pt x="278" y="13"/>
                    <a:pt x="278" y="14"/>
                  </a:cubicBezTo>
                  <a:cubicBezTo>
                    <a:pt x="278" y="15"/>
                    <a:pt x="279" y="16"/>
                    <a:pt x="279" y="17"/>
                  </a:cubicBezTo>
                  <a:cubicBezTo>
                    <a:pt x="281" y="15"/>
                    <a:pt x="282" y="16"/>
                    <a:pt x="284" y="12"/>
                  </a:cubicBezTo>
                  <a:cubicBezTo>
                    <a:pt x="281" y="11"/>
                    <a:pt x="281" y="11"/>
                    <a:pt x="280" y="9"/>
                  </a:cubicBezTo>
                  <a:cubicBezTo>
                    <a:pt x="281" y="7"/>
                    <a:pt x="282" y="5"/>
                    <a:pt x="283" y="4"/>
                  </a:cubicBezTo>
                  <a:cubicBezTo>
                    <a:pt x="288" y="4"/>
                    <a:pt x="288" y="4"/>
                    <a:pt x="288" y="4"/>
                  </a:cubicBezTo>
                  <a:cubicBezTo>
                    <a:pt x="288" y="5"/>
                    <a:pt x="287" y="7"/>
                    <a:pt x="287" y="8"/>
                  </a:cubicBezTo>
                  <a:cubicBezTo>
                    <a:pt x="288" y="8"/>
                    <a:pt x="288" y="8"/>
                    <a:pt x="288" y="7"/>
                  </a:cubicBezTo>
                  <a:cubicBezTo>
                    <a:pt x="289" y="5"/>
                    <a:pt x="289" y="5"/>
                    <a:pt x="290" y="4"/>
                  </a:cubicBezTo>
                  <a:cubicBezTo>
                    <a:pt x="297" y="4"/>
                    <a:pt x="313" y="1"/>
                    <a:pt x="321" y="4"/>
                  </a:cubicBezTo>
                  <a:cubicBezTo>
                    <a:pt x="321" y="5"/>
                    <a:pt x="321" y="6"/>
                    <a:pt x="321" y="7"/>
                  </a:cubicBezTo>
                  <a:cubicBezTo>
                    <a:pt x="322" y="7"/>
                    <a:pt x="322" y="6"/>
                    <a:pt x="322" y="6"/>
                  </a:cubicBezTo>
                  <a:cubicBezTo>
                    <a:pt x="322" y="6"/>
                    <a:pt x="323" y="5"/>
                    <a:pt x="323" y="5"/>
                  </a:cubicBezTo>
                  <a:cubicBezTo>
                    <a:pt x="321" y="4"/>
                    <a:pt x="321" y="4"/>
                    <a:pt x="321" y="4"/>
                  </a:cubicBezTo>
                  <a:cubicBezTo>
                    <a:pt x="323" y="4"/>
                    <a:pt x="323" y="4"/>
                    <a:pt x="323" y="4"/>
                  </a:cubicBezTo>
                  <a:cubicBezTo>
                    <a:pt x="337" y="0"/>
                    <a:pt x="383" y="1"/>
                    <a:pt x="399" y="2"/>
                  </a:cubicBezTo>
                  <a:cubicBezTo>
                    <a:pt x="399" y="10"/>
                    <a:pt x="398" y="12"/>
                    <a:pt x="400" y="18"/>
                  </a:cubicBezTo>
                  <a:cubicBezTo>
                    <a:pt x="400" y="18"/>
                    <a:pt x="399" y="17"/>
                    <a:pt x="398" y="17"/>
                  </a:cubicBezTo>
                  <a:cubicBezTo>
                    <a:pt x="398" y="18"/>
                    <a:pt x="398" y="19"/>
                    <a:pt x="397" y="20"/>
                  </a:cubicBezTo>
                  <a:cubicBezTo>
                    <a:pt x="400" y="20"/>
                    <a:pt x="399" y="20"/>
                    <a:pt x="400" y="22"/>
                  </a:cubicBezTo>
                  <a:cubicBezTo>
                    <a:pt x="397" y="22"/>
                    <a:pt x="397" y="22"/>
                    <a:pt x="396" y="24"/>
                  </a:cubicBezTo>
                  <a:cubicBezTo>
                    <a:pt x="397" y="29"/>
                    <a:pt x="397" y="31"/>
                    <a:pt x="396" y="37"/>
                  </a:cubicBezTo>
                  <a:cubicBezTo>
                    <a:pt x="395" y="36"/>
                    <a:pt x="395" y="36"/>
                    <a:pt x="394" y="36"/>
                  </a:cubicBezTo>
                  <a:cubicBezTo>
                    <a:pt x="393" y="35"/>
                    <a:pt x="393" y="35"/>
                    <a:pt x="393" y="35"/>
                  </a:cubicBezTo>
                  <a:cubicBezTo>
                    <a:pt x="394" y="31"/>
                    <a:pt x="395" y="29"/>
                    <a:pt x="395" y="25"/>
                  </a:cubicBezTo>
                  <a:cubicBezTo>
                    <a:pt x="395" y="25"/>
                    <a:pt x="394" y="25"/>
                    <a:pt x="393" y="25"/>
                  </a:cubicBezTo>
                  <a:cubicBezTo>
                    <a:pt x="393" y="28"/>
                    <a:pt x="393" y="29"/>
                    <a:pt x="390" y="30"/>
                  </a:cubicBezTo>
                  <a:cubicBezTo>
                    <a:pt x="391" y="28"/>
                    <a:pt x="392" y="25"/>
                    <a:pt x="394" y="23"/>
                  </a:cubicBezTo>
                  <a:cubicBezTo>
                    <a:pt x="392" y="21"/>
                    <a:pt x="392" y="21"/>
                    <a:pt x="392" y="21"/>
                  </a:cubicBezTo>
                  <a:cubicBezTo>
                    <a:pt x="392" y="22"/>
                    <a:pt x="391" y="22"/>
                    <a:pt x="390" y="23"/>
                  </a:cubicBezTo>
                  <a:cubicBezTo>
                    <a:pt x="389" y="29"/>
                    <a:pt x="390" y="30"/>
                    <a:pt x="391" y="38"/>
                  </a:cubicBezTo>
                  <a:cubicBezTo>
                    <a:pt x="388" y="39"/>
                    <a:pt x="389" y="41"/>
                    <a:pt x="388" y="45"/>
                  </a:cubicBezTo>
                  <a:cubicBezTo>
                    <a:pt x="387" y="45"/>
                    <a:pt x="387" y="45"/>
                    <a:pt x="387" y="45"/>
                  </a:cubicBezTo>
                  <a:cubicBezTo>
                    <a:pt x="387" y="45"/>
                    <a:pt x="386" y="44"/>
                    <a:pt x="385" y="44"/>
                  </a:cubicBezTo>
                  <a:cubicBezTo>
                    <a:pt x="386" y="41"/>
                    <a:pt x="387" y="38"/>
                    <a:pt x="388" y="36"/>
                  </a:cubicBezTo>
                  <a:cubicBezTo>
                    <a:pt x="389" y="36"/>
                    <a:pt x="389" y="36"/>
                    <a:pt x="390" y="36"/>
                  </a:cubicBezTo>
                  <a:cubicBezTo>
                    <a:pt x="388" y="34"/>
                    <a:pt x="387" y="24"/>
                    <a:pt x="385" y="23"/>
                  </a:cubicBezTo>
                  <a:cubicBezTo>
                    <a:pt x="385" y="24"/>
                    <a:pt x="384" y="25"/>
                    <a:pt x="384" y="26"/>
                  </a:cubicBezTo>
                  <a:cubicBezTo>
                    <a:pt x="383" y="25"/>
                    <a:pt x="382" y="24"/>
                    <a:pt x="381" y="24"/>
                  </a:cubicBezTo>
                  <a:cubicBezTo>
                    <a:pt x="381" y="25"/>
                    <a:pt x="381" y="25"/>
                    <a:pt x="381" y="25"/>
                  </a:cubicBezTo>
                  <a:cubicBezTo>
                    <a:pt x="384" y="28"/>
                    <a:pt x="382" y="34"/>
                    <a:pt x="383" y="36"/>
                  </a:cubicBezTo>
                  <a:cubicBezTo>
                    <a:pt x="379" y="35"/>
                    <a:pt x="379" y="37"/>
                    <a:pt x="376" y="39"/>
                  </a:cubicBezTo>
                  <a:cubicBezTo>
                    <a:pt x="376" y="35"/>
                    <a:pt x="378" y="32"/>
                    <a:pt x="377" y="28"/>
                  </a:cubicBezTo>
                  <a:cubicBezTo>
                    <a:pt x="377" y="30"/>
                    <a:pt x="376" y="31"/>
                    <a:pt x="376" y="32"/>
                  </a:cubicBezTo>
                  <a:cubicBezTo>
                    <a:pt x="375" y="32"/>
                    <a:pt x="374" y="32"/>
                    <a:pt x="373" y="31"/>
                  </a:cubicBezTo>
                  <a:cubicBezTo>
                    <a:pt x="373" y="34"/>
                    <a:pt x="373" y="34"/>
                    <a:pt x="373" y="34"/>
                  </a:cubicBezTo>
                  <a:cubicBezTo>
                    <a:pt x="369" y="32"/>
                    <a:pt x="374" y="27"/>
                    <a:pt x="374" y="22"/>
                  </a:cubicBezTo>
                  <a:cubicBezTo>
                    <a:pt x="373" y="21"/>
                    <a:pt x="373" y="21"/>
                    <a:pt x="373" y="21"/>
                  </a:cubicBezTo>
                  <a:cubicBezTo>
                    <a:pt x="373" y="23"/>
                    <a:pt x="372" y="25"/>
                    <a:pt x="372" y="27"/>
                  </a:cubicBezTo>
                  <a:cubicBezTo>
                    <a:pt x="371" y="27"/>
                    <a:pt x="371" y="27"/>
                    <a:pt x="371" y="27"/>
                  </a:cubicBezTo>
                  <a:cubicBezTo>
                    <a:pt x="371" y="27"/>
                    <a:pt x="371" y="27"/>
                    <a:pt x="371" y="27"/>
                  </a:cubicBezTo>
                  <a:cubicBezTo>
                    <a:pt x="370" y="25"/>
                    <a:pt x="370" y="24"/>
                    <a:pt x="370" y="22"/>
                  </a:cubicBezTo>
                  <a:cubicBezTo>
                    <a:pt x="370" y="22"/>
                    <a:pt x="369" y="22"/>
                    <a:pt x="369" y="23"/>
                  </a:cubicBezTo>
                  <a:cubicBezTo>
                    <a:pt x="369" y="24"/>
                    <a:pt x="369" y="24"/>
                    <a:pt x="369" y="24"/>
                  </a:cubicBezTo>
                  <a:cubicBezTo>
                    <a:pt x="367" y="27"/>
                    <a:pt x="369" y="30"/>
                    <a:pt x="370" y="35"/>
                  </a:cubicBezTo>
                  <a:cubicBezTo>
                    <a:pt x="368" y="35"/>
                    <a:pt x="368" y="35"/>
                    <a:pt x="368" y="35"/>
                  </a:cubicBezTo>
                  <a:cubicBezTo>
                    <a:pt x="367" y="34"/>
                    <a:pt x="367" y="34"/>
                    <a:pt x="367" y="34"/>
                  </a:cubicBezTo>
                  <a:cubicBezTo>
                    <a:pt x="367" y="29"/>
                    <a:pt x="367" y="24"/>
                    <a:pt x="366" y="19"/>
                  </a:cubicBezTo>
                  <a:cubicBezTo>
                    <a:pt x="366" y="20"/>
                    <a:pt x="366" y="20"/>
                    <a:pt x="365" y="20"/>
                  </a:cubicBezTo>
                  <a:cubicBezTo>
                    <a:pt x="365" y="30"/>
                    <a:pt x="366" y="40"/>
                    <a:pt x="371" y="44"/>
                  </a:cubicBezTo>
                  <a:cubicBezTo>
                    <a:pt x="373" y="42"/>
                    <a:pt x="373" y="40"/>
                    <a:pt x="375" y="38"/>
                  </a:cubicBezTo>
                  <a:cubicBezTo>
                    <a:pt x="375" y="42"/>
                    <a:pt x="374" y="43"/>
                    <a:pt x="376" y="45"/>
                  </a:cubicBezTo>
                  <a:cubicBezTo>
                    <a:pt x="376" y="42"/>
                    <a:pt x="377" y="43"/>
                    <a:pt x="378" y="41"/>
                  </a:cubicBezTo>
                  <a:cubicBezTo>
                    <a:pt x="380" y="43"/>
                    <a:pt x="380" y="43"/>
                    <a:pt x="380" y="46"/>
                  </a:cubicBezTo>
                  <a:cubicBezTo>
                    <a:pt x="380" y="45"/>
                    <a:pt x="381" y="45"/>
                    <a:pt x="381" y="45"/>
                  </a:cubicBezTo>
                  <a:cubicBezTo>
                    <a:pt x="382" y="41"/>
                    <a:pt x="381" y="39"/>
                    <a:pt x="383" y="36"/>
                  </a:cubicBezTo>
                  <a:cubicBezTo>
                    <a:pt x="384" y="38"/>
                    <a:pt x="384" y="39"/>
                    <a:pt x="385" y="41"/>
                  </a:cubicBezTo>
                  <a:cubicBezTo>
                    <a:pt x="383" y="42"/>
                    <a:pt x="384" y="46"/>
                    <a:pt x="385" y="48"/>
                  </a:cubicBezTo>
                  <a:cubicBezTo>
                    <a:pt x="386" y="46"/>
                    <a:pt x="387" y="46"/>
                    <a:pt x="388" y="45"/>
                  </a:cubicBezTo>
                  <a:cubicBezTo>
                    <a:pt x="388" y="53"/>
                    <a:pt x="388" y="53"/>
                    <a:pt x="388" y="53"/>
                  </a:cubicBezTo>
                  <a:cubicBezTo>
                    <a:pt x="391" y="52"/>
                    <a:pt x="392" y="51"/>
                    <a:pt x="394" y="50"/>
                  </a:cubicBezTo>
                  <a:cubicBezTo>
                    <a:pt x="395" y="53"/>
                    <a:pt x="396" y="52"/>
                    <a:pt x="398" y="52"/>
                  </a:cubicBezTo>
                  <a:cubicBezTo>
                    <a:pt x="398" y="53"/>
                    <a:pt x="398" y="53"/>
                    <a:pt x="397" y="53"/>
                  </a:cubicBezTo>
                  <a:cubicBezTo>
                    <a:pt x="396" y="55"/>
                    <a:pt x="396" y="55"/>
                    <a:pt x="396" y="55"/>
                  </a:cubicBezTo>
                  <a:cubicBezTo>
                    <a:pt x="394" y="53"/>
                    <a:pt x="393" y="54"/>
                    <a:pt x="391" y="54"/>
                  </a:cubicBezTo>
                  <a:cubicBezTo>
                    <a:pt x="391" y="55"/>
                    <a:pt x="391" y="55"/>
                    <a:pt x="391" y="55"/>
                  </a:cubicBezTo>
                  <a:cubicBezTo>
                    <a:pt x="391" y="57"/>
                    <a:pt x="392" y="59"/>
                    <a:pt x="392" y="61"/>
                  </a:cubicBezTo>
                  <a:cubicBezTo>
                    <a:pt x="394" y="62"/>
                    <a:pt x="393" y="61"/>
                    <a:pt x="394" y="63"/>
                  </a:cubicBezTo>
                  <a:cubicBezTo>
                    <a:pt x="394" y="63"/>
                    <a:pt x="394" y="63"/>
                    <a:pt x="395" y="63"/>
                  </a:cubicBezTo>
                  <a:cubicBezTo>
                    <a:pt x="395" y="60"/>
                    <a:pt x="396" y="58"/>
                    <a:pt x="396" y="55"/>
                  </a:cubicBezTo>
                  <a:cubicBezTo>
                    <a:pt x="397" y="55"/>
                    <a:pt x="397" y="55"/>
                    <a:pt x="397" y="55"/>
                  </a:cubicBezTo>
                  <a:cubicBezTo>
                    <a:pt x="397" y="56"/>
                    <a:pt x="397" y="56"/>
                    <a:pt x="397" y="56"/>
                  </a:cubicBezTo>
                  <a:cubicBezTo>
                    <a:pt x="396" y="59"/>
                    <a:pt x="396" y="63"/>
                    <a:pt x="396" y="67"/>
                  </a:cubicBezTo>
                  <a:cubicBezTo>
                    <a:pt x="395" y="67"/>
                    <a:pt x="394" y="67"/>
                    <a:pt x="393" y="68"/>
                  </a:cubicBezTo>
                  <a:cubicBezTo>
                    <a:pt x="393" y="71"/>
                    <a:pt x="392" y="73"/>
                    <a:pt x="389" y="74"/>
                  </a:cubicBezTo>
                  <a:cubicBezTo>
                    <a:pt x="390" y="75"/>
                    <a:pt x="390" y="76"/>
                    <a:pt x="390" y="76"/>
                  </a:cubicBezTo>
                  <a:cubicBezTo>
                    <a:pt x="392" y="76"/>
                    <a:pt x="392" y="76"/>
                    <a:pt x="392" y="76"/>
                  </a:cubicBezTo>
                  <a:cubicBezTo>
                    <a:pt x="394" y="74"/>
                    <a:pt x="396" y="72"/>
                    <a:pt x="397" y="70"/>
                  </a:cubicBezTo>
                  <a:cubicBezTo>
                    <a:pt x="398" y="71"/>
                    <a:pt x="399" y="72"/>
                    <a:pt x="400" y="73"/>
                  </a:cubicBezTo>
                  <a:cubicBezTo>
                    <a:pt x="399" y="73"/>
                    <a:pt x="399" y="73"/>
                    <a:pt x="399" y="73"/>
                  </a:cubicBezTo>
                  <a:cubicBezTo>
                    <a:pt x="400" y="75"/>
                    <a:pt x="401" y="76"/>
                    <a:pt x="400" y="78"/>
                  </a:cubicBezTo>
                  <a:cubicBezTo>
                    <a:pt x="398" y="79"/>
                    <a:pt x="395" y="82"/>
                    <a:pt x="395" y="83"/>
                  </a:cubicBezTo>
                  <a:cubicBezTo>
                    <a:pt x="393" y="89"/>
                    <a:pt x="398" y="97"/>
                    <a:pt x="400" y="101"/>
                  </a:cubicBezTo>
                  <a:cubicBezTo>
                    <a:pt x="386" y="104"/>
                    <a:pt x="332" y="106"/>
                    <a:pt x="318" y="102"/>
                  </a:cubicBezTo>
                  <a:cubicBezTo>
                    <a:pt x="316" y="103"/>
                    <a:pt x="314" y="103"/>
                    <a:pt x="312" y="104"/>
                  </a:cubicBezTo>
                  <a:cubicBezTo>
                    <a:pt x="302" y="101"/>
                    <a:pt x="279" y="105"/>
                    <a:pt x="261" y="105"/>
                  </a:cubicBezTo>
                  <a:cubicBezTo>
                    <a:pt x="241" y="105"/>
                    <a:pt x="189" y="109"/>
                    <a:pt x="181" y="105"/>
                  </a:cubicBezTo>
                  <a:cubicBezTo>
                    <a:pt x="174" y="106"/>
                    <a:pt x="166" y="106"/>
                    <a:pt x="159" y="107"/>
                  </a:cubicBezTo>
                  <a:cubicBezTo>
                    <a:pt x="134" y="107"/>
                    <a:pt x="110" y="107"/>
                    <a:pt x="85" y="107"/>
                  </a:cubicBezTo>
                  <a:cubicBezTo>
                    <a:pt x="85" y="102"/>
                    <a:pt x="85" y="102"/>
                    <a:pt x="85" y="102"/>
                  </a:cubicBezTo>
                  <a:cubicBezTo>
                    <a:pt x="84" y="102"/>
                    <a:pt x="84" y="103"/>
                    <a:pt x="84" y="103"/>
                  </a:cubicBezTo>
                  <a:cubicBezTo>
                    <a:pt x="83" y="105"/>
                    <a:pt x="83" y="106"/>
                    <a:pt x="83" y="108"/>
                  </a:cubicBezTo>
                  <a:lnTo>
                    <a:pt x="80" y="108"/>
                  </a:lnTo>
                  <a:close/>
                  <a:moveTo>
                    <a:pt x="335" y="13"/>
                  </a:moveTo>
                  <a:cubicBezTo>
                    <a:pt x="336" y="14"/>
                    <a:pt x="336" y="14"/>
                    <a:pt x="338" y="14"/>
                  </a:cubicBezTo>
                  <a:cubicBezTo>
                    <a:pt x="338" y="17"/>
                    <a:pt x="337" y="19"/>
                    <a:pt x="337" y="22"/>
                  </a:cubicBezTo>
                  <a:cubicBezTo>
                    <a:pt x="337" y="25"/>
                    <a:pt x="337" y="25"/>
                    <a:pt x="337" y="25"/>
                  </a:cubicBezTo>
                  <a:cubicBezTo>
                    <a:pt x="339" y="24"/>
                    <a:pt x="339" y="23"/>
                    <a:pt x="340" y="23"/>
                  </a:cubicBezTo>
                  <a:cubicBezTo>
                    <a:pt x="340" y="19"/>
                    <a:pt x="340" y="16"/>
                    <a:pt x="341" y="13"/>
                  </a:cubicBezTo>
                  <a:cubicBezTo>
                    <a:pt x="342" y="12"/>
                    <a:pt x="343" y="11"/>
                    <a:pt x="344" y="10"/>
                  </a:cubicBezTo>
                  <a:cubicBezTo>
                    <a:pt x="343" y="15"/>
                    <a:pt x="343" y="18"/>
                    <a:pt x="342" y="21"/>
                  </a:cubicBezTo>
                  <a:cubicBezTo>
                    <a:pt x="344" y="24"/>
                    <a:pt x="344" y="24"/>
                    <a:pt x="344" y="24"/>
                  </a:cubicBezTo>
                  <a:cubicBezTo>
                    <a:pt x="344" y="25"/>
                    <a:pt x="344" y="25"/>
                    <a:pt x="344" y="25"/>
                  </a:cubicBezTo>
                  <a:cubicBezTo>
                    <a:pt x="345" y="23"/>
                    <a:pt x="345" y="21"/>
                    <a:pt x="345" y="18"/>
                  </a:cubicBezTo>
                  <a:cubicBezTo>
                    <a:pt x="346" y="19"/>
                    <a:pt x="346" y="19"/>
                    <a:pt x="347" y="19"/>
                  </a:cubicBezTo>
                  <a:cubicBezTo>
                    <a:pt x="347" y="16"/>
                    <a:pt x="348" y="13"/>
                    <a:pt x="348" y="10"/>
                  </a:cubicBezTo>
                  <a:cubicBezTo>
                    <a:pt x="350" y="14"/>
                    <a:pt x="351" y="21"/>
                    <a:pt x="351" y="26"/>
                  </a:cubicBezTo>
                  <a:cubicBezTo>
                    <a:pt x="351" y="26"/>
                    <a:pt x="351" y="26"/>
                    <a:pt x="351" y="26"/>
                  </a:cubicBezTo>
                  <a:cubicBezTo>
                    <a:pt x="353" y="24"/>
                    <a:pt x="355" y="19"/>
                    <a:pt x="352" y="17"/>
                  </a:cubicBezTo>
                  <a:cubicBezTo>
                    <a:pt x="353" y="16"/>
                    <a:pt x="354" y="15"/>
                    <a:pt x="356" y="15"/>
                  </a:cubicBezTo>
                  <a:cubicBezTo>
                    <a:pt x="356" y="15"/>
                    <a:pt x="356" y="15"/>
                    <a:pt x="356" y="16"/>
                  </a:cubicBezTo>
                  <a:cubicBezTo>
                    <a:pt x="352" y="25"/>
                    <a:pt x="353" y="34"/>
                    <a:pt x="353" y="46"/>
                  </a:cubicBezTo>
                  <a:cubicBezTo>
                    <a:pt x="351" y="45"/>
                    <a:pt x="350" y="29"/>
                    <a:pt x="350" y="25"/>
                  </a:cubicBezTo>
                  <a:cubicBezTo>
                    <a:pt x="349" y="25"/>
                    <a:pt x="349" y="25"/>
                    <a:pt x="349" y="25"/>
                  </a:cubicBezTo>
                  <a:cubicBezTo>
                    <a:pt x="346" y="35"/>
                    <a:pt x="347" y="43"/>
                    <a:pt x="346" y="53"/>
                  </a:cubicBezTo>
                  <a:cubicBezTo>
                    <a:pt x="346" y="53"/>
                    <a:pt x="346" y="53"/>
                    <a:pt x="345" y="53"/>
                  </a:cubicBezTo>
                  <a:cubicBezTo>
                    <a:pt x="344" y="44"/>
                    <a:pt x="342" y="39"/>
                    <a:pt x="342" y="26"/>
                  </a:cubicBezTo>
                  <a:cubicBezTo>
                    <a:pt x="342" y="26"/>
                    <a:pt x="342" y="26"/>
                    <a:pt x="341" y="26"/>
                  </a:cubicBezTo>
                  <a:cubicBezTo>
                    <a:pt x="338" y="31"/>
                    <a:pt x="339" y="37"/>
                    <a:pt x="339" y="40"/>
                  </a:cubicBezTo>
                  <a:cubicBezTo>
                    <a:pt x="341" y="41"/>
                    <a:pt x="339" y="41"/>
                    <a:pt x="341" y="40"/>
                  </a:cubicBezTo>
                  <a:cubicBezTo>
                    <a:pt x="341" y="41"/>
                    <a:pt x="341" y="43"/>
                    <a:pt x="341" y="45"/>
                  </a:cubicBezTo>
                  <a:cubicBezTo>
                    <a:pt x="340" y="45"/>
                    <a:pt x="340" y="46"/>
                    <a:pt x="340" y="46"/>
                  </a:cubicBezTo>
                  <a:cubicBezTo>
                    <a:pt x="338" y="45"/>
                    <a:pt x="338" y="45"/>
                    <a:pt x="336" y="45"/>
                  </a:cubicBezTo>
                  <a:cubicBezTo>
                    <a:pt x="336" y="37"/>
                    <a:pt x="339" y="26"/>
                    <a:pt x="335" y="18"/>
                  </a:cubicBezTo>
                  <a:cubicBezTo>
                    <a:pt x="334" y="16"/>
                    <a:pt x="332" y="16"/>
                    <a:pt x="331" y="13"/>
                  </a:cubicBezTo>
                  <a:cubicBezTo>
                    <a:pt x="333" y="12"/>
                    <a:pt x="332" y="13"/>
                    <a:pt x="333" y="11"/>
                  </a:cubicBezTo>
                  <a:cubicBezTo>
                    <a:pt x="330" y="11"/>
                    <a:pt x="330" y="11"/>
                    <a:pt x="330" y="11"/>
                  </a:cubicBezTo>
                  <a:cubicBezTo>
                    <a:pt x="330" y="9"/>
                    <a:pt x="330" y="8"/>
                    <a:pt x="331" y="6"/>
                  </a:cubicBezTo>
                  <a:cubicBezTo>
                    <a:pt x="331" y="6"/>
                    <a:pt x="331" y="6"/>
                    <a:pt x="332" y="6"/>
                  </a:cubicBezTo>
                  <a:cubicBezTo>
                    <a:pt x="332" y="7"/>
                    <a:pt x="332" y="8"/>
                    <a:pt x="332" y="9"/>
                  </a:cubicBezTo>
                  <a:cubicBezTo>
                    <a:pt x="333" y="10"/>
                    <a:pt x="334" y="10"/>
                    <a:pt x="335" y="10"/>
                  </a:cubicBezTo>
                  <a:cubicBezTo>
                    <a:pt x="336" y="8"/>
                    <a:pt x="336" y="6"/>
                    <a:pt x="337" y="5"/>
                  </a:cubicBezTo>
                  <a:cubicBezTo>
                    <a:pt x="338" y="8"/>
                    <a:pt x="336" y="10"/>
                    <a:pt x="335" y="13"/>
                  </a:cubicBezTo>
                  <a:moveTo>
                    <a:pt x="296" y="8"/>
                  </a:moveTo>
                  <a:cubicBezTo>
                    <a:pt x="297" y="9"/>
                    <a:pt x="297" y="9"/>
                    <a:pt x="299" y="9"/>
                  </a:cubicBezTo>
                  <a:cubicBezTo>
                    <a:pt x="298" y="9"/>
                    <a:pt x="298" y="10"/>
                    <a:pt x="298" y="10"/>
                  </a:cubicBezTo>
                  <a:cubicBezTo>
                    <a:pt x="298" y="12"/>
                    <a:pt x="296" y="10"/>
                    <a:pt x="292" y="11"/>
                  </a:cubicBezTo>
                  <a:cubicBezTo>
                    <a:pt x="292" y="11"/>
                    <a:pt x="291" y="10"/>
                    <a:pt x="291" y="10"/>
                  </a:cubicBezTo>
                  <a:cubicBezTo>
                    <a:pt x="291" y="9"/>
                    <a:pt x="291" y="9"/>
                    <a:pt x="290" y="8"/>
                  </a:cubicBezTo>
                  <a:cubicBezTo>
                    <a:pt x="293" y="8"/>
                    <a:pt x="292" y="8"/>
                    <a:pt x="294" y="9"/>
                  </a:cubicBezTo>
                  <a:cubicBezTo>
                    <a:pt x="295" y="9"/>
                    <a:pt x="295" y="9"/>
                    <a:pt x="295" y="9"/>
                  </a:cubicBezTo>
                  <a:cubicBezTo>
                    <a:pt x="293" y="7"/>
                    <a:pt x="294" y="8"/>
                    <a:pt x="293" y="5"/>
                  </a:cubicBezTo>
                  <a:cubicBezTo>
                    <a:pt x="296" y="7"/>
                    <a:pt x="296" y="8"/>
                    <a:pt x="296" y="8"/>
                  </a:cubicBezTo>
                  <a:moveTo>
                    <a:pt x="398" y="5"/>
                  </a:moveTo>
                  <a:cubicBezTo>
                    <a:pt x="398" y="6"/>
                    <a:pt x="397" y="6"/>
                    <a:pt x="397" y="7"/>
                  </a:cubicBezTo>
                  <a:cubicBezTo>
                    <a:pt x="397" y="5"/>
                    <a:pt x="397" y="5"/>
                    <a:pt x="397" y="5"/>
                  </a:cubicBezTo>
                  <a:lnTo>
                    <a:pt x="398" y="5"/>
                  </a:lnTo>
                  <a:close/>
                  <a:moveTo>
                    <a:pt x="307" y="10"/>
                  </a:moveTo>
                  <a:cubicBezTo>
                    <a:pt x="305" y="11"/>
                    <a:pt x="304" y="11"/>
                    <a:pt x="303" y="13"/>
                  </a:cubicBezTo>
                  <a:cubicBezTo>
                    <a:pt x="301" y="11"/>
                    <a:pt x="302" y="8"/>
                    <a:pt x="303" y="6"/>
                  </a:cubicBezTo>
                  <a:cubicBezTo>
                    <a:pt x="305" y="8"/>
                    <a:pt x="305" y="9"/>
                    <a:pt x="307" y="10"/>
                  </a:cubicBezTo>
                  <a:moveTo>
                    <a:pt x="258" y="7"/>
                  </a:moveTo>
                  <a:cubicBezTo>
                    <a:pt x="258" y="8"/>
                    <a:pt x="258" y="10"/>
                    <a:pt x="258" y="12"/>
                  </a:cubicBezTo>
                  <a:cubicBezTo>
                    <a:pt x="258" y="12"/>
                    <a:pt x="258" y="12"/>
                    <a:pt x="258" y="12"/>
                  </a:cubicBezTo>
                  <a:cubicBezTo>
                    <a:pt x="258" y="10"/>
                    <a:pt x="257" y="8"/>
                    <a:pt x="257" y="7"/>
                  </a:cubicBezTo>
                  <a:lnTo>
                    <a:pt x="258" y="7"/>
                  </a:lnTo>
                  <a:close/>
                  <a:moveTo>
                    <a:pt x="81" y="8"/>
                  </a:moveTo>
                  <a:cubicBezTo>
                    <a:pt x="82" y="9"/>
                    <a:pt x="82" y="9"/>
                    <a:pt x="82" y="9"/>
                  </a:cubicBezTo>
                  <a:cubicBezTo>
                    <a:pt x="81" y="9"/>
                    <a:pt x="81" y="9"/>
                    <a:pt x="81" y="9"/>
                  </a:cubicBezTo>
                  <a:lnTo>
                    <a:pt x="81" y="8"/>
                  </a:lnTo>
                  <a:close/>
                  <a:moveTo>
                    <a:pt x="93" y="9"/>
                  </a:moveTo>
                  <a:cubicBezTo>
                    <a:pt x="92" y="9"/>
                    <a:pt x="92" y="10"/>
                    <a:pt x="92" y="10"/>
                  </a:cubicBezTo>
                  <a:cubicBezTo>
                    <a:pt x="92" y="10"/>
                    <a:pt x="92" y="9"/>
                    <a:pt x="92" y="9"/>
                  </a:cubicBezTo>
                  <a:lnTo>
                    <a:pt x="93" y="9"/>
                  </a:lnTo>
                  <a:close/>
                  <a:moveTo>
                    <a:pt x="263" y="22"/>
                  </a:moveTo>
                  <a:cubicBezTo>
                    <a:pt x="262" y="22"/>
                    <a:pt x="262" y="22"/>
                    <a:pt x="261" y="23"/>
                  </a:cubicBezTo>
                  <a:cubicBezTo>
                    <a:pt x="261" y="18"/>
                    <a:pt x="261" y="14"/>
                    <a:pt x="261" y="9"/>
                  </a:cubicBezTo>
                  <a:cubicBezTo>
                    <a:pt x="265" y="12"/>
                    <a:pt x="263" y="17"/>
                    <a:pt x="263" y="22"/>
                  </a:cubicBezTo>
                  <a:moveTo>
                    <a:pt x="113" y="10"/>
                  </a:moveTo>
                  <a:cubicBezTo>
                    <a:pt x="113" y="12"/>
                    <a:pt x="113" y="12"/>
                    <a:pt x="113" y="12"/>
                  </a:cubicBezTo>
                  <a:lnTo>
                    <a:pt x="113" y="10"/>
                  </a:lnTo>
                  <a:close/>
                  <a:moveTo>
                    <a:pt x="5" y="11"/>
                  </a:moveTo>
                  <a:cubicBezTo>
                    <a:pt x="6" y="12"/>
                    <a:pt x="4" y="12"/>
                    <a:pt x="3" y="13"/>
                  </a:cubicBezTo>
                  <a:cubicBezTo>
                    <a:pt x="3" y="12"/>
                    <a:pt x="3" y="12"/>
                    <a:pt x="3" y="12"/>
                  </a:cubicBezTo>
                  <a:cubicBezTo>
                    <a:pt x="3" y="12"/>
                    <a:pt x="4" y="11"/>
                    <a:pt x="5" y="11"/>
                  </a:cubicBezTo>
                  <a:close/>
                  <a:moveTo>
                    <a:pt x="75" y="12"/>
                  </a:moveTo>
                  <a:cubicBezTo>
                    <a:pt x="75" y="12"/>
                    <a:pt x="75" y="12"/>
                    <a:pt x="75" y="12"/>
                  </a:cubicBezTo>
                  <a:cubicBezTo>
                    <a:pt x="75" y="13"/>
                    <a:pt x="75" y="13"/>
                    <a:pt x="75" y="13"/>
                  </a:cubicBezTo>
                  <a:cubicBezTo>
                    <a:pt x="74" y="13"/>
                    <a:pt x="74" y="13"/>
                    <a:pt x="74" y="13"/>
                  </a:cubicBezTo>
                  <a:cubicBezTo>
                    <a:pt x="73" y="11"/>
                    <a:pt x="73" y="11"/>
                    <a:pt x="73" y="11"/>
                  </a:cubicBezTo>
                  <a:cubicBezTo>
                    <a:pt x="74" y="11"/>
                    <a:pt x="75" y="11"/>
                    <a:pt x="75" y="12"/>
                  </a:cubicBezTo>
                  <a:moveTo>
                    <a:pt x="91" y="12"/>
                  </a:moveTo>
                  <a:cubicBezTo>
                    <a:pt x="91" y="11"/>
                    <a:pt x="91" y="11"/>
                    <a:pt x="91" y="11"/>
                  </a:cubicBezTo>
                  <a:cubicBezTo>
                    <a:pt x="91" y="12"/>
                    <a:pt x="91" y="11"/>
                    <a:pt x="91" y="12"/>
                  </a:cubicBezTo>
                  <a:moveTo>
                    <a:pt x="267" y="15"/>
                  </a:moveTo>
                  <a:cubicBezTo>
                    <a:pt x="269" y="14"/>
                    <a:pt x="268" y="14"/>
                    <a:pt x="268" y="12"/>
                  </a:cubicBezTo>
                  <a:cubicBezTo>
                    <a:pt x="269" y="12"/>
                    <a:pt x="269" y="11"/>
                    <a:pt x="270" y="11"/>
                  </a:cubicBezTo>
                  <a:cubicBezTo>
                    <a:pt x="270" y="15"/>
                    <a:pt x="269" y="16"/>
                    <a:pt x="270" y="19"/>
                  </a:cubicBezTo>
                  <a:cubicBezTo>
                    <a:pt x="270" y="20"/>
                    <a:pt x="270" y="20"/>
                    <a:pt x="269" y="21"/>
                  </a:cubicBezTo>
                  <a:cubicBezTo>
                    <a:pt x="266" y="20"/>
                    <a:pt x="265" y="14"/>
                    <a:pt x="265" y="11"/>
                  </a:cubicBezTo>
                  <a:cubicBezTo>
                    <a:pt x="266" y="12"/>
                    <a:pt x="267" y="13"/>
                    <a:pt x="267" y="15"/>
                  </a:cubicBezTo>
                  <a:moveTo>
                    <a:pt x="321" y="11"/>
                  </a:moveTo>
                  <a:cubicBezTo>
                    <a:pt x="322" y="11"/>
                    <a:pt x="322" y="11"/>
                    <a:pt x="322" y="11"/>
                  </a:cubicBezTo>
                  <a:cubicBezTo>
                    <a:pt x="323" y="13"/>
                    <a:pt x="323" y="40"/>
                    <a:pt x="323" y="40"/>
                  </a:cubicBezTo>
                  <a:cubicBezTo>
                    <a:pt x="322" y="40"/>
                    <a:pt x="322" y="41"/>
                    <a:pt x="322" y="41"/>
                  </a:cubicBezTo>
                  <a:cubicBezTo>
                    <a:pt x="320" y="41"/>
                    <a:pt x="318" y="41"/>
                    <a:pt x="318" y="44"/>
                  </a:cubicBezTo>
                  <a:cubicBezTo>
                    <a:pt x="315" y="43"/>
                    <a:pt x="316" y="43"/>
                    <a:pt x="314" y="41"/>
                  </a:cubicBezTo>
                  <a:cubicBezTo>
                    <a:pt x="316" y="36"/>
                    <a:pt x="320" y="30"/>
                    <a:pt x="319" y="24"/>
                  </a:cubicBezTo>
                  <a:cubicBezTo>
                    <a:pt x="318" y="24"/>
                    <a:pt x="317" y="25"/>
                    <a:pt x="317" y="25"/>
                  </a:cubicBezTo>
                  <a:cubicBezTo>
                    <a:pt x="317" y="21"/>
                    <a:pt x="317" y="21"/>
                    <a:pt x="317" y="21"/>
                  </a:cubicBezTo>
                  <a:cubicBezTo>
                    <a:pt x="320" y="21"/>
                    <a:pt x="321" y="15"/>
                    <a:pt x="321" y="11"/>
                  </a:cubicBezTo>
                  <a:moveTo>
                    <a:pt x="96" y="14"/>
                  </a:moveTo>
                  <a:cubicBezTo>
                    <a:pt x="94" y="16"/>
                    <a:pt x="93" y="17"/>
                    <a:pt x="93" y="21"/>
                  </a:cubicBezTo>
                  <a:cubicBezTo>
                    <a:pt x="91" y="23"/>
                    <a:pt x="92" y="21"/>
                    <a:pt x="91" y="23"/>
                  </a:cubicBezTo>
                  <a:cubicBezTo>
                    <a:pt x="89" y="21"/>
                    <a:pt x="89" y="21"/>
                    <a:pt x="89" y="21"/>
                  </a:cubicBezTo>
                  <a:cubicBezTo>
                    <a:pt x="89" y="21"/>
                    <a:pt x="89" y="21"/>
                    <a:pt x="88" y="20"/>
                  </a:cubicBezTo>
                  <a:cubicBezTo>
                    <a:pt x="92" y="20"/>
                    <a:pt x="92" y="20"/>
                    <a:pt x="92" y="20"/>
                  </a:cubicBezTo>
                  <a:cubicBezTo>
                    <a:pt x="91" y="19"/>
                    <a:pt x="91" y="19"/>
                    <a:pt x="89" y="19"/>
                  </a:cubicBezTo>
                  <a:cubicBezTo>
                    <a:pt x="89" y="17"/>
                    <a:pt x="89" y="15"/>
                    <a:pt x="88" y="14"/>
                  </a:cubicBezTo>
                  <a:cubicBezTo>
                    <a:pt x="89" y="13"/>
                    <a:pt x="89" y="13"/>
                    <a:pt x="89" y="13"/>
                  </a:cubicBezTo>
                  <a:cubicBezTo>
                    <a:pt x="90" y="15"/>
                    <a:pt x="90" y="16"/>
                    <a:pt x="91" y="17"/>
                  </a:cubicBezTo>
                  <a:cubicBezTo>
                    <a:pt x="91" y="17"/>
                    <a:pt x="92" y="17"/>
                    <a:pt x="92" y="17"/>
                  </a:cubicBezTo>
                  <a:cubicBezTo>
                    <a:pt x="94" y="14"/>
                    <a:pt x="92" y="15"/>
                    <a:pt x="95" y="14"/>
                  </a:cubicBezTo>
                  <a:cubicBezTo>
                    <a:pt x="95" y="12"/>
                    <a:pt x="95" y="12"/>
                    <a:pt x="95" y="12"/>
                  </a:cubicBezTo>
                  <a:cubicBezTo>
                    <a:pt x="95" y="12"/>
                    <a:pt x="96" y="13"/>
                    <a:pt x="96" y="14"/>
                  </a:cubicBezTo>
                  <a:moveTo>
                    <a:pt x="103" y="12"/>
                  </a:moveTo>
                  <a:cubicBezTo>
                    <a:pt x="104" y="12"/>
                    <a:pt x="104" y="12"/>
                    <a:pt x="105" y="13"/>
                  </a:cubicBezTo>
                  <a:cubicBezTo>
                    <a:pt x="104" y="12"/>
                    <a:pt x="104" y="12"/>
                    <a:pt x="103" y="12"/>
                  </a:cubicBezTo>
                  <a:moveTo>
                    <a:pt x="325" y="12"/>
                  </a:moveTo>
                  <a:cubicBezTo>
                    <a:pt x="328" y="13"/>
                    <a:pt x="328" y="13"/>
                    <a:pt x="328" y="13"/>
                  </a:cubicBezTo>
                  <a:cubicBezTo>
                    <a:pt x="326" y="17"/>
                    <a:pt x="326" y="19"/>
                    <a:pt x="328" y="24"/>
                  </a:cubicBezTo>
                  <a:cubicBezTo>
                    <a:pt x="327" y="25"/>
                    <a:pt x="327" y="26"/>
                    <a:pt x="326" y="27"/>
                  </a:cubicBezTo>
                  <a:cubicBezTo>
                    <a:pt x="326" y="24"/>
                    <a:pt x="326" y="24"/>
                    <a:pt x="326" y="24"/>
                  </a:cubicBezTo>
                  <a:cubicBezTo>
                    <a:pt x="325" y="24"/>
                    <a:pt x="325" y="25"/>
                    <a:pt x="324" y="25"/>
                  </a:cubicBezTo>
                  <a:cubicBezTo>
                    <a:pt x="324" y="30"/>
                    <a:pt x="324" y="30"/>
                    <a:pt x="324" y="30"/>
                  </a:cubicBezTo>
                  <a:cubicBezTo>
                    <a:pt x="324" y="30"/>
                    <a:pt x="323" y="30"/>
                    <a:pt x="323" y="29"/>
                  </a:cubicBezTo>
                  <a:cubicBezTo>
                    <a:pt x="323" y="27"/>
                    <a:pt x="324" y="24"/>
                    <a:pt x="324" y="21"/>
                  </a:cubicBezTo>
                  <a:cubicBezTo>
                    <a:pt x="323" y="22"/>
                    <a:pt x="324" y="22"/>
                    <a:pt x="322" y="22"/>
                  </a:cubicBezTo>
                  <a:cubicBezTo>
                    <a:pt x="322" y="21"/>
                    <a:pt x="322" y="21"/>
                    <a:pt x="322" y="21"/>
                  </a:cubicBezTo>
                  <a:cubicBezTo>
                    <a:pt x="324" y="18"/>
                    <a:pt x="324" y="14"/>
                    <a:pt x="325" y="12"/>
                  </a:cubicBezTo>
                  <a:moveTo>
                    <a:pt x="377" y="16"/>
                  </a:moveTo>
                  <a:cubicBezTo>
                    <a:pt x="377" y="16"/>
                    <a:pt x="377" y="16"/>
                    <a:pt x="377" y="16"/>
                  </a:cubicBezTo>
                  <a:cubicBezTo>
                    <a:pt x="376" y="14"/>
                    <a:pt x="376" y="13"/>
                    <a:pt x="375" y="12"/>
                  </a:cubicBezTo>
                  <a:cubicBezTo>
                    <a:pt x="376" y="13"/>
                    <a:pt x="377" y="14"/>
                    <a:pt x="377" y="16"/>
                  </a:cubicBezTo>
                  <a:moveTo>
                    <a:pt x="78" y="12"/>
                  </a:moveTo>
                  <a:cubicBezTo>
                    <a:pt x="80" y="12"/>
                    <a:pt x="80" y="12"/>
                    <a:pt x="80" y="12"/>
                  </a:cubicBezTo>
                  <a:lnTo>
                    <a:pt x="78" y="12"/>
                  </a:lnTo>
                  <a:close/>
                  <a:moveTo>
                    <a:pt x="100" y="14"/>
                  </a:moveTo>
                  <a:cubicBezTo>
                    <a:pt x="98" y="17"/>
                    <a:pt x="98" y="17"/>
                    <a:pt x="96" y="18"/>
                  </a:cubicBezTo>
                  <a:cubicBezTo>
                    <a:pt x="97" y="17"/>
                    <a:pt x="97" y="16"/>
                    <a:pt x="97" y="15"/>
                  </a:cubicBezTo>
                  <a:cubicBezTo>
                    <a:pt x="97" y="13"/>
                    <a:pt x="97" y="14"/>
                    <a:pt x="99" y="12"/>
                  </a:cubicBezTo>
                  <a:lnTo>
                    <a:pt x="100" y="14"/>
                  </a:lnTo>
                  <a:close/>
                  <a:moveTo>
                    <a:pt x="256" y="20"/>
                  </a:moveTo>
                  <a:cubicBezTo>
                    <a:pt x="256" y="21"/>
                    <a:pt x="256" y="21"/>
                    <a:pt x="255" y="21"/>
                  </a:cubicBezTo>
                  <a:cubicBezTo>
                    <a:pt x="254" y="18"/>
                    <a:pt x="254" y="18"/>
                    <a:pt x="254" y="18"/>
                  </a:cubicBezTo>
                  <a:cubicBezTo>
                    <a:pt x="256" y="16"/>
                    <a:pt x="255" y="15"/>
                    <a:pt x="257" y="12"/>
                  </a:cubicBezTo>
                  <a:cubicBezTo>
                    <a:pt x="258" y="13"/>
                    <a:pt x="257" y="18"/>
                    <a:pt x="256" y="20"/>
                  </a:cubicBezTo>
                  <a:moveTo>
                    <a:pt x="397" y="15"/>
                  </a:moveTo>
                  <a:cubicBezTo>
                    <a:pt x="396" y="16"/>
                    <a:pt x="395" y="16"/>
                    <a:pt x="394" y="16"/>
                  </a:cubicBezTo>
                  <a:cubicBezTo>
                    <a:pt x="393" y="16"/>
                    <a:pt x="393" y="16"/>
                    <a:pt x="392" y="16"/>
                  </a:cubicBezTo>
                  <a:cubicBezTo>
                    <a:pt x="394" y="14"/>
                    <a:pt x="396" y="14"/>
                    <a:pt x="397" y="12"/>
                  </a:cubicBezTo>
                  <a:cubicBezTo>
                    <a:pt x="398" y="13"/>
                    <a:pt x="397" y="13"/>
                    <a:pt x="397" y="15"/>
                  </a:cubicBezTo>
                  <a:moveTo>
                    <a:pt x="85" y="13"/>
                  </a:moveTo>
                  <a:cubicBezTo>
                    <a:pt x="85" y="16"/>
                    <a:pt x="85" y="16"/>
                    <a:pt x="85" y="16"/>
                  </a:cubicBezTo>
                  <a:lnTo>
                    <a:pt x="85" y="13"/>
                  </a:lnTo>
                  <a:close/>
                  <a:moveTo>
                    <a:pt x="115" y="14"/>
                  </a:moveTo>
                  <a:cubicBezTo>
                    <a:pt x="115" y="14"/>
                    <a:pt x="115" y="14"/>
                    <a:pt x="115" y="14"/>
                  </a:cubicBezTo>
                  <a:cubicBezTo>
                    <a:pt x="114" y="14"/>
                    <a:pt x="114" y="14"/>
                    <a:pt x="113" y="15"/>
                  </a:cubicBezTo>
                  <a:cubicBezTo>
                    <a:pt x="113" y="13"/>
                    <a:pt x="113" y="13"/>
                    <a:pt x="113" y="13"/>
                  </a:cubicBezTo>
                  <a:cubicBezTo>
                    <a:pt x="114" y="13"/>
                    <a:pt x="114" y="13"/>
                    <a:pt x="115" y="14"/>
                  </a:cubicBezTo>
                  <a:moveTo>
                    <a:pt x="118" y="14"/>
                  </a:moveTo>
                  <a:cubicBezTo>
                    <a:pt x="119" y="15"/>
                    <a:pt x="120" y="16"/>
                    <a:pt x="120" y="18"/>
                  </a:cubicBezTo>
                  <a:cubicBezTo>
                    <a:pt x="119" y="18"/>
                    <a:pt x="119" y="18"/>
                    <a:pt x="119" y="18"/>
                  </a:cubicBezTo>
                  <a:cubicBezTo>
                    <a:pt x="119" y="19"/>
                    <a:pt x="119" y="19"/>
                    <a:pt x="119" y="19"/>
                  </a:cubicBezTo>
                  <a:cubicBezTo>
                    <a:pt x="118" y="19"/>
                    <a:pt x="117" y="19"/>
                    <a:pt x="117" y="18"/>
                  </a:cubicBezTo>
                  <a:cubicBezTo>
                    <a:pt x="117" y="16"/>
                    <a:pt x="117" y="14"/>
                    <a:pt x="117" y="13"/>
                  </a:cubicBezTo>
                  <a:lnTo>
                    <a:pt x="118" y="14"/>
                  </a:lnTo>
                  <a:close/>
                  <a:moveTo>
                    <a:pt x="253" y="17"/>
                  </a:moveTo>
                  <a:cubicBezTo>
                    <a:pt x="250" y="17"/>
                    <a:pt x="250" y="17"/>
                    <a:pt x="250" y="17"/>
                  </a:cubicBezTo>
                  <a:cubicBezTo>
                    <a:pt x="250" y="13"/>
                    <a:pt x="250" y="13"/>
                    <a:pt x="250" y="13"/>
                  </a:cubicBezTo>
                  <a:cubicBezTo>
                    <a:pt x="251" y="14"/>
                    <a:pt x="252" y="15"/>
                    <a:pt x="253" y="17"/>
                  </a:cubicBezTo>
                  <a:moveTo>
                    <a:pt x="292" y="15"/>
                  </a:moveTo>
                  <a:cubicBezTo>
                    <a:pt x="292" y="15"/>
                    <a:pt x="292" y="14"/>
                    <a:pt x="291" y="14"/>
                  </a:cubicBezTo>
                  <a:cubicBezTo>
                    <a:pt x="290" y="13"/>
                    <a:pt x="291" y="14"/>
                    <a:pt x="291" y="13"/>
                  </a:cubicBezTo>
                  <a:cubicBezTo>
                    <a:pt x="292" y="14"/>
                    <a:pt x="292" y="13"/>
                    <a:pt x="292" y="15"/>
                  </a:cubicBezTo>
                  <a:moveTo>
                    <a:pt x="7" y="16"/>
                  </a:moveTo>
                  <a:cubicBezTo>
                    <a:pt x="6" y="15"/>
                    <a:pt x="7" y="16"/>
                    <a:pt x="7" y="14"/>
                  </a:cubicBezTo>
                  <a:cubicBezTo>
                    <a:pt x="9" y="14"/>
                    <a:pt x="7" y="14"/>
                    <a:pt x="7" y="16"/>
                  </a:cubicBezTo>
                  <a:moveTo>
                    <a:pt x="103" y="16"/>
                  </a:moveTo>
                  <a:cubicBezTo>
                    <a:pt x="102" y="18"/>
                    <a:pt x="102" y="18"/>
                    <a:pt x="102" y="18"/>
                  </a:cubicBezTo>
                  <a:cubicBezTo>
                    <a:pt x="101" y="16"/>
                    <a:pt x="101" y="15"/>
                    <a:pt x="102" y="14"/>
                  </a:cubicBezTo>
                  <a:cubicBezTo>
                    <a:pt x="103" y="14"/>
                    <a:pt x="103" y="15"/>
                    <a:pt x="103" y="16"/>
                  </a:cubicBezTo>
                  <a:moveTo>
                    <a:pt x="272" y="14"/>
                  </a:moveTo>
                  <a:cubicBezTo>
                    <a:pt x="273" y="15"/>
                    <a:pt x="273" y="17"/>
                    <a:pt x="272" y="18"/>
                  </a:cubicBezTo>
                  <a:cubicBezTo>
                    <a:pt x="272" y="16"/>
                    <a:pt x="272" y="15"/>
                    <a:pt x="272" y="14"/>
                  </a:cubicBezTo>
                  <a:moveTo>
                    <a:pt x="293" y="14"/>
                  </a:moveTo>
                  <a:cubicBezTo>
                    <a:pt x="295" y="15"/>
                    <a:pt x="295" y="15"/>
                    <a:pt x="295" y="15"/>
                  </a:cubicBezTo>
                  <a:lnTo>
                    <a:pt x="293" y="14"/>
                  </a:lnTo>
                  <a:close/>
                  <a:moveTo>
                    <a:pt x="298" y="14"/>
                  </a:moveTo>
                  <a:cubicBezTo>
                    <a:pt x="299" y="14"/>
                    <a:pt x="299" y="14"/>
                    <a:pt x="299" y="14"/>
                  </a:cubicBezTo>
                  <a:lnTo>
                    <a:pt x="298" y="14"/>
                  </a:lnTo>
                  <a:close/>
                  <a:moveTo>
                    <a:pt x="382" y="14"/>
                  </a:moveTo>
                  <a:cubicBezTo>
                    <a:pt x="380" y="15"/>
                    <a:pt x="381" y="15"/>
                    <a:pt x="379" y="14"/>
                  </a:cubicBezTo>
                  <a:cubicBezTo>
                    <a:pt x="380" y="14"/>
                    <a:pt x="381" y="14"/>
                    <a:pt x="382" y="14"/>
                  </a:cubicBezTo>
                  <a:moveTo>
                    <a:pt x="231" y="18"/>
                  </a:moveTo>
                  <a:cubicBezTo>
                    <a:pt x="231" y="18"/>
                    <a:pt x="231" y="18"/>
                    <a:pt x="231" y="18"/>
                  </a:cubicBezTo>
                  <a:cubicBezTo>
                    <a:pt x="230" y="18"/>
                    <a:pt x="229" y="18"/>
                    <a:pt x="229" y="18"/>
                  </a:cubicBezTo>
                  <a:cubicBezTo>
                    <a:pt x="229" y="17"/>
                    <a:pt x="228" y="15"/>
                    <a:pt x="228" y="14"/>
                  </a:cubicBezTo>
                  <a:cubicBezTo>
                    <a:pt x="229" y="15"/>
                    <a:pt x="230" y="17"/>
                    <a:pt x="231" y="18"/>
                  </a:cubicBezTo>
                  <a:moveTo>
                    <a:pt x="237" y="14"/>
                  </a:moveTo>
                  <a:cubicBezTo>
                    <a:pt x="237" y="15"/>
                    <a:pt x="237" y="15"/>
                    <a:pt x="237" y="15"/>
                  </a:cubicBezTo>
                  <a:lnTo>
                    <a:pt x="237" y="14"/>
                  </a:lnTo>
                  <a:close/>
                  <a:moveTo>
                    <a:pt x="390" y="14"/>
                  </a:moveTo>
                  <a:cubicBezTo>
                    <a:pt x="390" y="15"/>
                    <a:pt x="391" y="16"/>
                    <a:pt x="392" y="16"/>
                  </a:cubicBezTo>
                  <a:cubicBezTo>
                    <a:pt x="390" y="17"/>
                    <a:pt x="390" y="17"/>
                    <a:pt x="390" y="17"/>
                  </a:cubicBezTo>
                  <a:cubicBezTo>
                    <a:pt x="390" y="18"/>
                    <a:pt x="390" y="18"/>
                    <a:pt x="390" y="18"/>
                  </a:cubicBezTo>
                  <a:cubicBezTo>
                    <a:pt x="388" y="16"/>
                    <a:pt x="388" y="16"/>
                    <a:pt x="388" y="16"/>
                  </a:cubicBezTo>
                  <a:cubicBezTo>
                    <a:pt x="388" y="16"/>
                    <a:pt x="388" y="15"/>
                    <a:pt x="388" y="14"/>
                  </a:cubicBezTo>
                  <a:lnTo>
                    <a:pt x="390" y="14"/>
                  </a:lnTo>
                  <a:close/>
                  <a:moveTo>
                    <a:pt x="398" y="14"/>
                  </a:moveTo>
                  <a:cubicBezTo>
                    <a:pt x="399" y="15"/>
                    <a:pt x="399" y="15"/>
                    <a:pt x="399" y="15"/>
                  </a:cubicBezTo>
                  <a:lnTo>
                    <a:pt x="398" y="14"/>
                  </a:lnTo>
                  <a:close/>
                  <a:moveTo>
                    <a:pt x="170" y="15"/>
                  </a:moveTo>
                  <a:cubicBezTo>
                    <a:pt x="170" y="15"/>
                    <a:pt x="170" y="16"/>
                    <a:pt x="170" y="16"/>
                  </a:cubicBezTo>
                  <a:cubicBezTo>
                    <a:pt x="170" y="15"/>
                    <a:pt x="170" y="15"/>
                    <a:pt x="170" y="15"/>
                  </a:cubicBezTo>
                  <a:close/>
                  <a:moveTo>
                    <a:pt x="361" y="34"/>
                  </a:moveTo>
                  <a:cubicBezTo>
                    <a:pt x="361" y="36"/>
                    <a:pt x="361" y="36"/>
                    <a:pt x="361" y="36"/>
                  </a:cubicBezTo>
                  <a:cubicBezTo>
                    <a:pt x="363" y="34"/>
                    <a:pt x="363" y="34"/>
                    <a:pt x="363" y="34"/>
                  </a:cubicBezTo>
                  <a:cubicBezTo>
                    <a:pt x="364" y="38"/>
                    <a:pt x="361" y="39"/>
                    <a:pt x="365" y="42"/>
                  </a:cubicBezTo>
                  <a:cubicBezTo>
                    <a:pt x="365" y="44"/>
                    <a:pt x="365" y="44"/>
                    <a:pt x="365" y="44"/>
                  </a:cubicBezTo>
                  <a:cubicBezTo>
                    <a:pt x="363" y="43"/>
                    <a:pt x="363" y="43"/>
                    <a:pt x="362" y="45"/>
                  </a:cubicBezTo>
                  <a:cubicBezTo>
                    <a:pt x="359" y="44"/>
                    <a:pt x="358" y="43"/>
                    <a:pt x="358" y="40"/>
                  </a:cubicBezTo>
                  <a:cubicBezTo>
                    <a:pt x="359" y="42"/>
                    <a:pt x="359" y="42"/>
                    <a:pt x="359" y="42"/>
                  </a:cubicBezTo>
                  <a:cubicBezTo>
                    <a:pt x="360" y="43"/>
                    <a:pt x="360" y="43"/>
                    <a:pt x="361" y="44"/>
                  </a:cubicBezTo>
                  <a:cubicBezTo>
                    <a:pt x="362" y="44"/>
                    <a:pt x="362" y="44"/>
                    <a:pt x="362" y="44"/>
                  </a:cubicBezTo>
                  <a:cubicBezTo>
                    <a:pt x="358" y="36"/>
                    <a:pt x="361" y="23"/>
                    <a:pt x="364" y="15"/>
                  </a:cubicBezTo>
                  <a:cubicBezTo>
                    <a:pt x="365" y="19"/>
                    <a:pt x="363" y="29"/>
                    <a:pt x="361" y="34"/>
                  </a:cubicBezTo>
                  <a:moveTo>
                    <a:pt x="368" y="16"/>
                  </a:moveTo>
                  <a:cubicBezTo>
                    <a:pt x="368" y="17"/>
                    <a:pt x="368" y="17"/>
                    <a:pt x="367" y="17"/>
                  </a:cubicBezTo>
                  <a:cubicBezTo>
                    <a:pt x="367" y="16"/>
                    <a:pt x="366" y="16"/>
                    <a:pt x="365" y="15"/>
                  </a:cubicBezTo>
                  <a:cubicBezTo>
                    <a:pt x="367" y="15"/>
                    <a:pt x="367" y="15"/>
                    <a:pt x="368" y="16"/>
                  </a:cubicBezTo>
                  <a:moveTo>
                    <a:pt x="384" y="16"/>
                  </a:moveTo>
                  <a:cubicBezTo>
                    <a:pt x="384" y="15"/>
                    <a:pt x="384" y="15"/>
                    <a:pt x="384" y="15"/>
                  </a:cubicBezTo>
                  <a:cubicBezTo>
                    <a:pt x="385" y="16"/>
                    <a:pt x="385" y="15"/>
                    <a:pt x="384" y="16"/>
                  </a:cubicBezTo>
                  <a:moveTo>
                    <a:pt x="235" y="21"/>
                  </a:moveTo>
                  <a:cubicBezTo>
                    <a:pt x="235" y="21"/>
                    <a:pt x="235" y="21"/>
                    <a:pt x="235" y="21"/>
                  </a:cubicBezTo>
                  <a:cubicBezTo>
                    <a:pt x="234" y="21"/>
                    <a:pt x="233" y="20"/>
                    <a:pt x="232" y="19"/>
                  </a:cubicBezTo>
                  <a:cubicBezTo>
                    <a:pt x="232" y="16"/>
                    <a:pt x="232" y="16"/>
                    <a:pt x="232" y="16"/>
                  </a:cubicBezTo>
                  <a:cubicBezTo>
                    <a:pt x="234" y="18"/>
                    <a:pt x="234" y="19"/>
                    <a:pt x="235" y="21"/>
                  </a:cubicBezTo>
                  <a:moveTo>
                    <a:pt x="359" y="24"/>
                  </a:moveTo>
                  <a:cubicBezTo>
                    <a:pt x="359" y="24"/>
                    <a:pt x="358" y="24"/>
                    <a:pt x="357" y="25"/>
                  </a:cubicBezTo>
                  <a:cubicBezTo>
                    <a:pt x="357" y="25"/>
                    <a:pt x="357" y="25"/>
                    <a:pt x="357" y="25"/>
                  </a:cubicBezTo>
                  <a:cubicBezTo>
                    <a:pt x="358" y="22"/>
                    <a:pt x="358" y="19"/>
                    <a:pt x="359" y="16"/>
                  </a:cubicBezTo>
                  <a:cubicBezTo>
                    <a:pt x="361" y="18"/>
                    <a:pt x="358" y="21"/>
                    <a:pt x="359" y="24"/>
                  </a:cubicBezTo>
                  <a:moveTo>
                    <a:pt x="57" y="18"/>
                  </a:moveTo>
                  <a:cubicBezTo>
                    <a:pt x="56" y="19"/>
                    <a:pt x="54" y="20"/>
                    <a:pt x="53" y="21"/>
                  </a:cubicBezTo>
                  <a:cubicBezTo>
                    <a:pt x="52" y="21"/>
                    <a:pt x="52" y="21"/>
                    <a:pt x="52" y="21"/>
                  </a:cubicBezTo>
                  <a:cubicBezTo>
                    <a:pt x="53" y="19"/>
                    <a:pt x="54" y="18"/>
                    <a:pt x="55" y="16"/>
                  </a:cubicBezTo>
                  <a:cubicBezTo>
                    <a:pt x="57" y="17"/>
                    <a:pt x="56" y="17"/>
                    <a:pt x="57" y="18"/>
                  </a:cubicBezTo>
                  <a:moveTo>
                    <a:pt x="115" y="18"/>
                  </a:moveTo>
                  <a:cubicBezTo>
                    <a:pt x="114" y="18"/>
                    <a:pt x="114" y="18"/>
                    <a:pt x="114" y="18"/>
                  </a:cubicBezTo>
                  <a:cubicBezTo>
                    <a:pt x="113" y="19"/>
                    <a:pt x="113" y="19"/>
                    <a:pt x="113" y="19"/>
                  </a:cubicBezTo>
                  <a:cubicBezTo>
                    <a:pt x="113" y="19"/>
                    <a:pt x="113" y="19"/>
                    <a:pt x="113" y="19"/>
                  </a:cubicBezTo>
                  <a:cubicBezTo>
                    <a:pt x="113" y="18"/>
                    <a:pt x="113" y="17"/>
                    <a:pt x="114" y="16"/>
                  </a:cubicBezTo>
                  <a:lnTo>
                    <a:pt x="115" y="18"/>
                  </a:lnTo>
                  <a:close/>
                  <a:moveTo>
                    <a:pt x="248" y="28"/>
                  </a:moveTo>
                  <a:cubicBezTo>
                    <a:pt x="248" y="28"/>
                    <a:pt x="248" y="28"/>
                    <a:pt x="248" y="28"/>
                  </a:cubicBezTo>
                  <a:cubicBezTo>
                    <a:pt x="246" y="26"/>
                    <a:pt x="246" y="21"/>
                    <a:pt x="247" y="17"/>
                  </a:cubicBezTo>
                  <a:cubicBezTo>
                    <a:pt x="249" y="20"/>
                    <a:pt x="249" y="24"/>
                    <a:pt x="248" y="28"/>
                  </a:cubicBezTo>
                  <a:moveTo>
                    <a:pt x="169" y="17"/>
                  </a:moveTo>
                  <a:cubicBezTo>
                    <a:pt x="170" y="17"/>
                    <a:pt x="170" y="18"/>
                    <a:pt x="170" y="18"/>
                  </a:cubicBezTo>
                  <a:cubicBezTo>
                    <a:pt x="170" y="18"/>
                    <a:pt x="170" y="17"/>
                    <a:pt x="169" y="17"/>
                  </a:cubicBezTo>
                  <a:moveTo>
                    <a:pt x="129" y="20"/>
                  </a:moveTo>
                  <a:cubicBezTo>
                    <a:pt x="129" y="19"/>
                    <a:pt x="129" y="19"/>
                    <a:pt x="129" y="18"/>
                  </a:cubicBezTo>
                  <a:cubicBezTo>
                    <a:pt x="130" y="19"/>
                    <a:pt x="130" y="19"/>
                    <a:pt x="129" y="20"/>
                  </a:cubicBezTo>
                  <a:moveTo>
                    <a:pt x="274" y="18"/>
                  </a:moveTo>
                  <a:cubicBezTo>
                    <a:pt x="275" y="19"/>
                    <a:pt x="275" y="19"/>
                    <a:pt x="275" y="19"/>
                  </a:cubicBezTo>
                  <a:lnTo>
                    <a:pt x="274" y="18"/>
                  </a:lnTo>
                  <a:close/>
                  <a:moveTo>
                    <a:pt x="373" y="20"/>
                  </a:moveTo>
                  <a:cubicBezTo>
                    <a:pt x="373" y="20"/>
                    <a:pt x="372" y="19"/>
                    <a:pt x="372" y="18"/>
                  </a:cubicBezTo>
                  <a:cubicBezTo>
                    <a:pt x="373" y="19"/>
                    <a:pt x="373" y="19"/>
                    <a:pt x="373" y="20"/>
                  </a:cubicBezTo>
                  <a:moveTo>
                    <a:pt x="396" y="18"/>
                  </a:moveTo>
                  <a:cubicBezTo>
                    <a:pt x="396" y="18"/>
                    <a:pt x="396" y="18"/>
                    <a:pt x="397" y="18"/>
                  </a:cubicBezTo>
                  <a:cubicBezTo>
                    <a:pt x="396" y="18"/>
                    <a:pt x="396" y="18"/>
                    <a:pt x="396" y="18"/>
                  </a:cubicBezTo>
                  <a:moveTo>
                    <a:pt x="102" y="18"/>
                  </a:moveTo>
                  <a:cubicBezTo>
                    <a:pt x="102" y="19"/>
                    <a:pt x="102" y="19"/>
                    <a:pt x="102" y="19"/>
                  </a:cubicBezTo>
                  <a:lnTo>
                    <a:pt x="102" y="18"/>
                  </a:lnTo>
                  <a:close/>
                  <a:moveTo>
                    <a:pt x="251" y="18"/>
                  </a:moveTo>
                  <a:cubicBezTo>
                    <a:pt x="251" y="19"/>
                    <a:pt x="251" y="19"/>
                    <a:pt x="251" y="19"/>
                  </a:cubicBezTo>
                  <a:lnTo>
                    <a:pt x="251" y="18"/>
                  </a:lnTo>
                  <a:close/>
                  <a:moveTo>
                    <a:pt x="384" y="18"/>
                  </a:moveTo>
                  <a:cubicBezTo>
                    <a:pt x="385" y="19"/>
                    <a:pt x="385" y="19"/>
                    <a:pt x="386" y="19"/>
                  </a:cubicBezTo>
                  <a:cubicBezTo>
                    <a:pt x="385" y="19"/>
                    <a:pt x="385" y="19"/>
                    <a:pt x="384" y="18"/>
                  </a:cubicBezTo>
                  <a:moveTo>
                    <a:pt x="240" y="19"/>
                  </a:moveTo>
                  <a:cubicBezTo>
                    <a:pt x="240" y="22"/>
                    <a:pt x="239" y="21"/>
                    <a:pt x="238" y="24"/>
                  </a:cubicBezTo>
                  <a:cubicBezTo>
                    <a:pt x="237" y="24"/>
                    <a:pt x="237" y="24"/>
                    <a:pt x="237" y="24"/>
                  </a:cubicBezTo>
                  <a:cubicBezTo>
                    <a:pt x="237" y="24"/>
                    <a:pt x="237" y="23"/>
                    <a:pt x="237" y="23"/>
                  </a:cubicBezTo>
                  <a:cubicBezTo>
                    <a:pt x="237" y="23"/>
                    <a:pt x="239" y="21"/>
                    <a:pt x="238" y="19"/>
                  </a:cubicBezTo>
                  <a:cubicBezTo>
                    <a:pt x="238" y="19"/>
                    <a:pt x="239" y="19"/>
                    <a:pt x="239" y="19"/>
                  </a:cubicBezTo>
                  <a:lnTo>
                    <a:pt x="240" y="19"/>
                  </a:lnTo>
                  <a:close/>
                  <a:moveTo>
                    <a:pt x="119" y="23"/>
                  </a:moveTo>
                  <a:cubicBezTo>
                    <a:pt x="118" y="23"/>
                    <a:pt x="118" y="24"/>
                    <a:pt x="118" y="24"/>
                  </a:cubicBezTo>
                  <a:cubicBezTo>
                    <a:pt x="118" y="24"/>
                    <a:pt x="117" y="25"/>
                    <a:pt x="117" y="25"/>
                  </a:cubicBezTo>
                  <a:cubicBezTo>
                    <a:pt x="117" y="19"/>
                    <a:pt x="117" y="19"/>
                    <a:pt x="117" y="19"/>
                  </a:cubicBezTo>
                  <a:lnTo>
                    <a:pt x="119" y="23"/>
                  </a:lnTo>
                  <a:close/>
                  <a:moveTo>
                    <a:pt x="274" y="19"/>
                  </a:moveTo>
                  <a:cubicBezTo>
                    <a:pt x="275" y="20"/>
                    <a:pt x="275" y="19"/>
                    <a:pt x="276" y="20"/>
                  </a:cubicBezTo>
                  <a:cubicBezTo>
                    <a:pt x="272" y="20"/>
                    <a:pt x="274" y="23"/>
                    <a:pt x="272" y="21"/>
                  </a:cubicBezTo>
                  <a:cubicBezTo>
                    <a:pt x="272" y="21"/>
                    <a:pt x="273" y="20"/>
                    <a:pt x="274" y="19"/>
                  </a:cubicBezTo>
                  <a:moveTo>
                    <a:pt x="291" y="19"/>
                  </a:moveTo>
                  <a:cubicBezTo>
                    <a:pt x="292" y="20"/>
                    <a:pt x="292" y="20"/>
                    <a:pt x="293" y="20"/>
                  </a:cubicBezTo>
                  <a:cubicBezTo>
                    <a:pt x="293" y="21"/>
                    <a:pt x="293" y="21"/>
                    <a:pt x="292" y="21"/>
                  </a:cubicBezTo>
                  <a:cubicBezTo>
                    <a:pt x="290" y="23"/>
                    <a:pt x="289" y="25"/>
                    <a:pt x="286" y="26"/>
                  </a:cubicBezTo>
                  <a:cubicBezTo>
                    <a:pt x="286" y="25"/>
                    <a:pt x="285" y="24"/>
                    <a:pt x="285" y="23"/>
                  </a:cubicBezTo>
                  <a:cubicBezTo>
                    <a:pt x="288" y="23"/>
                    <a:pt x="290" y="23"/>
                    <a:pt x="291" y="19"/>
                  </a:cubicBezTo>
                  <a:moveTo>
                    <a:pt x="41" y="24"/>
                  </a:moveTo>
                  <a:cubicBezTo>
                    <a:pt x="40" y="23"/>
                    <a:pt x="40" y="23"/>
                    <a:pt x="40" y="23"/>
                  </a:cubicBezTo>
                  <a:cubicBezTo>
                    <a:pt x="39" y="24"/>
                    <a:pt x="39" y="22"/>
                    <a:pt x="39" y="20"/>
                  </a:cubicBezTo>
                  <a:cubicBezTo>
                    <a:pt x="40" y="21"/>
                    <a:pt x="40" y="22"/>
                    <a:pt x="41" y="24"/>
                  </a:cubicBezTo>
                  <a:moveTo>
                    <a:pt x="100" y="20"/>
                  </a:moveTo>
                  <a:cubicBezTo>
                    <a:pt x="100" y="21"/>
                    <a:pt x="100" y="21"/>
                    <a:pt x="100" y="21"/>
                  </a:cubicBezTo>
                  <a:lnTo>
                    <a:pt x="100" y="20"/>
                  </a:lnTo>
                  <a:close/>
                  <a:moveTo>
                    <a:pt x="252" y="22"/>
                  </a:moveTo>
                  <a:cubicBezTo>
                    <a:pt x="251" y="22"/>
                    <a:pt x="250" y="22"/>
                    <a:pt x="249" y="23"/>
                  </a:cubicBezTo>
                  <a:cubicBezTo>
                    <a:pt x="250" y="22"/>
                    <a:pt x="250" y="21"/>
                    <a:pt x="250" y="20"/>
                  </a:cubicBezTo>
                  <a:cubicBezTo>
                    <a:pt x="252" y="21"/>
                    <a:pt x="251" y="20"/>
                    <a:pt x="252" y="22"/>
                  </a:cubicBezTo>
                  <a:moveTo>
                    <a:pt x="258" y="27"/>
                  </a:moveTo>
                  <a:cubicBezTo>
                    <a:pt x="258" y="27"/>
                    <a:pt x="258" y="27"/>
                    <a:pt x="257" y="27"/>
                  </a:cubicBezTo>
                  <a:cubicBezTo>
                    <a:pt x="256" y="27"/>
                    <a:pt x="256" y="27"/>
                    <a:pt x="256" y="27"/>
                  </a:cubicBezTo>
                  <a:cubicBezTo>
                    <a:pt x="256" y="25"/>
                    <a:pt x="257" y="22"/>
                    <a:pt x="258" y="20"/>
                  </a:cubicBezTo>
                  <a:cubicBezTo>
                    <a:pt x="258" y="22"/>
                    <a:pt x="258" y="24"/>
                    <a:pt x="258" y="27"/>
                  </a:cubicBezTo>
                  <a:moveTo>
                    <a:pt x="378" y="27"/>
                  </a:moveTo>
                  <a:cubicBezTo>
                    <a:pt x="377" y="27"/>
                    <a:pt x="377" y="27"/>
                    <a:pt x="377" y="27"/>
                  </a:cubicBezTo>
                  <a:cubicBezTo>
                    <a:pt x="377" y="25"/>
                    <a:pt x="377" y="22"/>
                    <a:pt x="377" y="20"/>
                  </a:cubicBezTo>
                  <a:cubicBezTo>
                    <a:pt x="378" y="22"/>
                    <a:pt x="378" y="25"/>
                    <a:pt x="378" y="27"/>
                  </a:cubicBezTo>
                  <a:moveTo>
                    <a:pt x="113" y="20"/>
                  </a:moveTo>
                  <a:cubicBezTo>
                    <a:pt x="114" y="23"/>
                    <a:pt x="114" y="23"/>
                    <a:pt x="114" y="23"/>
                  </a:cubicBezTo>
                  <a:cubicBezTo>
                    <a:pt x="112" y="23"/>
                    <a:pt x="112" y="23"/>
                    <a:pt x="112" y="23"/>
                  </a:cubicBezTo>
                  <a:cubicBezTo>
                    <a:pt x="112" y="20"/>
                    <a:pt x="112" y="20"/>
                    <a:pt x="112" y="20"/>
                  </a:cubicBezTo>
                  <a:lnTo>
                    <a:pt x="113" y="20"/>
                  </a:lnTo>
                  <a:close/>
                  <a:moveTo>
                    <a:pt x="298" y="20"/>
                  </a:moveTo>
                  <a:cubicBezTo>
                    <a:pt x="298" y="21"/>
                    <a:pt x="299" y="21"/>
                    <a:pt x="299" y="22"/>
                  </a:cubicBezTo>
                  <a:cubicBezTo>
                    <a:pt x="298" y="22"/>
                    <a:pt x="298" y="22"/>
                    <a:pt x="298" y="22"/>
                  </a:cubicBezTo>
                  <a:lnTo>
                    <a:pt x="298" y="20"/>
                  </a:lnTo>
                  <a:close/>
                  <a:moveTo>
                    <a:pt x="96" y="21"/>
                  </a:moveTo>
                  <a:cubicBezTo>
                    <a:pt x="96" y="22"/>
                    <a:pt x="96" y="22"/>
                    <a:pt x="96" y="22"/>
                  </a:cubicBezTo>
                  <a:lnTo>
                    <a:pt x="96" y="21"/>
                  </a:lnTo>
                  <a:close/>
                  <a:moveTo>
                    <a:pt x="127" y="22"/>
                  </a:moveTo>
                  <a:cubicBezTo>
                    <a:pt x="127" y="22"/>
                    <a:pt x="127" y="21"/>
                    <a:pt x="127" y="21"/>
                  </a:cubicBezTo>
                  <a:cubicBezTo>
                    <a:pt x="127" y="22"/>
                    <a:pt x="128" y="21"/>
                    <a:pt x="127" y="22"/>
                  </a:cubicBezTo>
                  <a:moveTo>
                    <a:pt x="128" y="22"/>
                  </a:moveTo>
                  <a:cubicBezTo>
                    <a:pt x="128" y="22"/>
                    <a:pt x="129" y="21"/>
                    <a:pt x="129" y="21"/>
                  </a:cubicBezTo>
                  <a:cubicBezTo>
                    <a:pt x="129" y="22"/>
                    <a:pt x="129" y="21"/>
                    <a:pt x="128" y="22"/>
                  </a:cubicBezTo>
                  <a:moveTo>
                    <a:pt x="34" y="22"/>
                  </a:moveTo>
                  <a:cubicBezTo>
                    <a:pt x="34" y="22"/>
                    <a:pt x="34" y="23"/>
                    <a:pt x="33" y="23"/>
                  </a:cubicBezTo>
                  <a:cubicBezTo>
                    <a:pt x="33" y="22"/>
                    <a:pt x="33" y="22"/>
                    <a:pt x="33" y="22"/>
                  </a:cubicBezTo>
                  <a:cubicBezTo>
                    <a:pt x="33" y="22"/>
                    <a:pt x="33" y="22"/>
                    <a:pt x="33" y="21"/>
                  </a:cubicBezTo>
                  <a:cubicBezTo>
                    <a:pt x="34" y="22"/>
                    <a:pt x="34" y="22"/>
                    <a:pt x="34" y="22"/>
                  </a:cubicBezTo>
                  <a:moveTo>
                    <a:pt x="98" y="24"/>
                  </a:moveTo>
                  <a:cubicBezTo>
                    <a:pt x="97" y="23"/>
                    <a:pt x="97" y="23"/>
                    <a:pt x="97" y="21"/>
                  </a:cubicBezTo>
                  <a:cubicBezTo>
                    <a:pt x="98" y="22"/>
                    <a:pt x="98" y="22"/>
                    <a:pt x="98" y="24"/>
                  </a:cubicBezTo>
                  <a:moveTo>
                    <a:pt x="269" y="27"/>
                  </a:moveTo>
                  <a:cubicBezTo>
                    <a:pt x="269" y="26"/>
                    <a:pt x="268" y="25"/>
                    <a:pt x="268" y="25"/>
                  </a:cubicBezTo>
                  <a:cubicBezTo>
                    <a:pt x="267" y="23"/>
                    <a:pt x="267" y="23"/>
                    <a:pt x="267" y="21"/>
                  </a:cubicBezTo>
                  <a:cubicBezTo>
                    <a:pt x="268" y="23"/>
                    <a:pt x="269" y="25"/>
                    <a:pt x="269" y="27"/>
                  </a:cubicBezTo>
                  <a:moveTo>
                    <a:pt x="254" y="27"/>
                  </a:moveTo>
                  <a:cubicBezTo>
                    <a:pt x="254" y="28"/>
                    <a:pt x="254" y="28"/>
                    <a:pt x="254" y="28"/>
                  </a:cubicBezTo>
                  <a:cubicBezTo>
                    <a:pt x="253" y="28"/>
                    <a:pt x="253" y="28"/>
                    <a:pt x="253" y="28"/>
                  </a:cubicBezTo>
                  <a:cubicBezTo>
                    <a:pt x="252" y="27"/>
                    <a:pt x="252" y="27"/>
                    <a:pt x="252" y="26"/>
                  </a:cubicBezTo>
                  <a:cubicBezTo>
                    <a:pt x="251" y="24"/>
                    <a:pt x="252" y="25"/>
                    <a:pt x="252" y="22"/>
                  </a:cubicBezTo>
                  <a:cubicBezTo>
                    <a:pt x="253" y="24"/>
                    <a:pt x="253" y="26"/>
                    <a:pt x="254" y="27"/>
                  </a:cubicBezTo>
                  <a:moveTo>
                    <a:pt x="265" y="22"/>
                  </a:moveTo>
                  <a:cubicBezTo>
                    <a:pt x="265" y="23"/>
                    <a:pt x="265" y="23"/>
                    <a:pt x="265" y="24"/>
                  </a:cubicBezTo>
                  <a:cubicBezTo>
                    <a:pt x="264" y="24"/>
                    <a:pt x="264" y="24"/>
                    <a:pt x="264" y="24"/>
                  </a:cubicBezTo>
                  <a:cubicBezTo>
                    <a:pt x="264" y="23"/>
                    <a:pt x="264" y="23"/>
                    <a:pt x="264" y="22"/>
                  </a:cubicBezTo>
                  <a:lnTo>
                    <a:pt x="265" y="22"/>
                  </a:lnTo>
                  <a:close/>
                  <a:moveTo>
                    <a:pt x="292" y="22"/>
                  </a:moveTo>
                  <a:cubicBezTo>
                    <a:pt x="295" y="22"/>
                    <a:pt x="295" y="22"/>
                    <a:pt x="295" y="22"/>
                  </a:cubicBezTo>
                  <a:cubicBezTo>
                    <a:pt x="295" y="23"/>
                    <a:pt x="295" y="25"/>
                    <a:pt x="295" y="26"/>
                  </a:cubicBezTo>
                  <a:cubicBezTo>
                    <a:pt x="295" y="29"/>
                    <a:pt x="295" y="29"/>
                    <a:pt x="295" y="29"/>
                  </a:cubicBezTo>
                  <a:cubicBezTo>
                    <a:pt x="294" y="28"/>
                    <a:pt x="292" y="28"/>
                    <a:pt x="291" y="28"/>
                  </a:cubicBezTo>
                  <a:cubicBezTo>
                    <a:pt x="291" y="24"/>
                    <a:pt x="291" y="24"/>
                    <a:pt x="292" y="22"/>
                  </a:cubicBezTo>
                  <a:moveTo>
                    <a:pt x="241" y="25"/>
                  </a:moveTo>
                  <a:cubicBezTo>
                    <a:pt x="241" y="24"/>
                    <a:pt x="241" y="23"/>
                    <a:pt x="242" y="23"/>
                  </a:cubicBezTo>
                  <a:cubicBezTo>
                    <a:pt x="242" y="24"/>
                    <a:pt x="242" y="23"/>
                    <a:pt x="241" y="25"/>
                  </a:cubicBezTo>
                  <a:moveTo>
                    <a:pt x="280" y="23"/>
                  </a:moveTo>
                  <a:cubicBezTo>
                    <a:pt x="281" y="23"/>
                    <a:pt x="281" y="23"/>
                    <a:pt x="281" y="23"/>
                  </a:cubicBezTo>
                  <a:lnTo>
                    <a:pt x="280" y="23"/>
                  </a:lnTo>
                  <a:close/>
                  <a:moveTo>
                    <a:pt x="330" y="48"/>
                  </a:moveTo>
                  <a:cubicBezTo>
                    <a:pt x="327" y="45"/>
                    <a:pt x="328" y="40"/>
                    <a:pt x="329" y="35"/>
                  </a:cubicBezTo>
                  <a:cubicBezTo>
                    <a:pt x="331" y="36"/>
                    <a:pt x="331" y="36"/>
                    <a:pt x="331" y="36"/>
                  </a:cubicBezTo>
                  <a:cubicBezTo>
                    <a:pt x="332" y="32"/>
                    <a:pt x="332" y="27"/>
                    <a:pt x="332" y="23"/>
                  </a:cubicBezTo>
                  <a:cubicBezTo>
                    <a:pt x="339" y="26"/>
                    <a:pt x="330" y="44"/>
                    <a:pt x="330" y="48"/>
                  </a:cubicBezTo>
                  <a:moveTo>
                    <a:pt x="342" y="23"/>
                  </a:moveTo>
                  <a:cubicBezTo>
                    <a:pt x="343" y="24"/>
                    <a:pt x="342" y="23"/>
                    <a:pt x="343" y="25"/>
                  </a:cubicBezTo>
                  <a:cubicBezTo>
                    <a:pt x="342" y="25"/>
                    <a:pt x="342" y="25"/>
                    <a:pt x="342" y="25"/>
                  </a:cubicBezTo>
                  <a:cubicBezTo>
                    <a:pt x="341" y="24"/>
                    <a:pt x="341" y="24"/>
                    <a:pt x="341" y="24"/>
                  </a:cubicBezTo>
                  <a:cubicBezTo>
                    <a:pt x="341" y="24"/>
                    <a:pt x="342" y="23"/>
                    <a:pt x="342" y="23"/>
                  </a:cubicBezTo>
                  <a:moveTo>
                    <a:pt x="349" y="23"/>
                  </a:moveTo>
                  <a:cubicBezTo>
                    <a:pt x="350" y="23"/>
                    <a:pt x="350" y="23"/>
                    <a:pt x="350" y="23"/>
                  </a:cubicBezTo>
                  <a:lnTo>
                    <a:pt x="349" y="23"/>
                  </a:lnTo>
                  <a:close/>
                  <a:moveTo>
                    <a:pt x="71" y="26"/>
                  </a:moveTo>
                  <a:cubicBezTo>
                    <a:pt x="71" y="27"/>
                    <a:pt x="71" y="27"/>
                    <a:pt x="71" y="27"/>
                  </a:cubicBezTo>
                  <a:cubicBezTo>
                    <a:pt x="70" y="27"/>
                    <a:pt x="69" y="27"/>
                    <a:pt x="69" y="27"/>
                  </a:cubicBezTo>
                  <a:cubicBezTo>
                    <a:pt x="69" y="25"/>
                    <a:pt x="69" y="26"/>
                    <a:pt x="69" y="24"/>
                  </a:cubicBezTo>
                  <a:cubicBezTo>
                    <a:pt x="69" y="24"/>
                    <a:pt x="70" y="25"/>
                    <a:pt x="71" y="26"/>
                  </a:cubicBezTo>
                  <a:moveTo>
                    <a:pt x="114" y="24"/>
                  </a:moveTo>
                  <a:cubicBezTo>
                    <a:pt x="113" y="25"/>
                    <a:pt x="113" y="25"/>
                    <a:pt x="113" y="25"/>
                  </a:cubicBezTo>
                  <a:cubicBezTo>
                    <a:pt x="113" y="25"/>
                    <a:pt x="113" y="24"/>
                    <a:pt x="113" y="24"/>
                  </a:cubicBezTo>
                  <a:lnTo>
                    <a:pt x="114" y="24"/>
                  </a:lnTo>
                  <a:close/>
                  <a:moveTo>
                    <a:pt x="310" y="24"/>
                  </a:moveTo>
                  <a:cubicBezTo>
                    <a:pt x="311" y="24"/>
                    <a:pt x="311" y="24"/>
                    <a:pt x="311" y="24"/>
                  </a:cubicBezTo>
                  <a:cubicBezTo>
                    <a:pt x="310" y="25"/>
                    <a:pt x="310" y="25"/>
                    <a:pt x="310" y="25"/>
                  </a:cubicBezTo>
                  <a:lnTo>
                    <a:pt x="310" y="24"/>
                  </a:lnTo>
                  <a:close/>
                  <a:moveTo>
                    <a:pt x="90" y="24"/>
                  </a:moveTo>
                  <a:cubicBezTo>
                    <a:pt x="91" y="26"/>
                    <a:pt x="91" y="25"/>
                    <a:pt x="92" y="24"/>
                  </a:cubicBezTo>
                  <a:cubicBezTo>
                    <a:pt x="93" y="24"/>
                    <a:pt x="93" y="24"/>
                    <a:pt x="93" y="24"/>
                  </a:cubicBezTo>
                  <a:cubicBezTo>
                    <a:pt x="92" y="27"/>
                    <a:pt x="91" y="27"/>
                    <a:pt x="91" y="30"/>
                  </a:cubicBezTo>
                  <a:cubicBezTo>
                    <a:pt x="89" y="29"/>
                    <a:pt x="90" y="30"/>
                    <a:pt x="89" y="28"/>
                  </a:cubicBezTo>
                  <a:cubicBezTo>
                    <a:pt x="89" y="28"/>
                    <a:pt x="89" y="28"/>
                    <a:pt x="89" y="28"/>
                  </a:cubicBezTo>
                  <a:cubicBezTo>
                    <a:pt x="88" y="29"/>
                    <a:pt x="88" y="28"/>
                    <a:pt x="88" y="30"/>
                  </a:cubicBezTo>
                  <a:cubicBezTo>
                    <a:pt x="87" y="31"/>
                    <a:pt x="87" y="30"/>
                    <a:pt x="84" y="30"/>
                  </a:cubicBezTo>
                  <a:cubicBezTo>
                    <a:pt x="83" y="29"/>
                    <a:pt x="82" y="28"/>
                    <a:pt x="82" y="27"/>
                  </a:cubicBezTo>
                  <a:cubicBezTo>
                    <a:pt x="82" y="25"/>
                    <a:pt x="82" y="25"/>
                    <a:pt x="82" y="25"/>
                  </a:cubicBezTo>
                  <a:cubicBezTo>
                    <a:pt x="85" y="25"/>
                    <a:pt x="87" y="26"/>
                    <a:pt x="89" y="24"/>
                  </a:cubicBezTo>
                  <a:lnTo>
                    <a:pt x="90" y="24"/>
                  </a:lnTo>
                  <a:close/>
                  <a:moveTo>
                    <a:pt x="2" y="25"/>
                  </a:moveTo>
                  <a:cubicBezTo>
                    <a:pt x="2" y="25"/>
                    <a:pt x="2" y="26"/>
                    <a:pt x="2" y="26"/>
                  </a:cubicBezTo>
                  <a:cubicBezTo>
                    <a:pt x="2" y="26"/>
                    <a:pt x="2" y="26"/>
                    <a:pt x="2" y="26"/>
                  </a:cubicBezTo>
                  <a:cubicBezTo>
                    <a:pt x="2" y="26"/>
                    <a:pt x="2" y="26"/>
                    <a:pt x="1" y="26"/>
                  </a:cubicBezTo>
                  <a:lnTo>
                    <a:pt x="2" y="25"/>
                  </a:lnTo>
                  <a:close/>
                  <a:moveTo>
                    <a:pt x="39" y="29"/>
                  </a:moveTo>
                  <a:cubicBezTo>
                    <a:pt x="38" y="30"/>
                    <a:pt x="38" y="30"/>
                    <a:pt x="37" y="30"/>
                  </a:cubicBezTo>
                  <a:cubicBezTo>
                    <a:pt x="37" y="29"/>
                    <a:pt x="36" y="27"/>
                    <a:pt x="36" y="26"/>
                  </a:cubicBezTo>
                  <a:cubicBezTo>
                    <a:pt x="38" y="26"/>
                    <a:pt x="38" y="26"/>
                    <a:pt x="39" y="25"/>
                  </a:cubicBezTo>
                  <a:cubicBezTo>
                    <a:pt x="39" y="26"/>
                    <a:pt x="39" y="28"/>
                    <a:pt x="39" y="29"/>
                  </a:cubicBezTo>
                  <a:moveTo>
                    <a:pt x="42" y="26"/>
                  </a:moveTo>
                  <a:cubicBezTo>
                    <a:pt x="42" y="26"/>
                    <a:pt x="42" y="26"/>
                    <a:pt x="42" y="26"/>
                  </a:cubicBezTo>
                  <a:cubicBezTo>
                    <a:pt x="41" y="26"/>
                    <a:pt x="41" y="26"/>
                    <a:pt x="41" y="26"/>
                  </a:cubicBezTo>
                  <a:cubicBezTo>
                    <a:pt x="41" y="26"/>
                    <a:pt x="41" y="25"/>
                    <a:pt x="40" y="25"/>
                  </a:cubicBezTo>
                  <a:cubicBezTo>
                    <a:pt x="41" y="25"/>
                    <a:pt x="41" y="25"/>
                    <a:pt x="42" y="26"/>
                  </a:cubicBezTo>
                  <a:moveTo>
                    <a:pt x="109" y="30"/>
                  </a:moveTo>
                  <a:cubicBezTo>
                    <a:pt x="111" y="30"/>
                    <a:pt x="113" y="29"/>
                    <a:pt x="115" y="28"/>
                  </a:cubicBezTo>
                  <a:cubicBezTo>
                    <a:pt x="116" y="28"/>
                    <a:pt x="116" y="29"/>
                    <a:pt x="116" y="29"/>
                  </a:cubicBezTo>
                  <a:cubicBezTo>
                    <a:pt x="116" y="30"/>
                    <a:pt x="117" y="31"/>
                    <a:pt x="117" y="31"/>
                  </a:cubicBezTo>
                  <a:cubicBezTo>
                    <a:pt x="110" y="31"/>
                    <a:pt x="110" y="31"/>
                    <a:pt x="110" y="31"/>
                  </a:cubicBezTo>
                  <a:cubicBezTo>
                    <a:pt x="110" y="33"/>
                    <a:pt x="109" y="33"/>
                    <a:pt x="109" y="35"/>
                  </a:cubicBezTo>
                  <a:cubicBezTo>
                    <a:pt x="108" y="33"/>
                    <a:pt x="108" y="33"/>
                    <a:pt x="108" y="33"/>
                  </a:cubicBezTo>
                  <a:cubicBezTo>
                    <a:pt x="106" y="34"/>
                    <a:pt x="107" y="33"/>
                    <a:pt x="106" y="34"/>
                  </a:cubicBezTo>
                  <a:cubicBezTo>
                    <a:pt x="105" y="35"/>
                    <a:pt x="105" y="35"/>
                    <a:pt x="105" y="35"/>
                  </a:cubicBezTo>
                  <a:cubicBezTo>
                    <a:pt x="108" y="37"/>
                    <a:pt x="110" y="36"/>
                    <a:pt x="113" y="35"/>
                  </a:cubicBezTo>
                  <a:cubicBezTo>
                    <a:pt x="113" y="36"/>
                    <a:pt x="113" y="36"/>
                    <a:pt x="114" y="38"/>
                  </a:cubicBezTo>
                  <a:cubicBezTo>
                    <a:pt x="111" y="39"/>
                    <a:pt x="111" y="38"/>
                    <a:pt x="109" y="41"/>
                  </a:cubicBezTo>
                  <a:cubicBezTo>
                    <a:pt x="108" y="40"/>
                    <a:pt x="107" y="39"/>
                    <a:pt x="106" y="38"/>
                  </a:cubicBezTo>
                  <a:cubicBezTo>
                    <a:pt x="105" y="39"/>
                    <a:pt x="105" y="40"/>
                    <a:pt x="105" y="41"/>
                  </a:cubicBezTo>
                  <a:cubicBezTo>
                    <a:pt x="103" y="41"/>
                    <a:pt x="100" y="39"/>
                    <a:pt x="96" y="38"/>
                  </a:cubicBezTo>
                  <a:cubicBezTo>
                    <a:pt x="97" y="37"/>
                    <a:pt x="97" y="36"/>
                    <a:pt x="98" y="35"/>
                  </a:cubicBezTo>
                  <a:cubicBezTo>
                    <a:pt x="97" y="33"/>
                    <a:pt x="98" y="33"/>
                    <a:pt x="99" y="31"/>
                  </a:cubicBezTo>
                  <a:cubicBezTo>
                    <a:pt x="99" y="33"/>
                    <a:pt x="98" y="33"/>
                    <a:pt x="100" y="34"/>
                  </a:cubicBezTo>
                  <a:cubicBezTo>
                    <a:pt x="99" y="36"/>
                    <a:pt x="100" y="35"/>
                    <a:pt x="98" y="35"/>
                  </a:cubicBezTo>
                  <a:cubicBezTo>
                    <a:pt x="98" y="37"/>
                    <a:pt x="98" y="37"/>
                    <a:pt x="98" y="37"/>
                  </a:cubicBezTo>
                  <a:cubicBezTo>
                    <a:pt x="99" y="37"/>
                    <a:pt x="99" y="38"/>
                    <a:pt x="99" y="38"/>
                  </a:cubicBezTo>
                  <a:cubicBezTo>
                    <a:pt x="101" y="36"/>
                    <a:pt x="100" y="36"/>
                    <a:pt x="103" y="36"/>
                  </a:cubicBezTo>
                  <a:cubicBezTo>
                    <a:pt x="103" y="35"/>
                    <a:pt x="103" y="35"/>
                    <a:pt x="104" y="35"/>
                  </a:cubicBezTo>
                  <a:cubicBezTo>
                    <a:pt x="104" y="32"/>
                    <a:pt x="104" y="32"/>
                    <a:pt x="104" y="32"/>
                  </a:cubicBezTo>
                  <a:cubicBezTo>
                    <a:pt x="101" y="32"/>
                    <a:pt x="101" y="32"/>
                    <a:pt x="100" y="31"/>
                  </a:cubicBezTo>
                  <a:cubicBezTo>
                    <a:pt x="99" y="30"/>
                    <a:pt x="99" y="30"/>
                    <a:pt x="99" y="30"/>
                  </a:cubicBezTo>
                  <a:cubicBezTo>
                    <a:pt x="100" y="30"/>
                    <a:pt x="100" y="30"/>
                    <a:pt x="100" y="30"/>
                  </a:cubicBezTo>
                  <a:cubicBezTo>
                    <a:pt x="101" y="30"/>
                    <a:pt x="104" y="31"/>
                    <a:pt x="105" y="27"/>
                  </a:cubicBezTo>
                  <a:cubicBezTo>
                    <a:pt x="103" y="27"/>
                    <a:pt x="104" y="28"/>
                    <a:pt x="103" y="26"/>
                  </a:cubicBezTo>
                  <a:cubicBezTo>
                    <a:pt x="103" y="25"/>
                    <a:pt x="103" y="25"/>
                    <a:pt x="103" y="25"/>
                  </a:cubicBezTo>
                  <a:cubicBezTo>
                    <a:pt x="103" y="26"/>
                    <a:pt x="104" y="26"/>
                    <a:pt x="105" y="27"/>
                  </a:cubicBezTo>
                  <a:cubicBezTo>
                    <a:pt x="105" y="26"/>
                    <a:pt x="106" y="25"/>
                    <a:pt x="106" y="25"/>
                  </a:cubicBezTo>
                  <a:cubicBezTo>
                    <a:pt x="108" y="26"/>
                    <a:pt x="109" y="28"/>
                    <a:pt x="109" y="30"/>
                  </a:cubicBezTo>
                  <a:moveTo>
                    <a:pt x="265" y="26"/>
                  </a:moveTo>
                  <a:cubicBezTo>
                    <a:pt x="264" y="27"/>
                    <a:pt x="264" y="28"/>
                    <a:pt x="264" y="29"/>
                  </a:cubicBezTo>
                  <a:cubicBezTo>
                    <a:pt x="263" y="30"/>
                    <a:pt x="263" y="30"/>
                    <a:pt x="263" y="30"/>
                  </a:cubicBezTo>
                  <a:cubicBezTo>
                    <a:pt x="263" y="30"/>
                    <a:pt x="262" y="30"/>
                    <a:pt x="262" y="29"/>
                  </a:cubicBezTo>
                  <a:cubicBezTo>
                    <a:pt x="262" y="28"/>
                    <a:pt x="263" y="26"/>
                    <a:pt x="263" y="25"/>
                  </a:cubicBezTo>
                  <a:cubicBezTo>
                    <a:pt x="264" y="25"/>
                    <a:pt x="264" y="25"/>
                    <a:pt x="265" y="26"/>
                  </a:cubicBezTo>
                  <a:moveTo>
                    <a:pt x="35" y="25"/>
                  </a:moveTo>
                  <a:cubicBezTo>
                    <a:pt x="35" y="26"/>
                    <a:pt x="34" y="26"/>
                    <a:pt x="34" y="27"/>
                  </a:cubicBezTo>
                  <a:cubicBezTo>
                    <a:pt x="34" y="25"/>
                    <a:pt x="34" y="25"/>
                    <a:pt x="34" y="25"/>
                  </a:cubicBezTo>
                  <a:lnTo>
                    <a:pt x="35" y="25"/>
                  </a:lnTo>
                  <a:close/>
                  <a:moveTo>
                    <a:pt x="74" y="25"/>
                  </a:moveTo>
                  <a:cubicBezTo>
                    <a:pt x="75" y="25"/>
                    <a:pt x="76" y="26"/>
                    <a:pt x="76" y="26"/>
                  </a:cubicBezTo>
                  <a:cubicBezTo>
                    <a:pt x="76" y="26"/>
                    <a:pt x="75" y="25"/>
                    <a:pt x="74" y="25"/>
                  </a:cubicBezTo>
                  <a:moveTo>
                    <a:pt x="239" y="25"/>
                  </a:moveTo>
                  <a:cubicBezTo>
                    <a:pt x="240" y="26"/>
                    <a:pt x="240" y="27"/>
                    <a:pt x="240" y="28"/>
                  </a:cubicBezTo>
                  <a:cubicBezTo>
                    <a:pt x="240" y="28"/>
                    <a:pt x="240" y="28"/>
                    <a:pt x="240" y="28"/>
                  </a:cubicBezTo>
                  <a:cubicBezTo>
                    <a:pt x="239" y="28"/>
                    <a:pt x="239" y="28"/>
                    <a:pt x="239" y="28"/>
                  </a:cubicBezTo>
                  <a:cubicBezTo>
                    <a:pt x="238" y="27"/>
                    <a:pt x="238" y="27"/>
                    <a:pt x="238" y="25"/>
                  </a:cubicBezTo>
                  <a:lnTo>
                    <a:pt x="239" y="25"/>
                  </a:lnTo>
                  <a:close/>
                  <a:moveTo>
                    <a:pt x="85" y="26"/>
                  </a:moveTo>
                  <a:cubicBezTo>
                    <a:pt x="87" y="27"/>
                    <a:pt x="86" y="26"/>
                    <a:pt x="87" y="28"/>
                  </a:cubicBezTo>
                  <a:cubicBezTo>
                    <a:pt x="86" y="28"/>
                    <a:pt x="86" y="28"/>
                    <a:pt x="86" y="28"/>
                  </a:cubicBezTo>
                  <a:cubicBezTo>
                    <a:pt x="85" y="27"/>
                    <a:pt x="85" y="27"/>
                    <a:pt x="85" y="27"/>
                  </a:cubicBezTo>
                  <a:lnTo>
                    <a:pt x="85" y="26"/>
                  </a:lnTo>
                  <a:close/>
                  <a:moveTo>
                    <a:pt x="162" y="26"/>
                  </a:moveTo>
                  <a:cubicBezTo>
                    <a:pt x="163" y="28"/>
                    <a:pt x="163" y="30"/>
                    <a:pt x="163" y="32"/>
                  </a:cubicBezTo>
                  <a:cubicBezTo>
                    <a:pt x="163" y="30"/>
                    <a:pt x="163" y="28"/>
                    <a:pt x="162" y="26"/>
                  </a:cubicBezTo>
                  <a:moveTo>
                    <a:pt x="126" y="26"/>
                  </a:moveTo>
                  <a:cubicBezTo>
                    <a:pt x="126" y="27"/>
                    <a:pt x="126" y="27"/>
                    <a:pt x="126" y="27"/>
                  </a:cubicBezTo>
                  <a:lnTo>
                    <a:pt x="126" y="26"/>
                  </a:lnTo>
                  <a:close/>
                  <a:moveTo>
                    <a:pt x="344" y="26"/>
                  </a:moveTo>
                  <a:cubicBezTo>
                    <a:pt x="345" y="28"/>
                    <a:pt x="345" y="31"/>
                    <a:pt x="344" y="34"/>
                  </a:cubicBezTo>
                  <a:cubicBezTo>
                    <a:pt x="344" y="33"/>
                    <a:pt x="343" y="33"/>
                    <a:pt x="343" y="33"/>
                  </a:cubicBezTo>
                  <a:cubicBezTo>
                    <a:pt x="343" y="28"/>
                    <a:pt x="343" y="28"/>
                    <a:pt x="343" y="28"/>
                  </a:cubicBezTo>
                  <a:lnTo>
                    <a:pt x="344" y="26"/>
                  </a:lnTo>
                  <a:close/>
                  <a:moveTo>
                    <a:pt x="156" y="27"/>
                  </a:moveTo>
                  <a:cubicBezTo>
                    <a:pt x="156" y="28"/>
                    <a:pt x="156" y="30"/>
                    <a:pt x="156" y="32"/>
                  </a:cubicBezTo>
                  <a:cubicBezTo>
                    <a:pt x="156" y="32"/>
                    <a:pt x="155" y="32"/>
                    <a:pt x="155" y="33"/>
                  </a:cubicBezTo>
                  <a:cubicBezTo>
                    <a:pt x="155" y="33"/>
                    <a:pt x="155" y="33"/>
                    <a:pt x="155" y="33"/>
                  </a:cubicBezTo>
                  <a:cubicBezTo>
                    <a:pt x="154" y="29"/>
                    <a:pt x="153" y="30"/>
                    <a:pt x="151" y="27"/>
                  </a:cubicBezTo>
                  <a:cubicBezTo>
                    <a:pt x="154" y="27"/>
                    <a:pt x="154" y="28"/>
                    <a:pt x="156" y="27"/>
                  </a:cubicBezTo>
                  <a:moveTo>
                    <a:pt x="227" y="28"/>
                  </a:moveTo>
                  <a:cubicBezTo>
                    <a:pt x="226" y="29"/>
                    <a:pt x="225" y="31"/>
                    <a:pt x="225" y="32"/>
                  </a:cubicBezTo>
                  <a:cubicBezTo>
                    <a:pt x="225" y="30"/>
                    <a:pt x="225" y="30"/>
                    <a:pt x="224" y="29"/>
                  </a:cubicBezTo>
                  <a:cubicBezTo>
                    <a:pt x="224" y="28"/>
                    <a:pt x="225" y="27"/>
                    <a:pt x="225" y="27"/>
                  </a:cubicBezTo>
                  <a:cubicBezTo>
                    <a:pt x="226" y="27"/>
                    <a:pt x="226" y="27"/>
                    <a:pt x="227" y="28"/>
                  </a:cubicBezTo>
                  <a:moveTo>
                    <a:pt x="174" y="29"/>
                  </a:moveTo>
                  <a:cubicBezTo>
                    <a:pt x="173" y="28"/>
                    <a:pt x="173" y="30"/>
                    <a:pt x="173" y="27"/>
                  </a:cubicBezTo>
                  <a:lnTo>
                    <a:pt x="174" y="29"/>
                  </a:lnTo>
                  <a:close/>
                  <a:moveTo>
                    <a:pt x="188" y="28"/>
                  </a:moveTo>
                  <a:cubicBezTo>
                    <a:pt x="188" y="28"/>
                    <a:pt x="187" y="29"/>
                    <a:pt x="187" y="29"/>
                  </a:cubicBezTo>
                  <a:cubicBezTo>
                    <a:pt x="187" y="28"/>
                    <a:pt x="187" y="28"/>
                    <a:pt x="186" y="27"/>
                  </a:cubicBezTo>
                  <a:cubicBezTo>
                    <a:pt x="187" y="28"/>
                    <a:pt x="188" y="28"/>
                    <a:pt x="188" y="28"/>
                  </a:cubicBezTo>
                  <a:moveTo>
                    <a:pt x="128" y="30"/>
                  </a:moveTo>
                  <a:cubicBezTo>
                    <a:pt x="128" y="33"/>
                    <a:pt x="128" y="33"/>
                    <a:pt x="128" y="33"/>
                  </a:cubicBezTo>
                  <a:cubicBezTo>
                    <a:pt x="128" y="33"/>
                    <a:pt x="128" y="32"/>
                    <a:pt x="128" y="32"/>
                  </a:cubicBezTo>
                  <a:cubicBezTo>
                    <a:pt x="126" y="32"/>
                    <a:pt x="126" y="31"/>
                    <a:pt x="124" y="30"/>
                  </a:cubicBezTo>
                  <a:cubicBezTo>
                    <a:pt x="124" y="30"/>
                    <a:pt x="124" y="29"/>
                    <a:pt x="124" y="29"/>
                  </a:cubicBezTo>
                  <a:cubicBezTo>
                    <a:pt x="124" y="28"/>
                    <a:pt x="125" y="28"/>
                    <a:pt x="126" y="28"/>
                  </a:cubicBezTo>
                  <a:cubicBezTo>
                    <a:pt x="127" y="29"/>
                    <a:pt x="128" y="30"/>
                    <a:pt x="128" y="30"/>
                  </a:cubicBezTo>
                  <a:moveTo>
                    <a:pt x="167" y="28"/>
                  </a:moveTo>
                  <a:cubicBezTo>
                    <a:pt x="167" y="29"/>
                    <a:pt x="167" y="30"/>
                    <a:pt x="167" y="30"/>
                  </a:cubicBezTo>
                  <a:cubicBezTo>
                    <a:pt x="167" y="30"/>
                    <a:pt x="167" y="30"/>
                    <a:pt x="167" y="30"/>
                  </a:cubicBezTo>
                  <a:cubicBezTo>
                    <a:pt x="166" y="29"/>
                    <a:pt x="166" y="30"/>
                    <a:pt x="166" y="28"/>
                  </a:cubicBezTo>
                  <a:lnTo>
                    <a:pt x="167" y="28"/>
                  </a:lnTo>
                  <a:close/>
                  <a:moveTo>
                    <a:pt x="161" y="29"/>
                  </a:moveTo>
                  <a:cubicBezTo>
                    <a:pt x="161" y="31"/>
                    <a:pt x="161" y="31"/>
                    <a:pt x="161" y="31"/>
                  </a:cubicBezTo>
                  <a:cubicBezTo>
                    <a:pt x="160" y="31"/>
                    <a:pt x="159" y="31"/>
                    <a:pt x="159" y="31"/>
                  </a:cubicBezTo>
                  <a:cubicBezTo>
                    <a:pt x="159" y="30"/>
                    <a:pt x="159" y="29"/>
                    <a:pt x="159" y="28"/>
                  </a:cubicBezTo>
                  <a:cubicBezTo>
                    <a:pt x="160" y="29"/>
                    <a:pt x="160" y="29"/>
                    <a:pt x="161" y="29"/>
                  </a:cubicBezTo>
                  <a:moveTo>
                    <a:pt x="374" y="29"/>
                  </a:moveTo>
                  <a:cubicBezTo>
                    <a:pt x="373" y="29"/>
                    <a:pt x="373" y="29"/>
                    <a:pt x="373" y="29"/>
                  </a:cubicBezTo>
                  <a:cubicBezTo>
                    <a:pt x="373" y="29"/>
                    <a:pt x="374" y="29"/>
                    <a:pt x="374" y="28"/>
                  </a:cubicBezTo>
                  <a:cubicBezTo>
                    <a:pt x="374" y="29"/>
                    <a:pt x="374" y="29"/>
                    <a:pt x="374" y="29"/>
                  </a:cubicBezTo>
                  <a:moveTo>
                    <a:pt x="311" y="29"/>
                  </a:moveTo>
                  <a:cubicBezTo>
                    <a:pt x="312" y="29"/>
                    <a:pt x="312" y="29"/>
                    <a:pt x="312" y="29"/>
                  </a:cubicBezTo>
                  <a:cubicBezTo>
                    <a:pt x="311" y="31"/>
                    <a:pt x="311" y="33"/>
                    <a:pt x="310" y="35"/>
                  </a:cubicBezTo>
                  <a:cubicBezTo>
                    <a:pt x="310" y="30"/>
                    <a:pt x="310" y="30"/>
                    <a:pt x="310" y="30"/>
                  </a:cubicBezTo>
                  <a:cubicBezTo>
                    <a:pt x="310" y="30"/>
                    <a:pt x="311" y="29"/>
                    <a:pt x="311" y="29"/>
                  </a:cubicBezTo>
                  <a:moveTo>
                    <a:pt x="355" y="44"/>
                  </a:moveTo>
                  <a:cubicBezTo>
                    <a:pt x="355" y="45"/>
                    <a:pt x="355" y="45"/>
                    <a:pt x="355" y="45"/>
                  </a:cubicBezTo>
                  <a:cubicBezTo>
                    <a:pt x="356" y="39"/>
                    <a:pt x="356" y="34"/>
                    <a:pt x="356" y="29"/>
                  </a:cubicBezTo>
                  <a:cubicBezTo>
                    <a:pt x="359" y="31"/>
                    <a:pt x="357" y="40"/>
                    <a:pt x="355" y="44"/>
                  </a:cubicBezTo>
                  <a:moveTo>
                    <a:pt x="384" y="29"/>
                  </a:moveTo>
                  <a:cubicBezTo>
                    <a:pt x="386" y="29"/>
                    <a:pt x="386" y="29"/>
                    <a:pt x="386" y="29"/>
                  </a:cubicBezTo>
                  <a:cubicBezTo>
                    <a:pt x="386" y="29"/>
                    <a:pt x="386" y="29"/>
                    <a:pt x="386" y="29"/>
                  </a:cubicBezTo>
                  <a:cubicBezTo>
                    <a:pt x="384" y="29"/>
                    <a:pt x="385" y="30"/>
                    <a:pt x="384" y="29"/>
                  </a:cubicBezTo>
                  <a:moveTo>
                    <a:pt x="119" y="29"/>
                  </a:moveTo>
                  <a:cubicBezTo>
                    <a:pt x="119" y="30"/>
                    <a:pt x="118" y="30"/>
                    <a:pt x="118" y="31"/>
                  </a:cubicBezTo>
                  <a:cubicBezTo>
                    <a:pt x="118" y="29"/>
                    <a:pt x="118" y="29"/>
                    <a:pt x="118" y="29"/>
                  </a:cubicBezTo>
                  <a:lnTo>
                    <a:pt x="119" y="29"/>
                  </a:lnTo>
                  <a:close/>
                  <a:moveTo>
                    <a:pt x="141" y="34"/>
                  </a:moveTo>
                  <a:cubicBezTo>
                    <a:pt x="140" y="37"/>
                    <a:pt x="139" y="35"/>
                    <a:pt x="139" y="39"/>
                  </a:cubicBezTo>
                  <a:cubicBezTo>
                    <a:pt x="138" y="39"/>
                    <a:pt x="138" y="39"/>
                    <a:pt x="138" y="39"/>
                  </a:cubicBezTo>
                  <a:cubicBezTo>
                    <a:pt x="138" y="39"/>
                    <a:pt x="138" y="39"/>
                    <a:pt x="138" y="39"/>
                  </a:cubicBezTo>
                  <a:cubicBezTo>
                    <a:pt x="139" y="35"/>
                    <a:pt x="139" y="35"/>
                    <a:pt x="138" y="29"/>
                  </a:cubicBezTo>
                  <a:cubicBezTo>
                    <a:pt x="139" y="31"/>
                    <a:pt x="140" y="32"/>
                    <a:pt x="141" y="34"/>
                  </a:cubicBezTo>
                  <a:moveTo>
                    <a:pt x="293" y="29"/>
                  </a:moveTo>
                  <a:cubicBezTo>
                    <a:pt x="295" y="30"/>
                    <a:pt x="296" y="32"/>
                    <a:pt x="298" y="33"/>
                  </a:cubicBezTo>
                  <a:cubicBezTo>
                    <a:pt x="297" y="34"/>
                    <a:pt x="297" y="34"/>
                    <a:pt x="297" y="34"/>
                  </a:cubicBezTo>
                  <a:cubicBezTo>
                    <a:pt x="292" y="31"/>
                    <a:pt x="292" y="31"/>
                    <a:pt x="292" y="31"/>
                  </a:cubicBezTo>
                  <a:cubicBezTo>
                    <a:pt x="292" y="30"/>
                    <a:pt x="293" y="30"/>
                    <a:pt x="293" y="29"/>
                  </a:cubicBezTo>
                  <a:moveTo>
                    <a:pt x="106" y="30"/>
                  </a:moveTo>
                  <a:cubicBezTo>
                    <a:pt x="106" y="30"/>
                    <a:pt x="106" y="31"/>
                    <a:pt x="106" y="31"/>
                  </a:cubicBezTo>
                  <a:cubicBezTo>
                    <a:pt x="106" y="31"/>
                    <a:pt x="106" y="30"/>
                    <a:pt x="106" y="30"/>
                  </a:cubicBezTo>
                  <a:moveTo>
                    <a:pt x="170" y="30"/>
                  </a:moveTo>
                  <a:cubicBezTo>
                    <a:pt x="169" y="32"/>
                    <a:pt x="169" y="32"/>
                    <a:pt x="169" y="32"/>
                  </a:cubicBezTo>
                  <a:cubicBezTo>
                    <a:pt x="169" y="31"/>
                    <a:pt x="170" y="31"/>
                    <a:pt x="170" y="30"/>
                  </a:cubicBezTo>
                  <a:close/>
                  <a:moveTo>
                    <a:pt x="275" y="31"/>
                  </a:moveTo>
                  <a:cubicBezTo>
                    <a:pt x="275" y="33"/>
                    <a:pt x="275" y="33"/>
                    <a:pt x="275" y="33"/>
                  </a:cubicBezTo>
                  <a:cubicBezTo>
                    <a:pt x="274" y="32"/>
                    <a:pt x="273" y="32"/>
                    <a:pt x="272" y="31"/>
                  </a:cubicBezTo>
                  <a:cubicBezTo>
                    <a:pt x="273" y="31"/>
                    <a:pt x="274" y="31"/>
                    <a:pt x="275" y="31"/>
                  </a:cubicBezTo>
                  <a:cubicBezTo>
                    <a:pt x="274" y="31"/>
                    <a:pt x="274" y="30"/>
                    <a:pt x="274" y="30"/>
                  </a:cubicBezTo>
                  <a:lnTo>
                    <a:pt x="275" y="31"/>
                  </a:lnTo>
                  <a:close/>
                  <a:moveTo>
                    <a:pt x="289" y="30"/>
                  </a:moveTo>
                  <a:cubicBezTo>
                    <a:pt x="291" y="31"/>
                    <a:pt x="291" y="31"/>
                    <a:pt x="291" y="31"/>
                  </a:cubicBezTo>
                  <a:cubicBezTo>
                    <a:pt x="289" y="30"/>
                    <a:pt x="290" y="31"/>
                    <a:pt x="289" y="30"/>
                  </a:cubicBezTo>
                  <a:moveTo>
                    <a:pt x="35" y="30"/>
                  </a:moveTo>
                  <a:cubicBezTo>
                    <a:pt x="35" y="31"/>
                    <a:pt x="35" y="31"/>
                    <a:pt x="35" y="31"/>
                  </a:cubicBezTo>
                  <a:lnTo>
                    <a:pt x="35" y="30"/>
                  </a:lnTo>
                  <a:close/>
                  <a:moveTo>
                    <a:pt x="36" y="30"/>
                  </a:moveTo>
                  <a:cubicBezTo>
                    <a:pt x="37" y="31"/>
                    <a:pt x="37" y="31"/>
                    <a:pt x="38" y="31"/>
                  </a:cubicBezTo>
                  <a:cubicBezTo>
                    <a:pt x="37" y="31"/>
                    <a:pt x="37" y="31"/>
                    <a:pt x="36" y="30"/>
                  </a:cubicBezTo>
                  <a:moveTo>
                    <a:pt x="38" y="30"/>
                  </a:moveTo>
                  <a:cubicBezTo>
                    <a:pt x="38" y="31"/>
                    <a:pt x="39" y="31"/>
                    <a:pt x="39" y="31"/>
                  </a:cubicBezTo>
                  <a:cubicBezTo>
                    <a:pt x="39" y="31"/>
                    <a:pt x="38" y="31"/>
                    <a:pt x="38" y="30"/>
                  </a:cubicBezTo>
                  <a:moveTo>
                    <a:pt x="67" y="30"/>
                  </a:moveTo>
                  <a:cubicBezTo>
                    <a:pt x="66" y="32"/>
                    <a:pt x="66" y="32"/>
                    <a:pt x="66" y="32"/>
                  </a:cubicBezTo>
                  <a:cubicBezTo>
                    <a:pt x="66" y="31"/>
                    <a:pt x="66" y="31"/>
                    <a:pt x="66" y="30"/>
                  </a:cubicBezTo>
                  <a:lnTo>
                    <a:pt x="67" y="30"/>
                  </a:lnTo>
                  <a:close/>
                  <a:moveTo>
                    <a:pt x="107" y="30"/>
                  </a:moveTo>
                  <a:cubicBezTo>
                    <a:pt x="108" y="30"/>
                    <a:pt x="108" y="30"/>
                    <a:pt x="108" y="30"/>
                  </a:cubicBezTo>
                  <a:lnTo>
                    <a:pt x="107" y="30"/>
                  </a:lnTo>
                  <a:close/>
                  <a:moveTo>
                    <a:pt x="252" y="30"/>
                  </a:moveTo>
                  <a:cubicBezTo>
                    <a:pt x="252" y="31"/>
                    <a:pt x="252" y="31"/>
                    <a:pt x="252" y="31"/>
                  </a:cubicBezTo>
                  <a:lnTo>
                    <a:pt x="252" y="30"/>
                  </a:lnTo>
                  <a:close/>
                  <a:moveTo>
                    <a:pt x="302" y="30"/>
                  </a:moveTo>
                  <a:cubicBezTo>
                    <a:pt x="303" y="32"/>
                    <a:pt x="303" y="39"/>
                    <a:pt x="304" y="38"/>
                  </a:cubicBezTo>
                  <a:cubicBezTo>
                    <a:pt x="304" y="39"/>
                    <a:pt x="303" y="41"/>
                    <a:pt x="302" y="42"/>
                  </a:cubicBezTo>
                  <a:cubicBezTo>
                    <a:pt x="302" y="42"/>
                    <a:pt x="302" y="42"/>
                    <a:pt x="302" y="42"/>
                  </a:cubicBezTo>
                  <a:cubicBezTo>
                    <a:pt x="302" y="37"/>
                    <a:pt x="301" y="34"/>
                    <a:pt x="302" y="30"/>
                  </a:cubicBezTo>
                  <a:moveTo>
                    <a:pt x="306" y="30"/>
                  </a:moveTo>
                  <a:cubicBezTo>
                    <a:pt x="307" y="30"/>
                    <a:pt x="307" y="30"/>
                    <a:pt x="307" y="30"/>
                  </a:cubicBezTo>
                  <a:lnTo>
                    <a:pt x="306" y="30"/>
                  </a:lnTo>
                  <a:close/>
                  <a:moveTo>
                    <a:pt x="12" y="34"/>
                  </a:moveTo>
                  <a:cubicBezTo>
                    <a:pt x="14" y="34"/>
                    <a:pt x="14" y="33"/>
                    <a:pt x="16" y="32"/>
                  </a:cubicBezTo>
                  <a:cubicBezTo>
                    <a:pt x="17" y="33"/>
                    <a:pt x="17" y="33"/>
                    <a:pt x="17" y="33"/>
                  </a:cubicBezTo>
                  <a:cubicBezTo>
                    <a:pt x="16" y="34"/>
                    <a:pt x="16" y="35"/>
                    <a:pt x="16" y="37"/>
                  </a:cubicBezTo>
                  <a:cubicBezTo>
                    <a:pt x="15" y="38"/>
                    <a:pt x="16" y="37"/>
                    <a:pt x="13" y="37"/>
                  </a:cubicBezTo>
                  <a:cubicBezTo>
                    <a:pt x="13" y="35"/>
                    <a:pt x="13" y="34"/>
                    <a:pt x="12" y="32"/>
                  </a:cubicBezTo>
                  <a:lnTo>
                    <a:pt x="12" y="34"/>
                  </a:lnTo>
                  <a:close/>
                  <a:moveTo>
                    <a:pt x="262" y="32"/>
                  </a:moveTo>
                  <a:cubicBezTo>
                    <a:pt x="262" y="32"/>
                    <a:pt x="263" y="32"/>
                    <a:pt x="263" y="33"/>
                  </a:cubicBezTo>
                  <a:cubicBezTo>
                    <a:pt x="263" y="32"/>
                    <a:pt x="262" y="32"/>
                    <a:pt x="262" y="32"/>
                  </a:cubicBezTo>
                  <a:moveTo>
                    <a:pt x="396" y="32"/>
                  </a:moveTo>
                  <a:cubicBezTo>
                    <a:pt x="396" y="33"/>
                    <a:pt x="395" y="33"/>
                    <a:pt x="395" y="34"/>
                  </a:cubicBezTo>
                  <a:cubicBezTo>
                    <a:pt x="395" y="32"/>
                    <a:pt x="395" y="32"/>
                    <a:pt x="395" y="32"/>
                  </a:cubicBezTo>
                  <a:lnTo>
                    <a:pt x="396" y="32"/>
                  </a:lnTo>
                  <a:close/>
                  <a:moveTo>
                    <a:pt x="92" y="36"/>
                  </a:moveTo>
                  <a:cubicBezTo>
                    <a:pt x="91" y="36"/>
                    <a:pt x="91" y="36"/>
                    <a:pt x="91" y="36"/>
                  </a:cubicBezTo>
                  <a:cubicBezTo>
                    <a:pt x="91" y="34"/>
                    <a:pt x="90" y="35"/>
                    <a:pt x="91" y="33"/>
                  </a:cubicBezTo>
                  <a:cubicBezTo>
                    <a:pt x="91" y="34"/>
                    <a:pt x="92" y="35"/>
                    <a:pt x="92" y="36"/>
                  </a:cubicBezTo>
                  <a:moveTo>
                    <a:pt x="136" y="33"/>
                  </a:moveTo>
                  <a:cubicBezTo>
                    <a:pt x="136" y="33"/>
                    <a:pt x="136" y="34"/>
                    <a:pt x="136" y="34"/>
                  </a:cubicBezTo>
                  <a:cubicBezTo>
                    <a:pt x="136" y="35"/>
                    <a:pt x="135" y="35"/>
                    <a:pt x="135" y="36"/>
                  </a:cubicBezTo>
                  <a:cubicBezTo>
                    <a:pt x="135" y="35"/>
                    <a:pt x="135" y="34"/>
                    <a:pt x="135" y="33"/>
                  </a:cubicBezTo>
                  <a:lnTo>
                    <a:pt x="136" y="33"/>
                  </a:lnTo>
                  <a:close/>
                  <a:moveTo>
                    <a:pt x="312" y="33"/>
                  </a:moveTo>
                  <a:cubicBezTo>
                    <a:pt x="313" y="35"/>
                    <a:pt x="313" y="37"/>
                    <a:pt x="314" y="38"/>
                  </a:cubicBezTo>
                  <a:cubicBezTo>
                    <a:pt x="313" y="39"/>
                    <a:pt x="313" y="39"/>
                    <a:pt x="313" y="39"/>
                  </a:cubicBezTo>
                  <a:cubicBezTo>
                    <a:pt x="313" y="38"/>
                    <a:pt x="312" y="38"/>
                    <a:pt x="312" y="38"/>
                  </a:cubicBezTo>
                  <a:cubicBezTo>
                    <a:pt x="312" y="36"/>
                    <a:pt x="312" y="35"/>
                    <a:pt x="312" y="33"/>
                  </a:cubicBezTo>
                  <a:moveTo>
                    <a:pt x="349" y="42"/>
                  </a:moveTo>
                  <a:cubicBezTo>
                    <a:pt x="348" y="42"/>
                    <a:pt x="348" y="42"/>
                    <a:pt x="348" y="42"/>
                  </a:cubicBezTo>
                  <a:cubicBezTo>
                    <a:pt x="348" y="33"/>
                    <a:pt x="348" y="33"/>
                    <a:pt x="348" y="33"/>
                  </a:cubicBezTo>
                  <a:cubicBezTo>
                    <a:pt x="348" y="36"/>
                    <a:pt x="348" y="39"/>
                    <a:pt x="349" y="42"/>
                  </a:cubicBezTo>
                  <a:moveTo>
                    <a:pt x="162" y="34"/>
                  </a:moveTo>
                  <a:cubicBezTo>
                    <a:pt x="162" y="35"/>
                    <a:pt x="162" y="36"/>
                    <a:pt x="162" y="38"/>
                  </a:cubicBezTo>
                  <a:cubicBezTo>
                    <a:pt x="160" y="36"/>
                    <a:pt x="160" y="36"/>
                    <a:pt x="160" y="34"/>
                  </a:cubicBezTo>
                  <a:lnTo>
                    <a:pt x="162" y="34"/>
                  </a:lnTo>
                  <a:close/>
                  <a:moveTo>
                    <a:pt x="253" y="34"/>
                  </a:moveTo>
                  <a:cubicBezTo>
                    <a:pt x="253" y="34"/>
                    <a:pt x="253" y="35"/>
                    <a:pt x="253" y="36"/>
                  </a:cubicBezTo>
                  <a:cubicBezTo>
                    <a:pt x="253" y="35"/>
                    <a:pt x="252" y="35"/>
                    <a:pt x="252" y="35"/>
                  </a:cubicBezTo>
                  <a:cubicBezTo>
                    <a:pt x="252" y="35"/>
                    <a:pt x="252" y="34"/>
                    <a:pt x="252" y="34"/>
                  </a:cubicBezTo>
                  <a:lnTo>
                    <a:pt x="253" y="34"/>
                  </a:lnTo>
                  <a:close/>
                  <a:moveTo>
                    <a:pt x="30" y="34"/>
                  </a:moveTo>
                  <a:cubicBezTo>
                    <a:pt x="30" y="36"/>
                    <a:pt x="30" y="36"/>
                    <a:pt x="30" y="36"/>
                  </a:cubicBezTo>
                  <a:cubicBezTo>
                    <a:pt x="29" y="35"/>
                    <a:pt x="29" y="35"/>
                    <a:pt x="29" y="35"/>
                  </a:cubicBezTo>
                  <a:cubicBezTo>
                    <a:pt x="29" y="34"/>
                    <a:pt x="30" y="34"/>
                    <a:pt x="30" y="34"/>
                  </a:cubicBezTo>
                  <a:close/>
                  <a:moveTo>
                    <a:pt x="258" y="40"/>
                  </a:moveTo>
                  <a:cubicBezTo>
                    <a:pt x="257" y="38"/>
                    <a:pt x="257" y="36"/>
                    <a:pt x="257" y="34"/>
                  </a:cubicBezTo>
                  <a:cubicBezTo>
                    <a:pt x="258" y="35"/>
                    <a:pt x="258" y="38"/>
                    <a:pt x="258" y="40"/>
                  </a:cubicBezTo>
                  <a:moveTo>
                    <a:pt x="286" y="34"/>
                  </a:moveTo>
                  <a:cubicBezTo>
                    <a:pt x="287" y="34"/>
                    <a:pt x="287" y="34"/>
                    <a:pt x="287" y="34"/>
                  </a:cubicBezTo>
                  <a:lnTo>
                    <a:pt x="286" y="34"/>
                  </a:lnTo>
                  <a:close/>
                  <a:moveTo>
                    <a:pt x="129" y="36"/>
                  </a:moveTo>
                  <a:cubicBezTo>
                    <a:pt x="129" y="35"/>
                    <a:pt x="129" y="35"/>
                    <a:pt x="129" y="35"/>
                  </a:cubicBezTo>
                  <a:cubicBezTo>
                    <a:pt x="129" y="36"/>
                    <a:pt x="129" y="35"/>
                    <a:pt x="129" y="36"/>
                  </a:cubicBezTo>
                  <a:moveTo>
                    <a:pt x="174" y="37"/>
                  </a:moveTo>
                  <a:cubicBezTo>
                    <a:pt x="174" y="38"/>
                    <a:pt x="174" y="38"/>
                    <a:pt x="174" y="38"/>
                  </a:cubicBezTo>
                  <a:cubicBezTo>
                    <a:pt x="174" y="38"/>
                    <a:pt x="174" y="38"/>
                    <a:pt x="173" y="38"/>
                  </a:cubicBezTo>
                  <a:cubicBezTo>
                    <a:pt x="173" y="38"/>
                    <a:pt x="173" y="38"/>
                    <a:pt x="173" y="38"/>
                  </a:cubicBezTo>
                  <a:cubicBezTo>
                    <a:pt x="173" y="35"/>
                    <a:pt x="173" y="35"/>
                    <a:pt x="173" y="35"/>
                  </a:cubicBezTo>
                  <a:cubicBezTo>
                    <a:pt x="174" y="36"/>
                    <a:pt x="174" y="35"/>
                    <a:pt x="174" y="37"/>
                  </a:cubicBezTo>
                  <a:moveTo>
                    <a:pt x="321" y="36"/>
                  </a:moveTo>
                  <a:cubicBezTo>
                    <a:pt x="321" y="39"/>
                    <a:pt x="321" y="39"/>
                    <a:pt x="321" y="39"/>
                  </a:cubicBezTo>
                  <a:cubicBezTo>
                    <a:pt x="319" y="39"/>
                    <a:pt x="319" y="39"/>
                    <a:pt x="319" y="39"/>
                  </a:cubicBezTo>
                  <a:cubicBezTo>
                    <a:pt x="319" y="35"/>
                    <a:pt x="319" y="35"/>
                    <a:pt x="319" y="35"/>
                  </a:cubicBezTo>
                  <a:cubicBezTo>
                    <a:pt x="320" y="35"/>
                    <a:pt x="321" y="35"/>
                    <a:pt x="321" y="36"/>
                  </a:cubicBezTo>
                  <a:moveTo>
                    <a:pt x="46" y="37"/>
                  </a:moveTo>
                  <a:cubicBezTo>
                    <a:pt x="46" y="39"/>
                    <a:pt x="45" y="41"/>
                    <a:pt x="45" y="43"/>
                  </a:cubicBezTo>
                  <a:cubicBezTo>
                    <a:pt x="45" y="43"/>
                    <a:pt x="45" y="43"/>
                    <a:pt x="44" y="44"/>
                  </a:cubicBezTo>
                  <a:cubicBezTo>
                    <a:pt x="44" y="44"/>
                    <a:pt x="44" y="44"/>
                    <a:pt x="44" y="44"/>
                  </a:cubicBezTo>
                  <a:cubicBezTo>
                    <a:pt x="43" y="41"/>
                    <a:pt x="43" y="39"/>
                    <a:pt x="43" y="36"/>
                  </a:cubicBezTo>
                  <a:cubicBezTo>
                    <a:pt x="46" y="37"/>
                    <a:pt x="44" y="37"/>
                    <a:pt x="46" y="37"/>
                  </a:cubicBezTo>
                  <a:moveTo>
                    <a:pt x="127" y="36"/>
                  </a:moveTo>
                  <a:cubicBezTo>
                    <a:pt x="126" y="37"/>
                    <a:pt x="127" y="36"/>
                    <a:pt x="126" y="37"/>
                  </a:cubicBezTo>
                  <a:cubicBezTo>
                    <a:pt x="126" y="36"/>
                    <a:pt x="126" y="36"/>
                    <a:pt x="126" y="36"/>
                  </a:cubicBezTo>
                  <a:lnTo>
                    <a:pt x="127" y="36"/>
                  </a:lnTo>
                  <a:close/>
                  <a:moveTo>
                    <a:pt x="156" y="36"/>
                  </a:moveTo>
                  <a:cubicBezTo>
                    <a:pt x="156" y="37"/>
                    <a:pt x="156" y="37"/>
                    <a:pt x="154" y="38"/>
                  </a:cubicBezTo>
                  <a:cubicBezTo>
                    <a:pt x="154" y="37"/>
                    <a:pt x="154" y="37"/>
                    <a:pt x="153" y="37"/>
                  </a:cubicBezTo>
                  <a:cubicBezTo>
                    <a:pt x="156" y="36"/>
                    <a:pt x="156" y="36"/>
                    <a:pt x="156" y="36"/>
                  </a:cubicBezTo>
                  <a:close/>
                  <a:moveTo>
                    <a:pt x="167" y="38"/>
                  </a:moveTo>
                  <a:cubicBezTo>
                    <a:pt x="166" y="38"/>
                    <a:pt x="166" y="38"/>
                    <a:pt x="166" y="38"/>
                  </a:cubicBezTo>
                  <a:cubicBezTo>
                    <a:pt x="166" y="39"/>
                    <a:pt x="166" y="39"/>
                    <a:pt x="166" y="39"/>
                  </a:cubicBezTo>
                  <a:cubicBezTo>
                    <a:pt x="165" y="39"/>
                    <a:pt x="165" y="39"/>
                    <a:pt x="165" y="39"/>
                  </a:cubicBezTo>
                  <a:cubicBezTo>
                    <a:pt x="165" y="39"/>
                    <a:pt x="165" y="38"/>
                    <a:pt x="164" y="38"/>
                  </a:cubicBezTo>
                  <a:cubicBezTo>
                    <a:pt x="167" y="36"/>
                    <a:pt x="167" y="36"/>
                    <a:pt x="167" y="36"/>
                  </a:cubicBezTo>
                  <a:cubicBezTo>
                    <a:pt x="167" y="37"/>
                    <a:pt x="167" y="37"/>
                    <a:pt x="167" y="38"/>
                  </a:cubicBezTo>
                  <a:moveTo>
                    <a:pt x="237" y="36"/>
                  </a:moveTo>
                  <a:cubicBezTo>
                    <a:pt x="238" y="37"/>
                    <a:pt x="238" y="37"/>
                    <a:pt x="238" y="37"/>
                  </a:cubicBezTo>
                  <a:lnTo>
                    <a:pt x="237" y="36"/>
                  </a:lnTo>
                  <a:close/>
                  <a:moveTo>
                    <a:pt x="34" y="36"/>
                  </a:moveTo>
                  <a:cubicBezTo>
                    <a:pt x="34" y="37"/>
                    <a:pt x="34" y="37"/>
                    <a:pt x="34" y="38"/>
                  </a:cubicBezTo>
                  <a:cubicBezTo>
                    <a:pt x="34" y="36"/>
                    <a:pt x="34" y="36"/>
                    <a:pt x="34" y="36"/>
                  </a:cubicBezTo>
                  <a:close/>
                  <a:moveTo>
                    <a:pt x="94" y="36"/>
                  </a:moveTo>
                  <a:cubicBezTo>
                    <a:pt x="93" y="37"/>
                    <a:pt x="94" y="37"/>
                    <a:pt x="93" y="36"/>
                  </a:cubicBezTo>
                  <a:lnTo>
                    <a:pt x="94" y="36"/>
                  </a:lnTo>
                  <a:close/>
                  <a:moveTo>
                    <a:pt x="341" y="36"/>
                  </a:moveTo>
                  <a:cubicBezTo>
                    <a:pt x="341" y="37"/>
                    <a:pt x="341" y="38"/>
                    <a:pt x="341" y="39"/>
                  </a:cubicBezTo>
                  <a:cubicBezTo>
                    <a:pt x="341" y="38"/>
                    <a:pt x="341" y="37"/>
                    <a:pt x="341" y="36"/>
                  </a:cubicBezTo>
                  <a:moveTo>
                    <a:pt x="369" y="36"/>
                  </a:moveTo>
                  <a:cubicBezTo>
                    <a:pt x="370" y="37"/>
                    <a:pt x="370" y="37"/>
                    <a:pt x="371" y="38"/>
                  </a:cubicBezTo>
                  <a:cubicBezTo>
                    <a:pt x="370" y="37"/>
                    <a:pt x="370" y="37"/>
                    <a:pt x="369" y="36"/>
                  </a:cubicBezTo>
                  <a:moveTo>
                    <a:pt x="103" y="37"/>
                  </a:moveTo>
                  <a:cubicBezTo>
                    <a:pt x="104" y="38"/>
                    <a:pt x="103" y="37"/>
                    <a:pt x="104" y="38"/>
                  </a:cubicBezTo>
                  <a:cubicBezTo>
                    <a:pt x="103" y="38"/>
                    <a:pt x="103" y="37"/>
                    <a:pt x="103" y="37"/>
                  </a:cubicBezTo>
                  <a:moveTo>
                    <a:pt x="187" y="37"/>
                  </a:moveTo>
                  <a:cubicBezTo>
                    <a:pt x="185" y="38"/>
                    <a:pt x="185" y="38"/>
                    <a:pt x="185" y="38"/>
                  </a:cubicBezTo>
                  <a:cubicBezTo>
                    <a:pt x="186" y="38"/>
                    <a:pt x="186" y="37"/>
                    <a:pt x="186" y="37"/>
                  </a:cubicBezTo>
                  <a:lnTo>
                    <a:pt x="187" y="37"/>
                  </a:lnTo>
                  <a:close/>
                  <a:moveTo>
                    <a:pt x="397" y="37"/>
                  </a:moveTo>
                  <a:cubicBezTo>
                    <a:pt x="398" y="38"/>
                    <a:pt x="398" y="38"/>
                    <a:pt x="398" y="40"/>
                  </a:cubicBezTo>
                  <a:cubicBezTo>
                    <a:pt x="398" y="40"/>
                    <a:pt x="398" y="40"/>
                    <a:pt x="398" y="40"/>
                  </a:cubicBezTo>
                  <a:cubicBezTo>
                    <a:pt x="397" y="40"/>
                    <a:pt x="397" y="39"/>
                    <a:pt x="397" y="39"/>
                  </a:cubicBezTo>
                  <a:cubicBezTo>
                    <a:pt x="397" y="38"/>
                    <a:pt x="397" y="38"/>
                    <a:pt x="397" y="37"/>
                  </a:cubicBezTo>
                  <a:moveTo>
                    <a:pt x="30" y="37"/>
                  </a:moveTo>
                  <a:cubicBezTo>
                    <a:pt x="28" y="38"/>
                    <a:pt x="29" y="38"/>
                    <a:pt x="28" y="37"/>
                  </a:cubicBezTo>
                  <a:lnTo>
                    <a:pt x="30" y="37"/>
                  </a:lnTo>
                  <a:close/>
                  <a:moveTo>
                    <a:pt x="30" y="37"/>
                  </a:moveTo>
                  <a:cubicBezTo>
                    <a:pt x="30" y="38"/>
                    <a:pt x="30" y="38"/>
                    <a:pt x="30" y="38"/>
                  </a:cubicBezTo>
                  <a:lnTo>
                    <a:pt x="30" y="37"/>
                  </a:lnTo>
                  <a:close/>
                  <a:moveTo>
                    <a:pt x="160" y="37"/>
                  </a:moveTo>
                  <a:cubicBezTo>
                    <a:pt x="159" y="39"/>
                    <a:pt x="160" y="38"/>
                    <a:pt x="159" y="39"/>
                  </a:cubicBezTo>
                  <a:cubicBezTo>
                    <a:pt x="159" y="38"/>
                    <a:pt x="159" y="38"/>
                    <a:pt x="159" y="37"/>
                  </a:cubicBezTo>
                  <a:lnTo>
                    <a:pt x="160" y="37"/>
                  </a:lnTo>
                  <a:close/>
                  <a:moveTo>
                    <a:pt x="238" y="41"/>
                  </a:moveTo>
                  <a:cubicBezTo>
                    <a:pt x="237" y="41"/>
                    <a:pt x="237" y="41"/>
                    <a:pt x="237" y="41"/>
                  </a:cubicBezTo>
                  <a:cubicBezTo>
                    <a:pt x="237" y="41"/>
                    <a:pt x="237" y="40"/>
                    <a:pt x="237" y="39"/>
                  </a:cubicBezTo>
                  <a:cubicBezTo>
                    <a:pt x="238" y="37"/>
                    <a:pt x="238" y="37"/>
                    <a:pt x="238" y="37"/>
                  </a:cubicBezTo>
                  <a:lnTo>
                    <a:pt x="238" y="41"/>
                  </a:lnTo>
                  <a:close/>
                  <a:moveTo>
                    <a:pt x="378" y="38"/>
                  </a:moveTo>
                  <a:cubicBezTo>
                    <a:pt x="380" y="39"/>
                    <a:pt x="379" y="38"/>
                    <a:pt x="379" y="39"/>
                  </a:cubicBezTo>
                  <a:cubicBezTo>
                    <a:pt x="378" y="39"/>
                    <a:pt x="378" y="39"/>
                    <a:pt x="378" y="39"/>
                  </a:cubicBezTo>
                  <a:lnTo>
                    <a:pt x="378" y="38"/>
                  </a:lnTo>
                  <a:close/>
                  <a:moveTo>
                    <a:pt x="10" y="38"/>
                  </a:moveTo>
                  <a:cubicBezTo>
                    <a:pt x="11" y="39"/>
                    <a:pt x="11" y="40"/>
                    <a:pt x="12" y="40"/>
                  </a:cubicBezTo>
                  <a:cubicBezTo>
                    <a:pt x="11" y="40"/>
                    <a:pt x="11" y="40"/>
                    <a:pt x="11" y="40"/>
                  </a:cubicBezTo>
                  <a:cubicBezTo>
                    <a:pt x="11" y="40"/>
                    <a:pt x="10" y="40"/>
                    <a:pt x="10" y="39"/>
                  </a:cubicBezTo>
                  <a:lnTo>
                    <a:pt x="10" y="38"/>
                  </a:lnTo>
                  <a:close/>
                  <a:moveTo>
                    <a:pt x="31" y="40"/>
                  </a:moveTo>
                  <a:cubicBezTo>
                    <a:pt x="30" y="40"/>
                    <a:pt x="30" y="40"/>
                    <a:pt x="30" y="40"/>
                  </a:cubicBezTo>
                  <a:cubicBezTo>
                    <a:pt x="30" y="40"/>
                    <a:pt x="30" y="39"/>
                    <a:pt x="30" y="39"/>
                  </a:cubicBezTo>
                  <a:cubicBezTo>
                    <a:pt x="31" y="39"/>
                    <a:pt x="31" y="40"/>
                    <a:pt x="31" y="40"/>
                  </a:cubicBezTo>
                  <a:moveTo>
                    <a:pt x="171" y="42"/>
                  </a:moveTo>
                  <a:cubicBezTo>
                    <a:pt x="169" y="42"/>
                    <a:pt x="169" y="42"/>
                    <a:pt x="169" y="42"/>
                  </a:cubicBezTo>
                  <a:cubicBezTo>
                    <a:pt x="170" y="41"/>
                    <a:pt x="170" y="40"/>
                    <a:pt x="170" y="39"/>
                  </a:cubicBezTo>
                  <a:cubicBezTo>
                    <a:pt x="170" y="40"/>
                    <a:pt x="171" y="41"/>
                    <a:pt x="171" y="42"/>
                  </a:cubicBezTo>
                  <a:moveTo>
                    <a:pt x="34" y="39"/>
                  </a:moveTo>
                  <a:cubicBezTo>
                    <a:pt x="34" y="40"/>
                    <a:pt x="34" y="40"/>
                    <a:pt x="34" y="40"/>
                  </a:cubicBezTo>
                  <a:lnTo>
                    <a:pt x="34" y="39"/>
                  </a:lnTo>
                  <a:close/>
                  <a:moveTo>
                    <a:pt x="151" y="42"/>
                  </a:moveTo>
                  <a:cubicBezTo>
                    <a:pt x="151" y="42"/>
                    <a:pt x="150" y="43"/>
                    <a:pt x="150" y="43"/>
                  </a:cubicBezTo>
                  <a:cubicBezTo>
                    <a:pt x="150" y="43"/>
                    <a:pt x="150" y="43"/>
                    <a:pt x="150" y="43"/>
                  </a:cubicBezTo>
                  <a:cubicBezTo>
                    <a:pt x="150" y="42"/>
                    <a:pt x="150" y="41"/>
                    <a:pt x="151" y="39"/>
                  </a:cubicBezTo>
                  <a:lnTo>
                    <a:pt x="151" y="42"/>
                  </a:lnTo>
                  <a:close/>
                  <a:moveTo>
                    <a:pt x="247" y="41"/>
                  </a:moveTo>
                  <a:cubicBezTo>
                    <a:pt x="247" y="42"/>
                    <a:pt x="247" y="42"/>
                    <a:pt x="246" y="43"/>
                  </a:cubicBezTo>
                  <a:cubicBezTo>
                    <a:pt x="246" y="42"/>
                    <a:pt x="246" y="41"/>
                    <a:pt x="246" y="39"/>
                  </a:cubicBezTo>
                  <a:cubicBezTo>
                    <a:pt x="246" y="40"/>
                    <a:pt x="247" y="41"/>
                    <a:pt x="247" y="41"/>
                  </a:cubicBezTo>
                  <a:moveTo>
                    <a:pt x="272" y="39"/>
                  </a:moveTo>
                  <a:cubicBezTo>
                    <a:pt x="273" y="40"/>
                    <a:pt x="273" y="40"/>
                    <a:pt x="273" y="40"/>
                  </a:cubicBezTo>
                  <a:cubicBezTo>
                    <a:pt x="273" y="41"/>
                    <a:pt x="273" y="42"/>
                    <a:pt x="272" y="42"/>
                  </a:cubicBezTo>
                  <a:cubicBezTo>
                    <a:pt x="271" y="42"/>
                    <a:pt x="271" y="42"/>
                    <a:pt x="271" y="42"/>
                  </a:cubicBezTo>
                  <a:cubicBezTo>
                    <a:pt x="271" y="41"/>
                    <a:pt x="271" y="41"/>
                    <a:pt x="271" y="41"/>
                  </a:cubicBezTo>
                  <a:cubicBezTo>
                    <a:pt x="271" y="40"/>
                    <a:pt x="272" y="40"/>
                    <a:pt x="272" y="39"/>
                  </a:cubicBezTo>
                  <a:moveTo>
                    <a:pt x="60" y="45"/>
                  </a:moveTo>
                  <a:cubicBezTo>
                    <a:pt x="59" y="45"/>
                    <a:pt x="59" y="45"/>
                    <a:pt x="58" y="46"/>
                  </a:cubicBezTo>
                  <a:cubicBezTo>
                    <a:pt x="58" y="47"/>
                    <a:pt x="58" y="47"/>
                    <a:pt x="58" y="47"/>
                  </a:cubicBezTo>
                  <a:cubicBezTo>
                    <a:pt x="57" y="46"/>
                    <a:pt x="57" y="45"/>
                    <a:pt x="56" y="45"/>
                  </a:cubicBezTo>
                  <a:cubicBezTo>
                    <a:pt x="58" y="43"/>
                    <a:pt x="58" y="44"/>
                    <a:pt x="59" y="44"/>
                  </a:cubicBezTo>
                  <a:cubicBezTo>
                    <a:pt x="59" y="40"/>
                    <a:pt x="59" y="40"/>
                    <a:pt x="59" y="40"/>
                  </a:cubicBezTo>
                  <a:cubicBezTo>
                    <a:pt x="60" y="41"/>
                    <a:pt x="60" y="42"/>
                    <a:pt x="60" y="45"/>
                  </a:cubicBezTo>
                  <a:moveTo>
                    <a:pt x="181" y="40"/>
                  </a:moveTo>
                  <a:cubicBezTo>
                    <a:pt x="181" y="41"/>
                    <a:pt x="181" y="41"/>
                    <a:pt x="181" y="41"/>
                  </a:cubicBezTo>
                  <a:lnTo>
                    <a:pt x="181" y="40"/>
                  </a:lnTo>
                  <a:close/>
                  <a:moveTo>
                    <a:pt x="379" y="40"/>
                  </a:moveTo>
                  <a:cubicBezTo>
                    <a:pt x="380" y="40"/>
                    <a:pt x="380" y="40"/>
                    <a:pt x="380" y="40"/>
                  </a:cubicBezTo>
                  <a:cubicBezTo>
                    <a:pt x="379" y="40"/>
                    <a:pt x="380" y="40"/>
                    <a:pt x="379" y="40"/>
                  </a:cubicBezTo>
                  <a:moveTo>
                    <a:pt x="88" y="40"/>
                  </a:moveTo>
                  <a:cubicBezTo>
                    <a:pt x="89" y="42"/>
                    <a:pt x="89" y="42"/>
                    <a:pt x="89" y="42"/>
                  </a:cubicBezTo>
                  <a:lnTo>
                    <a:pt x="88" y="40"/>
                  </a:lnTo>
                  <a:close/>
                  <a:moveTo>
                    <a:pt x="174" y="40"/>
                  </a:moveTo>
                  <a:cubicBezTo>
                    <a:pt x="174" y="42"/>
                    <a:pt x="174" y="42"/>
                    <a:pt x="174" y="42"/>
                  </a:cubicBezTo>
                  <a:cubicBezTo>
                    <a:pt x="173" y="41"/>
                    <a:pt x="173" y="41"/>
                    <a:pt x="173" y="41"/>
                  </a:cubicBezTo>
                  <a:cubicBezTo>
                    <a:pt x="173" y="40"/>
                    <a:pt x="173" y="40"/>
                    <a:pt x="173" y="40"/>
                  </a:cubicBezTo>
                  <a:lnTo>
                    <a:pt x="174" y="40"/>
                  </a:lnTo>
                  <a:close/>
                  <a:moveTo>
                    <a:pt x="397" y="40"/>
                  </a:moveTo>
                  <a:cubicBezTo>
                    <a:pt x="398" y="41"/>
                    <a:pt x="398" y="41"/>
                    <a:pt x="398" y="41"/>
                  </a:cubicBezTo>
                  <a:lnTo>
                    <a:pt x="397" y="40"/>
                  </a:lnTo>
                  <a:close/>
                  <a:moveTo>
                    <a:pt x="52" y="42"/>
                  </a:moveTo>
                  <a:cubicBezTo>
                    <a:pt x="52" y="43"/>
                    <a:pt x="52" y="43"/>
                    <a:pt x="53" y="43"/>
                  </a:cubicBezTo>
                  <a:cubicBezTo>
                    <a:pt x="53" y="44"/>
                    <a:pt x="53" y="44"/>
                    <a:pt x="53" y="44"/>
                  </a:cubicBezTo>
                  <a:cubicBezTo>
                    <a:pt x="51" y="43"/>
                    <a:pt x="51" y="43"/>
                    <a:pt x="51" y="41"/>
                  </a:cubicBezTo>
                  <a:cubicBezTo>
                    <a:pt x="51" y="41"/>
                    <a:pt x="51" y="42"/>
                    <a:pt x="52" y="42"/>
                  </a:cubicBezTo>
                  <a:moveTo>
                    <a:pt x="191" y="41"/>
                  </a:moveTo>
                  <a:cubicBezTo>
                    <a:pt x="192" y="42"/>
                    <a:pt x="192" y="42"/>
                    <a:pt x="192" y="42"/>
                  </a:cubicBezTo>
                  <a:lnTo>
                    <a:pt x="191" y="41"/>
                  </a:lnTo>
                  <a:close/>
                  <a:moveTo>
                    <a:pt x="27" y="41"/>
                  </a:moveTo>
                  <a:cubicBezTo>
                    <a:pt x="27" y="43"/>
                    <a:pt x="27" y="44"/>
                    <a:pt x="27" y="46"/>
                  </a:cubicBezTo>
                  <a:cubicBezTo>
                    <a:pt x="27" y="46"/>
                    <a:pt x="26" y="46"/>
                    <a:pt x="26" y="46"/>
                  </a:cubicBezTo>
                  <a:cubicBezTo>
                    <a:pt x="26" y="41"/>
                    <a:pt x="26" y="41"/>
                    <a:pt x="26" y="41"/>
                  </a:cubicBezTo>
                  <a:lnTo>
                    <a:pt x="27" y="41"/>
                  </a:lnTo>
                  <a:close/>
                  <a:moveTo>
                    <a:pt x="109" y="46"/>
                  </a:moveTo>
                  <a:cubicBezTo>
                    <a:pt x="108" y="46"/>
                    <a:pt x="108" y="46"/>
                    <a:pt x="108" y="46"/>
                  </a:cubicBezTo>
                  <a:cubicBezTo>
                    <a:pt x="108" y="42"/>
                    <a:pt x="108" y="42"/>
                    <a:pt x="108" y="42"/>
                  </a:cubicBezTo>
                  <a:cubicBezTo>
                    <a:pt x="109" y="42"/>
                    <a:pt x="109" y="42"/>
                    <a:pt x="109" y="42"/>
                  </a:cubicBezTo>
                  <a:lnTo>
                    <a:pt x="109" y="46"/>
                  </a:lnTo>
                  <a:close/>
                  <a:moveTo>
                    <a:pt x="301" y="42"/>
                  </a:moveTo>
                  <a:cubicBezTo>
                    <a:pt x="303" y="44"/>
                    <a:pt x="302" y="46"/>
                    <a:pt x="302" y="48"/>
                  </a:cubicBezTo>
                  <a:cubicBezTo>
                    <a:pt x="301" y="48"/>
                    <a:pt x="301" y="48"/>
                    <a:pt x="301" y="48"/>
                  </a:cubicBezTo>
                  <a:cubicBezTo>
                    <a:pt x="301" y="48"/>
                    <a:pt x="301" y="48"/>
                    <a:pt x="300" y="48"/>
                  </a:cubicBezTo>
                  <a:cubicBezTo>
                    <a:pt x="300" y="47"/>
                    <a:pt x="300" y="47"/>
                    <a:pt x="300" y="47"/>
                  </a:cubicBezTo>
                  <a:cubicBezTo>
                    <a:pt x="301" y="46"/>
                    <a:pt x="301" y="44"/>
                    <a:pt x="301" y="42"/>
                  </a:cubicBezTo>
                  <a:moveTo>
                    <a:pt x="397" y="42"/>
                  </a:moveTo>
                  <a:cubicBezTo>
                    <a:pt x="398" y="44"/>
                    <a:pt x="399" y="45"/>
                    <a:pt x="399" y="46"/>
                  </a:cubicBezTo>
                  <a:cubicBezTo>
                    <a:pt x="398" y="46"/>
                    <a:pt x="398" y="46"/>
                    <a:pt x="397" y="48"/>
                  </a:cubicBezTo>
                  <a:cubicBezTo>
                    <a:pt x="397" y="46"/>
                    <a:pt x="397" y="44"/>
                    <a:pt x="397" y="42"/>
                  </a:cubicBezTo>
                  <a:moveTo>
                    <a:pt x="327" y="43"/>
                  </a:moveTo>
                  <a:cubicBezTo>
                    <a:pt x="327" y="44"/>
                    <a:pt x="327" y="44"/>
                    <a:pt x="327" y="45"/>
                  </a:cubicBezTo>
                  <a:cubicBezTo>
                    <a:pt x="327" y="45"/>
                    <a:pt x="326" y="46"/>
                    <a:pt x="326" y="46"/>
                  </a:cubicBezTo>
                  <a:cubicBezTo>
                    <a:pt x="325" y="46"/>
                    <a:pt x="325" y="46"/>
                    <a:pt x="325" y="46"/>
                  </a:cubicBezTo>
                  <a:cubicBezTo>
                    <a:pt x="326" y="45"/>
                    <a:pt x="326" y="44"/>
                    <a:pt x="326" y="43"/>
                  </a:cubicBezTo>
                  <a:lnTo>
                    <a:pt x="327" y="43"/>
                  </a:lnTo>
                  <a:close/>
                  <a:moveTo>
                    <a:pt x="392" y="43"/>
                  </a:moveTo>
                  <a:cubicBezTo>
                    <a:pt x="393" y="43"/>
                    <a:pt x="394" y="43"/>
                    <a:pt x="395" y="44"/>
                  </a:cubicBezTo>
                  <a:cubicBezTo>
                    <a:pt x="394" y="45"/>
                    <a:pt x="394" y="46"/>
                    <a:pt x="393" y="47"/>
                  </a:cubicBezTo>
                  <a:cubicBezTo>
                    <a:pt x="393" y="48"/>
                    <a:pt x="393" y="48"/>
                    <a:pt x="393" y="48"/>
                  </a:cubicBezTo>
                  <a:cubicBezTo>
                    <a:pt x="392" y="48"/>
                    <a:pt x="392" y="48"/>
                    <a:pt x="392" y="48"/>
                  </a:cubicBezTo>
                  <a:cubicBezTo>
                    <a:pt x="392" y="45"/>
                    <a:pt x="391" y="45"/>
                    <a:pt x="392" y="43"/>
                  </a:cubicBezTo>
                  <a:moveTo>
                    <a:pt x="166" y="46"/>
                  </a:moveTo>
                  <a:cubicBezTo>
                    <a:pt x="166" y="47"/>
                    <a:pt x="166" y="47"/>
                    <a:pt x="166" y="47"/>
                  </a:cubicBezTo>
                  <a:cubicBezTo>
                    <a:pt x="166" y="47"/>
                    <a:pt x="166" y="47"/>
                    <a:pt x="166" y="47"/>
                  </a:cubicBezTo>
                  <a:cubicBezTo>
                    <a:pt x="166" y="47"/>
                    <a:pt x="165" y="48"/>
                    <a:pt x="165" y="48"/>
                  </a:cubicBezTo>
                  <a:cubicBezTo>
                    <a:pt x="164" y="47"/>
                    <a:pt x="164" y="46"/>
                    <a:pt x="163" y="46"/>
                  </a:cubicBezTo>
                  <a:cubicBezTo>
                    <a:pt x="162" y="45"/>
                    <a:pt x="163" y="46"/>
                    <a:pt x="163" y="44"/>
                  </a:cubicBezTo>
                  <a:lnTo>
                    <a:pt x="166" y="46"/>
                  </a:lnTo>
                  <a:close/>
                  <a:moveTo>
                    <a:pt x="295" y="44"/>
                  </a:moveTo>
                  <a:cubicBezTo>
                    <a:pt x="296" y="45"/>
                    <a:pt x="296" y="45"/>
                    <a:pt x="296" y="45"/>
                  </a:cubicBezTo>
                  <a:cubicBezTo>
                    <a:pt x="295" y="46"/>
                    <a:pt x="295" y="46"/>
                    <a:pt x="293" y="47"/>
                  </a:cubicBezTo>
                  <a:cubicBezTo>
                    <a:pt x="294" y="46"/>
                    <a:pt x="294" y="45"/>
                    <a:pt x="295" y="44"/>
                  </a:cubicBezTo>
                  <a:moveTo>
                    <a:pt x="151" y="45"/>
                  </a:moveTo>
                  <a:cubicBezTo>
                    <a:pt x="151" y="46"/>
                    <a:pt x="151" y="46"/>
                    <a:pt x="151" y="46"/>
                  </a:cubicBezTo>
                  <a:lnTo>
                    <a:pt x="151" y="45"/>
                  </a:lnTo>
                  <a:close/>
                  <a:moveTo>
                    <a:pt x="320" y="45"/>
                  </a:moveTo>
                  <a:cubicBezTo>
                    <a:pt x="320" y="49"/>
                    <a:pt x="320" y="49"/>
                    <a:pt x="320" y="49"/>
                  </a:cubicBezTo>
                  <a:cubicBezTo>
                    <a:pt x="319" y="49"/>
                    <a:pt x="319" y="50"/>
                    <a:pt x="319" y="50"/>
                  </a:cubicBezTo>
                  <a:cubicBezTo>
                    <a:pt x="319" y="48"/>
                    <a:pt x="319" y="47"/>
                    <a:pt x="319" y="46"/>
                  </a:cubicBezTo>
                  <a:cubicBezTo>
                    <a:pt x="318" y="45"/>
                    <a:pt x="318" y="45"/>
                    <a:pt x="318" y="45"/>
                  </a:cubicBezTo>
                  <a:cubicBezTo>
                    <a:pt x="319" y="45"/>
                    <a:pt x="319" y="45"/>
                    <a:pt x="320" y="45"/>
                  </a:cubicBezTo>
                  <a:moveTo>
                    <a:pt x="21" y="45"/>
                  </a:moveTo>
                  <a:cubicBezTo>
                    <a:pt x="20" y="46"/>
                    <a:pt x="20" y="46"/>
                    <a:pt x="20" y="46"/>
                  </a:cubicBezTo>
                  <a:cubicBezTo>
                    <a:pt x="20" y="45"/>
                    <a:pt x="20" y="45"/>
                    <a:pt x="20" y="45"/>
                  </a:cubicBezTo>
                  <a:lnTo>
                    <a:pt x="21" y="45"/>
                  </a:lnTo>
                  <a:close/>
                  <a:moveTo>
                    <a:pt x="52" y="46"/>
                  </a:moveTo>
                  <a:cubicBezTo>
                    <a:pt x="52" y="48"/>
                    <a:pt x="52" y="48"/>
                    <a:pt x="52" y="48"/>
                  </a:cubicBezTo>
                  <a:cubicBezTo>
                    <a:pt x="52" y="48"/>
                    <a:pt x="52" y="49"/>
                    <a:pt x="51" y="49"/>
                  </a:cubicBezTo>
                  <a:cubicBezTo>
                    <a:pt x="50" y="47"/>
                    <a:pt x="51" y="48"/>
                    <a:pt x="50" y="48"/>
                  </a:cubicBezTo>
                  <a:cubicBezTo>
                    <a:pt x="50" y="47"/>
                    <a:pt x="50" y="46"/>
                    <a:pt x="51" y="45"/>
                  </a:cubicBezTo>
                  <a:cubicBezTo>
                    <a:pt x="51" y="45"/>
                    <a:pt x="52" y="45"/>
                    <a:pt x="52" y="46"/>
                  </a:cubicBezTo>
                  <a:moveTo>
                    <a:pt x="107" y="45"/>
                  </a:moveTo>
                  <a:cubicBezTo>
                    <a:pt x="107" y="46"/>
                    <a:pt x="107" y="46"/>
                    <a:pt x="107" y="46"/>
                  </a:cubicBezTo>
                  <a:lnTo>
                    <a:pt x="107" y="45"/>
                  </a:lnTo>
                  <a:close/>
                  <a:moveTo>
                    <a:pt x="160" y="45"/>
                  </a:moveTo>
                  <a:cubicBezTo>
                    <a:pt x="159" y="47"/>
                    <a:pt x="159" y="47"/>
                    <a:pt x="159" y="47"/>
                  </a:cubicBezTo>
                  <a:cubicBezTo>
                    <a:pt x="159" y="45"/>
                    <a:pt x="159" y="45"/>
                    <a:pt x="159" y="45"/>
                  </a:cubicBezTo>
                  <a:lnTo>
                    <a:pt x="160" y="45"/>
                  </a:lnTo>
                  <a:close/>
                  <a:moveTo>
                    <a:pt x="232" y="45"/>
                  </a:moveTo>
                  <a:cubicBezTo>
                    <a:pt x="231" y="47"/>
                    <a:pt x="231" y="47"/>
                    <a:pt x="231" y="47"/>
                  </a:cubicBezTo>
                  <a:cubicBezTo>
                    <a:pt x="231" y="45"/>
                    <a:pt x="231" y="45"/>
                    <a:pt x="231" y="45"/>
                  </a:cubicBezTo>
                  <a:lnTo>
                    <a:pt x="232" y="45"/>
                  </a:lnTo>
                  <a:close/>
                  <a:moveTo>
                    <a:pt x="333" y="45"/>
                  </a:moveTo>
                  <a:cubicBezTo>
                    <a:pt x="333" y="46"/>
                    <a:pt x="333" y="47"/>
                    <a:pt x="333" y="48"/>
                  </a:cubicBezTo>
                  <a:cubicBezTo>
                    <a:pt x="333" y="47"/>
                    <a:pt x="333" y="46"/>
                    <a:pt x="333" y="45"/>
                  </a:cubicBezTo>
                  <a:moveTo>
                    <a:pt x="10" y="46"/>
                  </a:moveTo>
                  <a:cubicBezTo>
                    <a:pt x="11" y="47"/>
                    <a:pt x="11" y="47"/>
                    <a:pt x="11" y="47"/>
                  </a:cubicBezTo>
                  <a:lnTo>
                    <a:pt x="10" y="46"/>
                  </a:lnTo>
                  <a:close/>
                  <a:moveTo>
                    <a:pt x="280" y="46"/>
                  </a:moveTo>
                  <a:cubicBezTo>
                    <a:pt x="281" y="47"/>
                    <a:pt x="281" y="48"/>
                    <a:pt x="281" y="51"/>
                  </a:cubicBezTo>
                  <a:cubicBezTo>
                    <a:pt x="281" y="51"/>
                    <a:pt x="281" y="51"/>
                    <a:pt x="281" y="51"/>
                  </a:cubicBezTo>
                  <a:cubicBezTo>
                    <a:pt x="280" y="51"/>
                    <a:pt x="279" y="51"/>
                    <a:pt x="279" y="51"/>
                  </a:cubicBezTo>
                  <a:cubicBezTo>
                    <a:pt x="279" y="49"/>
                    <a:pt x="279" y="47"/>
                    <a:pt x="280" y="46"/>
                  </a:cubicBezTo>
                  <a:moveTo>
                    <a:pt x="286" y="46"/>
                  </a:moveTo>
                  <a:cubicBezTo>
                    <a:pt x="287" y="47"/>
                    <a:pt x="287" y="47"/>
                    <a:pt x="287" y="47"/>
                  </a:cubicBezTo>
                  <a:lnTo>
                    <a:pt x="286" y="46"/>
                  </a:lnTo>
                  <a:close/>
                  <a:moveTo>
                    <a:pt x="289" y="46"/>
                  </a:moveTo>
                  <a:cubicBezTo>
                    <a:pt x="291" y="47"/>
                    <a:pt x="290" y="45"/>
                    <a:pt x="291" y="47"/>
                  </a:cubicBezTo>
                  <a:cubicBezTo>
                    <a:pt x="289" y="47"/>
                    <a:pt x="289" y="47"/>
                    <a:pt x="289" y="47"/>
                  </a:cubicBezTo>
                  <a:lnTo>
                    <a:pt x="289" y="46"/>
                  </a:lnTo>
                  <a:close/>
                  <a:moveTo>
                    <a:pt x="306" y="46"/>
                  </a:moveTo>
                  <a:cubicBezTo>
                    <a:pt x="306" y="47"/>
                    <a:pt x="306" y="46"/>
                    <a:pt x="306" y="49"/>
                  </a:cubicBezTo>
                  <a:cubicBezTo>
                    <a:pt x="306" y="48"/>
                    <a:pt x="306" y="48"/>
                    <a:pt x="306" y="47"/>
                  </a:cubicBezTo>
                  <a:cubicBezTo>
                    <a:pt x="304" y="47"/>
                    <a:pt x="304" y="47"/>
                    <a:pt x="304" y="47"/>
                  </a:cubicBezTo>
                  <a:cubicBezTo>
                    <a:pt x="305" y="47"/>
                    <a:pt x="305" y="46"/>
                    <a:pt x="306" y="46"/>
                  </a:cubicBezTo>
                  <a:moveTo>
                    <a:pt x="284" y="46"/>
                  </a:moveTo>
                  <a:cubicBezTo>
                    <a:pt x="284" y="46"/>
                    <a:pt x="284" y="47"/>
                    <a:pt x="284" y="47"/>
                  </a:cubicBezTo>
                  <a:cubicBezTo>
                    <a:pt x="284" y="47"/>
                    <a:pt x="284" y="46"/>
                    <a:pt x="284" y="46"/>
                  </a:cubicBezTo>
                  <a:moveTo>
                    <a:pt x="297" y="46"/>
                  </a:moveTo>
                  <a:cubicBezTo>
                    <a:pt x="298" y="46"/>
                    <a:pt x="298" y="46"/>
                    <a:pt x="298" y="46"/>
                  </a:cubicBezTo>
                  <a:cubicBezTo>
                    <a:pt x="298" y="48"/>
                    <a:pt x="299" y="46"/>
                    <a:pt x="298" y="48"/>
                  </a:cubicBezTo>
                  <a:cubicBezTo>
                    <a:pt x="297" y="47"/>
                    <a:pt x="297" y="47"/>
                    <a:pt x="297" y="46"/>
                  </a:cubicBezTo>
                  <a:moveTo>
                    <a:pt x="320" y="63"/>
                  </a:moveTo>
                  <a:cubicBezTo>
                    <a:pt x="319" y="64"/>
                    <a:pt x="318" y="64"/>
                    <a:pt x="317" y="64"/>
                  </a:cubicBezTo>
                  <a:cubicBezTo>
                    <a:pt x="317" y="58"/>
                    <a:pt x="317" y="58"/>
                    <a:pt x="317" y="58"/>
                  </a:cubicBezTo>
                  <a:cubicBezTo>
                    <a:pt x="317" y="57"/>
                    <a:pt x="317" y="57"/>
                    <a:pt x="317" y="57"/>
                  </a:cubicBezTo>
                  <a:cubicBezTo>
                    <a:pt x="317" y="57"/>
                    <a:pt x="317" y="57"/>
                    <a:pt x="317" y="57"/>
                  </a:cubicBezTo>
                  <a:cubicBezTo>
                    <a:pt x="317" y="58"/>
                    <a:pt x="317" y="59"/>
                    <a:pt x="318" y="60"/>
                  </a:cubicBezTo>
                  <a:cubicBezTo>
                    <a:pt x="318" y="61"/>
                    <a:pt x="318" y="61"/>
                    <a:pt x="318" y="61"/>
                  </a:cubicBezTo>
                  <a:cubicBezTo>
                    <a:pt x="318" y="54"/>
                    <a:pt x="318" y="54"/>
                    <a:pt x="318" y="54"/>
                  </a:cubicBezTo>
                  <a:cubicBezTo>
                    <a:pt x="318" y="54"/>
                    <a:pt x="317" y="54"/>
                    <a:pt x="317" y="53"/>
                  </a:cubicBezTo>
                  <a:cubicBezTo>
                    <a:pt x="317" y="56"/>
                    <a:pt x="317" y="56"/>
                    <a:pt x="317" y="56"/>
                  </a:cubicBezTo>
                  <a:cubicBezTo>
                    <a:pt x="317" y="53"/>
                    <a:pt x="317" y="49"/>
                    <a:pt x="317" y="46"/>
                  </a:cubicBezTo>
                  <a:cubicBezTo>
                    <a:pt x="320" y="49"/>
                    <a:pt x="318" y="59"/>
                    <a:pt x="320" y="63"/>
                  </a:cubicBezTo>
                  <a:moveTo>
                    <a:pt x="108" y="47"/>
                  </a:moveTo>
                  <a:cubicBezTo>
                    <a:pt x="109" y="47"/>
                    <a:pt x="109" y="47"/>
                    <a:pt x="109" y="48"/>
                  </a:cubicBezTo>
                  <a:cubicBezTo>
                    <a:pt x="107" y="48"/>
                    <a:pt x="108" y="48"/>
                    <a:pt x="107" y="47"/>
                  </a:cubicBezTo>
                  <a:lnTo>
                    <a:pt x="108" y="47"/>
                  </a:lnTo>
                  <a:close/>
                  <a:moveTo>
                    <a:pt x="237" y="47"/>
                  </a:moveTo>
                  <a:cubicBezTo>
                    <a:pt x="236" y="48"/>
                    <a:pt x="236" y="49"/>
                    <a:pt x="235" y="50"/>
                  </a:cubicBezTo>
                  <a:cubicBezTo>
                    <a:pt x="236" y="49"/>
                    <a:pt x="236" y="48"/>
                    <a:pt x="236" y="47"/>
                  </a:cubicBezTo>
                  <a:lnTo>
                    <a:pt x="237" y="47"/>
                  </a:lnTo>
                  <a:close/>
                  <a:moveTo>
                    <a:pt x="41" y="48"/>
                  </a:moveTo>
                  <a:cubicBezTo>
                    <a:pt x="41" y="50"/>
                    <a:pt x="41" y="51"/>
                    <a:pt x="40" y="53"/>
                  </a:cubicBezTo>
                  <a:cubicBezTo>
                    <a:pt x="40" y="54"/>
                    <a:pt x="40" y="54"/>
                    <a:pt x="40" y="54"/>
                  </a:cubicBezTo>
                  <a:cubicBezTo>
                    <a:pt x="40" y="52"/>
                    <a:pt x="40" y="49"/>
                    <a:pt x="40" y="47"/>
                  </a:cubicBezTo>
                  <a:cubicBezTo>
                    <a:pt x="40" y="48"/>
                    <a:pt x="41" y="48"/>
                    <a:pt x="41" y="48"/>
                  </a:cubicBezTo>
                  <a:moveTo>
                    <a:pt x="383" y="47"/>
                  </a:moveTo>
                  <a:cubicBezTo>
                    <a:pt x="383" y="49"/>
                    <a:pt x="383" y="50"/>
                    <a:pt x="383" y="51"/>
                  </a:cubicBezTo>
                  <a:cubicBezTo>
                    <a:pt x="383" y="50"/>
                    <a:pt x="383" y="49"/>
                    <a:pt x="383" y="47"/>
                  </a:cubicBezTo>
                  <a:moveTo>
                    <a:pt x="313" y="49"/>
                  </a:moveTo>
                  <a:cubicBezTo>
                    <a:pt x="314" y="49"/>
                    <a:pt x="314" y="49"/>
                    <a:pt x="315" y="49"/>
                  </a:cubicBezTo>
                  <a:cubicBezTo>
                    <a:pt x="314" y="49"/>
                    <a:pt x="314" y="49"/>
                    <a:pt x="314" y="49"/>
                  </a:cubicBezTo>
                  <a:cubicBezTo>
                    <a:pt x="313" y="51"/>
                    <a:pt x="313" y="51"/>
                    <a:pt x="313" y="51"/>
                  </a:cubicBezTo>
                  <a:cubicBezTo>
                    <a:pt x="312" y="51"/>
                    <a:pt x="312" y="51"/>
                    <a:pt x="312" y="51"/>
                  </a:cubicBezTo>
                  <a:cubicBezTo>
                    <a:pt x="312" y="51"/>
                    <a:pt x="312" y="50"/>
                    <a:pt x="312" y="49"/>
                  </a:cubicBezTo>
                  <a:cubicBezTo>
                    <a:pt x="313" y="48"/>
                    <a:pt x="313" y="48"/>
                    <a:pt x="313" y="48"/>
                  </a:cubicBezTo>
                  <a:cubicBezTo>
                    <a:pt x="313" y="48"/>
                    <a:pt x="313" y="48"/>
                    <a:pt x="313" y="49"/>
                  </a:cubicBezTo>
                  <a:moveTo>
                    <a:pt x="32" y="48"/>
                  </a:moveTo>
                  <a:cubicBezTo>
                    <a:pt x="32" y="49"/>
                    <a:pt x="33" y="50"/>
                    <a:pt x="33" y="51"/>
                  </a:cubicBezTo>
                  <a:cubicBezTo>
                    <a:pt x="33" y="50"/>
                    <a:pt x="32" y="49"/>
                    <a:pt x="32" y="48"/>
                  </a:cubicBezTo>
                  <a:moveTo>
                    <a:pt x="159" y="48"/>
                  </a:moveTo>
                  <a:cubicBezTo>
                    <a:pt x="159" y="49"/>
                    <a:pt x="159" y="49"/>
                    <a:pt x="159" y="49"/>
                  </a:cubicBezTo>
                  <a:lnTo>
                    <a:pt x="159" y="48"/>
                  </a:lnTo>
                  <a:close/>
                  <a:moveTo>
                    <a:pt x="203" y="50"/>
                  </a:moveTo>
                  <a:cubicBezTo>
                    <a:pt x="202" y="50"/>
                    <a:pt x="202" y="50"/>
                    <a:pt x="202" y="50"/>
                  </a:cubicBezTo>
                  <a:cubicBezTo>
                    <a:pt x="202" y="50"/>
                    <a:pt x="202" y="49"/>
                    <a:pt x="202" y="48"/>
                  </a:cubicBezTo>
                  <a:cubicBezTo>
                    <a:pt x="203" y="49"/>
                    <a:pt x="203" y="49"/>
                    <a:pt x="203" y="50"/>
                  </a:cubicBezTo>
                  <a:moveTo>
                    <a:pt x="323" y="48"/>
                  </a:moveTo>
                  <a:cubicBezTo>
                    <a:pt x="324" y="49"/>
                    <a:pt x="324" y="49"/>
                    <a:pt x="324" y="49"/>
                  </a:cubicBezTo>
                  <a:lnTo>
                    <a:pt x="323" y="48"/>
                  </a:lnTo>
                  <a:close/>
                  <a:moveTo>
                    <a:pt x="285" y="49"/>
                  </a:moveTo>
                  <a:cubicBezTo>
                    <a:pt x="287" y="49"/>
                    <a:pt x="286" y="49"/>
                    <a:pt x="287" y="50"/>
                  </a:cubicBezTo>
                  <a:cubicBezTo>
                    <a:pt x="287" y="51"/>
                    <a:pt x="286" y="51"/>
                    <a:pt x="286" y="52"/>
                  </a:cubicBezTo>
                  <a:cubicBezTo>
                    <a:pt x="285" y="50"/>
                    <a:pt x="285" y="50"/>
                    <a:pt x="285" y="50"/>
                  </a:cubicBezTo>
                  <a:cubicBezTo>
                    <a:pt x="285" y="50"/>
                    <a:pt x="285" y="49"/>
                    <a:pt x="285" y="49"/>
                  </a:cubicBezTo>
                  <a:moveTo>
                    <a:pt x="19" y="49"/>
                  </a:moveTo>
                  <a:cubicBezTo>
                    <a:pt x="19" y="50"/>
                    <a:pt x="19" y="50"/>
                    <a:pt x="19" y="50"/>
                  </a:cubicBezTo>
                  <a:lnTo>
                    <a:pt x="19" y="49"/>
                  </a:lnTo>
                  <a:close/>
                  <a:moveTo>
                    <a:pt x="44" y="53"/>
                  </a:moveTo>
                  <a:cubicBezTo>
                    <a:pt x="43" y="53"/>
                    <a:pt x="43" y="53"/>
                    <a:pt x="43" y="53"/>
                  </a:cubicBezTo>
                  <a:cubicBezTo>
                    <a:pt x="43" y="52"/>
                    <a:pt x="43" y="51"/>
                    <a:pt x="43" y="49"/>
                  </a:cubicBezTo>
                  <a:cubicBezTo>
                    <a:pt x="43" y="51"/>
                    <a:pt x="44" y="52"/>
                    <a:pt x="44" y="53"/>
                  </a:cubicBezTo>
                  <a:moveTo>
                    <a:pt x="296" y="49"/>
                  </a:moveTo>
                  <a:cubicBezTo>
                    <a:pt x="296" y="50"/>
                    <a:pt x="296" y="50"/>
                    <a:pt x="297" y="51"/>
                  </a:cubicBezTo>
                  <a:cubicBezTo>
                    <a:pt x="295" y="51"/>
                    <a:pt x="295" y="51"/>
                    <a:pt x="295" y="51"/>
                  </a:cubicBezTo>
                  <a:cubicBezTo>
                    <a:pt x="295" y="50"/>
                    <a:pt x="296" y="50"/>
                    <a:pt x="296" y="49"/>
                  </a:cubicBezTo>
                  <a:moveTo>
                    <a:pt x="303" y="49"/>
                  </a:moveTo>
                  <a:cubicBezTo>
                    <a:pt x="305" y="49"/>
                    <a:pt x="305" y="49"/>
                    <a:pt x="305" y="49"/>
                  </a:cubicBezTo>
                  <a:cubicBezTo>
                    <a:pt x="305" y="51"/>
                    <a:pt x="305" y="51"/>
                    <a:pt x="305" y="51"/>
                  </a:cubicBezTo>
                  <a:cubicBezTo>
                    <a:pt x="303" y="51"/>
                    <a:pt x="303" y="51"/>
                    <a:pt x="303" y="51"/>
                  </a:cubicBezTo>
                  <a:cubicBezTo>
                    <a:pt x="303" y="50"/>
                    <a:pt x="303" y="50"/>
                    <a:pt x="303" y="49"/>
                  </a:cubicBezTo>
                  <a:moveTo>
                    <a:pt x="186" y="50"/>
                  </a:moveTo>
                  <a:cubicBezTo>
                    <a:pt x="186" y="51"/>
                    <a:pt x="186" y="51"/>
                    <a:pt x="186" y="51"/>
                  </a:cubicBezTo>
                  <a:lnTo>
                    <a:pt x="186" y="50"/>
                  </a:lnTo>
                  <a:close/>
                  <a:moveTo>
                    <a:pt x="339" y="51"/>
                  </a:moveTo>
                  <a:cubicBezTo>
                    <a:pt x="341" y="52"/>
                    <a:pt x="339" y="52"/>
                    <a:pt x="341" y="51"/>
                  </a:cubicBezTo>
                  <a:cubicBezTo>
                    <a:pt x="341" y="51"/>
                    <a:pt x="342" y="52"/>
                    <a:pt x="342" y="52"/>
                  </a:cubicBezTo>
                  <a:cubicBezTo>
                    <a:pt x="340" y="52"/>
                    <a:pt x="339" y="53"/>
                    <a:pt x="338" y="53"/>
                  </a:cubicBezTo>
                  <a:cubicBezTo>
                    <a:pt x="338" y="50"/>
                    <a:pt x="338" y="50"/>
                    <a:pt x="338" y="50"/>
                  </a:cubicBezTo>
                  <a:cubicBezTo>
                    <a:pt x="339" y="51"/>
                    <a:pt x="338" y="50"/>
                    <a:pt x="339" y="51"/>
                  </a:cubicBezTo>
                  <a:moveTo>
                    <a:pt x="52" y="50"/>
                  </a:moveTo>
                  <a:cubicBezTo>
                    <a:pt x="52" y="51"/>
                    <a:pt x="52" y="51"/>
                    <a:pt x="52" y="51"/>
                  </a:cubicBezTo>
                  <a:lnTo>
                    <a:pt x="52" y="50"/>
                  </a:lnTo>
                  <a:close/>
                  <a:moveTo>
                    <a:pt x="331" y="53"/>
                  </a:moveTo>
                  <a:cubicBezTo>
                    <a:pt x="330" y="55"/>
                    <a:pt x="330" y="55"/>
                    <a:pt x="330" y="55"/>
                  </a:cubicBezTo>
                  <a:cubicBezTo>
                    <a:pt x="330" y="50"/>
                    <a:pt x="330" y="50"/>
                    <a:pt x="330" y="50"/>
                  </a:cubicBezTo>
                  <a:lnTo>
                    <a:pt x="331" y="53"/>
                  </a:lnTo>
                  <a:close/>
                  <a:moveTo>
                    <a:pt x="377" y="50"/>
                  </a:moveTo>
                  <a:cubicBezTo>
                    <a:pt x="377" y="53"/>
                    <a:pt x="377" y="53"/>
                    <a:pt x="377" y="53"/>
                  </a:cubicBezTo>
                  <a:cubicBezTo>
                    <a:pt x="377" y="53"/>
                    <a:pt x="376" y="53"/>
                    <a:pt x="375" y="53"/>
                  </a:cubicBezTo>
                  <a:cubicBezTo>
                    <a:pt x="375" y="52"/>
                    <a:pt x="376" y="51"/>
                    <a:pt x="376" y="50"/>
                  </a:cubicBezTo>
                  <a:lnTo>
                    <a:pt x="377" y="50"/>
                  </a:lnTo>
                  <a:close/>
                  <a:moveTo>
                    <a:pt x="310" y="69"/>
                  </a:moveTo>
                  <a:cubicBezTo>
                    <a:pt x="310" y="69"/>
                    <a:pt x="309" y="70"/>
                    <a:pt x="309" y="70"/>
                  </a:cubicBezTo>
                  <a:cubicBezTo>
                    <a:pt x="309" y="68"/>
                    <a:pt x="308" y="68"/>
                    <a:pt x="309" y="66"/>
                  </a:cubicBezTo>
                  <a:cubicBezTo>
                    <a:pt x="307" y="65"/>
                    <a:pt x="308" y="65"/>
                    <a:pt x="306" y="67"/>
                  </a:cubicBezTo>
                  <a:cubicBezTo>
                    <a:pt x="307" y="62"/>
                    <a:pt x="306" y="57"/>
                    <a:pt x="309" y="53"/>
                  </a:cubicBezTo>
                  <a:cubicBezTo>
                    <a:pt x="309" y="53"/>
                    <a:pt x="310" y="52"/>
                    <a:pt x="310" y="51"/>
                  </a:cubicBezTo>
                  <a:cubicBezTo>
                    <a:pt x="314" y="55"/>
                    <a:pt x="311" y="66"/>
                    <a:pt x="310" y="69"/>
                  </a:cubicBezTo>
                  <a:moveTo>
                    <a:pt x="32" y="52"/>
                  </a:moveTo>
                  <a:cubicBezTo>
                    <a:pt x="32" y="53"/>
                    <a:pt x="32" y="53"/>
                    <a:pt x="32" y="53"/>
                  </a:cubicBezTo>
                  <a:lnTo>
                    <a:pt x="32" y="52"/>
                  </a:lnTo>
                  <a:close/>
                  <a:moveTo>
                    <a:pt x="173" y="53"/>
                  </a:moveTo>
                  <a:cubicBezTo>
                    <a:pt x="173" y="54"/>
                    <a:pt x="173" y="54"/>
                    <a:pt x="173" y="54"/>
                  </a:cubicBezTo>
                  <a:cubicBezTo>
                    <a:pt x="173" y="54"/>
                    <a:pt x="173" y="54"/>
                    <a:pt x="172" y="55"/>
                  </a:cubicBezTo>
                  <a:cubicBezTo>
                    <a:pt x="172" y="54"/>
                    <a:pt x="172" y="53"/>
                    <a:pt x="172" y="52"/>
                  </a:cubicBezTo>
                  <a:lnTo>
                    <a:pt x="173" y="53"/>
                  </a:lnTo>
                  <a:close/>
                  <a:moveTo>
                    <a:pt x="189" y="52"/>
                  </a:moveTo>
                  <a:cubicBezTo>
                    <a:pt x="188" y="52"/>
                    <a:pt x="188" y="53"/>
                    <a:pt x="188" y="53"/>
                  </a:cubicBezTo>
                  <a:cubicBezTo>
                    <a:pt x="188" y="52"/>
                    <a:pt x="188" y="52"/>
                    <a:pt x="188" y="52"/>
                  </a:cubicBezTo>
                  <a:lnTo>
                    <a:pt x="189" y="52"/>
                  </a:lnTo>
                  <a:close/>
                  <a:moveTo>
                    <a:pt x="323" y="52"/>
                  </a:moveTo>
                  <a:cubicBezTo>
                    <a:pt x="324" y="54"/>
                    <a:pt x="324" y="54"/>
                    <a:pt x="324" y="54"/>
                  </a:cubicBezTo>
                  <a:lnTo>
                    <a:pt x="323" y="52"/>
                  </a:lnTo>
                  <a:close/>
                  <a:moveTo>
                    <a:pt x="380" y="52"/>
                  </a:moveTo>
                  <a:cubicBezTo>
                    <a:pt x="378" y="54"/>
                    <a:pt x="378" y="54"/>
                    <a:pt x="378" y="54"/>
                  </a:cubicBezTo>
                  <a:cubicBezTo>
                    <a:pt x="379" y="52"/>
                    <a:pt x="379" y="52"/>
                    <a:pt x="379" y="52"/>
                  </a:cubicBezTo>
                  <a:lnTo>
                    <a:pt x="380" y="52"/>
                  </a:lnTo>
                  <a:close/>
                  <a:moveTo>
                    <a:pt x="21" y="52"/>
                  </a:moveTo>
                  <a:cubicBezTo>
                    <a:pt x="21" y="53"/>
                    <a:pt x="21" y="53"/>
                    <a:pt x="21" y="53"/>
                  </a:cubicBezTo>
                  <a:lnTo>
                    <a:pt x="21" y="52"/>
                  </a:lnTo>
                  <a:close/>
                  <a:moveTo>
                    <a:pt x="160" y="52"/>
                  </a:moveTo>
                  <a:cubicBezTo>
                    <a:pt x="160" y="53"/>
                    <a:pt x="159" y="53"/>
                    <a:pt x="159" y="53"/>
                  </a:cubicBezTo>
                  <a:cubicBezTo>
                    <a:pt x="159" y="53"/>
                    <a:pt x="159" y="53"/>
                    <a:pt x="159" y="52"/>
                  </a:cubicBezTo>
                  <a:lnTo>
                    <a:pt x="160" y="52"/>
                  </a:lnTo>
                  <a:close/>
                  <a:moveTo>
                    <a:pt x="324" y="60"/>
                  </a:moveTo>
                  <a:cubicBezTo>
                    <a:pt x="323" y="61"/>
                    <a:pt x="323" y="61"/>
                    <a:pt x="323" y="61"/>
                  </a:cubicBezTo>
                  <a:cubicBezTo>
                    <a:pt x="324" y="58"/>
                    <a:pt x="324" y="55"/>
                    <a:pt x="324" y="52"/>
                  </a:cubicBezTo>
                  <a:cubicBezTo>
                    <a:pt x="326" y="55"/>
                    <a:pt x="324" y="58"/>
                    <a:pt x="324" y="60"/>
                  </a:cubicBezTo>
                  <a:moveTo>
                    <a:pt x="336" y="52"/>
                  </a:moveTo>
                  <a:cubicBezTo>
                    <a:pt x="336" y="53"/>
                    <a:pt x="336" y="53"/>
                    <a:pt x="336" y="53"/>
                  </a:cubicBezTo>
                  <a:cubicBezTo>
                    <a:pt x="334" y="53"/>
                    <a:pt x="336" y="54"/>
                    <a:pt x="334" y="52"/>
                  </a:cubicBezTo>
                  <a:lnTo>
                    <a:pt x="336" y="52"/>
                  </a:lnTo>
                  <a:close/>
                  <a:moveTo>
                    <a:pt x="362" y="52"/>
                  </a:moveTo>
                  <a:cubicBezTo>
                    <a:pt x="362" y="53"/>
                    <a:pt x="362" y="53"/>
                    <a:pt x="363" y="53"/>
                  </a:cubicBezTo>
                  <a:cubicBezTo>
                    <a:pt x="362" y="53"/>
                    <a:pt x="362" y="53"/>
                    <a:pt x="362" y="52"/>
                  </a:cubicBezTo>
                  <a:moveTo>
                    <a:pt x="71" y="57"/>
                  </a:moveTo>
                  <a:cubicBezTo>
                    <a:pt x="70" y="59"/>
                    <a:pt x="70" y="59"/>
                    <a:pt x="70" y="59"/>
                  </a:cubicBezTo>
                  <a:cubicBezTo>
                    <a:pt x="69" y="59"/>
                    <a:pt x="69" y="59"/>
                    <a:pt x="69" y="59"/>
                  </a:cubicBezTo>
                  <a:cubicBezTo>
                    <a:pt x="69" y="56"/>
                    <a:pt x="70" y="57"/>
                    <a:pt x="70" y="53"/>
                  </a:cubicBezTo>
                  <a:cubicBezTo>
                    <a:pt x="71" y="54"/>
                    <a:pt x="71" y="56"/>
                    <a:pt x="71" y="57"/>
                  </a:cubicBezTo>
                  <a:moveTo>
                    <a:pt x="170" y="55"/>
                  </a:moveTo>
                  <a:cubicBezTo>
                    <a:pt x="170" y="56"/>
                    <a:pt x="170" y="56"/>
                    <a:pt x="170" y="56"/>
                  </a:cubicBezTo>
                  <a:cubicBezTo>
                    <a:pt x="169" y="56"/>
                    <a:pt x="168" y="56"/>
                    <a:pt x="168" y="56"/>
                  </a:cubicBezTo>
                  <a:cubicBezTo>
                    <a:pt x="168" y="55"/>
                    <a:pt x="168" y="54"/>
                    <a:pt x="169" y="53"/>
                  </a:cubicBezTo>
                  <a:lnTo>
                    <a:pt x="170" y="55"/>
                  </a:lnTo>
                  <a:close/>
                  <a:moveTo>
                    <a:pt x="183" y="54"/>
                  </a:moveTo>
                  <a:cubicBezTo>
                    <a:pt x="183" y="57"/>
                    <a:pt x="183" y="55"/>
                    <a:pt x="181" y="56"/>
                  </a:cubicBezTo>
                  <a:cubicBezTo>
                    <a:pt x="182" y="61"/>
                    <a:pt x="181" y="60"/>
                    <a:pt x="182" y="64"/>
                  </a:cubicBezTo>
                  <a:cubicBezTo>
                    <a:pt x="181" y="64"/>
                    <a:pt x="180" y="64"/>
                    <a:pt x="179" y="64"/>
                  </a:cubicBezTo>
                  <a:cubicBezTo>
                    <a:pt x="179" y="62"/>
                    <a:pt x="181" y="58"/>
                    <a:pt x="180" y="56"/>
                  </a:cubicBezTo>
                  <a:cubicBezTo>
                    <a:pt x="181" y="55"/>
                    <a:pt x="182" y="54"/>
                    <a:pt x="182" y="53"/>
                  </a:cubicBezTo>
                  <a:lnTo>
                    <a:pt x="183" y="54"/>
                  </a:lnTo>
                  <a:close/>
                  <a:moveTo>
                    <a:pt x="63" y="57"/>
                  </a:moveTo>
                  <a:cubicBezTo>
                    <a:pt x="63" y="58"/>
                    <a:pt x="63" y="58"/>
                    <a:pt x="63" y="58"/>
                  </a:cubicBezTo>
                  <a:cubicBezTo>
                    <a:pt x="62" y="58"/>
                    <a:pt x="62" y="58"/>
                    <a:pt x="62" y="58"/>
                  </a:cubicBezTo>
                  <a:cubicBezTo>
                    <a:pt x="62" y="57"/>
                    <a:pt x="63" y="55"/>
                    <a:pt x="63" y="53"/>
                  </a:cubicBezTo>
                  <a:lnTo>
                    <a:pt x="63" y="57"/>
                  </a:lnTo>
                  <a:close/>
                  <a:moveTo>
                    <a:pt x="80" y="53"/>
                  </a:moveTo>
                  <a:cubicBezTo>
                    <a:pt x="80" y="55"/>
                    <a:pt x="80" y="55"/>
                    <a:pt x="80" y="55"/>
                  </a:cubicBezTo>
                  <a:lnTo>
                    <a:pt x="80" y="53"/>
                  </a:lnTo>
                  <a:close/>
                  <a:moveTo>
                    <a:pt x="390" y="55"/>
                  </a:moveTo>
                  <a:cubicBezTo>
                    <a:pt x="389" y="56"/>
                    <a:pt x="389" y="58"/>
                    <a:pt x="388" y="60"/>
                  </a:cubicBezTo>
                  <a:cubicBezTo>
                    <a:pt x="386" y="60"/>
                    <a:pt x="385" y="59"/>
                    <a:pt x="383" y="58"/>
                  </a:cubicBezTo>
                  <a:cubicBezTo>
                    <a:pt x="382" y="59"/>
                    <a:pt x="382" y="59"/>
                    <a:pt x="382" y="61"/>
                  </a:cubicBezTo>
                  <a:cubicBezTo>
                    <a:pt x="382" y="61"/>
                    <a:pt x="382" y="61"/>
                    <a:pt x="382" y="61"/>
                  </a:cubicBezTo>
                  <a:cubicBezTo>
                    <a:pt x="381" y="59"/>
                    <a:pt x="380" y="58"/>
                    <a:pt x="379" y="56"/>
                  </a:cubicBezTo>
                  <a:cubicBezTo>
                    <a:pt x="380" y="57"/>
                    <a:pt x="381" y="57"/>
                    <a:pt x="382" y="58"/>
                  </a:cubicBezTo>
                  <a:cubicBezTo>
                    <a:pt x="383" y="58"/>
                    <a:pt x="383" y="58"/>
                    <a:pt x="383" y="58"/>
                  </a:cubicBezTo>
                  <a:cubicBezTo>
                    <a:pt x="382" y="57"/>
                    <a:pt x="383" y="58"/>
                    <a:pt x="382" y="57"/>
                  </a:cubicBezTo>
                  <a:cubicBezTo>
                    <a:pt x="383" y="56"/>
                    <a:pt x="386" y="56"/>
                    <a:pt x="386" y="57"/>
                  </a:cubicBezTo>
                  <a:cubicBezTo>
                    <a:pt x="387" y="56"/>
                    <a:pt x="388" y="55"/>
                    <a:pt x="388" y="53"/>
                  </a:cubicBezTo>
                  <a:cubicBezTo>
                    <a:pt x="389" y="54"/>
                    <a:pt x="389" y="54"/>
                    <a:pt x="390" y="55"/>
                  </a:cubicBezTo>
                  <a:moveTo>
                    <a:pt x="12" y="54"/>
                  </a:moveTo>
                  <a:cubicBezTo>
                    <a:pt x="12" y="55"/>
                    <a:pt x="12" y="55"/>
                    <a:pt x="12" y="56"/>
                  </a:cubicBezTo>
                  <a:cubicBezTo>
                    <a:pt x="12" y="54"/>
                    <a:pt x="12" y="54"/>
                    <a:pt x="12" y="54"/>
                  </a:cubicBezTo>
                  <a:close/>
                  <a:moveTo>
                    <a:pt x="48" y="54"/>
                  </a:moveTo>
                  <a:cubicBezTo>
                    <a:pt x="47" y="55"/>
                    <a:pt x="47" y="55"/>
                    <a:pt x="47" y="56"/>
                  </a:cubicBezTo>
                  <a:cubicBezTo>
                    <a:pt x="47" y="54"/>
                    <a:pt x="47" y="54"/>
                    <a:pt x="47" y="54"/>
                  </a:cubicBezTo>
                  <a:lnTo>
                    <a:pt x="48" y="54"/>
                  </a:lnTo>
                  <a:close/>
                  <a:moveTo>
                    <a:pt x="163" y="54"/>
                  </a:moveTo>
                  <a:cubicBezTo>
                    <a:pt x="164" y="54"/>
                    <a:pt x="164" y="54"/>
                    <a:pt x="164" y="55"/>
                  </a:cubicBezTo>
                  <a:cubicBezTo>
                    <a:pt x="164" y="54"/>
                    <a:pt x="164" y="54"/>
                    <a:pt x="163" y="54"/>
                  </a:cubicBezTo>
                  <a:moveTo>
                    <a:pt x="303" y="55"/>
                  </a:moveTo>
                  <a:cubicBezTo>
                    <a:pt x="303" y="63"/>
                    <a:pt x="298" y="65"/>
                    <a:pt x="299" y="73"/>
                  </a:cubicBezTo>
                  <a:cubicBezTo>
                    <a:pt x="298" y="73"/>
                    <a:pt x="298" y="73"/>
                    <a:pt x="298" y="72"/>
                  </a:cubicBezTo>
                  <a:cubicBezTo>
                    <a:pt x="297" y="68"/>
                    <a:pt x="298" y="64"/>
                    <a:pt x="296" y="61"/>
                  </a:cubicBezTo>
                  <a:cubicBezTo>
                    <a:pt x="298" y="60"/>
                    <a:pt x="296" y="60"/>
                    <a:pt x="299" y="61"/>
                  </a:cubicBezTo>
                  <a:cubicBezTo>
                    <a:pt x="299" y="61"/>
                    <a:pt x="299" y="61"/>
                    <a:pt x="299" y="60"/>
                  </a:cubicBezTo>
                  <a:cubicBezTo>
                    <a:pt x="298" y="59"/>
                    <a:pt x="297" y="59"/>
                    <a:pt x="297" y="56"/>
                  </a:cubicBezTo>
                  <a:cubicBezTo>
                    <a:pt x="297" y="55"/>
                    <a:pt x="298" y="55"/>
                    <a:pt x="298" y="54"/>
                  </a:cubicBezTo>
                  <a:cubicBezTo>
                    <a:pt x="300" y="55"/>
                    <a:pt x="301" y="55"/>
                    <a:pt x="303" y="55"/>
                  </a:cubicBezTo>
                  <a:moveTo>
                    <a:pt x="52" y="55"/>
                  </a:moveTo>
                  <a:cubicBezTo>
                    <a:pt x="51" y="57"/>
                    <a:pt x="51" y="57"/>
                    <a:pt x="51" y="57"/>
                  </a:cubicBezTo>
                  <a:cubicBezTo>
                    <a:pt x="52" y="55"/>
                    <a:pt x="52" y="55"/>
                    <a:pt x="52" y="55"/>
                  </a:cubicBezTo>
                  <a:close/>
                  <a:moveTo>
                    <a:pt x="85" y="57"/>
                  </a:moveTo>
                  <a:cubicBezTo>
                    <a:pt x="85" y="59"/>
                    <a:pt x="85" y="59"/>
                    <a:pt x="85" y="59"/>
                  </a:cubicBezTo>
                  <a:cubicBezTo>
                    <a:pt x="83" y="59"/>
                    <a:pt x="81" y="58"/>
                    <a:pt x="80" y="58"/>
                  </a:cubicBezTo>
                  <a:cubicBezTo>
                    <a:pt x="79" y="58"/>
                    <a:pt x="79" y="58"/>
                    <a:pt x="79" y="58"/>
                  </a:cubicBezTo>
                  <a:cubicBezTo>
                    <a:pt x="79" y="56"/>
                    <a:pt x="79" y="56"/>
                    <a:pt x="79" y="56"/>
                  </a:cubicBezTo>
                  <a:cubicBezTo>
                    <a:pt x="80" y="57"/>
                    <a:pt x="81" y="57"/>
                    <a:pt x="83" y="58"/>
                  </a:cubicBezTo>
                  <a:cubicBezTo>
                    <a:pt x="83" y="57"/>
                    <a:pt x="83" y="56"/>
                    <a:pt x="84" y="55"/>
                  </a:cubicBezTo>
                  <a:cubicBezTo>
                    <a:pt x="84" y="56"/>
                    <a:pt x="84" y="56"/>
                    <a:pt x="85" y="57"/>
                  </a:cubicBezTo>
                  <a:moveTo>
                    <a:pt x="166" y="61"/>
                  </a:moveTo>
                  <a:cubicBezTo>
                    <a:pt x="166" y="62"/>
                    <a:pt x="165" y="62"/>
                    <a:pt x="165" y="62"/>
                  </a:cubicBezTo>
                  <a:cubicBezTo>
                    <a:pt x="163" y="62"/>
                    <a:pt x="163" y="62"/>
                    <a:pt x="163" y="62"/>
                  </a:cubicBezTo>
                  <a:cubicBezTo>
                    <a:pt x="164" y="59"/>
                    <a:pt x="165" y="59"/>
                    <a:pt x="165" y="55"/>
                  </a:cubicBezTo>
                  <a:cubicBezTo>
                    <a:pt x="166" y="56"/>
                    <a:pt x="166" y="59"/>
                    <a:pt x="166" y="61"/>
                  </a:cubicBezTo>
                  <a:moveTo>
                    <a:pt x="294" y="56"/>
                  </a:moveTo>
                  <a:cubicBezTo>
                    <a:pt x="296" y="57"/>
                    <a:pt x="295" y="56"/>
                    <a:pt x="296" y="58"/>
                  </a:cubicBezTo>
                  <a:cubicBezTo>
                    <a:pt x="295" y="58"/>
                    <a:pt x="294" y="59"/>
                    <a:pt x="293" y="59"/>
                  </a:cubicBezTo>
                  <a:cubicBezTo>
                    <a:pt x="293" y="55"/>
                    <a:pt x="293" y="55"/>
                    <a:pt x="293" y="55"/>
                  </a:cubicBezTo>
                  <a:cubicBezTo>
                    <a:pt x="293" y="55"/>
                    <a:pt x="294" y="55"/>
                    <a:pt x="294" y="56"/>
                  </a:cubicBezTo>
                  <a:moveTo>
                    <a:pt x="313" y="55"/>
                  </a:moveTo>
                  <a:cubicBezTo>
                    <a:pt x="315" y="57"/>
                    <a:pt x="315" y="59"/>
                    <a:pt x="313" y="60"/>
                  </a:cubicBezTo>
                  <a:cubicBezTo>
                    <a:pt x="314" y="63"/>
                    <a:pt x="313" y="62"/>
                    <a:pt x="316" y="63"/>
                  </a:cubicBezTo>
                  <a:cubicBezTo>
                    <a:pt x="316" y="66"/>
                    <a:pt x="316" y="66"/>
                    <a:pt x="316" y="66"/>
                  </a:cubicBezTo>
                  <a:cubicBezTo>
                    <a:pt x="313" y="65"/>
                    <a:pt x="315" y="64"/>
                    <a:pt x="313" y="66"/>
                  </a:cubicBezTo>
                  <a:cubicBezTo>
                    <a:pt x="313" y="55"/>
                    <a:pt x="313" y="55"/>
                    <a:pt x="313" y="55"/>
                  </a:cubicBezTo>
                  <a:close/>
                  <a:moveTo>
                    <a:pt x="374" y="55"/>
                  </a:moveTo>
                  <a:cubicBezTo>
                    <a:pt x="374" y="56"/>
                    <a:pt x="374" y="56"/>
                    <a:pt x="374" y="56"/>
                  </a:cubicBezTo>
                  <a:cubicBezTo>
                    <a:pt x="373" y="56"/>
                    <a:pt x="373" y="56"/>
                    <a:pt x="372" y="57"/>
                  </a:cubicBezTo>
                  <a:cubicBezTo>
                    <a:pt x="372" y="57"/>
                    <a:pt x="372" y="57"/>
                    <a:pt x="372" y="57"/>
                  </a:cubicBezTo>
                  <a:cubicBezTo>
                    <a:pt x="372" y="55"/>
                    <a:pt x="372" y="55"/>
                    <a:pt x="372" y="55"/>
                  </a:cubicBezTo>
                  <a:lnTo>
                    <a:pt x="374" y="55"/>
                  </a:lnTo>
                  <a:close/>
                  <a:moveTo>
                    <a:pt x="207" y="57"/>
                  </a:moveTo>
                  <a:cubicBezTo>
                    <a:pt x="206" y="57"/>
                    <a:pt x="206" y="57"/>
                    <a:pt x="206" y="57"/>
                  </a:cubicBezTo>
                  <a:cubicBezTo>
                    <a:pt x="207" y="56"/>
                    <a:pt x="207" y="56"/>
                    <a:pt x="207" y="56"/>
                  </a:cubicBezTo>
                  <a:cubicBezTo>
                    <a:pt x="207" y="56"/>
                    <a:pt x="207" y="56"/>
                    <a:pt x="207" y="57"/>
                  </a:cubicBezTo>
                  <a:moveTo>
                    <a:pt x="211" y="56"/>
                  </a:moveTo>
                  <a:cubicBezTo>
                    <a:pt x="211" y="57"/>
                    <a:pt x="211" y="57"/>
                    <a:pt x="211" y="57"/>
                  </a:cubicBezTo>
                  <a:lnTo>
                    <a:pt x="211" y="56"/>
                  </a:lnTo>
                  <a:close/>
                  <a:moveTo>
                    <a:pt x="292" y="70"/>
                  </a:moveTo>
                  <a:cubicBezTo>
                    <a:pt x="290" y="72"/>
                    <a:pt x="290" y="72"/>
                    <a:pt x="290" y="72"/>
                  </a:cubicBezTo>
                  <a:cubicBezTo>
                    <a:pt x="291" y="69"/>
                    <a:pt x="291" y="67"/>
                    <a:pt x="292" y="63"/>
                  </a:cubicBezTo>
                  <a:cubicBezTo>
                    <a:pt x="289" y="59"/>
                    <a:pt x="288" y="58"/>
                    <a:pt x="279" y="59"/>
                  </a:cubicBezTo>
                  <a:cubicBezTo>
                    <a:pt x="282" y="55"/>
                    <a:pt x="285" y="57"/>
                    <a:pt x="289" y="57"/>
                  </a:cubicBezTo>
                  <a:cubicBezTo>
                    <a:pt x="290" y="58"/>
                    <a:pt x="290" y="58"/>
                    <a:pt x="289" y="60"/>
                  </a:cubicBezTo>
                  <a:cubicBezTo>
                    <a:pt x="291" y="60"/>
                    <a:pt x="292" y="59"/>
                    <a:pt x="293" y="59"/>
                  </a:cubicBezTo>
                  <a:cubicBezTo>
                    <a:pt x="293" y="63"/>
                    <a:pt x="293" y="63"/>
                    <a:pt x="293" y="63"/>
                  </a:cubicBezTo>
                  <a:cubicBezTo>
                    <a:pt x="294" y="63"/>
                    <a:pt x="295" y="63"/>
                    <a:pt x="296" y="63"/>
                  </a:cubicBezTo>
                  <a:cubicBezTo>
                    <a:pt x="295" y="64"/>
                    <a:pt x="294" y="64"/>
                    <a:pt x="293" y="64"/>
                  </a:cubicBezTo>
                  <a:cubicBezTo>
                    <a:pt x="293" y="66"/>
                    <a:pt x="293" y="68"/>
                    <a:pt x="292" y="70"/>
                  </a:cubicBezTo>
                  <a:moveTo>
                    <a:pt x="340" y="56"/>
                  </a:moveTo>
                  <a:cubicBezTo>
                    <a:pt x="340" y="56"/>
                    <a:pt x="340" y="56"/>
                    <a:pt x="340" y="56"/>
                  </a:cubicBezTo>
                  <a:cubicBezTo>
                    <a:pt x="339" y="57"/>
                    <a:pt x="338" y="59"/>
                    <a:pt x="337" y="60"/>
                  </a:cubicBezTo>
                  <a:cubicBezTo>
                    <a:pt x="336" y="58"/>
                    <a:pt x="336" y="58"/>
                    <a:pt x="336" y="58"/>
                  </a:cubicBezTo>
                  <a:cubicBezTo>
                    <a:pt x="338" y="57"/>
                    <a:pt x="338" y="57"/>
                    <a:pt x="339" y="56"/>
                  </a:cubicBezTo>
                  <a:lnTo>
                    <a:pt x="340" y="56"/>
                  </a:lnTo>
                  <a:close/>
                  <a:moveTo>
                    <a:pt x="33" y="62"/>
                  </a:moveTo>
                  <a:cubicBezTo>
                    <a:pt x="34" y="61"/>
                    <a:pt x="34" y="61"/>
                    <a:pt x="35" y="59"/>
                  </a:cubicBezTo>
                  <a:cubicBezTo>
                    <a:pt x="35" y="62"/>
                    <a:pt x="35" y="61"/>
                    <a:pt x="34" y="64"/>
                  </a:cubicBezTo>
                  <a:cubicBezTo>
                    <a:pt x="33" y="64"/>
                    <a:pt x="33" y="65"/>
                    <a:pt x="32" y="65"/>
                  </a:cubicBezTo>
                  <a:cubicBezTo>
                    <a:pt x="32" y="64"/>
                    <a:pt x="32" y="63"/>
                    <a:pt x="32" y="61"/>
                  </a:cubicBezTo>
                  <a:cubicBezTo>
                    <a:pt x="31" y="61"/>
                    <a:pt x="31" y="61"/>
                    <a:pt x="31" y="61"/>
                  </a:cubicBezTo>
                  <a:cubicBezTo>
                    <a:pt x="31" y="63"/>
                    <a:pt x="31" y="64"/>
                    <a:pt x="31" y="65"/>
                  </a:cubicBezTo>
                  <a:cubicBezTo>
                    <a:pt x="30" y="63"/>
                    <a:pt x="31" y="60"/>
                    <a:pt x="31" y="56"/>
                  </a:cubicBezTo>
                  <a:cubicBezTo>
                    <a:pt x="33" y="57"/>
                    <a:pt x="33" y="59"/>
                    <a:pt x="33" y="62"/>
                  </a:cubicBezTo>
                  <a:moveTo>
                    <a:pt x="60" y="59"/>
                  </a:moveTo>
                  <a:cubicBezTo>
                    <a:pt x="59" y="59"/>
                    <a:pt x="59" y="59"/>
                    <a:pt x="59" y="59"/>
                  </a:cubicBezTo>
                  <a:cubicBezTo>
                    <a:pt x="57" y="58"/>
                    <a:pt x="58" y="58"/>
                    <a:pt x="58" y="56"/>
                  </a:cubicBezTo>
                  <a:lnTo>
                    <a:pt x="60" y="59"/>
                  </a:lnTo>
                  <a:close/>
                  <a:moveTo>
                    <a:pt x="172" y="56"/>
                  </a:moveTo>
                  <a:cubicBezTo>
                    <a:pt x="173" y="58"/>
                    <a:pt x="172" y="57"/>
                    <a:pt x="174" y="57"/>
                  </a:cubicBezTo>
                  <a:cubicBezTo>
                    <a:pt x="173" y="59"/>
                    <a:pt x="173" y="58"/>
                    <a:pt x="173" y="60"/>
                  </a:cubicBezTo>
                  <a:cubicBezTo>
                    <a:pt x="173" y="60"/>
                    <a:pt x="172" y="61"/>
                    <a:pt x="172" y="61"/>
                  </a:cubicBezTo>
                  <a:cubicBezTo>
                    <a:pt x="171" y="59"/>
                    <a:pt x="171" y="58"/>
                    <a:pt x="171" y="56"/>
                  </a:cubicBezTo>
                  <a:lnTo>
                    <a:pt x="172" y="56"/>
                  </a:lnTo>
                  <a:close/>
                  <a:moveTo>
                    <a:pt x="178" y="58"/>
                  </a:moveTo>
                  <a:cubicBezTo>
                    <a:pt x="177" y="58"/>
                    <a:pt x="177" y="59"/>
                    <a:pt x="177" y="60"/>
                  </a:cubicBezTo>
                  <a:cubicBezTo>
                    <a:pt x="177" y="60"/>
                    <a:pt x="177" y="60"/>
                    <a:pt x="177" y="61"/>
                  </a:cubicBezTo>
                  <a:cubicBezTo>
                    <a:pt x="176" y="59"/>
                    <a:pt x="175" y="58"/>
                    <a:pt x="174" y="56"/>
                  </a:cubicBezTo>
                  <a:cubicBezTo>
                    <a:pt x="176" y="57"/>
                    <a:pt x="175" y="57"/>
                    <a:pt x="178" y="58"/>
                  </a:cubicBezTo>
                  <a:moveTo>
                    <a:pt x="188" y="56"/>
                  </a:moveTo>
                  <a:cubicBezTo>
                    <a:pt x="188" y="57"/>
                    <a:pt x="188" y="57"/>
                    <a:pt x="188" y="57"/>
                  </a:cubicBezTo>
                  <a:lnTo>
                    <a:pt x="188" y="56"/>
                  </a:lnTo>
                  <a:close/>
                  <a:moveTo>
                    <a:pt x="331" y="56"/>
                  </a:moveTo>
                  <a:cubicBezTo>
                    <a:pt x="330" y="56"/>
                    <a:pt x="330" y="57"/>
                    <a:pt x="329" y="57"/>
                  </a:cubicBezTo>
                  <a:cubicBezTo>
                    <a:pt x="329" y="57"/>
                    <a:pt x="329" y="56"/>
                    <a:pt x="330" y="56"/>
                  </a:cubicBezTo>
                  <a:lnTo>
                    <a:pt x="331" y="56"/>
                  </a:lnTo>
                  <a:close/>
                  <a:moveTo>
                    <a:pt x="377" y="56"/>
                  </a:moveTo>
                  <a:cubicBezTo>
                    <a:pt x="375" y="58"/>
                    <a:pt x="375" y="58"/>
                    <a:pt x="375" y="58"/>
                  </a:cubicBezTo>
                  <a:cubicBezTo>
                    <a:pt x="375" y="57"/>
                    <a:pt x="376" y="57"/>
                    <a:pt x="376" y="56"/>
                  </a:cubicBezTo>
                  <a:lnTo>
                    <a:pt x="377" y="56"/>
                  </a:lnTo>
                  <a:close/>
                  <a:moveTo>
                    <a:pt x="37" y="57"/>
                  </a:moveTo>
                  <a:cubicBezTo>
                    <a:pt x="37" y="58"/>
                    <a:pt x="37" y="58"/>
                    <a:pt x="37" y="58"/>
                  </a:cubicBezTo>
                  <a:cubicBezTo>
                    <a:pt x="34" y="58"/>
                    <a:pt x="34" y="58"/>
                    <a:pt x="34" y="58"/>
                  </a:cubicBezTo>
                  <a:cubicBezTo>
                    <a:pt x="35" y="58"/>
                    <a:pt x="35" y="57"/>
                    <a:pt x="35" y="57"/>
                  </a:cubicBezTo>
                  <a:cubicBezTo>
                    <a:pt x="35" y="57"/>
                    <a:pt x="36" y="57"/>
                    <a:pt x="37" y="57"/>
                  </a:cubicBezTo>
                  <a:moveTo>
                    <a:pt x="43" y="62"/>
                  </a:moveTo>
                  <a:cubicBezTo>
                    <a:pt x="41" y="60"/>
                    <a:pt x="42" y="60"/>
                    <a:pt x="43" y="57"/>
                  </a:cubicBezTo>
                  <a:cubicBezTo>
                    <a:pt x="43" y="58"/>
                    <a:pt x="43" y="60"/>
                    <a:pt x="43" y="62"/>
                  </a:cubicBezTo>
                  <a:moveTo>
                    <a:pt x="47" y="66"/>
                  </a:moveTo>
                  <a:cubicBezTo>
                    <a:pt x="45" y="65"/>
                    <a:pt x="46" y="66"/>
                    <a:pt x="45" y="64"/>
                  </a:cubicBezTo>
                  <a:cubicBezTo>
                    <a:pt x="44" y="61"/>
                    <a:pt x="46" y="61"/>
                    <a:pt x="46" y="57"/>
                  </a:cubicBezTo>
                  <a:cubicBezTo>
                    <a:pt x="48" y="58"/>
                    <a:pt x="47" y="63"/>
                    <a:pt x="47" y="66"/>
                  </a:cubicBezTo>
                  <a:moveTo>
                    <a:pt x="56" y="57"/>
                  </a:moveTo>
                  <a:cubicBezTo>
                    <a:pt x="56" y="59"/>
                    <a:pt x="56" y="60"/>
                    <a:pt x="56" y="62"/>
                  </a:cubicBezTo>
                  <a:cubicBezTo>
                    <a:pt x="56" y="62"/>
                    <a:pt x="55" y="62"/>
                    <a:pt x="54" y="62"/>
                  </a:cubicBezTo>
                  <a:cubicBezTo>
                    <a:pt x="53" y="60"/>
                    <a:pt x="54" y="62"/>
                    <a:pt x="55" y="57"/>
                  </a:cubicBezTo>
                  <a:lnTo>
                    <a:pt x="56" y="57"/>
                  </a:lnTo>
                  <a:close/>
                  <a:moveTo>
                    <a:pt x="207" y="60"/>
                  </a:moveTo>
                  <a:cubicBezTo>
                    <a:pt x="207" y="60"/>
                    <a:pt x="207" y="60"/>
                    <a:pt x="207" y="60"/>
                  </a:cubicBezTo>
                  <a:cubicBezTo>
                    <a:pt x="207" y="58"/>
                    <a:pt x="207" y="58"/>
                    <a:pt x="207" y="58"/>
                  </a:cubicBezTo>
                  <a:cubicBezTo>
                    <a:pt x="207" y="59"/>
                    <a:pt x="207" y="59"/>
                    <a:pt x="207" y="60"/>
                  </a:cubicBezTo>
                  <a:moveTo>
                    <a:pt x="308" y="58"/>
                  </a:moveTo>
                  <a:cubicBezTo>
                    <a:pt x="309" y="60"/>
                    <a:pt x="309" y="60"/>
                    <a:pt x="309" y="60"/>
                  </a:cubicBezTo>
                  <a:cubicBezTo>
                    <a:pt x="308" y="61"/>
                    <a:pt x="308" y="61"/>
                    <a:pt x="308" y="61"/>
                  </a:cubicBezTo>
                  <a:cubicBezTo>
                    <a:pt x="308" y="61"/>
                    <a:pt x="308" y="61"/>
                    <a:pt x="308" y="61"/>
                  </a:cubicBezTo>
                  <a:cubicBezTo>
                    <a:pt x="308" y="60"/>
                    <a:pt x="308" y="59"/>
                    <a:pt x="308" y="58"/>
                  </a:cubicBezTo>
                  <a:moveTo>
                    <a:pt x="332" y="58"/>
                  </a:moveTo>
                  <a:cubicBezTo>
                    <a:pt x="332" y="60"/>
                    <a:pt x="332" y="60"/>
                    <a:pt x="332" y="60"/>
                  </a:cubicBezTo>
                  <a:cubicBezTo>
                    <a:pt x="331" y="60"/>
                    <a:pt x="331" y="60"/>
                    <a:pt x="331" y="60"/>
                  </a:cubicBezTo>
                  <a:cubicBezTo>
                    <a:pt x="331" y="59"/>
                    <a:pt x="331" y="59"/>
                    <a:pt x="331" y="58"/>
                  </a:cubicBezTo>
                  <a:lnTo>
                    <a:pt x="332" y="58"/>
                  </a:lnTo>
                  <a:close/>
                  <a:moveTo>
                    <a:pt x="10" y="58"/>
                  </a:moveTo>
                  <a:cubicBezTo>
                    <a:pt x="11" y="59"/>
                    <a:pt x="11" y="59"/>
                    <a:pt x="11" y="59"/>
                  </a:cubicBezTo>
                  <a:lnTo>
                    <a:pt x="10" y="58"/>
                  </a:lnTo>
                  <a:close/>
                  <a:moveTo>
                    <a:pt x="53" y="60"/>
                  </a:moveTo>
                  <a:cubicBezTo>
                    <a:pt x="53" y="60"/>
                    <a:pt x="53" y="60"/>
                    <a:pt x="53" y="60"/>
                  </a:cubicBezTo>
                  <a:cubicBezTo>
                    <a:pt x="52" y="60"/>
                    <a:pt x="51" y="61"/>
                    <a:pt x="50" y="61"/>
                  </a:cubicBezTo>
                  <a:cubicBezTo>
                    <a:pt x="51" y="60"/>
                    <a:pt x="51" y="59"/>
                    <a:pt x="52" y="58"/>
                  </a:cubicBezTo>
                  <a:cubicBezTo>
                    <a:pt x="52" y="59"/>
                    <a:pt x="52" y="59"/>
                    <a:pt x="53" y="60"/>
                  </a:cubicBezTo>
                  <a:moveTo>
                    <a:pt x="186" y="59"/>
                  </a:moveTo>
                  <a:cubicBezTo>
                    <a:pt x="185" y="59"/>
                    <a:pt x="185" y="59"/>
                    <a:pt x="185" y="59"/>
                  </a:cubicBezTo>
                  <a:cubicBezTo>
                    <a:pt x="185" y="59"/>
                    <a:pt x="185" y="59"/>
                    <a:pt x="185" y="58"/>
                  </a:cubicBezTo>
                  <a:cubicBezTo>
                    <a:pt x="186" y="59"/>
                    <a:pt x="186" y="59"/>
                    <a:pt x="186" y="59"/>
                  </a:cubicBezTo>
                  <a:moveTo>
                    <a:pt x="196" y="58"/>
                  </a:moveTo>
                  <a:cubicBezTo>
                    <a:pt x="197" y="58"/>
                    <a:pt x="197" y="59"/>
                    <a:pt x="198" y="59"/>
                  </a:cubicBezTo>
                  <a:cubicBezTo>
                    <a:pt x="197" y="59"/>
                    <a:pt x="197" y="58"/>
                    <a:pt x="196" y="58"/>
                  </a:cubicBezTo>
                  <a:moveTo>
                    <a:pt x="300" y="59"/>
                  </a:moveTo>
                  <a:cubicBezTo>
                    <a:pt x="302" y="60"/>
                    <a:pt x="301" y="59"/>
                    <a:pt x="301" y="60"/>
                  </a:cubicBezTo>
                  <a:cubicBezTo>
                    <a:pt x="300" y="60"/>
                    <a:pt x="300" y="60"/>
                    <a:pt x="300" y="60"/>
                  </a:cubicBezTo>
                  <a:lnTo>
                    <a:pt x="300" y="59"/>
                  </a:lnTo>
                  <a:close/>
                  <a:moveTo>
                    <a:pt x="321" y="59"/>
                  </a:moveTo>
                  <a:cubicBezTo>
                    <a:pt x="321" y="59"/>
                    <a:pt x="321" y="60"/>
                    <a:pt x="321" y="60"/>
                  </a:cubicBezTo>
                  <a:cubicBezTo>
                    <a:pt x="321" y="59"/>
                    <a:pt x="321" y="59"/>
                    <a:pt x="321" y="59"/>
                  </a:cubicBezTo>
                  <a:close/>
                  <a:moveTo>
                    <a:pt x="334" y="60"/>
                  </a:moveTo>
                  <a:cubicBezTo>
                    <a:pt x="333" y="60"/>
                    <a:pt x="333" y="60"/>
                    <a:pt x="333" y="60"/>
                  </a:cubicBezTo>
                  <a:cubicBezTo>
                    <a:pt x="333" y="60"/>
                    <a:pt x="333" y="60"/>
                    <a:pt x="333" y="59"/>
                  </a:cubicBezTo>
                  <a:cubicBezTo>
                    <a:pt x="334" y="60"/>
                    <a:pt x="334" y="60"/>
                    <a:pt x="334" y="60"/>
                  </a:cubicBezTo>
                  <a:moveTo>
                    <a:pt x="200" y="63"/>
                  </a:moveTo>
                  <a:cubicBezTo>
                    <a:pt x="199" y="63"/>
                    <a:pt x="199" y="63"/>
                    <a:pt x="199" y="63"/>
                  </a:cubicBezTo>
                  <a:cubicBezTo>
                    <a:pt x="199" y="62"/>
                    <a:pt x="199" y="61"/>
                    <a:pt x="199" y="60"/>
                  </a:cubicBezTo>
                  <a:cubicBezTo>
                    <a:pt x="199" y="61"/>
                    <a:pt x="199" y="62"/>
                    <a:pt x="200" y="63"/>
                  </a:cubicBezTo>
                  <a:moveTo>
                    <a:pt x="50" y="61"/>
                  </a:moveTo>
                  <a:cubicBezTo>
                    <a:pt x="51" y="62"/>
                    <a:pt x="51" y="62"/>
                    <a:pt x="51" y="62"/>
                  </a:cubicBezTo>
                  <a:cubicBezTo>
                    <a:pt x="49" y="62"/>
                    <a:pt x="49" y="62"/>
                    <a:pt x="49" y="62"/>
                  </a:cubicBezTo>
                  <a:cubicBezTo>
                    <a:pt x="50" y="61"/>
                    <a:pt x="50" y="61"/>
                    <a:pt x="50" y="61"/>
                  </a:cubicBezTo>
                  <a:close/>
                  <a:moveTo>
                    <a:pt x="40" y="63"/>
                  </a:moveTo>
                  <a:cubicBezTo>
                    <a:pt x="40" y="64"/>
                    <a:pt x="39" y="65"/>
                    <a:pt x="39" y="66"/>
                  </a:cubicBezTo>
                  <a:cubicBezTo>
                    <a:pt x="38" y="65"/>
                    <a:pt x="38" y="64"/>
                    <a:pt x="38" y="64"/>
                  </a:cubicBezTo>
                  <a:cubicBezTo>
                    <a:pt x="38" y="63"/>
                    <a:pt x="39" y="63"/>
                    <a:pt x="39" y="62"/>
                  </a:cubicBezTo>
                  <a:cubicBezTo>
                    <a:pt x="39" y="62"/>
                    <a:pt x="40" y="63"/>
                    <a:pt x="40" y="63"/>
                  </a:cubicBezTo>
                  <a:moveTo>
                    <a:pt x="171" y="62"/>
                  </a:moveTo>
                  <a:cubicBezTo>
                    <a:pt x="172" y="62"/>
                    <a:pt x="172" y="62"/>
                    <a:pt x="173" y="62"/>
                  </a:cubicBezTo>
                  <a:cubicBezTo>
                    <a:pt x="172" y="62"/>
                    <a:pt x="172" y="62"/>
                    <a:pt x="171" y="62"/>
                  </a:cubicBezTo>
                  <a:moveTo>
                    <a:pt x="185" y="62"/>
                  </a:moveTo>
                  <a:cubicBezTo>
                    <a:pt x="186" y="62"/>
                    <a:pt x="186" y="62"/>
                    <a:pt x="186" y="62"/>
                  </a:cubicBezTo>
                  <a:cubicBezTo>
                    <a:pt x="186" y="62"/>
                    <a:pt x="186" y="62"/>
                    <a:pt x="185" y="62"/>
                  </a:cubicBezTo>
                  <a:moveTo>
                    <a:pt x="9" y="62"/>
                  </a:moveTo>
                  <a:cubicBezTo>
                    <a:pt x="9" y="63"/>
                    <a:pt x="9" y="63"/>
                    <a:pt x="9" y="63"/>
                  </a:cubicBezTo>
                  <a:lnTo>
                    <a:pt x="9" y="62"/>
                  </a:lnTo>
                  <a:close/>
                  <a:moveTo>
                    <a:pt x="44" y="66"/>
                  </a:moveTo>
                  <a:cubicBezTo>
                    <a:pt x="44" y="66"/>
                    <a:pt x="44" y="66"/>
                    <a:pt x="44" y="66"/>
                  </a:cubicBezTo>
                  <a:cubicBezTo>
                    <a:pt x="43" y="64"/>
                    <a:pt x="43" y="64"/>
                    <a:pt x="43" y="64"/>
                  </a:cubicBezTo>
                  <a:cubicBezTo>
                    <a:pt x="43" y="66"/>
                    <a:pt x="43" y="66"/>
                    <a:pt x="43" y="66"/>
                  </a:cubicBezTo>
                  <a:cubicBezTo>
                    <a:pt x="42" y="66"/>
                    <a:pt x="42" y="66"/>
                    <a:pt x="41" y="67"/>
                  </a:cubicBezTo>
                  <a:cubicBezTo>
                    <a:pt x="41" y="67"/>
                    <a:pt x="41" y="67"/>
                    <a:pt x="41" y="67"/>
                  </a:cubicBezTo>
                  <a:cubicBezTo>
                    <a:pt x="41" y="66"/>
                    <a:pt x="41" y="65"/>
                    <a:pt x="41" y="64"/>
                  </a:cubicBezTo>
                  <a:cubicBezTo>
                    <a:pt x="43" y="62"/>
                    <a:pt x="43" y="62"/>
                    <a:pt x="43" y="62"/>
                  </a:cubicBezTo>
                  <a:lnTo>
                    <a:pt x="44" y="66"/>
                  </a:lnTo>
                  <a:close/>
                  <a:moveTo>
                    <a:pt x="279" y="64"/>
                  </a:moveTo>
                  <a:cubicBezTo>
                    <a:pt x="278" y="64"/>
                    <a:pt x="278" y="64"/>
                    <a:pt x="278" y="64"/>
                  </a:cubicBezTo>
                  <a:cubicBezTo>
                    <a:pt x="278" y="64"/>
                    <a:pt x="278" y="64"/>
                    <a:pt x="278" y="64"/>
                  </a:cubicBezTo>
                  <a:cubicBezTo>
                    <a:pt x="278" y="64"/>
                    <a:pt x="278" y="63"/>
                    <a:pt x="278" y="62"/>
                  </a:cubicBezTo>
                  <a:cubicBezTo>
                    <a:pt x="278" y="63"/>
                    <a:pt x="279" y="64"/>
                    <a:pt x="279" y="64"/>
                  </a:cubicBezTo>
                  <a:moveTo>
                    <a:pt x="289" y="62"/>
                  </a:moveTo>
                  <a:cubicBezTo>
                    <a:pt x="289" y="63"/>
                    <a:pt x="289" y="63"/>
                    <a:pt x="290" y="64"/>
                  </a:cubicBezTo>
                  <a:cubicBezTo>
                    <a:pt x="288" y="63"/>
                    <a:pt x="288" y="63"/>
                    <a:pt x="288" y="63"/>
                  </a:cubicBezTo>
                  <a:cubicBezTo>
                    <a:pt x="288" y="62"/>
                    <a:pt x="288" y="62"/>
                    <a:pt x="288" y="62"/>
                  </a:cubicBezTo>
                  <a:lnTo>
                    <a:pt x="289" y="62"/>
                  </a:lnTo>
                  <a:close/>
                  <a:moveTo>
                    <a:pt x="160" y="63"/>
                  </a:moveTo>
                  <a:cubicBezTo>
                    <a:pt x="160" y="64"/>
                    <a:pt x="160" y="64"/>
                    <a:pt x="160" y="64"/>
                  </a:cubicBezTo>
                  <a:lnTo>
                    <a:pt x="160" y="63"/>
                  </a:lnTo>
                  <a:close/>
                  <a:moveTo>
                    <a:pt x="173" y="63"/>
                  </a:moveTo>
                  <a:cubicBezTo>
                    <a:pt x="174" y="64"/>
                    <a:pt x="174" y="64"/>
                    <a:pt x="174" y="64"/>
                  </a:cubicBezTo>
                  <a:lnTo>
                    <a:pt x="173" y="63"/>
                  </a:lnTo>
                  <a:close/>
                  <a:moveTo>
                    <a:pt x="274" y="63"/>
                  </a:moveTo>
                  <a:cubicBezTo>
                    <a:pt x="274" y="63"/>
                    <a:pt x="275" y="63"/>
                    <a:pt x="275" y="63"/>
                  </a:cubicBezTo>
                  <a:cubicBezTo>
                    <a:pt x="275" y="64"/>
                    <a:pt x="275" y="64"/>
                    <a:pt x="275" y="64"/>
                  </a:cubicBezTo>
                  <a:cubicBezTo>
                    <a:pt x="273" y="64"/>
                    <a:pt x="274" y="65"/>
                    <a:pt x="272" y="63"/>
                  </a:cubicBezTo>
                  <a:lnTo>
                    <a:pt x="274" y="63"/>
                  </a:lnTo>
                  <a:close/>
                  <a:moveTo>
                    <a:pt x="18" y="63"/>
                  </a:moveTo>
                  <a:cubicBezTo>
                    <a:pt x="18" y="65"/>
                    <a:pt x="18" y="64"/>
                    <a:pt x="17" y="66"/>
                  </a:cubicBezTo>
                  <a:lnTo>
                    <a:pt x="18" y="63"/>
                  </a:lnTo>
                  <a:close/>
                  <a:moveTo>
                    <a:pt x="157" y="64"/>
                  </a:moveTo>
                  <a:cubicBezTo>
                    <a:pt x="156" y="64"/>
                    <a:pt x="156" y="64"/>
                    <a:pt x="156" y="64"/>
                  </a:cubicBezTo>
                  <a:cubicBezTo>
                    <a:pt x="156" y="64"/>
                    <a:pt x="156" y="64"/>
                    <a:pt x="157" y="63"/>
                  </a:cubicBezTo>
                  <a:cubicBezTo>
                    <a:pt x="157" y="64"/>
                    <a:pt x="157" y="64"/>
                    <a:pt x="157" y="64"/>
                  </a:cubicBezTo>
                  <a:moveTo>
                    <a:pt x="259" y="66"/>
                  </a:moveTo>
                  <a:cubicBezTo>
                    <a:pt x="259" y="66"/>
                    <a:pt x="259" y="67"/>
                    <a:pt x="259" y="68"/>
                  </a:cubicBezTo>
                  <a:cubicBezTo>
                    <a:pt x="258" y="67"/>
                    <a:pt x="258" y="66"/>
                    <a:pt x="257" y="63"/>
                  </a:cubicBezTo>
                  <a:cubicBezTo>
                    <a:pt x="258" y="64"/>
                    <a:pt x="258" y="65"/>
                    <a:pt x="259" y="66"/>
                  </a:cubicBezTo>
                  <a:moveTo>
                    <a:pt x="283" y="64"/>
                  </a:moveTo>
                  <a:cubicBezTo>
                    <a:pt x="282" y="66"/>
                    <a:pt x="282" y="66"/>
                    <a:pt x="282" y="66"/>
                  </a:cubicBezTo>
                  <a:cubicBezTo>
                    <a:pt x="281" y="63"/>
                    <a:pt x="281" y="63"/>
                    <a:pt x="281" y="63"/>
                  </a:cubicBezTo>
                  <a:lnTo>
                    <a:pt x="283" y="64"/>
                  </a:lnTo>
                  <a:close/>
                  <a:moveTo>
                    <a:pt x="379" y="71"/>
                  </a:moveTo>
                  <a:cubicBezTo>
                    <a:pt x="379" y="71"/>
                    <a:pt x="379" y="71"/>
                    <a:pt x="379" y="71"/>
                  </a:cubicBezTo>
                  <a:cubicBezTo>
                    <a:pt x="378" y="71"/>
                    <a:pt x="378" y="71"/>
                    <a:pt x="378" y="71"/>
                  </a:cubicBezTo>
                  <a:cubicBezTo>
                    <a:pt x="378" y="67"/>
                    <a:pt x="379" y="66"/>
                    <a:pt x="381" y="63"/>
                  </a:cubicBezTo>
                  <a:cubicBezTo>
                    <a:pt x="383" y="66"/>
                    <a:pt x="380" y="67"/>
                    <a:pt x="379" y="71"/>
                  </a:cubicBezTo>
                  <a:moveTo>
                    <a:pt x="193" y="69"/>
                  </a:moveTo>
                  <a:cubicBezTo>
                    <a:pt x="191" y="70"/>
                    <a:pt x="192" y="70"/>
                    <a:pt x="191" y="70"/>
                  </a:cubicBezTo>
                  <a:cubicBezTo>
                    <a:pt x="190" y="70"/>
                    <a:pt x="190" y="70"/>
                    <a:pt x="190" y="70"/>
                  </a:cubicBezTo>
                  <a:cubicBezTo>
                    <a:pt x="190" y="67"/>
                    <a:pt x="190" y="67"/>
                    <a:pt x="190" y="67"/>
                  </a:cubicBezTo>
                  <a:cubicBezTo>
                    <a:pt x="190" y="67"/>
                    <a:pt x="190" y="68"/>
                    <a:pt x="190" y="69"/>
                  </a:cubicBezTo>
                  <a:cubicBezTo>
                    <a:pt x="191" y="69"/>
                    <a:pt x="191" y="69"/>
                    <a:pt x="191" y="69"/>
                  </a:cubicBezTo>
                  <a:cubicBezTo>
                    <a:pt x="191" y="67"/>
                    <a:pt x="192" y="66"/>
                    <a:pt x="192" y="64"/>
                  </a:cubicBezTo>
                  <a:cubicBezTo>
                    <a:pt x="194" y="66"/>
                    <a:pt x="193" y="67"/>
                    <a:pt x="193" y="69"/>
                  </a:cubicBezTo>
                  <a:moveTo>
                    <a:pt x="389" y="68"/>
                  </a:moveTo>
                  <a:cubicBezTo>
                    <a:pt x="389" y="69"/>
                    <a:pt x="389" y="70"/>
                    <a:pt x="388" y="71"/>
                  </a:cubicBezTo>
                  <a:cubicBezTo>
                    <a:pt x="386" y="71"/>
                    <a:pt x="387" y="71"/>
                    <a:pt x="385" y="71"/>
                  </a:cubicBezTo>
                  <a:cubicBezTo>
                    <a:pt x="385" y="72"/>
                    <a:pt x="385" y="74"/>
                    <a:pt x="386" y="75"/>
                  </a:cubicBezTo>
                  <a:cubicBezTo>
                    <a:pt x="385" y="76"/>
                    <a:pt x="385" y="77"/>
                    <a:pt x="384" y="78"/>
                  </a:cubicBezTo>
                  <a:cubicBezTo>
                    <a:pt x="384" y="75"/>
                    <a:pt x="384" y="73"/>
                    <a:pt x="383" y="70"/>
                  </a:cubicBezTo>
                  <a:cubicBezTo>
                    <a:pt x="384" y="68"/>
                    <a:pt x="383" y="68"/>
                    <a:pt x="386" y="67"/>
                  </a:cubicBezTo>
                  <a:cubicBezTo>
                    <a:pt x="385" y="66"/>
                    <a:pt x="385" y="66"/>
                    <a:pt x="383" y="66"/>
                  </a:cubicBezTo>
                  <a:cubicBezTo>
                    <a:pt x="383" y="65"/>
                    <a:pt x="384" y="64"/>
                    <a:pt x="384" y="64"/>
                  </a:cubicBezTo>
                  <a:cubicBezTo>
                    <a:pt x="387" y="65"/>
                    <a:pt x="388" y="66"/>
                    <a:pt x="389" y="68"/>
                  </a:cubicBezTo>
                  <a:moveTo>
                    <a:pt x="188" y="68"/>
                  </a:moveTo>
                  <a:cubicBezTo>
                    <a:pt x="186" y="69"/>
                    <a:pt x="186" y="70"/>
                    <a:pt x="186" y="71"/>
                  </a:cubicBezTo>
                  <a:cubicBezTo>
                    <a:pt x="185" y="70"/>
                    <a:pt x="187" y="69"/>
                    <a:pt x="183" y="68"/>
                  </a:cubicBezTo>
                  <a:cubicBezTo>
                    <a:pt x="184" y="67"/>
                    <a:pt x="185" y="67"/>
                    <a:pt x="186" y="66"/>
                  </a:cubicBezTo>
                  <a:cubicBezTo>
                    <a:pt x="186" y="66"/>
                    <a:pt x="186" y="65"/>
                    <a:pt x="185" y="65"/>
                  </a:cubicBezTo>
                  <a:cubicBezTo>
                    <a:pt x="187" y="66"/>
                    <a:pt x="187" y="66"/>
                    <a:pt x="188" y="68"/>
                  </a:cubicBezTo>
                  <a:moveTo>
                    <a:pt x="250" y="67"/>
                  </a:moveTo>
                  <a:cubicBezTo>
                    <a:pt x="249" y="66"/>
                    <a:pt x="250" y="67"/>
                    <a:pt x="249" y="65"/>
                  </a:cubicBezTo>
                  <a:cubicBezTo>
                    <a:pt x="250" y="66"/>
                    <a:pt x="250" y="65"/>
                    <a:pt x="250" y="67"/>
                  </a:cubicBezTo>
                  <a:moveTo>
                    <a:pt x="252" y="65"/>
                  </a:moveTo>
                  <a:cubicBezTo>
                    <a:pt x="252" y="66"/>
                    <a:pt x="252" y="66"/>
                    <a:pt x="252" y="66"/>
                  </a:cubicBezTo>
                  <a:lnTo>
                    <a:pt x="252" y="65"/>
                  </a:lnTo>
                  <a:close/>
                  <a:moveTo>
                    <a:pt x="173" y="66"/>
                  </a:moveTo>
                  <a:cubicBezTo>
                    <a:pt x="173" y="67"/>
                    <a:pt x="173" y="67"/>
                    <a:pt x="173" y="67"/>
                  </a:cubicBezTo>
                  <a:lnTo>
                    <a:pt x="173" y="66"/>
                  </a:lnTo>
                  <a:close/>
                  <a:moveTo>
                    <a:pt x="285" y="66"/>
                  </a:moveTo>
                  <a:cubicBezTo>
                    <a:pt x="284" y="68"/>
                    <a:pt x="284" y="68"/>
                    <a:pt x="284" y="68"/>
                  </a:cubicBezTo>
                  <a:cubicBezTo>
                    <a:pt x="284" y="67"/>
                    <a:pt x="284" y="66"/>
                    <a:pt x="284" y="66"/>
                  </a:cubicBezTo>
                  <a:lnTo>
                    <a:pt x="285" y="66"/>
                  </a:lnTo>
                  <a:close/>
                  <a:moveTo>
                    <a:pt x="304" y="66"/>
                  </a:moveTo>
                  <a:cubicBezTo>
                    <a:pt x="304" y="67"/>
                    <a:pt x="304" y="67"/>
                    <a:pt x="304" y="68"/>
                  </a:cubicBezTo>
                  <a:cubicBezTo>
                    <a:pt x="303" y="68"/>
                    <a:pt x="303" y="68"/>
                    <a:pt x="303" y="68"/>
                  </a:cubicBezTo>
                  <a:cubicBezTo>
                    <a:pt x="304" y="67"/>
                    <a:pt x="304" y="67"/>
                    <a:pt x="304" y="66"/>
                  </a:cubicBezTo>
                  <a:close/>
                  <a:moveTo>
                    <a:pt x="13" y="67"/>
                  </a:moveTo>
                  <a:cubicBezTo>
                    <a:pt x="13" y="68"/>
                    <a:pt x="13" y="68"/>
                    <a:pt x="13" y="68"/>
                  </a:cubicBezTo>
                  <a:lnTo>
                    <a:pt x="13" y="67"/>
                  </a:lnTo>
                  <a:close/>
                  <a:moveTo>
                    <a:pt x="56" y="67"/>
                  </a:moveTo>
                  <a:cubicBezTo>
                    <a:pt x="57" y="67"/>
                    <a:pt x="57" y="67"/>
                    <a:pt x="57" y="68"/>
                  </a:cubicBezTo>
                  <a:cubicBezTo>
                    <a:pt x="57" y="67"/>
                    <a:pt x="57" y="67"/>
                    <a:pt x="56" y="67"/>
                  </a:cubicBezTo>
                  <a:moveTo>
                    <a:pt x="179" y="67"/>
                  </a:moveTo>
                  <a:cubicBezTo>
                    <a:pt x="179" y="67"/>
                    <a:pt x="179" y="67"/>
                    <a:pt x="180" y="68"/>
                  </a:cubicBezTo>
                  <a:cubicBezTo>
                    <a:pt x="179" y="67"/>
                    <a:pt x="179" y="67"/>
                    <a:pt x="179" y="67"/>
                  </a:cubicBezTo>
                  <a:moveTo>
                    <a:pt x="200" y="69"/>
                  </a:moveTo>
                  <a:cubicBezTo>
                    <a:pt x="200" y="70"/>
                    <a:pt x="200" y="70"/>
                    <a:pt x="200" y="70"/>
                  </a:cubicBezTo>
                  <a:cubicBezTo>
                    <a:pt x="199" y="71"/>
                    <a:pt x="199" y="71"/>
                    <a:pt x="199" y="71"/>
                  </a:cubicBezTo>
                  <a:cubicBezTo>
                    <a:pt x="199" y="70"/>
                    <a:pt x="198" y="68"/>
                    <a:pt x="198" y="67"/>
                  </a:cubicBezTo>
                  <a:cubicBezTo>
                    <a:pt x="200" y="68"/>
                    <a:pt x="199" y="68"/>
                    <a:pt x="200" y="69"/>
                  </a:cubicBezTo>
                  <a:moveTo>
                    <a:pt x="16" y="68"/>
                  </a:moveTo>
                  <a:cubicBezTo>
                    <a:pt x="16" y="69"/>
                    <a:pt x="16" y="69"/>
                    <a:pt x="16" y="69"/>
                  </a:cubicBezTo>
                  <a:lnTo>
                    <a:pt x="16" y="68"/>
                  </a:lnTo>
                  <a:close/>
                  <a:moveTo>
                    <a:pt x="172" y="70"/>
                  </a:moveTo>
                  <a:cubicBezTo>
                    <a:pt x="172" y="70"/>
                    <a:pt x="172" y="70"/>
                    <a:pt x="172" y="70"/>
                  </a:cubicBezTo>
                  <a:cubicBezTo>
                    <a:pt x="171" y="71"/>
                    <a:pt x="171" y="71"/>
                    <a:pt x="170" y="71"/>
                  </a:cubicBezTo>
                  <a:cubicBezTo>
                    <a:pt x="170" y="71"/>
                    <a:pt x="170" y="71"/>
                    <a:pt x="170" y="71"/>
                  </a:cubicBezTo>
                  <a:cubicBezTo>
                    <a:pt x="170" y="70"/>
                    <a:pt x="170" y="69"/>
                    <a:pt x="171" y="68"/>
                  </a:cubicBezTo>
                  <a:cubicBezTo>
                    <a:pt x="172" y="69"/>
                    <a:pt x="171" y="68"/>
                    <a:pt x="172" y="70"/>
                  </a:cubicBezTo>
                  <a:moveTo>
                    <a:pt x="306" y="69"/>
                  </a:moveTo>
                  <a:cubicBezTo>
                    <a:pt x="304" y="69"/>
                    <a:pt x="304" y="69"/>
                    <a:pt x="304" y="69"/>
                  </a:cubicBezTo>
                  <a:cubicBezTo>
                    <a:pt x="305" y="69"/>
                    <a:pt x="305" y="69"/>
                    <a:pt x="305" y="68"/>
                  </a:cubicBezTo>
                  <a:cubicBezTo>
                    <a:pt x="305" y="69"/>
                    <a:pt x="305" y="69"/>
                    <a:pt x="306" y="69"/>
                  </a:cubicBezTo>
                  <a:moveTo>
                    <a:pt x="259" y="69"/>
                  </a:moveTo>
                  <a:cubicBezTo>
                    <a:pt x="260" y="70"/>
                    <a:pt x="260" y="70"/>
                    <a:pt x="260" y="70"/>
                  </a:cubicBezTo>
                  <a:lnTo>
                    <a:pt x="259" y="69"/>
                  </a:lnTo>
                  <a:close/>
                  <a:moveTo>
                    <a:pt x="180" y="71"/>
                  </a:moveTo>
                  <a:cubicBezTo>
                    <a:pt x="178" y="70"/>
                    <a:pt x="178" y="71"/>
                    <a:pt x="177" y="69"/>
                  </a:cubicBezTo>
                  <a:cubicBezTo>
                    <a:pt x="178" y="70"/>
                    <a:pt x="179" y="70"/>
                    <a:pt x="180" y="71"/>
                  </a:cubicBezTo>
                  <a:moveTo>
                    <a:pt x="187" y="69"/>
                  </a:moveTo>
                  <a:cubicBezTo>
                    <a:pt x="188" y="70"/>
                    <a:pt x="188" y="70"/>
                    <a:pt x="188" y="70"/>
                  </a:cubicBezTo>
                  <a:lnTo>
                    <a:pt x="187" y="69"/>
                  </a:lnTo>
                  <a:close/>
                  <a:moveTo>
                    <a:pt x="238" y="69"/>
                  </a:moveTo>
                  <a:cubicBezTo>
                    <a:pt x="238" y="70"/>
                    <a:pt x="238" y="70"/>
                    <a:pt x="238" y="70"/>
                  </a:cubicBezTo>
                  <a:cubicBezTo>
                    <a:pt x="238" y="70"/>
                    <a:pt x="238" y="70"/>
                    <a:pt x="237" y="69"/>
                  </a:cubicBezTo>
                  <a:lnTo>
                    <a:pt x="238" y="69"/>
                  </a:lnTo>
                  <a:close/>
                  <a:moveTo>
                    <a:pt x="270" y="69"/>
                  </a:moveTo>
                  <a:cubicBezTo>
                    <a:pt x="270" y="70"/>
                    <a:pt x="271" y="71"/>
                    <a:pt x="271" y="71"/>
                  </a:cubicBezTo>
                  <a:cubicBezTo>
                    <a:pt x="269" y="71"/>
                    <a:pt x="269" y="71"/>
                    <a:pt x="269" y="71"/>
                  </a:cubicBezTo>
                  <a:cubicBezTo>
                    <a:pt x="269" y="69"/>
                    <a:pt x="269" y="69"/>
                    <a:pt x="269" y="69"/>
                  </a:cubicBezTo>
                  <a:lnTo>
                    <a:pt x="270" y="69"/>
                  </a:lnTo>
                  <a:close/>
                  <a:moveTo>
                    <a:pt x="279" y="69"/>
                  </a:moveTo>
                  <a:cubicBezTo>
                    <a:pt x="278" y="70"/>
                    <a:pt x="279" y="70"/>
                    <a:pt x="278" y="69"/>
                  </a:cubicBezTo>
                  <a:lnTo>
                    <a:pt x="279" y="69"/>
                  </a:lnTo>
                  <a:close/>
                  <a:moveTo>
                    <a:pt x="385" y="69"/>
                  </a:moveTo>
                  <a:cubicBezTo>
                    <a:pt x="386" y="69"/>
                    <a:pt x="386" y="69"/>
                    <a:pt x="386" y="69"/>
                  </a:cubicBezTo>
                  <a:lnTo>
                    <a:pt x="385" y="69"/>
                  </a:lnTo>
                  <a:close/>
                  <a:moveTo>
                    <a:pt x="180" y="71"/>
                  </a:moveTo>
                  <a:cubicBezTo>
                    <a:pt x="179" y="73"/>
                    <a:pt x="180" y="72"/>
                    <a:pt x="178" y="73"/>
                  </a:cubicBezTo>
                  <a:cubicBezTo>
                    <a:pt x="178" y="74"/>
                    <a:pt x="178" y="74"/>
                    <a:pt x="178" y="74"/>
                  </a:cubicBezTo>
                  <a:cubicBezTo>
                    <a:pt x="177" y="73"/>
                    <a:pt x="177" y="72"/>
                    <a:pt x="176" y="71"/>
                  </a:cubicBezTo>
                  <a:cubicBezTo>
                    <a:pt x="179" y="72"/>
                    <a:pt x="177" y="72"/>
                    <a:pt x="180" y="71"/>
                  </a:cubicBezTo>
                  <a:moveTo>
                    <a:pt x="254" y="71"/>
                  </a:moveTo>
                  <a:cubicBezTo>
                    <a:pt x="255" y="72"/>
                    <a:pt x="255" y="72"/>
                    <a:pt x="255" y="72"/>
                  </a:cubicBezTo>
                  <a:lnTo>
                    <a:pt x="254" y="71"/>
                  </a:lnTo>
                  <a:close/>
                  <a:moveTo>
                    <a:pt x="353" y="73"/>
                  </a:moveTo>
                  <a:cubicBezTo>
                    <a:pt x="353" y="73"/>
                    <a:pt x="352" y="72"/>
                    <a:pt x="352" y="71"/>
                  </a:cubicBezTo>
                  <a:cubicBezTo>
                    <a:pt x="353" y="72"/>
                    <a:pt x="353" y="71"/>
                    <a:pt x="353" y="73"/>
                  </a:cubicBezTo>
                  <a:moveTo>
                    <a:pt x="158" y="71"/>
                  </a:moveTo>
                  <a:cubicBezTo>
                    <a:pt x="159" y="71"/>
                    <a:pt x="159" y="72"/>
                    <a:pt x="159" y="72"/>
                  </a:cubicBezTo>
                  <a:cubicBezTo>
                    <a:pt x="159" y="72"/>
                    <a:pt x="159" y="71"/>
                    <a:pt x="158" y="71"/>
                  </a:cubicBezTo>
                  <a:moveTo>
                    <a:pt x="191" y="71"/>
                  </a:moveTo>
                  <a:cubicBezTo>
                    <a:pt x="191" y="72"/>
                    <a:pt x="190" y="72"/>
                    <a:pt x="190" y="73"/>
                  </a:cubicBezTo>
                  <a:cubicBezTo>
                    <a:pt x="190" y="71"/>
                    <a:pt x="190" y="71"/>
                    <a:pt x="190" y="71"/>
                  </a:cubicBezTo>
                  <a:lnTo>
                    <a:pt x="191" y="71"/>
                  </a:lnTo>
                  <a:close/>
                  <a:moveTo>
                    <a:pt x="199" y="72"/>
                  </a:moveTo>
                  <a:cubicBezTo>
                    <a:pt x="198" y="72"/>
                    <a:pt x="198" y="72"/>
                    <a:pt x="198" y="71"/>
                  </a:cubicBezTo>
                  <a:cubicBezTo>
                    <a:pt x="199" y="72"/>
                    <a:pt x="198" y="72"/>
                    <a:pt x="199" y="72"/>
                  </a:cubicBezTo>
                  <a:moveTo>
                    <a:pt x="247" y="71"/>
                  </a:moveTo>
                  <a:cubicBezTo>
                    <a:pt x="247" y="72"/>
                    <a:pt x="247" y="72"/>
                    <a:pt x="247" y="73"/>
                  </a:cubicBezTo>
                  <a:cubicBezTo>
                    <a:pt x="247" y="71"/>
                    <a:pt x="247" y="71"/>
                    <a:pt x="247" y="71"/>
                  </a:cubicBezTo>
                  <a:close/>
                  <a:moveTo>
                    <a:pt x="363" y="75"/>
                  </a:moveTo>
                  <a:cubicBezTo>
                    <a:pt x="363" y="75"/>
                    <a:pt x="363" y="75"/>
                    <a:pt x="363" y="75"/>
                  </a:cubicBezTo>
                  <a:cubicBezTo>
                    <a:pt x="363" y="74"/>
                    <a:pt x="363" y="73"/>
                    <a:pt x="363" y="71"/>
                  </a:cubicBezTo>
                  <a:cubicBezTo>
                    <a:pt x="364" y="73"/>
                    <a:pt x="364" y="72"/>
                    <a:pt x="363" y="75"/>
                  </a:cubicBezTo>
                  <a:moveTo>
                    <a:pt x="183" y="74"/>
                  </a:moveTo>
                  <a:cubicBezTo>
                    <a:pt x="182" y="74"/>
                    <a:pt x="182" y="74"/>
                    <a:pt x="182" y="74"/>
                  </a:cubicBezTo>
                  <a:cubicBezTo>
                    <a:pt x="182" y="74"/>
                    <a:pt x="182" y="74"/>
                    <a:pt x="182" y="74"/>
                  </a:cubicBezTo>
                  <a:cubicBezTo>
                    <a:pt x="182" y="73"/>
                    <a:pt x="182" y="73"/>
                    <a:pt x="182" y="72"/>
                  </a:cubicBezTo>
                  <a:cubicBezTo>
                    <a:pt x="182" y="73"/>
                    <a:pt x="183" y="73"/>
                    <a:pt x="183" y="74"/>
                  </a:cubicBezTo>
                  <a:moveTo>
                    <a:pt x="187" y="72"/>
                  </a:moveTo>
                  <a:cubicBezTo>
                    <a:pt x="188" y="73"/>
                    <a:pt x="188" y="73"/>
                    <a:pt x="188" y="73"/>
                  </a:cubicBezTo>
                  <a:lnTo>
                    <a:pt x="187" y="72"/>
                  </a:lnTo>
                  <a:close/>
                  <a:moveTo>
                    <a:pt x="170" y="72"/>
                  </a:moveTo>
                  <a:cubicBezTo>
                    <a:pt x="171" y="73"/>
                    <a:pt x="171" y="73"/>
                    <a:pt x="171" y="73"/>
                  </a:cubicBezTo>
                  <a:lnTo>
                    <a:pt x="170" y="72"/>
                  </a:lnTo>
                  <a:close/>
                  <a:moveTo>
                    <a:pt x="249" y="73"/>
                  </a:moveTo>
                  <a:cubicBezTo>
                    <a:pt x="249" y="72"/>
                    <a:pt x="249" y="72"/>
                    <a:pt x="249" y="72"/>
                  </a:cubicBezTo>
                  <a:cubicBezTo>
                    <a:pt x="249" y="73"/>
                    <a:pt x="249" y="72"/>
                    <a:pt x="249" y="73"/>
                  </a:cubicBezTo>
                  <a:moveTo>
                    <a:pt x="349" y="73"/>
                  </a:moveTo>
                  <a:cubicBezTo>
                    <a:pt x="349" y="77"/>
                    <a:pt x="349" y="77"/>
                    <a:pt x="349" y="77"/>
                  </a:cubicBezTo>
                  <a:cubicBezTo>
                    <a:pt x="349" y="77"/>
                    <a:pt x="348" y="77"/>
                    <a:pt x="348" y="77"/>
                  </a:cubicBezTo>
                  <a:cubicBezTo>
                    <a:pt x="348" y="76"/>
                    <a:pt x="348" y="74"/>
                    <a:pt x="347" y="72"/>
                  </a:cubicBezTo>
                  <a:cubicBezTo>
                    <a:pt x="348" y="73"/>
                    <a:pt x="349" y="73"/>
                    <a:pt x="349" y="73"/>
                  </a:cubicBezTo>
                  <a:moveTo>
                    <a:pt x="174" y="74"/>
                  </a:moveTo>
                  <a:cubicBezTo>
                    <a:pt x="174" y="75"/>
                    <a:pt x="174" y="75"/>
                    <a:pt x="174" y="75"/>
                  </a:cubicBezTo>
                  <a:cubicBezTo>
                    <a:pt x="174" y="75"/>
                    <a:pt x="173" y="75"/>
                    <a:pt x="173" y="76"/>
                  </a:cubicBezTo>
                  <a:cubicBezTo>
                    <a:pt x="173" y="73"/>
                    <a:pt x="173" y="73"/>
                    <a:pt x="173" y="73"/>
                  </a:cubicBezTo>
                  <a:cubicBezTo>
                    <a:pt x="173" y="73"/>
                    <a:pt x="174" y="74"/>
                    <a:pt x="174" y="74"/>
                  </a:cubicBezTo>
                  <a:moveTo>
                    <a:pt x="274" y="73"/>
                  </a:moveTo>
                  <a:cubicBezTo>
                    <a:pt x="274" y="73"/>
                    <a:pt x="275" y="73"/>
                    <a:pt x="275" y="73"/>
                  </a:cubicBezTo>
                  <a:cubicBezTo>
                    <a:pt x="275" y="73"/>
                    <a:pt x="274" y="73"/>
                    <a:pt x="274" y="73"/>
                  </a:cubicBezTo>
                  <a:moveTo>
                    <a:pt x="291" y="73"/>
                  </a:moveTo>
                  <a:cubicBezTo>
                    <a:pt x="290" y="75"/>
                    <a:pt x="290" y="75"/>
                    <a:pt x="290" y="75"/>
                  </a:cubicBezTo>
                  <a:cubicBezTo>
                    <a:pt x="290" y="74"/>
                    <a:pt x="290" y="74"/>
                    <a:pt x="290" y="73"/>
                  </a:cubicBezTo>
                  <a:lnTo>
                    <a:pt x="291" y="73"/>
                  </a:lnTo>
                  <a:close/>
                  <a:moveTo>
                    <a:pt x="192" y="76"/>
                  </a:moveTo>
                  <a:cubicBezTo>
                    <a:pt x="192" y="76"/>
                    <a:pt x="192" y="76"/>
                    <a:pt x="191" y="76"/>
                  </a:cubicBezTo>
                  <a:cubicBezTo>
                    <a:pt x="191" y="75"/>
                    <a:pt x="192" y="74"/>
                    <a:pt x="192" y="73"/>
                  </a:cubicBezTo>
                  <a:cubicBezTo>
                    <a:pt x="192" y="74"/>
                    <a:pt x="192" y="75"/>
                    <a:pt x="192" y="76"/>
                  </a:cubicBezTo>
                  <a:moveTo>
                    <a:pt x="2" y="74"/>
                  </a:moveTo>
                  <a:cubicBezTo>
                    <a:pt x="3" y="74"/>
                    <a:pt x="3" y="74"/>
                    <a:pt x="3" y="74"/>
                  </a:cubicBezTo>
                  <a:cubicBezTo>
                    <a:pt x="2" y="75"/>
                    <a:pt x="2" y="75"/>
                    <a:pt x="2" y="75"/>
                  </a:cubicBezTo>
                  <a:lnTo>
                    <a:pt x="2" y="74"/>
                  </a:lnTo>
                  <a:close/>
                  <a:moveTo>
                    <a:pt x="87" y="74"/>
                  </a:moveTo>
                  <a:cubicBezTo>
                    <a:pt x="88" y="75"/>
                    <a:pt x="88" y="75"/>
                    <a:pt x="88" y="75"/>
                  </a:cubicBezTo>
                  <a:lnTo>
                    <a:pt x="87" y="74"/>
                  </a:lnTo>
                  <a:close/>
                  <a:moveTo>
                    <a:pt x="319" y="74"/>
                  </a:moveTo>
                  <a:cubicBezTo>
                    <a:pt x="319" y="75"/>
                    <a:pt x="319" y="75"/>
                    <a:pt x="319" y="75"/>
                  </a:cubicBezTo>
                  <a:lnTo>
                    <a:pt x="319" y="74"/>
                  </a:lnTo>
                  <a:close/>
                  <a:moveTo>
                    <a:pt x="180" y="74"/>
                  </a:moveTo>
                  <a:cubicBezTo>
                    <a:pt x="180" y="75"/>
                    <a:pt x="180" y="75"/>
                    <a:pt x="180" y="75"/>
                  </a:cubicBezTo>
                  <a:cubicBezTo>
                    <a:pt x="179" y="75"/>
                    <a:pt x="179" y="76"/>
                    <a:pt x="178" y="76"/>
                  </a:cubicBezTo>
                  <a:cubicBezTo>
                    <a:pt x="178" y="74"/>
                    <a:pt x="178" y="74"/>
                    <a:pt x="178" y="74"/>
                  </a:cubicBezTo>
                  <a:lnTo>
                    <a:pt x="180" y="74"/>
                  </a:lnTo>
                  <a:close/>
                  <a:moveTo>
                    <a:pt x="267" y="74"/>
                  </a:moveTo>
                  <a:cubicBezTo>
                    <a:pt x="268" y="75"/>
                    <a:pt x="268" y="75"/>
                    <a:pt x="269" y="75"/>
                  </a:cubicBezTo>
                  <a:cubicBezTo>
                    <a:pt x="268" y="75"/>
                    <a:pt x="268" y="75"/>
                    <a:pt x="267" y="74"/>
                  </a:cubicBezTo>
                  <a:moveTo>
                    <a:pt x="284" y="76"/>
                  </a:moveTo>
                  <a:cubicBezTo>
                    <a:pt x="284" y="76"/>
                    <a:pt x="283" y="75"/>
                    <a:pt x="283" y="74"/>
                  </a:cubicBezTo>
                  <a:cubicBezTo>
                    <a:pt x="284" y="75"/>
                    <a:pt x="283" y="74"/>
                    <a:pt x="284" y="76"/>
                  </a:cubicBezTo>
                  <a:moveTo>
                    <a:pt x="249" y="75"/>
                  </a:moveTo>
                  <a:cubicBezTo>
                    <a:pt x="249" y="76"/>
                    <a:pt x="249" y="76"/>
                    <a:pt x="249" y="76"/>
                  </a:cubicBezTo>
                  <a:lnTo>
                    <a:pt x="249" y="75"/>
                  </a:lnTo>
                  <a:close/>
                  <a:moveTo>
                    <a:pt x="292" y="77"/>
                  </a:moveTo>
                  <a:cubicBezTo>
                    <a:pt x="293" y="77"/>
                    <a:pt x="293" y="76"/>
                    <a:pt x="293" y="76"/>
                  </a:cubicBezTo>
                  <a:cubicBezTo>
                    <a:pt x="293" y="77"/>
                    <a:pt x="294" y="76"/>
                    <a:pt x="292" y="77"/>
                  </a:cubicBezTo>
                  <a:moveTo>
                    <a:pt x="147" y="76"/>
                  </a:moveTo>
                  <a:cubicBezTo>
                    <a:pt x="146" y="77"/>
                    <a:pt x="146" y="77"/>
                    <a:pt x="146" y="78"/>
                  </a:cubicBezTo>
                  <a:cubicBezTo>
                    <a:pt x="146" y="76"/>
                    <a:pt x="146" y="76"/>
                    <a:pt x="146" y="76"/>
                  </a:cubicBezTo>
                  <a:lnTo>
                    <a:pt x="147" y="76"/>
                  </a:lnTo>
                  <a:close/>
                  <a:moveTo>
                    <a:pt x="170" y="76"/>
                  </a:moveTo>
                  <a:cubicBezTo>
                    <a:pt x="171" y="76"/>
                    <a:pt x="171" y="76"/>
                    <a:pt x="171" y="77"/>
                  </a:cubicBezTo>
                  <a:cubicBezTo>
                    <a:pt x="171" y="76"/>
                    <a:pt x="171" y="76"/>
                    <a:pt x="170" y="76"/>
                  </a:cubicBezTo>
                  <a:moveTo>
                    <a:pt x="2" y="77"/>
                  </a:moveTo>
                  <a:cubicBezTo>
                    <a:pt x="3" y="77"/>
                    <a:pt x="4" y="77"/>
                    <a:pt x="5" y="78"/>
                  </a:cubicBezTo>
                  <a:cubicBezTo>
                    <a:pt x="5" y="79"/>
                    <a:pt x="5" y="80"/>
                    <a:pt x="5" y="81"/>
                  </a:cubicBezTo>
                  <a:cubicBezTo>
                    <a:pt x="4" y="80"/>
                    <a:pt x="3" y="80"/>
                    <a:pt x="2" y="79"/>
                  </a:cubicBezTo>
                  <a:cubicBezTo>
                    <a:pt x="3" y="77"/>
                    <a:pt x="3" y="79"/>
                    <a:pt x="2" y="77"/>
                  </a:cubicBezTo>
                  <a:moveTo>
                    <a:pt x="175" y="77"/>
                  </a:moveTo>
                  <a:cubicBezTo>
                    <a:pt x="175" y="78"/>
                    <a:pt x="175" y="78"/>
                    <a:pt x="175" y="78"/>
                  </a:cubicBezTo>
                  <a:lnTo>
                    <a:pt x="175" y="77"/>
                  </a:lnTo>
                  <a:close/>
                  <a:moveTo>
                    <a:pt x="361" y="77"/>
                  </a:moveTo>
                  <a:cubicBezTo>
                    <a:pt x="361" y="78"/>
                    <a:pt x="361" y="79"/>
                    <a:pt x="361" y="80"/>
                  </a:cubicBezTo>
                  <a:cubicBezTo>
                    <a:pt x="361" y="79"/>
                    <a:pt x="361" y="78"/>
                    <a:pt x="361" y="77"/>
                  </a:cubicBezTo>
                  <a:moveTo>
                    <a:pt x="368" y="77"/>
                  </a:moveTo>
                  <a:cubicBezTo>
                    <a:pt x="368" y="78"/>
                    <a:pt x="368" y="80"/>
                    <a:pt x="368" y="81"/>
                  </a:cubicBezTo>
                  <a:cubicBezTo>
                    <a:pt x="368" y="80"/>
                    <a:pt x="368" y="78"/>
                    <a:pt x="368" y="77"/>
                  </a:cubicBezTo>
                  <a:moveTo>
                    <a:pt x="191" y="79"/>
                  </a:moveTo>
                  <a:cubicBezTo>
                    <a:pt x="191" y="78"/>
                    <a:pt x="190" y="78"/>
                    <a:pt x="190" y="78"/>
                  </a:cubicBezTo>
                  <a:cubicBezTo>
                    <a:pt x="191" y="78"/>
                    <a:pt x="190" y="78"/>
                    <a:pt x="191" y="79"/>
                  </a:cubicBezTo>
                  <a:moveTo>
                    <a:pt x="198" y="78"/>
                  </a:moveTo>
                  <a:cubicBezTo>
                    <a:pt x="198" y="78"/>
                    <a:pt x="198" y="79"/>
                    <a:pt x="198" y="79"/>
                  </a:cubicBezTo>
                  <a:cubicBezTo>
                    <a:pt x="197" y="78"/>
                    <a:pt x="198" y="79"/>
                    <a:pt x="197" y="78"/>
                  </a:cubicBezTo>
                  <a:lnTo>
                    <a:pt x="198" y="78"/>
                  </a:lnTo>
                  <a:close/>
                  <a:moveTo>
                    <a:pt x="298" y="78"/>
                  </a:moveTo>
                  <a:cubicBezTo>
                    <a:pt x="298" y="80"/>
                    <a:pt x="298" y="80"/>
                    <a:pt x="298" y="80"/>
                  </a:cubicBezTo>
                  <a:cubicBezTo>
                    <a:pt x="295" y="81"/>
                    <a:pt x="295" y="81"/>
                    <a:pt x="295" y="81"/>
                  </a:cubicBezTo>
                  <a:cubicBezTo>
                    <a:pt x="295" y="79"/>
                    <a:pt x="295" y="79"/>
                    <a:pt x="295" y="78"/>
                  </a:cubicBezTo>
                  <a:lnTo>
                    <a:pt x="298" y="78"/>
                  </a:lnTo>
                  <a:close/>
                  <a:moveTo>
                    <a:pt x="174" y="80"/>
                  </a:moveTo>
                  <a:cubicBezTo>
                    <a:pt x="173" y="80"/>
                    <a:pt x="173" y="80"/>
                    <a:pt x="173" y="80"/>
                  </a:cubicBezTo>
                  <a:cubicBezTo>
                    <a:pt x="173" y="80"/>
                    <a:pt x="173" y="79"/>
                    <a:pt x="173" y="78"/>
                  </a:cubicBezTo>
                  <a:cubicBezTo>
                    <a:pt x="174" y="79"/>
                    <a:pt x="173" y="78"/>
                    <a:pt x="174" y="80"/>
                  </a:cubicBezTo>
                  <a:moveTo>
                    <a:pt x="287" y="79"/>
                  </a:moveTo>
                  <a:cubicBezTo>
                    <a:pt x="287" y="80"/>
                    <a:pt x="287" y="80"/>
                    <a:pt x="287" y="80"/>
                  </a:cubicBezTo>
                  <a:lnTo>
                    <a:pt x="287" y="79"/>
                  </a:lnTo>
                  <a:close/>
                  <a:moveTo>
                    <a:pt x="187" y="83"/>
                  </a:moveTo>
                  <a:cubicBezTo>
                    <a:pt x="186" y="83"/>
                    <a:pt x="186" y="82"/>
                    <a:pt x="185" y="82"/>
                  </a:cubicBezTo>
                  <a:cubicBezTo>
                    <a:pt x="185" y="79"/>
                    <a:pt x="185" y="79"/>
                    <a:pt x="185" y="79"/>
                  </a:cubicBezTo>
                  <a:cubicBezTo>
                    <a:pt x="187" y="80"/>
                    <a:pt x="187" y="81"/>
                    <a:pt x="187" y="83"/>
                  </a:cubicBezTo>
                  <a:moveTo>
                    <a:pt x="193" y="83"/>
                  </a:moveTo>
                  <a:cubicBezTo>
                    <a:pt x="193" y="84"/>
                    <a:pt x="192" y="84"/>
                    <a:pt x="192" y="85"/>
                  </a:cubicBezTo>
                  <a:cubicBezTo>
                    <a:pt x="192" y="85"/>
                    <a:pt x="192" y="85"/>
                    <a:pt x="192" y="85"/>
                  </a:cubicBezTo>
                  <a:cubicBezTo>
                    <a:pt x="191" y="84"/>
                    <a:pt x="191" y="82"/>
                    <a:pt x="191" y="79"/>
                  </a:cubicBezTo>
                  <a:cubicBezTo>
                    <a:pt x="192" y="80"/>
                    <a:pt x="192" y="81"/>
                    <a:pt x="193" y="83"/>
                  </a:cubicBezTo>
                  <a:moveTo>
                    <a:pt x="203" y="79"/>
                  </a:moveTo>
                  <a:cubicBezTo>
                    <a:pt x="203" y="80"/>
                    <a:pt x="203" y="80"/>
                    <a:pt x="203" y="81"/>
                  </a:cubicBezTo>
                  <a:cubicBezTo>
                    <a:pt x="203" y="79"/>
                    <a:pt x="203" y="79"/>
                    <a:pt x="203" y="79"/>
                  </a:cubicBezTo>
                  <a:close/>
                  <a:moveTo>
                    <a:pt x="250" y="79"/>
                  </a:moveTo>
                  <a:cubicBezTo>
                    <a:pt x="250" y="80"/>
                    <a:pt x="250" y="80"/>
                    <a:pt x="249" y="80"/>
                  </a:cubicBezTo>
                  <a:cubicBezTo>
                    <a:pt x="249" y="80"/>
                    <a:pt x="249" y="80"/>
                    <a:pt x="249" y="79"/>
                  </a:cubicBezTo>
                  <a:lnTo>
                    <a:pt x="250" y="79"/>
                  </a:lnTo>
                  <a:close/>
                  <a:moveTo>
                    <a:pt x="267" y="80"/>
                  </a:moveTo>
                  <a:cubicBezTo>
                    <a:pt x="268" y="80"/>
                    <a:pt x="268" y="80"/>
                    <a:pt x="268" y="80"/>
                  </a:cubicBezTo>
                  <a:cubicBezTo>
                    <a:pt x="268" y="80"/>
                    <a:pt x="268" y="80"/>
                    <a:pt x="267" y="80"/>
                  </a:cubicBezTo>
                  <a:moveTo>
                    <a:pt x="376" y="81"/>
                  </a:moveTo>
                  <a:cubicBezTo>
                    <a:pt x="375" y="81"/>
                    <a:pt x="375" y="81"/>
                    <a:pt x="375" y="81"/>
                  </a:cubicBezTo>
                  <a:cubicBezTo>
                    <a:pt x="375" y="80"/>
                    <a:pt x="375" y="80"/>
                    <a:pt x="375" y="80"/>
                  </a:cubicBezTo>
                  <a:cubicBezTo>
                    <a:pt x="376" y="81"/>
                    <a:pt x="375" y="80"/>
                    <a:pt x="376" y="81"/>
                  </a:cubicBezTo>
                  <a:moveTo>
                    <a:pt x="46" y="81"/>
                  </a:moveTo>
                  <a:cubicBezTo>
                    <a:pt x="47" y="83"/>
                    <a:pt x="47" y="84"/>
                    <a:pt x="47" y="86"/>
                  </a:cubicBezTo>
                  <a:cubicBezTo>
                    <a:pt x="47" y="84"/>
                    <a:pt x="47" y="83"/>
                    <a:pt x="46" y="81"/>
                  </a:cubicBezTo>
                  <a:moveTo>
                    <a:pt x="55" y="83"/>
                  </a:moveTo>
                  <a:cubicBezTo>
                    <a:pt x="55" y="82"/>
                    <a:pt x="55" y="82"/>
                    <a:pt x="55" y="81"/>
                  </a:cubicBezTo>
                  <a:cubicBezTo>
                    <a:pt x="56" y="83"/>
                    <a:pt x="56" y="82"/>
                    <a:pt x="55" y="83"/>
                  </a:cubicBezTo>
                  <a:moveTo>
                    <a:pt x="159" y="86"/>
                  </a:moveTo>
                  <a:cubicBezTo>
                    <a:pt x="158" y="85"/>
                    <a:pt x="158" y="84"/>
                    <a:pt x="158" y="81"/>
                  </a:cubicBezTo>
                  <a:cubicBezTo>
                    <a:pt x="159" y="83"/>
                    <a:pt x="159" y="85"/>
                    <a:pt x="159" y="86"/>
                  </a:cubicBezTo>
                  <a:moveTo>
                    <a:pt x="2" y="82"/>
                  </a:moveTo>
                  <a:cubicBezTo>
                    <a:pt x="3" y="82"/>
                    <a:pt x="3" y="82"/>
                    <a:pt x="3" y="82"/>
                  </a:cubicBezTo>
                  <a:lnTo>
                    <a:pt x="2" y="82"/>
                  </a:lnTo>
                  <a:close/>
                  <a:moveTo>
                    <a:pt x="156" y="82"/>
                  </a:moveTo>
                  <a:cubicBezTo>
                    <a:pt x="156" y="83"/>
                    <a:pt x="156" y="83"/>
                    <a:pt x="156" y="84"/>
                  </a:cubicBezTo>
                  <a:cubicBezTo>
                    <a:pt x="156" y="84"/>
                    <a:pt x="156" y="85"/>
                    <a:pt x="156" y="85"/>
                  </a:cubicBezTo>
                  <a:cubicBezTo>
                    <a:pt x="155" y="84"/>
                    <a:pt x="155" y="83"/>
                    <a:pt x="155" y="82"/>
                  </a:cubicBezTo>
                  <a:lnTo>
                    <a:pt x="156" y="82"/>
                  </a:lnTo>
                  <a:close/>
                  <a:moveTo>
                    <a:pt x="151" y="83"/>
                  </a:moveTo>
                  <a:cubicBezTo>
                    <a:pt x="151" y="84"/>
                    <a:pt x="151" y="84"/>
                    <a:pt x="151" y="84"/>
                  </a:cubicBezTo>
                  <a:lnTo>
                    <a:pt x="151" y="83"/>
                  </a:lnTo>
                  <a:close/>
                  <a:moveTo>
                    <a:pt x="55" y="84"/>
                  </a:moveTo>
                  <a:cubicBezTo>
                    <a:pt x="55" y="85"/>
                    <a:pt x="55" y="85"/>
                    <a:pt x="55" y="85"/>
                  </a:cubicBezTo>
                  <a:lnTo>
                    <a:pt x="55" y="84"/>
                  </a:lnTo>
                  <a:close/>
                  <a:moveTo>
                    <a:pt x="172" y="85"/>
                  </a:moveTo>
                  <a:cubicBezTo>
                    <a:pt x="172" y="85"/>
                    <a:pt x="171" y="84"/>
                    <a:pt x="171" y="84"/>
                  </a:cubicBezTo>
                  <a:cubicBezTo>
                    <a:pt x="172" y="85"/>
                    <a:pt x="172" y="84"/>
                    <a:pt x="172" y="85"/>
                  </a:cubicBezTo>
                  <a:moveTo>
                    <a:pt x="4" y="84"/>
                  </a:moveTo>
                  <a:cubicBezTo>
                    <a:pt x="6" y="86"/>
                    <a:pt x="6" y="86"/>
                    <a:pt x="6" y="86"/>
                  </a:cubicBezTo>
                  <a:cubicBezTo>
                    <a:pt x="4" y="86"/>
                    <a:pt x="4" y="86"/>
                    <a:pt x="4" y="86"/>
                  </a:cubicBezTo>
                  <a:lnTo>
                    <a:pt x="4" y="84"/>
                  </a:lnTo>
                  <a:close/>
                  <a:moveTo>
                    <a:pt x="398" y="85"/>
                  </a:moveTo>
                  <a:cubicBezTo>
                    <a:pt x="399" y="85"/>
                    <a:pt x="399" y="85"/>
                    <a:pt x="400" y="85"/>
                  </a:cubicBezTo>
                  <a:cubicBezTo>
                    <a:pt x="399" y="87"/>
                    <a:pt x="399" y="88"/>
                    <a:pt x="399" y="90"/>
                  </a:cubicBezTo>
                  <a:cubicBezTo>
                    <a:pt x="398" y="90"/>
                    <a:pt x="398" y="90"/>
                    <a:pt x="398" y="90"/>
                  </a:cubicBezTo>
                  <a:cubicBezTo>
                    <a:pt x="398" y="88"/>
                    <a:pt x="398" y="87"/>
                    <a:pt x="398" y="85"/>
                  </a:cubicBezTo>
                  <a:moveTo>
                    <a:pt x="178" y="87"/>
                  </a:moveTo>
                  <a:cubicBezTo>
                    <a:pt x="176" y="87"/>
                    <a:pt x="177" y="88"/>
                    <a:pt x="175" y="87"/>
                  </a:cubicBezTo>
                  <a:cubicBezTo>
                    <a:pt x="177" y="86"/>
                    <a:pt x="176" y="87"/>
                    <a:pt x="178" y="85"/>
                  </a:cubicBezTo>
                  <a:cubicBezTo>
                    <a:pt x="178" y="86"/>
                    <a:pt x="178" y="87"/>
                    <a:pt x="178" y="87"/>
                  </a:cubicBezTo>
                  <a:moveTo>
                    <a:pt x="192" y="85"/>
                  </a:moveTo>
                  <a:cubicBezTo>
                    <a:pt x="192" y="87"/>
                    <a:pt x="192" y="87"/>
                    <a:pt x="192" y="87"/>
                  </a:cubicBezTo>
                  <a:lnTo>
                    <a:pt x="192" y="85"/>
                  </a:lnTo>
                  <a:close/>
                  <a:moveTo>
                    <a:pt x="313" y="89"/>
                  </a:moveTo>
                  <a:cubicBezTo>
                    <a:pt x="313" y="89"/>
                    <a:pt x="312" y="89"/>
                    <a:pt x="312" y="90"/>
                  </a:cubicBezTo>
                  <a:cubicBezTo>
                    <a:pt x="312" y="88"/>
                    <a:pt x="312" y="88"/>
                    <a:pt x="312" y="88"/>
                  </a:cubicBezTo>
                  <a:lnTo>
                    <a:pt x="313" y="89"/>
                  </a:lnTo>
                  <a:close/>
                  <a:moveTo>
                    <a:pt x="46" y="96"/>
                  </a:moveTo>
                  <a:cubicBezTo>
                    <a:pt x="46" y="96"/>
                    <a:pt x="46" y="96"/>
                    <a:pt x="46" y="96"/>
                  </a:cubicBezTo>
                  <a:cubicBezTo>
                    <a:pt x="46" y="97"/>
                    <a:pt x="46" y="97"/>
                    <a:pt x="45" y="97"/>
                  </a:cubicBezTo>
                  <a:cubicBezTo>
                    <a:pt x="45" y="94"/>
                    <a:pt x="45" y="91"/>
                    <a:pt x="44" y="89"/>
                  </a:cubicBezTo>
                  <a:cubicBezTo>
                    <a:pt x="46" y="90"/>
                    <a:pt x="46" y="93"/>
                    <a:pt x="46" y="96"/>
                  </a:cubicBezTo>
                  <a:moveTo>
                    <a:pt x="178" y="90"/>
                  </a:moveTo>
                  <a:cubicBezTo>
                    <a:pt x="177" y="90"/>
                    <a:pt x="177" y="90"/>
                    <a:pt x="177" y="90"/>
                  </a:cubicBezTo>
                  <a:cubicBezTo>
                    <a:pt x="177" y="89"/>
                    <a:pt x="177" y="89"/>
                    <a:pt x="177" y="89"/>
                  </a:cubicBezTo>
                  <a:cubicBezTo>
                    <a:pt x="178" y="90"/>
                    <a:pt x="177" y="89"/>
                    <a:pt x="178" y="90"/>
                  </a:cubicBezTo>
                  <a:moveTo>
                    <a:pt x="342" y="89"/>
                  </a:moveTo>
                  <a:cubicBezTo>
                    <a:pt x="343" y="91"/>
                    <a:pt x="343" y="91"/>
                    <a:pt x="343" y="91"/>
                  </a:cubicBezTo>
                  <a:lnTo>
                    <a:pt x="342" y="89"/>
                  </a:lnTo>
                  <a:close/>
                  <a:moveTo>
                    <a:pt x="28" y="89"/>
                  </a:moveTo>
                  <a:cubicBezTo>
                    <a:pt x="28" y="90"/>
                    <a:pt x="28" y="90"/>
                    <a:pt x="28" y="90"/>
                  </a:cubicBezTo>
                  <a:lnTo>
                    <a:pt x="28" y="89"/>
                  </a:lnTo>
                  <a:close/>
                  <a:moveTo>
                    <a:pt x="73" y="100"/>
                  </a:moveTo>
                  <a:cubicBezTo>
                    <a:pt x="71" y="96"/>
                    <a:pt x="72" y="93"/>
                    <a:pt x="73" y="89"/>
                  </a:cubicBezTo>
                  <a:lnTo>
                    <a:pt x="73" y="100"/>
                  </a:lnTo>
                  <a:close/>
                  <a:moveTo>
                    <a:pt x="134" y="90"/>
                  </a:moveTo>
                  <a:cubicBezTo>
                    <a:pt x="133" y="90"/>
                    <a:pt x="133" y="91"/>
                    <a:pt x="133" y="91"/>
                  </a:cubicBezTo>
                  <a:cubicBezTo>
                    <a:pt x="132" y="91"/>
                    <a:pt x="132" y="91"/>
                    <a:pt x="132" y="91"/>
                  </a:cubicBezTo>
                  <a:cubicBezTo>
                    <a:pt x="133" y="91"/>
                    <a:pt x="133" y="90"/>
                    <a:pt x="133" y="89"/>
                  </a:cubicBezTo>
                  <a:lnTo>
                    <a:pt x="134" y="90"/>
                  </a:lnTo>
                  <a:close/>
                  <a:moveTo>
                    <a:pt x="156" y="89"/>
                  </a:moveTo>
                  <a:cubicBezTo>
                    <a:pt x="156" y="91"/>
                    <a:pt x="156" y="91"/>
                    <a:pt x="156" y="91"/>
                  </a:cubicBezTo>
                  <a:cubicBezTo>
                    <a:pt x="155" y="90"/>
                    <a:pt x="155" y="90"/>
                    <a:pt x="155" y="90"/>
                  </a:cubicBezTo>
                  <a:cubicBezTo>
                    <a:pt x="156" y="89"/>
                    <a:pt x="156" y="89"/>
                    <a:pt x="156" y="89"/>
                  </a:cubicBezTo>
                  <a:close/>
                  <a:moveTo>
                    <a:pt x="350" y="92"/>
                  </a:moveTo>
                  <a:cubicBezTo>
                    <a:pt x="348" y="92"/>
                    <a:pt x="348" y="92"/>
                    <a:pt x="347" y="89"/>
                  </a:cubicBezTo>
                  <a:lnTo>
                    <a:pt x="350" y="92"/>
                  </a:lnTo>
                  <a:close/>
                  <a:moveTo>
                    <a:pt x="165" y="90"/>
                  </a:moveTo>
                  <a:cubicBezTo>
                    <a:pt x="165" y="92"/>
                    <a:pt x="165" y="93"/>
                    <a:pt x="164" y="95"/>
                  </a:cubicBezTo>
                  <a:cubicBezTo>
                    <a:pt x="163" y="94"/>
                    <a:pt x="163" y="94"/>
                    <a:pt x="163" y="94"/>
                  </a:cubicBezTo>
                  <a:cubicBezTo>
                    <a:pt x="164" y="93"/>
                    <a:pt x="164" y="91"/>
                    <a:pt x="164" y="90"/>
                  </a:cubicBezTo>
                  <a:lnTo>
                    <a:pt x="165" y="90"/>
                  </a:lnTo>
                  <a:close/>
                  <a:moveTo>
                    <a:pt x="187" y="92"/>
                  </a:moveTo>
                  <a:cubicBezTo>
                    <a:pt x="187" y="91"/>
                    <a:pt x="187" y="91"/>
                    <a:pt x="188" y="90"/>
                  </a:cubicBezTo>
                  <a:cubicBezTo>
                    <a:pt x="188" y="92"/>
                    <a:pt x="188" y="91"/>
                    <a:pt x="187" y="92"/>
                  </a:cubicBezTo>
                  <a:moveTo>
                    <a:pt x="312" y="90"/>
                  </a:moveTo>
                  <a:cubicBezTo>
                    <a:pt x="312" y="91"/>
                    <a:pt x="312" y="91"/>
                    <a:pt x="312" y="92"/>
                  </a:cubicBezTo>
                  <a:cubicBezTo>
                    <a:pt x="312" y="90"/>
                    <a:pt x="312" y="90"/>
                    <a:pt x="312" y="90"/>
                  </a:cubicBezTo>
                  <a:close/>
                  <a:moveTo>
                    <a:pt x="354" y="92"/>
                  </a:moveTo>
                  <a:cubicBezTo>
                    <a:pt x="354" y="93"/>
                    <a:pt x="354" y="93"/>
                    <a:pt x="354" y="93"/>
                  </a:cubicBezTo>
                  <a:cubicBezTo>
                    <a:pt x="357" y="93"/>
                    <a:pt x="356" y="93"/>
                    <a:pt x="357" y="92"/>
                  </a:cubicBezTo>
                  <a:cubicBezTo>
                    <a:pt x="357" y="93"/>
                    <a:pt x="358" y="94"/>
                    <a:pt x="358" y="95"/>
                  </a:cubicBezTo>
                  <a:cubicBezTo>
                    <a:pt x="358" y="99"/>
                    <a:pt x="356" y="99"/>
                    <a:pt x="353" y="99"/>
                  </a:cubicBezTo>
                  <a:cubicBezTo>
                    <a:pt x="351" y="97"/>
                    <a:pt x="351" y="97"/>
                    <a:pt x="351" y="97"/>
                  </a:cubicBezTo>
                  <a:cubicBezTo>
                    <a:pt x="352" y="97"/>
                    <a:pt x="354" y="97"/>
                    <a:pt x="355" y="98"/>
                  </a:cubicBezTo>
                  <a:cubicBezTo>
                    <a:pt x="355" y="97"/>
                    <a:pt x="355" y="96"/>
                    <a:pt x="355" y="96"/>
                  </a:cubicBezTo>
                  <a:cubicBezTo>
                    <a:pt x="354" y="96"/>
                    <a:pt x="353" y="96"/>
                    <a:pt x="351" y="95"/>
                  </a:cubicBezTo>
                  <a:cubicBezTo>
                    <a:pt x="352" y="93"/>
                    <a:pt x="353" y="93"/>
                    <a:pt x="353" y="90"/>
                  </a:cubicBezTo>
                  <a:lnTo>
                    <a:pt x="354" y="92"/>
                  </a:lnTo>
                  <a:close/>
                  <a:moveTo>
                    <a:pt x="99" y="91"/>
                  </a:moveTo>
                  <a:cubicBezTo>
                    <a:pt x="99" y="91"/>
                    <a:pt x="99" y="92"/>
                    <a:pt x="99" y="92"/>
                  </a:cubicBezTo>
                  <a:cubicBezTo>
                    <a:pt x="99" y="91"/>
                    <a:pt x="99" y="91"/>
                    <a:pt x="99" y="91"/>
                  </a:cubicBezTo>
                  <a:close/>
                  <a:moveTo>
                    <a:pt x="178" y="92"/>
                  </a:moveTo>
                  <a:cubicBezTo>
                    <a:pt x="178" y="91"/>
                    <a:pt x="178" y="91"/>
                    <a:pt x="178" y="91"/>
                  </a:cubicBezTo>
                  <a:cubicBezTo>
                    <a:pt x="179" y="92"/>
                    <a:pt x="179" y="91"/>
                    <a:pt x="178" y="92"/>
                  </a:cubicBezTo>
                  <a:moveTo>
                    <a:pt x="320" y="93"/>
                  </a:moveTo>
                  <a:cubicBezTo>
                    <a:pt x="320" y="93"/>
                    <a:pt x="320" y="93"/>
                    <a:pt x="320" y="93"/>
                  </a:cubicBezTo>
                  <a:cubicBezTo>
                    <a:pt x="319" y="93"/>
                    <a:pt x="319" y="93"/>
                    <a:pt x="319" y="93"/>
                  </a:cubicBezTo>
                  <a:cubicBezTo>
                    <a:pt x="319" y="92"/>
                    <a:pt x="320" y="92"/>
                    <a:pt x="320" y="91"/>
                  </a:cubicBezTo>
                  <a:cubicBezTo>
                    <a:pt x="320" y="92"/>
                    <a:pt x="320" y="92"/>
                    <a:pt x="320" y="93"/>
                  </a:cubicBezTo>
                  <a:moveTo>
                    <a:pt x="324" y="91"/>
                  </a:moveTo>
                  <a:cubicBezTo>
                    <a:pt x="324" y="92"/>
                    <a:pt x="324" y="92"/>
                    <a:pt x="324" y="92"/>
                  </a:cubicBezTo>
                  <a:lnTo>
                    <a:pt x="324" y="91"/>
                  </a:lnTo>
                  <a:close/>
                  <a:moveTo>
                    <a:pt x="387" y="91"/>
                  </a:moveTo>
                  <a:cubicBezTo>
                    <a:pt x="387" y="91"/>
                    <a:pt x="386" y="92"/>
                    <a:pt x="386" y="92"/>
                  </a:cubicBezTo>
                  <a:cubicBezTo>
                    <a:pt x="386" y="91"/>
                    <a:pt x="386" y="91"/>
                    <a:pt x="386" y="91"/>
                  </a:cubicBezTo>
                  <a:lnTo>
                    <a:pt x="387" y="91"/>
                  </a:lnTo>
                  <a:close/>
                  <a:moveTo>
                    <a:pt x="172" y="92"/>
                  </a:moveTo>
                  <a:cubicBezTo>
                    <a:pt x="172" y="95"/>
                    <a:pt x="172" y="95"/>
                    <a:pt x="172" y="95"/>
                  </a:cubicBezTo>
                  <a:cubicBezTo>
                    <a:pt x="170" y="95"/>
                    <a:pt x="170" y="95"/>
                    <a:pt x="170" y="95"/>
                  </a:cubicBezTo>
                  <a:cubicBezTo>
                    <a:pt x="170" y="92"/>
                    <a:pt x="170" y="93"/>
                    <a:pt x="170" y="91"/>
                  </a:cubicBezTo>
                  <a:cubicBezTo>
                    <a:pt x="171" y="91"/>
                    <a:pt x="171" y="92"/>
                    <a:pt x="172" y="92"/>
                  </a:cubicBezTo>
                  <a:moveTo>
                    <a:pt x="343" y="95"/>
                  </a:moveTo>
                  <a:cubicBezTo>
                    <a:pt x="342" y="95"/>
                    <a:pt x="342" y="95"/>
                    <a:pt x="342" y="95"/>
                  </a:cubicBezTo>
                  <a:cubicBezTo>
                    <a:pt x="341" y="94"/>
                    <a:pt x="341" y="94"/>
                    <a:pt x="341" y="92"/>
                  </a:cubicBezTo>
                  <a:cubicBezTo>
                    <a:pt x="342" y="92"/>
                    <a:pt x="342" y="91"/>
                    <a:pt x="342" y="91"/>
                  </a:cubicBezTo>
                  <a:cubicBezTo>
                    <a:pt x="342" y="92"/>
                    <a:pt x="343" y="94"/>
                    <a:pt x="343" y="95"/>
                  </a:cubicBezTo>
                  <a:moveTo>
                    <a:pt x="133" y="92"/>
                  </a:moveTo>
                  <a:cubicBezTo>
                    <a:pt x="133" y="92"/>
                    <a:pt x="133" y="93"/>
                    <a:pt x="132" y="93"/>
                  </a:cubicBezTo>
                  <a:cubicBezTo>
                    <a:pt x="132" y="92"/>
                    <a:pt x="132" y="92"/>
                    <a:pt x="132" y="92"/>
                  </a:cubicBezTo>
                  <a:lnTo>
                    <a:pt x="133" y="92"/>
                  </a:lnTo>
                  <a:close/>
                  <a:moveTo>
                    <a:pt x="84" y="92"/>
                  </a:moveTo>
                  <a:cubicBezTo>
                    <a:pt x="84" y="94"/>
                    <a:pt x="84" y="95"/>
                    <a:pt x="84" y="96"/>
                  </a:cubicBezTo>
                  <a:cubicBezTo>
                    <a:pt x="83" y="96"/>
                    <a:pt x="83" y="96"/>
                    <a:pt x="83" y="96"/>
                  </a:cubicBezTo>
                  <a:cubicBezTo>
                    <a:pt x="83" y="92"/>
                    <a:pt x="83" y="92"/>
                    <a:pt x="83" y="92"/>
                  </a:cubicBezTo>
                  <a:lnTo>
                    <a:pt x="84" y="92"/>
                  </a:lnTo>
                  <a:close/>
                  <a:moveTo>
                    <a:pt x="142" y="92"/>
                  </a:moveTo>
                  <a:cubicBezTo>
                    <a:pt x="142" y="93"/>
                    <a:pt x="142" y="93"/>
                    <a:pt x="142" y="93"/>
                  </a:cubicBezTo>
                  <a:lnTo>
                    <a:pt x="142" y="92"/>
                  </a:lnTo>
                  <a:close/>
                  <a:moveTo>
                    <a:pt x="189" y="94"/>
                  </a:moveTo>
                  <a:cubicBezTo>
                    <a:pt x="188" y="94"/>
                    <a:pt x="188" y="94"/>
                    <a:pt x="188" y="94"/>
                  </a:cubicBezTo>
                  <a:cubicBezTo>
                    <a:pt x="188" y="92"/>
                    <a:pt x="188" y="92"/>
                    <a:pt x="188" y="92"/>
                  </a:cubicBezTo>
                  <a:cubicBezTo>
                    <a:pt x="188" y="93"/>
                    <a:pt x="188" y="93"/>
                    <a:pt x="189" y="94"/>
                  </a:cubicBezTo>
                  <a:moveTo>
                    <a:pt x="5" y="93"/>
                  </a:moveTo>
                  <a:cubicBezTo>
                    <a:pt x="5" y="94"/>
                    <a:pt x="5" y="94"/>
                    <a:pt x="5" y="94"/>
                  </a:cubicBezTo>
                  <a:lnTo>
                    <a:pt x="5" y="93"/>
                  </a:lnTo>
                  <a:close/>
                  <a:moveTo>
                    <a:pt x="115" y="97"/>
                  </a:moveTo>
                  <a:cubicBezTo>
                    <a:pt x="113" y="95"/>
                    <a:pt x="114" y="96"/>
                    <a:pt x="114" y="93"/>
                  </a:cubicBezTo>
                  <a:cubicBezTo>
                    <a:pt x="114" y="94"/>
                    <a:pt x="114" y="96"/>
                    <a:pt x="115" y="97"/>
                  </a:cubicBezTo>
                  <a:moveTo>
                    <a:pt x="347" y="93"/>
                  </a:moveTo>
                  <a:cubicBezTo>
                    <a:pt x="347" y="93"/>
                    <a:pt x="348" y="93"/>
                    <a:pt x="348" y="93"/>
                  </a:cubicBezTo>
                  <a:cubicBezTo>
                    <a:pt x="348" y="93"/>
                    <a:pt x="347" y="93"/>
                    <a:pt x="347" y="93"/>
                  </a:cubicBezTo>
                  <a:moveTo>
                    <a:pt x="53" y="99"/>
                  </a:moveTo>
                  <a:cubicBezTo>
                    <a:pt x="53" y="97"/>
                    <a:pt x="52" y="96"/>
                    <a:pt x="52" y="94"/>
                  </a:cubicBezTo>
                  <a:cubicBezTo>
                    <a:pt x="54" y="95"/>
                    <a:pt x="53" y="96"/>
                    <a:pt x="53" y="99"/>
                  </a:cubicBezTo>
                  <a:moveTo>
                    <a:pt x="145" y="95"/>
                  </a:moveTo>
                  <a:cubicBezTo>
                    <a:pt x="144" y="96"/>
                    <a:pt x="143" y="96"/>
                    <a:pt x="143" y="97"/>
                  </a:cubicBezTo>
                  <a:cubicBezTo>
                    <a:pt x="143" y="96"/>
                    <a:pt x="143" y="95"/>
                    <a:pt x="142" y="94"/>
                  </a:cubicBezTo>
                  <a:cubicBezTo>
                    <a:pt x="143" y="95"/>
                    <a:pt x="144" y="95"/>
                    <a:pt x="145" y="95"/>
                  </a:cubicBezTo>
                  <a:moveTo>
                    <a:pt x="342" y="97"/>
                  </a:moveTo>
                  <a:cubicBezTo>
                    <a:pt x="342" y="98"/>
                    <a:pt x="342" y="98"/>
                    <a:pt x="342" y="98"/>
                  </a:cubicBezTo>
                  <a:lnTo>
                    <a:pt x="342" y="97"/>
                  </a:lnTo>
                  <a:close/>
                  <a:moveTo>
                    <a:pt x="92" y="101"/>
                  </a:moveTo>
                  <a:cubicBezTo>
                    <a:pt x="91" y="101"/>
                    <a:pt x="91" y="101"/>
                    <a:pt x="91" y="101"/>
                  </a:cubicBezTo>
                  <a:cubicBezTo>
                    <a:pt x="91" y="100"/>
                    <a:pt x="91" y="99"/>
                    <a:pt x="91" y="98"/>
                  </a:cubicBezTo>
                  <a:cubicBezTo>
                    <a:pt x="91" y="99"/>
                    <a:pt x="91" y="99"/>
                    <a:pt x="92" y="101"/>
                  </a:cubicBezTo>
                  <a:moveTo>
                    <a:pt x="331" y="98"/>
                  </a:moveTo>
                  <a:cubicBezTo>
                    <a:pt x="331" y="98"/>
                    <a:pt x="330" y="99"/>
                    <a:pt x="330" y="99"/>
                  </a:cubicBezTo>
                  <a:cubicBezTo>
                    <a:pt x="330" y="98"/>
                    <a:pt x="330" y="98"/>
                    <a:pt x="330" y="98"/>
                  </a:cubicBezTo>
                  <a:lnTo>
                    <a:pt x="331" y="98"/>
                  </a:lnTo>
                  <a:close/>
                  <a:moveTo>
                    <a:pt x="328" y="99"/>
                  </a:moveTo>
                  <a:cubicBezTo>
                    <a:pt x="328" y="100"/>
                    <a:pt x="328" y="101"/>
                    <a:pt x="328" y="102"/>
                  </a:cubicBezTo>
                  <a:cubicBezTo>
                    <a:pt x="327" y="102"/>
                    <a:pt x="327" y="102"/>
                    <a:pt x="327" y="102"/>
                  </a:cubicBezTo>
                  <a:cubicBezTo>
                    <a:pt x="327" y="101"/>
                    <a:pt x="327" y="100"/>
                    <a:pt x="328" y="99"/>
                  </a:cubicBezTo>
                  <a:close/>
                  <a:moveTo>
                    <a:pt x="303" y="100"/>
                  </a:moveTo>
                  <a:cubicBezTo>
                    <a:pt x="304" y="100"/>
                    <a:pt x="304" y="101"/>
                    <a:pt x="304" y="101"/>
                  </a:cubicBezTo>
                  <a:cubicBezTo>
                    <a:pt x="304" y="101"/>
                    <a:pt x="304" y="100"/>
                    <a:pt x="303" y="100"/>
                  </a:cubicBezTo>
                  <a:moveTo>
                    <a:pt x="144" y="100"/>
                  </a:moveTo>
                  <a:cubicBezTo>
                    <a:pt x="144" y="101"/>
                    <a:pt x="145" y="101"/>
                    <a:pt x="145" y="102"/>
                  </a:cubicBezTo>
                  <a:cubicBezTo>
                    <a:pt x="145" y="101"/>
                    <a:pt x="144" y="101"/>
                    <a:pt x="144" y="100"/>
                  </a:cubicBezTo>
                  <a:moveTo>
                    <a:pt x="323" y="100"/>
                  </a:moveTo>
                  <a:cubicBezTo>
                    <a:pt x="323" y="100"/>
                    <a:pt x="324" y="100"/>
                    <a:pt x="324" y="101"/>
                  </a:cubicBezTo>
                  <a:cubicBezTo>
                    <a:pt x="324" y="100"/>
                    <a:pt x="323" y="100"/>
                    <a:pt x="323" y="100"/>
                  </a:cubicBezTo>
                  <a:moveTo>
                    <a:pt x="114" y="102"/>
                  </a:moveTo>
                  <a:cubicBezTo>
                    <a:pt x="113" y="103"/>
                    <a:pt x="113" y="104"/>
                    <a:pt x="113" y="105"/>
                  </a:cubicBezTo>
                  <a:cubicBezTo>
                    <a:pt x="113" y="105"/>
                    <a:pt x="113" y="105"/>
                    <a:pt x="113" y="105"/>
                  </a:cubicBezTo>
                  <a:cubicBezTo>
                    <a:pt x="113" y="104"/>
                    <a:pt x="113" y="103"/>
                    <a:pt x="113" y="102"/>
                  </a:cubicBezTo>
                  <a:lnTo>
                    <a:pt x="114" y="102"/>
                  </a:lnTo>
                  <a:close/>
                  <a:moveTo>
                    <a:pt x="52" y="102"/>
                  </a:moveTo>
                  <a:cubicBezTo>
                    <a:pt x="53" y="102"/>
                    <a:pt x="53" y="103"/>
                    <a:pt x="53" y="103"/>
                  </a:cubicBezTo>
                  <a:cubicBezTo>
                    <a:pt x="53" y="103"/>
                    <a:pt x="53" y="102"/>
                    <a:pt x="52" y="102"/>
                  </a:cubicBezTo>
                  <a:moveTo>
                    <a:pt x="7" y="103"/>
                  </a:moveTo>
                  <a:cubicBezTo>
                    <a:pt x="8" y="104"/>
                    <a:pt x="8" y="104"/>
                    <a:pt x="8" y="104"/>
                  </a:cubicBezTo>
                  <a:lnTo>
                    <a:pt x="7" y="103"/>
                  </a:lnTo>
                  <a:close/>
                  <a:moveTo>
                    <a:pt x="5" y="103"/>
                  </a:moveTo>
                  <a:cubicBezTo>
                    <a:pt x="6" y="105"/>
                    <a:pt x="6" y="105"/>
                    <a:pt x="6" y="105"/>
                  </a:cubicBezTo>
                  <a:lnTo>
                    <a:pt x="5" y="103"/>
                  </a:lnTo>
                  <a:close/>
                  <a:moveTo>
                    <a:pt x="7" y="104"/>
                  </a:moveTo>
                  <a:cubicBezTo>
                    <a:pt x="8" y="105"/>
                    <a:pt x="8" y="105"/>
                    <a:pt x="8" y="105"/>
                  </a:cubicBezTo>
                  <a:cubicBezTo>
                    <a:pt x="8" y="106"/>
                    <a:pt x="8" y="106"/>
                    <a:pt x="8" y="106"/>
                  </a:cubicBezTo>
                  <a:cubicBezTo>
                    <a:pt x="7" y="106"/>
                    <a:pt x="7" y="106"/>
                    <a:pt x="7" y="105"/>
                  </a:cubicBezTo>
                  <a:lnTo>
                    <a:pt x="7" y="104"/>
                  </a:lnTo>
                  <a:close/>
                  <a:moveTo>
                    <a:pt x="72" y="105"/>
                  </a:moveTo>
                  <a:cubicBezTo>
                    <a:pt x="72" y="106"/>
                    <a:pt x="72" y="106"/>
                    <a:pt x="72" y="106"/>
                  </a:cubicBezTo>
                  <a:lnTo>
                    <a:pt x="72" y="105"/>
                  </a:lnTo>
                  <a:close/>
                  <a:moveTo>
                    <a:pt x="5" y="105"/>
                  </a:moveTo>
                  <a:cubicBezTo>
                    <a:pt x="6" y="107"/>
                    <a:pt x="6" y="106"/>
                    <a:pt x="7" y="108"/>
                  </a:cubicBezTo>
                  <a:cubicBezTo>
                    <a:pt x="4" y="108"/>
                    <a:pt x="4" y="109"/>
                    <a:pt x="2" y="107"/>
                  </a:cubicBezTo>
                  <a:cubicBezTo>
                    <a:pt x="2" y="106"/>
                    <a:pt x="2" y="106"/>
                    <a:pt x="2" y="106"/>
                  </a:cubicBezTo>
                  <a:cubicBezTo>
                    <a:pt x="3" y="106"/>
                    <a:pt x="4" y="106"/>
                    <a:pt x="5" y="105"/>
                  </a:cubicBezTo>
                  <a:moveTo>
                    <a:pt x="39" y="106"/>
                  </a:moveTo>
                  <a:cubicBezTo>
                    <a:pt x="39" y="107"/>
                    <a:pt x="39" y="107"/>
                    <a:pt x="39" y="107"/>
                  </a:cubicBezTo>
                  <a:lnTo>
                    <a:pt x="39" y="106"/>
                  </a:lnTo>
                  <a:close/>
                </a:path>
              </a:pathLst>
            </a:custGeom>
            <a:solidFill>
              <a:srgbClr val="0070C0">
                <a:alpha val="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pic>
        <p:nvPicPr>
          <p:cNvPr id="227" name="Google Shape;227;p33"/>
          <p:cNvPicPr preferRelativeResize="0"/>
          <p:nvPr/>
        </p:nvPicPr>
        <p:blipFill rotWithShape="1">
          <a:blip r:embed="rId4">
            <a:alphaModFix/>
          </a:blip>
          <a:srcRect/>
          <a:stretch/>
        </p:blipFill>
        <p:spPr>
          <a:xfrm>
            <a:off x="111523" y="4841420"/>
            <a:ext cx="2073227" cy="2368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5"/>
          <p:cNvSpPr/>
          <p:nvPr/>
        </p:nvSpPr>
        <p:spPr>
          <a:xfrm>
            <a:off x="0" y="0"/>
            <a:ext cx="1619671" cy="5143499"/>
          </a:xfrm>
          <a:prstGeom prst="rect">
            <a:avLst/>
          </a:prstGeom>
          <a:gradFill>
            <a:gsLst>
              <a:gs pos="0">
                <a:srgbClr val="EAEAEA"/>
              </a:gs>
              <a:gs pos="42000">
                <a:srgbClr val="EEEEEE"/>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5"/>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pic>
        <p:nvPicPr>
          <p:cNvPr id="25" name="Google Shape;25;p5" descr="D:\KBM-정애\014-Fullppt\PNG이미지\paper-bulb.png"/>
          <p:cNvPicPr preferRelativeResize="0"/>
          <p:nvPr/>
        </p:nvPicPr>
        <p:blipFill rotWithShape="1">
          <a:blip r:embed="rId2">
            <a:alphaModFix/>
          </a:blip>
          <a:srcRect/>
          <a:stretch/>
        </p:blipFill>
        <p:spPr>
          <a:xfrm>
            <a:off x="168019" y="3332173"/>
            <a:ext cx="1087451" cy="1620000"/>
          </a:xfrm>
          <a:prstGeom prst="rect">
            <a:avLst/>
          </a:prstGeom>
          <a:noFill/>
          <a:ln>
            <a:noFill/>
          </a:ln>
        </p:spPr>
      </p:pic>
      <p:cxnSp>
        <p:nvCxnSpPr>
          <p:cNvPr id="26" name="Google Shape;26;p5"/>
          <p:cNvCxnSpPr/>
          <p:nvPr/>
        </p:nvCxnSpPr>
        <p:spPr>
          <a:xfrm>
            <a:off x="711745" y="4952173"/>
            <a:ext cx="8432254" cy="0"/>
          </a:xfrm>
          <a:prstGeom prst="straightConnector1">
            <a:avLst/>
          </a:prstGeom>
          <a:noFill/>
          <a:ln w="12700" cap="flat" cmpd="sng">
            <a:solidFill>
              <a:srgbClr val="0DD2D9"/>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54088" y="179785"/>
            <a:ext cx="7773987" cy="51673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
          <p:cNvSpPr txBox="1">
            <a:spLocks noGrp="1"/>
          </p:cNvSpPr>
          <p:nvPr>
            <p:ph type="body" idx="1"/>
          </p:nvPr>
        </p:nvSpPr>
        <p:spPr>
          <a:xfrm>
            <a:off x="457200" y="971551"/>
            <a:ext cx="8229600" cy="3623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171450"/>
            <a:ext cx="82296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457200" y="1200150"/>
            <a:ext cx="4038600" cy="3371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a:spLocks noGrp="1"/>
          </p:cNvSpPr>
          <p:nvPr>
            <p:ph type="clipArt" idx="2"/>
          </p:nvPr>
        </p:nvSpPr>
        <p:spPr>
          <a:xfrm>
            <a:off x="4648200" y="1200150"/>
            <a:ext cx="4038600" cy="3371850"/>
          </a:xfrm>
          <a:prstGeom prst="rect">
            <a:avLst/>
          </a:prstGeom>
          <a:noFill/>
          <a:ln>
            <a:noFill/>
          </a:ln>
        </p:spPr>
      </p:sp>
      <p:sp>
        <p:nvSpPr>
          <p:cNvPr id="37" name="Google Shape;3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9pPr>
          </a:lstStyle>
          <a:p>
            <a:endParaRPr/>
          </a:p>
        </p:txBody>
      </p:sp>
      <p:sp>
        <p:nvSpPr>
          <p:cNvPr id="48" name="Google Shape;4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171450"/>
            <a:ext cx="8229600" cy="857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0"/>
          <p:cNvSpPr txBox="1">
            <a:spLocks noGrp="1"/>
          </p:cNvSpPr>
          <p:nvPr>
            <p:ph type="body" idx="1"/>
          </p:nvPr>
        </p:nvSpPr>
        <p:spPr>
          <a:xfrm>
            <a:off x="457200" y="1200150"/>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648200" y="1200150"/>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457200" y="2943225"/>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0"/>
          <p:cNvSpPr txBox="1">
            <a:spLocks noGrp="1"/>
          </p:cNvSpPr>
          <p:nvPr>
            <p:ph type="body" idx="4"/>
          </p:nvPr>
        </p:nvSpPr>
        <p:spPr>
          <a:xfrm>
            <a:off x="4648200" y="2943225"/>
            <a:ext cx="4038600" cy="1628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0"/>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0"/>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Google Shape;12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5.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8.gi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gi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jpg"/></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60.jpg"/><Relationship Id="rId4" Type="http://schemas.openxmlformats.org/officeDocument/2006/relationships/hyperlink" Target="http://www.google.com.vn/imgres?q=b%C3%ACnh+%C4%91%E1%BA%B3ng+gi%E1%BB%9Bi+%E1%BB%9F+vi%E1%BB%87t+nam&amp;um=1&amp;hl=vi&amp;sa=N&amp;biw=1064&amp;bih=601&amp;tbm=isch&amp;tbnid=Kq7tBZKCRZcRvM:&amp;imgrefurl=http://saga.vn/view.aspx?id=4163&amp;docid=OE3qhUmE59V9mM&amp;imgurl=http://saga.vn/Saga_Gallery/Quantri/multitask.gif&amp;w=200&amp;h=219&amp;ei=aAvvTobuF4LBiQelp-iyBw&amp;zoom=1"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63.gif"/></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68.jpg"/><Relationship Id="rId4" Type="http://schemas.openxmlformats.org/officeDocument/2006/relationships/image" Target="../media/image67.jpg"/></Relationships>
</file>

<file path=ppt/slides/_rels/slide6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75.gif"/><Relationship Id="rId4" Type="http://schemas.openxmlformats.org/officeDocument/2006/relationships/image" Target="../media/image74.gi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7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1187624" y="1419622"/>
            <a:ext cx="7056783" cy="53330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600"/>
              <a:buNone/>
            </a:pPr>
            <a:br>
              <a:rPr lang="en-US" sz="2400"/>
            </a:br>
            <a:br>
              <a:rPr lang="en-US" sz="2400"/>
            </a:br>
            <a:br>
              <a:rPr lang="en-US" sz="2400"/>
            </a:br>
            <a:br>
              <a:rPr lang="en-US" sz="2400"/>
            </a:br>
            <a:br>
              <a:rPr lang="en-US" sz="2400"/>
            </a:br>
            <a:br>
              <a:rPr lang="en-US" sz="2400"/>
            </a:br>
            <a:r>
              <a:rPr lang="en-US" sz="2400">
                <a:solidFill>
                  <a:srgbClr val="002060"/>
                </a:solidFill>
              </a:rPr>
              <a:t>TẬP HUẤN</a:t>
            </a:r>
            <a:br>
              <a:rPr lang="en-US">
                <a:solidFill>
                  <a:srgbClr val="002060"/>
                </a:solidFill>
              </a:rPr>
            </a:br>
            <a:r>
              <a:rPr lang="en-US" sz="3400">
                <a:solidFill>
                  <a:srgbClr val="002060"/>
                </a:solidFill>
              </a:rPr>
              <a:t>LỒNG GHÉP GIỚI TRONGCÔNG TÁC QUẢN LÝ VÀ DẠY HỌC, GIÁO DỤC ĐÁP ỨNG YÊU CẦU ĐỔI MỚI GIÁO DỤC</a:t>
            </a:r>
            <a:br>
              <a:rPr lang="en-US"/>
            </a:br>
            <a:endParaRPr sz="2800" b="1" i="0" u="none" strike="noStrike" cap="none">
              <a:solidFill>
                <a:srgbClr val="3F3F3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p:nvPr/>
        </p:nvSpPr>
        <p:spPr>
          <a:xfrm rot="2854678">
            <a:off x="331589" y="1213843"/>
            <a:ext cx="2883694" cy="2944416"/>
          </a:xfrm>
          <a:custGeom>
            <a:avLst/>
            <a:gdLst/>
            <a:ahLst/>
            <a:cxnLst/>
            <a:rect l="l" t="t"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26" name="Google Shape;326;p45"/>
          <p:cNvSpPr/>
          <p:nvPr/>
        </p:nvSpPr>
        <p:spPr>
          <a:xfrm>
            <a:off x="2228851" y="914400"/>
            <a:ext cx="516731" cy="591741"/>
          </a:xfrm>
          <a:prstGeom prst="ellipse">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1</a:t>
            </a:r>
            <a:endParaRPr/>
          </a:p>
        </p:txBody>
      </p:sp>
      <p:sp>
        <p:nvSpPr>
          <p:cNvPr id="327" name="Google Shape;327;p45"/>
          <p:cNvSpPr/>
          <p:nvPr/>
        </p:nvSpPr>
        <p:spPr>
          <a:xfrm>
            <a:off x="2571751" y="1781175"/>
            <a:ext cx="545306" cy="619125"/>
          </a:xfrm>
          <a:prstGeom prst="ellipse">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2</a:t>
            </a:r>
            <a:endParaRPr/>
          </a:p>
        </p:txBody>
      </p:sp>
      <p:sp>
        <p:nvSpPr>
          <p:cNvPr id="328" name="Google Shape;328;p45"/>
          <p:cNvSpPr/>
          <p:nvPr/>
        </p:nvSpPr>
        <p:spPr>
          <a:xfrm>
            <a:off x="2514600" y="2743200"/>
            <a:ext cx="553641" cy="607219"/>
          </a:xfrm>
          <a:prstGeom prst="ellipse">
            <a:avLst/>
          </a:prstGeom>
          <a:solidFill>
            <a:srgbClr val="FFC000"/>
          </a:soli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3</a:t>
            </a:r>
            <a:endParaRPr/>
          </a:p>
        </p:txBody>
      </p:sp>
      <p:sp>
        <p:nvSpPr>
          <p:cNvPr id="329" name="Google Shape;329;p45"/>
          <p:cNvSpPr/>
          <p:nvPr/>
        </p:nvSpPr>
        <p:spPr>
          <a:xfrm>
            <a:off x="2114550" y="3761185"/>
            <a:ext cx="628650" cy="639365"/>
          </a:xfrm>
          <a:prstGeom prst="ellipse">
            <a:avLst/>
          </a:prstGeom>
          <a:gradFill>
            <a:gsLst>
              <a:gs pos="0">
                <a:srgbClr val="9933FF"/>
              </a:gs>
              <a:gs pos="50000">
                <a:srgbClr val="FBF7FF"/>
              </a:gs>
              <a:gs pos="100000">
                <a:srgbClr val="9933FF"/>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4</a:t>
            </a:r>
            <a:endParaRPr/>
          </a:p>
        </p:txBody>
      </p:sp>
      <p:sp>
        <p:nvSpPr>
          <p:cNvPr id="330" name="Google Shape;330;p45"/>
          <p:cNvSpPr/>
          <p:nvPr/>
        </p:nvSpPr>
        <p:spPr>
          <a:xfrm>
            <a:off x="2740819" y="857250"/>
            <a:ext cx="3945731" cy="682229"/>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1" u="none" strike="noStrike" cap="none">
                <a:solidFill>
                  <a:srgbClr val="000000"/>
                </a:solidFill>
                <a:latin typeface="Arial"/>
                <a:ea typeface="Arial"/>
                <a:cs typeface="Arial"/>
                <a:sym typeface="Arial"/>
              </a:rPr>
              <a:t> </a:t>
            </a:r>
            <a:r>
              <a:rPr lang="en-US" sz="2700" b="0" i="0" u="none" strike="noStrike" cap="none">
                <a:solidFill>
                  <a:srgbClr val="000000"/>
                </a:solidFill>
                <a:latin typeface="Arial"/>
                <a:ea typeface="Arial"/>
                <a:cs typeface="Arial"/>
                <a:sym typeface="Arial"/>
              </a:rPr>
              <a:t>Giới tính và giới</a:t>
            </a:r>
            <a:endParaRPr sz="2700" b="0" i="0" u="none" strike="noStrike" cap="none">
              <a:solidFill>
                <a:srgbClr val="000000"/>
              </a:solidFill>
              <a:latin typeface="Arial"/>
              <a:ea typeface="Arial"/>
              <a:cs typeface="Arial"/>
              <a:sym typeface="Arial"/>
            </a:endParaRPr>
          </a:p>
        </p:txBody>
      </p:sp>
      <p:sp>
        <p:nvSpPr>
          <p:cNvPr id="331" name="Google Shape;331;p45"/>
          <p:cNvSpPr/>
          <p:nvPr/>
        </p:nvSpPr>
        <p:spPr>
          <a:xfrm>
            <a:off x="3111103" y="1714500"/>
            <a:ext cx="4546997" cy="85725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Vai trò giới, định kiến giới và</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phân biệt đối xử về giới</a:t>
            </a:r>
            <a:endParaRPr sz="2400" b="0" i="0" u="none" strike="noStrike" cap="none">
              <a:solidFill>
                <a:srgbClr val="000000"/>
              </a:solidFill>
              <a:latin typeface="Arial"/>
              <a:ea typeface="Arial"/>
              <a:cs typeface="Arial"/>
              <a:sym typeface="Arial"/>
            </a:endParaRPr>
          </a:p>
        </p:txBody>
      </p:sp>
      <p:sp>
        <p:nvSpPr>
          <p:cNvPr id="332" name="Google Shape;332;p45"/>
          <p:cNvSpPr/>
          <p:nvPr/>
        </p:nvSpPr>
        <p:spPr>
          <a:xfrm>
            <a:off x="3028950" y="2743200"/>
            <a:ext cx="4286250" cy="800100"/>
          </a:xfrm>
          <a:prstGeom prst="flowChartAlternateProcess">
            <a:avLst/>
          </a:prstGeom>
          <a:solidFill>
            <a:srgbClr val="FFC000"/>
          </a:soli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Cân bằng giới, công bằng giới</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và bình đẳng giới</a:t>
            </a:r>
            <a:endParaRPr sz="2400" b="0" i="0" u="none" strike="noStrike" cap="none">
              <a:solidFill>
                <a:srgbClr val="000000"/>
              </a:solidFill>
              <a:latin typeface="Arial"/>
              <a:ea typeface="Arial"/>
              <a:cs typeface="Arial"/>
              <a:sym typeface="Arial"/>
            </a:endParaRPr>
          </a:p>
        </p:txBody>
      </p:sp>
      <p:sp>
        <p:nvSpPr>
          <p:cNvPr id="333" name="Google Shape;333;p45"/>
          <p:cNvSpPr/>
          <p:nvPr/>
        </p:nvSpPr>
        <p:spPr>
          <a:xfrm>
            <a:off x="2643187" y="3714750"/>
            <a:ext cx="4843463" cy="9144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Nhạy cảm giới, trách nhiệm giới</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và lồng ghép giới</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34" name="Google Shape;334;p45"/>
          <p:cNvSpPr/>
          <p:nvPr/>
        </p:nvSpPr>
        <p:spPr>
          <a:xfrm>
            <a:off x="2057400" y="143292"/>
            <a:ext cx="5486400" cy="5539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000"/>
              <a:buFont typeface="Arial"/>
              <a:buNone/>
            </a:pPr>
            <a:r>
              <a:rPr lang="en-US" sz="3000" b="1" i="0" u="none" strike="noStrike" cap="none">
                <a:solidFill>
                  <a:srgbClr val="0000FF"/>
                </a:solidFill>
                <a:latin typeface="Arial"/>
                <a:ea typeface="Arial"/>
                <a:cs typeface="Arial"/>
                <a:sym typeface="Arial"/>
              </a:rPr>
              <a:t>CÁC NỘI DUNG CHÍNH</a:t>
            </a:r>
            <a:endParaRPr/>
          </a:p>
        </p:txBody>
      </p:sp>
      <p:sp>
        <p:nvSpPr>
          <p:cNvPr id="335" name="Google Shape;335;p45"/>
          <p:cNvSpPr/>
          <p:nvPr/>
        </p:nvSpPr>
        <p:spPr>
          <a:xfrm>
            <a:off x="1200150" y="1428750"/>
            <a:ext cx="1314450" cy="2400300"/>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par>
                                <p:cTn id="8" presetID="10" presetClass="entr" presetSubtype="0" fill="hold"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500"/>
                                        <p:tgtEl>
                                          <p:spTgt spid="3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anim calcmode="lin" valueType="num">
                                      <p:cBhvr additive="base">
                                        <p:cTn id="15" dur="500"/>
                                        <p:tgtEl>
                                          <p:spTgt spid="326"/>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330"/>
                                        </p:tgtEl>
                                        <p:attrNameLst>
                                          <p:attrName>style.visibility</p:attrName>
                                        </p:attrNameLst>
                                      </p:cBhvr>
                                      <p:to>
                                        <p:strVal val="visible"/>
                                      </p:to>
                                    </p:set>
                                    <p:anim calcmode="lin" valueType="num">
                                      <p:cBhvr additive="base">
                                        <p:cTn id="18" dur="500"/>
                                        <p:tgtEl>
                                          <p:spTgt spid="330"/>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27"/>
                                        </p:tgtEl>
                                        <p:attrNameLst>
                                          <p:attrName>style.visibility</p:attrName>
                                        </p:attrNameLst>
                                      </p:cBhvr>
                                      <p:to>
                                        <p:strVal val="visible"/>
                                      </p:to>
                                    </p:set>
                                    <p:anim calcmode="lin" valueType="num">
                                      <p:cBhvr additive="base">
                                        <p:cTn id="23" dur="500"/>
                                        <p:tgtEl>
                                          <p:spTgt spid="327"/>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331"/>
                                        </p:tgtEl>
                                        <p:attrNameLst>
                                          <p:attrName>style.visibility</p:attrName>
                                        </p:attrNameLst>
                                      </p:cBhvr>
                                      <p:to>
                                        <p:strVal val="visible"/>
                                      </p:to>
                                    </p:set>
                                    <p:anim calcmode="lin" valueType="num">
                                      <p:cBhvr additive="base">
                                        <p:cTn id="26" dur="500"/>
                                        <p:tgtEl>
                                          <p:spTgt spid="331"/>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28"/>
                                        </p:tgtEl>
                                        <p:attrNameLst>
                                          <p:attrName>style.visibility</p:attrName>
                                        </p:attrNameLst>
                                      </p:cBhvr>
                                      <p:to>
                                        <p:strVal val="visible"/>
                                      </p:to>
                                    </p:set>
                                    <p:anim calcmode="lin" valueType="num">
                                      <p:cBhvr additive="base">
                                        <p:cTn id="31" dur="500"/>
                                        <p:tgtEl>
                                          <p:spTgt spid="328"/>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332"/>
                                        </p:tgtEl>
                                        <p:attrNameLst>
                                          <p:attrName>style.visibility</p:attrName>
                                        </p:attrNameLst>
                                      </p:cBhvr>
                                      <p:to>
                                        <p:strVal val="visible"/>
                                      </p:to>
                                    </p:set>
                                    <p:anim calcmode="lin" valueType="num">
                                      <p:cBhvr additive="base">
                                        <p:cTn id="34" dur="500"/>
                                        <p:tgtEl>
                                          <p:spTgt spid="332"/>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29"/>
                                        </p:tgtEl>
                                        <p:attrNameLst>
                                          <p:attrName>style.visibility</p:attrName>
                                        </p:attrNameLst>
                                      </p:cBhvr>
                                      <p:to>
                                        <p:strVal val="visible"/>
                                      </p:to>
                                    </p:set>
                                    <p:anim calcmode="lin" valueType="num">
                                      <p:cBhvr additive="base">
                                        <p:cTn id="39" dur="500"/>
                                        <p:tgtEl>
                                          <p:spTgt spid="329"/>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333"/>
                                        </p:tgtEl>
                                        <p:attrNameLst>
                                          <p:attrName>style.visibility</p:attrName>
                                        </p:attrNameLst>
                                      </p:cBhvr>
                                      <p:to>
                                        <p:strVal val="visible"/>
                                      </p:to>
                                    </p:set>
                                    <p:anim calcmode="lin" valueType="num">
                                      <p:cBhvr additive="base">
                                        <p:cTn id="42" dur="500"/>
                                        <p:tgtEl>
                                          <p:spTgt spid="3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6"/>
          <p:cNvSpPr/>
          <p:nvPr/>
        </p:nvSpPr>
        <p:spPr>
          <a:xfrm>
            <a:off x="1629118" y="1200151"/>
            <a:ext cx="6858000" cy="3714750"/>
          </a:xfrm>
          <a:prstGeom prst="rect">
            <a:avLst/>
          </a:prstGeom>
          <a:gradFill>
            <a:gsLst>
              <a:gs pos="0">
                <a:schemeClr val="lt1"/>
              </a:gs>
              <a:gs pos="100000">
                <a:srgbClr val="33CCCC"/>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341" name="Google Shape;341;p46"/>
          <p:cNvSpPr/>
          <p:nvPr/>
        </p:nvSpPr>
        <p:spPr>
          <a:xfrm>
            <a:off x="6457951" y="1714501"/>
            <a:ext cx="297656" cy="155972"/>
          </a:xfrm>
          <a:prstGeom prst="ellipse">
            <a:avLst/>
          </a:prstGeom>
          <a:gradFill>
            <a:gsLst>
              <a:gs pos="0">
                <a:srgbClr val="F8F8F8"/>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pic>
        <p:nvPicPr>
          <p:cNvPr id="342" name="Google Shape;342;p46" descr="family_picnic_table_g_a_hc"/>
          <p:cNvPicPr preferRelativeResize="0"/>
          <p:nvPr/>
        </p:nvPicPr>
        <p:blipFill rotWithShape="1">
          <a:blip r:embed="rId3">
            <a:alphaModFix/>
          </a:blip>
          <a:srcRect/>
          <a:stretch/>
        </p:blipFill>
        <p:spPr>
          <a:xfrm>
            <a:off x="5143500" y="2146698"/>
            <a:ext cx="2343150" cy="2882503"/>
          </a:xfrm>
          <a:prstGeom prst="rect">
            <a:avLst/>
          </a:prstGeom>
          <a:noFill/>
          <a:ln>
            <a:noFill/>
          </a:ln>
        </p:spPr>
      </p:pic>
      <p:sp>
        <p:nvSpPr>
          <p:cNvPr id="343" name="Google Shape;343;p46"/>
          <p:cNvSpPr/>
          <p:nvPr/>
        </p:nvSpPr>
        <p:spPr>
          <a:xfrm>
            <a:off x="6172200" y="1625203"/>
            <a:ext cx="1150144" cy="1175147"/>
          </a:xfrm>
          <a:prstGeom prst="rect">
            <a:avLst/>
          </a:prstGeom>
        </p:spPr>
        <p:txBody>
          <a:bodyPr>
            <a:prstTxWarp prst="textPlain">
              <a:avLst/>
            </a:prstTxWarp>
          </a:bodyPr>
          <a:lstStyle/>
          <a:p>
            <a:pPr lvl="0" algn="ctr"/>
            <a:r>
              <a:rPr b="0" i="0">
                <a:ln w="9525" cap="flat" cmpd="sng">
                  <a:solidFill>
                    <a:schemeClr val="lt1"/>
                  </a:solidFill>
                  <a:prstDash val="solid"/>
                  <a:round/>
                  <a:headEnd type="none" w="sm" len="sm"/>
                  <a:tailEnd type="none" w="sm" len="sm"/>
                </a:ln>
                <a:gradFill>
                  <a:gsLst>
                    <a:gs pos="0">
                      <a:srgbClr val="666699"/>
                    </a:gs>
                    <a:gs pos="100000">
                      <a:srgbClr val="2F2F47"/>
                    </a:gs>
                  </a:gsLst>
                  <a:lin ang="5400000" scaled="0"/>
                </a:gradFill>
                <a:latin typeface="Arial Black"/>
              </a:rPr>
              <a:t>?</a:t>
            </a:r>
          </a:p>
        </p:txBody>
      </p:sp>
      <p:pic>
        <p:nvPicPr>
          <p:cNvPr id="344" name="Google Shape;344;p46" descr="0001.bmp"/>
          <p:cNvPicPr preferRelativeResize="0"/>
          <p:nvPr/>
        </p:nvPicPr>
        <p:blipFill rotWithShape="1">
          <a:blip r:embed="rId4">
            <a:alphaModFix/>
          </a:blip>
          <a:srcRect/>
          <a:stretch/>
        </p:blipFill>
        <p:spPr>
          <a:xfrm>
            <a:off x="2457450" y="3619500"/>
            <a:ext cx="1143000" cy="838200"/>
          </a:xfrm>
          <a:prstGeom prst="rect">
            <a:avLst/>
          </a:prstGeom>
          <a:noFill/>
          <a:ln>
            <a:noFill/>
          </a:ln>
        </p:spPr>
      </p:pic>
      <p:sp>
        <p:nvSpPr>
          <p:cNvPr id="345" name="Google Shape;345;p46"/>
          <p:cNvSpPr txBox="1"/>
          <p:nvPr/>
        </p:nvSpPr>
        <p:spPr>
          <a:xfrm>
            <a:off x="1586084" y="1054606"/>
            <a:ext cx="4629150" cy="347067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CÁC ĐIỂM CHÍNH</a:t>
            </a:r>
            <a:endParaRPr/>
          </a:p>
          <a:p>
            <a:pPr marL="385763" marR="0" lvl="0" indent="-385763" algn="l" rtl="0">
              <a:lnSpc>
                <a:spcPct val="100000"/>
              </a:lnSpc>
              <a:spcBef>
                <a:spcPts val="480"/>
              </a:spcBef>
              <a:spcAft>
                <a:spcPts val="0"/>
              </a:spcAft>
              <a:buClr>
                <a:schemeClr val="dk1"/>
              </a:buClr>
              <a:buSzPts val="2400"/>
              <a:buFont typeface="Arial"/>
              <a:buAutoNum type="arabicPeriod"/>
            </a:pPr>
            <a:r>
              <a:rPr lang="en-US" sz="2400" b="1" i="0" u="none" strike="noStrike" cap="none">
                <a:solidFill>
                  <a:schemeClr val="dk1"/>
                </a:solidFill>
                <a:latin typeface="Arial"/>
                <a:ea typeface="Arial"/>
                <a:cs typeface="Arial"/>
                <a:sym typeface="Arial"/>
              </a:rPr>
              <a:t>Phân biệt giới tính và giới</a:t>
            </a:r>
            <a:endParaRPr sz="2400" b="1" i="0" u="none" strike="noStrike" cap="none">
              <a:solidFill>
                <a:schemeClr val="dk1"/>
              </a:solidFill>
              <a:latin typeface="Arial"/>
              <a:ea typeface="Arial"/>
              <a:cs typeface="Arial"/>
              <a:sym typeface="Arial"/>
            </a:endParaRPr>
          </a:p>
          <a:p>
            <a:pPr marL="385763" marR="0" lvl="0" indent="-385763" algn="l" rtl="0">
              <a:lnSpc>
                <a:spcPct val="100000"/>
              </a:lnSpc>
              <a:spcBef>
                <a:spcPts val="480"/>
              </a:spcBef>
              <a:spcAft>
                <a:spcPts val="0"/>
              </a:spcAft>
              <a:buClr>
                <a:schemeClr val="dk1"/>
              </a:buClr>
              <a:buSzPts val="2400"/>
              <a:buFont typeface="Arial"/>
              <a:buAutoNum type="arabicPeriod"/>
            </a:pPr>
            <a:r>
              <a:rPr lang="en-US" sz="2400" b="1" i="0" u="none" strike="noStrike" cap="none">
                <a:solidFill>
                  <a:schemeClr val="dk1"/>
                </a:solidFill>
                <a:latin typeface="Arial"/>
                <a:ea typeface="Arial"/>
                <a:cs typeface="Arial"/>
                <a:sym typeface="Arial"/>
              </a:rPr>
              <a:t>Quá trình xã hội hóa giới</a:t>
            </a:r>
            <a:endParaRPr sz="2400" b="0" i="0" u="none" strike="noStrike" cap="none">
              <a:solidFill>
                <a:schemeClr val="dk1"/>
              </a:solidFill>
              <a:latin typeface="Arial"/>
              <a:ea typeface="Arial"/>
              <a:cs typeface="Arial"/>
              <a:sym typeface="Arial"/>
            </a:endParaRPr>
          </a:p>
          <a:p>
            <a:pPr marL="385763" marR="0" lvl="0" indent="-385763" algn="l" rtl="0">
              <a:lnSpc>
                <a:spcPct val="100000"/>
              </a:lnSpc>
              <a:spcBef>
                <a:spcPts val="480"/>
              </a:spcBef>
              <a:spcAft>
                <a:spcPts val="0"/>
              </a:spcAft>
              <a:buClr>
                <a:schemeClr val="dk1"/>
              </a:buClr>
              <a:buSzPts val="2400"/>
              <a:buFont typeface="Arial"/>
              <a:buAutoNum type="arabicPeriod"/>
            </a:pPr>
            <a:r>
              <a:rPr lang="en-US" sz="2400" b="1" i="0" u="none" strike="noStrike" cap="none">
                <a:solidFill>
                  <a:schemeClr val="dk1"/>
                </a:solidFill>
                <a:latin typeface="Arial"/>
                <a:ea typeface="Arial"/>
                <a:cs typeface="Arial"/>
                <a:sym typeface="Arial"/>
              </a:rPr>
              <a:t>Đồng tính, song tính và chuyển giới (LGBT)</a:t>
            </a:r>
            <a:endParaRPr/>
          </a:p>
          <a:p>
            <a:pPr marL="342900" marR="0" lvl="0" indent="-3429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46" name="Google Shape;346;p46"/>
          <p:cNvSpPr/>
          <p:nvPr/>
        </p:nvSpPr>
        <p:spPr>
          <a:xfrm>
            <a:off x="1791044" y="309670"/>
            <a:ext cx="598885" cy="591740"/>
          </a:xfrm>
          <a:prstGeom prst="ellipse">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700"/>
              <a:buFont typeface="Arial"/>
              <a:buNone/>
            </a:pPr>
            <a:r>
              <a:rPr lang="en-US" sz="2700" b="1" i="0" u="none" strike="noStrike" cap="none">
                <a:solidFill>
                  <a:srgbClr val="FF0000"/>
                </a:solidFill>
                <a:latin typeface="Arial"/>
                <a:ea typeface="Arial"/>
                <a:cs typeface="Arial"/>
                <a:sym typeface="Arial"/>
              </a:rPr>
              <a:t>1</a:t>
            </a:r>
            <a:endParaRPr/>
          </a:p>
        </p:txBody>
      </p:sp>
      <p:sp>
        <p:nvSpPr>
          <p:cNvPr id="347" name="Google Shape;347;p46"/>
          <p:cNvSpPr/>
          <p:nvPr/>
        </p:nvSpPr>
        <p:spPr>
          <a:xfrm>
            <a:off x="2627784" y="264426"/>
            <a:ext cx="4574381" cy="682228"/>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1" u="none" strike="noStrike" cap="none">
                <a:solidFill>
                  <a:srgbClr val="000000"/>
                </a:solidFill>
                <a:latin typeface="Arial"/>
                <a:ea typeface="Arial"/>
                <a:cs typeface="Arial"/>
                <a:sym typeface="Arial"/>
              </a:rPr>
              <a:t> </a:t>
            </a:r>
            <a:r>
              <a:rPr lang="en-US" sz="2700" b="1" i="0" u="none" strike="noStrike" cap="none">
                <a:solidFill>
                  <a:srgbClr val="FF0000"/>
                </a:solidFill>
                <a:latin typeface="Arial"/>
                <a:ea typeface="Arial"/>
                <a:cs typeface="Arial"/>
                <a:sym typeface="Arial"/>
              </a:rPr>
              <a:t>GIỚI TÍNH VÀ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2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6"/>
                                        </p:tgtEl>
                                        <p:attrNameLst>
                                          <p:attrName>style.visibility</p:attrName>
                                        </p:attrNameLst>
                                      </p:cBhvr>
                                      <p:to>
                                        <p:strVal val="visible"/>
                                      </p:to>
                                    </p:set>
                                    <p:anim calcmode="lin" valueType="num">
                                      <p:cBhvr additive="base">
                                        <p:cTn id="12" dur="500"/>
                                        <p:tgtEl>
                                          <p:spTgt spid="346"/>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347"/>
                                        </p:tgtEl>
                                        <p:attrNameLst>
                                          <p:attrName>style.visibility</p:attrName>
                                        </p:attrNameLst>
                                      </p:cBhvr>
                                      <p:to>
                                        <p:strVal val="visible"/>
                                      </p:to>
                                    </p:set>
                                    <p:anim calcmode="lin" valueType="num">
                                      <p:cBhvr additive="base">
                                        <p:cTn id="15" dur="500"/>
                                        <p:tgtEl>
                                          <p:spTgt spid="3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700"/>
              <a:buNone/>
            </a:pPr>
            <a:r>
              <a:rPr lang="en-US" sz="2700" b="1">
                <a:solidFill>
                  <a:srgbClr val="002060"/>
                </a:solidFill>
                <a:latin typeface="Verdana"/>
                <a:ea typeface="Verdana"/>
                <a:cs typeface="Verdana"/>
                <a:sym typeface="Verdana"/>
              </a:rPr>
              <a:t>NAM VÀ NỮ KHÁC NHAU</a:t>
            </a:r>
            <a:br>
              <a:rPr lang="en-US" sz="2700" b="1">
                <a:solidFill>
                  <a:srgbClr val="002060"/>
                </a:solidFill>
                <a:latin typeface="Verdana"/>
                <a:ea typeface="Verdana"/>
                <a:cs typeface="Verdana"/>
                <a:sym typeface="Verdana"/>
              </a:rPr>
            </a:br>
            <a:r>
              <a:rPr lang="en-US" sz="2700" b="1">
                <a:solidFill>
                  <a:srgbClr val="002060"/>
                </a:solidFill>
                <a:latin typeface="Verdana"/>
                <a:ea typeface="Verdana"/>
                <a:cs typeface="Verdana"/>
                <a:sym typeface="Verdana"/>
              </a:rPr>
              <a:t> NHƯ THẾ NÀO?</a:t>
            </a:r>
            <a:endParaRPr/>
          </a:p>
        </p:txBody>
      </p:sp>
      <p:sp>
        <p:nvSpPr>
          <p:cNvPr id="353" name="Google Shape;353;p47"/>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900"/>
              <a:buFont typeface="Calibri"/>
              <a:buNone/>
            </a:pPr>
            <a:fld id="{00000000-1234-1234-1234-123412341234}" type="slidenum">
              <a:rPr lang="en-US" sz="900" b="0" i="0" u="none" strike="noStrike" cap="none">
                <a:solidFill>
                  <a:srgbClr val="898989"/>
                </a:solidFill>
                <a:latin typeface="Calibri"/>
                <a:ea typeface="Calibri"/>
                <a:cs typeface="Calibri"/>
                <a:sym typeface="Calibri"/>
              </a:rPr>
              <a:t>12</a:t>
            </a:fld>
            <a:endParaRPr sz="900" b="0" i="0" u="none" strike="noStrike" cap="none">
              <a:solidFill>
                <a:srgbClr val="898989"/>
              </a:solidFill>
              <a:latin typeface="Calibri"/>
              <a:ea typeface="Calibri"/>
              <a:cs typeface="Calibri"/>
              <a:sym typeface="Calibri"/>
            </a:endParaRPr>
          </a:p>
        </p:txBody>
      </p:sp>
      <p:sp>
        <p:nvSpPr>
          <p:cNvPr id="354" name="Google Shape;354;p47"/>
          <p:cNvSpPr/>
          <p:nvPr/>
        </p:nvSpPr>
        <p:spPr>
          <a:xfrm>
            <a:off x="5715000" y="0"/>
            <a:ext cx="2114550" cy="2286000"/>
          </a:xfrm>
          <a:prstGeom prst="cloudCallout">
            <a:avLst>
              <a:gd name="adj1" fmla="val -129528"/>
              <a:gd name="adj2" fmla="val 68699"/>
            </a:avLst>
          </a:prstGeom>
          <a:gradFill>
            <a:gsLst>
              <a:gs pos="0">
                <a:srgbClr val="3A7CCB"/>
              </a:gs>
              <a:gs pos="20000">
                <a:srgbClr val="3C7BC7"/>
              </a:gs>
              <a:gs pos="100000">
                <a:srgbClr val="2C5D98"/>
              </a:gs>
            </a:gsLst>
            <a:lin ang="5400000" scaled="0"/>
          </a:gradFill>
          <a:ln w="9525" cap="flat" cmpd="sng">
            <a:solidFill>
              <a:srgbClr val="4A7EB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55" name="Google Shape;355;p47"/>
          <p:cNvPicPr preferRelativeResize="0"/>
          <p:nvPr/>
        </p:nvPicPr>
        <p:blipFill rotWithShape="1">
          <a:blip r:embed="rId3">
            <a:alphaModFix/>
          </a:blip>
          <a:srcRect/>
          <a:stretch/>
        </p:blipFill>
        <p:spPr>
          <a:xfrm>
            <a:off x="1714501" y="2171700"/>
            <a:ext cx="1756172" cy="2559844"/>
          </a:xfrm>
          <a:prstGeom prst="rect">
            <a:avLst/>
          </a:prstGeom>
          <a:noFill/>
          <a:ln>
            <a:noFill/>
          </a:ln>
        </p:spPr>
      </p:pic>
      <p:pic>
        <p:nvPicPr>
          <p:cNvPr id="356" name="Google Shape;356;p47"/>
          <p:cNvPicPr preferRelativeResize="0"/>
          <p:nvPr/>
        </p:nvPicPr>
        <p:blipFill rotWithShape="1">
          <a:blip r:embed="rId4">
            <a:alphaModFix/>
          </a:blip>
          <a:srcRect/>
          <a:stretch/>
        </p:blipFill>
        <p:spPr>
          <a:xfrm>
            <a:off x="4914900" y="2228850"/>
            <a:ext cx="1485900" cy="2340769"/>
          </a:xfrm>
          <a:prstGeom prst="rect">
            <a:avLst/>
          </a:prstGeom>
          <a:noFill/>
          <a:ln>
            <a:noFill/>
          </a:ln>
        </p:spPr>
      </p:pic>
      <p:pic>
        <p:nvPicPr>
          <p:cNvPr id="357" name="Google Shape;357;p47" descr="images.png"/>
          <p:cNvPicPr preferRelativeResize="0"/>
          <p:nvPr/>
        </p:nvPicPr>
        <p:blipFill rotWithShape="1">
          <a:blip r:embed="rId5">
            <a:alphaModFix/>
          </a:blip>
          <a:srcRect/>
          <a:stretch/>
        </p:blipFill>
        <p:spPr>
          <a:xfrm>
            <a:off x="6167437" y="514351"/>
            <a:ext cx="1262063" cy="1222772"/>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954088" y="179785"/>
            <a:ext cx="7773987" cy="51673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3200"/>
              <a:buFont typeface="Arial"/>
              <a:buNone/>
            </a:pPr>
            <a:r>
              <a:rPr lang="en-US" sz="3200" b="1">
                <a:solidFill>
                  <a:srgbClr val="002060"/>
                </a:solidFill>
              </a:rPr>
              <a:t>Bài tập thẻ</a:t>
            </a:r>
            <a:endParaRPr sz="3200" b="1">
              <a:solidFill>
                <a:srgbClr val="002060"/>
              </a:solidFill>
            </a:endParaRPr>
          </a:p>
        </p:txBody>
      </p:sp>
      <p:graphicFrame>
        <p:nvGraphicFramePr>
          <p:cNvPr id="363" name="Google Shape;363;p48"/>
          <p:cNvGraphicFramePr/>
          <p:nvPr/>
        </p:nvGraphicFramePr>
        <p:xfrm>
          <a:off x="1485900" y="1200150"/>
          <a:ext cx="6172200" cy="2057440"/>
        </p:xfrm>
        <a:graphic>
          <a:graphicData uri="http://schemas.openxmlformats.org/drawingml/2006/table">
            <a:tbl>
              <a:tblPr>
                <a:noFill/>
                <a:tableStyleId>{15B20D8F-0277-44B1-8E8E-670F36562500}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278600">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NAM</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NAM – NỮ</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NỮ</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7145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Tinh trùng</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Mạnh mẽ</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giám đốc</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trụ cột</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Quyết đoán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Giỏi toán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Tinh hoàn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Dương vật</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Kinh nguyệt</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Yếu đuối</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Dịu dàng</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nội trợ</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Chăm sóc con cái</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Mang thai</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Đan lát</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Sinh con</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364" name="Google Shape;364;p48"/>
          <p:cNvSpPr/>
          <p:nvPr/>
        </p:nvSpPr>
        <p:spPr>
          <a:xfrm>
            <a:off x="1494702" y="1761529"/>
            <a:ext cx="1085850" cy="820341"/>
          </a:xfrm>
          <a:prstGeom prst="roundRect">
            <a:avLst>
              <a:gd name="adj" fmla="val 16667"/>
            </a:avLst>
          </a:prstGeom>
          <a:solidFill>
            <a:srgbClr val="0000FF"/>
          </a:solidFill>
          <a:ln w="9525" cap="flat" cmpd="sng">
            <a:solidFill>
              <a:srgbClr val="D8D8D8"/>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5" name="Google Shape;365;p48"/>
          <p:cNvSpPr/>
          <p:nvPr/>
        </p:nvSpPr>
        <p:spPr>
          <a:xfrm>
            <a:off x="5657850" y="1771650"/>
            <a:ext cx="1371600" cy="742918"/>
          </a:xfrm>
          <a:prstGeom prst="roundRect">
            <a:avLst>
              <a:gd name="adj" fmla="val 16667"/>
            </a:avLst>
          </a:prstGeom>
          <a:solidFill>
            <a:srgbClr val="FF0000"/>
          </a:solidFill>
          <a:ln w="9525" cap="flat" cmpd="sng">
            <a:solidFill>
              <a:srgbClr val="D8D8D8"/>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6" name="Google Shape;366;p48"/>
          <p:cNvSpPr/>
          <p:nvPr/>
        </p:nvSpPr>
        <p:spPr>
          <a:xfrm>
            <a:off x="5657850" y="2800350"/>
            <a:ext cx="685800" cy="171450"/>
          </a:xfrm>
          <a:prstGeom prst="roundRect">
            <a:avLst>
              <a:gd name="adj" fmla="val 16667"/>
            </a:avLst>
          </a:prstGeom>
          <a:solidFill>
            <a:srgbClr val="FF0000"/>
          </a:solidFill>
          <a:ln w="9525" cap="flat" cmpd="sng">
            <a:solidFill>
              <a:srgbClr val="D8D8D8"/>
            </a:solidFill>
            <a:prstDash val="solid"/>
            <a:round/>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7" name="Google Shape;367;p48"/>
          <p:cNvSpPr/>
          <p:nvPr/>
        </p:nvSpPr>
        <p:spPr>
          <a:xfrm>
            <a:off x="3486150" y="2171700"/>
            <a:ext cx="733425" cy="363141"/>
          </a:xfrm>
          <a:prstGeom prst="rightArrow">
            <a:avLst>
              <a:gd name="adj1" fmla="val 50000"/>
              <a:gd name="adj2" fmla="val 49996"/>
            </a:avLst>
          </a:prstGeom>
          <a:solidFill>
            <a:srgbClr val="0000FF"/>
          </a:solidFill>
          <a:ln w="9525" cap="flat" cmpd="sng">
            <a:solidFill>
              <a:srgbClr val="D8D8D8"/>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8" name="Google Shape;368;p48"/>
          <p:cNvSpPr/>
          <p:nvPr/>
        </p:nvSpPr>
        <p:spPr>
          <a:xfrm>
            <a:off x="4914900" y="2114550"/>
            <a:ext cx="733425" cy="363141"/>
          </a:xfrm>
          <a:prstGeom prst="leftArrow">
            <a:avLst>
              <a:gd name="adj1" fmla="val 50000"/>
              <a:gd name="adj2" fmla="val 49996"/>
            </a:avLst>
          </a:prstGeom>
          <a:solidFill>
            <a:srgbClr val="FF0000"/>
          </a:solidFill>
          <a:ln w="9525" cap="flat" cmpd="sng">
            <a:solidFill>
              <a:srgbClr val="D8D8D8"/>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9" name="Google Shape;369;p48"/>
          <p:cNvSpPr txBox="1"/>
          <p:nvPr/>
        </p:nvSpPr>
        <p:spPr>
          <a:xfrm>
            <a:off x="4400551" y="4848225"/>
            <a:ext cx="184731"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50"/>
              <a:buFont typeface="Arial"/>
              <a:buNone/>
            </a:pPr>
            <a:endParaRPr sz="105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8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animEffect transition="in" filter="fade">
                                      <p:cBhvr>
                                        <p:cTn id="17" dur="2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954088" y="179785"/>
            <a:ext cx="7773987" cy="51673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000"/>
              <a:buFont typeface="Arial"/>
              <a:buNone/>
            </a:pPr>
            <a:r>
              <a:rPr lang="en-US" sz="4000" b="1">
                <a:solidFill>
                  <a:srgbClr val="002060"/>
                </a:solidFill>
              </a:rPr>
              <a:t>Bài tập thẻ</a:t>
            </a:r>
            <a:endParaRPr sz="4000" b="1">
              <a:solidFill>
                <a:srgbClr val="002060"/>
              </a:solidFill>
            </a:endParaRPr>
          </a:p>
        </p:txBody>
      </p:sp>
      <p:graphicFrame>
        <p:nvGraphicFramePr>
          <p:cNvPr id="375" name="Google Shape;375;p49"/>
          <p:cNvGraphicFramePr/>
          <p:nvPr/>
        </p:nvGraphicFramePr>
        <p:xfrm>
          <a:off x="1485900" y="1200151"/>
          <a:ext cx="6172200" cy="2484060"/>
        </p:xfrm>
        <a:graphic>
          <a:graphicData uri="http://schemas.openxmlformats.org/drawingml/2006/table">
            <a:tbl>
              <a:tblPr>
                <a:noFill/>
                <a:tableStyleId>{15B20D8F-0277-44B1-8E8E-670F36562500}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277425">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NAM</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NAM – NỮ</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b="1" i="0" u="none" strike="noStrike" cap="none">
                          <a:solidFill>
                            <a:srgbClr val="FF0000"/>
                          </a:solidFill>
                          <a:latin typeface="Calibri"/>
                          <a:ea typeface="Calibri"/>
                          <a:cs typeface="Calibri"/>
                          <a:sym typeface="Calibri"/>
                        </a:rPr>
                        <a:t>NỮ</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1264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Tinh trùng</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Tinh hoàn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Dương vật</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Mạnh mẽ</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giám đốc</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trụ cột</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Quyết đoán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Giỏi toán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Yếu đuối</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Dịu dàng</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Làm nội trợ</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Chăm sóc con</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Đan lát</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Kinh nguyệt</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Mang thai</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Sinh con</a:t>
                      </a:r>
                      <a:endParaRPr/>
                    </a:p>
                  </a:txBody>
                  <a:tcPr marL="68575" marR="68575" marT="34275" marB="342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376" name="Google Shape;376;p49"/>
          <p:cNvSpPr txBox="1"/>
          <p:nvPr/>
        </p:nvSpPr>
        <p:spPr>
          <a:xfrm>
            <a:off x="1600200" y="3200400"/>
            <a:ext cx="1659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GIỚI TÍNH</a:t>
            </a:r>
            <a:endParaRPr/>
          </a:p>
        </p:txBody>
      </p:sp>
      <p:sp>
        <p:nvSpPr>
          <p:cNvPr id="377" name="Google Shape;377;p49"/>
          <p:cNvSpPr txBox="1"/>
          <p:nvPr/>
        </p:nvSpPr>
        <p:spPr>
          <a:xfrm>
            <a:off x="5772150" y="3086100"/>
            <a:ext cx="1659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GIỚI TÍNH</a:t>
            </a:r>
            <a:endParaRPr/>
          </a:p>
        </p:txBody>
      </p:sp>
      <p:sp>
        <p:nvSpPr>
          <p:cNvPr id="378" name="Google Shape;378;p49"/>
          <p:cNvSpPr txBox="1"/>
          <p:nvPr/>
        </p:nvSpPr>
        <p:spPr>
          <a:xfrm>
            <a:off x="4143837" y="3684207"/>
            <a:ext cx="8563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0"/>
              </a:buClr>
              <a:buSzPts val="2400"/>
              <a:buFont typeface="Arial"/>
              <a:buNone/>
            </a:pPr>
            <a:r>
              <a:rPr lang="en-US" sz="2400" b="1" i="0" u="none" strike="noStrike" cap="none">
                <a:solidFill>
                  <a:srgbClr val="000090"/>
                </a:solidFill>
                <a:latin typeface="Arial"/>
                <a:ea typeface="Arial"/>
                <a:cs typeface="Arial"/>
                <a:sym typeface="Arial"/>
              </a:rPr>
              <a:t>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10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gtEl>
                                        <p:attrNameLst>
                                          <p:attrName>style.visibility</p:attrName>
                                        </p:attrNameLst>
                                      </p:cBhvr>
                                      <p:to>
                                        <p:strVal val="visible"/>
                                      </p:to>
                                    </p:set>
                                    <p:animEffect transition="in" filter="fade">
                                      <p:cBhvr>
                                        <p:cTn id="1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1115616" y="25735"/>
            <a:ext cx="8028383"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0000FF"/>
                </a:solidFill>
                <a:latin typeface="Arial"/>
                <a:ea typeface="Arial"/>
                <a:cs typeface="Arial"/>
                <a:sym typeface="Arial"/>
              </a:rPr>
              <a:t>Hoạt động 1: </a:t>
            </a:r>
            <a:br>
              <a:rPr lang="en-US" sz="2100" b="1">
                <a:solidFill>
                  <a:srgbClr val="0000FF"/>
                </a:solidFill>
                <a:latin typeface="Arial"/>
                <a:ea typeface="Arial"/>
                <a:cs typeface="Arial"/>
                <a:sym typeface="Arial"/>
              </a:rPr>
            </a:br>
            <a:r>
              <a:rPr lang="en-US" sz="2100" b="1">
                <a:solidFill>
                  <a:srgbClr val="0000FF"/>
                </a:solidFill>
                <a:latin typeface="Arial"/>
                <a:ea typeface="Arial"/>
                <a:cs typeface="Arial"/>
                <a:sym typeface="Arial"/>
              </a:rPr>
              <a:t>Thử tài hiểu biết về giới tính và giới</a:t>
            </a:r>
            <a:endParaRPr sz="2100" b="1">
              <a:solidFill>
                <a:srgbClr val="0000FF"/>
              </a:solidFill>
              <a:latin typeface="Arial"/>
              <a:ea typeface="Arial"/>
              <a:cs typeface="Arial"/>
              <a:sym typeface="Arial"/>
            </a:endParaRPr>
          </a:p>
        </p:txBody>
      </p:sp>
      <p:sp>
        <p:nvSpPr>
          <p:cNvPr id="384" name="Google Shape;384;p50"/>
          <p:cNvSpPr txBox="1">
            <a:spLocks noGrp="1"/>
          </p:cNvSpPr>
          <p:nvPr>
            <p:ph type="title"/>
          </p:nvPr>
        </p:nvSpPr>
        <p:spPr>
          <a:xfrm>
            <a:off x="827584" y="915566"/>
            <a:ext cx="6515100" cy="42227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FF"/>
              </a:buClr>
              <a:buSzPts val="1800"/>
              <a:buFont typeface="Arial"/>
              <a:buNone/>
            </a:pPr>
            <a:r>
              <a:rPr lang="en-US" sz="1800" b="1" i="0" u="none" strike="noStrike" cap="none">
                <a:solidFill>
                  <a:srgbClr val="0000FF"/>
                </a:solidFill>
                <a:latin typeface="Arial"/>
                <a:ea typeface="Arial"/>
                <a:cs typeface="Arial"/>
                <a:sym typeface="Arial"/>
              </a:rPr>
              <a:t>“Đặc điểm này thuộc về ai?”</a:t>
            </a:r>
            <a:endParaRPr/>
          </a:p>
        </p:txBody>
      </p:sp>
      <p:sp>
        <p:nvSpPr>
          <p:cNvPr id="385" name="Google Shape;385;p50"/>
          <p:cNvSpPr txBox="1">
            <a:spLocks noGrp="1"/>
          </p:cNvSpPr>
          <p:nvPr>
            <p:ph type="body" idx="1"/>
          </p:nvPr>
        </p:nvSpPr>
        <p:spPr>
          <a:xfrm>
            <a:off x="1954378" y="1474376"/>
            <a:ext cx="7164288" cy="3257550"/>
          </a:xfrm>
          <a:prstGeom prst="rect">
            <a:avLst/>
          </a:prstGeom>
          <a:noFill/>
          <a:ln>
            <a:noFill/>
          </a:ln>
        </p:spPr>
        <p:txBody>
          <a:bodyPr spcFirstLastPara="1" wrap="square" lIns="91425" tIns="45700" rIns="91425" bIns="45700" anchor="t" anchorCtr="0">
            <a:normAutofit/>
          </a:bodyPr>
          <a:lstStyle/>
          <a:p>
            <a:pPr marL="0" marR="0" lvl="0" indent="-11430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Arial"/>
                <a:ea typeface="Arial"/>
                <a:cs typeface="Arial"/>
                <a:sym typeface="Arial"/>
              </a:rPr>
              <a:t>Mỗi nhóm nhận được 6-7 thẻ màu, trong mỗi thẻ có ghi một đặc điểm của nam hoặc nữ.</a:t>
            </a:r>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Arial"/>
                <a:ea typeface="Arial"/>
                <a:cs typeface="Arial"/>
                <a:sym typeface="Arial"/>
              </a:rPr>
              <a:t>Các nhóm thảo luận và lựa chọn thẻ để dán lên 3 cột trên bảng theo quy định sau: </a:t>
            </a:r>
            <a:endParaRPr/>
          </a:p>
          <a:p>
            <a:pPr marL="0" marR="0" lvl="1" indent="0" algn="l" rtl="0">
              <a:lnSpc>
                <a:spcPct val="100000"/>
              </a:lnSpc>
              <a:spcBef>
                <a:spcPts val="0"/>
              </a:spcBef>
              <a:spcAft>
                <a:spcPts val="0"/>
              </a:spcAft>
              <a:buClr>
                <a:srgbClr val="0000FF"/>
              </a:buClr>
              <a:buSzPts val="1800"/>
              <a:buFont typeface="Noto Sans Symbols"/>
              <a:buChar char="⮚"/>
            </a:pPr>
            <a:r>
              <a:rPr lang="en-US" sz="1800" b="1" i="0" u="none" strike="noStrike" cap="none">
                <a:solidFill>
                  <a:srgbClr val="0000FF"/>
                </a:solidFill>
                <a:latin typeface="Arial"/>
                <a:ea typeface="Arial"/>
                <a:cs typeface="Arial"/>
                <a:sym typeface="Arial"/>
              </a:rPr>
              <a:t>Cột bên trái: </a:t>
            </a:r>
            <a:r>
              <a:rPr lang="en-US" sz="1800" b="1" i="0" u="none" strike="noStrike" cap="none">
                <a:solidFill>
                  <a:srgbClr val="C00000"/>
                </a:solidFill>
                <a:latin typeface="Arial"/>
                <a:ea typeface="Arial"/>
                <a:cs typeface="Arial"/>
                <a:sym typeface="Arial"/>
              </a:rPr>
              <a:t>Dán những đặc điểm thuộc về Nữ;</a:t>
            </a:r>
            <a:endParaRPr/>
          </a:p>
          <a:p>
            <a:pPr marL="0" marR="0" lvl="1" indent="0" algn="l" rtl="0">
              <a:lnSpc>
                <a:spcPct val="100000"/>
              </a:lnSpc>
              <a:spcBef>
                <a:spcPts val="0"/>
              </a:spcBef>
              <a:spcAft>
                <a:spcPts val="0"/>
              </a:spcAft>
              <a:buClr>
                <a:srgbClr val="0000FF"/>
              </a:buClr>
              <a:buSzPts val="1800"/>
              <a:buFont typeface="Noto Sans Symbols"/>
              <a:buChar char="⮚"/>
            </a:pPr>
            <a:r>
              <a:rPr lang="en-US" sz="1800" b="1" i="0" u="none" strike="noStrike" cap="none">
                <a:solidFill>
                  <a:srgbClr val="0000FF"/>
                </a:solidFill>
                <a:latin typeface="Arial"/>
                <a:ea typeface="Arial"/>
                <a:cs typeface="Arial"/>
                <a:sym typeface="Arial"/>
              </a:rPr>
              <a:t>Cột bên phải: </a:t>
            </a:r>
            <a:r>
              <a:rPr lang="en-US" sz="1800" b="1" i="0" u="none" strike="noStrike" cap="none">
                <a:solidFill>
                  <a:srgbClr val="C00000"/>
                </a:solidFill>
                <a:latin typeface="Arial"/>
                <a:ea typeface="Arial"/>
                <a:cs typeface="Arial"/>
                <a:sym typeface="Arial"/>
              </a:rPr>
              <a:t>Dán những đặc điểm thuộc về Nam</a:t>
            </a:r>
            <a:endParaRPr/>
          </a:p>
          <a:p>
            <a:pPr marL="0" marR="0" lvl="1" indent="0" algn="l" rtl="0">
              <a:lnSpc>
                <a:spcPct val="100000"/>
              </a:lnSpc>
              <a:spcBef>
                <a:spcPts val="0"/>
              </a:spcBef>
              <a:spcAft>
                <a:spcPts val="0"/>
              </a:spcAft>
              <a:buClr>
                <a:srgbClr val="0000FF"/>
              </a:buClr>
              <a:buSzPts val="1800"/>
              <a:buFont typeface="Noto Sans Symbols"/>
              <a:buChar char="⮚"/>
            </a:pPr>
            <a:r>
              <a:rPr lang="en-US" sz="1800" b="1" i="0" u="none" strike="noStrike" cap="none">
                <a:solidFill>
                  <a:srgbClr val="0000FF"/>
                </a:solidFill>
                <a:latin typeface="Arial"/>
                <a:ea typeface="Arial"/>
                <a:cs typeface="Arial"/>
                <a:sym typeface="Arial"/>
              </a:rPr>
              <a:t>Cột ở giữa:</a:t>
            </a:r>
            <a:r>
              <a:rPr lang="en-US" sz="1800" b="1" i="0" u="none" strike="noStrike" cap="none">
                <a:solidFill>
                  <a:srgbClr val="C00000"/>
                </a:solidFill>
                <a:latin typeface="Arial"/>
                <a:ea typeface="Arial"/>
                <a:cs typeface="Arial"/>
                <a:sym typeface="Arial"/>
              </a:rPr>
              <a:t> Dán những đặc điểm vừa đúng cho cả nam và nữ</a:t>
            </a:r>
            <a:r>
              <a:rPr lang="en-US" sz="1875" b="1" i="0" u="none" strike="noStrike" cap="none">
                <a:solidFill>
                  <a:srgbClr val="C00000"/>
                </a:solidFill>
                <a:latin typeface="Arial"/>
                <a:ea typeface="Arial"/>
                <a:cs typeface="Arial"/>
                <a:sym typeface="Arial"/>
              </a:rPr>
              <a:t> </a:t>
            </a:r>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Arial"/>
                <a:ea typeface="Arial"/>
                <a:cs typeface="Arial"/>
                <a:sym typeface="Arial"/>
              </a:rPr>
              <a:t>Thầy/cô có nhận xét gì về các đặc điểm này ở mỗi nhóm?</a:t>
            </a:r>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Arial"/>
                <a:ea typeface="Arial"/>
                <a:cs typeface="Arial"/>
                <a:sym typeface="Arial"/>
              </a:rPr>
              <a:t>Đặc điểm ở cột nào thể hiện Giới tính? Giới ? Vì sao?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1"/>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GIỚI TÍNH VÀ GIỚI</a:t>
            </a:r>
            <a:endParaRPr/>
          </a:p>
        </p:txBody>
      </p:sp>
      <p:sp>
        <p:nvSpPr>
          <p:cNvPr id="392" name="Google Shape;392;p51"/>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16</a:t>
            </a:fld>
            <a:endParaRPr sz="1400" b="0" i="0" u="none" strike="noStrike" cap="none">
              <a:solidFill>
                <a:srgbClr val="898989"/>
              </a:solidFill>
              <a:latin typeface="Calibri"/>
              <a:ea typeface="Calibri"/>
              <a:cs typeface="Calibri"/>
              <a:sym typeface="Calibri"/>
            </a:endParaRPr>
          </a:p>
        </p:txBody>
      </p:sp>
      <p:pic>
        <p:nvPicPr>
          <p:cNvPr id="393" name="Google Shape;393;p51" descr="batbinhdanggioi2.jpg"/>
          <p:cNvPicPr preferRelativeResize="0">
            <a:picLocks noGrp="1"/>
          </p:cNvPicPr>
          <p:nvPr>
            <p:ph type="body" idx="1"/>
          </p:nvPr>
        </p:nvPicPr>
        <p:blipFill rotWithShape="1">
          <a:blip r:embed="rId3">
            <a:alphaModFix/>
          </a:blip>
          <a:srcRect/>
          <a:stretch/>
        </p:blipFill>
        <p:spPr>
          <a:xfrm>
            <a:off x="5715000" y="2914650"/>
            <a:ext cx="3429000" cy="2228850"/>
          </a:xfrm>
          <a:prstGeom prst="rect">
            <a:avLst/>
          </a:prstGeom>
          <a:noFill/>
          <a:ln>
            <a:noFill/>
          </a:ln>
        </p:spPr>
      </p:pic>
      <p:sp>
        <p:nvSpPr>
          <p:cNvPr id="394" name="Google Shape;394;p51"/>
          <p:cNvSpPr/>
          <p:nvPr/>
        </p:nvSpPr>
        <p:spPr>
          <a:xfrm>
            <a:off x="4343400" y="685800"/>
            <a:ext cx="3657600" cy="1885950"/>
          </a:xfrm>
          <a:prstGeom prst="wedgeRoundRectCallout">
            <a:avLst>
              <a:gd name="adj1" fmla="val 1278"/>
              <a:gd name="adj2" fmla="val 66606"/>
              <a:gd name="adj3" fmla="val 16667"/>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100"/>
              <a:buFont typeface="Arial"/>
              <a:buNone/>
            </a:pPr>
            <a:r>
              <a:rPr lang="en-US" sz="2100" b="1" i="0" u="none" strike="noStrike" cap="none">
                <a:solidFill>
                  <a:srgbClr val="C00000"/>
                </a:solidFill>
                <a:latin typeface="Arial"/>
                <a:ea typeface="Arial"/>
                <a:cs typeface="Arial"/>
                <a:sym typeface="Arial"/>
              </a:rPr>
              <a:t>Giới </a:t>
            </a:r>
            <a:endParaRPr/>
          </a:p>
          <a:p>
            <a:pPr marL="0" marR="0" lvl="0" indent="0" algn="l" rtl="0">
              <a:lnSpc>
                <a:spcPct val="100000"/>
              </a:lnSpc>
              <a:spcBef>
                <a:spcPts val="0"/>
              </a:spcBef>
              <a:spcAft>
                <a:spcPts val="0"/>
              </a:spcAft>
              <a:buClr>
                <a:srgbClr val="0000FF"/>
              </a:buClr>
              <a:buSzPts val="2250"/>
              <a:buFont typeface="Times New Roman"/>
              <a:buNone/>
            </a:pPr>
            <a:r>
              <a:rPr lang="en-US" sz="2250" b="1" i="1" u="none" strike="noStrike" cap="none">
                <a:solidFill>
                  <a:srgbClr val="0000FF"/>
                </a:solidFill>
                <a:latin typeface="Times New Roman"/>
                <a:ea typeface="Times New Roman"/>
                <a:cs typeface="Times New Roman"/>
                <a:sym typeface="Times New Roman"/>
              </a:rPr>
              <a:t>Chỉ </a:t>
            </a:r>
            <a:r>
              <a:rPr lang="en-US" sz="2250" b="1" i="1" u="none" strike="noStrike" cap="none">
                <a:solidFill>
                  <a:srgbClr val="006600"/>
                </a:solidFill>
                <a:latin typeface="Times New Roman"/>
                <a:ea typeface="Times New Roman"/>
                <a:cs typeface="Times New Roman"/>
                <a:sym typeface="Times New Roman"/>
              </a:rPr>
              <a:t>đặc điểm, vị trí, vai trò </a:t>
            </a:r>
            <a:r>
              <a:rPr lang="en-US" sz="2250" b="1" i="1" u="none" strike="noStrike" cap="none">
                <a:solidFill>
                  <a:srgbClr val="0000FF"/>
                </a:solidFill>
                <a:latin typeface="Times New Roman"/>
                <a:ea typeface="Times New Roman"/>
                <a:cs typeface="Times New Roman"/>
                <a:sym typeface="Times New Roman"/>
              </a:rPr>
              <a:t>của nam và nữ trong tất cả các mối quan hệ xã hội </a:t>
            </a:r>
            <a:endParaRPr/>
          </a:p>
          <a:p>
            <a:pPr marL="0" marR="0" lvl="0" indent="0" algn="r" rtl="0">
              <a:lnSpc>
                <a:spcPct val="100000"/>
              </a:lnSpc>
              <a:spcBef>
                <a:spcPts val="0"/>
              </a:spcBef>
              <a:spcAft>
                <a:spcPts val="0"/>
              </a:spcAft>
              <a:buClr>
                <a:srgbClr val="000000"/>
              </a:buClr>
              <a:buSzPts val="1500"/>
              <a:buFont typeface="Times New Roman"/>
              <a:buNone/>
            </a:pPr>
            <a:r>
              <a:rPr lang="en-US" sz="1500" b="0" i="0" u="none" strike="noStrike" cap="none">
                <a:solidFill>
                  <a:srgbClr val="000000"/>
                </a:solidFill>
                <a:latin typeface="Times New Roman"/>
                <a:ea typeface="Times New Roman"/>
                <a:cs typeface="Times New Roman"/>
                <a:sym typeface="Times New Roman"/>
              </a:rPr>
              <a:t>(Khoản 2, Điều 5 Luật BĐG)</a:t>
            </a:r>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33CC"/>
              </a:solidFill>
              <a:latin typeface="Arial"/>
              <a:ea typeface="Arial"/>
              <a:cs typeface="Arial"/>
              <a:sym typeface="Arial"/>
            </a:endParaRPr>
          </a:p>
        </p:txBody>
      </p:sp>
      <p:sp>
        <p:nvSpPr>
          <p:cNvPr id="395" name="Google Shape;395;p51"/>
          <p:cNvSpPr/>
          <p:nvPr/>
        </p:nvSpPr>
        <p:spPr>
          <a:xfrm>
            <a:off x="1143000" y="685800"/>
            <a:ext cx="3143250" cy="1828800"/>
          </a:xfrm>
          <a:prstGeom prst="wedgeRoundRectCallout">
            <a:avLst>
              <a:gd name="adj1" fmla="val 2324"/>
              <a:gd name="adj2" fmla="val 68431"/>
              <a:gd name="adj3" fmla="val 16667"/>
            </a:avLst>
          </a:prstGeom>
          <a:solidFill>
            <a:srgbClr val="FFCC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100"/>
              <a:buFont typeface="Arial"/>
              <a:buNone/>
            </a:pPr>
            <a:r>
              <a:rPr lang="en-US" sz="2100" b="1" i="0" u="none" strike="noStrike" cap="none">
                <a:solidFill>
                  <a:srgbClr val="C00000"/>
                </a:solidFill>
                <a:latin typeface="Arial"/>
                <a:ea typeface="Arial"/>
                <a:cs typeface="Arial"/>
                <a:sym typeface="Arial"/>
              </a:rPr>
              <a:t>Giới tính</a:t>
            </a:r>
            <a:r>
              <a:rPr lang="en-US" sz="1050" b="1" i="0" u="none" strike="noStrike" cap="none">
                <a:solidFill>
                  <a:srgbClr val="C00000"/>
                </a:solidFill>
                <a:latin typeface="Arial"/>
                <a:ea typeface="Arial"/>
                <a:cs typeface="Arial"/>
                <a:sym typeface="Arial"/>
              </a:rPr>
              <a:t> </a:t>
            </a:r>
            <a:endParaRPr/>
          </a:p>
          <a:p>
            <a:pPr marL="0" marR="0" lvl="0" indent="0" algn="l" rtl="0">
              <a:lnSpc>
                <a:spcPct val="100000"/>
              </a:lnSpc>
              <a:spcBef>
                <a:spcPts val="0"/>
              </a:spcBef>
              <a:spcAft>
                <a:spcPts val="0"/>
              </a:spcAft>
              <a:buClr>
                <a:srgbClr val="0000FF"/>
              </a:buClr>
              <a:buSzPts val="2400"/>
              <a:buFont typeface="Times New Roman"/>
              <a:buNone/>
            </a:pPr>
            <a:r>
              <a:rPr lang="en-US" sz="2400" b="1" i="1" u="none" strike="noStrike" cap="none">
                <a:solidFill>
                  <a:srgbClr val="0000FF"/>
                </a:solidFill>
                <a:latin typeface="Times New Roman"/>
                <a:ea typeface="Times New Roman"/>
                <a:cs typeface="Times New Roman"/>
                <a:sym typeface="Times New Roman"/>
              </a:rPr>
              <a:t>Chỉ các </a:t>
            </a:r>
            <a:r>
              <a:rPr lang="en-US" sz="2400" b="1" i="1" u="none" strike="noStrike" cap="none">
                <a:solidFill>
                  <a:srgbClr val="006600"/>
                </a:solidFill>
                <a:latin typeface="Times New Roman"/>
                <a:ea typeface="Times New Roman"/>
                <a:cs typeface="Times New Roman"/>
                <a:sym typeface="Times New Roman"/>
              </a:rPr>
              <a:t>đặc điểm sinh học</a:t>
            </a:r>
            <a:r>
              <a:rPr lang="en-US" sz="2400" b="1" i="1" u="none" strike="noStrike" cap="none">
                <a:solidFill>
                  <a:srgbClr val="0000FF"/>
                </a:solidFill>
                <a:latin typeface="Times New Roman"/>
                <a:ea typeface="Times New Roman"/>
                <a:cs typeface="Times New Roman"/>
                <a:sym typeface="Times New Roman"/>
              </a:rPr>
              <a:t> của nam và nữ</a:t>
            </a:r>
            <a:endParaRPr sz="2400" b="1" i="1" u="none" strike="noStrike" cap="none">
              <a:solidFill>
                <a:srgbClr val="0000FF"/>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1500"/>
              <a:buFont typeface="Times New Roman"/>
              <a:buNone/>
            </a:pPr>
            <a:r>
              <a:rPr lang="en-US" sz="1500" b="0" i="0" u="none" strike="noStrike" cap="none">
                <a:solidFill>
                  <a:srgbClr val="000000"/>
                </a:solidFill>
                <a:latin typeface="Times New Roman"/>
                <a:ea typeface="Times New Roman"/>
                <a:cs typeface="Times New Roman"/>
                <a:sym typeface="Times New Roman"/>
              </a:rPr>
              <a:t>(Khoản 2, Điều 5 Luật BĐG) </a:t>
            </a:r>
            <a:endParaRPr sz="1500" b="1" i="0" u="none" strike="noStrike" cap="none">
              <a:solidFill>
                <a:srgbClr val="000000"/>
              </a:solidFill>
              <a:latin typeface="Arial"/>
              <a:ea typeface="Arial"/>
              <a:cs typeface="Arial"/>
              <a:sym typeface="Arial"/>
            </a:endParaRPr>
          </a:p>
        </p:txBody>
      </p:sp>
      <p:pic>
        <p:nvPicPr>
          <p:cNvPr id="396" name="Google Shape;396;p51" descr="7"/>
          <p:cNvPicPr preferRelativeResize="0"/>
          <p:nvPr/>
        </p:nvPicPr>
        <p:blipFill rotWithShape="1">
          <a:blip r:embed="rId4">
            <a:alphaModFix/>
          </a:blip>
          <a:srcRect/>
          <a:stretch/>
        </p:blipFill>
        <p:spPr>
          <a:xfrm>
            <a:off x="1143000" y="2857500"/>
            <a:ext cx="1714500" cy="2171700"/>
          </a:xfrm>
          <a:prstGeom prst="rect">
            <a:avLst/>
          </a:prstGeom>
          <a:noFill/>
          <a:ln>
            <a:noFill/>
          </a:ln>
        </p:spPr>
      </p:pic>
      <p:pic>
        <p:nvPicPr>
          <p:cNvPr id="397" name="Google Shape;397;p51" descr="8"/>
          <p:cNvPicPr preferRelativeResize="0"/>
          <p:nvPr/>
        </p:nvPicPr>
        <p:blipFill rotWithShape="1">
          <a:blip r:embed="rId5">
            <a:alphaModFix/>
          </a:blip>
          <a:srcRect/>
          <a:stretch/>
        </p:blipFill>
        <p:spPr>
          <a:xfrm>
            <a:off x="2857500" y="2857500"/>
            <a:ext cx="1600200" cy="2171700"/>
          </a:xfrm>
          <a:prstGeom prst="rect">
            <a:avLst/>
          </a:prstGeom>
          <a:solidFill>
            <a:srgbClr val="FFCCFF"/>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6"/>
                                        </p:tgtEl>
                                        <p:attrNameLst>
                                          <p:attrName>style.visibility</p:attrName>
                                        </p:attrNameLst>
                                      </p:cBhvr>
                                      <p:to>
                                        <p:strVal val="visible"/>
                                      </p:to>
                                    </p:set>
                                    <p:anim calcmode="lin" valueType="num">
                                      <p:cBhvr additive="base">
                                        <p:cTn id="12" dur="500"/>
                                        <p:tgtEl>
                                          <p:spTgt spid="39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7"/>
                                        </p:tgtEl>
                                        <p:attrNameLst>
                                          <p:attrName>style.visibility</p:attrName>
                                        </p:attrNameLst>
                                      </p:cBhvr>
                                      <p:to>
                                        <p:strVal val="visible"/>
                                      </p:to>
                                    </p:set>
                                    <p:anim calcmode="lin" valueType="num">
                                      <p:cBhvr additive="base">
                                        <p:cTn id="15" dur="500"/>
                                        <p:tgtEl>
                                          <p:spTgt spid="39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4"/>
                                        </p:tgtEl>
                                        <p:attrNameLst>
                                          <p:attrName>style.visibility</p:attrName>
                                        </p:attrNameLst>
                                      </p:cBhvr>
                                      <p:to>
                                        <p:strVal val="visible"/>
                                      </p:to>
                                    </p:set>
                                    <p:animEffect transition="in" filter="fade">
                                      <p:cBhvr>
                                        <p:cTn id="20" dur="500"/>
                                        <p:tgtEl>
                                          <p:spTgt spid="3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3"/>
                                        </p:tgtEl>
                                        <p:attrNameLst>
                                          <p:attrName>style.visibility</p:attrName>
                                        </p:attrNameLst>
                                      </p:cBhvr>
                                      <p:to>
                                        <p:strVal val="visible"/>
                                      </p:to>
                                    </p:set>
                                    <p:animEffect transition="in" filter="fade">
                                      <p:cBhvr>
                                        <p:cTn id="25" dur="2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2"/>
          <p:cNvSpPr txBox="1">
            <a:spLocks noGrp="1"/>
          </p:cNvSpPr>
          <p:nvPr>
            <p:ph type="body" idx="1"/>
          </p:nvPr>
        </p:nvSpPr>
        <p:spPr>
          <a:xfrm>
            <a:off x="914400" y="771550"/>
            <a:ext cx="8229600" cy="3623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i="1"/>
              <a:t>“</a:t>
            </a:r>
            <a:r>
              <a:rPr lang="en-US" sz="2800" b="1" i="1">
                <a:solidFill>
                  <a:srgbClr val="002060"/>
                </a:solidFill>
              </a:rPr>
              <a:t>Giới tính là định nghĩa nhằm chỉ những đặc điểm sinh học, sinh lý để xác định một cá thể là nam, nữ hoặc liên giới tính</a:t>
            </a:r>
            <a:endParaRPr/>
          </a:p>
          <a:p>
            <a:pPr marL="285750" lvl="0" indent="-285750" algn="l" rtl="0">
              <a:lnSpc>
                <a:spcPct val="100000"/>
              </a:lnSpc>
              <a:spcBef>
                <a:spcPts val="0"/>
              </a:spcBef>
              <a:spcAft>
                <a:spcPts val="0"/>
              </a:spcAft>
              <a:buClr>
                <a:srgbClr val="FF0000"/>
              </a:buClr>
              <a:buSzPts val="2800"/>
              <a:buFont typeface="Arial"/>
              <a:buChar char="-"/>
            </a:pPr>
            <a:r>
              <a:rPr lang="en-US" sz="2800" b="1" i="1">
                <a:solidFill>
                  <a:srgbClr val="FF0000"/>
                </a:solidFill>
              </a:rPr>
              <a:t>Dấu hiệu nhận biết về giới tính:</a:t>
            </a:r>
            <a:endParaRPr/>
          </a:p>
          <a:p>
            <a:pPr marL="285750" lvl="0" indent="-285750" algn="l" rtl="0">
              <a:lnSpc>
                <a:spcPct val="100000"/>
              </a:lnSpc>
              <a:spcBef>
                <a:spcPts val="0"/>
              </a:spcBef>
              <a:spcAft>
                <a:spcPts val="0"/>
              </a:spcAft>
              <a:buClr>
                <a:srgbClr val="000000"/>
              </a:buClr>
              <a:buSzPts val="2800"/>
              <a:buFont typeface="Noto Sans Symbols"/>
              <a:buChar char="❑"/>
            </a:pPr>
            <a:r>
              <a:rPr lang="en-US" sz="2800" i="1"/>
              <a:t>Cấu tạo bộ phận sinh dục trong và ngoài</a:t>
            </a:r>
            <a:endParaRPr/>
          </a:p>
          <a:p>
            <a:pPr marL="285750" lvl="0" indent="-285750" algn="l" rtl="0">
              <a:lnSpc>
                <a:spcPct val="100000"/>
              </a:lnSpc>
              <a:spcBef>
                <a:spcPts val="0"/>
              </a:spcBef>
              <a:spcAft>
                <a:spcPts val="0"/>
              </a:spcAft>
              <a:buClr>
                <a:srgbClr val="000000"/>
              </a:buClr>
              <a:buSzPts val="2800"/>
              <a:buFont typeface="Noto Sans Symbols"/>
              <a:buChar char="❑"/>
            </a:pPr>
            <a:r>
              <a:rPr lang="en-US" sz="2800"/>
              <a:t>Hormon sinh dục</a:t>
            </a:r>
            <a:endParaRPr/>
          </a:p>
          <a:p>
            <a:pPr marL="285750" lvl="0" indent="-285750" algn="l" rtl="0">
              <a:lnSpc>
                <a:spcPct val="100000"/>
              </a:lnSpc>
              <a:spcBef>
                <a:spcPts val="0"/>
              </a:spcBef>
              <a:spcAft>
                <a:spcPts val="0"/>
              </a:spcAft>
              <a:buClr>
                <a:srgbClr val="000000"/>
              </a:buClr>
              <a:buSzPts val="2800"/>
              <a:buFont typeface="Noto Sans Symbols"/>
              <a:buChar char="❑"/>
            </a:pPr>
            <a:r>
              <a:rPr lang="en-US" sz="2800"/>
              <a:t>Nhiễm sắc thể giới tính</a:t>
            </a:r>
            <a:endParaRPr/>
          </a:p>
          <a:p>
            <a:pPr marL="285750" lvl="0" indent="-285750" algn="l" rtl="0">
              <a:lnSpc>
                <a:spcPct val="100000"/>
              </a:lnSpc>
              <a:spcBef>
                <a:spcPts val="0"/>
              </a:spcBef>
              <a:spcAft>
                <a:spcPts val="0"/>
              </a:spcAft>
              <a:buClr>
                <a:srgbClr val="000000"/>
              </a:buClr>
              <a:buSzPts val="2800"/>
              <a:buFont typeface="Noto Sans Symbols"/>
              <a:buChar char="❑"/>
            </a:pPr>
            <a:r>
              <a:rPr lang="en-US" sz="2800"/>
              <a:t>Chức năng sinh sản</a:t>
            </a:r>
            <a:endParaRPr/>
          </a:p>
          <a:p>
            <a:pPr marL="0" lvl="0" indent="0" algn="l" rtl="0">
              <a:lnSpc>
                <a:spcPct val="100000"/>
              </a:lnSpc>
              <a:spcBef>
                <a:spcPts val="0"/>
              </a:spcBef>
              <a:spcAft>
                <a:spcPts val="0"/>
              </a:spcAft>
              <a:buClr>
                <a:srgbClr val="000000"/>
              </a:buClr>
              <a:buSzPts val="2800"/>
              <a:buFont typeface="Arial"/>
              <a:buNone/>
            </a:pP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954088" y="179785"/>
            <a:ext cx="7773987" cy="51673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3200"/>
              <a:buFont typeface="Arial"/>
              <a:buNone/>
            </a:pPr>
            <a:r>
              <a:rPr lang="en-US" sz="3200" b="1">
                <a:solidFill>
                  <a:srgbClr val="002060"/>
                </a:solidFill>
              </a:rPr>
              <a:t>CÁC LOẠI GIỚI TÍNH</a:t>
            </a:r>
            <a:endParaRPr/>
          </a:p>
        </p:txBody>
      </p:sp>
      <p:sp>
        <p:nvSpPr>
          <p:cNvPr id="408" name="Google Shape;408;p53"/>
          <p:cNvSpPr txBox="1">
            <a:spLocks noGrp="1"/>
          </p:cNvSpPr>
          <p:nvPr>
            <p:ph type="body" idx="1"/>
          </p:nvPr>
        </p:nvSpPr>
        <p:spPr>
          <a:xfrm>
            <a:off x="457200" y="971551"/>
            <a:ext cx="8229600" cy="362307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FF0000"/>
              </a:buClr>
              <a:buSzPts val="2000"/>
              <a:buFont typeface="Noto Sans Symbols"/>
              <a:buChar char="❖"/>
            </a:pPr>
            <a:r>
              <a:rPr lang="en-US" sz="2000" b="1">
                <a:solidFill>
                  <a:srgbClr val="FF0000"/>
                </a:solidFill>
              </a:rPr>
              <a:t>Nam giới (Male): </a:t>
            </a:r>
            <a:r>
              <a:rPr lang="en-US" sz="2000"/>
              <a:t>có nhiễm sắc thể giới tính là XY, hormon sinh dục nam testossteron, có râu, yết hầu, có khả năng sản xuất ra tinh trùng, bộ phận sinh dục nam (dương vật, tinh hoàn…)</a:t>
            </a:r>
            <a:endParaRPr/>
          </a:p>
          <a:p>
            <a:pPr marL="285750" lvl="0" indent="-285750" algn="l" rtl="0">
              <a:lnSpc>
                <a:spcPct val="100000"/>
              </a:lnSpc>
              <a:spcBef>
                <a:spcPts val="0"/>
              </a:spcBef>
              <a:spcAft>
                <a:spcPts val="0"/>
              </a:spcAft>
              <a:buClr>
                <a:srgbClr val="FF0000"/>
              </a:buClr>
              <a:buSzPts val="2000"/>
              <a:buFont typeface="Noto Sans Symbols"/>
              <a:buChar char="❖"/>
            </a:pPr>
            <a:r>
              <a:rPr lang="en-US" sz="2000" b="1">
                <a:solidFill>
                  <a:srgbClr val="FF0000"/>
                </a:solidFill>
              </a:rPr>
              <a:t>Nữ giới (female): </a:t>
            </a:r>
            <a:r>
              <a:rPr lang="en-US" sz="2000"/>
              <a:t>mang nhiễm sắc thể giới tính là XX, hormon sinh dục gồm hai loại là estrogen và progesterone, có hiện tượng kinh nguyệt, có buồng trứng, có khả năng mang thai, sinh con, có sữa, bộ phận sinh dục nữ (âm đạo, âm hộ, tử cung….)</a:t>
            </a:r>
            <a:endParaRPr/>
          </a:p>
          <a:p>
            <a:pPr marL="285750" lvl="0" indent="-285750" algn="l" rtl="0">
              <a:lnSpc>
                <a:spcPct val="100000"/>
              </a:lnSpc>
              <a:spcBef>
                <a:spcPts val="0"/>
              </a:spcBef>
              <a:spcAft>
                <a:spcPts val="0"/>
              </a:spcAft>
              <a:buClr>
                <a:srgbClr val="FF0000"/>
              </a:buClr>
              <a:buSzPts val="2000"/>
              <a:buFont typeface="Noto Sans Symbols"/>
              <a:buChar char="❖"/>
            </a:pPr>
            <a:r>
              <a:rPr lang="en-US" sz="2000" b="1">
                <a:solidFill>
                  <a:srgbClr val="FF0000"/>
                </a:solidFill>
              </a:rPr>
              <a:t>Liên giới tính (intersex): </a:t>
            </a:r>
            <a:r>
              <a:rPr lang="en-US" sz="2000"/>
              <a:t>là tất cả các trạng thái dẫn đến sự phát triển không điển hình của các đặc điểm giới tính và sinh lý cơ thể. Những trạng thái này có liên quan đến những đặc điểm bất thường của các bộ phận sinh dục ngoài, các cơ quan sinh sản bên trong, nhiễm sắc thể giới tính, hoặc các hormon giới tính, hoặc các hormon giới tính. </a:t>
            </a:r>
            <a:endParaRPr/>
          </a:p>
          <a:p>
            <a:pPr marL="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a:spLocks noGrp="1"/>
          </p:cNvSpPr>
          <p:nvPr>
            <p:ph type="title"/>
          </p:nvPr>
        </p:nvSpPr>
        <p:spPr>
          <a:xfrm>
            <a:off x="954088" y="179785"/>
            <a:ext cx="7773987" cy="5167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rPr>
              <a:t>Một số ví dụ về trạng thái liên giới tính là: </a:t>
            </a:r>
            <a:br>
              <a:rPr lang="en-US"/>
            </a:br>
            <a:endParaRPr/>
          </a:p>
        </p:txBody>
      </p:sp>
      <p:sp>
        <p:nvSpPr>
          <p:cNvPr id="414" name="Google Shape;414;p54"/>
          <p:cNvSpPr txBox="1">
            <a:spLocks noGrp="1"/>
          </p:cNvSpPr>
          <p:nvPr>
            <p:ph type="body" idx="1"/>
          </p:nvPr>
        </p:nvSpPr>
        <p:spPr>
          <a:xfrm>
            <a:off x="457200" y="696516"/>
            <a:ext cx="8229600" cy="389810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sz="2400"/>
              <a:t>+ Không phân biệt được dễ dàng các bộ phận sinh dục ngoài là của nam hay nữ.</a:t>
            </a:r>
            <a:endParaRPr/>
          </a:p>
          <a:p>
            <a:pPr marL="0" lvl="0" indent="0" algn="l" rtl="0">
              <a:lnSpc>
                <a:spcPct val="100000"/>
              </a:lnSpc>
              <a:spcBef>
                <a:spcPts val="0"/>
              </a:spcBef>
              <a:spcAft>
                <a:spcPts val="0"/>
              </a:spcAft>
              <a:buClr>
                <a:srgbClr val="000000"/>
              </a:buClr>
              <a:buSzPts val="2400"/>
              <a:buFont typeface="Arial"/>
              <a:buNone/>
            </a:pPr>
            <a:r>
              <a:rPr lang="en-US" sz="2400"/>
              <a:t>+ Cũng có trường hợp phát triển không hoàn chỉnh hay bất thường cơ quan sinh sản bên trong như không nhất quán giữa bộ phận sinh dục bên ngoài và bên trong.</a:t>
            </a:r>
            <a:endParaRPr/>
          </a:p>
          <a:p>
            <a:pPr marL="0" lvl="0" indent="0" algn="l" rtl="0">
              <a:lnSpc>
                <a:spcPct val="100000"/>
              </a:lnSpc>
              <a:spcBef>
                <a:spcPts val="0"/>
              </a:spcBef>
              <a:spcAft>
                <a:spcPts val="0"/>
              </a:spcAft>
              <a:buClr>
                <a:srgbClr val="000000"/>
              </a:buClr>
              <a:buSzPts val="2400"/>
              <a:buFont typeface="Arial"/>
              <a:buNone/>
            </a:pPr>
            <a:r>
              <a:rPr lang="en-US" sz="2400"/>
              <a:t>+ Có đặc điểm bất thường về nhiễm sắc thể giới tính.</a:t>
            </a:r>
            <a:endParaRPr/>
          </a:p>
          <a:p>
            <a:pPr marL="0" lvl="0" indent="0" algn="l" rtl="0">
              <a:lnSpc>
                <a:spcPct val="100000"/>
              </a:lnSpc>
              <a:spcBef>
                <a:spcPts val="0"/>
              </a:spcBef>
              <a:spcAft>
                <a:spcPts val="0"/>
              </a:spcAft>
              <a:buClr>
                <a:srgbClr val="000000"/>
              </a:buClr>
              <a:buSzPts val="2400"/>
              <a:buFont typeface="Arial"/>
              <a:buNone/>
            </a:pPr>
            <a:r>
              <a:rPr lang="en-US" sz="2400"/>
              <a:t>+ Tinh hoàn hoặc buồng trứng phát triển không bình thường</a:t>
            </a:r>
            <a:endParaRPr/>
          </a:p>
          <a:p>
            <a:pPr marL="0" lvl="0" indent="0" algn="l" rtl="0">
              <a:lnSpc>
                <a:spcPct val="100000"/>
              </a:lnSpc>
              <a:spcBef>
                <a:spcPts val="0"/>
              </a:spcBef>
              <a:spcAft>
                <a:spcPts val="0"/>
              </a:spcAft>
              <a:buClr>
                <a:srgbClr val="000000"/>
              </a:buClr>
              <a:buSzPts val="2400"/>
              <a:buFont typeface="Arial"/>
              <a:buNone/>
            </a:pPr>
            <a:r>
              <a:rPr lang="en-US" sz="2400"/>
              <a:t>+ Việc sản xuất hormone giới tính trên hoặc dưới mức bình thường…</a:t>
            </a:r>
            <a:endParaRPr/>
          </a:p>
          <a:p>
            <a:pPr marL="0" lvl="0" indent="0" algn="l" rtl="0">
              <a:lnSpc>
                <a:spcPct val="100000"/>
              </a:lnSpc>
              <a:spcBef>
                <a:spcPts val="0"/>
              </a:spcBef>
              <a:spcAft>
                <a:spcPts val="0"/>
              </a:spcAft>
              <a:buClr>
                <a:srgbClr val="000000"/>
              </a:buClr>
              <a:buSzPts val="2400"/>
              <a:buFont typeface="Arial"/>
              <a:buNone/>
            </a:pPr>
            <a:r>
              <a:rPr lang="en-US" sz="2400"/>
              <a:t>+ Cơ thể không có phản ứng bình thường với các hormon giới tính.</a:t>
            </a:r>
            <a:endParaRPr/>
          </a:p>
          <a:p>
            <a:pPr marL="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Giới thiệu</a:t>
            </a:r>
            <a:endParaRPr/>
          </a:p>
        </p:txBody>
      </p:sp>
      <p:sp>
        <p:nvSpPr>
          <p:cNvPr id="239" name="Google Shape;239;p35"/>
          <p:cNvSpPr/>
          <p:nvPr/>
        </p:nvSpPr>
        <p:spPr>
          <a:xfrm>
            <a:off x="6650749" y="1367782"/>
            <a:ext cx="1690852" cy="1324304"/>
          </a:xfrm>
          <a:prstGeom prst="wedgeEllipseCallout">
            <a:avLst>
              <a:gd name="adj1" fmla="val -57897"/>
              <a:gd name="adj2" fmla="val 6785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00"/>
              <a:buFont typeface="Arial"/>
              <a:buNone/>
            </a:pPr>
            <a:endParaRPr sz="3300" b="1" i="1" u="none" strike="noStrike" cap="none">
              <a:solidFill>
                <a:schemeClr val="dk1"/>
              </a:solidFill>
              <a:latin typeface="Arial"/>
              <a:ea typeface="Arial"/>
              <a:cs typeface="Arial"/>
              <a:sym typeface="Arial"/>
            </a:endParaRPr>
          </a:p>
        </p:txBody>
      </p:sp>
      <p:sp>
        <p:nvSpPr>
          <p:cNvPr id="240" name="Google Shape;240;p35"/>
          <p:cNvSpPr/>
          <p:nvPr/>
        </p:nvSpPr>
        <p:spPr>
          <a:xfrm>
            <a:off x="1747609" y="1250157"/>
            <a:ext cx="1922654" cy="1559555"/>
          </a:xfrm>
          <a:prstGeom prst="wedgeEllipseCallout">
            <a:avLst>
              <a:gd name="adj1" fmla="val 56090"/>
              <a:gd name="adj2" fmla="val 66963"/>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00"/>
              <a:buFont typeface="Arial"/>
              <a:buNone/>
            </a:pPr>
            <a:endParaRPr sz="3300" b="1" i="1" u="none" strike="noStrike" cap="none">
              <a:solidFill>
                <a:schemeClr val="dk1"/>
              </a:solidFill>
              <a:latin typeface="Arial"/>
              <a:ea typeface="Arial"/>
              <a:cs typeface="Arial"/>
              <a:sym typeface="Arial"/>
            </a:endParaRPr>
          </a:p>
        </p:txBody>
      </p:sp>
      <p:pic>
        <p:nvPicPr>
          <p:cNvPr id="241" name="Google Shape;241;p35"/>
          <p:cNvPicPr preferRelativeResize="0"/>
          <p:nvPr/>
        </p:nvPicPr>
        <p:blipFill rotWithShape="1">
          <a:blip r:embed="rId3">
            <a:alphaModFix/>
          </a:blip>
          <a:srcRect/>
          <a:stretch/>
        </p:blipFill>
        <p:spPr>
          <a:xfrm>
            <a:off x="3870571" y="2312998"/>
            <a:ext cx="2269841" cy="2269841"/>
          </a:xfrm>
          <a:prstGeom prst="rect">
            <a:avLst/>
          </a:prstGeom>
          <a:noFill/>
          <a:ln>
            <a:noFill/>
          </a:ln>
        </p:spPr>
      </p:pic>
      <p:sp>
        <p:nvSpPr>
          <p:cNvPr id="242" name="Google Shape;242;p35"/>
          <p:cNvSpPr txBox="1"/>
          <p:nvPr/>
        </p:nvSpPr>
        <p:spPr>
          <a:xfrm>
            <a:off x="1975718" y="1451537"/>
            <a:ext cx="1466436" cy="92154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Chào mừng anh/chị đến với lớp học!</a:t>
            </a:r>
            <a:endParaRPr/>
          </a:p>
        </p:txBody>
      </p:sp>
      <p:sp>
        <p:nvSpPr>
          <p:cNvPr id="243" name="Google Shape;243;p35"/>
          <p:cNvSpPr txBox="1"/>
          <p:nvPr/>
        </p:nvSpPr>
        <p:spPr>
          <a:xfrm>
            <a:off x="7279660" y="1564248"/>
            <a:ext cx="702290" cy="46568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Xin chào!</a:t>
            </a:r>
            <a:endParaRPr sz="21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
        <p:nvSpPr>
          <p:cNvPr id="421" name="Google Shape;421;p55"/>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20</a:t>
            </a:fld>
            <a:endParaRPr sz="1400" b="0" i="0" u="none" strike="noStrike" cap="none">
              <a:solidFill>
                <a:srgbClr val="898989"/>
              </a:solidFill>
              <a:latin typeface="Calibri"/>
              <a:ea typeface="Calibri"/>
              <a:cs typeface="Calibri"/>
              <a:sym typeface="Calibri"/>
            </a:endParaRPr>
          </a:p>
        </p:txBody>
      </p:sp>
      <p:sp>
        <p:nvSpPr>
          <p:cNvPr id="422" name="Google Shape;422;p55"/>
          <p:cNvSpPr/>
          <p:nvPr/>
        </p:nvSpPr>
        <p:spPr>
          <a:xfrm>
            <a:off x="1143000" y="117873"/>
            <a:ext cx="6858000" cy="567928"/>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1" u="none" strike="noStrike" cap="none">
                <a:solidFill>
                  <a:srgbClr val="000000"/>
                </a:solidFill>
                <a:latin typeface="Arial"/>
                <a:ea typeface="Arial"/>
                <a:cs typeface="Arial"/>
                <a:sym typeface="Arial"/>
              </a:rPr>
              <a:t> </a:t>
            </a:r>
            <a:r>
              <a:rPr lang="en-US" sz="2100" b="1" i="0" u="none" strike="noStrike" cap="none">
                <a:solidFill>
                  <a:srgbClr val="FF0000"/>
                </a:solidFill>
                <a:latin typeface="Arial"/>
                <a:ea typeface="Arial"/>
                <a:cs typeface="Arial"/>
                <a:sym typeface="Arial"/>
              </a:rPr>
              <a:t>ĐẶC ĐIỂM KHÁC NHAU GIỮA GIỚI TÍNH VÀ GIỚI</a:t>
            </a:r>
            <a:endParaRPr/>
          </a:p>
        </p:txBody>
      </p:sp>
      <p:sp>
        <p:nvSpPr>
          <p:cNvPr id="423" name="Google Shape;423;p55"/>
          <p:cNvSpPr/>
          <p:nvPr/>
        </p:nvSpPr>
        <p:spPr>
          <a:xfrm>
            <a:off x="4629150" y="914400"/>
            <a:ext cx="3371850" cy="4000500"/>
          </a:xfrm>
          <a:prstGeom prst="wedgeRoundRectCallout">
            <a:avLst>
              <a:gd name="adj1" fmla="val -50917"/>
              <a:gd name="adj2" fmla="val -56782"/>
              <a:gd name="adj3" fmla="val 16667"/>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100"/>
              <a:buFont typeface="Arial"/>
              <a:buNone/>
            </a:pPr>
            <a:r>
              <a:rPr lang="en-US" sz="2100" b="1" i="0" u="none" strike="noStrike" cap="none">
                <a:solidFill>
                  <a:srgbClr val="002060"/>
                </a:solidFill>
                <a:latin typeface="Arial"/>
                <a:ea typeface="Arial"/>
                <a:cs typeface="Arial"/>
                <a:sym typeface="Arial"/>
              </a:rPr>
              <a:t>GIỚI </a:t>
            </a:r>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002060"/>
                </a:solidFill>
                <a:latin typeface="Arial"/>
                <a:ea typeface="Arial"/>
                <a:cs typeface="Arial"/>
                <a:sym typeface="Arial"/>
              </a:rPr>
              <a:t>Do giáo dục, học hỏi mà có</a:t>
            </a:r>
            <a:endParaRPr sz="1800" b="1" i="0" u="none" strike="noStrike" cap="none">
              <a:solidFill>
                <a:srgbClr val="002060"/>
              </a:solidFill>
              <a:latin typeface="Arial"/>
              <a:ea typeface="Arial"/>
              <a:cs typeface="Arial"/>
              <a:sym typeface="Arial"/>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002060"/>
                </a:solidFill>
                <a:latin typeface="Arial"/>
                <a:ea typeface="Arial"/>
                <a:cs typeface="Arial"/>
                <a:sym typeface="Arial"/>
              </a:rPr>
              <a:t>Đa dạng, khác nhau theo từng nền văn hoá</a:t>
            </a:r>
            <a:endParaRPr sz="1800" b="1" i="0" u="none" strike="noStrike" cap="none">
              <a:solidFill>
                <a:srgbClr val="002060"/>
              </a:solidFill>
              <a:latin typeface="Arial"/>
              <a:ea typeface="Arial"/>
              <a:cs typeface="Arial"/>
              <a:sym typeface="Arial"/>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002060"/>
                </a:solidFill>
                <a:latin typeface="Arial"/>
                <a:ea typeface="Arial"/>
                <a:cs typeface="Arial"/>
                <a:sym typeface="Arial"/>
              </a:rPr>
              <a:t>Thay đổi theo thời gian, không gian</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Arial"/>
              <a:buNone/>
            </a:pP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Arial"/>
              <a:buNone/>
            </a:pPr>
            <a:r>
              <a:rPr lang="en-US" sz="1800" b="1" i="0" u="none" strike="noStrike" cap="none">
                <a:solidFill>
                  <a:srgbClr val="000000"/>
                </a:solidFill>
                <a:latin typeface="Arial"/>
                <a:ea typeface="Arial"/>
                <a:cs typeface="Arial"/>
                <a:sym typeface="Arial"/>
              </a:rPr>
              <a:t>Ví dụ:</a:t>
            </a:r>
            <a:endParaRPr/>
          </a:p>
          <a:p>
            <a:pPr marL="257175" marR="0" lvl="0" indent="-257175" algn="l" rtl="0">
              <a:lnSpc>
                <a:spcPct val="100000"/>
              </a:lnSpc>
              <a:spcBef>
                <a:spcPts val="0"/>
              </a:spcBef>
              <a:spcAft>
                <a:spcPts val="0"/>
              </a:spcAft>
              <a:buClr>
                <a:srgbClr val="0033CC"/>
              </a:buClr>
              <a:buSzPts val="1500"/>
              <a:buFont typeface="Noto Sans Symbols"/>
              <a:buChar char="⮚"/>
            </a:pPr>
            <a:r>
              <a:rPr lang="en-US" sz="1500" b="1" i="0" u="none" strike="noStrike" cap="none">
                <a:solidFill>
                  <a:srgbClr val="000000"/>
                </a:solidFill>
                <a:latin typeface="Arial"/>
                <a:ea typeface="Arial"/>
                <a:cs typeface="Arial"/>
                <a:sym typeface="Arial"/>
              </a:rPr>
              <a:t>Nam giới có thể dịu dàng, khéo tay, làm nội trợ giỏi</a:t>
            </a:r>
            <a:endParaRPr sz="1500" b="1"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33CC"/>
              </a:buClr>
              <a:buSzPts val="1500"/>
              <a:buFont typeface="Noto Sans Symbols"/>
              <a:buChar char="⮚"/>
            </a:pPr>
            <a:r>
              <a:rPr lang="en-US" sz="1500" b="1" i="0" u="none" strike="noStrike" cap="none">
                <a:solidFill>
                  <a:srgbClr val="000000"/>
                </a:solidFill>
                <a:latin typeface="Arial"/>
                <a:ea typeface="Arial"/>
                <a:cs typeface="Arial"/>
                <a:sym typeface="Arial"/>
              </a:rPr>
              <a:t>Phụ nữ có thể mạnh mẽ, quyết đoán, làm tổng thống, phi công giỏi</a:t>
            </a: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Noto Sans Symbols"/>
              <a:buNone/>
            </a:pPr>
            <a:endParaRPr sz="1800" b="1" i="0" u="none" strike="noStrike" cap="none">
              <a:solidFill>
                <a:srgbClr val="002060"/>
              </a:solidFill>
              <a:latin typeface="Arial"/>
              <a:ea typeface="Arial"/>
              <a:cs typeface="Arial"/>
              <a:sym typeface="Arial"/>
            </a:endParaRPr>
          </a:p>
        </p:txBody>
      </p:sp>
      <p:sp>
        <p:nvSpPr>
          <p:cNvPr id="424" name="Google Shape;424;p55"/>
          <p:cNvSpPr/>
          <p:nvPr/>
        </p:nvSpPr>
        <p:spPr>
          <a:xfrm>
            <a:off x="1143000" y="914400"/>
            <a:ext cx="3371850" cy="4000500"/>
          </a:xfrm>
          <a:prstGeom prst="wedgeRoundRectCallout">
            <a:avLst>
              <a:gd name="adj1" fmla="val 51509"/>
              <a:gd name="adj2" fmla="val -57421"/>
              <a:gd name="adj3" fmla="val 16667"/>
            </a:avLst>
          </a:prstGeom>
          <a:solidFill>
            <a:srgbClr val="FFCC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100"/>
              <a:buFont typeface="Noto Sans Symbols"/>
              <a:buNone/>
            </a:pPr>
            <a:r>
              <a:rPr lang="en-US" sz="2100" b="1" i="0" u="none" strike="noStrike" cap="none">
                <a:solidFill>
                  <a:srgbClr val="C00000"/>
                </a:solidFill>
                <a:latin typeface="Arial"/>
                <a:ea typeface="Arial"/>
                <a:cs typeface="Arial"/>
                <a:sym typeface="Arial"/>
              </a:rPr>
              <a:t>GIỚI TÍNH</a:t>
            </a:r>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990000"/>
                </a:solidFill>
                <a:latin typeface="Arial"/>
                <a:ea typeface="Arial"/>
                <a:cs typeface="Arial"/>
                <a:sym typeface="Arial"/>
              </a:rPr>
              <a:t>Bẩm sinh, được xác định từ lúc thai nhi</a:t>
            </a:r>
            <a:endParaRPr sz="1800" b="1" i="0" u="none" strike="noStrike" cap="none">
              <a:solidFill>
                <a:srgbClr val="990000"/>
              </a:solidFill>
              <a:latin typeface="Arial"/>
              <a:ea typeface="Arial"/>
              <a:cs typeface="Arial"/>
              <a:sym typeface="Arial"/>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990000"/>
                </a:solidFill>
                <a:latin typeface="Arial"/>
                <a:ea typeface="Arial"/>
                <a:cs typeface="Arial"/>
                <a:sym typeface="Arial"/>
              </a:rPr>
              <a:t>Đồng nhất, phổ biến trên toàn thế giới</a:t>
            </a:r>
            <a:endParaRPr sz="1800" b="1" i="0" u="none" strike="noStrike" cap="none">
              <a:solidFill>
                <a:srgbClr val="990000"/>
              </a:solidFill>
              <a:latin typeface="Arial"/>
              <a:ea typeface="Arial"/>
              <a:cs typeface="Arial"/>
              <a:sym typeface="Arial"/>
            </a:endParaRPr>
          </a:p>
          <a:p>
            <a:pPr marL="180975" marR="0" lvl="0" indent="-180975" algn="l" rtl="0">
              <a:lnSpc>
                <a:spcPct val="100000"/>
              </a:lnSpc>
              <a:spcBef>
                <a:spcPts val="0"/>
              </a:spcBef>
              <a:spcAft>
                <a:spcPts val="0"/>
              </a:spcAft>
              <a:buClr>
                <a:srgbClr val="0033CC"/>
              </a:buClr>
              <a:buSzPts val="1800"/>
              <a:buFont typeface="Noto Sans Symbols"/>
              <a:buChar char="▪"/>
            </a:pPr>
            <a:r>
              <a:rPr lang="en-US" sz="1800" b="1" i="0" u="none" strike="noStrike" cap="none">
                <a:solidFill>
                  <a:srgbClr val="990000"/>
                </a:solidFill>
                <a:latin typeface="Arial"/>
                <a:ea typeface="Arial"/>
                <a:cs typeface="Arial"/>
                <a:sym typeface="Arial"/>
              </a:rPr>
              <a:t>Không thay đổi theo không gian, thời gian</a:t>
            </a:r>
            <a:endParaRPr sz="1800" b="1" i="0" u="none" strike="noStrike" cap="none">
              <a:solidFill>
                <a:srgbClr val="99000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Arial"/>
              <a:buNone/>
            </a:pPr>
            <a:endParaRPr sz="1800" b="1" i="0" u="none" strike="noStrike" cap="none">
              <a:solidFill>
                <a:srgbClr val="99000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Arial"/>
              <a:buNone/>
            </a:pPr>
            <a:r>
              <a:rPr lang="en-US" sz="1800" b="1" i="0" u="none" strike="noStrike" cap="none">
                <a:solidFill>
                  <a:srgbClr val="000000"/>
                </a:solidFill>
                <a:latin typeface="Arial"/>
                <a:ea typeface="Arial"/>
                <a:cs typeface="Arial"/>
                <a:sym typeface="Arial"/>
              </a:rPr>
              <a:t>Ví dụ:</a:t>
            </a:r>
            <a:endParaRPr/>
          </a:p>
          <a:p>
            <a:pPr marL="257175" marR="0" lvl="0" indent="-257175" algn="l" rtl="0">
              <a:lnSpc>
                <a:spcPct val="100000"/>
              </a:lnSpc>
              <a:spcBef>
                <a:spcPts val="0"/>
              </a:spcBef>
              <a:spcAft>
                <a:spcPts val="0"/>
              </a:spcAft>
              <a:buClr>
                <a:srgbClr val="0033CC"/>
              </a:buClr>
              <a:buSzPts val="1500"/>
              <a:buFont typeface="Noto Sans Symbols"/>
              <a:buChar char="⮚"/>
            </a:pPr>
            <a:r>
              <a:rPr lang="en-US" sz="1500" b="1" i="0" u="none" strike="noStrike" cap="none">
                <a:solidFill>
                  <a:srgbClr val="000000"/>
                </a:solidFill>
                <a:latin typeface="Arial"/>
                <a:ea typeface="Arial"/>
                <a:cs typeface="Arial"/>
                <a:sym typeface="Arial"/>
              </a:rPr>
              <a:t>Nam giới không thể mang thai, </a:t>
            </a:r>
            <a:endParaRPr/>
          </a:p>
          <a:p>
            <a:pPr marL="257175" marR="0" lvl="0" indent="-257175" algn="l" rtl="0">
              <a:lnSpc>
                <a:spcPct val="100000"/>
              </a:lnSpc>
              <a:spcBef>
                <a:spcPts val="0"/>
              </a:spcBef>
              <a:spcAft>
                <a:spcPts val="0"/>
              </a:spcAft>
              <a:buClr>
                <a:srgbClr val="0033CC"/>
              </a:buClr>
              <a:buSzPts val="1500"/>
              <a:buFont typeface="Noto Sans Symbols"/>
              <a:buChar char="⮚"/>
            </a:pPr>
            <a:r>
              <a:rPr lang="en-US" sz="1500" b="1" i="0" u="none" strike="noStrike" cap="none">
                <a:solidFill>
                  <a:srgbClr val="000000"/>
                </a:solidFill>
                <a:latin typeface="Arial"/>
                <a:ea typeface="Arial"/>
                <a:cs typeface="Arial"/>
                <a:sym typeface="Arial"/>
              </a:rPr>
              <a:t>Phụ nữ không thể có tinh trùng</a:t>
            </a: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33CC"/>
              </a:buClr>
              <a:buSzPts val="1800"/>
              <a:buFont typeface="Noto Sans Symbols"/>
              <a:buNone/>
            </a:pPr>
            <a:endParaRPr sz="1800" b="1" i="0" u="none" strike="noStrike" cap="none">
              <a:solidFill>
                <a:srgbClr val="990000"/>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500"/>
                                        <p:tgtEl>
                                          <p:spTgt spid="422"/>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50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pSp>
        <p:nvGrpSpPr>
          <p:cNvPr id="429" name="Google Shape;429;p56"/>
          <p:cNvGrpSpPr/>
          <p:nvPr/>
        </p:nvGrpSpPr>
        <p:grpSpPr>
          <a:xfrm>
            <a:off x="1184000" y="516605"/>
            <a:ext cx="6816999" cy="4129493"/>
            <a:chOff x="41000" y="459455"/>
            <a:chExt cx="6816999" cy="4129493"/>
          </a:xfrm>
        </p:grpSpPr>
        <p:sp>
          <p:nvSpPr>
            <p:cNvPr id="430" name="Google Shape;430;p56"/>
            <p:cNvSpPr/>
            <p:nvPr/>
          </p:nvSpPr>
          <p:spPr>
            <a:xfrm>
              <a:off x="2514583" y="459455"/>
              <a:ext cx="1795424" cy="4129493"/>
            </a:xfrm>
            <a:prstGeom prst="ellipse">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6"/>
            <p:cNvSpPr txBox="1"/>
            <p:nvPr/>
          </p:nvSpPr>
          <p:spPr>
            <a:xfrm>
              <a:off x="2777517" y="1064205"/>
              <a:ext cx="1269556" cy="2919993"/>
            </a:xfrm>
            <a:prstGeom prst="rect">
              <a:avLst/>
            </a:prstGeom>
            <a:noFill/>
            <a:ln>
              <a:noFill/>
            </a:ln>
          </p:spPr>
          <p:txBody>
            <a:bodyPr spcFirstLastPara="1" wrap="square" lIns="33650" tIns="33650" rIns="33650" bIns="33650" anchor="ctr" anchorCtr="0">
              <a:noAutofit/>
            </a:bodyPr>
            <a:lstStyle/>
            <a:p>
              <a:pPr marL="0" marR="0" lvl="0" indent="0" algn="ctr" rtl="0">
                <a:lnSpc>
                  <a:spcPct val="90000"/>
                </a:lnSpc>
                <a:spcBef>
                  <a:spcPts val="0"/>
                </a:spcBef>
                <a:spcAft>
                  <a:spcPts val="0"/>
                </a:spcAft>
                <a:buClr>
                  <a:srgbClr val="FFFF00"/>
                </a:buClr>
                <a:buSzPts val="5300"/>
                <a:buFont typeface="Times New Roman"/>
                <a:buNone/>
              </a:pPr>
              <a:r>
                <a:rPr lang="en-US" sz="5300" b="1" i="0" u="none" strike="noStrike" cap="none">
                  <a:solidFill>
                    <a:srgbClr val="FFFF00"/>
                  </a:solidFill>
                  <a:latin typeface="Times New Roman"/>
                  <a:ea typeface="Times New Roman"/>
                  <a:cs typeface="Times New Roman"/>
                  <a:sym typeface="Times New Roman"/>
                </a:rPr>
                <a:t>Mối liên hệ</a:t>
              </a:r>
              <a:endParaRPr sz="5300" b="1" i="0" u="none" strike="noStrike" cap="none">
                <a:solidFill>
                  <a:srgbClr val="FFFF00"/>
                </a:solidFill>
                <a:latin typeface="Times New Roman"/>
                <a:ea typeface="Times New Roman"/>
                <a:cs typeface="Times New Roman"/>
                <a:sym typeface="Times New Roman"/>
              </a:endParaRPr>
            </a:p>
          </p:txBody>
        </p:sp>
        <p:sp>
          <p:nvSpPr>
            <p:cNvPr id="432" name="Google Shape;432;p56"/>
            <p:cNvSpPr/>
            <p:nvPr/>
          </p:nvSpPr>
          <p:spPr>
            <a:xfrm rot="140642">
              <a:off x="4309836" y="2544026"/>
              <a:ext cx="71456" cy="3675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6"/>
            <p:cNvSpPr txBox="1"/>
            <p:nvPr/>
          </p:nvSpPr>
          <p:spPr>
            <a:xfrm rot="140642">
              <a:off x="4343777" y="2560618"/>
              <a:ext cx="3572" cy="35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34" name="Google Shape;434;p56"/>
            <p:cNvSpPr/>
            <p:nvPr/>
          </p:nvSpPr>
          <p:spPr>
            <a:xfrm>
              <a:off x="4380317" y="1316725"/>
              <a:ext cx="2477682" cy="2595625"/>
            </a:xfrm>
            <a:prstGeom prst="ellipse">
              <a:avLst/>
            </a:prstGeom>
            <a:solidFill>
              <a:srgbClr val="00FFFF"/>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6"/>
            <p:cNvSpPr txBox="1"/>
            <p:nvPr/>
          </p:nvSpPr>
          <p:spPr>
            <a:xfrm>
              <a:off x="4743165" y="1696845"/>
              <a:ext cx="1751986" cy="1835385"/>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6000"/>
                <a:buFont typeface="Times New Roman"/>
                <a:buNone/>
              </a:pPr>
              <a:r>
                <a:rPr lang="en-US" sz="6000" b="0" i="0" u="none" strike="noStrike" cap="none">
                  <a:solidFill>
                    <a:schemeClr val="dk1"/>
                  </a:solidFill>
                  <a:latin typeface="Times New Roman"/>
                  <a:ea typeface="Times New Roman"/>
                  <a:cs typeface="Times New Roman"/>
                  <a:sym typeface="Times New Roman"/>
                </a:rPr>
                <a:t>Giới</a:t>
              </a:r>
              <a:endParaRPr/>
            </a:p>
          </p:txBody>
        </p:sp>
        <p:sp>
          <p:nvSpPr>
            <p:cNvPr id="436" name="Google Shape;436;p56"/>
            <p:cNvSpPr/>
            <p:nvPr/>
          </p:nvSpPr>
          <p:spPr>
            <a:xfrm rot="10751365">
              <a:off x="2470722" y="2518835"/>
              <a:ext cx="43880" cy="3675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6"/>
            <p:cNvSpPr txBox="1"/>
            <p:nvPr/>
          </p:nvSpPr>
          <p:spPr>
            <a:xfrm rot="-48635">
              <a:off x="2491565" y="2536116"/>
              <a:ext cx="2194" cy="219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38" name="Google Shape;438;p56"/>
            <p:cNvSpPr/>
            <p:nvPr/>
          </p:nvSpPr>
          <p:spPr>
            <a:xfrm>
              <a:off x="41000" y="1256009"/>
              <a:ext cx="2429829" cy="2597404"/>
            </a:xfrm>
            <a:prstGeom prst="ellipse">
              <a:avLst/>
            </a:prstGeom>
            <a:solidFill>
              <a:srgbClr val="FFCCFF"/>
            </a:solidFill>
            <a:ln w="25400" cap="flat" cmpd="sng">
              <a:solidFill>
                <a:srgbClr val="9389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6"/>
            <p:cNvSpPr txBox="1"/>
            <p:nvPr/>
          </p:nvSpPr>
          <p:spPr>
            <a:xfrm>
              <a:off x="396840" y="1636390"/>
              <a:ext cx="1718149" cy="183664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6000"/>
                <a:buFont typeface="Times New Roman"/>
                <a:buNone/>
              </a:pPr>
              <a:r>
                <a:rPr lang="en-US" sz="6000" b="0" i="0" u="none" strike="noStrike" cap="none">
                  <a:solidFill>
                    <a:schemeClr val="dk1"/>
                  </a:solidFill>
                  <a:latin typeface="Times New Roman"/>
                  <a:ea typeface="Times New Roman"/>
                  <a:cs typeface="Times New Roman"/>
                  <a:sym typeface="Times New Roman"/>
                </a:rPr>
                <a:t>Giới tính</a:t>
              </a:r>
              <a:endParaRPr sz="6000" b="0" i="0" u="none" strike="noStrike" cap="none">
                <a:solidFill>
                  <a:schemeClr val="dk1"/>
                </a:solidFill>
                <a:latin typeface="Times New Roman"/>
                <a:ea typeface="Times New Roman"/>
                <a:cs typeface="Times New Roman"/>
                <a:sym typeface="Times New Roman"/>
              </a:endParaRPr>
            </a:p>
          </p:txBody>
        </p:sp>
      </p:grpSp>
      <p:sp>
        <p:nvSpPr>
          <p:cNvPr id="440" name="Google Shape;440;p56"/>
          <p:cNvSpPr/>
          <p:nvPr/>
        </p:nvSpPr>
        <p:spPr>
          <a:xfrm>
            <a:off x="2686050" y="228600"/>
            <a:ext cx="4114800" cy="800100"/>
          </a:xfrm>
          <a:prstGeom prst="curvedDownArrow">
            <a:avLst>
              <a:gd name="adj1" fmla="val 25000"/>
              <a:gd name="adj2" fmla="val 50000"/>
              <a:gd name="adj3" fmla="val 25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chemeClr val="dk1"/>
              </a:solidFill>
              <a:latin typeface="Arial"/>
              <a:ea typeface="Arial"/>
              <a:cs typeface="Arial"/>
              <a:sym typeface="Arial"/>
            </a:endParaRPr>
          </a:p>
        </p:txBody>
      </p:sp>
      <p:sp>
        <p:nvSpPr>
          <p:cNvPr id="441" name="Google Shape;441;p56"/>
          <p:cNvSpPr/>
          <p:nvPr/>
        </p:nvSpPr>
        <p:spPr>
          <a:xfrm rot="10800000">
            <a:off x="2628900" y="4057650"/>
            <a:ext cx="4114800" cy="800100"/>
          </a:xfrm>
          <a:prstGeom prst="curvedDownArrow">
            <a:avLst>
              <a:gd name="adj1" fmla="val 25000"/>
              <a:gd name="adj2" fmla="val 50000"/>
              <a:gd name="adj3" fmla="val 25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fade">
                                      <p:cBhvr>
                                        <p:cTn id="12"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1.2. </a:t>
            </a:r>
            <a:r>
              <a:rPr lang="en-US" i="1"/>
              <a:t>Tính dục và cộng đồng LGBTQ+</a:t>
            </a:r>
            <a:endParaRPr/>
          </a:p>
        </p:txBody>
      </p:sp>
      <p:pic>
        <p:nvPicPr>
          <p:cNvPr id="447" name="Google Shape;447;p57"/>
          <p:cNvPicPr preferRelativeResize="0"/>
          <p:nvPr/>
        </p:nvPicPr>
        <p:blipFill rotWithShape="1">
          <a:blip r:embed="rId3">
            <a:alphaModFix/>
          </a:blip>
          <a:srcRect/>
          <a:stretch/>
        </p:blipFill>
        <p:spPr>
          <a:xfrm>
            <a:off x="971600" y="1131590"/>
            <a:ext cx="7128792" cy="32403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8"/>
          <p:cNvSpPr txBox="1">
            <a:spLocks noGrp="1"/>
          </p:cNvSpPr>
          <p:nvPr>
            <p:ph type="title"/>
          </p:nvPr>
        </p:nvSpPr>
        <p:spPr>
          <a:xfrm>
            <a:off x="457200" y="171450"/>
            <a:ext cx="8229600" cy="8572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C00000"/>
              </a:buClr>
              <a:buSzPts val="2700"/>
              <a:buFont typeface="Arial"/>
              <a:buNone/>
            </a:pPr>
            <a:r>
              <a:rPr lang="en-US" sz="2700" b="1">
                <a:solidFill>
                  <a:srgbClr val="C00000"/>
                </a:solidFill>
                <a:latin typeface="Arial"/>
                <a:ea typeface="Arial"/>
                <a:cs typeface="Arial"/>
                <a:sym typeface="Arial"/>
              </a:rPr>
              <a:t>Hoạt động 2 (5 phút) </a:t>
            </a:r>
            <a:br>
              <a:rPr lang="en-US" sz="2700" b="1">
                <a:solidFill>
                  <a:srgbClr val="C00000"/>
                </a:solidFill>
                <a:latin typeface="Arial"/>
                <a:ea typeface="Arial"/>
                <a:cs typeface="Arial"/>
                <a:sym typeface="Arial"/>
              </a:rPr>
            </a:br>
            <a:r>
              <a:rPr lang="en-US" sz="2325" b="1">
                <a:solidFill>
                  <a:srgbClr val="C00000"/>
                </a:solidFill>
                <a:latin typeface="Arial"/>
                <a:ea typeface="Arial"/>
                <a:cs typeface="Arial"/>
                <a:sym typeface="Arial"/>
              </a:rPr>
              <a:t>Tìm hiểu về sự đa dạng tính dục và bản dạng giới</a:t>
            </a:r>
            <a:endParaRPr sz="2325" b="1">
              <a:solidFill>
                <a:srgbClr val="C00000"/>
              </a:solidFill>
              <a:latin typeface="Arial"/>
              <a:ea typeface="Arial"/>
              <a:cs typeface="Arial"/>
              <a:sym typeface="Arial"/>
            </a:endParaRPr>
          </a:p>
        </p:txBody>
      </p:sp>
      <p:sp>
        <p:nvSpPr>
          <p:cNvPr id="454" name="Google Shape;454;p58"/>
          <p:cNvSpPr txBox="1">
            <a:spLocks noGrp="1"/>
          </p:cNvSpPr>
          <p:nvPr>
            <p:ph type="body" idx="1"/>
          </p:nvPr>
        </p:nvSpPr>
        <p:spPr>
          <a:xfrm>
            <a:off x="432302" y="1771650"/>
            <a:ext cx="4038600" cy="3371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Arial"/>
              <a:buNone/>
            </a:pPr>
            <a:r>
              <a:rPr lang="en-US" sz="3200" b="1" i="1"/>
              <a:t>Anh/chị hãy nêu những hiểu biết về xu hướng tính dục và bản dạng giới.</a:t>
            </a:r>
            <a:endParaRPr/>
          </a:p>
        </p:txBody>
      </p:sp>
      <p:pic>
        <p:nvPicPr>
          <p:cNvPr id="455" name="Google Shape;455;p58"/>
          <p:cNvPicPr preferRelativeResize="0">
            <a:picLocks noGrp="1"/>
          </p:cNvPicPr>
          <p:nvPr>
            <p:ph type="clipArt" idx="2"/>
          </p:nvPr>
        </p:nvPicPr>
        <p:blipFill rotWithShape="1">
          <a:blip r:embed="rId3">
            <a:alphaModFix/>
          </a:blip>
          <a:srcRect/>
          <a:stretch/>
        </p:blipFill>
        <p:spPr>
          <a:xfrm>
            <a:off x="4762500" y="1200150"/>
            <a:ext cx="3810000" cy="337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59"/>
          <p:cNvPicPr preferRelativeResize="0"/>
          <p:nvPr/>
        </p:nvPicPr>
        <p:blipFill rotWithShape="1">
          <a:blip r:embed="rId3">
            <a:alphaModFix/>
          </a:blip>
          <a:srcRect/>
          <a:stretch/>
        </p:blipFill>
        <p:spPr>
          <a:xfrm>
            <a:off x="1566268" y="497826"/>
            <a:ext cx="5756672" cy="4225529"/>
          </a:xfrm>
          <a:prstGeom prst="rect">
            <a:avLst/>
          </a:prstGeom>
          <a:noFill/>
          <a:ln>
            <a:noFill/>
          </a:ln>
        </p:spPr>
      </p:pic>
      <p:sp>
        <p:nvSpPr>
          <p:cNvPr id="461" name="Google Shape;461;p59"/>
          <p:cNvSpPr/>
          <p:nvPr/>
        </p:nvSpPr>
        <p:spPr>
          <a:xfrm>
            <a:off x="2701529" y="461963"/>
            <a:ext cx="3486150" cy="43696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chemeClr val="lt1"/>
              </a:solidFill>
              <a:latin typeface="Arial"/>
              <a:ea typeface="Arial"/>
              <a:cs typeface="Arial"/>
              <a:sym typeface="Arial"/>
            </a:endParaRPr>
          </a:p>
        </p:txBody>
      </p:sp>
      <p:sp>
        <p:nvSpPr>
          <p:cNvPr id="462" name="Google Shape;462;p59"/>
          <p:cNvSpPr/>
          <p:nvPr/>
        </p:nvSpPr>
        <p:spPr>
          <a:xfrm>
            <a:off x="3024188" y="2191941"/>
            <a:ext cx="248841" cy="2035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chemeClr val="lt1"/>
              </a:solidFill>
              <a:latin typeface="Arial"/>
              <a:ea typeface="Arial"/>
              <a:cs typeface="Arial"/>
              <a:sym typeface="Arial"/>
            </a:endParaRPr>
          </a:p>
        </p:txBody>
      </p:sp>
      <p:sp>
        <p:nvSpPr>
          <p:cNvPr id="463" name="Google Shape;463;p59"/>
          <p:cNvSpPr/>
          <p:nvPr/>
        </p:nvSpPr>
        <p:spPr>
          <a:xfrm>
            <a:off x="5606654" y="2191941"/>
            <a:ext cx="1534715" cy="233363"/>
          </a:xfrm>
          <a:prstGeom prst="rect">
            <a:avLst/>
          </a:prstGeom>
          <a:solidFill>
            <a:srgbClr val="E7E8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en-US" sz="1050" b="1" i="0" u="none" strike="noStrike" cap="none">
                <a:solidFill>
                  <a:schemeClr val="dk1"/>
                </a:solidFill>
                <a:latin typeface="Calibri"/>
                <a:ea typeface="Calibri"/>
                <a:cs typeface="Calibri"/>
                <a:sym typeface="Calibri"/>
              </a:rPr>
              <a:t>Xu Hướng Tính Dục </a:t>
            </a:r>
            <a:endParaRPr/>
          </a:p>
        </p:txBody>
      </p:sp>
      <p:sp>
        <p:nvSpPr>
          <p:cNvPr id="464" name="Google Shape;464;p59"/>
          <p:cNvSpPr/>
          <p:nvPr/>
        </p:nvSpPr>
        <p:spPr>
          <a:xfrm>
            <a:off x="5606654" y="3576638"/>
            <a:ext cx="1534715" cy="313135"/>
          </a:xfrm>
          <a:prstGeom prst="rect">
            <a:avLst/>
          </a:prstGeom>
          <a:solidFill>
            <a:srgbClr val="E7E8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en-US" sz="1050" b="1" i="0" u="none" strike="noStrike" cap="none">
                <a:solidFill>
                  <a:schemeClr val="dk1"/>
                </a:solidFill>
                <a:latin typeface="Calibri"/>
                <a:ea typeface="Calibri"/>
                <a:cs typeface="Calibri"/>
                <a:sym typeface="Calibri"/>
              </a:rPr>
              <a:t>Giới Tính Sinh Học </a:t>
            </a:r>
            <a:endParaRPr/>
          </a:p>
        </p:txBody>
      </p:sp>
      <p:sp>
        <p:nvSpPr>
          <p:cNvPr id="465" name="Google Shape;465;p59"/>
          <p:cNvSpPr/>
          <p:nvPr/>
        </p:nvSpPr>
        <p:spPr>
          <a:xfrm>
            <a:off x="5606654" y="1153716"/>
            <a:ext cx="1534715" cy="314325"/>
          </a:xfrm>
          <a:prstGeom prst="rect">
            <a:avLst/>
          </a:prstGeom>
          <a:solidFill>
            <a:srgbClr val="E7E8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1" i="0" u="none" strike="noStrike" cap="none">
                <a:solidFill>
                  <a:schemeClr val="dk1"/>
                </a:solidFill>
                <a:latin typeface="Arial"/>
                <a:ea typeface="Arial"/>
                <a:cs typeface="Arial"/>
                <a:sym typeface="Arial"/>
              </a:rPr>
              <a:t>Bản Dạng Giới</a:t>
            </a:r>
            <a:endParaRPr/>
          </a:p>
        </p:txBody>
      </p:sp>
      <p:sp>
        <p:nvSpPr>
          <p:cNvPr id="466" name="Google Shape;466;p59"/>
          <p:cNvSpPr/>
          <p:nvPr/>
        </p:nvSpPr>
        <p:spPr>
          <a:xfrm>
            <a:off x="2256235" y="1490663"/>
            <a:ext cx="1176338" cy="589360"/>
          </a:xfrm>
          <a:prstGeom prst="rect">
            <a:avLst/>
          </a:prstGeom>
          <a:solidFill>
            <a:srgbClr val="E7E8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1" i="0" u="none" strike="noStrike" cap="none">
                <a:solidFill>
                  <a:schemeClr val="dk1"/>
                </a:solidFill>
                <a:latin typeface="Arial"/>
                <a:ea typeface="Arial"/>
                <a:cs typeface="Arial"/>
                <a:sym typeface="Arial"/>
              </a:rPr>
              <a:t>Thể Hiện Giới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71" name="Google Shape;471;p60"/>
          <p:cNvGrpSpPr/>
          <p:nvPr/>
        </p:nvGrpSpPr>
        <p:grpSpPr>
          <a:xfrm>
            <a:off x="-105469" y="81263"/>
            <a:ext cx="9426945" cy="2527938"/>
            <a:chOff x="3051" y="1037905"/>
            <a:chExt cx="9426945" cy="2527938"/>
          </a:xfrm>
        </p:grpSpPr>
        <p:sp>
          <p:nvSpPr>
            <p:cNvPr id="472" name="Google Shape;472;p60"/>
            <p:cNvSpPr/>
            <p:nvPr/>
          </p:nvSpPr>
          <p:spPr>
            <a:xfrm>
              <a:off x="7642127" y="2560032"/>
              <a:ext cx="1191912" cy="283621"/>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4674AA"/>
              </a:solidFill>
              <a:prstDash val="solid"/>
              <a:round/>
              <a:headEnd type="none" w="sm" len="sm"/>
              <a:tailEnd type="none" w="sm" len="sm"/>
            </a:ln>
          </p:spPr>
        </p:sp>
        <p:sp>
          <p:nvSpPr>
            <p:cNvPr id="473" name="Google Shape;473;p60"/>
            <p:cNvSpPr/>
            <p:nvPr/>
          </p:nvSpPr>
          <p:spPr>
            <a:xfrm>
              <a:off x="7596407" y="2560032"/>
              <a:ext cx="91440" cy="283621"/>
            </a:xfrm>
            <a:custGeom>
              <a:avLst/>
              <a:gdLst/>
              <a:ahLst/>
              <a:cxnLst/>
              <a:rect l="l" t="t" r="r" b="b"/>
              <a:pathLst>
                <a:path w="120000" h="120000" extrusionOk="0">
                  <a:moveTo>
                    <a:pt x="60000" y="0"/>
                  </a:moveTo>
                  <a:lnTo>
                    <a:pt x="60000" y="120000"/>
                  </a:lnTo>
                </a:path>
              </a:pathLst>
            </a:custGeom>
            <a:noFill/>
            <a:ln w="25400" cap="flat" cmpd="sng">
              <a:solidFill>
                <a:srgbClr val="4674AA"/>
              </a:solidFill>
              <a:prstDash val="solid"/>
              <a:round/>
              <a:headEnd type="none" w="sm" len="sm"/>
              <a:tailEnd type="none" w="sm" len="sm"/>
            </a:ln>
          </p:spPr>
        </p:sp>
        <p:sp>
          <p:nvSpPr>
            <p:cNvPr id="474" name="Google Shape;474;p60"/>
            <p:cNvSpPr/>
            <p:nvPr/>
          </p:nvSpPr>
          <p:spPr>
            <a:xfrm>
              <a:off x="6450215" y="2560032"/>
              <a:ext cx="1191912" cy="283621"/>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4674AA"/>
              </a:solidFill>
              <a:prstDash val="solid"/>
              <a:round/>
              <a:headEnd type="none" w="sm" len="sm"/>
              <a:tailEnd type="none" w="sm" len="sm"/>
            </a:ln>
          </p:spPr>
        </p:sp>
        <p:sp>
          <p:nvSpPr>
            <p:cNvPr id="475" name="Google Shape;475;p60"/>
            <p:cNvSpPr/>
            <p:nvPr/>
          </p:nvSpPr>
          <p:spPr>
            <a:xfrm>
              <a:off x="5258302" y="1657158"/>
              <a:ext cx="2383825" cy="283621"/>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3B6495"/>
              </a:solidFill>
              <a:prstDash val="solid"/>
              <a:round/>
              <a:headEnd type="none" w="sm" len="sm"/>
              <a:tailEnd type="none" w="sm" len="sm"/>
            </a:ln>
          </p:spPr>
        </p:sp>
        <p:sp>
          <p:nvSpPr>
            <p:cNvPr id="476" name="Google Shape;476;p60"/>
            <p:cNvSpPr/>
            <p:nvPr/>
          </p:nvSpPr>
          <p:spPr>
            <a:xfrm>
              <a:off x="2874477" y="2560032"/>
              <a:ext cx="2383825" cy="283621"/>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4674AA"/>
              </a:solidFill>
              <a:prstDash val="solid"/>
              <a:round/>
              <a:headEnd type="none" w="sm" len="sm"/>
              <a:tailEnd type="none" w="sm" len="sm"/>
            </a:ln>
          </p:spPr>
        </p:sp>
        <p:sp>
          <p:nvSpPr>
            <p:cNvPr id="477" name="Google Shape;477;p60"/>
            <p:cNvSpPr/>
            <p:nvPr/>
          </p:nvSpPr>
          <p:spPr>
            <a:xfrm>
              <a:off x="2874477" y="2560032"/>
              <a:ext cx="1191912" cy="283621"/>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4674AA"/>
              </a:solidFill>
              <a:prstDash val="solid"/>
              <a:round/>
              <a:headEnd type="none" w="sm" len="sm"/>
              <a:tailEnd type="none" w="sm" len="sm"/>
            </a:ln>
          </p:spPr>
        </p:sp>
        <p:sp>
          <p:nvSpPr>
            <p:cNvPr id="478" name="Google Shape;478;p60"/>
            <p:cNvSpPr/>
            <p:nvPr/>
          </p:nvSpPr>
          <p:spPr>
            <a:xfrm>
              <a:off x="2828757" y="2560032"/>
              <a:ext cx="91440" cy="283621"/>
            </a:xfrm>
            <a:custGeom>
              <a:avLst/>
              <a:gdLst/>
              <a:ahLst/>
              <a:cxnLst/>
              <a:rect l="l" t="t" r="r" b="b"/>
              <a:pathLst>
                <a:path w="120000" h="120000" extrusionOk="0">
                  <a:moveTo>
                    <a:pt x="60000" y="0"/>
                  </a:moveTo>
                  <a:lnTo>
                    <a:pt x="60000" y="120000"/>
                  </a:lnTo>
                </a:path>
              </a:pathLst>
            </a:custGeom>
            <a:noFill/>
            <a:ln w="25400" cap="flat" cmpd="sng">
              <a:solidFill>
                <a:srgbClr val="4674AA"/>
              </a:solidFill>
              <a:prstDash val="solid"/>
              <a:round/>
              <a:headEnd type="none" w="sm" len="sm"/>
              <a:tailEnd type="none" w="sm" len="sm"/>
            </a:ln>
          </p:spPr>
        </p:sp>
        <p:sp>
          <p:nvSpPr>
            <p:cNvPr id="479" name="Google Shape;479;p60"/>
            <p:cNvSpPr/>
            <p:nvPr/>
          </p:nvSpPr>
          <p:spPr>
            <a:xfrm>
              <a:off x="1682564" y="2560032"/>
              <a:ext cx="1191912" cy="283621"/>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4674AA"/>
              </a:solidFill>
              <a:prstDash val="solid"/>
              <a:round/>
              <a:headEnd type="none" w="sm" len="sm"/>
              <a:tailEnd type="none" w="sm" len="sm"/>
            </a:ln>
          </p:spPr>
        </p:sp>
        <p:sp>
          <p:nvSpPr>
            <p:cNvPr id="480" name="Google Shape;480;p60"/>
            <p:cNvSpPr/>
            <p:nvPr/>
          </p:nvSpPr>
          <p:spPr>
            <a:xfrm>
              <a:off x="490652" y="2560032"/>
              <a:ext cx="2383825" cy="283621"/>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4674AA"/>
              </a:solidFill>
              <a:prstDash val="solid"/>
              <a:round/>
              <a:headEnd type="none" w="sm" len="sm"/>
              <a:tailEnd type="none" w="sm" len="sm"/>
            </a:ln>
          </p:spPr>
        </p:sp>
        <p:sp>
          <p:nvSpPr>
            <p:cNvPr id="481" name="Google Shape;481;p60"/>
            <p:cNvSpPr/>
            <p:nvPr/>
          </p:nvSpPr>
          <p:spPr>
            <a:xfrm>
              <a:off x="2874477" y="1657158"/>
              <a:ext cx="2383825" cy="283621"/>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3B6495"/>
              </a:solidFill>
              <a:prstDash val="solid"/>
              <a:round/>
              <a:headEnd type="none" w="sm" len="sm"/>
              <a:tailEnd type="none" w="sm" len="sm"/>
            </a:ln>
          </p:spPr>
        </p:sp>
        <p:sp>
          <p:nvSpPr>
            <p:cNvPr id="482" name="Google Shape;482;p60"/>
            <p:cNvSpPr/>
            <p:nvPr/>
          </p:nvSpPr>
          <p:spPr>
            <a:xfrm>
              <a:off x="4770701" y="1037905"/>
              <a:ext cx="975201" cy="619252"/>
            </a:xfrm>
            <a:prstGeom prst="roundRect">
              <a:avLst>
                <a:gd name="adj" fmla="val 10000"/>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0"/>
            <p:cNvSpPr/>
            <p:nvPr/>
          </p:nvSpPr>
          <p:spPr>
            <a:xfrm>
              <a:off x="4879057" y="1140843"/>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0"/>
            <p:cNvSpPr txBox="1"/>
            <p:nvPr/>
          </p:nvSpPr>
          <p:spPr>
            <a:xfrm>
              <a:off x="4897194" y="1158980"/>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Tính dục</a:t>
              </a:r>
              <a:endParaRPr sz="1400" b="1" i="0" u="none" strike="noStrike" cap="none">
                <a:solidFill>
                  <a:srgbClr val="000000"/>
                </a:solidFill>
                <a:latin typeface="Arial"/>
                <a:ea typeface="Arial"/>
                <a:cs typeface="Arial"/>
                <a:sym typeface="Arial"/>
              </a:endParaRPr>
            </a:p>
          </p:txBody>
        </p:sp>
        <p:sp>
          <p:nvSpPr>
            <p:cNvPr id="485" name="Google Shape;485;p60"/>
            <p:cNvSpPr/>
            <p:nvPr/>
          </p:nvSpPr>
          <p:spPr>
            <a:xfrm>
              <a:off x="2386876" y="1940779"/>
              <a:ext cx="975201" cy="619252"/>
            </a:xfrm>
            <a:prstGeom prst="roundRect">
              <a:avLst>
                <a:gd name="adj" fmla="val 1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0"/>
            <p:cNvSpPr/>
            <p:nvPr/>
          </p:nvSpPr>
          <p:spPr>
            <a:xfrm>
              <a:off x="2495232" y="2043717"/>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0"/>
            <p:cNvSpPr txBox="1"/>
            <p:nvPr/>
          </p:nvSpPr>
          <p:spPr>
            <a:xfrm>
              <a:off x="2513369" y="2061854"/>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Xu hướng tính dục</a:t>
              </a:r>
              <a:endParaRPr sz="1400" b="0" i="0" u="none" strike="noStrike" cap="none">
                <a:solidFill>
                  <a:srgbClr val="000000"/>
                </a:solidFill>
                <a:latin typeface="Arial"/>
                <a:ea typeface="Arial"/>
                <a:cs typeface="Arial"/>
                <a:sym typeface="Arial"/>
              </a:endParaRPr>
            </a:p>
          </p:txBody>
        </p:sp>
        <p:sp>
          <p:nvSpPr>
            <p:cNvPr id="488" name="Google Shape;488;p60"/>
            <p:cNvSpPr/>
            <p:nvPr/>
          </p:nvSpPr>
          <p:spPr>
            <a:xfrm>
              <a:off x="3051" y="2843653"/>
              <a:ext cx="975201" cy="619252"/>
            </a:xfrm>
            <a:prstGeom prst="roundRect">
              <a:avLst>
                <a:gd name="adj" fmla="val 10000"/>
              </a:avLst>
            </a:prstGeom>
            <a:solidFill>
              <a:srgbClr val="C5D8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0"/>
            <p:cNvSpPr/>
            <p:nvPr/>
          </p:nvSpPr>
          <p:spPr>
            <a:xfrm>
              <a:off x="111407"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0"/>
            <p:cNvSpPr txBox="1"/>
            <p:nvPr/>
          </p:nvSpPr>
          <p:spPr>
            <a:xfrm>
              <a:off x="129544"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Dị tính</a:t>
              </a:r>
              <a:endParaRPr sz="1400" b="0" i="0" u="none" strike="noStrike" cap="none">
                <a:solidFill>
                  <a:srgbClr val="000000"/>
                </a:solidFill>
                <a:latin typeface="Arial"/>
                <a:ea typeface="Arial"/>
                <a:cs typeface="Arial"/>
                <a:sym typeface="Arial"/>
              </a:endParaRPr>
            </a:p>
          </p:txBody>
        </p:sp>
        <p:sp>
          <p:nvSpPr>
            <p:cNvPr id="491" name="Google Shape;491;p60"/>
            <p:cNvSpPr/>
            <p:nvPr/>
          </p:nvSpPr>
          <p:spPr>
            <a:xfrm>
              <a:off x="1194964" y="2843653"/>
              <a:ext cx="975201" cy="619252"/>
            </a:xfrm>
            <a:prstGeom prst="roundRect">
              <a:avLst>
                <a:gd name="adj" fmla="val 10000"/>
              </a:avLst>
            </a:prstGeom>
            <a:solidFill>
              <a:srgbClr val="DDD9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0"/>
            <p:cNvSpPr/>
            <p:nvPr/>
          </p:nvSpPr>
          <p:spPr>
            <a:xfrm>
              <a:off x="1303319"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0"/>
            <p:cNvSpPr txBox="1"/>
            <p:nvPr/>
          </p:nvSpPr>
          <p:spPr>
            <a:xfrm>
              <a:off x="1321456"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Đồng tính</a:t>
              </a:r>
              <a:endParaRPr sz="1400" b="0" i="0" u="none" strike="noStrike" cap="none">
                <a:solidFill>
                  <a:srgbClr val="000000"/>
                </a:solidFill>
                <a:latin typeface="Arial"/>
                <a:ea typeface="Arial"/>
                <a:cs typeface="Arial"/>
                <a:sym typeface="Arial"/>
              </a:endParaRPr>
            </a:p>
          </p:txBody>
        </p:sp>
        <p:sp>
          <p:nvSpPr>
            <p:cNvPr id="494" name="Google Shape;494;p60"/>
            <p:cNvSpPr/>
            <p:nvPr/>
          </p:nvSpPr>
          <p:spPr>
            <a:xfrm>
              <a:off x="2386876" y="2843653"/>
              <a:ext cx="975201" cy="619252"/>
            </a:xfrm>
            <a:prstGeom prst="roundRect">
              <a:avLst>
                <a:gd name="adj" fmla="val 10000"/>
              </a:avLst>
            </a:prstGeom>
            <a:solidFill>
              <a:srgbClr val="DAE5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0"/>
            <p:cNvSpPr/>
            <p:nvPr/>
          </p:nvSpPr>
          <p:spPr>
            <a:xfrm>
              <a:off x="2495232"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0"/>
            <p:cNvSpPr txBox="1"/>
            <p:nvPr/>
          </p:nvSpPr>
          <p:spPr>
            <a:xfrm>
              <a:off x="2513369"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Song tính</a:t>
              </a:r>
              <a:endParaRPr sz="1400" b="0" i="0" u="none" strike="noStrike" cap="none">
                <a:solidFill>
                  <a:srgbClr val="000000"/>
                </a:solidFill>
                <a:latin typeface="Arial"/>
                <a:ea typeface="Arial"/>
                <a:cs typeface="Arial"/>
                <a:sym typeface="Arial"/>
              </a:endParaRPr>
            </a:p>
          </p:txBody>
        </p:sp>
        <p:sp>
          <p:nvSpPr>
            <p:cNvPr id="497" name="Google Shape;497;p60"/>
            <p:cNvSpPr/>
            <p:nvPr/>
          </p:nvSpPr>
          <p:spPr>
            <a:xfrm>
              <a:off x="3578789" y="2843653"/>
              <a:ext cx="975201" cy="619252"/>
            </a:xfrm>
            <a:prstGeom prst="roundRect">
              <a:avLst>
                <a:gd name="adj" fmla="val 10000"/>
              </a:avLst>
            </a:prstGeom>
            <a:solidFill>
              <a:srgbClr val="F2DA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0"/>
            <p:cNvSpPr/>
            <p:nvPr/>
          </p:nvSpPr>
          <p:spPr>
            <a:xfrm>
              <a:off x="3687144"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0"/>
            <p:cNvSpPr txBox="1"/>
            <p:nvPr/>
          </p:nvSpPr>
          <p:spPr>
            <a:xfrm>
              <a:off x="3705281"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Toàn tính</a:t>
              </a:r>
              <a:endParaRPr sz="1400" b="0" i="0" u="none" strike="noStrike" cap="none">
                <a:solidFill>
                  <a:srgbClr val="000000"/>
                </a:solidFill>
                <a:latin typeface="Arial"/>
                <a:ea typeface="Arial"/>
                <a:cs typeface="Arial"/>
                <a:sym typeface="Arial"/>
              </a:endParaRPr>
            </a:p>
          </p:txBody>
        </p:sp>
        <p:sp>
          <p:nvSpPr>
            <p:cNvPr id="500" name="Google Shape;500;p60"/>
            <p:cNvSpPr/>
            <p:nvPr/>
          </p:nvSpPr>
          <p:spPr>
            <a:xfrm>
              <a:off x="4770701" y="2843653"/>
              <a:ext cx="975201" cy="619252"/>
            </a:xfrm>
            <a:prstGeom prst="roundRect">
              <a:avLst>
                <a:gd name="adj" fmla="val 10000"/>
              </a:avLst>
            </a:prstGeom>
            <a:solidFill>
              <a:srgbClr val="EAF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0"/>
            <p:cNvSpPr/>
            <p:nvPr/>
          </p:nvSpPr>
          <p:spPr>
            <a:xfrm>
              <a:off x="4879057"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0"/>
            <p:cNvSpPr txBox="1"/>
            <p:nvPr/>
          </p:nvSpPr>
          <p:spPr>
            <a:xfrm>
              <a:off x="4897194"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Vô tính</a:t>
              </a:r>
              <a:endParaRPr sz="1400" b="0" i="0" u="none" strike="noStrike" cap="none">
                <a:solidFill>
                  <a:srgbClr val="000000"/>
                </a:solidFill>
                <a:latin typeface="Arial"/>
                <a:ea typeface="Arial"/>
                <a:cs typeface="Arial"/>
                <a:sym typeface="Arial"/>
              </a:endParaRPr>
            </a:p>
          </p:txBody>
        </p:sp>
        <p:sp>
          <p:nvSpPr>
            <p:cNvPr id="503" name="Google Shape;503;p60"/>
            <p:cNvSpPr/>
            <p:nvPr/>
          </p:nvSpPr>
          <p:spPr>
            <a:xfrm>
              <a:off x="7154527" y="1940779"/>
              <a:ext cx="975201" cy="619252"/>
            </a:xfrm>
            <a:prstGeom prst="roundRect">
              <a:avLst>
                <a:gd name="adj" fmla="val 10000"/>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0"/>
            <p:cNvSpPr/>
            <p:nvPr/>
          </p:nvSpPr>
          <p:spPr>
            <a:xfrm>
              <a:off x="7262882" y="2043717"/>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0"/>
            <p:cNvSpPr txBox="1"/>
            <p:nvPr/>
          </p:nvSpPr>
          <p:spPr>
            <a:xfrm>
              <a:off x="7281019" y="2061854"/>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Bản dạng giới</a:t>
              </a:r>
              <a:endParaRPr sz="1400" b="0" i="0" u="none" strike="noStrike" cap="none">
                <a:solidFill>
                  <a:srgbClr val="000000"/>
                </a:solidFill>
                <a:latin typeface="Arial"/>
                <a:ea typeface="Arial"/>
                <a:cs typeface="Arial"/>
                <a:sym typeface="Arial"/>
              </a:endParaRPr>
            </a:p>
          </p:txBody>
        </p:sp>
        <p:sp>
          <p:nvSpPr>
            <p:cNvPr id="506" name="Google Shape;506;p60"/>
            <p:cNvSpPr/>
            <p:nvPr/>
          </p:nvSpPr>
          <p:spPr>
            <a:xfrm>
              <a:off x="5962614" y="2843653"/>
              <a:ext cx="975201" cy="619252"/>
            </a:xfrm>
            <a:prstGeom prst="roundRect">
              <a:avLst>
                <a:gd name="adj" fmla="val 10000"/>
              </a:avLst>
            </a:prstGeom>
            <a:solidFill>
              <a:srgbClr val="E5DFE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0"/>
            <p:cNvSpPr/>
            <p:nvPr/>
          </p:nvSpPr>
          <p:spPr>
            <a:xfrm>
              <a:off x="6070970"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0"/>
            <p:cNvSpPr txBox="1"/>
            <p:nvPr/>
          </p:nvSpPr>
          <p:spPr>
            <a:xfrm>
              <a:off x="6089107"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Thuận giới</a:t>
              </a:r>
              <a:endParaRPr sz="1400" b="0" i="0" u="none" strike="noStrike" cap="none">
                <a:solidFill>
                  <a:srgbClr val="000000"/>
                </a:solidFill>
                <a:latin typeface="Arial"/>
                <a:ea typeface="Arial"/>
                <a:cs typeface="Arial"/>
                <a:sym typeface="Arial"/>
              </a:endParaRPr>
            </a:p>
          </p:txBody>
        </p:sp>
        <p:sp>
          <p:nvSpPr>
            <p:cNvPr id="509" name="Google Shape;509;p60"/>
            <p:cNvSpPr/>
            <p:nvPr/>
          </p:nvSpPr>
          <p:spPr>
            <a:xfrm>
              <a:off x="7154527" y="2843653"/>
              <a:ext cx="975201" cy="619252"/>
            </a:xfrm>
            <a:prstGeom prst="roundRect">
              <a:avLst>
                <a:gd name="adj" fmla="val 10000"/>
              </a:avLst>
            </a:prstGeom>
            <a:solidFill>
              <a:srgbClr val="DAEEF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0"/>
            <p:cNvSpPr/>
            <p:nvPr/>
          </p:nvSpPr>
          <p:spPr>
            <a:xfrm>
              <a:off x="7262882"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0"/>
            <p:cNvSpPr txBox="1"/>
            <p:nvPr/>
          </p:nvSpPr>
          <p:spPr>
            <a:xfrm>
              <a:off x="7281019"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Chuyển giới</a:t>
              </a:r>
              <a:endParaRPr sz="1400" b="0" i="0" u="none" strike="noStrike" cap="none">
                <a:solidFill>
                  <a:srgbClr val="000000"/>
                </a:solidFill>
                <a:latin typeface="Arial"/>
                <a:ea typeface="Arial"/>
                <a:cs typeface="Arial"/>
                <a:sym typeface="Arial"/>
              </a:endParaRPr>
            </a:p>
          </p:txBody>
        </p:sp>
        <p:sp>
          <p:nvSpPr>
            <p:cNvPr id="512" name="Google Shape;512;p60"/>
            <p:cNvSpPr/>
            <p:nvPr/>
          </p:nvSpPr>
          <p:spPr>
            <a:xfrm>
              <a:off x="8346439" y="2843653"/>
              <a:ext cx="975201" cy="619252"/>
            </a:xfrm>
            <a:prstGeom prst="roundRect">
              <a:avLst>
                <a:gd name="adj" fmla="val 10000"/>
              </a:avLst>
            </a:prstGeom>
            <a:solidFill>
              <a:srgbClr val="FDE9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0"/>
            <p:cNvSpPr/>
            <p:nvPr/>
          </p:nvSpPr>
          <p:spPr>
            <a:xfrm>
              <a:off x="8454795" y="2946591"/>
              <a:ext cx="975201" cy="619252"/>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0"/>
            <p:cNvSpPr txBox="1"/>
            <p:nvPr/>
          </p:nvSpPr>
          <p:spPr>
            <a:xfrm>
              <a:off x="8472932" y="2964728"/>
              <a:ext cx="938927" cy="5829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Phi nhị giới</a:t>
              </a:r>
              <a:endParaRPr sz="1400" b="0" i="0" u="none" strike="noStrike" cap="none">
                <a:solidFill>
                  <a:srgbClr val="000000"/>
                </a:solidFill>
                <a:latin typeface="Arial"/>
                <a:ea typeface="Arial"/>
                <a:cs typeface="Arial"/>
                <a:sym typeface="Arial"/>
              </a:endParaRPr>
            </a:p>
          </p:txBody>
        </p:sp>
      </p:grpSp>
      <p:sp>
        <p:nvSpPr>
          <p:cNvPr id="515" name="Google Shape;515;p60"/>
          <p:cNvSpPr/>
          <p:nvPr/>
        </p:nvSpPr>
        <p:spPr>
          <a:xfrm>
            <a:off x="395536" y="2908444"/>
            <a:ext cx="8496944"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Tính dục bao hàm giới tính, bản dạng giới và vai trò giới, xu hướng tính dục, ham muốn tình dục, khoái cảm, thân mật và sinh sản. </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1"/>
          <p:cNvSpPr txBox="1">
            <a:spLocks noGrp="1"/>
          </p:cNvSpPr>
          <p:nvPr>
            <p:ph type="title"/>
          </p:nvPr>
        </p:nvSpPr>
        <p:spPr>
          <a:xfrm>
            <a:off x="143841" y="1059582"/>
            <a:ext cx="971775" cy="776529"/>
          </a:xfrm>
          <a:prstGeom prst="rect">
            <a:avLst/>
          </a:prstGeom>
          <a:noFill/>
          <a:ln>
            <a:noFill/>
          </a:ln>
        </p:spPr>
        <p:txBody>
          <a:bodyPr spcFirstLastPara="1" wrap="square" lIns="91425" tIns="91425" rIns="91425" bIns="91425" anchor="ctr" anchorCtr="0">
            <a:normAutofit fontScale="90000"/>
          </a:bodyPr>
          <a:lstStyle/>
          <a:p>
            <a:pPr marL="0" marR="0" lvl="0" indent="0" algn="l" rtl="0">
              <a:lnSpc>
                <a:spcPct val="100000"/>
              </a:lnSpc>
              <a:spcBef>
                <a:spcPts val="0"/>
              </a:spcBef>
              <a:spcAft>
                <a:spcPts val="0"/>
              </a:spcAft>
              <a:buClr>
                <a:srgbClr val="3F3F3F"/>
              </a:buClr>
              <a:buSzPct val="100000"/>
              <a:buFont typeface="Arial"/>
              <a:buNone/>
            </a:pPr>
            <a:r>
              <a:rPr lang="en-US" sz="2700" b="1">
                <a:solidFill>
                  <a:srgbClr val="0000FF"/>
                </a:solidFill>
                <a:latin typeface="Arial"/>
                <a:ea typeface="Arial"/>
                <a:cs typeface="Arial"/>
                <a:sym typeface="Arial"/>
              </a:rPr>
              <a:t>Một số thuật ngữ</a:t>
            </a:r>
            <a:endParaRPr sz="2700" b="1">
              <a:solidFill>
                <a:srgbClr val="0000FF"/>
              </a:solidFill>
              <a:latin typeface="Arial"/>
              <a:ea typeface="Arial"/>
              <a:cs typeface="Arial"/>
              <a:sym typeface="Arial"/>
            </a:endParaRPr>
          </a:p>
        </p:txBody>
      </p:sp>
      <p:sp>
        <p:nvSpPr>
          <p:cNvPr id="522" name="Google Shape;522;p61"/>
          <p:cNvSpPr txBox="1">
            <a:spLocks noGrp="1"/>
          </p:cNvSpPr>
          <p:nvPr>
            <p:ph type="body" idx="1"/>
          </p:nvPr>
        </p:nvSpPr>
        <p:spPr>
          <a:xfrm>
            <a:off x="1115616" y="0"/>
            <a:ext cx="7920880" cy="4686300"/>
          </a:xfrm>
          <a:prstGeom prst="rect">
            <a:avLst/>
          </a:prstGeom>
          <a:noFill/>
          <a:ln>
            <a:noFill/>
          </a:ln>
        </p:spPr>
        <p:txBody>
          <a:bodyPr spcFirstLastPara="1" wrap="square" lIns="91425" tIns="45700" rIns="91425" bIns="45700" anchor="t" anchorCtr="0">
            <a:noAutofit/>
          </a:bodyPr>
          <a:lstStyle/>
          <a:p>
            <a:pPr marL="0" marR="0" lvl="0" indent="-123825" algn="just" rtl="0">
              <a:lnSpc>
                <a:spcPct val="100000"/>
              </a:lnSpc>
              <a:spcBef>
                <a:spcPts val="0"/>
              </a:spcBef>
              <a:spcAft>
                <a:spcPts val="0"/>
              </a:spcAft>
              <a:buClr>
                <a:srgbClr val="0000FF"/>
              </a:buClr>
              <a:buSzPts val="1950"/>
              <a:buFont typeface="Noto Sans Symbols"/>
              <a:buChar char="⮚"/>
            </a:pPr>
            <a:r>
              <a:rPr lang="en-US" sz="1950" b="1" i="0" u="none" strike="noStrike" cap="none">
                <a:solidFill>
                  <a:srgbClr val="0000FF"/>
                </a:solidFill>
                <a:latin typeface="Calibri"/>
                <a:ea typeface="Calibri"/>
                <a:cs typeface="Calibri"/>
                <a:sym typeface="Calibri"/>
              </a:rPr>
              <a:t>Giới tính sinh học (biologilcal sex):</a:t>
            </a:r>
            <a:r>
              <a:rPr lang="en-US" sz="1950" b="1" i="0" u="none" strike="noStrike" cap="none">
                <a:solidFill>
                  <a:srgbClr val="000000"/>
                </a:solidFill>
                <a:latin typeface="Calibri"/>
                <a:ea typeface="Calibri"/>
                <a:cs typeface="Calibri"/>
                <a:sym typeface="Calibri"/>
              </a:rPr>
              <a:t> </a:t>
            </a:r>
            <a:r>
              <a:rPr lang="en-US" sz="1950" b="0" i="0" u="none" strike="noStrike" cap="none">
                <a:solidFill>
                  <a:srgbClr val="000000"/>
                </a:solidFill>
                <a:latin typeface="Calibri"/>
                <a:ea typeface="Calibri"/>
                <a:cs typeface="Calibri"/>
                <a:sym typeface="Calibri"/>
              </a:rPr>
              <a:t>là giới tính được xác định dựa trên cơ quan sinh dục, hormon, nhiễm sắc thể, chức năng sinh sản.</a:t>
            </a:r>
            <a:endParaRPr/>
          </a:p>
          <a:p>
            <a:pPr marL="0" marR="0" lvl="0" indent="-123825" algn="just" rtl="0">
              <a:lnSpc>
                <a:spcPct val="100000"/>
              </a:lnSpc>
              <a:spcBef>
                <a:spcPts val="0"/>
              </a:spcBef>
              <a:spcAft>
                <a:spcPts val="0"/>
              </a:spcAft>
              <a:buClr>
                <a:srgbClr val="0000FF"/>
              </a:buClr>
              <a:buSzPts val="1950"/>
              <a:buFont typeface="Noto Sans Symbols"/>
              <a:buChar char="⮚"/>
            </a:pPr>
            <a:r>
              <a:rPr lang="en-US" sz="1950" b="1" i="0" u="none" strike="noStrike" cap="none">
                <a:solidFill>
                  <a:srgbClr val="0000FF"/>
                </a:solidFill>
                <a:latin typeface="Calibri"/>
                <a:ea typeface="Calibri"/>
                <a:cs typeface="Calibri"/>
                <a:sym typeface="Calibri"/>
              </a:rPr>
              <a:t>Bản dạng giới (gender identity):</a:t>
            </a:r>
            <a:r>
              <a:rPr lang="en-US" sz="1950" b="1" i="0" u="none" strike="noStrike" cap="none">
                <a:solidFill>
                  <a:srgbClr val="000000"/>
                </a:solidFill>
                <a:latin typeface="Calibri"/>
                <a:ea typeface="Calibri"/>
                <a:cs typeface="Calibri"/>
                <a:sym typeface="Calibri"/>
              </a:rPr>
              <a:t> </a:t>
            </a:r>
            <a:r>
              <a:rPr lang="en-US" sz="1950" b="0" i="0" u="none" strike="noStrike" cap="none">
                <a:solidFill>
                  <a:srgbClr val="000000"/>
                </a:solidFill>
                <a:latin typeface="Calibri"/>
                <a:ea typeface="Calibri"/>
                <a:cs typeface="Calibri"/>
                <a:sym typeface="Calibri"/>
              </a:rPr>
              <a:t>là cách bạn nhận thức vể giới tính của bản thân.</a:t>
            </a:r>
            <a:endParaRPr/>
          </a:p>
          <a:p>
            <a:pPr marL="342900" marR="0" lvl="0" indent="-342900" algn="just" rtl="0">
              <a:lnSpc>
                <a:spcPct val="100000"/>
              </a:lnSpc>
              <a:spcBef>
                <a:spcPts val="0"/>
              </a:spcBef>
              <a:spcAft>
                <a:spcPts val="0"/>
              </a:spcAft>
              <a:buClr>
                <a:srgbClr val="000000"/>
              </a:buClr>
              <a:buSzPts val="1950"/>
              <a:buFont typeface="Noto Sans Symbols"/>
              <a:buChar char="▪"/>
            </a:pPr>
            <a:r>
              <a:rPr lang="en-US" sz="1950" b="1" i="0" u="none" strike="noStrike" cap="none">
                <a:solidFill>
                  <a:srgbClr val="000000"/>
                </a:solidFill>
                <a:latin typeface="Calibri"/>
                <a:ea typeface="Calibri"/>
                <a:cs typeface="Calibri"/>
                <a:sym typeface="Calibri"/>
              </a:rPr>
              <a:t>Thuận giới: </a:t>
            </a:r>
            <a:r>
              <a:rPr lang="en-US" sz="1950" b="0" i="0" u="none" strike="noStrike" cap="none">
                <a:solidFill>
                  <a:srgbClr val="000000"/>
                </a:solidFill>
                <a:latin typeface="Calibri"/>
                <a:ea typeface="Calibri"/>
                <a:cs typeface="Calibri"/>
                <a:sym typeface="Calibri"/>
              </a:rPr>
              <a:t>Giới tính sinh học trùng khít với bản dạng giới</a:t>
            </a:r>
            <a:endParaRPr sz="195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950"/>
              <a:buFont typeface="Noto Sans Symbols"/>
              <a:buChar char="▪"/>
            </a:pPr>
            <a:r>
              <a:rPr lang="en-US" sz="1950" b="1" i="0" u="none" strike="noStrike" cap="none">
                <a:solidFill>
                  <a:srgbClr val="000000"/>
                </a:solidFill>
                <a:latin typeface="Calibri"/>
                <a:ea typeface="Calibri"/>
                <a:cs typeface="Calibri"/>
                <a:sym typeface="Calibri"/>
              </a:rPr>
              <a:t>Chuyển giới: </a:t>
            </a:r>
            <a:r>
              <a:rPr lang="en-US" sz="1950" b="0" i="0" u="none" strike="noStrike" cap="none">
                <a:solidFill>
                  <a:srgbClr val="000000"/>
                </a:solidFill>
                <a:latin typeface="Calibri"/>
                <a:ea typeface="Calibri"/>
                <a:cs typeface="Calibri"/>
                <a:sym typeface="Calibri"/>
              </a:rPr>
              <a:t>Giới tính sinh học không trùng khít với bản dạng giới</a:t>
            </a:r>
            <a:endParaRPr sz="195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950"/>
              <a:buFont typeface="Noto Sans Symbols"/>
              <a:buChar char="▪"/>
            </a:pPr>
            <a:r>
              <a:rPr lang="en-US" sz="1950" b="1" i="0" u="none" strike="noStrike" cap="none">
                <a:solidFill>
                  <a:srgbClr val="000000"/>
                </a:solidFill>
                <a:latin typeface="Calibri"/>
                <a:ea typeface="Calibri"/>
                <a:cs typeface="Calibri"/>
                <a:sym typeface="Calibri"/>
              </a:rPr>
              <a:t>Phi nhị giới: </a:t>
            </a:r>
            <a:r>
              <a:rPr lang="en-US" sz="1950" b="0" i="0" u="none" strike="noStrike" cap="none">
                <a:solidFill>
                  <a:srgbClr val="000000"/>
                </a:solidFill>
                <a:latin typeface="Calibri"/>
                <a:ea typeface="Calibri"/>
                <a:cs typeface="Calibri"/>
                <a:sym typeface="Calibri"/>
              </a:rPr>
              <a:t>bản dạng giới không phân loại nam hay nữ</a:t>
            </a:r>
            <a:endParaRPr sz="1950" b="0" i="0" u="none" strike="noStrike" cap="none">
              <a:solidFill>
                <a:srgbClr val="000000"/>
              </a:solidFill>
              <a:latin typeface="Calibri"/>
              <a:ea typeface="Calibri"/>
              <a:cs typeface="Calibri"/>
              <a:sym typeface="Calibri"/>
            </a:endParaRPr>
          </a:p>
          <a:p>
            <a:pPr marL="0" marR="0" lvl="0" indent="-123825" algn="just" rtl="0">
              <a:lnSpc>
                <a:spcPct val="100000"/>
              </a:lnSpc>
              <a:spcBef>
                <a:spcPts val="0"/>
              </a:spcBef>
              <a:spcAft>
                <a:spcPts val="0"/>
              </a:spcAft>
              <a:buClr>
                <a:srgbClr val="0000FF"/>
              </a:buClr>
              <a:buSzPts val="1950"/>
              <a:buFont typeface="Noto Sans Symbols"/>
              <a:buChar char="⮚"/>
            </a:pPr>
            <a:r>
              <a:rPr lang="en-US" sz="1950" b="1" i="0" u="none" strike="noStrike" cap="none">
                <a:solidFill>
                  <a:srgbClr val="0000FF"/>
                </a:solidFill>
                <a:latin typeface="Calibri"/>
                <a:ea typeface="Calibri"/>
                <a:cs typeface="Calibri"/>
                <a:sym typeface="Calibri"/>
              </a:rPr>
              <a:t>Thể hiện giới (gender expression): </a:t>
            </a:r>
            <a:r>
              <a:rPr lang="en-US" sz="1950" b="0" i="0" u="none" strike="noStrike" cap="none">
                <a:solidFill>
                  <a:srgbClr val="000000"/>
                </a:solidFill>
                <a:latin typeface="Calibri"/>
                <a:ea typeface="Calibri"/>
                <a:cs typeface="Calibri"/>
                <a:sym typeface="Calibri"/>
              </a:rPr>
              <a:t>là cách bạn bộc lộ giới tính ra bên ngoài qua tên gọi, ăn mặc, hành xử, giao tiếp,…</a:t>
            </a:r>
            <a:endParaRPr/>
          </a:p>
          <a:p>
            <a:pPr marL="0" marR="0" lvl="0" indent="-123825" algn="just" rtl="0">
              <a:lnSpc>
                <a:spcPct val="100000"/>
              </a:lnSpc>
              <a:spcBef>
                <a:spcPts val="0"/>
              </a:spcBef>
              <a:spcAft>
                <a:spcPts val="0"/>
              </a:spcAft>
              <a:buClr>
                <a:srgbClr val="0000FF"/>
              </a:buClr>
              <a:buSzPts val="1950"/>
              <a:buFont typeface="Noto Sans Symbols"/>
              <a:buChar char="⮚"/>
            </a:pPr>
            <a:r>
              <a:rPr lang="en-US" sz="1950" b="1" i="0" u="none" strike="noStrike" cap="none">
                <a:solidFill>
                  <a:srgbClr val="0000FF"/>
                </a:solidFill>
                <a:latin typeface="Calibri"/>
                <a:ea typeface="Calibri"/>
                <a:cs typeface="Calibri"/>
                <a:sym typeface="Calibri"/>
              </a:rPr>
              <a:t>Xu hướng tính dục (sexual orientation):</a:t>
            </a:r>
            <a:r>
              <a:rPr lang="en-US" sz="1950" b="0" i="0" u="none" strike="noStrike" cap="none">
                <a:solidFill>
                  <a:srgbClr val="000000"/>
                </a:solidFill>
                <a:latin typeface="Calibri"/>
                <a:ea typeface="Calibri"/>
                <a:cs typeface="Calibri"/>
                <a:sym typeface="Calibri"/>
              </a:rPr>
              <a:t> được xác định dựa trên giới tính (bản dạng giới) của đối tượng thu hút/hấp dẫn bạn và giới tính của bạn. Bao gồm 4 loại chính:</a:t>
            </a:r>
            <a:endParaRPr/>
          </a:p>
          <a:p>
            <a:pPr marL="428625" marR="0" lvl="0" indent="-17145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Dị tính (straight): </a:t>
            </a:r>
            <a:r>
              <a:rPr lang="en-US" sz="1800" b="0" i="0" u="none" strike="noStrike" cap="none">
                <a:solidFill>
                  <a:srgbClr val="000000"/>
                </a:solidFill>
                <a:latin typeface="Calibri"/>
                <a:ea typeface="Calibri"/>
                <a:cs typeface="Calibri"/>
                <a:sym typeface="Calibri"/>
              </a:rPr>
              <a:t>bị thu hút/hấp dẫn bởi người khác giới.</a:t>
            </a:r>
            <a:endParaRPr/>
          </a:p>
          <a:p>
            <a:pPr marL="428625" marR="0" lvl="0" indent="-17145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Đồng tính (lesbian/gay):</a:t>
            </a:r>
            <a:r>
              <a:rPr lang="en-US" sz="1800" b="0" i="0" u="none" strike="noStrike" cap="none">
                <a:solidFill>
                  <a:srgbClr val="000000"/>
                </a:solidFill>
                <a:latin typeface="Calibri"/>
                <a:ea typeface="Calibri"/>
                <a:cs typeface="Calibri"/>
                <a:sym typeface="Calibri"/>
              </a:rPr>
              <a:t> bị thu hút/hấp dẫn bởi người cùng giới.</a:t>
            </a:r>
            <a:endParaRPr/>
          </a:p>
          <a:p>
            <a:pPr marL="428625" marR="0" lvl="0" indent="-17145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Song tính (bisexual):</a:t>
            </a:r>
            <a:r>
              <a:rPr lang="en-US" sz="1800" b="0" i="0" u="none" strike="noStrike" cap="none">
                <a:solidFill>
                  <a:srgbClr val="000000"/>
                </a:solidFill>
                <a:latin typeface="Calibri"/>
                <a:ea typeface="Calibri"/>
                <a:cs typeface="Calibri"/>
                <a:sym typeface="Calibri"/>
              </a:rPr>
              <a:t> bị thu hút/hấp dẫn bởi cả hai giới.</a:t>
            </a:r>
            <a:endParaRPr/>
          </a:p>
          <a:p>
            <a:pPr marL="428625" marR="0" lvl="0" indent="-17145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Toàn tính: </a:t>
            </a:r>
            <a:r>
              <a:rPr lang="en-US" sz="1800" b="0" i="0" u="none" strike="noStrike" cap="none">
                <a:solidFill>
                  <a:srgbClr val="000000"/>
                </a:solidFill>
                <a:latin typeface="Calibri"/>
                <a:ea typeface="Calibri"/>
                <a:cs typeface="Calibri"/>
                <a:sym typeface="Calibri"/>
              </a:rPr>
              <a:t>Bị hấp dẫn về tính cách, ngoại hình…mà không quan tâm giới tính</a:t>
            </a:r>
            <a:endParaRPr sz="1800" b="0" i="0" u="none" strike="noStrike" cap="none">
              <a:solidFill>
                <a:srgbClr val="000000"/>
              </a:solidFill>
              <a:latin typeface="Calibri"/>
              <a:ea typeface="Calibri"/>
              <a:cs typeface="Calibri"/>
              <a:sym typeface="Calibri"/>
            </a:endParaRPr>
          </a:p>
          <a:p>
            <a:pPr marL="428625" marR="0" lvl="0" indent="-17145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Vô tính (asexual): </a:t>
            </a:r>
            <a:r>
              <a:rPr lang="en-US" sz="1800" b="0" i="0" u="none" strike="noStrike" cap="none">
                <a:solidFill>
                  <a:srgbClr val="000000"/>
                </a:solidFill>
                <a:latin typeface="Calibri"/>
                <a:ea typeface="Calibri"/>
                <a:cs typeface="Calibri"/>
                <a:sym typeface="Calibri"/>
              </a:rPr>
              <a:t>không bị thu hút/hấp dẫn bởi giới nào.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2"/>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pic>
        <p:nvPicPr>
          <p:cNvPr id="528" name="Google Shape;528;p62"/>
          <p:cNvPicPr preferRelativeResize="0">
            <a:picLocks noGrp="1"/>
          </p:cNvPicPr>
          <p:nvPr>
            <p:ph type="body" idx="1"/>
          </p:nvPr>
        </p:nvPicPr>
        <p:blipFill rotWithShape="1">
          <a:blip r:embed="rId3">
            <a:alphaModFix/>
          </a:blip>
          <a:srcRect/>
          <a:stretch/>
        </p:blipFill>
        <p:spPr>
          <a:xfrm>
            <a:off x="1257300" y="1467184"/>
            <a:ext cx="6902103" cy="3394075"/>
          </a:xfrm>
          <a:prstGeom prst="rect">
            <a:avLst/>
          </a:prstGeom>
          <a:noFill/>
          <a:ln>
            <a:noFill/>
          </a:ln>
        </p:spPr>
      </p:pic>
      <p:sp>
        <p:nvSpPr>
          <p:cNvPr id="529" name="Google Shape;529;p62"/>
          <p:cNvSpPr txBox="1"/>
          <p:nvPr/>
        </p:nvSpPr>
        <p:spPr>
          <a:xfrm>
            <a:off x="1371600" y="898301"/>
            <a:ext cx="6457950" cy="579549"/>
          </a:xfrm>
          <a:prstGeom prst="rect">
            <a:avLst/>
          </a:prstGeom>
          <a:noFill/>
          <a:ln>
            <a:noFill/>
          </a:ln>
        </p:spPr>
        <p:txBody>
          <a:bodyPr spcFirstLastPara="1" wrap="square" lIns="0" tIns="0" rIns="0" bIns="0" anchor="t" anchorCtr="0">
            <a:normAutofit/>
          </a:bodyPr>
          <a:lstStyle/>
          <a:p>
            <a:pPr marL="385763" marR="0" lvl="0" indent="-385763" algn="l" rtl="0">
              <a:lnSpc>
                <a:spcPct val="105000"/>
              </a:lnSpc>
              <a:spcBef>
                <a:spcPts val="0"/>
              </a:spcBef>
              <a:spcAft>
                <a:spcPts val="0"/>
              </a:spcAft>
              <a:buClr>
                <a:srgbClr val="07121F"/>
              </a:buClr>
              <a:buSzPts val="1800"/>
              <a:buFont typeface="Noto Sans Symbols"/>
              <a:buChar char="🖝"/>
            </a:pPr>
            <a:r>
              <a:rPr lang="en-US" sz="1800" b="0" i="0" u="none" strike="noStrike" cap="none">
                <a:solidFill>
                  <a:srgbClr val="07121F"/>
                </a:solidFill>
                <a:latin typeface="Arial"/>
                <a:ea typeface="Arial"/>
                <a:cs typeface="Arial"/>
                <a:sym typeface="Arial"/>
              </a:rPr>
              <a:t>Để hiểu thấu đáo hơn về cộng đồng người đồng tính, song tính và chuyển giới (LGBT), mời các bạn xem clip sau:</a:t>
            </a:r>
            <a:endParaRPr sz="1125" b="0" i="0" u="none" strike="noStrike" cap="none">
              <a:solidFill>
                <a:srgbClr val="07121F"/>
              </a:solidFill>
              <a:latin typeface="Arial"/>
              <a:ea typeface="Arial"/>
              <a:cs typeface="Arial"/>
              <a:sym typeface="Arial"/>
            </a:endParaRPr>
          </a:p>
          <a:p>
            <a:pPr marL="385763" marR="0" lvl="0" indent="-385763" algn="l" rtl="0">
              <a:lnSpc>
                <a:spcPct val="105000"/>
              </a:lnSpc>
              <a:spcBef>
                <a:spcPts val="1000"/>
              </a:spcBef>
              <a:spcAft>
                <a:spcPts val="0"/>
              </a:spcAft>
              <a:buClr>
                <a:srgbClr val="07121F"/>
              </a:buClr>
              <a:buSzPts val="1125"/>
              <a:buFont typeface="Arial"/>
              <a:buNone/>
            </a:pPr>
            <a:endParaRPr sz="1125" b="0" i="0" u="none" strike="noStrike" cap="none">
              <a:solidFill>
                <a:srgbClr val="07121F"/>
              </a:solidFill>
              <a:latin typeface="Arial"/>
              <a:ea typeface="Arial"/>
              <a:cs typeface="Arial"/>
              <a:sym typeface="Arial"/>
            </a:endParaRPr>
          </a:p>
        </p:txBody>
      </p:sp>
      <p:sp>
        <p:nvSpPr>
          <p:cNvPr id="530" name="Google Shape;530;p62"/>
          <p:cNvSpPr/>
          <p:nvPr/>
        </p:nvSpPr>
        <p:spPr>
          <a:xfrm>
            <a:off x="1257300" y="117872"/>
            <a:ext cx="6572250" cy="693497"/>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 </a:t>
            </a:r>
            <a:r>
              <a:rPr lang="en-US" sz="2250" b="1" i="0" u="none" strike="noStrike" cap="none">
                <a:solidFill>
                  <a:srgbClr val="FF0000"/>
                </a:solidFill>
                <a:latin typeface="Arial"/>
                <a:ea typeface="Arial"/>
                <a:cs typeface="Arial"/>
                <a:sym typeface="Arial"/>
              </a:rPr>
              <a:t>ĐỒNG TÍNH, SONG TÍNH VÀ CHUYỂN GIỚI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p:nvPr/>
        </p:nvSpPr>
        <p:spPr>
          <a:xfrm>
            <a:off x="1318022" y="632401"/>
            <a:ext cx="7286425" cy="408573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FF"/>
              </a:buClr>
              <a:buSzPts val="1950"/>
              <a:buFont typeface="Noto Sans Symbols"/>
              <a:buChar char="⮊"/>
            </a:pPr>
            <a:r>
              <a:rPr lang="en-US" sz="1950" b="1" i="0" u="none" strike="noStrike" cap="none">
                <a:solidFill>
                  <a:srgbClr val="0000FF"/>
                </a:solidFill>
                <a:latin typeface="Arial"/>
                <a:ea typeface="Arial"/>
                <a:cs typeface="Arial"/>
                <a:sym typeface="Arial"/>
              </a:rPr>
              <a:t>Giới tính và giới là khác nhau. </a:t>
            </a:r>
            <a:endParaRPr/>
          </a:p>
          <a:p>
            <a:pPr marL="342900" marR="0" lvl="0" indent="-304800" algn="l" rtl="0">
              <a:lnSpc>
                <a:spcPct val="100000"/>
              </a:lnSpc>
              <a:spcBef>
                <a:spcPts val="0"/>
              </a:spcBef>
              <a:spcAft>
                <a:spcPts val="0"/>
              </a:spcAft>
              <a:buClr>
                <a:srgbClr val="0000FF"/>
              </a:buClr>
              <a:buSzPts val="600"/>
              <a:buFont typeface="Noto Sans Symbols"/>
              <a:buNone/>
            </a:pPr>
            <a:endParaRPr sz="600" b="1" i="0" u="none" strike="noStrike" cap="none">
              <a:solidFill>
                <a:srgbClr val="0000FF"/>
              </a:solidFill>
              <a:latin typeface="Arial"/>
              <a:ea typeface="Arial"/>
              <a:cs typeface="Arial"/>
              <a:sym typeface="Arial"/>
            </a:endParaRPr>
          </a:p>
          <a:p>
            <a:pPr marL="342900" marR="0" lvl="0" indent="-342900" algn="l" rtl="0">
              <a:lnSpc>
                <a:spcPct val="100000"/>
              </a:lnSpc>
              <a:spcBef>
                <a:spcPts val="0"/>
              </a:spcBef>
              <a:spcAft>
                <a:spcPts val="0"/>
              </a:spcAft>
              <a:buClr>
                <a:srgbClr val="0000FF"/>
              </a:buClr>
              <a:buSzPts val="1800"/>
              <a:buFont typeface="Noto Sans Symbols"/>
              <a:buChar char="⮊"/>
            </a:pPr>
            <a:r>
              <a:rPr lang="en-US" sz="1800" b="0" i="0" u="none" strike="noStrike" cap="none">
                <a:solidFill>
                  <a:srgbClr val="0000FF"/>
                </a:solidFill>
                <a:latin typeface="Arial"/>
                <a:ea typeface="Arial"/>
                <a:cs typeface="Arial"/>
                <a:sym typeface="Arial"/>
              </a:rPr>
              <a:t>GIỚI TÍNH là dấu hiệu đầu tiên và lâu dài để phân biệt nam, nữ. </a:t>
            </a:r>
            <a:r>
              <a:rPr lang="en-US" sz="1800" b="0" i="0" u="none" strike="noStrike" cap="none">
                <a:solidFill>
                  <a:srgbClr val="1D1B10"/>
                </a:solidFill>
                <a:latin typeface="Arial"/>
                <a:ea typeface="Arial"/>
                <a:cs typeface="Arial"/>
                <a:sym typeface="Arial"/>
              </a:rPr>
              <a:t>Các đặc điểm giới tính do yếu tố sinh học quyết định và không thay đổi theo thời gian, không gian. </a:t>
            </a:r>
            <a:endParaRPr/>
          </a:p>
          <a:p>
            <a:pPr marL="342900" marR="0" lvl="0" indent="-304800" algn="l" rtl="0">
              <a:lnSpc>
                <a:spcPct val="100000"/>
              </a:lnSpc>
              <a:spcBef>
                <a:spcPts val="0"/>
              </a:spcBef>
              <a:spcAft>
                <a:spcPts val="0"/>
              </a:spcAft>
              <a:buClr>
                <a:srgbClr val="0000FF"/>
              </a:buClr>
              <a:buSzPts val="600"/>
              <a:buFont typeface="Noto Sans Symbols"/>
              <a:buNone/>
            </a:pPr>
            <a:endParaRPr sz="600" b="0" i="0" u="none" strike="noStrike" cap="none">
              <a:solidFill>
                <a:schemeClr val="lt2"/>
              </a:solidFill>
              <a:latin typeface="Arial"/>
              <a:ea typeface="Arial"/>
              <a:cs typeface="Arial"/>
              <a:sym typeface="Arial"/>
            </a:endParaRPr>
          </a:p>
          <a:p>
            <a:pPr marL="342900" marR="0" lvl="0" indent="-342900" algn="l" rtl="0">
              <a:lnSpc>
                <a:spcPct val="100000"/>
              </a:lnSpc>
              <a:spcBef>
                <a:spcPts val="0"/>
              </a:spcBef>
              <a:spcAft>
                <a:spcPts val="0"/>
              </a:spcAft>
              <a:buClr>
                <a:srgbClr val="0000FF"/>
              </a:buClr>
              <a:buSzPts val="1800"/>
              <a:buFont typeface="Noto Sans Symbols"/>
              <a:buChar char="⮊"/>
            </a:pPr>
            <a:r>
              <a:rPr lang="en-US" sz="1800" b="0" i="0" u="none" strike="noStrike" cap="none">
                <a:solidFill>
                  <a:srgbClr val="0000CC"/>
                </a:solidFill>
                <a:latin typeface="Arial"/>
                <a:ea typeface="Arial"/>
                <a:cs typeface="Arial"/>
                <a:sym typeface="Arial"/>
              </a:rPr>
              <a:t>GIỚI do giáo dục và học hỏi</a:t>
            </a:r>
            <a:r>
              <a:rPr lang="en-US" sz="1800" b="0" i="0" u="none" strike="noStrike" cap="none">
                <a:solidFill>
                  <a:schemeClr val="lt2"/>
                </a:solidFill>
                <a:latin typeface="Arial"/>
                <a:ea typeface="Arial"/>
                <a:cs typeface="Arial"/>
                <a:sym typeface="Arial"/>
              </a:rPr>
              <a:t>. </a:t>
            </a:r>
            <a:r>
              <a:rPr lang="en-US" sz="1800" b="0" i="0" u="none" strike="noStrike" cap="none">
                <a:solidFill>
                  <a:srgbClr val="1D1B10"/>
                </a:solidFill>
                <a:latin typeface="Arial"/>
                <a:ea typeface="Arial"/>
                <a:cs typeface="Arial"/>
                <a:sym typeface="Arial"/>
              </a:rPr>
              <a:t>Các đặc điểm giới được hình thành trong các mối quan hệ xã hội, thay đổi theo thời gian và có thể không giống nhau trong các xã hội khác nhau.</a:t>
            </a:r>
            <a:endParaRPr/>
          </a:p>
          <a:p>
            <a:pPr marL="342900" marR="0" lvl="0" indent="-304800" algn="l" rtl="0">
              <a:lnSpc>
                <a:spcPct val="100000"/>
              </a:lnSpc>
              <a:spcBef>
                <a:spcPts val="0"/>
              </a:spcBef>
              <a:spcAft>
                <a:spcPts val="0"/>
              </a:spcAft>
              <a:buClr>
                <a:srgbClr val="0000FF"/>
              </a:buClr>
              <a:buSzPts val="600"/>
              <a:buFont typeface="Noto Sans Symbols"/>
              <a:buNone/>
            </a:pPr>
            <a:endParaRPr sz="600" b="0" i="0" u="none" strike="noStrike" cap="none">
              <a:solidFill>
                <a:schemeClr val="lt2"/>
              </a:solidFill>
              <a:latin typeface="Arial"/>
              <a:ea typeface="Arial"/>
              <a:cs typeface="Arial"/>
              <a:sym typeface="Arial"/>
            </a:endParaRPr>
          </a:p>
          <a:p>
            <a:pPr marL="342900" marR="0" lvl="0" indent="-342900" algn="l" rtl="0">
              <a:lnSpc>
                <a:spcPct val="100000"/>
              </a:lnSpc>
              <a:spcBef>
                <a:spcPts val="0"/>
              </a:spcBef>
              <a:spcAft>
                <a:spcPts val="0"/>
              </a:spcAft>
              <a:buClr>
                <a:srgbClr val="0000FF"/>
              </a:buClr>
              <a:buSzPts val="1800"/>
              <a:buFont typeface="Noto Sans Symbols"/>
              <a:buChar char="⮊"/>
            </a:pPr>
            <a:r>
              <a:rPr lang="en-US" sz="1800" b="0" i="0" u="none" strike="noStrike" cap="none">
                <a:solidFill>
                  <a:srgbClr val="000000"/>
                </a:solidFill>
                <a:latin typeface="Arial"/>
                <a:ea typeface="Arial"/>
                <a:cs typeface="Arial"/>
                <a:sym typeface="Arial"/>
              </a:rPr>
              <a:t>Trong quá trình xã hội hóa, khuôn mẫu giới định hướng </a:t>
            </a:r>
            <a:r>
              <a:rPr lang="en-US" sz="1800" b="0" i="0" u="none" strike="noStrike" cap="none">
                <a:solidFill>
                  <a:srgbClr val="FF0000"/>
                </a:solidFill>
                <a:latin typeface="Arial"/>
                <a:ea typeface="Arial"/>
                <a:cs typeface="Arial"/>
                <a:sym typeface="Arial"/>
              </a:rPr>
              <a:t>thái độ và các kỳ vọng </a:t>
            </a:r>
            <a:r>
              <a:rPr lang="en-US" sz="1800" b="0" i="0" u="none" strike="noStrike" cap="none">
                <a:solidFill>
                  <a:srgbClr val="000000"/>
                </a:solidFill>
                <a:latin typeface="Arial"/>
                <a:ea typeface="Arial"/>
                <a:cs typeface="Arial"/>
                <a:sym typeface="Arial"/>
              </a:rPr>
              <a:t>về vai trò, giá trị khác nhau của nam và nữ; dẫn đến </a:t>
            </a:r>
            <a:r>
              <a:rPr lang="en-US" sz="1800" b="1" i="0" u="none" strike="noStrike" cap="none">
                <a:solidFill>
                  <a:srgbClr val="FF0000"/>
                </a:solidFill>
                <a:latin typeface="Arial"/>
                <a:ea typeface="Arial"/>
                <a:cs typeface="Arial"/>
                <a:sym typeface="Arial"/>
              </a:rPr>
              <a:t>cách nhìn sai lệch về giới, </a:t>
            </a:r>
            <a:r>
              <a:rPr lang="en-US" sz="1800" b="0" i="0" u="none" strike="noStrike" cap="none">
                <a:solidFill>
                  <a:srgbClr val="000000"/>
                </a:solidFill>
                <a:latin typeface="Arial"/>
                <a:ea typeface="Arial"/>
                <a:cs typeface="Arial"/>
                <a:sym typeface="Arial"/>
              </a:rPr>
              <a:t>hình thành nên những định kiến giới.</a:t>
            </a:r>
            <a:endParaRPr sz="18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FF"/>
              </a:buClr>
              <a:buSzPts val="600"/>
              <a:buFont typeface="Arial"/>
              <a:buNone/>
            </a:pPr>
            <a:endParaRPr sz="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FF"/>
              </a:buClr>
              <a:buSzPts val="1800"/>
              <a:buFont typeface="Noto Sans Symbols"/>
              <a:buChar char="⮊"/>
            </a:pPr>
            <a:r>
              <a:rPr lang="en-US" sz="1800" b="1" i="0" u="none" strike="noStrike" cap="none">
                <a:solidFill>
                  <a:srgbClr val="0000FF"/>
                </a:solidFill>
                <a:latin typeface="Arial"/>
                <a:ea typeface="Arial"/>
                <a:cs typeface="Arial"/>
                <a:sym typeface="Arial"/>
              </a:rPr>
              <a:t>Phân biệt được sự khác nhau giữa GIỚI TÍNH và GIỚI giúp thấy rõ </a:t>
            </a:r>
            <a:r>
              <a:rPr lang="en-US" sz="1800" b="1" i="0" u="none" strike="noStrike" cap="none">
                <a:solidFill>
                  <a:srgbClr val="FF0000"/>
                </a:solidFill>
                <a:latin typeface="Arial"/>
                <a:ea typeface="Arial"/>
                <a:cs typeface="Arial"/>
                <a:sym typeface="Arial"/>
              </a:rPr>
              <a:t>nguyên nhân gây ra bất bình đẳng giới là do khác biệt giới</a:t>
            </a:r>
            <a:r>
              <a:rPr lang="en-US" sz="1800" b="1" i="0" u="none" strike="noStrike" cap="none">
                <a:solidFill>
                  <a:srgbClr val="0000FF"/>
                </a:solidFill>
                <a:latin typeface="Arial"/>
                <a:ea typeface="Arial"/>
                <a:cs typeface="Arial"/>
                <a:sym typeface="Arial"/>
              </a:rPr>
              <a:t> tạo nên. </a:t>
            </a:r>
            <a:endParaRPr/>
          </a:p>
        </p:txBody>
      </p:sp>
      <p:sp>
        <p:nvSpPr>
          <p:cNvPr id="536" name="Google Shape;536;p63"/>
          <p:cNvSpPr/>
          <p:nvPr/>
        </p:nvSpPr>
        <p:spPr>
          <a:xfrm>
            <a:off x="2074460" y="72663"/>
            <a:ext cx="5128147" cy="418655"/>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THÔNG ĐIỆP CHÍNH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animEffect transition="in" filter="fade">
                                      <p:cBhvr>
                                        <p:cTn id="7" dur="1000"/>
                                        <p:tgtEl>
                                          <p:spTgt spid="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5">
                                            <p:txEl>
                                              <p:pRg st="1" end="1"/>
                                            </p:txEl>
                                          </p:spTgt>
                                        </p:tgtEl>
                                        <p:attrNameLst>
                                          <p:attrName>style.visibility</p:attrName>
                                        </p:attrNameLst>
                                      </p:cBhvr>
                                      <p:to>
                                        <p:strVal val="visible"/>
                                      </p:to>
                                    </p:set>
                                    <p:animEffect transition="in" filter="fade">
                                      <p:cBhvr>
                                        <p:cTn id="12" dur="1000"/>
                                        <p:tgtEl>
                                          <p:spTgt spid="5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xEl>
                                              <p:pRg st="2" end="2"/>
                                            </p:txEl>
                                          </p:spTgt>
                                        </p:tgtEl>
                                        <p:attrNameLst>
                                          <p:attrName>style.visibility</p:attrName>
                                        </p:attrNameLst>
                                      </p:cBhvr>
                                      <p:to>
                                        <p:strVal val="visible"/>
                                      </p:to>
                                    </p:set>
                                    <p:animEffect transition="in" filter="fade">
                                      <p:cBhvr>
                                        <p:cTn id="17" dur="1000"/>
                                        <p:tgtEl>
                                          <p:spTgt spid="5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5">
                                            <p:txEl>
                                              <p:pRg st="3" end="3"/>
                                            </p:txEl>
                                          </p:spTgt>
                                        </p:tgtEl>
                                        <p:attrNameLst>
                                          <p:attrName>style.visibility</p:attrName>
                                        </p:attrNameLst>
                                      </p:cBhvr>
                                      <p:to>
                                        <p:strVal val="visible"/>
                                      </p:to>
                                    </p:set>
                                    <p:animEffect transition="in" filter="fade">
                                      <p:cBhvr>
                                        <p:cTn id="22" dur="1000"/>
                                        <p:tgtEl>
                                          <p:spTgt spid="5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5">
                                            <p:txEl>
                                              <p:pRg st="4" end="4"/>
                                            </p:txEl>
                                          </p:spTgt>
                                        </p:tgtEl>
                                        <p:attrNameLst>
                                          <p:attrName>style.visibility</p:attrName>
                                        </p:attrNameLst>
                                      </p:cBhvr>
                                      <p:to>
                                        <p:strVal val="visible"/>
                                      </p:to>
                                    </p:set>
                                    <p:animEffect transition="in" filter="fade">
                                      <p:cBhvr>
                                        <p:cTn id="27" dur="1000"/>
                                        <p:tgtEl>
                                          <p:spTgt spid="5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5">
                                            <p:txEl>
                                              <p:pRg st="5" end="5"/>
                                            </p:txEl>
                                          </p:spTgt>
                                        </p:tgtEl>
                                        <p:attrNameLst>
                                          <p:attrName>style.visibility</p:attrName>
                                        </p:attrNameLst>
                                      </p:cBhvr>
                                      <p:to>
                                        <p:strVal val="visible"/>
                                      </p:to>
                                    </p:set>
                                    <p:animEffect transition="in" filter="fade">
                                      <p:cBhvr>
                                        <p:cTn id="32" dur="1000"/>
                                        <p:tgtEl>
                                          <p:spTgt spid="5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5">
                                            <p:txEl>
                                              <p:pRg st="6" end="6"/>
                                            </p:txEl>
                                          </p:spTgt>
                                        </p:tgtEl>
                                        <p:attrNameLst>
                                          <p:attrName>style.visibility</p:attrName>
                                        </p:attrNameLst>
                                      </p:cBhvr>
                                      <p:to>
                                        <p:strVal val="visible"/>
                                      </p:to>
                                    </p:set>
                                    <p:animEffect transition="in" filter="fade">
                                      <p:cBhvr>
                                        <p:cTn id="37" dur="1000"/>
                                        <p:tgtEl>
                                          <p:spTgt spid="5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5">
                                            <p:txEl>
                                              <p:pRg st="7" end="7"/>
                                            </p:txEl>
                                          </p:spTgt>
                                        </p:tgtEl>
                                        <p:attrNameLst>
                                          <p:attrName>style.visibility</p:attrName>
                                        </p:attrNameLst>
                                      </p:cBhvr>
                                      <p:to>
                                        <p:strVal val="visible"/>
                                      </p:to>
                                    </p:set>
                                    <p:animEffect transition="in" filter="fade">
                                      <p:cBhvr>
                                        <p:cTn id="42" dur="1000"/>
                                        <p:tgtEl>
                                          <p:spTgt spid="5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5">
                                            <p:txEl>
                                              <p:pRg st="8" end="8"/>
                                            </p:txEl>
                                          </p:spTgt>
                                        </p:tgtEl>
                                        <p:attrNameLst>
                                          <p:attrName>style.visibility</p:attrName>
                                        </p:attrNameLst>
                                      </p:cBhvr>
                                      <p:to>
                                        <p:strVal val="visible"/>
                                      </p:to>
                                    </p:set>
                                    <p:animEffect transition="in" filter="fade">
                                      <p:cBhvr>
                                        <p:cTn id="47" dur="1000"/>
                                        <p:tgtEl>
                                          <p:spTgt spid="5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4"/>
          <p:cNvSpPr/>
          <p:nvPr/>
        </p:nvSpPr>
        <p:spPr>
          <a:xfrm>
            <a:off x="539552" y="1257300"/>
            <a:ext cx="7232848" cy="3714750"/>
          </a:xfrm>
          <a:prstGeom prst="rect">
            <a:avLst/>
          </a:prstGeom>
          <a:noFill/>
          <a:ln>
            <a:noFill/>
          </a:ln>
        </p:spPr>
        <p:txBody>
          <a:bodyPr spcFirstLastPara="1" wrap="square" lIns="91425" tIns="45700" rIns="91425" bIns="45700" anchor="t" anchorCtr="0">
            <a:noAutofit/>
          </a:bodyPr>
          <a:lstStyle/>
          <a:p>
            <a:pPr marL="426244" marR="0" lvl="0" indent="-426244" algn="just" rtl="0">
              <a:lnSpc>
                <a:spcPct val="90000"/>
              </a:lnSpc>
              <a:spcBef>
                <a:spcPts val="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Giới thường </a:t>
            </a:r>
            <a:r>
              <a:rPr lang="en-US" sz="2250" b="1" i="0" u="none" strike="noStrike" cap="none">
                <a:solidFill>
                  <a:srgbClr val="FF0000"/>
                </a:solidFill>
                <a:latin typeface="Calibri"/>
                <a:ea typeface="Calibri"/>
                <a:cs typeface="Calibri"/>
                <a:sym typeface="Calibri"/>
              </a:rPr>
              <a:t>bị hiểu lầm </a:t>
            </a:r>
            <a:r>
              <a:rPr lang="en-US" sz="2250" b="1" i="0" u="none" strike="noStrike" cap="none">
                <a:solidFill>
                  <a:srgbClr val="000000"/>
                </a:solidFill>
                <a:latin typeface="Calibri"/>
                <a:ea typeface="Calibri"/>
                <a:cs typeface="Calibri"/>
                <a:sym typeface="Calibri"/>
              </a:rPr>
              <a:t>là giới tính hoặc dùng để chỉ phụ nữ và trẻ em gái.</a:t>
            </a:r>
            <a:endParaRPr/>
          </a:p>
          <a:p>
            <a:pPr marL="426244" marR="0" lvl="0" indent="-426244" algn="just" rtl="0">
              <a:lnSpc>
                <a:spcPct val="90000"/>
              </a:lnSpc>
              <a:spcBef>
                <a:spcPts val="135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Người ta thường dựa vào đặc điểm giới tính để giải thích cho sự khác biệt về giới (khác biệt về xã hội) giữa nam và nữ.</a:t>
            </a:r>
            <a:endParaRPr/>
          </a:p>
          <a:p>
            <a:pPr marL="426244" marR="0" lvl="0" indent="-426244" algn="just" rtl="0">
              <a:lnSpc>
                <a:spcPct val="90000"/>
              </a:lnSpc>
              <a:spcBef>
                <a:spcPts val="135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Thực chất những nội dung của sự khác biệt về giới (đặc điểm, vị thế, vai trò, giá trị,… giữa nam và nữ) đều là do xã  hội quy định.</a:t>
            </a:r>
            <a:endParaRPr/>
          </a:p>
          <a:p>
            <a:pPr marL="426244" marR="0" lvl="0" indent="-426244" algn="just" rtl="0">
              <a:lnSpc>
                <a:spcPct val="90000"/>
              </a:lnSpc>
              <a:spcBef>
                <a:spcPts val="138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Đặc điểm khác biệt về giới sẽ thay đổi theo sự thay đổi và phát triển của văn hóa, xã h</a:t>
            </a:r>
            <a:r>
              <a:rPr lang="en-US" sz="2400" b="1" i="0" u="none" strike="noStrike" cap="none">
                <a:solidFill>
                  <a:srgbClr val="000000"/>
                </a:solidFill>
                <a:latin typeface="Calibri"/>
                <a:ea typeface="Calibri"/>
                <a:cs typeface="Calibri"/>
                <a:sym typeface="Calibri"/>
              </a:rPr>
              <a:t>ội</a:t>
            </a:r>
            <a:endParaRPr sz="2400" b="1" i="0" u="none" strike="noStrike" cap="none">
              <a:solidFill>
                <a:srgbClr val="000000"/>
              </a:solidFill>
              <a:latin typeface="Calibri"/>
              <a:ea typeface="Calibri"/>
              <a:cs typeface="Calibri"/>
              <a:sym typeface="Calibri"/>
            </a:endParaRPr>
          </a:p>
          <a:p>
            <a:pPr marL="426244" marR="0" lvl="0" indent="-426244" algn="just" rtl="0">
              <a:lnSpc>
                <a:spcPct val="90000"/>
              </a:lnSpc>
              <a:spcBef>
                <a:spcPts val="1170"/>
              </a:spcBef>
              <a:spcAft>
                <a:spcPts val="0"/>
              </a:spcAft>
              <a:buClr>
                <a:schemeClr val="folHlink"/>
              </a:buClr>
              <a:buSzPts val="945"/>
              <a:buFont typeface="Arial"/>
              <a:buNone/>
            </a:pPr>
            <a:endParaRPr sz="1050" b="1" i="0" u="none" strike="noStrike" cap="none">
              <a:solidFill>
                <a:srgbClr val="000000"/>
              </a:solidFill>
              <a:latin typeface="Calibri"/>
              <a:ea typeface="Calibri"/>
              <a:cs typeface="Calibri"/>
              <a:sym typeface="Calibri"/>
            </a:endParaRPr>
          </a:p>
        </p:txBody>
      </p:sp>
      <p:sp>
        <p:nvSpPr>
          <p:cNvPr id="542" name="Google Shape;542;p64"/>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solidFill>
                  <a:srgbClr val="0000FF"/>
                </a:solidFill>
                <a:latin typeface="Calibri"/>
                <a:ea typeface="Calibri"/>
                <a:cs typeface="Calibri"/>
                <a:sym typeface="Calibri"/>
              </a:rPr>
              <a:t>Một số lưu ý khi tìm hiểu về giới tính và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Effect transition="in" filter="fade">
                                      <p:cBhvr>
                                        <p:cTn id="7" dur="500"/>
                                        <p:tgtEl>
                                          <p:spTgt spid="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1">
                                            <p:txEl>
                                              <p:pRg st="1" end="1"/>
                                            </p:txEl>
                                          </p:spTgt>
                                        </p:tgtEl>
                                        <p:attrNameLst>
                                          <p:attrName>style.visibility</p:attrName>
                                        </p:attrNameLst>
                                      </p:cBhvr>
                                      <p:to>
                                        <p:strVal val="visible"/>
                                      </p:to>
                                    </p:set>
                                    <p:animEffect transition="in" filter="fade">
                                      <p:cBhvr>
                                        <p:cTn id="12" dur="500"/>
                                        <p:tgtEl>
                                          <p:spTgt spid="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1">
                                            <p:txEl>
                                              <p:pRg st="2" end="2"/>
                                            </p:txEl>
                                          </p:spTgt>
                                        </p:tgtEl>
                                        <p:attrNameLst>
                                          <p:attrName>style.visibility</p:attrName>
                                        </p:attrNameLst>
                                      </p:cBhvr>
                                      <p:to>
                                        <p:strVal val="visible"/>
                                      </p:to>
                                    </p:set>
                                    <p:animEffect transition="in" filter="fade">
                                      <p:cBhvr>
                                        <p:cTn id="17" dur="500"/>
                                        <p:tgtEl>
                                          <p:spTgt spid="5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1">
                                            <p:txEl>
                                              <p:pRg st="3" end="3"/>
                                            </p:txEl>
                                          </p:spTgt>
                                        </p:tgtEl>
                                        <p:attrNameLst>
                                          <p:attrName>style.visibility</p:attrName>
                                        </p:attrNameLst>
                                      </p:cBhvr>
                                      <p:to>
                                        <p:strVal val="visible"/>
                                      </p:to>
                                    </p:set>
                                    <p:animEffect transition="in" filter="fade">
                                      <p:cBhvr>
                                        <p:cTn id="22" dur="500"/>
                                        <p:tgtEl>
                                          <p:spTgt spid="5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1">
                                            <p:txEl>
                                              <p:pRg st="4" end="4"/>
                                            </p:txEl>
                                          </p:spTgt>
                                        </p:tgtEl>
                                        <p:attrNameLst>
                                          <p:attrName>style.visibility</p:attrName>
                                        </p:attrNameLst>
                                      </p:cBhvr>
                                      <p:to>
                                        <p:strVal val="visible"/>
                                      </p:to>
                                    </p:set>
                                    <p:animEffect transition="in" filter="fade">
                                      <p:cBhvr>
                                        <p:cTn id="27" dur="500"/>
                                        <p:tgtEl>
                                          <p:spTgt spid="5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7"/>
          <p:cNvPicPr preferRelativeResize="0"/>
          <p:nvPr/>
        </p:nvPicPr>
        <p:blipFill rotWithShape="1">
          <a:blip r:embed="rId3">
            <a:alphaModFix/>
          </a:blip>
          <a:srcRect l="7961"/>
          <a:stretch/>
        </p:blipFill>
        <p:spPr>
          <a:xfrm>
            <a:off x="284296" y="699542"/>
            <a:ext cx="4800067" cy="2165041"/>
          </a:xfrm>
          <a:prstGeom prst="rect">
            <a:avLst/>
          </a:prstGeom>
          <a:noFill/>
          <a:ln>
            <a:noFill/>
          </a:ln>
        </p:spPr>
      </p:pic>
      <p:sp>
        <p:nvSpPr>
          <p:cNvPr id="257" name="Google Shape;257;p37"/>
          <p:cNvSpPr/>
          <p:nvPr/>
        </p:nvSpPr>
        <p:spPr>
          <a:xfrm>
            <a:off x="993455" y="947219"/>
            <a:ext cx="1690875" cy="1324350"/>
          </a:xfrm>
          <a:prstGeom prst="wedgeEllipseCallout">
            <a:avLst>
              <a:gd name="adj1" fmla="val 72174"/>
              <a:gd name="adj2" fmla="val 72321"/>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3300"/>
              <a:buFont typeface="Calibri"/>
              <a:buNone/>
            </a:pPr>
            <a:r>
              <a:rPr lang="en-US" sz="3300" b="1" i="1" u="none" strike="noStrike" cap="none">
                <a:solidFill>
                  <a:schemeClr val="dk1"/>
                </a:solidFill>
                <a:latin typeface="Calibri"/>
                <a:ea typeface="Calibri"/>
                <a:cs typeface="Calibri"/>
                <a:sym typeface="Calibri"/>
              </a:rPr>
              <a:t>Ai?</a:t>
            </a:r>
            <a:endParaRPr sz="1050" b="0" i="0" u="none" strike="noStrike" cap="none">
              <a:solidFill>
                <a:srgbClr val="000000"/>
              </a:solidFill>
              <a:latin typeface="Arial"/>
              <a:ea typeface="Arial"/>
              <a:cs typeface="Arial"/>
              <a:sym typeface="Arial"/>
            </a:endParaRPr>
          </a:p>
        </p:txBody>
      </p:sp>
      <p:pic>
        <p:nvPicPr>
          <p:cNvPr id="258" name="Google Shape;258;p37"/>
          <p:cNvPicPr preferRelativeResize="0"/>
          <p:nvPr/>
        </p:nvPicPr>
        <p:blipFill rotWithShape="1">
          <a:blip r:embed="rId4">
            <a:alphaModFix/>
          </a:blip>
          <a:srcRect l="20816" r="33095"/>
          <a:stretch/>
        </p:blipFill>
        <p:spPr>
          <a:xfrm>
            <a:off x="5412922" y="699542"/>
            <a:ext cx="3514228" cy="2141630"/>
          </a:xfrm>
          <a:prstGeom prst="rect">
            <a:avLst/>
          </a:prstGeom>
          <a:noFill/>
          <a:ln>
            <a:noFill/>
          </a:ln>
        </p:spPr>
      </p:pic>
      <p:sp>
        <p:nvSpPr>
          <p:cNvPr id="259" name="Google Shape;259;p37"/>
          <p:cNvSpPr txBox="1"/>
          <p:nvPr/>
        </p:nvSpPr>
        <p:spPr>
          <a:xfrm>
            <a:off x="345755" y="2959605"/>
            <a:ext cx="6786565"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1800" b="1" i="0" u="none" strike="noStrike" cap="none" dirty="0" err="1">
                <a:solidFill>
                  <a:srgbClr val="C00000"/>
                </a:solidFill>
                <a:latin typeface="Arial"/>
                <a:ea typeface="Arial"/>
                <a:cs typeface="Arial"/>
                <a:sym typeface="Arial"/>
              </a:rPr>
              <a:t>Các</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nhóm</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thảo</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luận</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các</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nội</a:t>
            </a:r>
            <a:r>
              <a:rPr lang="en-US" sz="1800" b="1" i="0" u="none" strike="noStrike" cap="none" dirty="0">
                <a:solidFill>
                  <a:srgbClr val="C00000"/>
                </a:solidFill>
                <a:latin typeface="Arial"/>
                <a:ea typeface="Arial"/>
                <a:cs typeface="Arial"/>
                <a:sym typeface="Arial"/>
              </a:rPr>
              <a:t> dung </a:t>
            </a:r>
            <a:r>
              <a:rPr lang="en-US" sz="1800" b="1" i="0" u="none" strike="noStrike" cap="none" dirty="0" err="1">
                <a:solidFill>
                  <a:srgbClr val="C00000"/>
                </a:solidFill>
                <a:latin typeface="Arial"/>
                <a:ea typeface="Arial"/>
                <a:cs typeface="Arial"/>
                <a:sym typeface="Arial"/>
              </a:rPr>
              <a:t>sau</a:t>
            </a:r>
            <a:r>
              <a:rPr lang="en-US" sz="1800" b="1" i="0" u="none" strike="noStrike" cap="none" dirty="0">
                <a:solidFill>
                  <a:srgbClr val="C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C00000"/>
              </a:buClr>
              <a:buSzPts val="1800"/>
              <a:buFont typeface="Arial"/>
              <a:buNone/>
            </a:pP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Đặt</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tên</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nhóm</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Hài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hước</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gắn</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với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chủ</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đề</a:t>
            </a:r>
            <a:r>
              <a:rPr lang="en-US" sz="1800" b="1" i="0" u="none" strike="noStrike" cap="none" dirty="0">
                <a:solidFill>
                  <a:srgbClr val="C00000"/>
                </a:solidFill>
                <a:latin typeface="Arial"/>
                <a:ea typeface="Arial"/>
                <a:cs typeface="Arial"/>
                <a:sym typeface="Arial"/>
              </a:rPr>
              <a:t> BÌNH ĐẲNG GIỚI, LỒNG GHÉP GIỚI)</a:t>
            </a:r>
            <a:endParaRPr dirty="0"/>
          </a:p>
          <a:p>
            <a:pPr marL="214313" marR="0" lvl="0" indent="-214313" algn="l" rtl="0">
              <a:lnSpc>
                <a:spcPct val="100000"/>
              </a:lnSpc>
              <a:spcBef>
                <a:spcPts val="0"/>
              </a:spcBef>
              <a:spcAft>
                <a:spcPts val="0"/>
              </a:spcAft>
              <a:buClr>
                <a:srgbClr val="C00000"/>
              </a:buClr>
              <a:buSzPts val="1800"/>
              <a:buFont typeface="Arial"/>
              <a:buChar char="-"/>
            </a:pPr>
            <a:r>
              <a:rPr lang="en-US" sz="1800" b="1" i="0" u="none" strike="noStrike" cap="none" dirty="0" err="1">
                <a:solidFill>
                  <a:srgbClr val="C00000"/>
                </a:solidFill>
                <a:latin typeface="Arial"/>
                <a:ea typeface="Arial"/>
                <a:cs typeface="Arial"/>
                <a:sym typeface="Arial"/>
              </a:rPr>
              <a:t>Nêu</a:t>
            </a:r>
            <a:r>
              <a:rPr lang="en-US" sz="1800" b="1" i="0" u="none" strike="noStrike" cap="none" dirty="0">
                <a:solidFill>
                  <a:srgbClr val="C00000"/>
                </a:solidFill>
                <a:latin typeface="Arial"/>
                <a:ea typeface="Arial"/>
                <a:cs typeface="Arial"/>
                <a:sym typeface="Arial"/>
              </a:rPr>
              <a:t> 3 </a:t>
            </a:r>
            <a:r>
              <a:rPr lang="en-US" sz="1800" b="1" i="0" u="none" strike="noStrike" cap="none" dirty="0" err="1">
                <a:solidFill>
                  <a:srgbClr val="C00000"/>
                </a:solidFill>
                <a:latin typeface="Arial"/>
                <a:ea typeface="Arial"/>
                <a:cs typeface="Arial"/>
                <a:sym typeface="Arial"/>
              </a:rPr>
              <a:t>đặc</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trưng</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của</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nhóm</a:t>
            </a:r>
            <a:endParaRPr dirty="0"/>
          </a:p>
          <a:p>
            <a:pPr marL="214313" marR="0" lvl="0" indent="-214313" algn="l" rtl="0">
              <a:lnSpc>
                <a:spcPct val="100000"/>
              </a:lnSpc>
              <a:spcBef>
                <a:spcPts val="0"/>
              </a:spcBef>
              <a:spcAft>
                <a:spcPts val="0"/>
              </a:spcAft>
              <a:buClr>
                <a:srgbClr val="C00000"/>
              </a:buClr>
              <a:buSzPts val="1800"/>
              <a:buFont typeface="Arial"/>
              <a:buChar char="-"/>
            </a:pPr>
            <a:r>
              <a:rPr lang="en-US" sz="1800" b="1" i="0" u="none" strike="noStrike" cap="none" dirty="0">
                <a:solidFill>
                  <a:srgbClr val="C00000"/>
                </a:solidFill>
                <a:latin typeface="Arial"/>
                <a:ea typeface="Arial"/>
                <a:cs typeface="Arial"/>
                <a:sym typeface="Arial"/>
              </a:rPr>
              <a:t>3 </a:t>
            </a:r>
            <a:r>
              <a:rPr lang="en-US" sz="1800" b="1" i="0" u="none" strike="noStrike" cap="none" dirty="0" err="1">
                <a:solidFill>
                  <a:srgbClr val="C00000"/>
                </a:solidFill>
                <a:latin typeface="Arial"/>
                <a:ea typeface="Arial"/>
                <a:cs typeface="Arial"/>
                <a:sym typeface="Arial"/>
              </a:rPr>
              <a:t>điều</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mà</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Thầy</a:t>
            </a:r>
            <a:r>
              <a:rPr lang="en-US" sz="1800" b="1" i="0" u="none" strike="noStrike" cap="none" dirty="0">
                <a:solidFill>
                  <a:srgbClr val="C00000"/>
                </a:solidFill>
                <a:latin typeface="Arial"/>
                <a:ea typeface="Arial"/>
                <a:cs typeface="Arial"/>
                <a:sym typeface="Arial"/>
              </a:rPr>
              <a:t>/</a:t>
            </a:r>
            <a:r>
              <a:rPr lang="en-US" sz="1800" b="1" i="0" u="none" strike="noStrike" cap="none" dirty="0" err="1">
                <a:solidFill>
                  <a:srgbClr val="C00000"/>
                </a:solidFill>
                <a:latin typeface="Arial"/>
                <a:ea typeface="Arial"/>
                <a:cs typeface="Arial"/>
                <a:sym typeface="Arial"/>
              </a:rPr>
              <a:t>Cô</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thích</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và</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không</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thích</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về</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học</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sinh</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Nhóm</a:t>
            </a:r>
            <a:r>
              <a:rPr lang="en-US" sz="1800" b="1" i="0" u="none" strike="noStrike" cap="none" dirty="0">
                <a:solidFill>
                  <a:srgbClr val="C00000"/>
                </a:solidFill>
                <a:latin typeface="Arial"/>
                <a:ea typeface="Arial"/>
                <a:cs typeface="Arial"/>
                <a:sym typeface="Arial"/>
              </a:rPr>
              <a:t> 1,2,3,4: </a:t>
            </a:r>
            <a:r>
              <a:rPr lang="en-US" sz="1800" b="1" i="0" u="none" strike="noStrike" cap="none" dirty="0" err="1">
                <a:solidFill>
                  <a:srgbClr val="C00000"/>
                </a:solidFill>
                <a:latin typeface="Arial"/>
                <a:ea typeface="Arial"/>
                <a:cs typeface="Arial"/>
                <a:sym typeface="Arial"/>
              </a:rPr>
              <a:t>nói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về</a:t>
            </a:r>
            <a:r>
              <a:rPr lang="en-US" sz="1800" b="1" i="0" u="none" strike="noStrike" cap="none" dirty="0">
                <a:solidFill>
                  <a:srgbClr val="C00000"/>
                </a:solidFill>
                <a:latin typeface="Arial"/>
                <a:ea typeface="Arial"/>
                <a:cs typeface="Arial"/>
                <a:sym typeface="Arial"/>
              </a:rPr>
              <a:t> HS </a:t>
            </a:r>
            <a:r>
              <a:rPr lang="en-US" sz="1800" b="1" i="0" u="none" strike="noStrike" cap="none" dirty="0" err="1">
                <a:solidFill>
                  <a:srgbClr val="C00000"/>
                </a:solidFill>
                <a:latin typeface="Arial"/>
                <a:ea typeface="Arial"/>
                <a:cs typeface="Arial"/>
                <a:sym typeface="Arial"/>
              </a:rPr>
              <a:t>nữ</a:t>
            </a:r>
            <a:r>
              <a:rPr lang="en-US" sz="1800" b="1" i="0" u="none" strike="noStrike" cap="none" dirty="0">
                <a:solidFill>
                  <a:srgbClr val="C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C00000"/>
              </a:buClr>
              <a:buSzPts val="1800"/>
              <a:buFont typeface="Arial"/>
              <a:buNone/>
            </a:pPr>
            <a:r>
              <a:rPr lang="en-US" sz="1800" b="1" i="0" u="none" strike="noStrike" cap="none" dirty="0" err="1">
                <a:solidFill>
                  <a:srgbClr val="C00000"/>
                </a:solidFill>
                <a:latin typeface="Arial"/>
                <a:ea typeface="Arial"/>
                <a:cs typeface="Arial"/>
                <a:sym typeface="Arial"/>
              </a:rPr>
              <a:t>Nhóm</a:t>
            </a:r>
            <a:r>
              <a:rPr lang="en-US" sz="1800" b="1" i="0" u="none" strike="noStrike" cap="none" dirty="0">
                <a:solidFill>
                  <a:srgbClr val="C00000"/>
                </a:solidFill>
                <a:latin typeface="Arial"/>
                <a:ea typeface="Arial"/>
                <a:cs typeface="Arial"/>
                <a:sym typeface="Arial"/>
              </a:rPr>
              <a:t> 5, 6, 7,8: </a:t>
            </a:r>
            <a:r>
              <a:rPr lang="en-US" sz="1800" b="1" i="0" u="none" strike="noStrike" cap="none" dirty="0" err="1">
                <a:solidFill>
                  <a:srgbClr val="C00000"/>
                </a:solidFill>
                <a:latin typeface="Arial"/>
                <a:ea typeface="Arial"/>
                <a:cs typeface="Arial"/>
                <a:sym typeface="Arial"/>
              </a:rPr>
              <a:t>nói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về</a:t>
            </a:r>
            <a:r>
              <a:rPr lang="en-US" sz="1800" b="1" i="0" u="none" strike="noStrike" cap="none" dirty="0">
                <a:solidFill>
                  <a:srgbClr val="C00000"/>
                </a:solidFill>
                <a:latin typeface="Arial"/>
                <a:ea typeface="Arial"/>
                <a:cs typeface="Arial"/>
                <a:sym typeface="Arial"/>
              </a:rPr>
              <a:t> HS </a:t>
            </a:r>
            <a:r>
              <a:rPr lang="en-US" sz="1800" b="1" i="0" u="none" strike="noStrike" cap="none" dirty="0" err="1">
                <a:solidFill>
                  <a:srgbClr val="C00000"/>
                </a:solidFill>
                <a:latin typeface="Arial"/>
                <a:ea typeface="Arial"/>
                <a:cs typeface="Arial"/>
                <a:sym typeface="Arial"/>
              </a:rPr>
              <a:t>nam</a:t>
            </a:r>
            <a:r>
              <a:rPr lang="en-US" sz="1800" b="1" i="0" u="none" strike="noStrike" cap="none" dirty="0">
                <a:solidFill>
                  <a:srgbClr val="C00000"/>
                </a:solidFill>
                <a:latin typeface="Arial"/>
                <a:ea typeface="Arial"/>
                <a:cs typeface="Arial"/>
                <a:sym typeface="Arial"/>
              </a:rPr>
              <a:t>)</a:t>
            </a:r>
            <a:endParaRPr dirty="0"/>
          </a:p>
          <a:p>
            <a:pPr marL="214313" marR="0" lvl="0" indent="-214313" algn="l" rtl="0">
              <a:lnSpc>
                <a:spcPct val="100000"/>
              </a:lnSpc>
              <a:spcBef>
                <a:spcPts val="0"/>
              </a:spcBef>
              <a:spcAft>
                <a:spcPts val="0"/>
              </a:spcAft>
              <a:buClr>
                <a:srgbClr val="C00000"/>
              </a:buClr>
              <a:buSzPts val="1800"/>
              <a:buFont typeface="Arial"/>
              <a:buChar char="-"/>
            </a:pPr>
            <a:r>
              <a:rPr lang="en-US" sz="1800" b="1" i="0" u="none" strike="noStrike" cap="none" dirty="0" err="1">
                <a:solidFill>
                  <a:srgbClr val="C00000"/>
                </a:solidFill>
                <a:latin typeface="Arial"/>
                <a:ea typeface="Arial"/>
                <a:cs typeface="Arial"/>
                <a:sym typeface="Arial"/>
              </a:rPr>
              <a:t>Mong</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đợi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của</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Thầy</a:t>
            </a:r>
            <a:r>
              <a:rPr lang="en-US" sz="1800" b="1" i="0" u="none" strike="noStrike" cap="none" dirty="0">
                <a:solidFill>
                  <a:srgbClr val="C00000"/>
                </a:solidFill>
                <a:latin typeface="Arial"/>
                <a:ea typeface="Arial"/>
                <a:cs typeface="Arial"/>
                <a:sym typeface="Arial"/>
              </a:rPr>
              <a:t>/</a:t>
            </a:r>
            <a:r>
              <a:rPr lang="en-US" sz="1800" b="1" i="0" u="none" strike="noStrike" cap="none" dirty="0" err="1">
                <a:solidFill>
                  <a:srgbClr val="C00000"/>
                </a:solidFill>
                <a:latin typeface="Arial"/>
                <a:ea typeface="Arial"/>
                <a:cs typeface="Arial"/>
                <a:sym typeface="Arial"/>
              </a:rPr>
              <a:t>Cô</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về</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khoá</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tập</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huấn</a:t>
            </a:r>
            <a:endParaRPr dirty="0"/>
          </a:p>
          <a:p>
            <a:pPr marL="214313" marR="0" lvl="0" indent="-214313" algn="l" rtl="0">
              <a:lnSpc>
                <a:spcPct val="100000"/>
              </a:lnSpc>
              <a:spcBef>
                <a:spcPts val="0"/>
              </a:spcBef>
              <a:spcAft>
                <a:spcPts val="0"/>
              </a:spcAft>
              <a:buClr>
                <a:srgbClr val="C00000"/>
              </a:buClr>
              <a:buSzPts val="1800"/>
              <a:buFont typeface="Arial"/>
              <a:buChar char="-"/>
            </a:pPr>
            <a:r>
              <a:rPr lang="en-US" sz="1800" b="1" i="0" u="none" strike="noStrike" cap="none" dirty="0" err="1">
                <a:solidFill>
                  <a:srgbClr val="C00000"/>
                </a:solidFill>
                <a:latin typeface="Arial"/>
                <a:ea typeface="Arial"/>
                <a:cs typeface="Arial"/>
                <a:sym typeface="Arial"/>
              </a:rPr>
              <a:t>Đưa</a:t>
            </a:r>
            <a:r>
              <a:rPr lang="en-US" sz="1800" b="1" i="0" u="none" strike="noStrike" cap="none" dirty="0">
                <a:solidFill>
                  <a:srgbClr val="C00000"/>
                </a:solidFill>
                <a:latin typeface="Arial"/>
                <a:ea typeface="Arial"/>
                <a:cs typeface="Arial"/>
                <a:sym typeface="Arial"/>
              </a:rPr>
              <a:t> ra </a:t>
            </a:r>
            <a:r>
              <a:rPr lang="en-US" sz="1800" b="1" i="0" u="none" strike="noStrike" cap="none" dirty="0" err="1">
                <a:solidFill>
                  <a:srgbClr val="C00000"/>
                </a:solidFill>
                <a:latin typeface="Arial"/>
                <a:ea typeface="Arial"/>
                <a:cs typeface="Arial"/>
                <a:sym typeface="Arial"/>
              </a:rPr>
              <a:t>nội</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quy</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cho</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lớp</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học</a:t>
            </a:r>
            <a:endParaRPr dirty="0"/>
          </a:p>
        </p:txBody>
      </p:sp>
      <p:sp>
        <p:nvSpPr>
          <p:cNvPr id="260" name="Google Shape;260;p37"/>
          <p:cNvSpPr txBox="1">
            <a:spLocks noGrp="1"/>
          </p:cNvSpPr>
          <p:nvPr>
            <p:ph type="title"/>
          </p:nvPr>
        </p:nvSpPr>
        <p:spPr>
          <a:xfrm>
            <a:off x="2379530" y="-34060"/>
            <a:ext cx="4355976"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solidFill>
                  <a:srgbClr val="C00000"/>
                </a:solidFill>
              </a:rPr>
              <a:t>Trao đổi, làm quen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5"/>
          <p:cNvSpPr/>
          <p:nvPr/>
        </p:nvSpPr>
        <p:spPr>
          <a:xfrm>
            <a:off x="539552" y="1257300"/>
            <a:ext cx="7232848" cy="3714750"/>
          </a:xfrm>
          <a:prstGeom prst="rect">
            <a:avLst/>
          </a:prstGeom>
          <a:noFill/>
          <a:ln>
            <a:noFill/>
          </a:ln>
        </p:spPr>
        <p:txBody>
          <a:bodyPr spcFirstLastPara="1" wrap="square" lIns="91425" tIns="45700" rIns="91425" bIns="45700" anchor="t" anchorCtr="0">
            <a:noAutofit/>
          </a:bodyPr>
          <a:lstStyle/>
          <a:p>
            <a:pPr marL="426244" marR="0" lvl="0" indent="-426244" algn="just" rtl="0">
              <a:lnSpc>
                <a:spcPct val="90000"/>
              </a:lnSpc>
              <a:spcBef>
                <a:spcPts val="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Xu hướng tính dục và bản dạng giới là tự nhiên và không phải bị bệnh, không cần phải chữa</a:t>
            </a:r>
            <a:endParaRPr sz="2250" b="1" i="0" u="none" strike="noStrike" cap="none">
              <a:solidFill>
                <a:srgbClr val="000000"/>
              </a:solidFill>
              <a:latin typeface="Calibri"/>
              <a:ea typeface="Calibri"/>
              <a:cs typeface="Calibri"/>
              <a:sym typeface="Calibri"/>
            </a:endParaRPr>
          </a:p>
          <a:p>
            <a:pPr marL="426244" marR="0" lvl="0" indent="-426244" algn="just" rtl="0">
              <a:lnSpc>
                <a:spcPct val="90000"/>
              </a:lnSpc>
              <a:spcBef>
                <a:spcPts val="1350"/>
              </a:spcBef>
              <a:spcAft>
                <a:spcPts val="0"/>
              </a:spcAft>
              <a:buClr>
                <a:srgbClr val="FF0000"/>
              </a:buClr>
              <a:buSzPts val="2025"/>
              <a:buFont typeface="Noto Sans Symbols"/>
              <a:buChar char="☞"/>
            </a:pPr>
            <a:r>
              <a:rPr lang="en-US" sz="2250" b="1" i="0" u="none" strike="noStrike" cap="none">
                <a:solidFill>
                  <a:srgbClr val="000000"/>
                </a:solidFill>
                <a:latin typeface="Calibri"/>
                <a:ea typeface="Calibri"/>
                <a:cs typeface="Calibri"/>
                <a:sym typeface="Calibri"/>
              </a:rPr>
              <a:t>Dù mỗi người là ai, mang giới tính, xu hướng tính dục thế nào, bản dạng giới ra sao thì đều là con người cần được tôn trọng và đối xử bình đẳng.</a:t>
            </a:r>
            <a:endParaRPr sz="2400" b="1" i="0" u="none" strike="noStrike" cap="none">
              <a:solidFill>
                <a:srgbClr val="000000"/>
              </a:solidFill>
              <a:latin typeface="Calibri"/>
              <a:ea typeface="Calibri"/>
              <a:cs typeface="Calibri"/>
              <a:sym typeface="Calibri"/>
            </a:endParaRPr>
          </a:p>
          <a:p>
            <a:pPr marL="426244" marR="0" lvl="0" indent="-426244" algn="just" rtl="0">
              <a:lnSpc>
                <a:spcPct val="90000"/>
              </a:lnSpc>
              <a:spcBef>
                <a:spcPts val="1110"/>
              </a:spcBef>
              <a:spcAft>
                <a:spcPts val="0"/>
              </a:spcAft>
              <a:buClr>
                <a:schemeClr val="folHlink"/>
              </a:buClr>
              <a:buSzPts val="945"/>
              <a:buFont typeface="Arial"/>
              <a:buNone/>
            </a:pPr>
            <a:endParaRPr sz="1050" b="1" i="0" u="none" strike="noStrike" cap="none">
              <a:solidFill>
                <a:srgbClr val="000000"/>
              </a:solidFill>
              <a:latin typeface="Calibri"/>
              <a:ea typeface="Calibri"/>
              <a:cs typeface="Calibri"/>
              <a:sym typeface="Calibri"/>
            </a:endParaRPr>
          </a:p>
        </p:txBody>
      </p:sp>
      <p:sp>
        <p:nvSpPr>
          <p:cNvPr id="548" name="Google Shape;548;p65"/>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solidFill>
                  <a:srgbClr val="0000FF"/>
                </a:solidFill>
                <a:latin typeface="Calibri"/>
                <a:ea typeface="Calibri"/>
                <a:cs typeface="Calibri"/>
                <a:sym typeface="Calibri"/>
              </a:rPr>
              <a:t>Một số lưu ý khi tìm hiểu về giới tính và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7">
                                            <p:txEl>
                                              <p:pRg st="0" end="0"/>
                                            </p:txEl>
                                          </p:spTgt>
                                        </p:tgtEl>
                                        <p:attrNameLst>
                                          <p:attrName>style.visibility</p:attrName>
                                        </p:attrNameLst>
                                      </p:cBhvr>
                                      <p:to>
                                        <p:strVal val="visible"/>
                                      </p:to>
                                    </p:set>
                                    <p:animEffect transition="in" filter="fade">
                                      <p:cBhvr>
                                        <p:cTn id="7" dur="500"/>
                                        <p:tgtEl>
                                          <p:spTgt spid="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7">
                                            <p:txEl>
                                              <p:pRg st="1" end="1"/>
                                            </p:txEl>
                                          </p:spTgt>
                                        </p:tgtEl>
                                        <p:attrNameLst>
                                          <p:attrName>style.visibility</p:attrName>
                                        </p:attrNameLst>
                                      </p:cBhvr>
                                      <p:to>
                                        <p:strVal val="visible"/>
                                      </p:to>
                                    </p:set>
                                    <p:animEffect transition="in" filter="fade">
                                      <p:cBhvr>
                                        <p:cTn id="12" dur="500"/>
                                        <p:tgtEl>
                                          <p:spTgt spid="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7">
                                            <p:txEl>
                                              <p:pRg st="2" end="2"/>
                                            </p:txEl>
                                          </p:spTgt>
                                        </p:tgtEl>
                                        <p:attrNameLst>
                                          <p:attrName>style.visibility</p:attrName>
                                        </p:attrNameLst>
                                      </p:cBhvr>
                                      <p:to>
                                        <p:strVal val="visible"/>
                                      </p:to>
                                    </p:set>
                                    <p:animEffect transition="in" filter="fade">
                                      <p:cBhvr>
                                        <p:cTn id="17" dur="500"/>
                                        <p:tgtEl>
                                          <p:spTgt spid="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6"/>
          <p:cNvSpPr txBox="1"/>
          <p:nvPr/>
        </p:nvSpPr>
        <p:spPr>
          <a:xfrm>
            <a:off x="1273933" y="2087761"/>
            <a:ext cx="2383667" cy="3000821"/>
          </a:xfrm>
          <a:prstGeom prst="rect">
            <a:avLst/>
          </a:prstGeom>
          <a:solidFill>
            <a:srgbClr val="E5DFEC"/>
          </a:soli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257175" marR="0" lvl="0" indent="-257175" algn="l" rtl="0">
              <a:lnSpc>
                <a:spcPct val="100000"/>
              </a:lnSpc>
              <a:spcBef>
                <a:spcPts val="0"/>
              </a:spcBef>
              <a:spcAft>
                <a:spcPts val="0"/>
              </a:spcAft>
              <a:buClr>
                <a:srgbClr val="000000"/>
              </a:buClr>
              <a:buSzPts val="2100"/>
              <a:buFont typeface="Noto Sans Symbols"/>
              <a:buChar char="⮚"/>
            </a:pPr>
            <a:r>
              <a:rPr lang="en-US" sz="2100" b="1" i="0" u="none" strike="noStrike" cap="none">
                <a:solidFill>
                  <a:srgbClr val="000000"/>
                </a:solidFill>
                <a:latin typeface="Calibri"/>
                <a:ea typeface="Calibri"/>
                <a:cs typeface="Calibri"/>
                <a:sym typeface="Calibri"/>
              </a:rPr>
              <a:t>Làm việc nhóm để hoàn thành bài tập theo mẫu</a:t>
            </a:r>
            <a:endParaRPr sz="2100" b="1" i="0" u="none" strike="noStrike" cap="none">
              <a:solidFill>
                <a:srgbClr val="000000"/>
              </a:solidFill>
              <a:latin typeface="Calibri"/>
              <a:ea typeface="Calibri"/>
              <a:cs typeface="Calibri"/>
              <a:sym typeface="Calibri"/>
            </a:endParaRPr>
          </a:p>
          <a:p>
            <a:pPr marL="257175" marR="0" lvl="0" indent="-257175" algn="l" rtl="0">
              <a:lnSpc>
                <a:spcPct val="100000"/>
              </a:lnSpc>
              <a:spcBef>
                <a:spcPts val="0"/>
              </a:spcBef>
              <a:spcAft>
                <a:spcPts val="0"/>
              </a:spcAft>
              <a:buClr>
                <a:srgbClr val="0000FF"/>
              </a:buClr>
              <a:buSzPts val="2100"/>
              <a:buFont typeface="Noto Sans Symbols"/>
              <a:buChar char="⮚"/>
            </a:pPr>
            <a:r>
              <a:rPr lang="en-US" sz="2100" b="1" i="0" u="none" strike="noStrike" cap="none">
                <a:solidFill>
                  <a:srgbClr val="0000FF"/>
                </a:solidFill>
                <a:latin typeface="Calibri"/>
                <a:ea typeface="Calibri"/>
                <a:cs typeface="Calibri"/>
                <a:sym typeface="Calibri"/>
              </a:rPr>
              <a:t>Liệt kê những mong đợi khác nhau đối với nam nữ ở các độ tuổi khác nhau. </a:t>
            </a:r>
            <a:endParaRPr/>
          </a:p>
          <a:p>
            <a:pPr marL="257175" marR="0" lvl="0" indent="-257175" algn="l" rtl="0">
              <a:lnSpc>
                <a:spcPct val="100000"/>
              </a:lnSpc>
              <a:spcBef>
                <a:spcPts val="0"/>
              </a:spcBef>
              <a:spcAft>
                <a:spcPts val="0"/>
              </a:spcAft>
              <a:buClr>
                <a:srgbClr val="000000"/>
              </a:buClr>
              <a:buSzPts val="2100"/>
              <a:buFont typeface="Noto Sans Symbols"/>
              <a:buChar char="⮚"/>
            </a:pPr>
            <a:r>
              <a:rPr lang="en-US" sz="2100" b="1" i="0" u="none" strike="noStrike" cap="none">
                <a:solidFill>
                  <a:srgbClr val="000000"/>
                </a:solidFill>
                <a:latin typeface="Calibri"/>
                <a:ea typeface="Calibri"/>
                <a:cs typeface="Calibri"/>
                <a:sym typeface="Calibri"/>
              </a:rPr>
              <a:t>Trình bày giấy A1</a:t>
            </a:r>
            <a:endParaRPr/>
          </a:p>
        </p:txBody>
      </p:sp>
      <p:graphicFrame>
        <p:nvGraphicFramePr>
          <p:cNvPr id="555" name="Google Shape;555;p66"/>
          <p:cNvGraphicFramePr/>
          <p:nvPr/>
        </p:nvGraphicFramePr>
        <p:xfrm>
          <a:off x="3771900" y="2054993"/>
          <a:ext cx="4059000" cy="3126760"/>
        </p:xfrm>
        <a:graphic>
          <a:graphicData uri="http://schemas.openxmlformats.org/drawingml/2006/table">
            <a:tbl>
              <a:tblPr firstRow="1" bandRow="1">
                <a:noFill/>
                <a:tableStyleId>{12093719-A166-43FB-B4A5-CA5E92CC87A7}</a:tableStyleId>
              </a:tblPr>
              <a:tblGrid>
                <a:gridCol w="2016475">
                  <a:extLst>
                    <a:ext uri="{9D8B030D-6E8A-4147-A177-3AD203B41FA5}">
                      <a16:colId xmlns:a16="http://schemas.microsoft.com/office/drawing/2014/main" val="20000"/>
                    </a:ext>
                  </a:extLst>
                </a:gridCol>
                <a:gridCol w="1104075">
                  <a:extLst>
                    <a:ext uri="{9D8B030D-6E8A-4147-A177-3AD203B41FA5}">
                      <a16:colId xmlns:a16="http://schemas.microsoft.com/office/drawing/2014/main" val="20001"/>
                    </a:ext>
                  </a:extLst>
                </a:gridCol>
                <a:gridCol w="938450">
                  <a:extLst>
                    <a:ext uri="{9D8B030D-6E8A-4147-A177-3AD203B41FA5}">
                      <a16:colId xmlns:a16="http://schemas.microsoft.com/office/drawing/2014/main" val="20002"/>
                    </a:ext>
                  </a:extLst>
                </a:gridCol>
              </a:tblGrid>
              <a:tr h="708650">
                <a:tc>
                  <a:txBody>
                    <a:bodyPr/>
                    <a:lstStyle/>
                    <a:p>
                      <a:pPr marL="0" marR="0" lvl="0" indent="0" algn="ctr" rtl="0">
                        <a:lnSpc>
                          <a:spcPct val="100000"/>
                        </a:lnSpc>
                        <a:spcBef>
                          <a:spcPts val="0"/>
                        </a:spcBef>
                        <a:spcAft>
                          <a:spcPts val="0"/>
                        </a:spcAft>
                        <a:buClr>
                          <a:srgbClr val="0000FF"/>
                        </a:buClr>
                        <a:buSzPts val="2100"/>
                        <a:buFont typeface="Calibri"/>
                        <a:buNone/>
                      </a:pPr>
                      <a:r>
                        <a:rPr lang="en-US" sz="2100" i="0" u="none" strike="noStrike" cap="none">
                          <a:solidFill>
                            <a:srgbClr val="0000FF"/>
                          </a:solidFill>
                          <a:latin typeface="Calibri"/>
                          <a:ea typeface="Calibri"/>
                          <a:cs typeface="Calibri"/>
                          <a:sym typeface="Calibri"/>
                        </a:rPr>
                        <a:t>Mong đợi của GĐ, XH đối với:</a:t>
                      </a:r>
                      <a:endParaRPr sz="2100" i="0" u="none" strike="noStrike" cap="none">
                        <a:solidFill>
                          <a:srgbClr val="0000FF"/>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FF"/>
                        </a:buClr>
                        <a:buSzPts val="2100"/>
                        <a:buFont typeface="Calibri"/>
                        <a:buNone/>
                      </a:pPr>
                      <a:r>
                        <a:rPr lang="en-US" sz="2100" i="0" u="none" strike="noStrike" cap="none">
                          <a:solidFill>
                            <a:srgbClr val="0000FF"/>
                          </a:solidFill>
                          <a:latin typeface="Calibri"/>
                          <a:ea typeface="Calibri"/>
                          <a:cs typeface="Calibri"/>
                          <a:sym typeface="Calibri"/>
                        </a:rPr>
                        <a:t>Nam</a:t>
                      </a:r>
                      <a:endParaRPr sz="2100" i="0" u="none" strike="noStrike" cap="none">
                        <a:solidFill>
                          <a:srgbClr val="0000FF"/>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FF"/>
                        </a:buClr>
                        <a:buSzPts val="2100"/>
                        <a:buFont typeface="Calibri"/>
                        <a:buNone/>
                      </a:pPr>
                      <a:r>
                        <a:rPr lang="en-US" sz="2100" i="0" u="none" strike="noStrike" cap="none">
                          <a:solidFill>
                            <a:srgbClr val="0000FF"/>
                          </a:solidFill>
                          <a:latin typeface="Calibri"/>
                          <a:ea typeface="Calibri"/>
                          <a:cs typeface="Calibri"/>
                          <a:sym typeface="Calibri"/>
                        </a:rPr>
                        <a:t>Nữ</a:t>
                      </a:r>
                      <a:endParaRPr sz="2100" i="0" u="none" strike="noStrike" cap="none">
                        <a:solidFill>
                          <a:srgbClr val="0000FF"/>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0DAF6"/>
                    </a:solidFill>
                  </a:tcPr>
                </a:tc>
                <a:extLst>
                  <a:ext uri="{0D108BD9-81ED-4DB2-BD59-A6C34878D82A}">
                    <a16:rowId xmlns:a16="http://schemas.microsoft.com/office/drawing/2014/main" val="10000"/>
                  </a:ext>
                </a:extLst>
              </a:tr>
              <a:tr h="569800">
                <a:tc>
                  <a:txBody>
                    <a:bodyPr/>
                    <a:lstStyle/>
                    <a:p>
                      <a:pPr marL="0" marR="0" lvl="0" indent="0" algn="l" rtl="0">
                        <a:lnSpc>
                          <a:spcPct val="100000"/>
                        </a:lnSpc>
                        <a:spcBef>
                          <a:spcPts val="0"/>
                        </a:spcBef>
                        <a:spcAft>
                          <a:spcPts val="0"/>
                        </a:spcAft>
                        <a:buClr>
                          <a:srgbClr val="000000"/>
                        </a:buClr>
                        <a:buSzPts val="2100"/>
                        <a:buFont typeface="Calibri"/>
                        <a:buNone/>
                      </a:pPr>
                      <a:r>
                        <a:rPr lang="en-US" sz="2100" b="1" i="1" u="none" strike="noStrike" cap="none">
                          <a:latin typeface="Calibri"/>
                          <a:ea typeface="Calibri"/>
                          <a:cs typeface="Calibri"/>
                          <a:sym typeface="Calibri"/>
                        </a:rPr>
                        <a:t>Khi 5 tuổi</a:t>
                      </a:r>
                      <a:endParaRPr sz="2100" b="1" i="1"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0DAF6"/>
                    </a:solidFill>
                  </a:tcPr>
                </a:tc>
                <a:extLst>
                  <a:ext uri="{0D108BD9-81ED-4DB2-BD59-A6C34878D82A}">
                    <a16:rowId xmlns:a16="http://schemas.microsoft.com/office/drawing/2014/main" val="10001"/>
                  </a:ext>
                </a:extLst>
              </a:tr>
              <a:tr h="569800">
                <a:tc>
                  <a:txBody>
                    <a:bodyPr/>
                    <a:lstStyle/>
                    <a:p>
                      <a:pPr marL="0" marR="0" lvl="0" indent="0" algn="l" rtl="0">
                        <a:lnSpc>
                          <a:spcPct val="100000"/>
                        </a:lnSpc>
                        <a:spcBef>
                          <a:spcPts val="0"/>
                        </a:spcBef>
                        <a:spcAft>
                          <a:spcPts val="0"/>
                        </a:spcAft>
                        <a:buClr>
                          <a:srgbClr val="000000"/>
                        </a:buClr>
                        <a:buSzPts val="2100"/>
                        <a:buFont typeface="Calibri"/>
                        <a:buNone/>
                      </a:pPr>
                      <a:r>
                        <a:rPr lang="en-US" sz="2100" b="1" i="1" u="none" strike="noStrike" cap="none">
                          <a:latin typeface="Calibri"/>
                          <a:ea typeface="Calibri"/>
                          <a:cs typeface="Calibri"/>
                          <a:sym typeface="Calibri"/>
                        </a:rPr>
                        <a:t>Khi 10 tuổi</a:t>
                      </a:r>
                      <a:endParaRPr sz="2100" b="1" i="1"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0DAF6"/>
                    </a:solidFill>
                  </a:tcPr>
                </a:tc>
                <a:extLst>
                  <a:ext uri="{0D108BD9-81ED-4DB2-BD59-A6C34878D82A}">
                    <a16:rowId xmlns:a16="http://schemas.microsoft.com/office/drawing/2014/main" val="10002"/>
                  </a:ext>
                </a:extLst>
              </a:tr>
              <a:tr h="569800">
                <a:tc>
                  <a:txBody>
                    <a:bodyPr/>
                    <a:lstStyle/>
                    <a:p>
                      <a:pPr marL="0" marR="0" lvl="0" indent="0" algn="l" rtl="0">
                        <a:lnSpc>
                          <a:spcPct val="100000"/>
                        </a:lnSpc>
                        <a:spcBef>
                          <a:spcPts val="0"/>
                        </a:spcBef>
                        <a:spcAft>
                          <a:spcPts val="0"/>
                        </a:spcAft>
                        <a:buClr>
                          <a:srgbClr val="000000"/>
                        </a:buClr>
                        <a:buSzPts val="2100"/>
                        <a:buFont typeface="Calibri"/>
                        <a:buNone/>
                      </a:pPr>
                      <a:r>
                        <a:rPr lang="en-US" sz="2100" b="1" i="1" u="none" strike="noStrike" cap="none">
                          <a:latin typeface="Calibri"/>
                          <a:ea typeface="Calibri"/>
                          <a:cs typeface="Calibri"/>
                          <a:sym typeface="Calibri"/>
                        </a:rPr>
                        <a:t>Khi 15 tuổi</a:t>
                      </a:r>
                      <a:endParaRPr sz="2100" b="1" i="1"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u="none" strike="noStrike" cap="none">
                          <a:latin typeface="Times New Roman"/>
                          <a:ea typeface="Times New Roman"/>
                          <a:cs typeface="Times New Roman"/>
                          <a:sym typeface="Times New Roman"/>
                        </a:rPr>
                        <a:t> </a:t>
                      </a:r>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0DAF6"/>
                    </a:solidFill>
                  </a:tcPr>
                </a:tc>
                <a:extLst>
                  <a:ext uri="{0D108BD9-81ED-4DB2-BD59-A6C34878D82A}">
                    <a16:rowId xmlns:a16="http://schemas.microsoft.com/office/drawing/2014/main" val="10003"/>
                  </a:ext>
                </a:extLst>
              </a:tr>
              <a:tr h="708650">
                <a:tc>
                  <a:txBody>
                    <a:bodyPr/>
                    <a:lstStyle/>
                    <a:p>
                      <a:pPr marL="0" marR="0" lvl="0" indent="0" algn="l" rtl="0">
                        <a:lnSpc>
                          <a:spcPct val="100000"/>
                        </a:lnSpc>
                        <a:spcBef>
                          <a:spcPts val="0"/>
                        </a:spcBef>
                        <a:spcAft>
                          <a:spcPts val="0"/>
                        </a:spcAft>
                        <a:buClr>
                          <a:srgbClr val="000000"/>
                        </a:buClr>
                        <a:buSzPts val="2100"/>
                        <a:buFont typeface="Calibri"/>
                        <a:buNone/>
                      </a:pPr>
                      <a:r>
                        <a:rPr lang="en-US" sz="2100" b="1" i="1" u="none" strike="noStrike" cap="none">
                          <a:latin typeface="Calibri"/>
                          <a:ea typeface="Calibri"/>
                          <a:cs typeface="Calibri"/>
                          <a:sym typeface="Calibri"/>
                        </a:rPr>
                        <a:t>Khi trưởng thành</a:t>
                      </a:r>
                      <a:endParaRPr sz="2100" b="1" i="1"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EF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0DAF6"/>
                    </a:solidFill>
                  </a:tcPr>
                </a:tc>
                <a:extLst>
                  <a:ext uri="{0D108BD9-81ED-4DB2-BD59-A6C34878D82A}">
                    <a16:rowId xmlns:a16="http://schemas.microsoft.com/office/drawing/2014/main" val="10004"/>
                  </a:ext>
                </a:extLst>
              </a:tr>
            </a:tbl>
          </a:graphicData>
        </a:graphic>
      </p:graphicFrame>
      <p:sp>
        <p:nvSpPr>
          <p:cNvPr id="556" name="Google Shape;556;p66"/>
          <p:cNvSpPr/>
          <p:nvPr/>
        </p:nvSpPr>
        <p:spPr>
          <a:xfrm>
            <a:off x="1273933" y="0"/>
            <a:ext cx="6612767" cy="1943100"/>
          </a:xfrm>
          <a:prstGeom prst="wedgeRoundRectCallout">
            <a:avLst>
              <a:gd name="adj1" fmla="val -5906"/>
              <a:gd name="adj2" fmla="val -49892"/>
              <a:gd name="adj3" fmla="val 16667"/>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alibri"/>
              <a:buNone/>
            </a:pPr>
            <a:r>
              <a:rPr lang="en-US" sz="2400" b="1" i="0" u="none" strike="noStrike" cap="none">
                <a:solidFill>
                  <a:srgbClr val="002060"/>
                </a:solidFill>
                <a:latin typeface="Calibri"/>
                <a:ea typeface="Calibri"/>
                <a:cs typeface="Calibri"/>
                <a:sym typeface="Calibri"/>
              </a:rPr>
              <a:t>Hoạt động 3: </a:t>
            </a:r>
            <a:endParaRPr/>
          </a:p>
          <a:p>
            <a:pPr marL="0" marR="0" lvl="0" indent="0" algn="ctr" rtl="0">
              <a:lnSpc>
                <a:spcPct val="100000"/>
              </a:lnSpc>
              <a:spcBef>
                <a:spcPts val="0"/>
              </a:spcBef>
              <a:spcAft>
                <a:spcPts val="0"/>
              </a:spcAft>
              <a:buClr>
                <a:srgbClr val="002060"/>
              </a:buClr>
              <a:buSzPts val="2400"/>
              <a:buFont typeface="Calibri"/>
              <a:buNone/>
            </a:pPr>
            <a:r>
              <a:rPr lang="en-US" sz="2400" b="1" i="0" u="none" strike="noStrike" cap="none">
                <a:solidFill>
                  <a:srgbClr val="002060"/>
                </a:solidFill>
                <a:latin typeface="Calibri"/>
                <a:ea typeface="Calibri"/>
                <a:cs typeface="Calibri"/>
                <a:sym typeface="Calibri"/>
              </a:rPr>
              <a:t>Khám phá khuôn mẫu giới/chuẩn mực giới</a:t>
            </a:r>
            <a:endParaRPr sz="2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2060"/>
              </a:buClr>
              <a:buSzPts val="2100"/>
              <a:buFont typeface="Calibri"/>
              <a:buNone/>
            </a:pPr>
            <a:r>
              <a:rPr lang="en-US" sz="2100" b="0" i="0" u="none" strike="noStrike" cap="none">
                <a:solidFill>
                  <a:srgbClr val="002060"/>
                </a:solidFill>
                <a:latin typeface="Calibri"/>
                <a:ea typeface="Calibri"/>
                <a:cs typeface="Calibri"/>
                <a:sym typeface="Calibri"/>
              </a:rPr>
              <a:t>Nhớ lại thời thơ ấu và nhớ về thời điểm chúng ta được “dạy” hoặc tiếp thu một “quy định” hoặc mong đợi có sự phân biệt giữa TET và TEG, giữa nam giới và phụ nữ</a:t>
            </a:r>
            <a:endParaRPr sz="2100" b="0" i="0" u="none" strike="noStrike" cap="none">
              <a:solidFill>
                <a:srgbClr val="00206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60"/>
        <p:cNvGrpSpPr/>
        <p:nvPr/>
      </p:nvGrpSpPr>
      <p:grpSpPr>
        <a:xfrm>
          <a:off x="0" y="0"/>
          <a:ext cx="0" cy="0"/>
          <a:chOff x="0" y="0"/>
          <a:chExt cx="0" cy="0"/>
        </a:xfrm>
      </p:grpSpPr>
      <p:sp>
        <p:nvSpPr>
          <p:cNvPr id="561" name="Google Shape;561;p67"/>
          <p:cNvSpPr txBox="1">
            <a:spLocks noGrp="1"/>
          </p:cNvSpPr>
          <p:nvPr>
            <p:ph type="title"/>
          </p:nvPr>
        </p:nvSpPr>
        <p:spPr>
          <a:xfrm>
            <a:off x="2339752" y="25735"/>
            <a:ext cx="6804248"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0000FF"/>
                </a:solidFill>
                <a:latin typeface="Arial"/>
                <a:ea typeface="Arial"/>
                <a:cs typeface="Arial"/>
                <a:sym typeface="Arial"/>
              </a:rPr>
              <a:t>VÍ DỤ VỀ KHUÔN MẪU GIỚI </a:t>
            </a:r>
            <a:endParaRPr/>
          </a:p>
        </p:txBody>
      </p:sp>
      <p:sp>
        <p:nvSpPr>
          <p:cNvPr id="562" name="Google Shape;562;p67"/>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32</a:t>
            </a:fld>
            <a:endParaRPr sz="1400" b="0" i="0" u="none" strike="noStrike" cap="none">
              <a:solidFill>
                <a:srgbClr val="898989"/>
              </a:solidFill>
              <a:latin typeface="Calibri"/>
              <a:ea typeface="Calibri"/>
              <a:cs typeface="Calibri"/>
              <a:sym typeface="Calibri"/>
            </a:endParaRPr>
          </a:p>
        </p:txBody>
      </p:sp>
      <p:sp>
        <p:nvSpPr>
          <p:cNvPr id="563" name="Google Shape;563;p67"/>
          <p:cNvSpPr/>
          <p:nvPr/>
        </p:nvSpPr>
        <p:spPr>
          <a:xfrm>
            <a:off x="1143001" y="1293459"/>
            <a:ext cx="184731" cy="253916"/>
          </a:xfrm>
          <a:prstGeom prst="rect">
            <a:avLst/>
          </a:prstGeom>
          <a:solidFill>
            <a:srgbClr val="FF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aphicFrame>
        <p:nvGraphicFramePr>
          <p:cNvPr id="564" name="Google Shape;564;p67"/>
          <p:cNvGraphicFramePr/>
          <p:nvPr/>
        </p:nvGraphicFramePr>
        <p:xfrm>
          <a:off x="395536" y="769014"/>
          <a:ext cx="8136900" cy="4282260"/>
        </p:xfrm>
        <a:graphic>
          <a:graphicData uri="http://schemas.openxmlformats.org/drawingml/2006/table">
            <a:tbl>
              <a:tblPr>
                <a:noFill/>
                <a:tableStyleId>{F4EA7322-397E-422A-AFE8-96B4F349D5F9}</a:tableStyleId>
              </a:tblPr>
              <a:tblGrid>
                <a:gridCol w="1321375">
                  <a:extLst>
                    <a:ext uri="{9D8B030D-6E8A-4147-A177-3AD203B41FA5}">
                      <a16:colId xmlns:a16="http://schemas.microsoft.com/office/drawing/2014/main" val="20000"/>
                    </a:ext>
                  </a:extLst>
                </a:gridCol>
                <a:gridCol w="3026700">
                  <a:extLst>
                    <a:ext uri="{9D8B030D-6E8A-4147-A177-3AD203B41FA5}">
                      <a16:colId xmlns:a16="http://schemas.microsoft.com/office/drawing/2014/main" val="20001"/>
                    </a:ext>
                  </a:extLst>
                </a:gridCol>
                <a:gridCol w="3788825">
                  <a:extLst>
                    <a:ext uri="{9D8B030D-6E8A-4147-A177-3AD203B41FA5}">
                      <a16:colId xmlns:a16="http://schemas.microsoft.com/office/drawing/2014/main" val="20002"/>
                    </a:ext>
                  </a:extLst>
                </a:gridCol>
              </a:tblGrid>
              <a:tr h="416550">
                <a:tc>
                  <a:txBody>
                    <a:bodyPr/>
                    <a:lstStyle/>
                    <a:p>
                      <a:pPr marL="0" marR="0" lvl="0" indent="0" algn="l" rtl="0">
                        <a:lnSpc>
                          <a:spcPct val="100000"/>
                        </a:lnSpc>
                        <a:spcBef>
                          <a:spcPts val="0"/>
                        </a:spcBef>
                        <a:spcAft>
                          <a:spcPts val="0"/>
                        </a:spcAft>
                        <a:buClr>
                          <a:schemeClr val="lt2"/>
                        </a:buClr>
                        <a:buSzPts val="1800"/>
                        <a:buFont typeface="Arial"/>
                        <a:buNone/>
                      </a:pPr>
                      <a:endParaRPr sz="1800" b="0" i="0" u="none" strike="noStrike" cap="none">
                        <a:solidFill>
                          <a:srgbClr val="003300"/>
                        </a:solidFill>
                        <a:latin typeface="Arial"/>
                        <a:ea typeface="Arial"/>
                        <a:cs typeface="Arial"/>
                        <a:sym typeface="Arial"/>
                      </a:endParaRPr>
                    </a:p>
                  </a:txBody>
                  <a:tcPr marL="68575" marR="68575" marT="34275" marB="3427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Con gái/nữ giới</a:t>
                      </a:r>
                      <a:endParaRPr sz="2400" b="1" i="0" u="none" strike="noStrike" cap="none">
                        <a:solidFill>
                          <a:srgbClr val="003300"/>
                        </a:solidFill>
                        <a:latin typeface="Arial"/>
                        <a:ea typeface="Arial"/>
                        <a:cs typeface="Arial"/>
                        <a:sym typeface="Arial"/>
                      </a:endParaRPr>
                    </a:p>
                  </a:txBody>
                  <a:tcPr marL="68575" marR="68575" marT="34275" marB="3427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Con trai/nam giới</a:t>
                      </a:r>
                      <a:endParaRPr sz="2400" b="1" i="0" u="none" strike="noStrike" cap="none">
                        <a:solidFill>
                          <a:srgbClr val="0000FF"/>
                        </a:solidFill>
                        <a:latin typeface="Arial"/>
                        <a:ea typeface="Arial"/>
                        <a:cs typeface="Arial"/>
                        <a:sym typeface="Arial"/>
                      </a:endParaRPr>
                    </a:p>
                  </a:txBody>
                  <a:tcPr marL="68575" marR="68575" marT="34275" marB="34275"/>
                </a:tc>
                <a:extLst>
                  <a:ext uri="{0D108BD9-81ED-4DB2-BD59-A6C34878D82A}">
                    <a16:rowId xmlns:a16="http://schemas.microsoft.com/office/drawing/2014/main" val="10000"/>
                  </a:ext>
                </a:extLst>
              </a:tr>
              <a:tr h="59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Năng lực HT</a:t>
                      </a:r>
                      <a:endParaRPr sz="1800" b="1" i="0" u="none" strike="noStrike" cap="none">
                        <a:solidFill>
                          <a:srgbClr val="FF00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Học giỏi văn, các môn xã hội</a:t>
                      </a:r>
                      <a:endParaRPr sz="1800" b="0" i="0" u="none" strike="noStrike" cap="none">
                        <a:solidFill>
                          <a:srgbClr val="0033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Học giỏi toán, các môn tự nhiên, kỹ thuật</a:t>
                      </a:r>
                      <a:endParaRPr sz="1800" b="0" i="0" u="none" strike="noStrike" cap="none">
                        <a:solidFill>
                          <a:srgbClr val="003300"/>
                        </a:solidFill>
                        <a:latin typeface="Arial"/>
                        <a:ea typeface="Arial"/>
                        <a:cs typeface="Arial"/>
                        <a:sym typeface="Arial"/>
                      </a:endParaRPr>
                    </a:p>
                  </a:txBody>
                  <a:tcPr marL="68575" marR="68575" marT="34275" marB="34275"/>
                </a:tc>
                <a:extLst>
                  <a:ext uri="{0D108BD9-81ED-4DB2-BD59-A6C34878D82A}">
                    <a16:rowId xmlns:a16="http://schemas.microsoft.com/office/drawing/2014/main" val="10001"/>
                  </a:ext>
                </a:extLst>
              </a:tr>
              <a:tr h="59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Việc nhà</a:t>
                      </a:r>
                      <a:endParaRPr sz="1800" b="1" i="0" u="none" strike="noStrike" cap="none">
                        <a:solidFill>
                          <a:srgbClr val="FF00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Nấu cơm</a:t>
                      </a:r>
                      <a:endParaRPr sz="1800" u="none" strike="noStrike" cap="none"/>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Trông em</a:t>
                      </a:r>
                      <a:endParaRPr sz="1800" b="0" i="0" u="none" strike="noStrike" cap="none">
                        <a:solidFill>
                          <a:srgbClr val="0033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Bổ củi, mang vác</a:t>
                      </a:r>
                      <a:endParaRPr sz="1800" u="none" strike="noStrike" cap="none"/>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Cùng bố sửa đồ gia dụng</a:t>
                      </a:r>
                      <a:endParaRPr sz="1800" b="0" i="0" u="none" strike="noStrike" cap="none">
                        <a:solidFill>
                          <a:srgbClr val="003300"/>
                        </a:solidFill>
                        <a:latin typeface="Arial"/>
                        <a:ea typeface="Arial"/>
                        <a:cs typeface="Arial"/>
                        <a:sym typeface="Arial"/>
                      </a:endParaRPr>
                    </a:p>
                  </a:txBody>
                  <a:tcPr marL="68575" marR="68575" marT="34275" marB="34275"/>
                </a:tc>
                <a:extLst>
                  <a:ext uri="{0D108BD9-81ED-4DB2-BD59-A6C34878D82A}">
                    <a16:rowId xmlns:a16="http://schemas.microsoft.com/office/drawing/2014/main" val="10002"/>
                  </a:ext>
                </a:extLst>
              </a:tr>
              <a:tr h="8550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Đức tính, tính cách</a:t>
                      </a:r>
                      <a:endParaRPr sz="1700" b="1" i="0" u="none" strike="noStrike" cap="none">
                        <a:solidFill>
                          <a:srgbClr val="FF00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Ngăn nắp, sạch sẽ</a:t>
                      </a:r>
                      <a:endParaRPr sz="1800" u="none" strike="noStrike" cap="none"/>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Ngoan, chăm chỉ</a:t>
                      </a:r>
                      <a:endParaRPr/>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Khéo léo, chịu khó</a:t>
                      </a:r>
                      <a:endParaRPr sz="1800" b="0" i="0" u="none" strike="noStrike" cap="none">
                        <a:solidFill>
                          <a:srgbClr val="0033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Năng động, sáng tạo</a:t>
                      </a:r>
                      <a:endParaRPr/>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Cẩu thả, nghịch ngợm</a:t>
                      </a:r>
                      <a:endParaRPr/>
                    </a:p>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Thiếu kiên nhẫn</a:t>
                      </a:r>
                      <a:endParaRPr sz="1800" b="0" i="0" u="none" strike="noStrike" cap="none">
                        <a:solidFill>
                          <a:srgbClr val="003300"/>
                        </a:solidFill>
                        <a:latin typeface="Arial"/>
                        <a:ea typeface="Arial"/>
                        <a:cs typeface="Arial"/>
                        <a:sym typeface="Arial"/>
                      </a:endParaRPr>
                    </a:p>
                  </a:txBody>
                  <a:tcPr marL="68575" marR="68575" marT="34275" marB="34275"/>
                </a:tc>
                <a:extLst>
                  <a:ext uri="{0D108BD9-81ED-4DB2-BD59-A6C34878D82A}">
                    <a16:rowId xmlns:a16="http://schemas.microsoft.com/office/drawing/2014/main" val="10003"/>
                  </a:ext>
                </a:extLst>
              </a:tr>
              <a:tr h="59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Nghề nghiệp</a:t>
                      </a:r>
                      <a:endParaRPr sz="1800" b="1" i="0" u="none" strike="noStrike" cap="none">
                        <a:solidFill>
                          <a:srgbClr val="FF00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Ngành sư phạm, ngoại ngữ, kế toán....</a:t>
                      </a:r>
                      <a:endParaRPr sz="1800" b="0" i="0" u="none" strike="noStrike" cap="none">
                        <a:solidFill>
                          <a:srgbClr val="0033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800"/>
                        <a:buFont typeface="Arial"/>
                        <a:buChar char="•"/>
                      </a:pPr>
                      <a:r>
                        <a:rPr lang="en-US" sz="1800" u="none" strike="noStrike" cap="none"/>
                        <a:t>Ngành xây dựng, giao thông, công an....</a:t>
                      </a:r>
                      <a:endParaRPr sz="1800" b="0" i="0" u="none" strike="noStrike" cap="none">
                        <a:solidFill>
                          <a:srgbClr val="003300"/>
                        </a:solidFill>
                        <a:latin typeface="Arial"/>
                        <a:ea typeface="Arial"/>
                        <a:cs typeface="Arial"/>
                        <a:sym typeface="Arial"/>
                      </a:endParaRPr>
                    </a:p>
                  </a:txBody>
                  <a:tcPr marL="68575" marR="68575" marT="34275" marB="34275"/>
                </a:tc>
                <a:extLst>
                  <a:ext uri="{0D108BD9-81ED-4DB2-BD59-A6C34878D82A}">
                    <a16:rowId xmlns:a16="http://schemas.microsoft.com/office/drawing/2014/main" val="10004"/>
                  </a:ext>
                </a:extLst>
              </a:tr>
              <a:tr h="10596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Khi trưởng thành</a:t>
                      </a:r>
                      <a:endParaRPr sz="1800" b="1" i="0" u="none" strike="noStrike" cap="none">
                        <a:solidFill>
                          <a:srgbClr val="FF00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700"/>
                        <a:buFont typeface="Arial"/>
                        <a:buChar char="•"/>
                      </a:pPr>
                      <a:r>
                        <a:rPr lang="en-US" sz="1700" u="none" strike="noStrike" cap="none"/>
                        <a:t>Lấy chồng, chăm sóc con cái, nội trợ</a:t>
                      </a:r>
                      <a:endParaRPr/>
                    </a:p>
                    <a:p>
                      <a:pPr marL="120650" marR="0" lvl="0" indent="-120650" algn="l" rtl="0">
                        <a:lnSpc>
                          <a:spcPct val="100000"/>
                        </a:lnSpc>
                        <a:spcBef>
                          <a:spcPts val="0"/>
                        </a:spcBef>
                        <a:spcAft>
                          <a:spcPts val="0"/>
                        </a:spcAft>
                        <a:buClr>
                          <a:srgbClr val="000000"/>
                        </a:buClr>
                        <a:buSzPts val="1700"/>
                        <a:buFont typeface="Arial"/>
                        <a:buChar char="•"/>
                      </a:pPr>
                      <a:r>
                        <a:rPr lang="en-US" sz="1700" u="none" strike="noStrike" cap="none"/>
                        <a:t>Tự bằng lòng với công chức hành chính</a:t>
                      </a:r>
                      <a:endParaRPr sz="1700" b="0" i="0" u="none" strike="noStrike" cap="none">
                        <a:solidFill>
                          <a:srgbClr val="003300"/>
                        </a:solidFill>
                        <a:latin typeface="Arial"/>
                        <a:ea typeface="Arial"/>
                        <a:cs typeface="Arial"/>
                        <a:sym typeface="Arial"/>
                      </a:endParaRPr>
                    </a:p>
                  </a:txBody>
                  <a:tcPr marL="68575" marR="68575" marT="34275" marB="34275"/>
                </a:tc>
                <a:tc>
                  <a:txBody>
                    <a:bodyPr/>
                    <a:lstStyle/>
                    <a:p>
                      <a:pPr marL="120650" marR="0" lvl="0" indent="-120650" algn="l" rtl="0">
                        <a:lnSpc>
                          <a:spcPct val="100000"/>
                        </a:lnSpc>
                        <a:spcBef>
                          <a:spcPts val="0"/>
                        </a:spcBef>
                        <a:spcAft>
                          <a:spcPts val="0"/>
                        </a:spcAft>
                        <a:buClr>
                          <a:srgbClr val="000000"/>
                        </a:buClr>
                        <a:buSzPts val="1700"/>
                        <a:buFont typeface="Arial"/>
                        <a:buChar char="•"/>
                      </a:pPr>
                      <a:r>
                        <a:rPr lang="en-US" sz="1700" u="none" strike="noStrike" cap="none"/>
                        <a:t>Thành công trong sự nghiệp, thăng quan, tiến chức</a:t>
                      </a:r>
                      <a:endParaRPr/>
                    </a:p>
                    <a:p>
                      <a:pPr marL="120650" marR="0" lvl="0" indent="-120650" algn="l" rtl="0">
                        <a:lnSpc>
                          <a:spcPct val="100000"/>
                        </a:lnSpc>
                        <a:spcBef>
                          <a:spcPts val="0"/>
                        </a:spcBef>
                        <a:spcAft>
                          <a:spcPts val="0"/>
                        </a:spcAft>
                        <a:buClr>
                          <a:srgbClr val="000000"/>
                        </a:buClr>
                        <a:buSzPts val="1700"/>
                        <a:buFont typeface="Arial"/>
                        <a:buChar char="•"/>
                      </a:pPr>
                      <a:r>
                        <a:rPr lang="en-US" sz="1700" u="none" strike="noStrike" cap="none"/>
                        <a:t>Bận rộn với các mối quan hệ xã hội, tạo dựng vị thế</a:t>
                      </a:r>
                      <a:endParaRPr sz="1700" b="0" i="0" u="none" strike="noStrike" cap="none">
                        <a:solidFill>
                          <a:srgbClr val="003300"/>
                        </a:solidFill>
                        <a:latin typeface="Arial"/>
                        <a:ea typeface="Arial"/>
                        <a:cs typeface="Arial"/>
                        <a:sym typeface="Arial"/>
                      </a:endParaRPr>
                    </a:p>
                  </a:txBody>
                  <a:tcPr marL="68575" marR="68575" marT="34275" marB="34275"/>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8"/>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US" sz="2400" b="1">
                <a:latin typeface="Times New Roman"/>
                <a:ea typeface="Times New Roman"/>
                <a:cs typeface="Times New Roman"/>
                <a:sym typeface="Times New Roman"/>
              </a:rPr>
              <a:t>Khuôn mẫu giới và ảnh hưởng của các khuôn mẫu giới tới sự phát triển của cá nhân và XH</a:t>
            </a:r>
            <a:endParaRPr sz="2400" b="1">
              <a:latin typeface="Times New Roman"/>
              <a:ea typeface="Times New Roman"/>
              <a:cs typeface="Times New Roman"/>
              <a:sym typeface="Times New Roman"/>
            </a:endParaRPr>
          </a:p>
        </p:txBody>
      </p:sp>
      <p:sp>
        <p:nvSpPr>
          <p:cNvPr id="571" name="Google Shape;571;p68"/>
          <p:cNvSpPr txBox="1">
            <a:spLocks noGrp="1"/>
          </p:cNvSpPr>
          <p:nvPr>
            <p:ph type="body" idx="1"/>
          </p:nvPr>
        </p:nvSpPr>
        <p:spPr>
          <a:xfrm>
            <a:off x="683568" y="802264"/>
            <a:ext cx="8173240" cy="3601872"/>
          </a:xfrm>
          <a:prstGeom prst="rect">
            <a:avLst/>
          </a:prstGeom>
          <a:noFill/>
          <a:ln>
            <a:noFill/>
          </a:ln>
        </p:spPr>
        <p:txBody>
          <a:bodyPr spcFirstLastPara="1" wrap="square" lIns="91425" tIns="45700" rIns="91425" bIns="45700" anchor="t" anchorCtr="0">
            <a:noAutofit/>
          </a:bodyPr>
          <a:lstStyle/>
          <a:p>
            <a:pPr marL="0" marR="0" lvl="0" indent="-127000" algn="l" rtl="0">
              <a:lnSpc>
                <a:spcPct val="120000"/>
              </a:lnSpc>
              <a:spcBef>
                <a:spcPts val="0"/>
              </a:spcBef>
              <a:spcAft>
                <a:spcPts val="0"/>
              </a:spcAft>
              <a:buClr>
                <a:srgbClr val="0000FF"/>
              </a:buClr>
              <a:buSzPts val="2000"/>
              <a:buFont typeface="Noto Sans Symbols"/>
              <a:buChar char="▪"/>
            </a:pPr>
            <a:r>
              <a:rPr lang="en-US" sz="2000" b="1" i="1" u="none" strike="noStrike" cap="none">
                <a:solidFill>
                  <a:srgbClr val="0000FF"/>
                </a:solidFill>
                <a:latin typeface="Calibri"/>
                <a:ea typeface="Calibri"/>
                <a:cs typeface="Calibri"/>
                <a:sym typeface="Calibri"/>
              </a:rPr>
              <a:t>Khuôn mẫu giới (KMG) là sự khái quát hóa về đặc điểm, tính cách và vai trò của một nhóm người dựa trên giới tính của họ. </a:t>
            </a:r>
            <a:endParaRPr/>
          </a:p>
          <a:p>
            <a:pPr marL="0" marR="0" lvl="0" indent="0" algn="l" rtl="0">
              <a:lnSpc>
                <a:spcPct val="120000"/>
              </a:lnSpc>
              <a:spcBef>
                <a:spcPts val="0"/>
              </a:spcBef>
              <a:spcAft>
                <a:spcPts val="0"/>
              </a:spcAft>
              <a:buClr>
                <a:srgbClr val="000000"/>
              </a:buClr>
              <a:buSzPts val="1800"/>
              <a:buFont typeface="Arial"/>
              <a:buNone/>
            </a:pPr>
            <a:r>
              <a:rPr lang="en-US" sz="1800" b="1" i="1" u="none" strike="noStrike" cap="none">
                <a:solidFill>
                  <a:srgbClr val="000000"/>
                </a:solidFill>
                <a:latin typeface="Arial"/>
                <a:ea typeface="Arial"/>
                <a:cs typeface="Arial"/>
                <a:sym typeface="Arial"/>
              </a:rPr>
              <a:t>      </a:t>
            </a:r>
            <a:r>
              <a:rPr lang="en-US" sz="1800" b="0" i="0" u="none" strike="noStrike" cap="none">
                <a:solidFill>
                  <a:srgbClr val="000000"/>
                </a:solidFill>
                <a:latin typeface="Calibri"/>
                <a:ea typeface="Calibri"/>
                <a:cs typeface="Calibri"/>
                <a:sym typeface="Calibri"/>
              </a:rPr>
              <a:t>Ví dụ: Xã hội thường mong đợi “con trai  phải mạnh mẽ, có quyền lực, ga lăng, phù hợp ngành nghề kỹ thuật” “con gái phải biết phục tùng, nhẫn nhịn, biết làm đẹp, phù hợ với các ngành nghề văn phòng, xã hội nhân văn” </a:t>
            </a:r>
            <a:endParaRPr/>
          </a:p>
          <a:p>
            <a:pPr marL="0" marR="0" lvl="0" indent="0" algn="l" rtl="0">
              <a:lnSpc>
                <a:spcPct val="120000"/>
              </a:lnSpc>
              <a:spcBef>
                <a:spcPts val="0"/>
              </a:spcBef>
              <a:spcAft>
                <a:spcPts val="0"/>
              </a:spcAft>
              <a:buClr>
                <a:srgbClr val="0000FF"/>
              </a:buClr>
              <a:buSzPts val="1800"/>
              <a:buFont typeface="Calibri"/>
              <a:buNone/>
            </a:pPr>
            <a:r>
              <a:rPr lang="en-US" sz="1800" b="0" i="0" u="none" strike="noStrike" cap="none">
                <a:solidFill>
                  <a:srgbClr val="0000FF"/>
                </a:solidFill>
                <a:latin typeface="Calibri"/>
                <a:ea typeface="Calibri"/>
                <a:cs typeface="Calibri"/>
                <a:sym typeface="Calibri"/>
              </a:rPr>
              <a:t>Bất kỳ nền văn hóa và xã hội nào cũng đều có các KMG/chuẩn mực giới . Không phải KMG/chuẩn mực giới nào cũng tiêu cực</a:t>
            </a:r>
            <a:endParaRPr sz="1800" b="0" i="0" u="none" strike="noStrike" cap="none">
              <a:solidFill>
                <a:srgbClr val="0000FF"/>
              </a:solidFill>
              <a:latin typeface="Calibri"/>
              <a:ea typeface="Calibri"/>
              <a:cs typeface="Calibri"/>
              <a:sym typeface="Calibri"/>
            </a:endParaRPr>
          </a:p>
          <a:p>
            <a:pPr marL="0" marR="0" lvl="0" indent="-114300" algn="just" rtl="0">
              <a:lnSpc>
                <a:spcPct val="100000"/>
              </a:lnSpc>
              <a:spcBef>
                <a:spcPts val="0"/>
              </a:spcBef>
              <a:spcAft>
                <a:spcPts val="0"/>
              </a:spcAft>
              <a:buClr>
                <a:srgbClr val="0000FF"/>
              </a:buClr>
              <a:buSzPts val="1800"/>
              <a:buFont typeface="Noto Sans Symbols"/>
              <a:buChar char="⮚"/>
            </a:pPr>
            <a:r>
              <a:rPr lang="en-US" sz="1800" b="0" i="0" u="none" strike="noStrike" cap="none">
                <a:solidFill>
                  <a:srgbClr val="0000FF"/>
                </a:solidFill>
                <a:latin typeface="Calibri"/>
                <a:ea typeface="Calibri"/>
                <a:cs typeface="Calibri"/>
                <a:sym typeface="Calibri"/>
              </a:rPr>
              <a:t>Nhưng từ KMG làm hình thành định kiến giới, tạo áp lực về sự lựa chọn nghề nghiệp, thực hiện các vai trò giới hay cách thể hiện bản thân không đúng với sở trường, năng lực của mỗi cá nhân, dẫn đến cách nhìn sai lệch về giới.</a:t>
            </a:r>
            <a:endParaRPr sz="1800" b="0" i="0" u="none" strike="noStrike" cap="none">
              <a:solidFill>
                <a:srgbClr val="0000FF"/>
              </a:solidFill>
              <a:latin typeface="Calibri"/>
              <a:ea typeface="Calibri"/>
              <a:cs typeface="Calibri"/>
              <a:sym typeface="Calibri"/>
            </a:endParaRPr>
          </a:p>
          <a:p>
            <a:pPr marL="0" marR="0" lvl="0" indent="-114300" algn="just" rtl="0">
              <a:lnSpc>
                <a:spcPct val="100000"/>
              </a:lnSpc>
              <a:spcBef>
                <a:spcPts val="0"/>
              </a:spcBef>
              <a:spcAft>
                <a:spcPts val="0"/>
              </a:spcAft>
              <a:buClr>
                <a:srgbClr val="0000FF"/>
              </a:buClr>
              <a:buSzPts val="1800"/>
              <a:buFont typeface="Noto Sans Symbols"/>
              <a:buChar char="⮚"/>
            </a:pPr>
            <a:r>
              <a:rPr lang="en-US" sz="1800" b="0" i="0" u="none" strike="noStrike" cap="none">
                <a:solidFill>
                  <a:srgbClr val="0000FF"/>
                </a:solidFill>
                <a:latin typeface="Calibri"/>
                <a:ea typeface="Calibri"/>
                <a:cs typeface="Calibri"/>
                <a:sym typeface="Calibri"/>
              </a:rPr>
              <a:t>Một số KMG/chuẩn mực giới dẫn tới hành vi phân biệt đối xử không công bằng hoặc làm tăng tính dễ tổn thương của một cá nhân hoặc nhóm người trong XH</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6" name="Google Shape;576;p69"/>
          <p:cNvGrpSpPr/>
          <p:nvPr/>
        </p:nvGrpSpPr>
        <p:grpSpPr>
          <a:xfrm>
            <a:off x="1371600" y="701279"/>
            <a:ext cx="6322219" cy="3610198"/>
            <a:chOff x="801797" y="1108064"/>
            <a:chExt cx="7484979" cy="5020116"/>
          </a:xfrm>
        </p:grpSpPr>
        <p:sp>
          <p:nvSpPr>
            <p:cNvPr id="577" name="Google Shape;577;p69"/>
            <p:cNvSpPr/>
            <p:nvPr/>
          </p:nvSpPr>
          <p:spPr>
            <a:xfrm>
              <a:off x="3715441" y="1108064"/>
              <a:ext cx="1714074" cy="677897"/>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78" name="Google Shape;578;p69"/>
            <p:cNvSpPr/>
            <p:nvPr/>
          </p:nvSpPr>
          <p:spPr>
            <a:xfrm>
              <a:off x="3929058" y="1242998"/>
              <a:ext cx="1439867" cy="4493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Gia đình</a:t>
              </a:r>
              <a:endParaRPr/>
            </a:p>
          </p:txBody>
        </p:sp>
        <p:pic>
          <p:nvPicPr>
            <p:cNvPr id="579" name="Google Shape;579;p69" descr="circuler_1"/>
            <p:cNvPicPr preferRelativeResize="0"/>
            <p:nvPr/>
          </p:nvPicPr>
          <p:blipFill rotWithShape="1">
            <a:blip r:embed="rId3">
              <a:alphaModFix/>
            </a:blip>
            <a:srcRect/>
            <a:stretch/>
          </p:blipFill>
          <p:spPr>
            <a:xfrm>
              <a:off x="3143240" y="2285992"/>
              <a:ext cx="2928958" cy="2643206"/>
            </a:xfrm>
            <a:prstGeom prst="rect">
              <a:avLst/>
            </a:prstGeom>
            <a:noFill/>
            <a:ln>
              <a:noFill/>
            </a:ln>
          </p:spPr>
        </p:pic>
        <p:sp>
          <p:nvSpPr>
            <p:cNvPr id="580" name="Google Shape;580;p69"/>
            <p:cNvSpPr txBox="1"/>
            <p:nvPr/>
          </p:nvSpPr>
          <p:spPr>
            <a:xfrm>
              <a:off x="3440569" y="2516986"/>
              <a:ext cx="2286016" cy="25357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250"/>
                <a:buFont typeface="Calibri"/>
                <a:buNone/>
              </a:pPr>
              <a:r>
                <a:rPr lang="en-US" sz="2250" b="1" i="0" u="none" strike="noStrike" cap="none">
                  <a:solidFill>
                    <a:srgbClr val="002060"/>
                  </a:solidFill>
                  <a:latin typeface="Calibri"/>
                  <a:ea typeface="Calibri"/>
                  <a:cs typeface="Calibri"/>
                  <a:sym typeface="Calibri"/>
                </a:rPr>
                <a:t>Các yếu tố ảnh hưởng đến các đặc điểm giới và vai trò giới</a:t>
              </a:r>
              <a:endParaRPr sz="2250" b="1" i="0" u="none" strike="noStrike" cap="none">
                <a:solidFill>
                  <a:srgbClr val="002060"/>
                </a:solidFill>
                <a:latin typeface="Calibri"/>
                <a:ea typeface="Calibri"/>
                <a:cs typeface="Calibri"/>
                <a:sym typeface="Calibri"/>
              </a:endParaRPr>
            </a:p>
          </p:txBody>
        </p:sp>
        <p:sp>
          <p:nvSpPr>
            <p:cNvPr id="581" name="Google Shape;581;p69"/>
            <p:cNvSpPr/>
            <p:nvPr/>
          </p:nvSpPr>
          <p:spPr>
            <a:xfrm>
              <a:off x="6072293" y="1965362"/>
              <a:ext cx="1714074" cy="677898"/>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2" name="Google Shape;582;p69"/>
            <p:cNvSpPr/>
            <p:nvPr/>
          </p:nvSpPr>
          <p:spPr>
            <a:xfrm>
              <a:off x="6173274" y="2100253"/>
              <a:ext cx="1553103" cy="4493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Nhà trường</a:t>
              </a:r>
              <a:endParaRPr/>
            </a:p>
          </p:txBody>
        </p:sp>
        <p:sp>
          <p:nvSpPr>
            <p:cNvPr id="583" name="Google Shape;583;p69"/>
            <p:cNvSpPr/>
            <p:nvPr/>
          </p:nvSpPr>
          <p:spPr>
            <a:xfrm>
              <a:off x="6572702" y="3107936"/>
              <a:ext cx="1714074" cy="707307"/>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4" name="Google Shape;584;p69"/>
            <p:cNvSpPr/>
            <p:nvPr/>
          </p:nvSpPr>
          <p:spPr>
            <a:xfrm>
              <a:off x="6604921" y="3153695"/>
              <a:ext cx="1621524" cy="10913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Bạn bè, người cùng trang lứa</a:t>
              </a:r>
              <a:endParaRPr sz="1500" b="1" i="0" u="none" strike="noStrike" cap="none">
                <a:solidFill>
                  <a:srgbClr val="000000"/>
                </a:solidFill>
                <a:latin typeface="Times New Roman"/>
                <a:ea typeface="Times New Roman"/>
                <a:cs typeface="Times New Roman"/>
                <a:sym typeface="Times New Roman"/>
              </a:endParaRPr>
            </a:p>
          </p:txBody>
        </p:sp>
        <p:sp>
          <p:nvSpPr>
            <p:cNvPr id="585" name="Google Shape;585;p69"/>
            <p:cNvSpPr/>
            <p:nvPr/>
          </p:nvSpPr>
          <p:spPr>
            <a:xfrm>
              <a:off x="6144183" y="4465201"/>
              <a:ext cx="1877588" cy="805831"/>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6" name="Google Shape;586;p69"/>
            <p:cNvSpPr/>
            <p:nvPr/>
          </p:nvSpPr>
          <p:spPr>
            <a:xfrm>
              <a:off x="6323032" y="4543522"/>
              <a:ext cx="1566009" cy="7703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Văn hóa và Tín ngưỡng</a:t>
              </a:r>
              <a:endParaRPr/>
            </a:p>
          </p:txBody>
        </p:sp>
        <p:sp>
          <p:nvSpPr>
            <p:cNvPr id="587" name="Google Shape;587;p69"/>
            <p:cNvSpPr/>
            <p:nvPr/>
          </p:nvSpPr>
          <p:spPr>
            <a:xfrm>
              <a:off x="3857811" y="5322500"/>
              <a:ext cx="1714074" cy="677897"/>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8" name="Google Shape;588;p69"/>
            <p:cNvSpPr/>
            <p:nvPr/>
          </p:nvSpPr>
          <p:spPr>
            <a:xfrm>
              <a:off x="3857620" y="5357825"/>
              <a:ext cx="1785950" cy="7703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Thể chế </a:t>
              </a:r>
              <a:endParaRPr/>
            </a:p>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xã hội</a:t>
              </a:r>
              <a:endParaRPr/>
            </a:p>
          </p:txBody>
        </p:sp>
        <p:sp>
          <p:nvSpPr>
            <p:cNvPr id="589" name="Google Shape;589;p69"/>
            <p:cNvSpPr/>
            <p:nvPr/>
          </p:nvSpPr>
          <p:spPr>
            <a:xfrm>
              <a:off x="1429069" y="4537256"/>
              <a:ext cx="1714074" cy="677897"/>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Quảng cáo và</a:t>
              </a:r>
              <a:endParaRPr/>
            </a:p>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truyền thông</a:t>
              </a:r>
              <a:endParaRPr/>
            </a:p>
          </p:txBody>
        </p:sp>
        <p:sp>
          <p:nvSpPr>
            <p:cNvPr id="590" name="Google Shape;590;p69"/>
            <p:cNvSpPr/>
            <p:nvPr/>
          </p:nvSpPr>
          <p:spPr>
            <a:xfrm>
              <a:off x="801797" y="3219693"/>
              <a:ext cx="1840938" cy="794067"/>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1" name="Google Shape;591;p69"/>
            <p:cNvSpPr/>
            <p:nvPr/>
          </p:nvSpPr>
          <p:spPr>
            <a:xfrm>
              <a:off x="928661" y="3286060"/>
              <a:ext cx="1522369" cy="7703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Các tư tưởng về giới</a:t>
              </a:r>
              <a:endParaRPr sz="1500" b="1" i="0" u="none" strike="noStrike" cap="none">
                <a:solidFill>
                  <a:srgbClr val="000000"/>
                </a:solidFill>
                <a:latin typeface="Times New Roman"/>
                <a:ea typeface="Times New Roman"/>
                <a:cs typeface="Times New Roman"/>
                <a:sym typeface="Times New Roman"/>
              </a:endParaRPr>
            </a:p>
          </p:txBody>
        </p:sp>
        <p:sp>
          <p:nvSpPr>
            <p:cNvPr id="592" name="Google Shape;592;p69"/>
            <p:cNvSpPr/>
            <p:nvPr/>
          </p:nvSpPr>
          <p:spPr>
            <a:xfrm>
              <a:off x="1429069" y="1965362"/>
              <a:ext cx="1714074" cy="677898"/>
            </a:xfrm>
            <a:prstGeom prst="roundRect">
              <a:avLst>
                <a:gd name="adj" fmla="val 50000"/>
              </a:avLst>
            </a:prstGeom>
            <a:solidFill>
              <a:srgbClr val="FFC000"/>
            </a:solidFill>
            <a:ln>
              <a:noFill/>
            </a:ln>
            <a:effectLst>
              <a:outerShdw dist="63500" dir="3187806" algn="ctr" rotWithShape="0">
                <a:srgbClr val="1C1C1C">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3" name="Google Shape;593;p69"/>
            <p:cNvSpPr/>
            <p:nvPr/>
          </p:nvSpPr>
          <p:spPr>
            <a:xfrm>
              <a:off x="1428728" y="2000240"/>
              <a:ext cx="1785950" cy="7703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Ca dao</a:t>
              </a:r>
              <a:endParaRPr/>
            </a:p>
            <a:p>
              <a:pPr marL="0" marR="0" lvl="0" indent="0" algn="ctr" rtl="0">
                <a:lnSpc>
                  <a:spcPct val="100000"/>
                </a:lnSpc>
                <a:spcBef>
                  <a:spcPts val="0"/>
                </a:spcBef>
                <a:spcAft>
                  <a:spcPts val="0"/>
                </a:spcAft>
                <a:buClr>
                  <a:srgbClr val="000000"/>
                </a:buClr>
                <a:buSzPts val="1500"/>
                <a:buFont typeface="Times New Roman"/>
                <a:buNone/>
              </a:pPr>
              <a:r>
                <a:rPr lang="en-US" sz="1500" b="1" i="0" u="none" strike="noStrike" cap="none">
                  <a:solidFill>
                    <a:srgbClr val="000000"/>
                  </a:solidFill>
                  <a:latin typeface="Times New Roman"/>
                  <a:ea typeface="Times New Roman"/>
                  <a:cs typeface="Times New Roman"/>
                  <a:sym typeface="Times New Roman"/>
                </a:rPr>
                <a:t>tục ngữ</a:t>
              </a:r>
              <a:endParaRPr/>
            </a:p>
          </p:txBody>
        </p:sp>
        <p:cxnSp>
          <p:nvCxnSpPr>
            <p:cNvPr id="594" name="Google Shape;594;p69"/>
            <p:cNvCxnSpPr/>
            <p:nvPr/>
          </p:nvCxnSpPr>
          <p:spPr>
            <a:xfrm>
              <a:off x="4557718" y="1857364"/>
              <a:ext cx="45719" cy="428628"/>
            </a:xfrm>
            <a:prstGeom prst="straightConnector1">
              <a:avLst/>
            </a:prstGeom>
            <a:noFill/>
            <a:ln w="76200" cap="flat" cmpd="sng">
              <a:solidFill>
                <a:schemeClr val="dk1"/>
              </a:solidFill>
              <a:prstDash val="solid"/>
              <a:round/>
              <a:headEnd type="none" w="med" len="med"/>
              <a:tailEnd type="triangle" w="med" len="med"/>
            </a:ln>
          </p:spPr>
        </p:cxnSp>
        <p:cxnSp>
          <p:nvCxnSpPr>
            <p:cNvPr id="595" name="Google Shape;595;p69"/>
            <p:cNvCxnSpPr/>
            <p:nvPr/>
          </p:nvCxnSpPr>
          <p:spPr>
            <a:xfrm flipH="1">
              <a:off x="5715008" y="2500306"/>
              <a:ext cx="357190" cy="285752"/>
            </a:xfrm>
            <a:prstGeom prst="straightConnector1">
              <a:avLst/>
            </a:prstGeom>
            <a:noFill/>
            <a:ln w="76200" cap="flat" cmpd="sng">
              <a:solidFill>
                <a:schemeClr val="dk1"/>
              </a:solidFill>
              <a:prstDash val="solid"/>
              <a:round/>
              <a:headEnd type="none" w="med" len="med"/>
              <a:tailEnd type="triangle" w="med" len="med"/>
            </a:ln>
          </p:spPr>
        </p:cxnSp>
        <p:cxnSp>
          <p:nvCxnSpPr>
            <p:cNvPr id="596" name="Google Shape;596;p69"/>
            <p:cNvCxnSpPr/>
            <p:nvPr/>
          </p:nvCxnSpPr>
          <p:spPr>
            <a:xfrm flipH="1">
              <a:off x="6072198" y="3429000"/>
              <a:ext cx="428628" cy="71438"/>
            </a:xfrm>
            <a:prstGeom prst="straightConnector1">
              <a:avLst/>
            </a:prstGeom>
            <a:noFill/>
            <a:ln w="76200" cap="flat" cmpd="sng">
              <a:solidFill>
                <a:schemeClr val="dk1"/>
              </a:solidFill>
              <a:prstDash val="solid"/>
              <a:round/>
              <a:headEnd type="none" w="med" len="med"/>
              <a:tailEnd type="triangle" w="med" len="med"/>
            </a:ln>
          </p:spPr>
        </p:cxnSp>
        <p:cxnSp>
          <p:nvCxnSpPr>
            <p:cNvPr id="597" name="Google Shape;597;p69"/>
            <p:cNvCxnSpPr/>
            <p:nvPr/>
          </p:nvCxnSpPr>
          <p:spPr>
            <a:xfrm rot="10800000">
              <a:off x="5643570" y="4429132"/>
              <a:ext cx="500066" cy="285752"/>
            </a:xfrm>
            <a:prstGeom prst="straightConnector1">
              <a:avLst/>
            </a:prstGeom>
            <a:noFill/>
            <a:ln w="76200" cap="flat" cmpd="sng">
              <a:solidFill>
                <a:schemeClr val="dk1"/>
              </a:solidFill>
              <a:prstDash val="solid"/>
              <a:round/>
              <a:headEnd type="none" w="med" len="med"/>
              <a:tailEnd type="triangle" w="med" len="med"/>
            </a:ln>
          </p:spPr>
        </p:cxnSp>
        <p:cxnSp>
          <p:nvCxnSpPr>
            <p:cNvPr id="598" name="Google Shape;598;p69"/>
            <p:cNvCxnSpPr/>
            <p:nvPr/>
          </p:nvCxnSpPr>
          <p:spPr>
            <a:xfrm rot="10800000">
              <a:off x="4689155" y="4857760"/>
              <a:ext cx="45719" cy="500066"/>
            </a:xfrm>
            <a:prstGeom prst="straightConnector1">
              <a:avLst/>
            </a:prstGeom>
            <a:noFill/>
            <a:ln w="76200" cap="flat" cmpd="sng">
              <a:solidFill>
                <a:schemeClr val="dk1"/>
              </a:solidFill>
              <a:prstDash val="solid"/>
              <a:round/>
              <a:headEnd type="none" w="med" len="med"/>
              <a:tailEnd type="triangle" w="med" len="med"/>
            </a:ln>
          </p:spPr>
        </p:cxnSp>
        <p:cxnSp>
          <p:nvCxnSpPr>
            <p:cNvPr id="599" name="Google Shape;599;p69"/>
            <p:cNvCxnSpPr/>
            <p:nvPr/>
          </p:nvCxnSpPr>
          <p:spPr>
            <a:xfrm rot="10800000" flipH="1">
              <a:off x="3143240" y="4429132"/>
              <a:ext cx="428628" cy="357190"/>
            </a:xfrm>
            <a:prstGeom prst="straightConnector1">
              <a:avLst/>
            </a:prstGeom>
            <a:noFill/>
            <a:ln w="76200" cap="flat" cmpd="sng">
              <a:solidFill>
                <a:schemeClr val="dk1"/>
              </a:solidFill>
              <a:prstDash val="solid"/>
              <a:round/>
              <a:headEnd type="none" w="med" len="med"/>
              <a:tailEnd type="triangle" w="med" len="med"/>
            </a:ln>
          </p:spPr>
        </p:cxnSp>
        <p:cxnSp>
          <p:nvCxnSpPr>
            <p:cNvPr id="600" name="Google Shape;600;p69"/>
            <p:cNvCxnSpPr/>
            <p:nvPr/>
          </p:nvCxnSpPr>
          <p:spPr>
            <a:xfrm>
              <a:off x="2622997" y="3571252"/>
              <a:ext cx="525785" cy="45719"/>
            </a:xfrm>
            <a:prstGeom prst="straightConnector1">
              <a:avLst/>
            </a:prstGeom>
            <a:noFill/>
            <a:ln w="76200" cap="flat" cmpd="sng">
              <a:solidFill>
                <a:schemeClr val="dk1"/>
              </a:solidFill>
              <a:prstDash val="solid"/>
              <a:round/>
              <a:headEnd type="none" w="med" len="med"/>
              <a:tailEnd type="triangle" w="med" len="med"/>
            </a:ln>
          </p:spPr>
        </p:cxnSp>
        <p:cxnSp>
          <p:nvCxnSpPr>
            <p:cNvPr id="601" name="Google Shape;601;p69"/>
            <p:cNvCxnSpPr/>
            <p:nvPr/>
          </p:nvCxnSpPr>
          <p:spPr>
            <a:xfrm>
              <a:off x="3188958" y="2428868"/>
              <a:ext cx="382909" cy="285752"/>
            </a:xfrm>
            <a:prstGeom prst="straightConnector1">
              <a:avLst/>
            </a:prstGeom>
            <a:noFill/>
            <a:ln w="76200" cap="flat" cmpd="sng">
              <a:solidFill>
                <a:schemeClr val="dk1"/>
              </a:solidFill>
              <a:prstDash val="solid"/>
              <a:round/>
              <a:headEnd type="none" w="med" len="med"/>
              <a:tailEnd type="triangle" w="med" len="med"/>
            </a:ln>
          </p:spPr>
        </p:cxnSp>
      </p:grpSp>
      <p:sp>
        <p:nvSpPr>
          <p:cNvPr id="602" name="Google Shape;602;p69"/>
          <p:cNvSpPr txBox="1"/>
          <p:nvPr/>
        </p:nvSpPr>
        <p:spPr>
          <a:xfrm>
            <a:off x="5883607" y="1613825"/>
            <a:ext cx="6172200" cy="5976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rgbClr val="FF0000"/>
              </a:solidFill>
              <a:latin typeface="Arial"/>
              <a:ea typeface="Arial"/>
              <a:cs typeface="Arial"/>
              <a:sym typeface="Arial"/>
            </a:endParaRPr>
          </a:p>
        </p:txBody>
      </p:sp>
      <p:sp>
        <p:nvSpPr>
          <p:cNvPr id="603" name="Google Shape;603;p69"/>
          <p:cNvSpPr txBox="1"/>
          <p:nvPr/>
        </p:nvSpPr>
        <p:spPr>
          <a:xfrm>
            <a:off x="827585" y="4286250"/>
            <a:ext cx="7102710" cy="810090"/>
          </a:xfrm>
          <a:prstGeom prst="rect">
            <a:avLst/>
          </a:prstGeom>
          <a:noFill/>
          <a:ln>
            <a:noFill/>
          </a:ln>
        </p:spPr>
        <p:txBody>
          <a:bodyPr spcFirstLastPara="1" wrap="square" lIns="91425" tIns="45700" rIns="91425" bIns="45700" anchor="t" anchorCtr="0">
            <a:noAutofit/>
          </a:bodyPr>
          <a:lstStyle/>
          <a:p>
            <a:pPr marL="259556" marR="0" lvl="0" indent="-259556" algn="just" rtl="0">
              <a:lnSpc>
                <a:spcPct val="100000"/>
              </a:lnSpc>
              <a:spcBef>
                <a:spcPts val="0"/>
              </a:spcBef>
              <a:spcAft>
                <a:spcPts val="0"/>
              </a:spcAft>
              <a:buClr>
                <a:srgbClr val="0000FF"/>
              </a:buClr>
              <a:buSzPts val="1650"/>
              <a:buFont typeface="Noto Sans Symbols"/>
              <a:buChar char="☞"/>
            </a:pPr>
            <a:r>
              <a:rPr lang="en-US" sz="1650" b="1" i="1" u="none" strike="noStrike" cap="none">
                <a:solidFill>
                  <a:srgbClr val="0000FF"/>
                </a:solidFill>
                <a:latin typeface="Calibri"/>
                <a:ea typeface="Calibri"/>
                <a:cs typeface="Calibri"/>
                <a:sym typeface="Calibri"/>
              </a:rPr>
              <a:t>Thông qua quá trình XHH, các khuôn mẫu về đặc điểm và vai trò giới được hình thành và củng cố bởi sự kỳ vọng và truyền dạy của gia đình, nhà trường và xã hội; chứ không phải sinh ra đã có. </a:t>
            </a:r>
            <a:endParaRPr sz="1650" b="1" i="1" u="none" strike="noStrike" cap="none">
              <a:solidFill>
                <a:schemeClr val="lt2"/>
              </a:solidFill>
              <a:latin typeface="Calibri"/>
              <a:ea typeface="Calibri"/>
              <a:cs typeface="Calibri"/>
              <a:sym typeface="Calibri"/>
            </a:endParaRPr>
          </a:p>
        </p:txBody>
      </p:sp>
      <p:sp>
        <p:nvSpPr>
          <p:cNvPr id="604" name="Google Shape;604;p69"/>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200"/>
              <a:buFont typeface="Arial"/>
              <a:buNone/>
            </a:pPr>
            <a:r>
              <a:rPr lang="en-US" sz="3200">
                <a:solidFill>
                  <a:srgbClr val="002060"/>
                </a:solidFill>
              </a:rPr>
              <a:t>MÔ HÌNH XÃ HỘI HÓA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3"/>
                                        </p:tgtEl>
                                        <p:attrNameLst>
                                          <p:attrName>style.visibility</p:attrName>
                                        </p:attrNameLst>
                                      </p:cBhvr>
                                      <p:to>
                                        <p:strVal val="visible"/>
                                      </p:to>
                                    </p:set>
                                    <p:anim calcmode="lin" valueType="num">
                                      <p:cBhvr additive="base">
                                        <p:cTn id="7" dur="500"/>
                                        <p:tgtEl>
                                          <p:spTgt spid="603"/>
                                        </p:tgtEl>
                                        <p:attrNameLst>
                                          <p:attrName>ppt_w</p:attrName>
                                        </p:attrNameLst>
                                      </p:cBhvr>
                                      <p:tavLst>
                                        <p:tav tm="0">
                                          <p:val>
                                            <p:strVal val="0"/>
                                          </p:val>
                                        </p:tav>
                                        <p:tav tm="100000">
                                          <p:val>
                                            <p:strVal val="#ppt_w"/>
                                          </p:val>
                                        </p:tav>
                                      </p:tavLst>
                                    </p:anim>
                                    <p:anim calcmode="lin" valueType="num">
                                      <p:cBhvr additive="base">
                                        <p:cTn id="8" dur="500"/>
                                        <p:tgtEl>
                                          <p:spTgt spid="6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0"/>
          <p:cNvSpPr/>
          <p:nvPr/>
        </p:nvSpPr>
        <p:spPr>
          <a:xfrm>
            <a:off x="1200150" y="0"/>
            <a:ext cx="6686550" cy="553998"/>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500"/>
              <a:buFont typeface="Arial"/>
              <a:buNone/>
            </a:pPr>
            <a:r>
              <a:rPr lang="en-US" sz="1500" b="1" i="0" u="none" strike="noStrike" cap="none">
                <a:solidFill>
                  <a:srgbClr val="002060"/>
                </a:solidFill>
                <a:latin typeface="Arial"/>
                <a:ea typeface="Arial"/>
                <a:cs typeface="Arial"/>
                <a:sym typeface="Arial"/>
              </a:rPr>
              <a:t>Ví dụ: Gia đình và nhà trường dạy trẻ theo khuôn mẫu giới từ rất sớm và trong suốt quá trình chúng lớn lên</a:t>
            </a:r>
            <a:endParaRPr sz="1500" b="1" i="0" u="none" strike="noStrike" cap="none">
              <a:solidFill>
                <a:srgbClr val="002060"/>
              </a:solidFill>
              <a:latin typeface="Arial"/>
              <a:ea typeface="Arial"/>
              <a:cs typeface="Arial"/>
              <a:sym typeface="Arial"/>
            </a:endParaRPr>
          </a:p>
        </p:txBody>
      </p:sp>
      <p:pic>
        <p:nvPicPr>
          <p:cNvPr id="610" name="Google Shape;610;p70" descr="Reklambild - pojke verktyg"/>
          <p:cNvPicPr preferRelativeResize="0"/>
          <p:nvPr/>
        </p:nvPicPr>
        <p:blipFill rotWithShape="1">
          <a:blip r:embed="rId3">
            <a:alphaModFix/>
          </a:blip>
          <a:srcRect/>
          <a:stretch/>
        </p:blipFill>
        <p:spPr>
          <a:xfrm>
            <a:off x="3924300" y="3028950"/>
            <a:ext cx="4076700" cy="2114550"/>
          </a:xfrm>
          <a:prstGeom prst="rect">
            <a:avLst/>
          </a:prstGeom>
          <a:noFill/>
          <a:ln>
            <a:noFill/>
          </a:ln>
        </p:spPr>
      </p:pic>
      <p:pic>
        <p:nvPicPr>
          <p:cNvPr id="611" name="Google Shape;611;p70" descr="Reklambild - flicka docklek"/>
          <p:cNvPicPr preferRelativeResize="0">
            <a:picLocks noGrp="1"/>
          </p:cNvPicPr>
          <p:nvPr>
            <p:ph type="body" idx="1"/>
          </p:nvPr>
        </p:nvPicPr>
        <p:blipFill rotWithShape="1">
          <a:blip r:embed="rId4">
            <a:alphaModFix/>
          </a:blip>
          <a:srcRect/>
          <a:stretch/>
        </p:blipFill>
        <p:spPr>
          <a:xfrm>
            <a:off x="-42863" y="689264"/>
            <a:ext cx="3943350" cy="2452687"/>
          </a:xfrm>
          <a:prstGeom prst="rect">
            <a:avLst/>
          </a:prstGeom>
          <a:noFill/>
          <a:ln>
            <a:noFill/>
          </a:ln>
        </p:spPr>
      </p:pic>
      <p:pic>
        <p:nvPicPr>
          <p:cNvPr id="612" name="Google Shape;612;p70" descr="C:\Users\toshiba\Pictures\Con trai gioi KT.jpg"/>
          <p:cNvPicPr preferRelativeResize="0"/>
          <p:nvPr/>
        </p:nvPicPr>
        <p:blipFill rotWithShape="1">
          <a:blip r:embed="rId5">
            <a:alphaModFix/>
          </a:blip>
          <a:srcRect/>
          <a:stretch/>
        </p:blipFill>
        <p:spPr>
          <a:xfrm>
            <a:off x="4614863" y="2728913"/>
            <a:ext cx="3371850" cy="2400300"/>
          </a:xfrm>
          <a:prstGeom prst="rect">
            <a:avLst/>
          </a:prstGeom>
          <a:noFill/>
          <a:ln>
            <a:noFill/>
          </a:ln>
        </p:spPr>
      </p:pic>
      <p:pic>
        <p:nvPicPr>
          <p:cNvPr id="613" name="Google Shape;613;p70" descr="E:\VVOB. 2014\Lop tap huan LGG trong GD cua Thuy\Anh MN+TH\1344851925-truong-mam-non-giup-tre-phat-trien-toan-dien--9-.jpg"/>
          <p:cNvPicPr preferRelativeResize="0"/>
          <p:nvPr/>
        </p:nvPicPr>
        <p:blipFill rotWithShape="1">
          <a:blip r:embed="rId6">
            <a:alphaModFix/>
          </a:blip>
          <a:srcRect/>
          <a:stretch/>
        </p:blipFill>
        <p:spPr>
          <a:xfrm>
            <a:off x="1179909" y="571500"/>
            <a:ext cx="3434954" cy="2157413"/>
          </a:xfrm>
          <a:prstGeom prst="rect">
            <a:avLst/>
          </a:prstGeom>
          <a:noFill/>
          <a:ln>
            <a:noFill/>
          </a:ln>
        </p:spPr>
      </p:pic>
      <p:pic>
        <p:nvPicPr>
          <p:cNvPr id="614" name="Google Shape;614;p70" descr="E:\VVOB. 2014\Lop tap huan LGG trong GD cua Thuy\Anh MN+TH\Anh mam non.jpg"/>
          <p:cNvPicPr preferRelativeResize="0"/>
          <p:nvPr/>
        </p:nvPicPr>
        <p:blipFill rotWithShape="1">
          <a:blip r:embed="rId7">
            <a:alphaModFix/>
          </a:blip>
          <a:srcRect/>
          <a:stretch/>
        </p:blipFill>
        <p:spPr>
          <a:xfrm>
            <a:off x="4614862" y="559593"/>
            <a:ext cx="3348038" cy="2169319"/>
          </a:xfrm>
          <a:prstGeom prst="rect">
            <a:avLst/>
          </a:prstGeom>
          <a:noFill/>
          <a:ln>
            <a:noFill/>
          </a:ln>
        </p:spPr>
      </p:pic>
      <p:pic>
        <p:nvPicPr>
          <p:cNvPr id="615" name="Google Shape;615;p70" descr="3"/>
          <p:cNvPicPr preferRelativeResize="0"/>
          <p:nvPr/>
        </p:nvPicPr>
        <p:blipFill rotWithShape="1">
          <a:blip r:embed="rId8">
            <a:alphaModFix/>
          </a:blip>
          <a:srcRect/>
          <a:stretch/>
        </p:blipFill>
        <p:spPr>
          <a:xfrm>
            <a:off x="1200150" y="2728913"/>
            <a:ext cx="3429000" cy="240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 calcmode="lin" valueType="num">
                                      <p:cBhvr additive="base">
                                        <p:cTn id="7" dur="500"/>
                                        <p:tgtEl>
                                          <p:spTgt spid="613"/>
                                        </p:tgtEl>
                                        <p:attrNameLst>
                                          <p:attrName>ppt_w</p:attrName>
                                        </p:attrNameLst>
                                      </p:cBhvr>
                                      <p:tavLst>
                                        <p:tav tm="0">
                                          <p:val>
                                            <p:strVal val="0"/>
                                          </p:val>
                                        </p:tav>
                                        <p:tav tm="100000">
                                          <p:val>
                                            <p:strVal val="#ppt_w"/>
                                          </p:val>
                                        </p:tav>
                                      </p:tavLst>
                                    </p:anim>
                                    <p:anim calcmode="lin" valueType="num">
                                      <p:cBhvr additive="base">
                                        <p:cTn id="8" dur="500"/>
                                        <p:tgtEl>
                                          <p:spTgt spid="61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12"/>
                                        </p:tgtEl>
                                        <p:attrNameLst>
                                          <p:attrName>style.visibility</p:attrName>
                                        </p:attrNameLst>
                                      </p:cBhvr>
                                      <p:to>
                                        <p:strVal val="visible"/>
                                      </p:to>
                                    </p:set>
                                    <p:anim calcmode="lin" valueType="num">
                                      <p:cBhvr additive="base">
                                        <p:cTn id="11" dur="500"/>
                                        <p:tgtEl>
                                          <p:spTgt spid="612"/>
                                        </p:tgtEl>
                                        <p:attrNameLst>
                                          <p:attrName>ppt_w</p:attrName>
                                        </p:attrNameLst>
                                      </p:cBhvr>
                                      <p:tavLst>
                                        <p:tav tm="0">
                                          <p:val>
                                            <p:strVal val="0"/>
                                          </p:val>
                                        </p:tav>
                                        <p:tav tm="100000">
                                          <p:val>
                                            <p:strVal val="#ppt_w"/>
                                          </p:val>
                                        </p:tav>
                                      </p:tavLst>
                                    </p:anim>
                                    <p:anim calcmode="lin" valueType="num">
                                      <p:cBhvr additive="base">
                                        <p:cTn id="12" dur="500"/>
                                        <p:tgtEl>
                                          <p:spTgt spid="61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14"/>
                                        </p:tgtEl>
                                        <p:attrNameLst>
                                          <p:attrName>style.visibility</p:attrName>
                                        </p:attrNameLst>
                                      </p:cBhvr>
                                      <p:to>
                                        <p:strVal val="visible"/>
                                      </p:to>
                                    </p:set>
                                    <p:anim calcmode="lin" valueType="num">
                                      <p:cBhvr additive="base">
                                        <p:cTn id="15" dur="500"/>
                                        <p:tgtEl>
                                          <p:spTgt spid="614"/>
                                        </p:tgtEl>
                                        <p:attrNameLst>
                                          <p:attrName>ppt_w</p:attrName>
                                        </p:attrNameLst>
                                      </p:cBhvr>
                                      <p:tavLst>
                                        <p:tav tm="0">
                                          <p:val>
                                            <p:strVal val="0"/>
                                          </p:val>
                                        </p:tav>
                                        <p:tav tm="100000">
                                          <p:val>
                                            <p:strVal val="#ppt_w"/>
                                          </p:val>
                                        </p:tav>
                                      </p:tavLst>
                                    </p:anim>
                                    <p:anim calcmode="lin" valueType="num">
                                      <p:cBhvr additive="base">
                                        <p:cTn id="16" dur="500"/>
                                        <p:tgtEl>
                                          <p:spTgt spid="61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15"/>
                                        </p:tgtEl>
                                        <p:attrNameLst>
                                          <p:attrName>style.visibility</p:attrName>
                                        </p:attrNameLst>
                                      </p:cBhvr>
                                      <p:to>
                                        <p:strVal val="visible"/>
                                      </p:to>
                                    </p:set>
                                    <p:anim calcmode="lin" valueType="num">
                                      <p:cBhvr additive="base">
                                        <p:cTn id="19" dur="500"/>
                                        <p:tgtEl>
                                          <p:spTgt spid="615"/>
                                        </p:tgtEl>
                                        <p:attrNameLst>
                                          <p:attrName>ppt_w</p:attrName>
                                        </p:attrNameLst>
                                      </p:cBhvr>
                                      <p:tavLst>
                                        <p:tav tm="0">
                                          <p:val>
                                            <p:strVal val="0"/>
                                          </p:val>
                                        </p:tav>
                                        <p:tav tm="100000">
                                          <p:val>
                                            <p:strVal val="#ppt_w"/>
                                          </p:val>
                                        </p:tav>
                                      </p:tavLst>
                                    </p:anim>
                                    <p:anim calcmode="lin" valueType="num">
                                      <p:cBhvr additive="base">
                                        <p:cTn id="20" dur="500"/>
                                        <p:tgtEl>
                                          <p:spTgt spid="6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1"/>
          <p:cNvSpPr/>
          <p:nvPr/>
        </p:nvSpPr>
        <p:spPr>
          <a:xfrm>
            <a:off x="1143000" y="1200150"/>
            <a:ext cx="6858000" cy="3943350"/>
          </a:xfrm>
          <a:prstGeom prst="rect">
            <a:avLst/>
          </a:prstGeom>
          <a:gradFill>
            <a:gsLst>
              <a:gs pos="0">
                <a:schemeClr val="lt1"/>
              </a:gs>
              <a:gs pos="100000">
                <a:srgbClr val="33CCCC"/>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21" name="Google Shape;621;p71"/>
          <p:cNvSpPr/>
          <p:nvPr/>
        </p:nvSpPr>
        <p:spPr>
          <a:xfrm>
            <a:off x="1143000" y="1143000"/>
            <a:ext cx="400050" cy="228600"/>
          </a:xfrm>
          <a:prstGeom prst="ellipse">
            <a:avLst/>
          </a:prstGeom>
          <a:gradFill>
            <a:gsLst>
              <a:gs pos="0">
                <a:srgbClr val="F8F8F8"/>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pic>
        <p:nvPicPr>
          <p:cNvPr id="622" name="Google Shape;622;p71" descr="farmer_drive_tractor_hc"/>
          <p:cNvPicPr preferRelativeResize="0"/>
          <p:nvPr/>
        </p:nvPicPr>
        <p:blipFill rotWithShape="1">
          <a:blip r:embed="rId3">
            <a:alphaModFix/>
          </a:blip>
          <a:srcRect/>
          <a:stretch/>
        </p:blipFill>
        <p:spPr>
          <a:xfrm>
            <a:off x="5543550" y="1200150"/>
            <a:ext cx="2228850" cy="1857375"/>
          </a:xfrm>
          <a:prstGeom prst="rect">
            <a:avLst/>
          </a:prstGeom>
          <a:noFill/>
          <a:ln>
            <a:noFill/>
          </a:ln>
        </p:spPr>
      </p:pic>
      <p:pic>
        <p:nvPicPr>
          <p:cNvPr id="623" name="Google Shape;623;p71" descr="black_woman_rocking_b_a_hc"/>
          <p:cNvPicPr preferRelativeResize="0"/>
          <p:nvPr/>
        </p:nvPicPr>
        <p:blipFill rotWithShape="1">
          <a:blip r:embed="rId4">
            <a:alphaModFix/>
          </a:blip>
          <a:srcRect/>
          <a:stretch/>
        </p:blipFill>
        <p:spPr>
          <a:xfrm>
            <a:off x="5429250" y="3000375"/>
            <a:ext cx="1495425" cy="1971675"/>
          </a:xfrm>
          <a:prstGeom prst="rect">
            <a:avLst/>
          </a:prstGeom>
          <a:noFill/>
          <a:ln>
            <a:noFill/>
          </a:ln>
        </p:spPr>
      </p:pic>
      <p:sp>
        <p:nvSpPr>
          <p:cNvPr id="624" name="Google Shape;624;p71"/>
          <p:cNvSpPr/>
          <p:nvPr/>
        </p:nvSpPr>
        <p:spPr>
          <a:xfrm>
            <a:off x="1314450" y="180975"/>
            <a:ext cx="702469" cy="790575"/>
          </a:xfrm>
          <a:prstGeom prst="ellipse">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000"/>
              <a:buFont typeface="Arial"/>
              <a:buNone/>
            </a:pPr>
            <a:r>
              <a:rPr lang="en-US" sz="3000" b="1" i="0" u="none" strike="noStrike" cap="none">
                <a:solidFill>
                  <a:srgbClr val="FF0000"/>
                </a:solidFill>
                <a:latin typeface="Arial"/>
                <a:ea typeface="Arial"/>
                <a:cs typeface="Arial"/>
                <a:sym typeface="Arial"/>
              </a:rPr>
              <a:t>2</a:t>
            </a:r>
            <a:endParaRPr/>
          </a:p>
        </p:txBody>
      </p:sp>
      <p:sp>
        <p:nvSpPr>
          <p:cNvPr id="625" name="Google Shape;625;p71"/>
          <p:cNvSpPr/>
          <p:nvPr/>
        </p:nvSpPr>
        <p:spPr>
          <a:xfrm>
            <a:off x="2000250" y="114300"/>
            <a:ext cx="5715000" cy="85725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VAI TRÒ GIỚI, ĐỊNH KIẾN GIỚI </a:t>
            </a:r>
            <a:endParaRPr/>
          </a:p>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VÀ PHÂN BIỆT ĐỐI XỬ VỀ GIỚI</a:t>
            </a:r>
            <a:endParaRPr/>
          </a:p>
        </p:txBody>
      </p:sp>
      <p:sp>
        <p:nvSpPr>
          <p:cNvPr id="626" name="Google Shape;626;p71"/>
          <p:cNvSpPr txBox="1"/>
          <p:nvPr/>
        </p:nvSpPr>
        <p:spPr>
          <a:xfrm>
            <a:off x="1257300" y="1272778"/>
            <a:ext cx="4286250" cy="369927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CÁC ĐIỂM CHÍNH</a:t>
            </a:r>
            <a:endParaRPr/>
          </a:p>
          <a:p>
            <a:pPr marL="642938" marR="0" lvl="0" indent="-642938"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2.1. Vai trò giới</a:t>
            </a:r>
            <a:endParaRPr sz="2400" b="0" i="0" u="none" strike="noStrike" cap="none">
              <a:solidFill>
                <a:schemeClr val="dk1"/>
              </a:solidFill>
              <a:latin typeface="Arial"/>
              <a:ea typeface="Arial"/>
              <a:cs typeface="Arial"/>
              <a:sym typeface="Arial"/>
            </a:endParaRPr>
          </a:p>
          <a:p>
            <a:pPr marL="642938" marR="0" lvl="0" indent="-642938"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2.2. Định kiến giới và phân biệt đối xử về giới </a:t>
            </a:r>
            <a:endParaRPr/>
          </a:p>
          <a:p>
            <a:pPr marL="642938" marR="0" lvl="0" indent="-642938"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2.3. Hệ quả của định kiến giới và phân biệt đối xử về giới</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anim calcmode="lin" valueType="num">
                                      <p:cBhvr additive="base">
                                        <p:cTn id="7" dur="500"/>
                                        <p:tgtEl>
                                          <p:spTgt spid="62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25"/>
                                        </p:tgtEl>
                                        <p:attrNameLst>
                                          <p:attrName>style.visibility</p:attrName>
                                        </p:attrNameLst>
                                      </p:cBhvr>
                                      <p:to>
                                        <p:strVal val="visible"/>
                                      </p:to>
                                    </p:set>
                                    <p:anim calcmode="lin" valueType="num">
                                      <p:cBhvr additive="base">
                                        <p:cTn id="10" dur="500"/>
                                        <p:tgtEl>
                                          <p:spTgt spid="6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2"/>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a:solidFill>
                  <a:srgbClr val="0000FF"/>
                </a:solidFill>
                <a:latin typeface="Arial"/>
                <a:ea typeface="Arial"/>
                <a:cs typeface="Arial"/>
                <a:sym typeface="Arial"/>
              </a:rPr>
              <a:t>Hoạt động 4: </a:t>
            </a:r>
            <a:br>
              <a:rPr lang="en-US" sz="1800" b="1">
                <a:solidFill>
                  <a:srgbClr val="0000FF"/>
                </a:solidFill>
                <a:latin typeface="Arial"/>
                <a:ea typeface="Arial"/>
                <a:cs typeface="Arial"/>
                <a:sym typeface="Arial"/>
              </a:rPr>
            </a:br>
            <a:r>
              <a:rPr lang="en-US" sz="1800" b="1">
                <a:solidFill>
                  <a:srgbClr val="0000FF"/>
                </a:solidFill>
                <a:latin typeface="Arial"/>
                <a:ea typeface="Arial"/>
                <a:cs typeface="Arial"/>
                <a:sym typeface="Arial"/>
              </a:rPr>
              <a:t>Tìm hiểu </a:t>
            </a:r>
            <a:r>
              <a:rPr lang="en-US" sz="1800" b="1"/>
              <a:t>“Phân công lao động của một gia đình trong 24h với câu chuyện </a:t>
            </a:r>
            <a:r>
              <a:rPr lang="en-US" sz="1800" b="1" i="1"/>
              <a:t>“giấc mơ không tưởng</a:t>
            </a:r>
            <a:r>
              <a:rPr lang="en-US" sz="1800" b="1"/>
              <a:t>”</a:t>
            </a:r>
            <a:endParaRPr sz="1800" b="1">
              <a:solidFill>
                <a:srgbClr val="0000FF"/>
              </a:solidFill>
              <a:latin typeface="Arial"/>
              <a:ea typeface="Arial"/>
              <a:cs typeface="Arial"/>
              <a:sym typeface="Arial"/>
            </a:endParaRPr>
          </a:p>
        </p:txBody>
      </p:sp>
      <p:sp>
        <p:nvSpPr>
          <p:cNvPr id="632" name="Google Shape;632;p72"/>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37</a:t>
            </a:fld>
            <a:endParaRPr sz="1400" b="0" i="0" u="none" strike="noStrike" cap="none">
              <a:solidFill>
                <a:srgbClr val="898989"/>
              </a:solidFill>
              <a:latin typeface="Calibri"/>
              <a:ea typeface="Calibri"/>
              <a:cs typeface="Calibri"/>
              <a:sym typeface="Calibri"/>
            </a:endParaRPr>
          </a:p>
        </p:txBody>
      </p:sp>
      <p:sp>
        <p:nvSpPr>
          <p:cNvPr id="633" name="Google Shape;633;p72"/>
          <p:cNvSpPr txBox="1">
            <a:spLocks noGrp="1"/>
          </p:cNvSpPr>
          <p:nvPr>
            <p:ph type="body" idx="1"/>
          </p:nvPr>
        </p:nvSpPr>
        <p:spPr>
          <a:xfrm>
            <a:off x="2331874" y="1027113"/>
            <a:ext cx="6064250" cy="365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FF"/>
              </a:buClr>
              <a:buSzPts val="2100"/>
              <a:buFont typeface="Noto Sans Symbols"/>
              <a:buChar char="🖝"/>
            </a:pPr>
            <a:r>
              <a:rPr lang="en-US" sz="2100" b="1" i="1" u="none" strike="noStrike" cap="none">
                <a:solidFill>
                  <a:srgbClr val="0000FF"/>
                </a:solidFill>
                <a:latin typeface="Arial"/>
                <a:ea typeface="Arial"/>
                <a:cs typeface="Arial"/>
                <a:sym typeface="Arial"/>
              </a:rPr>
              <a:t>Sau khi xem xong clip, hãy suy ngẫm các câu hỏi dưới đây :</a:t>
            </a:r>
            <a:endParaRPr/>
          </a:p>
          <a:p>
            <a:pPr marL="342900" marR="0" lvl="0" indent="-342900" algn="l" rtl="0">
              <a:lnSpc>
                <a:spcPct val="100000"/>
              </a:lnSpc>
              <a:spcBef>
                <a:spcPts val="0"/>
              </a:spcBef>
              <a:spcAft>
                <a:spcPts val="0"/>
              </a:spcAft>
              <a:buClr>
                <a:srgbClr val="000000"/>
              </a:buClr>
              <a:buSzPts val="2100"/>
              <a:buFont typeface="Calibri"/>
              <a:buAutoNum type="arabicPeriod"/>
            </a:pPr>
            <a:r>
              <a:rPr lang="en-US" sz="2100" b="0" i="0" u="none" strike="noStrike" cap="none">
                <a:solidFill>
                  <a:srgbClr val="000000"/>
                </a:solidFill>
                <a:latin typeface="Arial"/>
                <a:ea typeface="Arial"/>
                <a:cs typeface="Arial"/>
                <a:sym typeface="Arial"/>
              </a:rPr>
              <a:t>Trong clip mô tả người vợ/con gái thường làm những công việc gì? Người chồng/con trai thường làm những công việc gì?</a:t>
            </a:r>
            <a:endParaRPr/>
          </a:p>
          <a:p>
            <a:pPr marL="342900" marR="0" lvl="0" indent="-342900" algn="l" rtl="0">
              <a:lnSpc>
                <a:spcPct val="100000"/>
              </a:lnSpc>
              <a:spcBef>
                <a:spcPts val="0"/>
              </a:spcBef>
              <a:spcAft>
                <a:spcPts val="0"/>
              </a:spcAft>
              <a:buClr>
                <a:srgbClr val="000000"/>
              </a:buClr>
              <a:buSzPts val="2100"/>
              <a:buFont typeface="Calibri"/>
              <a:buAutoNum type="arabicPeriod"/>
            </a:pPr>
            <a:r>
              <a:rPr lang="en-US" sz="2100" b="0" i="0" u="none" strike="noStrike" cap="none">
                <a:solidFill>
                  <a:srgbClr val="000000"/>
                </a:solidFill>
                <a:latin typeface="Arial"/>
                <a:ea typeface="Arial"/>
                <a:cs typeface="Arial"/>
                <a:sym typeface="Arial"/>
              </a:rPr>
              <a:t>Vì sao có sự phân công lao động khác nhau  giữa phụ nữ và nam giới như vậy?</a:t>
            </a:r>
            <a:endParaRPr/>
          </a:p>
          <a:p>
            <a:pPr marL="342900" marR="0" lvl="0" indent="-342900" algn="l" rtl="0">
              <a:lnSpc>
                <a:spcPct val="100000"/>
              </a:lnSpc>
              <a:spcBef>
                <a:spcPts val="0"/>
              </a:spcBef>
              <a:spcAft>
                <a:spcPts val="0"/>
              </a:spcAft>
              <a:buClr>
                <a:srgbClr val="000000"/>
              </a:buClr>
              <a:buSzPts val="2100"/>
              <a:buFont typeface="Calibri"/>
              <a:buAutoNum type="arabicPeriod"/>
            </a:pPr>
            <a:r>
              <a:rPr lang="en-US" sz="2100" b="0" i="0" u="none" strike="noStrike" cap="none">
                <a:solidFill>
                  <a:srgbClr val="000000"/>
                </a:solidFill>
                <a:latin typeface="Arial"/>
                <a:ea typeface="Arial"/>
                <a:cs typeface="Arial"/>
                <a:sym typeface="Arial"/>
              </a:rPr>
              <a:t>Nếu giấc mơ về phân công lao động này không thành hiện thực thì nó có thể dẫn đến những hệ quả gì?</a:t>
            </a:r>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3"/>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1">
                <a:solidFill>
                  <a:srgbClr val="0000FF"/>
                </a:solidFill>
                <a:latin typeface="Arial"/>
                <a:ea typeface="Arial"/>
                <a:cs typeface="Arial"/>
                <a:sym typeface="Arial"/>
              </a:rPr>
              <a:t>Hoạt động 4: </a:t>
            </a:r>
            <a:br>
              <a:rPr lang="en-US" sz="1800" b="1">
                <a:solidFill>
                  <a:srgbClr val="0000FF"/>
                </a:solidFill>
                <a:latin typeface="Arial"/>
                <a:ea typeface="Arial"/>
                <a:cs typeface="Arial"/>
                <a:sym typeface="Arial"/>
              </a:rPr>
            </a:br>
            <a:r>
              <a:rPr lang="en-US" sz="1800" b="1">
                <a:solidFill>
                  <a:srgbClr val="0000FF"/>
                </a:solidFill>
                <a:latin typeface="Arial"/>
                <a:ea typeface="Arial"/>
                <a:cs typeface="Arial"/>
                <a:sym typeface="Arial"/>
              </a:rPr>
              <a:t>Tìm hiểu </a:t>
            </a:r>
            <a:r>
              <a:rPr lang="en-US" sz="1800" b="1"/>
              <a:t>“Phân công lao động của một gia đình trong 24h với câu chuyện </a:t>
            </a:r>
            <a:r>
              <a:rPr lang="en-US" sz="1800" b="1" i="1"/>
              <a:t>“giấc mơ không tưởng</a:t>
            </a:r>
            <a:r>
              <a:rPr lang="en-US" sz="1800" b="1"/>
              <a:t>”</a:t>
            </a:r>
            <a:endParaRPr sz="1800" b="1">
              <a:solidFill>
                <a:srgbClr val="0000FF"/>
              </a:solidFill>
              <a:latin typeface="Arial"/>
              <a:ea typeface="Arial"/>
              <a:cs typeface="Arial"/>
              <a:sym typeface="Arial"/>
            </a:endParaRPr>
          </a:p>
        </p:txBody>
      </p:sp>
      <p:sp>
        <p:nvSpPr>
          <p:cNvPr id="639" name="Google Shape;639;p73"/>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38</a:t>
            </a:fld>
            <a:endParaRPr sz="1400" b="0" i="0" u="none" strike="noStrike" cap="none">
              <a:solidFill>
                <a:srgbClr val="898989"/>
              </a:solidFill>
              <a:latin typeface="Calibri"/>
              <a:ea typeface="Calibri"/>
              <a:cs typeface="Calibri"/>
              <a:sym typeface="Calibri"/>
            </a:endParaRPr>
          </a:p>
        </p:txBody>
      </p:sp>
      <p:pic>
        <p:nvPicPr>
          <p:cNvPr id="640" name="Google Shape;640;p73"/>
          <p:cNvPicPr preferRelativeResize="0">
            <a:picLocks noGrp="1"/>
          </p:cNvPicPr>
          <p:nvPr>
            <p:ph type="body" idx="1"/>
          </p:nvPr>
        </p:nvPicPr>
        <p:blipFill rotWithShape="1">
          <a:blip r:embed="rId3">
            <a:alphaModFix/>
          </a:blip>
          <a:srcRect/>
          <a:stretch/>
        </p:blipFill>
        <p:spPr>
          <a:xfrm>
            <a:off x="899592" y="915566"/>
            <a:ext cx="7920880" cy="3758481"/>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4"/>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900"/>
              <a:buFont typeface="Calibri"/>
              <a:buNone/>
            </a:pPr>
            <a:fld id="{00000000-1234-1234-1234-123412341234}" type="slidenum">
              <a:rPr lang="en-US" sz="900" b="0" i="0" u="none" strike="noStrike" cap="none">
                <a:solidFill>
                  <a:srgbClr val="898989"/>
                </a:solidFill>
                <a:latin typeface="Calibri"/>
                <a:ea typeface="Calibri"/>
                <a:cs typeface="Calibri"/>
                <a:sym typeface="Calibri"/>
              </a:rPr>
              <a:t>39</a:t>
            </a:fld>
            <a:endParaRPr sz="900" b="0" i="0" u="none" strike="noStrike" cap="none">
              <a:solidFill>
                <a:srgbClr val="898989"/>
              </a:solidFill>
              <a:latin typeface="Calibri"/>
              <a:ea typeface="Calibri"/>
              <a:cs typeface="Calibri"/>
              <a:sym typeface="Calibri"/>
            </a:endParaRPr>
          </a:p>
        </p:txBody>
      </p:sp>
      <p:sp>
        <p:nvSpPr>
          <p:cNvPr id="646" name="Google Shape;646;p74"/>
          <p:cNvSpPr/>
          <p:nvPr/>
        </p:nvSpPr>
        <p:spPr>
          <a:xfrm>
            <a:off x="1371600" y="435769"/>
            <a:ext cx="3429000" cy="3748719"/>
          </a:xfrm>
          <a:prstGeom prst="rect">
            <a:avLst/>
          </a:prstGeom>
          <a:noFill/>
          <a:ln>
            <a:noFill/>
          </a:ln>
        </p:spPr>
        <p:txBody>
          <a:bodyPr spcFirstLastPara="1" wrap="square" lIns="91425" tIns="45700" rIns="91425" bIns="45700" anchor="t" anchorCtr="0">
            <a:noAutofit/>
          </a:bodyPr>
          <a:lstStyle/>
          <a:p>
            <a:pPr marL="348854" marR="0" lvl="0" indent="-348854" algn="just" rtl="0">
              <a:lnSpc>
                <a:spcPct val="90000"/>
              </a:lnSpc>
              <a:spcBef>
                <a:spcPts val="0"/>
              </a:spcBef>
              <a:spcAft>
                <a:spcPts val="0"/>
              </a:spcAft>
              <a:buClr>
                <a:srgbClr val="0000FF"/>
              </a:buClr>
              <a:buSzPts val="3300"/>
              <a:buFont typeface="Noto Sans Symbols"/>
              <a:buChar char="✪"/>
            </a:pPr>
            <a:r>
              <a:rPr lang="en-US" sz="3300" b="1" i="0" u="none" strike="noStrike" cap="none">
                <a:solidFill>
                  <a:srgbClr val="0000FF"/>
                </a:solidFill>
                <a:latin typeface="Times New Roman"/>
                <a:ea typeface="Times New Roman"/>
                <a:cs typeface="Times New Roman"/>
                <a:sym typeface="Times New Roman"/>
              </a:rPr>
              <a:t>Vai trò giới </a:t>
            </a:r>
            <a:r>
              <a:rPr lang="en-US" sz="3300" b="0" i="1" u="none" strike="noStrike" cap="none">
                <a:solidFill>
                  <a:srgbClr val="000000"/>
                </a:solidFill>
                <a:latin typeface="Arial"/>
                <a:ea typeface="Arial"/>
                <a:cs typeface="Arial"/>
                <a:sym typeface="Arial"/>
              </a:rPr>
              <a:t>là những hoạt động khác nhau mà xã hội quy định và mong đợi phụ nữ và nam giới thực hiện.</a:t>
            </a:r>
            <a:endParaRPr/>
          </a:p>
        </p:txBody>
      </p:sp>
      <p:pic>
        <p:nvPicPr>
          <p:cNvPr id="647" name="Google Shape;647;p74" descr="man_with_laptop_flying_hc"/>
          <p:cNvPicPr preferRelativeResize="0"/>
          <p:nvPr/>
        </p:nvPicPr>
        <p:blipFill rotWithShape="1">
          <a:blip r:embed="rId3">
            <a:alphaModFix/>
          </a:blip>
          <a:srcRect/>
          <a:stretch/>
        </p:blipFill>
        <p:spPr>
          <a:xfrm>
            <a:off x="5600700" y="342900"/>
            <a:ext cx="1600200" cy="1700213"/>
          </a:xfrm>
          <a:prstGeom prst="rect">
            <a:avLst/>
          </a:prstGeom>
          <a:noFill/>
          <a:ln>
            <a:noFill/>
          </a:ln>
        </p:spPr>
      </p:pic>
      <p:pic>
        <p:nvPicPr>
          <p:cNvPr id="648" name="Google Shape;648;p74" descr="mother_playing_peekaboo_hc"/>
          <p:cNvPicPr preferRelativeResize="0"/>
          <p:nvPr/>
        </p:nvPicPr>
        <p:blipFill rotWithShape="1">
          <a:blip r:embed="rId4">
            <a:alphaModFix/>
          </a:blip>
          <a:srcRect/>
          <a:stretch/>
        </p:blipFill>
        <p:spPr>
          <a:xfrm>
            <a:off x="5429250" y="2457450"/>
            <a:ext cx="2171700" cy="19431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628650" y="464011"/>
            <a:ext cx="8147728" cy="280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700"/>
              <a:buFont typeface="Calibri"/>
              <a:buNone/>
            </a:pPr>
            <a:r>
              <a:rPr lang="en-US" sz="2700">
                <a:latin typeface="Calibri"/>
                <a:ea typeface="Calibri"/>
                <a:cs typeface="Calibri"/>
                <a:sym typeface="Calibri"/>
              </a:rPr>
              <a:t>Giờ học</a:t>
            </a:r>
            <a:endParaRPr sz="2700">
              <a:latin typeface="Calibri"/>
              <a:ea typeface="Calibri"/>
              <a:cs typeface="Calibri"/>
              <a:sym typeface="Calibri"/>
            </a:endParaRPr>
          </a:p>
        </p:txBody>
      </p:sp>
      <p:sp>
        <p:nvSpPr>
          <p:cNvPr id="266" name="Google Shape;266;p38"/>
          <p:cNvSpPr txBox="1">
            <a:spLocks noGrp="1"/>
          </p:cNvSpPr>
          <p:nvPr>
            <p:ph type="body" idx="2"/>
          </p:nvPr>
        </p:nvSpPr>
        <p:spPr>
          <a:xfrm>
            <a:off x="628650" y="1576573"/>
            <a:ext cx="8147728" cy="3195606"/>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1"/>
              </a:buClr>
              <a:buSzPts val="1800"/>
              <a:buNone/>
            </a:pPr>
            <a:endParaRPr/>
          </a:p>
          <a:p>
            <a:pPr marL="0" lvl="0" indent="0" algn="l" rtl="0">
              <a:lnSpc>
                <a:spcPct val="114000"/>
              </a:lnSpc>
              <a:spcBef>
                <a:spcPts val="750"/>
              </a:spcBef>
              <a:spcAft>
                <a:spcPts val="0"/>
              </a:spcAft>
              <a:buClr>
                <a:schemeClr val="dk1"/>
              </a:buClr>
              <a:buSzPts val="2100"/>
              <a:buNone/>
            </a:pPr>
            <a:r>
              <a:rPr lang="en-US" sz="2100"/>
              <a:t>Bắt đầu: 		8:00</a:t>
            </a:r>
            <a:endParaRPr/>
          </a:p>
          <a:p>
            <a:pPr marL="0" lvl="0" indent="0" algn="l" rtl="0">
              <a:lnSpc>
                <a:spcPct val="114000"/>
              </a:lnSpc>
              <a:spcBef>
                <a:spcPts val="750"/>
              </a:spcBef>
              <a:spcAft>
                <a:spcPts val="0"/>
              </a:spcAft>
              <a:buClr>
                <a:schemeClr val="dk1"/>
              </a:buClr>
              <a:buSzPts val="2100"/>
              <a:buNone/>
            </a:pPr>
            <a:r>
              <a:rPr lang="en-US" sz="2100"/>
              <a:t>Giải lao: 		10:00-10:15</a:t>
            </a:r>
            <a:endParaRPr/>
          </a:p>
          <a:p>
            <a:pPr marL="0" lvl="0" indent="0" algn="l" rtl="0">
              <a:lnSpc>
                <a:spcPct val="114000"/>
              </a:lnSpc>
              <a:spcBef>
                <a:spcPts val="750"/>
              </a:spcBef>
              <a:spcAft>
                <a:spcPts val="0"/>
              </a:spcAft>
              <a:buClr>
                <a:schemeClr val="dk1"/>
              </a:buClr>
              <a:buSzPts val="2100"/>
              <a:buNone/>
            </a:pPr>
            <a:r>
              <a:rPr lang="en-US" sz="2100"/>
              <a:t>Nghỉ trưa:		11:30-13:30</a:t>
            </a:r>
            <a:endParaRPr/>
          </a:p>
          <a:p>
            <a:pPr marL="0" lvl="0" indent="0" algn="l" rtl="0">
              <a:lnSpc>
                <a:spcPct val="114000"/>
              </a:lnSpc>
              <a:spcBef>
                <a:spcPts val="750"/>
              </a:spcBef>
              <a:spcAft>
                <a:spcPts val="0"/>
              </a:spcAft>
              <a:buClr>
                <a:schemeClr val="dk1"/>
              </a:buClr>
              <a:buSzPts val="2100"/>
              <a:buNone/>
            </a:pPr>
            <a:r>
              <a:rPr lang="en-US" sz="2100"/>
              <a:t>Giải lao: 		15:15-15:30</a:t>
            </a:r>
            <a:endParaRPr/>
          </a:p>
          <a:p>
            <a:pPr marL="0" lvl="0" indent="0" algn="l" rtl="0">
              <a:lnSpc>
                <a:spcPct val="114000"/>
              </a:lnSpc>
              <a:spcBef>
                <a:spcPts val="750"/>
              </a:spcBef>
              <a:spcAft>
                <a:spcPts val="0"/>
              </a:spcAft>
              <a:buClr>
                <a:schemeClr val="dk1"/>
              </a:buClr>
              <a:buSzPts val="2100"/>
              <a:buNone/>
            </a:pPr>
            <a:r>
              <a:rPr lang="en-US" sz="2100"/>
              <a:t>Kết thúc:		17:00</a:t>
            </a:r>
            <a:endParaRPr/>
          </a:p>
          <a:p>
            <a:pPr marL="0" lvl="0" indent="0" algn="l" rtl="0">
              <a:lnSpc>
                <a:spcPct val="90000"/>
              </a:lnSpc>
              <a:spcBef>
                <a:spcPts val="750"/>
              </a:spcBef>
              <a:spcAft>
                <a:spcPts val="0"/>
              </a:spcAft>
              <a:buClr>
                <a:schemeClr val="dk1"/>
              </a:buClr>
              <a:buSzPts val="1800"/>
              <a:buNone/>
            </a:pPr>
            <a:endParaRPr/>
          </a:p>
        </p:txBody>
      </p:sp>
      <p:pic>
        <p:nvPicPr>
          <p:cNvPr id="267" name="Google Shape;267;p38" descr="C:\Users\user\AppData\Local\Microsoft\Windows\Temporary Internet Files\Content.IE5\3VADA019\MP900448441[1].jpg"/>
          <p:cNvPicPr preferRelativeResize="0"/>
          <p:nvPr/>
        </p:nvPicPr>
        <p:blipFill rotWithShape="1">
          <a:blip r:embed="rId3">
            <a:alphaModFix/>
          </a:blip>
          <a:srcRect/>
          <a:stretch/>
        </p:blipFill>
        <p:spPr>
          <a:xfrm>
            <a:off x="4744041" y="0"/>
            <a:ext cx="4399961" cy="515620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5"/>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2400" b="1">
                <a:solidFill>
                  <a:srgbClr val="0000FF"/>
                </a:solidFill>
                <a:latin typeface="Calibri"/>
                <a:ea typeface="Calibri"/>
                <a:cs typeface="Calibri"/>
                <a:sym typeface="Calibri"/>
              </a:rPr>
              <a:t>3 LOẠI VAI TRÒ GIỚI</a:t>
            </a:r>
            <a:endParaRPr b="1">
              <a:solidFill>
                <a:srgbClr val="0000FF"/>
              </a:solidFill>
              <a:latin typeface="Calibri"/>
              <a:ea typeface="Calibri"/>
              <a:cs typeface="Calibri"/>
              <a:sym typeface="Calibri"/>
            </a:endParaRPr>
          </a:p>
        </p:txBody>
      </p:sp>
      <p:sp>
        <p:nvSpPr>
          <p:cNvPr id="655" name="Google Shape;655;p75"/>
          <p:cNvSpPr txBox="1">
            <a:spLocks noGrp="1"/>
          </p:cNvSpPr>
          <p:nvPr>
            <p:ph type="sldNum" idx="12"/>
          </p:nvPr>
        </p:nvSpPr>
        <p:spPr>
          <a:xfrm>
            <a:off x="7010400" y="4767263"/>
            <a:ext cx="2133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900"/>
              <a:buFont typeface="Calibri"/>
              <a:buNone/>
            </a:pPr>
            <a:fld id="{00000000-1234-1234-1234-123412341234}" type="slidenum">
              <a:rPr lang="en-US" sz="900" b="0" i="0" u="none" strike="noStrike" cap="none">
                <a:solidFill>
                  <a:srgbClr val="898989"/>
                </a:solidFill>
                <a:latin typeface="Calibri"/>
                <a:ea typeface="Calibri"/>
                <a:cs typeface="Calibri"/>
                <a:sym typeface="Calibri"/>
              </a:rPr>
              <a:t>40</a:t>
            </a:fld>
            <a:endParaRPr sz="900" b="0" i="0" u="none" strike="noStrike" cap="none">
              <a:solidFill>
                <a:srgbClr val="898989"/>
              </a:solidFill>
              <a:latin typeface="Calibri"/>
              <a:ea typeface="Calibri"/>
              <a:cs typeface="Calibri"/>
              <a:sym typeface="Calibri"/>
            </a:endParaRPr>
          </a:p>
        </p:txBody>
      </p:sp>
      <p:grpSp>
        <p:nvGrpSpPr>
          <p:cNvPr id="656" name="Google Shape;656;p75"/>
          <p:cNvGrpSpPr/>
          <p:nvPr/>
        </p:nvGrpSpPr>
        <p:grpSpPr>
          <a:xfrm>
            <a:off x="3961846" y="914401"/>
            <a:ext cx="1347295" cy="2267155"/>
            <a:chOff x="3583" y="1881"/>
            <a:chExt cx="940" cy="1748"/>
          </a:xfrm>
        </p:grpSpPr>
        <p:sp>
          <p:nvSpPr>
            <p:cNvPr id="657" name="Google Shape;657;p75"/>
            <p:cNvSpPr/>
            <p:nvPr/>
          </p:nvSpPr>
          <p:spPr>
            <a:xfrm rot="692379">
              <a:off x="4024" y="2584"/>
              <a:ext cx="24" cy="71"/>
            </a:xfrm>
            <a:custGeom>
              <a:avLst/>
              <a:gdLst/>
              <a:ahLst/>
              <a:cxnLst/>
              <a:rect l="l" t="t" r="r" b="b"/>
              <a:pathLst>
                <a:path w="81" h="76" extrusionOk="0">
                  <a:moveTo>
                    <a:pt x="81" y="76"/>
                  </a:moveTo>
                  <a:lnTo>
                    <a:pt x="70" y="76"/>
                  </a:lnTo>
                  <a:lnTo>
                    <a:pt x="61" y="74"/>
                  </a:lnTo>
                  <a:lnTo>
                    <a:pt x="49" y="72"/>
                  </a:lnTo>
                  <a:lnTo>
                    <a:pt x="40" y="68"/>
                  </a:lnTo>
                  <a:lnTo>
                    <a:pt x="29" y="66"/>
                  </a:lnTo>
                  <a:lnTo>
                    <a:pt x="19" y="63"/>
                  </a:lnTo>
                  <a:lnTo>
                    <a:pt x="10" y="59"/>
                  </a:lnTo>
                  <a:lnTo>
                    <a:pt x="0" y="57"/>
                  </a:lnTo>
                  <a:lnTo>
                    <a:pt x="6" y="51"/>
                  </a:lnTo>
                  <a:lnTo>
                    <a:pt x="13" y="44"/>
                  </a:lnTo>
                  <a:lnTo>
                    <a:pt x="19" y="38"/>
                  </a:lnTo>
                  <a:lnTo>
                    <a:pt x="27" y="30"/>
                  </a:lnTo>
                  <a:lnTo>
                    <a:pt x="34" y="23"/>
                  </a:lnTo>
                  <a:lnTo>
                    <a:pt x="42" y="15"/>
                  </a:lnTo>
                  <a:lnTo>
                    <a:pt x="49" y="8"/>
                  </a:lnTo>
                  <a:lnTo>
                    <a:pt x="57" y="0"/>
                  </a:lnTo>
                  <a:lnTo>
                    <a:pt x="64" y="19"/>
                  </a:lnTo>
                  <a:lnTo>
                    <a:pt x="72" y="40"/>
                  </a:lnTo>
                  <a:lnTo>
                    <a:pt x="78" y="61"/>
                  </a:lnTo>
                  <a:lnTo>
                    <a:pt x="81" y="7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58" name="Google Shape;658;p75"/>
            <p:cNvSpPr/>
            <p:nvPr/>
          </p:nvSpPr>
          <p:spPr>
            <a:xfrm>
              <a:off x="3890" y="1881"/>
              <a:ext cx="613" cy="731"/>
            </a:xfrm>
            <a:custGeom>
              <a:avLst/>
              <a:gdLst/>
              <a:ahLst/>
              <a:cxnLst/>
              <a:rect l="l" t="t" r="r" b="b"/>
              <a:pathLst>
                <a:path w="613" h="731" extrusionOk="0">
                  <a:moveTo>
                    <a:pt x="353" y="7"/>
                  </a:moveTo>
                  <a:lnTo>
                    <a:pt x="279" y="0"/>
                  </a:lnTo>
                  <a:lnTo>
                    <a:pt x="215" y="6"/>
                  </a:lnTo>
                  <a:lnTo>
                    <a:pt x="159" y="24"/>
                  </a:lnTo>
                  <a:lnTo>
                    <a:pt x="111" y="55"/>
                  </a:lnTo>
                  <a:lnTo>
                    <a:pt x="74" y="92"/>
                  </a:lnTo>
                  <a:lnTo>
                    <a:pt x="42" y="139"/>
                  </a:lnTo>
                  <a:lnTo>
                    <a:pt x="21" y="192"/>
                  </a:lnTo>
                  <a:lnTo>
                    <a:pt x="6" y="251"/>
                  </a:lnTo>
                  <a:lnTo>
                    <a:pt x="0" y="311"/>
                  </a:lnTo>
                  <a:lnTo>
                    <a:pt x="2" y="375"/>
                  </a:lnTo>
                  <a:lnTo>
                    <a:pt x="12" y="441"/>
                  </a:lnTo>
                  <a:lnTo>
                    <a:pt x="29" y="505"/>
                  </a:lnTo>
                  <a:lnTo>
                    <a:pt x="53" y="569"/>
                  </a:lnTo>
                  <a:lnTo>
                    <a:pt x="85" y="628"/>
                  </a:lnTo>
                  <a:lnTo>
                    <a:pt x="123" y="682"/>
                  </a:lnTo>
                  <a:lnTo>
                    <a:pt x="170" y="731"/>
                  </a:lnTo>
                  <a:lnTo>
                    <a:pt x="245" y="712"/>
                  </a:lnTo>
                  <a:lnTo>
                    <a:pt x="315" y="684"/>
                  </a:lnTo>
                  <a:lnTo>
                    <a:pt x="379" y="647"/>
                  </a:lnTo>
                  <a:lnTo>
                    <a:pt x="438" y="601"/>
                  </a:lnTo>
                  <a:lnTo>
                    <a:pt x="491" y="550"/>
                  </a:lnTo>
                  <a:lnTo>
                    <a:pt x="534" y="496"/>
                  </a:lnTo>
                  <a:lnTo>
                    <a:pt x="568" y="437"/>
                  </a:lnTo>
                  <a:lnTo>
                    <a:pt x="594" y="377"/>
                  </a:lnTo>
                  <a:lnTo>
                    <a:pt x="609" y="317"/>
                  </a:lnTo>
                  <a:lnTo>
                    <a:pt x="613" y="256"/>
                  </a:lnTo>
                  <a:lnTo>
                    <a:pt x="604" y="200"/>
                  </a:lnTo>
                  <a:lnTo>
                    <a:pt x="583" y="149"/>
                  </a:lnTo>
                  <a:lnTo>
                    <a:pt x="549" y="102"/>
                  </a:lnTo>
                  <a:lnTo>
                    <a:pt x="498" y="60"/>
                  </a:lnTo>
                  <a:lnTo>
                    <a:pt x="434" y="30"/>
                  </a:lnTo>
                  <a:lnTo>
                    <a:pt x="353" y="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59" name="Google Shape;659;p75"/>
            <p:cNvSpPr/>
            <p:nvPr/>
          </p:nvSpPr>
          <p:spPr>
            <a:xfrm rot="692379">
              <a:off x="4450" y="2091"/>
              <a:ext cx="63" cy="107"/>
            </a:xfrm>
            <a:custGeom>
              <a:avLst/>
              <a:gdLst/>
              <a:ahLst/>
              <a:cxnLst/>
              <a:rect l="l" t="t" r="r" b="b"/>
              <a:pathLst>
                <a:path w="63" h="107" extrusionOk="0">
                  <a:moveTo>
                    <a:pt x="32" y="107"/>
                  </a:moveTo>
                  <a:lnTo>
                    <a:pt x="63" y="107"/>
                  </a:lnTo>
                  <a:lnTo>
                    <a:pt x="61" y="77"/>
                  </a:lnTo>
                  <a:lnTo>
                    <a:pt x="55" y="47"/>
                  </a:lnTo>
                  <a:lnTo>
                    <a:pt x="44" y="23"/>
                  </a:lnTo>
                  <a:lnTo>
                    <a:pt x="30" y="0"/>
                  </a:lnTo>
                  <a:lnTo>
                    <a:pt x="21" y="2"/>
                  </a:lnTo>
                  <a:lnTo>
                    <a:pt x="15" y="6"/>
                  </a:lnTo>
                  <a:lnTo>
                    <a:pt x="8" y="11"/>
                  </a:lnTo>
                  <a:lnTo>
                    <a:pt x="0" y="13"/>
                  </a:lnTo>
                  <a:lnTo>
                    <a:pt x="15" y="43"/>
                  </a:lnTo>
                  <a:lnTo>
                    <a:pt x="25" y="70"/>
                  </a:lnTo>
                  <a:lnTo>
                    <a:pt x="30" y="92"/>
                  </a:lnTo>
                  <a:lnTo>
                    <a:pt x="32" y="1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0" name="Google Shape;660;p75"/>
            <p:cNvSpPr/>
            <p:nvPr/>
          </p:nvSpPr>
          <p:spPr>
            <a:xfrm rot="1641056">
              <a:off x="3793" y="2618"/>
              <a:ext cx="326" cy="992"/>
            </a:xfrm>
            <a:custGeom>
              <a:avLst/>
              <a:gdLst/>
              <a:ahLst/>
              <a:cxnLst/>
              <a:rect l="l" t="t" r="r" b="b"/>
              <a:pathLst>
                <a:path w="326" h="863" extrusionOk="0">
                  <a:moveTo>
                    <a:pt x="326" y="863"/>
                  </a:moveTo>
                  <a:lnTo>
                    <a:pt x="317" y="773"/>
                  </a:lnTo>
                  <a:lnTo>
                    <a:pt x="290" y="688"/>
                  </a:lnTo>
                  <a:lnTo>
                    <a:pt x="255" y="610"/>
                  </a:lnTo>
                  <a:lnTo>
                    <a:pt x="211" y="539"/>
                  </a:lnTo>
                  <a:lnTo>
                    <a:pt x="164" y="475"/>
                  </a:lnTo>
                  <a:lnTo>
                    <a:pt x="121" y="416"/>
                  </a:lnTo>
                  <a:lnTo>
                    <a:pt x="85" y="362"/>
                  </a:lnTo>
                  <a:lnTo>
                    <a:pt x="60" y="313"/>
                  </a:lnTo>
                  <a:lnTo>
                    <a:pt x="43" y="262"/>
                  </a:lnTo>
                  <a:lnTo>
                    <a:pt x="32" y="216"/>
                  </a:lnTo>
                  <a:lnTo>
                    <a:pt x="26" y="175"/>
                  </a:lnTo>
                  <a:lnTo>
                    <a:pt x="26" y="139"/>
                  </a:lnTo>
                  <a:lnTo>
                    <a:pt x="30" y="105"/>
                  </a:lnTo>
                  <a:lnTo>
                    <a:pt x="40" y="73"/>
                  </a:lnTo>
                  <a:lnTo>
                    <a:pt x="53" y="41"/>
                  </a:lnTo>
                  <a:lnTo>
                    <a:pt x="70" y="7"/>
                  </a:lnTo>
                  <a:lnTo>
                    <a:pt x="47" y="0"/>
                  </a:lnTo>
                  <a:lnTo>
                    <a:pt x="28" y="32"/>
                  </a:lnTo>
                  <a:lnTo>
                    <a:pt x="13" y="66"/>
                  </a:lnTo>
                  <a:lnTo>
                    <a:pt x="4" y="103"/>
                  </a:lnTo>
                  <a:lnTo>
                    <a:pt x="0" y="141"/>
                  </a:lnTo>
                  <a:lnTo>
                    <a:pt x="0" y="182"/>
                  </a:lnTo>
                  <a:lnTo>
                    <a:pt x="6" y="226"/>
                  </a:lnTo>
                  <a:lnTo>
                    <a:pt x="15" y="269"/>
                  </a:lnTo>
                  <a:lnTo>
                    <a:pt x="28" y="316"/>
                  </a:lnTo>
                  <a:lnTo>
                    <a:pt x="47" y="348"/>
                  </a:lnTo>
                  <a:lnTo>
                    <a:pt x="79" y="395"/>
                  </a:lnTo>
                  <a:lnTo>
                    <a:pt x="123" y="458"/>
                  </a:lnTo>
                  <a:lnTo>
                    <a:pt x="172" y="529"/>
                  </a:lnTo>
                  <a:lnTo>
                    <a:pt x="219" y="607"/>
                  </a:lnTo>
                  <a:lnTo>
                    <a:pt x="260" y="686"/>
                  </a:lnTo>
                  <a:lnTo>
                    <a:pt x="288" y="767"/>
                  </a:lnTo>
                  <a:lnTo>
                    <a:pt x="302" y="844"/>
                  </a:lnTo>
                  <a:lnTo>
                    <a:pt x="326" y="86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661" name="Google Shape;661;p75"/>
          <p:cNvGrpSpPr/>
          <p:nvPr/>
        </p:nvGrpSpPr>
        <p:grpSpPr>
          <a:xfrm>
            <a:off x="2955107" y="656314"/>
            <a:ext cx="1620700" cy="2599883"/>
            <a:chOff x="383" y="1821"/>
            <a:chExt cx="1361" cy="2184"/>
          </a:xfrm>
        </p:grpSpPr>
        <p:sp>
          <p:nvSpPr>
            <p:cNvPr id="662" name="Google Shape;662;p75"/>
            <p:cNvSpPr/>
            <p:nvPr/>
          </p:nvSpPr>
          <p:spPr>
            <a:xfrm rot="1053936">
              <a:off x="895" y="3192"/>
              <a:ext cx="759" cy="715"/>
            </a:xfrm>
            <a:custGeom>
              <a:avLst/>
              <a:gdLst/>
              <a:ahLst/>
              <a:cxnLst/>
              <a:rect l="l" t="t" r="r" b="b"/>
              <a:pathLst>
                <a:path w="767" h="690" extrusionOk="0">
                  <a:moveTo>
                    <a:pt x="763" y="690"/>
                  </a:moveTo>
                  <a:lnTo>
                    <a:pt x="767" y="652"/>
                  </a:lnTo>
                  <a:lnTo>
                    <a:pt x="763" y="617"/>
                  </a:lnTo>
                  <a:lnTo>
                    <a:pt x="756" y="586"/>
                  </a:lnTo>
                  <a:lnTo>
                    <a:pt x="746" y="560"/>
                  </a:lnTo>
                  <a:lnTo>
                    <a:pt x="733" y="537"/>
                  </a:lnTo>
                  <a:lnTo>
                    <a:pt x="718" y="517"/>
                  </a:lnTo>
                  <a:lnTo>
                    <a:pt x="705" y="500"/>
                  </a:lnTo>
                  <a:lnTo>
                    <a:pt x="694" y="487"/>
                  </a:lnTo>
                  <a:lnTo>
                    <a:pt x="669" y="462"/>
                  </a:lnTo>
                  <a:lnTo>
                    <a:pt x="643" y="438"/>
                  </a:lnTo>
                  <a:lnTo>
                    <a:pt x="612" y="415"/>
                  </a:lnTo>
                  <a:lnTo>
                    <a:pt x="579" y="392"/>
                  </a:lnTo>
                  <a:lnTo>
                    <a:pt x="545" y="373"/>
                  </a:lnTo>
                  <a:lnTo>
                    <a:pt x="509" y="353"/>
                  </a:lnTo>
                  <a:lnTo>
                    <a:pt x="471" y="334"/>
                  </a:lnTo>
                  <a:lnTo>
                    <a:pt x="435" y="317"/>
                  </a:lnTo>
                  <a:lnTo>
                    <a:pt x="399" y="300"/>
                  </a:lnTo>
                  <a:lnTo>
                    <a:pt x="364" y="285"/>
                  </a:lnTo>
                  <a:lnTo>
                    <a:pt x="330" y="272"/>
                  </a:lnTo>
                  <a:lnTo>
                    <a:pt x="298" y="257"/>
                  </a:lnTo>
                  <a:lnTo>
                    <a:pt x="269" y="245"/>
                  </a:lnTo>
                  <a:lnTo>
                    <a:pt x="243" y="234"/>
                  </a:lnTo>
                  <a:lnTo>
                    <a:pt x="220" y="225"/>
                  </a:lnTo>
                  <a:lnTo>
                    <a:pt x="203" y="215"/>
                  </a:lnTo>
                  <a:lnTo>
                    <a:pt x="169" y="192"/>
                  </a:lnTo>
                  <a:lnTo>
                    <a:pt x="139" y="168"/>
                  </a:lnTo>
                  <a:lnTo>
                    <a:pt x="111" y="142"/>
                  </a:lnTo>
                  <a:lnTo>
                    <a:pt x="86" y="113"/>
                  </a:lnTo>
                  <a:lnTo>
                    <a:pt x="66" y="85"/>
                  </a:lnTo>
                  <a:lnTo>
                    <a:pt x="49" y="57"/>
                  </a:lnTo>
                  <a:lnTo>
                    <a:pt x="34" y="28"/>
                  </a:lnTo>
                  <a:lnTo>
                    <a:pt x="24" y="0"/>
                  </a:lnTo>
                  <a:lnTo>
                    <a:pt x="0" y="13"/>
                  </a:lnTo>
                  <a:lnTo>
                    <a:pt x="17" y="51"/>
                  </a:lnTo>
                  <a:lnTo>
                    <a:pt x="35" y="85"/>
                  </a:lnTo>
                  <a:lnTo>
                    <a:pt x="56" y="117"/>
                  </a:lnTo>
                  <a:lnTo>
                    <a:pt x="79" y="143"/>
                  </a:lnTo>
                  <a:lnTo>
                    <a:pt x="103" y="170"/>
                  </a:lnTo>
                  <a:lnTo>
                    <a:pt x="128" y="192"/>
                  </a:lnTo>
                  <a:lnTo>
                    <a:pt x="154" y="211"/>
                  </a:lnTo>
                  <a:lnTo>
                    <a:pt x="183" y="230"/>
                  </a:lnTo>
                  <a:lnTo>
                    <a:pt x="192" y="236"/>
                  </a:lnTo>
                  <a:lnTo>
                    <a:pt x="209" y="243"/>
                  </a:lnTo>
                  <a:lnTo>
                    <a:pt x="230" y="253"/>
                  </a:lnTo>
                  <a:lnTo>
                    <a:pt x="256" y="266"/>
                  </a:lnTo>
                  <a:lnTo>
                    <a:pt x="284" y="277"/>
                  </a:lnTo>
                  <a:lnTo>
                    <a:pt x="313" y="289"/>
                  </a:lnTo>
                  <a:lnTo>
                    <a:pt x="339" y="300"/>
                  </a:lnTo>
                  <a:lnTo>
                    <a:pt x="364" y="307"/>
                  </a:lnTo>
                  <a:lnTo>
                    <a:pt x="379" y="313"/>
                  </a:lnTo>
                  <a:lnTo>
                    <a:pt x="396" y="319"/>
                  </a:lnTo>
                  <a:lnTo>
                    <a:pt x="414" y="328"/>
                  </a:lnTo>
                  <a:lnTo>
                    <a:pt x="435" y="338"/>
                  </a:lnTo>
                  <a:lnTo>
                    <a:pt x="458" y="349"/>
                  </a:lnTo>
                  <a:lnTo>
                    <a:pt x="482" y="360"/>
                  </a:lnTo>
                  <a:lnTo>
                    <a:pt x="507" y="373"/>
                  </a:lnTo>
                  <a:lnTo>
                    <a:pt x="531" y="389"/>
                  </a:lnTo>
                  <a:lnTo>
                    <a:pt x="556" y="404"/>
                  </a:lnTo>
                  <a:lnTo>
                    <a:pt x="580" y="419"/>
                  </a:lnTo>
                  <a:lnTo>
                    <a:pt x="603" y="434"/>
                  </a:lnTo>
                  <a:lnTo>
                    <a:pt x="626" y="451"/>
                  </a:lnTo>
                  <a:lnTo>
                    <a:pt x="646" y="468"/>
                  </a:lnTo>
                  <a:lnTo>
                    <a:pt x="665" y="487"/>
                  </a:lnTo>
                  <a:lnTo>
                    <a:pt x="682" y="504"/>
                  </a:lnTo>
                  <a:lnTo>
                    <a:pt x="695" y="520"/>
                  </a:lnTo>
                  <a:lnTo>
                    <a:pt x="711" y="547"/>
                  </a:lnTo>
                  <a:lnTo>
                    <a:pt x="724" y="579"/>
                  </a:lnTo>
                  <a:lnTo>
                    <a:pt x="733" y="619"/>
                  </a:lnTo>
                  <a:lnTo>
                    <a:pt x="737" y="666"/>
                  </a:lnTo>
                  <a:lnTo>
                    <a:pt x="763" y="69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3" name="Google Shape;663;p75"/>
            <p:cNvSpPr/>
            <p:nvPr/>
          </p:nvSpPr>
          <p:spPr>
            <a:xfrm rot="1352985">
              <a:off x="541" y="1942"/>
              <a:ext cx="827" cy="989"/>
            </a:xfrm>
            <a:custGeom>
              <a:avLst/>
              <a:gdLst/>
              <a:ahLst/>
              <a:cxnLst/>
              <a:rect l="l" t="t" r="r" b="b"/>
              <a:pathLst>
                <a:path w="827" h="989" extrusionOk="0">
                  <a:moveTo>
                    <a:pt x="328" y="9"/>
                  </a:moveTo>
                  <a:lnTo>
                    <a:pt x="386" y="2"/>
                  </a:lnTo>
                  <a:lnTo>
                    <a:pt x="441" y="0"/>
                  </a:lnTo>
                  <a:lnTo>
                    <a:pt x="492" y="5"/>
                  </a:lnTo>
                  <a:lnTo>
                    <a:pt x="539" y="17"/>
                  </a:lnTo>
                  <a:lnTo>
                    <a:pt x="582" y="34"/>
                  </a:lnTo>
                  <a:lnTo>
                    <a:pt x="620" y="56"/>
                  </a:lnTo>
                  <a:lnTo>
                    <a:pt x="656" y="83"/>
                  </a:lnTo>
                  <a:lnTo>
                    <a:pt x="688" y="113"/>
                  </a:lnTo>
                  <a:lnTo>
                    <a:pt x="716" y="147"/>
                  </a:lnTo>
                  <a:lnTo>
                    <a:pt x="741" y="184"/>
                  </a:lnTo>
                  <a:lnTo>
                    <a:pt x="761" y="226"/>
                  </a:lnTo>
                  <a:lnTo>
                    <a:pt x="780" y="267"/>
                  </a:lnTo>
                  <a:lnTo>
                    <a:pt x="795" y="311"/>
                  </a:lnTo>
                  <a:lnTo>
                    <a:pt x="807" y="356"/>
                  </a:lnTo>
                  <a:lnTo>
                    <a:pt x="816" y="401"/>
                  </a:lnTo>
                  <a:lnTo>
                    <a:pt x="824" y="446"/>
                  </a:lnTo>
                  <a:lnTo>
                    <a:pt x="827" y="535"/>
                  </a:lnTo>
                  <a:lnTo>
                    <a:pt x="818" y="620"/>
                  </a:lnTo>
                  <a:lnTo>
                    <a:pt x="801" y="699"/>
                  </a:lnTo>
                  <a:lnTo>
                    <a:pt x="777" y="774"/>
                  </a:lnTo>
                  <a:lnTo>
                    <a:pt x="748" y="840"/>
                  </a:lnTo>
                  <a:lnTo>
                    <a:pt x="720" y="901"/>
                  </a:lnTo>
                  <a:lnTo>
                    <a:pt x="694" y="950"/>
                  </a:lnTo>
                  <a:lnTo>
                    <a:pt x="671" y="989"/>
                  </a:lnTo>
                  <a:lnTo>
                    <a:pt x="635" y="988"/>
                  </a:lnTo>
                  <a:lnTo>
                    <a:pt x="599" y="984"/>
                  </a:lnTo>
                  <a:lnTo>
                    <a:pt x="562" y="978"/>
                  </a:lnTo>
                  <a:lnTo>
                    <a:pt x="524" y="969"/>
                  </a:lnTo>
                  <a:lnTo>
                    <a:pt x="486" y="955"/>
                  </a:lnTo>
                  <a:lnTo>
                    <a:pt x="446" y="942"/>
                  </a:lnTo>
                  <a:lnTo>
                    <a:pt x="409" y="925"/>
                  </a:lnTo>
                  <a:lnTo>
                    <a:pt x="369" y="905"/>
                  </a:lnTo>
                  <a:lnTo>
                    <a:pt x="330" y="884"/>
                  </a:lnTo>
                  <a:lnTo>
                    <a:pt x="292" y="859"/>
                  </a:lnTo>
                  <a:lnTo>
                    <a:pt x="254" y="833"/>
                  </a:lnTo>
                  <a:lnTo>
                    <a:pt x="218" y="803"/>
                  </a:lnTo>
                  <a:lnTo>
                    <a:pt x="184" y="773"/>
                  </a:lnTo>
                  <a:lnTo>
                    <a:pt x="150" y="739"/>
                  </a:lnTo>
                  <a:lnTo>
                    <a:pt x="118" y="701"/>
                  </a:lnTo>
                  <a:lnTo>
                    <a:pt x="88" y="663"/>
                  </a:lnTo>
                  <a:lnTo>
                    <a:pt x="60" y="620"/>
                  </a:lnTo>
                  <a:lnTo>
                    <a:pt x="37" y="577"/>
                  </a:lnTo>
                  <a:lnTo>
                    <a:pt x="20" y="529"/>
                  </a:lnTo>
                  <a:lnTo>
                    <a:pt x="7" y="484"/>
                  </a:lnTo>
                  <a:lnTo>
                    <a:pt x="0" y="437"/>
                  </a:lnTo>
                  <a:lnTo>
                    <a:pt x="0" y="388"/>
                  </a:lnTo>
                  <a:lnTo>
                    <a:pt x="3" y="343"/>
                  </a:lnTo>
                  <a:lnTo>
                    <a:pt x="13" y="296"/>
                  </a:lnTo>
                  <a:lnTo>
                    <a:pt x="30" y="250"/>
                  </a:lnTo>
                  <a:lnTo>
                    <a:pt x="52" y="207"/>
                  </a:lnTo>
                  <a:lnTo>
                    <a:pt x="81" y="167"/>
                  </a:lnTo>
                  <a:lnTo>
                    <a:pt x="116" y="128"/>
                  </a:lnTo>
                  <a:lnTo>
                    <a:pt x="160" y="94"/>
                  </a:lnTo>
                  <a:lnTo>
                    <a:pt x="209" y="62"/>
                  </a:lnTo>
                  <a:lnTo>
                    <a:pt x="264" y="34"/>
                  </a:lnTo>
                  <a:lnTo>
                    <a:pt x="328" y="9"/>
                  </a:lnTo>
                  <a:close/>
                </a:path>
              </a:pathLst>
            </a:custGeom>
            <a:solidFill>
              <a:srgbClr val="3399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4" name="Google Shape;664;p75"/>
            <p:cNvSpPr/>
            <p:nvPr/>
          </p:nvSpPr>
          <p:spPr>
            <a:xfrm rot="1352985">
              <a:off x="1204" y="2198"/>
              <a:ext cx="83" cy="123"/>
            </a:xfrm>
            <a:custGeom>
              <a:avLst/>
              <a:gdLst/>
              <a:ahLst/>
              <a:cxnLst/>
              <a:rect l="l" t="t" r="r" b="b"/>
              <a:pathLst>
                <a:path w="83" h="123" extrusionOk="0">
                  <a:moveTo>
                    <a:pt x="36" y="0"/>
                  </a:moveTo>
                  <a:lnTo>
                    <a:pt x="0" y="43"/>
                  </a:lnTo>
                  <a:lnTo>
                    <a:pt x="9" y="47"/>
                  </a:lnTo>
                  <a:lnTo>
                    <a:pt x="21" y="55"/>
                  </a:lnTo>
                  <a:lnTo>
                    <a:pt x="32" y="64"/>
                  </a:lnTo>
                  <a:lnTo>
                    <a:pt x="43" y="75"/>
                  </a:lnTo>
                  <a:lnTo>
                    <a:pt x="55" y="89"/>
                  </a:lnTo>
                  <a:lnTo>
                    <a:pt x="64" y="102"/>
                  </a:lnTo>
                  <a:lnTo>
                    <a:pt x="72" y="113"/>
                  </a:lnTo>
                  <a:lnTo>
                    <a:pt x="77" y="123"/>
                  </a:lnTo>
                  <a:lnTo>
                    <a:pt x="81" y="106"/>
                  </a:lnTo>
                  <a:lnTo>
                    <a:pt x="83" y="89"/>
                  </a:lnTo>
                  <a:lnTo>
                    <a:pt x="81" y="70"/>
                  </a:lnTo>
                  <a:lnTo>
                    <a:pt x="77" y="51"/>
                  </a:lnTo>
                  <a:lnTo>
                    <a:pt x="70" y="34"/>
                  </a:lnTo>
                  <a:lnTo>
                    <a:pt x="60" y="19"/>
                  </a:lnTo>
                  <a:lnTo>
                    <a:pt x="49" y="8"/>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5" name="Google Shape;665;p75"/>
            <p:cNvSpPr/>
            <p:nvPr/>
          </p:nvSpPr>
          <p:spPr>
            <a:xfrm rot="1352985">
              <a:off x="1193" y="2376"/>
              <a:ext cx="74" cy="409"/>
            </a:xfrm>
            <a:custGeom>
              <a:avLst/>
              <a:gdLst/>
              <a:ahLst/>
              <a:cxnLst/>
              <a:rect l="l" t="t" r="r" b="b"/>
              <a:pathLst>
                <a:path w="74" h="409" extrusionOk="0">
                  <a:moveTo>
                    <a:pt x="41" y="0"/>
                  </a:moveTo>
                  <a:lnTo>
                    <a:pt x="8" y="30"/>
                  </a:lnTo>
                  <a:lnTo>
                    <a:pt x="28" y="108"/>
                  </a:lnTo>
                  <a:lnTo>
                    <a:pt x="34" y="215"/>
                  </a:lnTo>
                  <a:lnTo>
                    <a:pt x="25" y="325"/>
                  </a:lnTo>
                  <a:lnTo>
                    <a:pt x="0" y="407"/>
                  </a:lnTo>
                  <a:lnTo>
                    <a:pt x="2" y="409"/>
                  </a:lnTo>
                  <a:lnTo>
                    <a:pt x="8" y="407"/>
                  </a:lnTo>
                  <a:lnTo>
                    <a:pt x="15" y="404"/>
                  </a:lnTo>
                  <a:lnTo>
                    <a:pt x="19" y="402"/>
                  </a:lnTo>
                  <a:lnTo>
                    <a:pt x="41" y="360"/>
                  </a:lnTo>
                  <a:lnTo>
                    <a:pt x="57" y="308"/>
                  </a:lnTo>
                  <a:lnTo>
                    <a:pt x="68" y="249"/>
                  </a:lnTo>
                  <a:lnTo>
                    <a:pt x="74" y="187"/>
                  </a:lnTo>
                  <a:lnTo>
                    <a:pt x="72" y="127"/>
                  </a:lnTo>
                  <a:lnTo>
                    <a:pt x="68" y="72"/>
                  </a:lnTo>
                  <a:lnTo>
                    <a:pt x="57" y="29"/>
                  </a:lnTo>
                  <a:lnTo>
                    <a:pt x="4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6" name="Google Shape;666;p75"/>
            <p:cNvSpPr/>
            <p:nvPr/>
          </p:nvSpPr>
          <p:spPr>
            <a:xfrm rot="1352985">
              <a:off x="964" y="3004"/>
              <a:ext cx="90" cy="94"/>
            </a:xfrm>
            <a:custGeom>
              <a:avLst/>
              <a:gdLst/>
              <a:ahLst/>
              <a:cxnLst/>
              <a:rect l="l" t="t" r="r" b="b"/>
              <a:pathLst>
                <a:path w="90" h="94" extrusionOk="0">
                  <a:moveTo>
                    <a:pt x="90" y="53"/>
                  </a:moveTo>
                  <a:lnTo>
                    <a:pt x="81" y="60"/>
                  </a:lnTo>
                  <a:lnTo>
                    <a:pt x="70" y="68"/>
                  </a:lnTo>
                  <a:lnTo>
                    <a:pt x="58" y="74"/>
                  </a:lnTo>
                  <a:lnTo>
                    <a:pt x="47" y="77"/>
                  </a:lnTo>
                  <a:lnTo>
                    <a:pt x="34" y="83"/>
                  </a:lnTo>
                  <a:lnTo>
                    <a:pt x="23" y="87"/>
                  </a:lnTo>
                  <a:lnTo>
                    <a:pt x="11" y="91"/>
                  </a:lnTo>
                  <a:lnTo>
                    <a:pt x="0" y="94"/>
                  </a:lnTo>
                  <a:lnTo>
                    <a:pt x="4" y="74"/>
                  </a:lnTo>
                  <a:lnTo>
                    <a:pt x="6" y="49"/>
                  </a:lnTo>
                  <a:lnTo>
                    <a:pt x="9" y="25"/>
                  </a:lnTo>
                  <a:lnTo>
                    <a:pt x="11" y="0"/>
                  </a:lnTo>
                  <a:lnTo>
                    <a:pt x="21" y="6"/>
                  </a:lnTo>
                  <a:lnTo>
                    <a:pt x="32" y="11"/>
                  </a:lnTo>
                  <a:lnTo>
                    <a:pt x="43" y="19"/>
                  </a:lnTo>
                  <a:lnTo>
                    <a:pt x="55" y="26"/>
                  </a:lnTo>
                  <a:lnTo>
                    <a:pt x="66" y="34"/>
                  </a:lnTo>
                  <a:lnTo>
                    <a:pt x="75" y="42"/>
                  </a:lnTo>
                  <a:lnTo>
                    <a:pt x="85" y="47"/>
                  </a:lnTo>
                  <a:lnTo>
                    <a:pt x="90" y="5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667" name="Google Shape;667;p75"/>
          <p:cNvGrpSpPr/>
          <p:nvPr/>
        </p:nvGrpSpPr>
        <p:grpSpPr>
          <a:xfrm rot="394327">
            <a:off x="4111350" y="822924"/>
            <a:ext cx="2315477" cy="2522938"/>
            <a:chOff x="3935" y="2156"/>
            <a:chExt cx="1934" cy="2069"/>
          </a:xfrm>
        </p:grpSpPr>
        <p:sp>
          <p:nvSpPr>
            <p:cNvPr id="668" name="Google Shape;668;p75"/>
            <p:cNvSpPr/>
            <p:nvPr/>
          </p:nvSpPr>
          <p:spPr>
            <a:xfrm rot="-253493" flipH="1">
              <a:off x="4002" y="2264"/>
              <a:ext cx="1801" cy="18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9" name="Google Shape;669;p75"/>
            <p:cNvSpPr/>
            <p:nvPr/>
          </p:nvSpPr>
          <p:spPr>
            <a:xfrm rot="-253493" flipH="1">
              <a:off x="4216" y="3318"/>
              <a:ext cx="832" cy="877"/>
            </a:xfrm>
            <a:custGeom>
              <a:avLst/>
              <a:gdLst/>
              <a:ahLst/>
              <a:cxnLst/>
              <a:rect l="l" t="t" r="r" b="b"/>
              <a:pathLst>
                <a:path w="767" h="690" extrusionOk="0">
                  <a:moveTo>
                    <a:pt x="763" y="690"/>
                  </a:moveTo>
                  <a:lnTo>
                    <a:pt x="767" y="652"/>
                  </a:lnTo>
                  <a:lnTo>
                    <a:pt x="763" y="617"/>
                  </a:lnTo>
                  <a:lnTo>
                    <a:pt x="756" y="586"/>
                  </a:lnTo>
                  <a:lnTo>
                    <a:pt x="746" y="560"/>
                  </a:lnTo>
                  <a:lnTo>
                    <a:pt x="733" y="537"/>
                  </a:lnTo>
                  <a:lnTo>
                    <a:pt x="718" y="517"/>
                  </a:lnTo>
                  <a:lnTo>
                    <a:pt x="705" y="500"/>
                  </a:lnTo>
                  <a:lnTo>
                    <a:pt x="694" y="487"/>
                  </a:lnTo>
                  <a:lnTo>
                    <a:pt x="669" y="462"/>
                  </a:lnTo>
                  <a:lnTo>
                    <a:pt x="643" y="438"/>
                  </a:lnTo>
                  <a:lnTo>
                    <a:pt x="612" y="415"/>
                  </a:lnTo>
                  <a:lnTo>
                    <a:pt x="579" y="392"/>
                  </a:lnTo>
                  <a:lnTo>
                    <a:pt x="545" y="373"/>
                  </a:lnTo>
                  <a:lnTo>
                    <a:pt x="509" y="353"/>
                  </a:lnTo>
                  <a:lnTo>
                    <a:pt x="471" y="334"/>
                  </a:lnTo>
                  <a:lnTo>
                    <a:pt x="435" y="317"/>
                  </a:lnTo>
                  <a:lnTo>
                    <a:pt x="399" y="300"/>
                  </a:lnTo>
                  <a:lnTo>
                    <a:pt x="364" y="285"/>
                  </a:lnTo>
                  <a:lnTo>
                    <a:pt x="330" y="272"/>
                  </a:lnTo>
                  <a:lnTo>
                    <a:pt x="298" y="257"/>
                  </a:lnTo>
                  <a:lnTo>
                    <a:pt x="269" y="245"/>
                  </a:lnTo>
                  <a:lnTo>
                    <a:pt x="243" y="234"/>
                  </a:lnTo>
                  <a:lnTo>
                    <a:pt x="220" y="225"/>
                  </a:lnTo>
                  <a:lnTo>
                    <a:pt x="203" y="215"/>
                  </a:lnTo>
                  <a:lnTo>
                    <a:pt x="169" y="192"/>
                  </a:lnTo>
                  <a:lnTo>
                    <a:pt x="139" y="168"/>
                  </a:lnTo>
                  <a:lnTo>
                    <a:pt x="111" y="142"/>
                  </a:lnTo>
                  <a:lnTo>
                    <a:pt x="86" y="113"/>
                  </a:lnTo>
                  <a:lnTo>
                    <a:pt x="66" y="85"/>
                  </a:lnTo>
                  <a:lnTo>
                    <a:pt x="49" y="57"/>
                  </a:lnTo>
                  <a:lnTo>
                    <a:pt x="34" y="28"/>
                  </a:lnTo>
                  <a:lnTo>
                    <a:pt x="24" y="0"/>
                  </a:lnTo>
                  <a:lnTo>
                    <a:pt x="0" y="13"/>
                  </a:lnTo>
                  <a:lnTo>
                    <a:pt x="17" y="51"/>
                  </a:lnTo>
                  <a:lnTo>
                    <a:pt x="35" y="85"/>
                  </a:lnTo>
                  <a:lnTo>
                    <a:pt x="56" y="117"/>
                  </a:lnTo>
                  <a:lnTo>
                    <a:pt x="79" y="143"/>
                  </a:lnTo>
                  <a:lnTo>
                    <a:pt x="103" y="170"/>
                  </a:lnTo>
                  <a:lnTo>
                    <a:pt x="128" y="192"/>
                  </a:lnTo>
                  <a:lnTo>
                    <a:pt x="154" y="211"/>
                  </a:lnTo>
                  <a:lnTo>
                    <a:pt x="183" y="230"/>
                  </a:lnTo>
                  <a:lnTo>
                    <a:pt x="192" y="236"/>
                  </a:lnTo>
                  <a:lnTo>
                    <a:pt x="209" y="243"/>
                  </a:lnTo>
                  <a:lnTo>
                    <a:pt x="230" y="253"/>
                  </a:lnTo>
                  <a:lnTo>
                    <a:pt x="256" y="266"/>
                  </a:lnTo>
                  <a:lnTo>
                    <a:pt x="284" y="277"/>
                  </a:lnTo>
                  <a:lnTo>
                    <a:pt x="313" y="289"/>
                  </a:lnTo>
                  <a:lnTo>
                    <a:pt x="339" y="300"/>
                  </a:lnTo>
                  <a:lnTo>
                    <a:pt x="364" y="307"/>
                  </a:lnTo>
                  <a:lnTo>
                    <a:pt x="379" y="313"/>
                  </a:lnTo>
                  <a:lnTo>
                    <a:pt x="396" y="319"/>
                  </a:lnTo>
                  <a:lnTo>
                    <a:pt x="414" y="328"/>
                  </a:lnTo>
                  <a:lnTo>
                    <a:pt x="435" y="338"/>
                  </a:lnTo>
                  <a:lnTo>
                    <a:pt x="458" y="349"/>
                  </a:lnTo>
                  <a:lnTo>
                    <a:pt x="482" y="360"/>
                  </a:lnTo>
                  <a:lnTo>
                    <a:pt x="507" y="373"/>
                  </a:lnTo>
                  <a:lnTo>
                    <a:pt x="531" y="389"/>
                  </a:lnTo>
                  <a:lnTo>
                    <a:pt x="556" y="404"/>
                  </a:lnTo>
                  <a:lnTo>
                    <a:pt x="580" y="419"/>
                  </a:lnTo>
                  <a:lnTo>
                    <a:pt x="603" y="434"/>
                  </a:lnTo>
                  <a:lnTo>
                    <a:pt x="626" y="451"/>
                  </a:lnTo>
                  <a:lnTo>
                    <a:pt x="646" y="468"/>
                  </a:lnTo>
                  <a:lnTo>
                    <a:pt x="665" y="487"/>
                  </a:lnTo>
                  <a:lnTo>
                    <a:pt x="682" y="504"/>
                  </a:lnTo>
                  <a:lnTo>
                    <a:pt x="695" y="520"/>
                  </a:lnTo>
                  <a:lnTo>
                    <a:pt x="711" y="547"/>
                  </a:lnTo>
                  <a:lnTo>
                    <a:pt x="724" y="579"/>
                  </a:lnTo>
                  <a:lnTo>
                    <a:pt x="733" y="619"/>
                  </a:lnTo>
                  <a:lnTo>
                    <a:pt x="737" y="666"/>
                  </a:lnTo>
                  <a:lnTo>
                    <a:pt x="763" y="69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0" name="Google Shape;670;p75"/>
            <p:cNvSpPr/>
            <p:nvPr/>
          </p:nvSpPr>
          <p:spPr>
            <a:xfrm rot="-253493" flipH="1">
              <a:off x="4829" y="2185"/>
              <a:ext cx="827" cy="989"/>
            </a:xfrm>
            <a:custGeom>
              <a:avLst/>
              <a:gdLst/>
              <a:ahLst/>
              <a:cxnLst/>
              <a:rect l="l" t="t" r="r" b="b"/>
              <a:pathLst>
                <a:path w="827" h="989" extrusionOk="0">
                  <a:moveTo>
                    <a:pt x="328" y="9"/>
                  </a:moveTo>
                  <a:lnTo>
                    <a:pt x="386" y="2"/>
                  </a:lnTo>
                  <a:lnTo>
                    <a:pt x="441" y="0"/>
                  </a:lnTo>
                  <a:lnTo>
                    <a:pt x="492" y="5"/>
                  </a:lnTo>
                  <a:lnTo>
                    <a:pt x="539" y="17"/>
                  </a:lnTo>
                  <a:lnTo>
                    <a:pt x="582" y="34"/>
                  </a:lnTo>
                  <a:lnTo>
                    <a:pt x="620" y="56"/>
                  </a:lnTo>
                  <a:lnTo>
                    <a:pt x="656" y="83"/>
                  </a:lnTo>
                  <a:lnTo>
                    <a:pt x="688" y="113"/>
                  </a:lnTo>
                  <a:lnTo>
                    <a:pt x="716" y="147"/>
                  </a:lnTo>
                  <a:lnTo>
                    <a:pt x="741" y="184"/>
                  </a:lnTo>
                  <a:lnTo>
                    <a:pt x="761" y="226"/>
                  </a:lnTo>
                  <a:lnTo>
                    <a:pt x="780" y="267"/>
                  </a:lnTo>
                  <a:lnTo>
                    <a:pt x="795" y="311"/>
                  </a:lnTo>
                  <a:lnTo>
                    <a:pt x="807" y="356"/>
                  </a:lnTo>
                  <a:lnTo>
                    <a:pt x="816" y="401"/>
                  </a:lnTo>
                  <a:lnTo>
                    <a:pt x="824" y="446"/>
                  </a:lnTo>
                  <a:lnTo>
                    <a:pt x="827" y="535"/>
                  </a:lnTo>
                  <a:lnTo>
                    <a:pt x="818" y="620"/>
                  </a:lnTo>
                  <a:lnTo>
                    <a:pt x="801" y="699"/>
                  </a:lnTo>
                  <a:lnTo>
                    <a:pt x="777" y="774"/>
                  </a:lnTo>
                  <a:lnTo>
                    <a:pt x="748" y="840"/>
                  </a:lnTo>
                  <a:lnTo>
                    <a:pt x="720" y="901"/>
                  </a:lnTo>
                  <a:lnTo>
                    <a:pt x="694" y="950"/>
                  </a:lnTo>
                  <a:lnTo>
                    <a:pt x="671" y="989"/>
                  </a:lnTo>
                  <a:lnTo>
                    <a:pt x="635" y="988"/>
                  </a:lnTo>
                  <a:lnTo>
                    <a:pt x="599" y="984"/>
                  </a:lnTo>
                  <a:lnTo>
                    <a:pt x="562" y="978"/>
                  </a:lnTo>
                  <a:lnTo>
                    <a:pt x="524" y="969"/>
                  </a:lnTo>
                  <a:lnTo>
                    <a:pt x="486" y="955"/>
                  </a:lnTo>
                  <a:lnTo>
                    <a:pt x="446" y="942"/>
                  </a:lnTo>
                  <a:lnTo>
                    <a:pt x="409" y="925"/>
                  </a:lnTo>
                  <a:lnTo>
                    <a:pt x="369" y="905"/>
                  </a:lnTo>
                  <a:lnTo>
                    <a:pt x="330" y="884"/>
                  </a:lnTo>
                  <a:lnTo>
                    <a:pt x="292" y="859"/>
                  </a:lnTo>
                  <a:lnTo>
                    <a:pt x="254" y="833"/>
                  </a:lnTo>
                  <a:lnTo>
                    <a:pt x="218" y="803"/>
                  </a:lnTo>
                  <a:lnTo>
                    <a:pt x="184" y="773"/>
                  </a:lnTo>
                  <a:lnTo>
                    <a:pt x="150" y="739"/>
                  </a:lnTo>
                  <a:lnTo>
                    <a:pt x="118" y="701"/>
                  </a:lnTo>
                  <a:lnTo>
                    <a:pt x="88" y="663"/>
                  </a:lnTo>
                  <a:lnTo>
                    <a:pt x="60" y="620"/>
                  </a:lnTo>
                  <a:lnTo>
                    <a:pt x="37" y="577"/>
                  </a:lnTo>
                  <a:lnTo>
                    <a:pt x="20" y="529"/>
                  </a:lnTo>
                  <a:lnTo>
                    <a:pt x="7" y="484"/>
                  </a:lnTo>
                  <a:lnTo>
                    <a:pt x="0" y="437"/>
                  </a:lnTo>
                  <a:lnTo>
                    <a:pt x="0" y="388"/>
                  </a:lnTo>
                  <a:lnTo>
                    <a:pt x="3" y="343"/>
                  </a:lnTo>
                  <a:lnTo>
                    <a:pt x="13" y="296"/>
                  </a:lnTo>
                  <a:lnTo>
                    <a:pt x="30" y="250"/>
                  </a:lnTo>
                  <a:lnTo>
                    <a:pt x="52" y="207"/>
                  </a:lnTo>
                  <a:lnTo>
                    <a:pt x="81" y="167"/>
                  </a:lnTo>
                  <a:lnTo>
                    <a:pt x="116" y="128"/>
                  </a:lnTo>
                  <a:lnTo>
                    <a:pt x="160" y="94"/>
                  </a:lnTo>
                  <a:lnTo>
                    <a:pt x="209" y="62"/>
                  </a:lnTo>
                  <a:lnTo>
                    <a:pt x="264" y="34"/>
                  </a:lnTo>
                  <a:lnTo>
                    <a:pt x="328" y="9"/>
                  </a:lnTo>
                  <a:close/>
                </a:path>
              </a:pathLst>
            </a:custGeom>
            <a:solidFill>
              <a:srgbClr val="FF9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1" name="Google Shape;671;p75"/>
            <p:cNvSpPr/>
            <p:nvPr/>
          </p:nvSpPr>
          <p:spPr>
            <a:xfrm rot="-253493" flipH="1">
              <a:off x="4980" y="2359"/>
              <a:ext cx="83" cy="123"/>
            </a:xfrm>
            <a:custGeom>
              <a:avLst/>
              <a:gdLst/>
              <a:ahLst/>
              <a:cxnLst/>
              <a:rect l="l" t="t" r="r" b="b"/>
              <a:pathLst>
                <a:path w="83" h="123" extrusionOk="0">
                  <a:moveTo>
                    <a:pt x="36" y="0"/>
                  </a:moveTo>
                  <a:lnTo>
                    <a:pt x="0" y="43"/>
                  </a:lnTo>
                  <a:lnTo>
                    <a:pt x="9" y="47"/>
                  </a:lnTo>
                  <a:lnTo>
                    <a:pt x="21" y="55"/>
                  </a:lnTo>
                  <a:lnTo>
                    <a:pt x="32" y="64"/>
                  </a:lnTo>
                  <a:lnTo>
                    <a:pt x="43" y="75"/>
                  </a:lnTo>
                  <a:lnTo>
                    <a:pt x="55" y="89"/>
                  </a:lnTo>
                  <a:lnTo>
                    <a:pt x="64" y="102"/>
                  </a:lnTo>
                  <a:lnTo>
                    <a:pt x="72" y="113"/>
                  </a:lnTo>
                  <a:lnTo>
                    <a:pt x="77" y="123"/>
                  </a:lnTo>
                  <a:lnTo>
                    <a:pt x="81" y="106"/>
                  </a:lnTo>
                  <a:lnTo>
                    <a:pt x="83" y="89"/>
                  </a:lnTo>
                  <a:lnTo>
                    <a:pt x="81" y="70"/>
                  </a:lnTo>
                  <a:lnTo>
                    <a:pt x="77" y="51"/>
                  </a:lnTo>
                  <a:lnTo>
                    <a:pt x="70" y="34"/>
                  </a:lnTo>
                  <a:lnTo>
                    <a:pt x="60" y="19"/>
                  </a:lnTo>
                  <a:lnTo>
                    <a:pt x="49" y="8"/>
                  </a:lnTo>
                  <a:lnTo>
                    <a:pt x="3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2" name="Google Shape;672;p75"/>
            <p:cNvSpPr/>
            <p:nvPr/>
          </p:nvSpPr>
          <p:spPr>
            <a:xfrm rot="-253493" flipH="1">
              <a:off x="4899" y="2526"/>
              <a:ext cx="74" cy="409"/>
            </a:xfrm>
            <a:custGeom>
              <a:avLst/>
              <a:gdLst/>
              <a:ahLst/>
              <a:cxnLst/>
              <a:rect l="l" t="t" r="r" b="b"/>
              <a:pathLst>
                <a:path w="74" h="409" extrusionOk="0">
                  <a:moveTo>
                    <a:pt x="41" y="0"/>
                  </a:moveTo>
                  <a:lnTo>
                    <a:pt x="8" y="30"/>
                  </a:lnTo>
                  <a:lnTo>
                    <a:pt x="28" y="108"/>
                  </a:lnTo>
                  <a:lnTo>
                    <a:pt x="34" y="215"/>
                  </a:lnTo>
                  <a:lnTo>
                    <a:pt x="25" y="325"/>
                  </a:lnTo>
                  <a:lnTo>
                    <a:pt x="0" y="407"/>
                  </a:lnTo>
                  <a:lnTo>
                    <a:pt x="2" y="409"/>
                  </a:lnTo>
                  <a:lnTo>
                    <a:pt x="8" y="407"/>
                  </a:lnTo>
                  <a:lnTo>
                    <a:pt x="15" y="404"/>
                  </a:lnTo>
                  <a:lnTo>
                    <a:pt x="19" y="402"/>
                  </a:lnTo>
                  <a:lnTo>
                    <a:pt x="41" y="360"/>
                  </a:lnTo>
                  <a:lnTo>
                    <a:pt x="57" y="308"/>
                  </a:lnTo>
                  <a:lnTo>
                    <a:pt x="68" y="249"/>
                  </a:lnTo>
                  <a:lnTo>
                    <a:pt x="74" y="187"/>
                  </a:lnTo>
                  <a:lnTo>
                    <a:pt x="72" y="127"/>
                  </a:lnTo>
                  <a:lnTo>
                    <a:pt x="68" y="72"/>
                  </a:lnTo>
                  <a:lnTo>
                    <a:pt x="57" y="29"/>
                  </a:lnTo>
                  <a:lnTo>
                    <a:pt x="4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3" name="Google Shape;673;p75"/>
            <p:cNvSpPr/>
            <p:nvPr/>
          </p:nvSpPr>
          <p:spPr>
            <a:xfrm rot="-253493" flipH="1">
              <a:off x="4968" y="3197"/>
              <a:ext cx="119" cy="140"/>
            </a:xfrm>
            <a:custGeom>
              <a:avLst/>
              <a:gdLst/>
              <a:ahLst/>
              <a:cxnLst/>
              <a:rect l="l" t="t" r="r" b="b"/>
              <a:pathLst>
                <a:path w="90" h="94" extrusionOk="0">
                  <a:moveTo>
                    <a:pt x="90" y="53"/>
                  </a:moveTo>
                  <a:lnTo>
                    <a:pt x="81" y="60"/>
                  </a:lnTo>
                  <a:lnTo>
                    <a:pt x="70" y="68"/>
                  </a:lnTo>
                  <a:lnTo>
                    <a:pt x="58" y="74"/>
                  </a:lnTo>
                  <a:lnTo>
                    <a:pt x="47" y="77"/>
                  </a:lnTo>
                  <a:lnTo>
                    <a:pt x="34" y="83"/>
                  </a:lnTo>
                  <a:lnTo>
                    <a:pt x="23" y="87"/>
                  </a:lnTo>
                  <a:lnTo>
                    <a:pt x="11" y="91"/>
                  </a:lnTo>
                  <a:lnTo>
                    <a:pt x="0" y="94"/>
                  </a:lnTo>
                  <a:lnTo>
                    <a:pt x="4" y="74"/>
                  </a:lnTo>
                  <a:lnTo>
                    <a:pt x="6" y="49"/>
                  </a:lnTo>
                  <a:lnTo>
                    <a:pt x="9" y="25"/>
                  </a:lnTo>
                  <a:lnTo>
                    <a:pt x="11" y="0"/>
                  </a:lnTo>
                  <a:lnTo>
                    <a:pt x="21" y="6"/>
                  </a:lnTo>
                  <a:lnTo>
                    <a:pt x="32" y="11"/>
                  </a:lnTo>
                  <a:lnTo>
                    <a:pt x="43" y="19"/>
                  </a:lnTo>
                  <a:lnTo>
                    <a:pt x="55" y="26"/>
                  </a:lnTo>
                  <a:lnTo>
                    <a:pt x="66" y="34"/>
                  </a:lnTo>
                  <a:lnTo>
                    <a:pt x="75" y="42"/>
                  </a:lnTo>
                  <a:lnTo>
                    <a:pt x="85" y="47"/>
                  </a:lnTo>
                  <a:lnTo>
                    <a:pt x="90" y="5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674" name="Google Shape;674;p75"/>
          <p:cNvGrpSpPr/>
          <p:nvPr/>
        </p:nvGrpSpPr>
        <p:grpSpPr>
          <a:xfrm>
            <a:off x="2571750" y="3200400"/>
            <a:ext cx="3886200" cy="1714500"/>
            <a:chOff x="2016" y="3216"/>
            <a:chExt cx="1536" cy="1056"/>
          </a:xfrm>
        </p:grpSpPr>
        <p:sp>
          <p:nvSpPr>
            <p:cNvPr id="675" name="Google Shape;675;p75"/>
            <p:cNvSpPr/>
            <p:nvPr/>
          </p:nvSpPr>
          <p:spPr>
            <a:xfrm>
              <a:off x="2016" y="3216"/>
              <a:ext cx="1536" cy="1056"/>
            </a:xfrm>
            <a:prstGeom prst="ellipse">
              <a:avLst/>
            </a:prstGeom>
            <a:solidFill>
              <a:srgbClr val="F8F8F8"/>
            </a:solid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pic>
          <p:nvPicPr>
            <p:cNvPr id="676" name="Google Shape;676;p75" descr="rosie_ironing_hc"/>
            <p:cNvPicPr preferRelativeResize="0"/>
            <p:nvPr/>
          </p:nvPicPr>
          <p:blipFill rotWithShape="1">
            <a:blip r:embed="rId3">
              <a:alphaModFix/>
            </a:blip>
            <a:srcRect/>
            <a:stretch/>
          </p:blipFill>
          <p:spPr>
            <a:xfrm>
              <a:off x="2064" y="3264"/>
              <a:ext cx="948" cy="948"/>
            </a:xfrm>
            <a:prstGeom prst="rect">
              <a:avLst/>
            </a:prstGeom>
            <a:noFill/>
            <a:ln>
              <a:noFill/>
            </a:ln>
          </p:spPr>
        </p:pic>
        <p:pic>
          <p:nvPicPr>
            <p:cNvPr id="677" name="Google Shape;677;p75" descr="retired_man_dog_jumping_hc"/>
            <p:cNvPicPr preferRelativeResize="0"/>
            <p:nvPr/>
          </p:nvPicPr>
          <p:blipFill rotWithShape="1">
            <a:blip r:embed="rId4">
              <a:alphaModFix/>
            </a:blip>
            <a:srcRect/>
            <a:stretch/>
          </p:blipFill>
          <p:spPr>
            <a:xfrm>
              <a:off x="2832" y="3312"/>
              <a:ext cx="694" cy="912"/>
            </a:xfrm>
            <a:prstGeom prst="rect">
              <a:avLst/>
            </a:prstGeom>
            <a:noFill/>
            <a:ln>
              <a:noFill/>
            </a:ln>
          </p:spPr>
        </p:pic>
      </p:grpSp>
      <p:sp>
        <p:nvSpPr>
          <p:cNvPr id="678" name="Google Shape;678;p75"/>
          <p:cNvSpPr txBox="1"/>
          <p:nvPr/>
        </p:nvSpPr>
        <p:spPr>
          <a:xfrm>
            <a:off x="3371850" y="971550"/>
            <a:ext cx="628650" cy="6117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Calibri"/>
              <a:buNone/>
            </a:pPr>
            <a:r>
              <a:rPr lang="en-US" sz="1350" b="1" i="0" u="none" strike="noStrike" cap="none">
                <a:solidFill>
                  <a:schemeClr val="dk1"/>
                </a:solidFill>
                <a:latin typeface="Calibri"/>
                <a:ea typeface="Calibri"/>
                <a:cs typeface="Calibri"/>
                <a:sym typeface="Calibri"/>
              </a:rPr>
              <a:t>SẢN </a:t>
            </a:r>
            <a:endParaRPr/>
          </a:p>
          <a:p>
            <a:pPr marL="0" marR="0" lvl="0" indent="0" algn="l" rtl="0">
              <a:lnSpc>
                <a:spcPct val="100000"/>
              </a:lnSpc>
              <a:spcBef>
                <a:spcPts val="675"/>
              </a:spcBef>
              <a:spcAft>
                <a:spcPts val="0"/>
              </a:spcAft>
              <a:buClr>
                <a:schemeClr val="dk1"/>
              </a:buClr>
              <a:buSzPts val="1350"/>
              <a:buFont typeface="Calibri"/>
              <a:buNone/>
            </a:pPr>
            <a:r>
              <a:rPr lang="en-US" sz="1350" b="1" i="0" u="none" strike="noStrike" cap="none">
                <a:solidFill>
                  <a:schemeClr val="dk1"/>
                </a:solidFill>
                <a:latin typeface="Calibri"/>
                <a:ea typeface="Calibri"/>
                <a:cs typeface="Calibri"/>
                <a:sym typeface="Calibri"/>
              </a:rPr>
              <a:t>XUẤT</a:t>
            </a:r>
            <a:endParaRPr/>
          </a:p>
        </p:txBody>
      </p:sp>
      <p:sp>
        <p:nvSpPr>
          <p:cNvPr id="679" name="Google Shape;679;p75"/>
          <p:cNvSpPr txBox="1"/>
          <p:nvPr/>
        </p:nvSpPr>
        <p:spPr>
          <a:xfrm>
            <a:off x="4457700" y="1028701"/>
            <a:ext cx="74295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Calibri"/>
              <a:buNone/>
            </a:pPr>
            <a:r>
              <a:rPr lang="en-US" sz="1350" b="1" i="0" u="none" strike="noStrike" cap="none">
                <a:solidFill>
                  <a:schemeClr val="dk1"/>
                </a:solidFill>
                <a:latin typeface="Calibri"/>
                <a:ea typeface="Calibri"/>
                <a:cs typeface="Calibri"/>
                <a:sym typeface="Calibri"/>
              </a:rPr>
              <a:t>CỘNG ĐỒNG</a:t>
            </a:r>
            <a:endParaRPr/>
          </a:p>
        </p:txBody>
      </p:sp>
      <p:sp>
        <p:nvSpPr>
          <p:cNvPr id="680" name="Google Shape;680;p75"/>
          <p:cNvSpPr txBox="1"/>
          <p:nvPr/>
        </p:nvSpPr>
        <p:spPr>
          <a:xfrm>
            <a:off x="5314950" y="1200150"/>
            <a:ext cx="1143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Calibri"/>
              <a:buNone/>
            </a:pPr>
            <a:r>
              <a:rPr lang="en-US" sz="1350" b="1" i="0" u="none" strike="noStrike" cap="none">
                <a:solidFill>
                  <a:schemeClr val="dk1"/>
                </a:solidFill>
                <a:latin typeface="Calibri"/>
                <a:ea typeface="Calibri"/>
                <a:cs typeface="Calibri"/>
                <a:sym typeface="Calibri"/>
              </a:rPr>
              <a:t>TÁI SẢN XUẤT</a:t>
            </a:r>
            <a:endParaRPr/>
          </a:p>
        </p:txBody>
      </p:sp>
      <p:pic>
        <p:nvPicPr>
          <p:cNvPr id="681" name="Google Shape;681;p75" descr="teacher_reading_to_ch_a_ha"/>
          <p:cNvPicPr preferRelativeResize="0"/>
          <p:nvPr/>
        </p:nvPicPr>
        <p:blipFill rotWithShape="1">
          <a:blip r:embed="rId5">
            <a:alphaModFix/>
          </a:blip>
          <a:srcRect/>
          <a:stretch/>
        </p:blipFill>
        <p:spPr>
          <a:xfrm>
            <a:off x="6229350" y="1885951"/>
            <a:ext cx="1657350" cy="1802606"/>
          </a:xfrm>
          <a:prstGeom prst="rect">
            <a:avLst/>
          </a:prstGeom>
          <a:noFill/>
          <a:ln>
            <a:noFill/>
          </a:ln>
        </p:spPr>
      </p:pic>
      <p:pic>
        <p:nvPicPr>
          <p:cNvPr id="682" name="Google Shape;682;p75" descr="angry_bossman_at_table_hc"/>
          <p:cNvPicPr preferRelativeResize="0"/>
          <p:nvPr/>
        </p:nvPicPr>
        <p:blipFill rotWithShape="1">
          <a:blip r:embed="rId6">
            <a:alphaModFix/>
          </a:blip>
          <a:srcRect/>
          <a:stretch/>
        </p:blipFill>
        <p:spPr>
          <a:xfrm>
            <a:off x="1143000" y="1028700"/>
            <a:ext cx="2000250" cy="1300163"/>
          </a:xfrm>
          <a:prstGeom prst="rect">
            <a:avLst/>
          </a:prstGeom>
          <a:noFill/>
          <a:ln>
            <a:noFill/>
          </a:ln>
        </p:spPr>
      </p:pic>
      <p:pic>
        <p:nvPicPr>
          <p:cNvPr id="683" name="Google Shape;683;p75" descr="office_lady_picking_u_a_hc"/>
          <p:cNvPicPr preferRelativeResize="0"/>
          <p:nvPr/>
        </p:nvPicPr>
        <p:blipFill rotWithShape="1">
          <a:blip r:embed="rId7">
            <a:alphaModFix/>
          </a:blip>
          <a:srcRect/>
          <a:stretch/>
        </p:blipFill>
        <p:spPr>
          <a:xfrm>
            <a:off x="1428750" y="2057400"/>
            <a:ext cx="1062038" cy="165735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500"/>
                                        <p:tgtEl>
                                          <p:spTgt spid="65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6"/>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
        <p:nvSpPr>
          <p:cNvPr id="689" name="Google Shape;689;p76"/>
          <p:cNvSpPr txBox="1">
            <a:spLocks noGrp="1"/>
          </p:cNvSpPr>
          <p:nvPr>
            <p:ph type="body" idx="1"/>
          </p:nvPr>
        </p:nvSpPr>
        <p:spPr>
          <a:xfrm>
            <a:off x="-1" y="742950"/>
            <a:ext cx="9143999" cy="4400550"/>
          </a:xfrm>
          <a:prstGeom prst="rect">
            <a:avLst/>
          </a:prstGeom>
          <a:noFill/>
          <a:ln>
            <a:noFill/>
          </a:ln>
        </p:spPr>
        <p:txBody>
          <a:bodyPr spcFirstLastPara="1" wrap="square" lIns="91425" tIns="45700" rIns="91425" bIns="45700" anchor="t" anchorCtr="0">
            <a:noAutofit/>
          </a:bodyPr>
          <a:lstStyle/>
          <a:p>
            <a:pPr marL="0" marR="0" lvl="0" indent="-133350" algn="l" rtl="0">
              <a:lnSpc>
                <a:spcPct val="100000"/>
              </a:lnSpc>
              <a:spcBef>
                <a:spcPts val="0"/>
              </a:spcBef>
              <a:spcAft>
                <a:spcPts val="0"/>
              </a:spcAft>
              <a:buClr>
                <a:srgbClr val="0000FF"/>
              </a:buClr>
              <a:buSzPts val="2100"/>
              <a:buFont typeface="Noto Sans Symbols"/>
              <a:buChar char="❖"/>
            </a:pPr>
            <a:r>
              <a:rPr lang="en-US" sz="2100" b="1" i="1" u="none" strike="noStrike" cap="none">
                <a:solidFill>
                  <a:srgbClr val="0000FF"/>
                </a:solidFill>
                <a:latin typeface="Arial"/>
                <a:ea typeface="Arial"/>
                <a:cs typeface="Arial"/>
                <a:sym typeface="Arial"/>
              </a:rPr>
              <a:t>Vai trò giới </a:t>
            </a:r>
            <a:r>
              <a:rPr lang="en-US" sz="2100" b="1" i="1" u="none" strike="noStrike" cap="none">
                <a:solidFill>
                  <a:srgbClr val="000000"/>
                </a:solidFill>
                <a:latin typeface="Arial"/>
                <a:ea typeface="Arial"/>
                <a:cs typeface="Arial"/>
                <a:sym typeface="Arial"/>
              </a:rPr>
              <a:t>là những hoạt động mà PN&amp;NG được kỳ vọng thực hiện trong gia đình hay cộng đồng</a:t>
            </a:r>
            <a:endParaRPr sz="2100" b="1" i="1"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Arial"/>
                <a:ea typeface="Arial"/>
                <a:cs typeface="Arial"/>
                <a:sym typeface="Arial"/>
              </a:rPr>
              <a:t>Có ba loại vai trò giới:</a:t>
            </a:r>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1" u="none" strike="noStrike" cap="none">
                <a:solidFill>
                  <a:srgbClr val="000000"/>
                </a:solidFill>
                <a:latin typeface="Arial"/>
                <a:ea typeface="Arial"/>
                <a:cs typeface="Arial"/>
                <a:sym typeface="Arial"/>
              </a:rPr>
              <a:t>Vai trò sản xuất</a:t>
            </a:r>
            <a:r>
              <a:rPr lang="en-US" sz="1800" b="0" i="0" u="none" strike="noStrike" cap="none">
                <a:solidFill>
                  <a:srgbClr val="000000"/>
                </a:solidFill>
                <a:latin typeface="Arial"/>
                <a:ea typeface="Arial"/>
                <a:cs typeface="Arial"/>
                <a:sym typeface="Arial"/>
              </a:rPr>
              <a:t> bao gồm các hoạt động nhằm tạo thu nhập, cho sự thịnh vượng và phát triển kinh tế của GĐ&amp;XH. </a:t>
            </a:r>
            <a:r>
              <a:rPr lang="en-US" sz="1500" b="0" i="0" u="none" strike="noStrike" cap="none">
                <a:solidFill>
                  <a:srgbClr val="000000"/>
                </a:solidFill>
                <a:latin typeface="Arial"/>
                <a:ea typeface="Arial"/>
                <a:cs typeface="Arial"/>
                <a:sym typeface="Arial"/>
              </a:rPr>
              <a:t>Ví dụ: đi cày, cấy, làm công nhân, kinh doanh, làm công chức, vv..</a:t>
            </a:r>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1" u="none" strike="noStrike" cap="none">
                <a:solidFill>
                  <a:srgbClr val="000000"/>
                </a:solidFill>
                <a:latin typeface="Arial"/>
                <a:ea typeface="Arial"/>
                <a:cs typeface="Arial"/>
                <a:sym typeface="Arial"/>
              </a:rPr>
              <a:t>Vai trò tái sản xuất </a:t>
            </a:r>
            <a:r>
              <a:rPr lang="en-US" sz="1800" b="0" i="0" u="none" strike="noStrike" cap="none">
                <a:solidFill>
                  <a:srgbClr val="000000"/>
                </a:solidFill>
                <a:latin typeface="Arial"/>
                <a:ea typeface="Arial"/>
                <a:cs typeface="Arial"/>
                <a:sym typeface="Arial"/>
              </a:rPr>
              <a:t>bao gồm các hoạt động tạo ra/duy trì nòi giống và chăm sóc, tái tạo sức lao động. </a:t>
            </a:r>
            <a:r>
              <a:rPr lang="en-US" sz="1500" b="0" i="0" u="none" strike="noStrike" cap="none">
                <a:solidFill>
                  <a:srgbClr val="000000"/>
                </a:solidFill>
                <a:latin typeface="Arial"/>
                <a:ea typeface="Arial"/>
                <a:cs typeface="Arial"/>
                <a:sym typeface="Arial"/>
              </a:rPr>
              <a:t>Ví dụ: sinh con, nuôi dạy con cái, nội trợ, chăm sóc các thành viên trong gia đình,vv..</a:t>
            </a:r>
            <a:r>
              <a:rPr lang="en-US" sz="1800" b="0" i="0" u="none" strike="noStrike" cap="none">
                <a:solidFill>
                  <a:srgbClr val="000000"/>
                </a:solidFill>
                <a:latin typeface="Arial"/>
                <a:ea typeface="Arial"/>
                <a:cs typeface="Arial"/>
                <a:sym typeface="Arial"/>
              </a:rPr>
              <a:t>. </a:t>
            </a:r>
            <a:r>
              <a:rPr lang="en-US" sz="1800" b="0" i="1" u="none" strike="noStrike" cap="none">
                <a:solidFill>
                  <a:srgbClr val="C00000"/>
                </a:solidFill>
                <a:latin typeface="Arial"/>
                <a:ea typeface="Arial"/>
                <a:cs typeface="Arial"/>
                <a:sym typeface="Arial"/>
              </a:rPr>
              <a:t>Những công việc này thường không được trả công và chưa được coi trọng trong xã hội Việt Nam.</a:t>
            </a:r>
            <a:endParaRPr sz="1800" b="0" i="0" u="none" strike="noStrike" cap="none">
              <a:solidFill>
                <a:srgbClr val="C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Noto Sans Symbols"/>
              <a:buChar char="▪"/>
            </a:pPr>
            <a:r>
              <a:rPr lang="en-US" sz="1800" b="1" i="1" u="none" strike="noStrike" cap="none">
                <a:solidFill>
                  <a:srgbClr val="000000"/>
                </a:solidFill>
                <a:latin typeface="Arial"/>
                <a:ea typeface="Arial"/>
                <a:cs typeface="Arial"/>
                <a:sym typeface="Arial"/>
              </a:rPr>
              <a:t>Vai trò cộng đồng</a:t>
            </a:r>
            <a:r>
              <a:rPr lang="en-US" sz="1800" b="0" i="1"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bao gồm những hoạt động diễn ra ngoài phạm vi gia đình nhằm đáp ứng nhu cầu của cộng đồng. </a:t>
            </a:r>
            <a:r>
              <a:rPr lang="en-US" sz="1500" b="0" i="0" u="none" strike="noStrike" cap="none">
                <a:solidFill>
                  <a:srgbClr val="000000"/>
                </a:solidFill>
                <a:latin typeface="Arial"/>
                <a:ea typeface="Arial"/>
                <a:cs typeface="Arial"/>
                <a:sym typeface="Arial"/>
              </a:rPr>
              <a:t>Ví dụ: Họp tổ dân phố, tham gia các tổ chức đoàn thể, tham gia các câu lạc bộ, trao đổi thông tin, tham dự các lễ hội,vv...</a:t>
            </a:r>
            <a:endParaRPr/>
          </a:p>
        </p:txBody>
      </p:sp>
      <p:sp>
        <p:nvSpPr>
          <p:cNvPr id="690" name="Google Shape;690;p76"/>
          <p:cNvSpPr/>
          <p:nvPr/>
        </p:nvSpPr>
        <p:spPr>
          <a:xfrm>
            <a:off x="1543050" y="114300"/>
            <a:ext cx="5715000" cy="51435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385763" marR="0" lvl="0" indent="-385763" algn="ctr" rtl="0">
              <a:lnSpc>
                <a:spcPct val="100000"/>
              </a:lnSpc>
              <a:spcBef>
                <a:spcPts val="0"/>
              </a:spcBef>
              <a:spcAft>
                <a:spcPts val="0"/>
              </a:spcAft>
              <a:buClr>
                <a:srgbClr val="0000FF"/>
              </a:buClr>
              <a:buSzPts val="2700"/>
              <a:buFont typeface="Arial"/>
              <a:buNone/>
            </a:pPr>
            <a:r>
              <a:rPr lang="en-US" sz="2700" b="1" i="0" u="none" strike="noStrike" cap="none">
                <a:solidFill>
                  <a:srgbClr val="0000FF"/>
                </a:solidFill>
                <a:latin typeface="Arial"/>
                <a:ea typeface="Arial"/>
                <a:cs typeface="Arial"/>
                <a:sym typeface="Arial"/>
              </a:rPr>
              <a:t>CÁC VAI TRÒ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90"/>
                                        </p:tgtEl>
                                        <p:attrNameLst>
                                          <p:attrName>style.visibility</p:attrName>
                                        </p:attrNameLst>
                                      </p:cBhvr>
                                      <p:to>
                                        <p:strVal val="visible"/>
                                      </p:to>
                                    </p:set>
                                    <p:anim calcmode="lin" valueType="num">
                                      <p:cBhvr additive="base">
                                        <p:cTn id="7" dur="500"/>
                                        <p:tgtEl>
                                          <p:spTgt spid="6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7"/>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0000FF"/>
                </a:solidFill>
                <a:latin typeface="Times New Roman"/>
                <a:ea typeface="Times New Roman"/>
                <a:cs typeface="Times New Roman"/>
                <a:sym typeface="Times New Roman"/>
              </a:rPr>
              <a:t>PN và NG thực hiện ba vai trò này có như nhau không?</a:t>
            </a:r>
            <a:endParaRPr sz="2100">
              <a:solidFill>
                <a:srgbClr val="0000FF"/>
              </a:solidFill>
              <a:latin typeface="Times New Roman"/>
              <a:ea typeface="Times New Roman"/>
              <a:cs typeface="Times New Roman"/>
              <a:sym typeface="Times New Roman"/>
            </a:endParaRPr>
          </a:p>
        </p:txBody>
      </p:sp>
      <p:sp>
        <p:nvSpPr>
          <p:cNvPr id="696" name="Google Shape;696;p77"/>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42</a:t>
            </a:fld>
            <a:endParaRPr sz="1400" b="0" i="0" u="none" strike="noStrike" cap="none">
              <a:solidFill>
                <a:srgbClr val="898989"/>
              </a:solidFill>
              <a:latin typeface="Calibri"/>
              <a:ea typeface="Calibri"/>
              <a:cs typeface="Calibri"/>
              <a:sym typeface="Calibri"/>
            </a:endParaRPr>
          </a:p>
        </p:txBody>
      </p:sp>
      <p:sp>
        <p:nvSpPr>
          <p:cNvPr id="697" name="Google Shape;697;p77"/>
          <p:cNvSpPr txBox="1">
            <a:spLocks noGrp="1"/>
          </p:cNvSpPr>
          <p:nvPr>
            <p:ph type="body" idx="1"/>
          </p:nvPr>
        </p:nvSpPr>
        <p:spPr>
          <a:xfrm>
            <a:off x="611560" y="792800"/>
            <a:ext cx="8820472" cy="4457700"/>
          </a:xfrm>
          <a:prstGeom prst="rect">
            <a:avLst/>
          </a:prstGeom>
          <a:noFill/>
          <a:ln>
            <a:noFill/>
          </a:ln>
        </p:spPr>
        <p:txBody>
          <a:bodyPr spcFirstLastPara="1" wrap="square" lIns="91425" tIns="45700" rIns="91425" bIns="45700" anchor="t" anchorCtr="0">
            <a:noAutofit/>
          </a:bodyPr>
          <a:lstStyle/>
          <a:p>
            <a:pPr marL="0" marR="0" lvl="0" indent="-123825" algn="l" rtl="0">
              <a:lnSpc>
                <a:spcPct val="100000"/>
              </a:lnSpc>
              <a:spcBef>
                <a:spcPts val="0"/>
              </a:spcBef>
              <a:spcAft>
                <a:spcPts val="0"/>
              </a:spcAft>
              <a:buClr>
                <a:srgbClr val="000000"/>
              </a:buClr>
              <a:buSzPts val="1950"/>
              <a:buFont typeface="Noto Sans Symbols"/>
              <a:buChar char="⮚"/>
            </a:pPr>
            <a:r>
              <a:rPr lang="en-US" sz="1950" b="0" i="0" u="none" strike="noStrike" cap="none">
                <a:solidFill>
                  <a:srgbClr val="000000"/>
                </a:solidFill>
                <a:latin typeface="Calibri"/>
                <a:ea typeface="Calibri"/>
                <a:cs typeface="Calibri"/>
                <a:sym typeface="Calibri"/>
              </a:rPr>
              <a:t>Nhớ lại clip về câu chuyện ”giấc mơ không tưởng”, cho thấy:</a:t>
            </a:r>
            <a:endParaRPr/>
          </a:p>
          <a:p>
            <a:pPr marL="0" marR="0" lvl="0" indent="0" algn="l" rtl="0">
              <a:lnSpc>
                <a:spcPct val="100000"/>
              </a:lnSpc>
              <a:spcBef>
                <a:spcPts val="0"/>
              </a:spcBef>
              <a:spcAft>
                <a:spcPts val="0"/>
              </a:spcAft>
              <a:buClr>
                <a:srgbClr val="0000FF"/>
              </a:buClr>
              <a:buSzPts val="1800"/>
              <a:buFont typeface="Calibri"/>
              <a:buNone/>
            </a:pPr>
            <a:r>
              <a:rPr lang="en-US" sz="1800" b="0" i="1" u="none" strike="noStrike" cap="none">
                <a:solidFill>
                  <a:srgbClr val="0000FF"/>
                </a:solidFill>
                <a:latin typeface="Calibri"/>
                <a:ea typeface="Calibri"/>
                <a:cs typeface="Calibri"/>
                <a:sym typeface="Calibri"/>
              </a:rPr>
              <a:t>Sự PCLĐ theo giới thực tế giữa nam và nữ là không như nhau</a:t>
            </a:r>
            <a:endParaRPr sz="1800" b="0" i="1"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FF"/>
              </a:buClr>
              <a:buSzPts val="1800"/>
              <a:buFont typeface="Calibri"/>
              <a:buNone/>
            </a:pPr>
            <a:r>
              <a:rPr lang="en-US" sz="1800" b="0" i="1" u="none" strike="noStrike" cap="none">
                <a:solidFill>
                  <a:srgbClr val="0000FF"/>
                </a:solidFill>
                <a:latin typeface="Calibri"/>
                <a:ea typeface="Calibri"/>
                <a:cs typeface="Calibri"/>
                <a:sym typeface="Calibri"/>
              </a:rPr>
              <a:t>Trong 24h/ngày: PN làm cả 3 vai trò, còn NG chủ yếu làm VTSX và VTCĐ</a:t>
            </a:r>
            <a:endParaRPr/>
          </a:p>
          <a:p>
            <a:pPr marL="0" marR="0" lvl="0" indent="0" algn="l" rtl="0">
              <a:lnSpc>
                <a:spcPct val="100000"/>
              </a:lnSpc>
              <a:spcBef>
                <a:spcPts val="0"/>
              </a:spcBef>
              <a:spcAft>
                <a:spcPts val="0"/>
              </a:spcAft>
              <a:buClr>
                <a:srgbClr val="0000FF"/>
              </a:buClr>
              <a:buSzPts val="1800"/>
              <a:buFont typeface="Calibri"/>
              <a:buNone/>
            </a:pPr>
            <a:r>
              <a:rPr lang="en-US" sz="1800" b="0" i="1" u="none" strike="noStrike" cap="none">
                <a:solidFill>
                  <a:srgbClr val="0000FF"/>
                </a:solidFill>
                <a:latin typeface="Calibri"/>
                <a:ea typeface="Calibri"/>
                <a:cs typeface="Calibri"/>
                <a:sym typeface="Calibri"/>
              </a:rPr>
              <a:t>Trong VTSX hay VTCĐ, NG thường là người lãnh đạo, làm chủ yếu các công việc mang tính KT, có thu nhập cao, điều kiện làm việc thoải mái, thuận lợi. Còn PN thường là người thừa hành, làm chủ yếu các công việc giản đơn, ít KT, thu nhập thấp, điều kiện làm việc gò bó, khắt khe.</a:t>
            </a:r>
            <a:endParaRPr/>
          </a:p>
          <a:p>
            <a:pPr marL="0" marR="0" lvl="0" indent="-123825" algn="l" rtl="0">
              <a:lnSpc>
                <a:spcPct val="100000"/>
              </a:lnSpc>
              <a:spcBef>
                <a:spcPts val="0"/>
              </a:spcBef>
              <a:spcAft>
                <a:spcPts val="0"/>
              </a:spcAft>
              <a:buClr>
                <a:srgbClr val="006600"/>
              </a:buClr>
              <a:buSzPts val="1950"/>
              <a:buFont typeface="Noto Sans Symbols"/>
              <a:buChar char="⮚"/>
            </a:pPr>
            <a:r>
              <a:rPr lang="en-US" sz="1950" b="0" i="0" u="none" strike="noStrike" cap="none">
                <a:solidFill>
                  <a:srgbClr val="000000"/>
                </a:solidFill>
                <a:latin typeface="Calibri"/>
                <a:ea typeface="Calibri"/>
                <a:cs typeface="Calibri"/>
                <a:sym typeface="Calibri"/>
              </a:rPr>
              <a:t>Từ phân tích trên cho thấy: Mặc dù cả NG&amp;PN đều thực hiện cả ba VTG; nhưng PN thường được mong đợi</a:t>
            </a:r>
            <a:r>
              <a:rPr lang="en-US" sz="1950" b="1" i="0" u="none" strike="noStrike" cap="none">
                <a:solidFill>
                  <a:srgbClr val="000000"/>
                </a:solidFill>
                <a:latin typeface="Calibri"/>
                <a:ea typeface="Calibri"/>
                <a:cs typeface="Calibri"/>
                <a:sym typeface="Calibri"/>
              </a:rPr>
              <a:t> </a:t>
            </a:r>
            <a:r>
              <a:rPr lang="en-US" sz="1950" b="1" i="1" u="none" strike="noStrike" cap="none">
                <a:solidFill>
                  <a:srgbClr val="000000"/>
                </a:solidFill>
                <a:latin typeface="Calibri"/>
                <a:ea typeface="Calibri"/>
                <a:cs typeface="Calibri"/>
                <a:sym typeface="Calibri"/>
              </a:rPr>
              <a:t>làm nhiều hơn vai trò gia đình </a:t>
            </a:r>
            <a:r>
              <a:rPr lang="en-US" sz="1950" b="1" i="0" u="none" strike="noStrike" cap="none">
                <a:solidFill>
                  <a:srgbClr val="000000"/>
                </a:solidFill>
                <a:latin typeface="Calibri"/>
                <a:ea typeface="Calibri"/>
                <a:cs typeface="Calibri"/>
                <a:sym typeface="Calibri"/>
              </a:rPr>
              <a:t>so với NG. </a:t>
            </a:r>
            <a:endParaRPr/>
          </a:p>
          <a:p>
            <a:pPr marL="0" marR="0" lvl="0" indent="-123825" algn="l" rtl="0">
              <a:lnSpc>
                <a:spcPct val="100000"/>
              </a:lnSpc>
              <a:spcBef>
                <a:spcPts val="0"/>
              </a:spcBef>
              <a:spcAft>
                <a:spcPts val="0"/>
              </a:spcAft>
              <a:buClr>
                <a:srgbClr val="006600"/>
              </a:buClr>
              <a:buSzPts val="1950"/>
              <a:buFont typeface="Noto Sans Symbols"/>
              <a:buChar char="⮚"/>
            </a:pPr>
            <a:r>
              <a:rPr lang="en-US" sz="1950" b="1" i="0" u="none" strike="noStrike" cap="none">
                <a:solidFill>
                  <a:srgbClr val="000000"/>
                </a:solidFill>
                <a:latin typeface="Calibri"/>
                <a:ea typeface="Calibri"/>
                <a:cs typeface="Calibri"/>
                <a:sym typeface="Calibri"/>
              </a:rPr>
              <a:t>Điều này, sẽ </a:t>
            </a:r>
            <a:r>
              <a:rPr lang="en-US" sz="1950" b="0" i="0" u="none" strike="noStrike" cap="none">
                <a:solidFill>
                  <a:srgbClr val="000000"/>
                </a:solidFill>
                <a:latin typeface="Calibri"/>
                <a:ea typeface="Calibri"/>
                <a:cs typeface="Calibri"/>
                <a:sym typeface="Calibri"/>
              </a:rPr>
              <a:t>dẫn đến hệ quả gì?  </a:t>
            </a:r>
            <a:endParaRPr/>
          </a:p>
          <a:p>
            <a:pPr marL="0" marR="0" lvl="0" indent="0" algn="l" rtl="0">
              <a:lnSpc>
                <a:spcPct val="100000"/>
              </a:lnSpc>
              <a:spcBef>
                <a:spcPts val="0"/>
              </a:spcBef>
              <a:spcAft>
                <a:spcPts val="0"/>
              </a:spcAft>
              <a:buClr>
                <a:srgbClr val="006600"/>
              </a:buClr>
              <a:buSzPts val="1800"/>
              <a:buFont typeface="Arial"/>
              <a:buNone/>
            </a:pPr>
            <a:endParaRPr sz="1800" b="1" i="1" u="none" strike="noStrike" cap="none">
              <a:solidFill>
                <a:srgbClr val="0066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animEffect transition="in" filter="fade">
                                      <p:cBhvr>
                                        <p:cTn id="7" dur="500"/>
                                        <p:tgtEl>
                                          <p:spTgt spid="6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7">
                                            <p:txEl>
                                              <p:pRg st="0" end="0"/>
                                            </p:txEl>
                                          </p:spTgt>
                                        </p:tgtEl>
                                        <p:attrNameLst>
                                          <p:attrName>style.visibility</p:attrName>
                                        </p:attrNameLst>
                                      </p:cBhvr>
                                      <p:to>
                                        <p:strVal val="visible"/>
                                      </p:to>
                                    </p:set>
                                    <p:animEffect transition="in" filter="fade">
                                      <p:cBhvr>
                                        <p:cTn id="12" dur="500"/>
                                        <p:tgtEl>
                                          <p:spTgt spid="6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7">
                                            <p:txEl>
                                              <p:pRg st="1" end="1"/>
                                            </p:txEl>
                                          </p:spTgt>
                                        </p:tgtEl>
                                        <p:attrNameLst>
                                          <p:attrName>style.visibility</p:attrName>
                                        </p:attrNameLst>
                                      </p:cBhvr>
                                      <p:to>
                                        <p:strVal val="visible"/>
                                      </p:to>
                                    </p:set>
                                    <p:animEffect transition="in" filter="fade">
                                      <p:cBhvr>
                                        <p:cTn id="17" dur="500"/>
                                        <p:tgtEl>
                                          <p:spTgt spid="6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7">
                                            <p:txEl>
                                              <p:pRg st="2" end="2"/>
                                            </p:txEl>
                                          </p:spTgt>
                                        </p:tgtEl>
                                        <p:attrNameLst>
                                          <p:attrName>style.visibility</p:attrName>
                                        </p:attrNameLst>
                                      </p:cBhvr>
                                      <p:to>
                                        <p:strVal val="visible"/>
                                      </p:to>
                                    </p:set>
                                    <p:animEffect transition="in" filter="fade">
                                      <p:cBhvr>
                                        <p:cTn id="22" dur="500"/>
                                        <p:tgtEl>
                                          <p:spTgt spid="6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7">
                                            <p:txEl>
                                              <p:pRg st="3" end="3"/>
                                            </p:txEl>
                                          </p:spTgt>
                                        </p:tgtEl>
                                        <p:attrNameLst>
                                          <p:attrName>style.visibility</p:attrName>
                                        </p:attrNameLst>
                                      </p:cBhvr>
                                      <p:to>
                                        <p:strVal val="visible"/>
                                      </p:to>
                                    </p:set>
                                    <p:animEffect transition="in" filter="fade">
                                      <p:cBhvr>
                                        <p:cTn id="27" dur="500"/>
                                        <p:tgtEl>
                                          <p:spTgt spid="6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7">
                                            <p:txEl>
                                              <p:pRg st="4" end="4"/>
                                            </p:txEl>
                                          </p:spTgt>
                                        </p:tgtEl>
                                        <p:attrNameLst>
                                          <p:attrName>style.visibility</p:attrName>
                                        </p:attrNameLst>
                                      </p:cBhvr>
                                      <p:to>
                                        <p:strVal val="visible"/>
                                      </p:to>
                                    </p:set>
                                    <p:animEffect transition="in" filter="fade">
                                      <p:cBhvr>
                                        <p:cTn id="32" dur="500"/>
                                        <p:tgtEl>
                                          <p:spTgt spid="69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7">
                                            <p:txEl>
                                              <p:pRg st="5" end="5"/>
                                            </p:txEl>
                                          </p:spTgt>
                                        </p:tgtEl>
                                        <p:attrNameLst>
                                          <p:attrName>style.visibility</p:attrName>
                                        </p:attrNameLst>
                                      </p:cBhvr>
                                      <p:to>
                                        <p:strVal val="visible"/>
                                      </p:to>
                                    </p:set>
                                    <p:animEffect transition="in" filter="fade">
                                      <p:cBhvr>
                                        <p:cTn id="37" dur="500"/>
                                        <p:tgtEl>
                                          <p:spTgt spid="69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7">
                                            <p:txEl>
                                              <p:pRg st="6" end="6"/>
                                            </p:txEl>
                                          </p:spTgt>
                                        </p:tgtEl>
                                        <p:attrNameLst>
                                          <p:attrName>style.visibility</p:attrName>
                                        </p:attrNameLst>
                                      </p:cBhvr>
                                      <p:to>
                                        <p:strVal val="visible"/>
                                      </p:to>
                                    </p:set>
                                    <p:animEffect transition="in" filter="fade">
                                      <p:cBhvr>
                                        <p:cTn id="42" dur="500"/>
                                        <p:tgtEl>
                                          <p:spTgt spid="6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8"/>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0000FF"/>
                </a:solidFill>
                <a:latin typeface="Times New Roman"/>
                <a:ea typeface="Times New Roman"/>
                <a:cs typeface="Times New Roman"/>
                <a:sym typeface="Times New Roman"/>
              </a:rPr>
              <a:t>Phân tích phân công vai trò giới thực tế cho thấy?</a:t>
            </a:r>
            <a:endParaRPr sz="2100">
              <a:solidFill>
                <a:srgbClr val="0000FF"/>
              </a:solidFill>
              <a:latin typeface="Times New Roman"/>
              <a:ea typeface="Times New Roman"/>
              <a:cs typeface="Times New Roman"/>
              <a:sym typeface="Times New Roman"/>
            </a:endParaRPr>
          </a:p>
        </p:txBody>
      </p:sp>
      <p:sp>
        <p:nvSpPr>
          <p:cNvPr id="703" name="Google Shape;703;p78"/>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43</a:t>
            </a:fld>
            <a:endParaRPr sz="1400" b="0" i="0" u="none" strike="noStrike" cap="none">
              <a:solidFill>
                <a:srgbClr val="898989"/>
              </a:solidFill>
              <a:latin typeface="Calibri"/>
              <a:ea typeface="Calibri"/>
              <a:cs typeface="Calibri"/>
              <a:sym typeface="Calibri"/>
            </a:endParaRPr>
          </a:p>
        </p:txBody>
      </p:sp>
      <p:sp>
        <p:nvSpPr>
          <p:cNvPr id="704" name="Google Shape;704;p78"/>
          <p:cNvSpPr txBox="1">
            <a:spLocks noGrp="1"/>
          </p:cNvSpPr>
          <p:nvPr>
            <p:ph type="body" idx="1"/>
          </p:nvPr>
        </p:nvSpPr>
        <p:spPr>
          <a:xfrm>
            <a:off x="1907704" y="627534"/>
            <a:ext cx="7236295" cy="4629150"/>
          </a:xfrm>
          <a:prstGeom prst="rect">
            <a:avLst/>
          </a:prstGeom>
          <a:no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rgbClr val="006600"/>
              </a:buClr>
              <a:buSzPts val="1800"/>
              <a:buFont typeface="Noto Sans Symbols"/>
              <a:buChar char="⮊"/>
            </a:pPr>
            <a:r>
              <a:rPr lang="en-US" sz="1800" b="1" i="0" u="none" strike="noStrike" cap="none">
                <a:solidFill>
                  <a:srgbClr val="006600"/>
                </a:solidFill>
                <a:latin typeface="Times New Roman"/>
                <a:ea typeface="Times New Roman"/>
                <a:cs typeface="Times New Roman"/>
                <a:sym typeface="Times New Roman"/>
              </a:rPr>
              <a:t>Đối với nữ giới: </a:t>
            </a:r>
            <a:endParaRPr sz="1800" b="1" i="1" u="none" strike="noStrike" cap="none">
              <a:solidFill>
                <a:srgbClr val="006600"/>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Thời gian làm việc nhiều hơn, thời gian nghỉ ngơi, giải trí ít hơn</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Sức khoẻ - SKSS của phụ nữ bị giảm sút</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Ít có điều kiện học tập, đào tạo nâng cao về chuyên môn</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Lao động giản đơn, thu nhập thấp, nguy cơ thất nghiệp cao</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Ít có cơ hội tham gia hoạt động XH và thăng tiến nghề nghiệp.</a:t>
            </a:r>
            <a:endParaRPr sz="1800" b="0" i="1" u="none" strike="noStrike" cap="none">
              <a:solidFill>
                <a:srgbClr val="000000"/>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6600"/>
              </a:buClr>
              <a:buSzPts val="1800"/>
              <a:buFont typeface="Noto Sans Symbols"/>
              <a:buChar char="⮊"/>
            </a:pPr>
            <a:r>
              <a:rPr lang="en-US" sz="1800" b="1" i="0" u="none" strike="noStrike" cap="none">
                <a:solidFill>
                  <a:srgbClr val="006600"/>
                </a:solidFill>
                <a:latin typeface="Times New Roman"/>
                <a:ea typeface="Times New Roman"/>
                <a:cs typeface="Times New Roman"/>
                <a:sym typeface="Times New Roman"/>
              </a:rPr>
              <a:t>Đối với nam giới:</a:t>
            </a:r>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Đối mặt với tai nạn nghề nghiệp cao</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Times New Roman"/>
                <a:ea typeface="Times New Roman"/>
                <a:cs typeface="Times New Roman"/>
                <a:sym typeface="Times New Roman"/>
              </a:rPr>
              <a:t>Chịu áp lực của “gánh nặng kiếm tiền” cao hơn nữ</a:t>
            </a:r>
            <a:endParaRPr sz="1800" b="1" i="1" u="none" strike="noStrike" cap="none">
              <a:solidFill>
                <a:srgbClr val="0000FF"/>
              </a:solidFill>
              <a:latin typeface="Times New Roman"/>
              <a:ea typeface="Times New Roman"/>
              <a:cs typeface="Times New Roman"/>
              <a:sym typeface="Times New Roman"/>
            </a:endParaRPr>
          </a:p>
          <a:p>
            <a:pPr marL="255985" marR="0" lvl="0" indent="-255985"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Times New Roman"/>
                <a:ea typeface="Times New Roman"/>
                <a:cs typeface="Times New Roman"/>
                <a:sym typeface="Times New Roman"/>
              </a:rPr>
              <a:t>Trong cơ quan/cộng đồng, NG thường là</a:t>
            </a:r>
            <a:r>
              <a:rPr lang="en-US" sz="1800" b="0" i="0" u="none" strike="noStrike" cap="none">
                <a:solidFill>
                  <a:srgbClr val="000000"/>
                </a:solidFill>
                <a:latin typeface="Times New Roman"/>
                <a:ea typeface="Times New Roman"/>
                <a:cs typeface="Times New Roman"/>
                <a:sym typeface="Times New Roman"/>
              </a:rPr>
              <a:t> </a:t>
            </a:r>
            <a:r>
              <a:rPr lang="en-US" sz="1800" b="1" i="1" u="none" strike="noStrike" cap="none">
                <a:solidFill>
                  <a:srgbClr val="FF0000"/>
                </a:solidFill>
                <a:latin typeface="Times New Roman"/>
                <a:ea typeface="Times New Roman"/>
                <a:cs typeface="Times New Roman"/>
                <a:sym typeface="Times New Roman"/>
              </a:rPr>
              <a:t>người chỉ đạo, ra quyết định</a:t>
            </a:r>
            <a:r>
              <a:rPr lang="en-US" sz="1800" b="0" i="0" u="none" strike="noStrike" cap="none">
                <a:solidFill>
                  <a:srgbClr val="0000FF"/>
                </a:solidFill>
                <a:latin typeface="Times New Roman"/>
                <a:ea typeface="Times New Roman"/>
                <a:cs typeface="Times New Roman"/>
                <a:sym typeface="Times New Roman"/>
              </a:rPr>
              <a:t>;</a:t>
            </a:r>
            <a:r>
              <a:rPr lang="en-US" sz="1800" b="0" i="0" u="none" strike="noStrike" cap="none">
                <a:solidFill>
                  <a:srgbClr val="000000"/>
                </a:solidFill>
                <a:latin typeface="Times New Roman"/>
                <a:ea typeface="Times New Roman"/>
                <a:cs typeface="Times New Roman"/>
                <a:sym typeface="Times New Roman"/>
              </a:rPr>
              <a:t> </a:t>
            </a:r>
            <a:r>
              <a:rPr lang="en-US" sz="1800" b="1" i="0" u="none" strike="noStrike" cap="none">
                <a:solidFill>
                  <a:srgbClr val="000000"/>
                </a:solidFill>
                <a:latin typeface="Times New Roman"/>
                <a:ea typeface="Times New Roman"/>
                <a:cs typeface="Times New Roman"/>
                <a:sym typeface="Times New Roman"/>
              </a:rPr>
              <a:t>PN thường là </a:t>
            </a:r>
            <a:r>
              <a:rPr lang="en-US" sz="1800" b="1" i="1" u="none" strike="noStrike" cap="none">
                <a:solidFill>
                  <a:srgbClr val="FF0000"/>
                </a:solidFill>
                <a:latin typeface="Times New Roman"/>
                <a:ea typeface="Times New Roman"/>
                <a:cs typeface="Times New Roman"/>
                <a:sym typeface="Times New Roman"/>
              </a:rPr>
              <a:t>người thừa hành, ít có tiếng nói.</a:t>
            </a:r>
            <a:endParaRPr/>
          </a:p>
          <a:p>
            <a:pPr marL="255985" marR="0" lvl="0" indent="-255985"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a:ea typeface="Arial"/>
                <a:cs typeface="Arial"/>
                <a:sym typeface="Arial"/>
              </a:rPr>
              <a:t>Như vậy, </a:t>
            </a:r>
            <a:r>
              <a:rPr lang="en-US" sz="1800" b="1" i="1" u="none" strike="noStrike" cap="none">
                <a:solidFill>
                  <a:srgbClr val="000000"/>
                </a:solidFill>
                <a:latin typeface="Arial"/>
                <a:ea typeface="Arial"/>
                <a:cs typeface="Arial"/>
                <a:sym typeface="Arial"/>
              </a:rPr>
              <a:t>nhận thức, niềm tin và thái độ </a:t>
            </a:r>
            <a:r>
              <a:rPr lang="en-US" sz="1800" b="0" i="0" u="none" strike="noStrike" cap="none">
                <a:solidFill>
                  <a:srgbClr val="000000"/>
                </a:solidFill>
                <a:latin typeface="Arial"/>
                <a:ea typeface="Arial"/>
                <a:cs typeface="Arial"/>
                <a:sym typeface="Arial"/>
              </a:rPr>
              <a:t>không đúng về giới; đã cản trở nam và nữ phát huy sở trường, năng lực và thể hiện mong muốn của bản thân. Vì thế, số lượng và chất lượng nguồn nhân lực khó đáp ứng đúng yêu cầu của xã hội.</a:t>
            </a:r>
            <a:endParaRPr/>
          </a:p>
          <a:p>
            <a:pPr marL="255985" marR="0" lvl="0" indent="-141685" algn="l" rtl="0">
              <a:lnSpc>
                <a:spcPct val="100000"/>
              </a:lnSpc>
              <a:spcBef>
                <a:spcPts val="0"/>
              </a:spcBef>
              <a:spcAft>
                <a:spcPts val="0"/>
              </a:spcAft>
              <a:buClr>
                <a:srgbClr val="000000"/>
              </a:buClr>
              <a:buSzPts val="1800"/>
              <a:buFont typeface="Noto Sans Symbols"/>
              <a:buNone/>
            </a:pPr>
            <a:endParaRPr sz="1800" b="1" i="1"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4">
                                            <p:txEl>
                                              <p:pRg st="0" end="0"/>
                                            </p:txEl>
                                          </p:spTgt>
                                        </p:tgtEl>
                                        <p:attrNameLst>
                                          <p:attrName>style.visibility</p:attrName>
                                        </p:attrNameLst>
                                      </p:cBhvr>
                                      <p:to>
                                        <p:strVal val="visible"/>
                                      </p:to>
                                    </p:set>
                                    <p:animEffect transition="in" filter="fade">
                                      <p:cBhvr>
                                        <p:cTn id="12" dur="500"/>
                                        <p:tgtEl>
                                          <p:spTgt spid="7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4">
                                            <p:txEl>
                                              <p:pRg st="1" end="1"/>
                                            </p:txEl>
                                          </p:spTgt>
                                        </p:tgtEl>
                                        <p:attrNameLst>
                                          <p:attrName>style.visibility</p:attrName>
                                        </p:attrNameLst>
                                      </p:cBhvr>
                                      <p:to>
                                        <p:strVal val="visible"/>
                                      </p:to>
                                    </p:set>
                                    <p:animEffect transition="in" filter="fade">
                                      <p:cBhvr>
                                        <p:cTn id="17" dur="500"/>
                                        <p:tgtEl>
                                          <p:spTgt spid="7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4">
                                            <p:txEl>
                                              <p:pRg st="2" end="2"/>
                                            </p:txEl>
                                          </p:spTgt>
                                        </p:tgtEl>
                                        <p:attrNameLst>
                                          <p:attrName>style.visibility</p:attrName>
                                        </p:attrNameLst>
                                      </p:cBhvr>
                                      <p:to>
                                        <p:strVal val="visible"/>
                                      </p:to>
                                    </p:set>
                                    <p:animEffect transition="in" filter="fade">
                                      <p:cBhvr>
                                        <p:cTn id="22" dur="500"/>
                                        <p:tgtEl>
                                          <p:spTgt spid="7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4">
                                            <p:txEl>
                                              <p:pRg st="3" end="3"/>
                                            </p:txEl>
                                          </p:spTgt>
                                        </p:tgtEl>
                                        <p:attrNameLst>
                                          <p:attrName>style.visibility</p:attrName>
                                        </p:attrNameLst>
                                      </p:cBhvr>
                                      <p:to>
                                        <p:strVal val="visible"/>
                                      </p:to>
                                    </p:set>
                                    <p:animEffect transition="in" filter="fade">
                                      <p:cBhvr>
                                        <p:cTn id="27" dur="500"/>
                                        <p:tgtEl>
                                          <p:spTgt spid="7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4">
                                            <p:txEl>
                                              <p:pRg st="4" end="4"/>
                                            </p:txEl>
                                          </p:spTgt>
                                        </p:tgtEl>
                                        <p:attrNameLst>
                                          <p:attrName>style.visibility</p:attrName>
                                        </p:attrNameLst>
                                      </p:cBhvr>
                                      <p:to>
                                        <p:strVal val="visible"/>
                                      </p:to>
                                    </p:set>
                                    <p:animEffect transition="in" filter="fade">
                                      <p:cBhvr>
                                        <p:cTn id="32" dur="500"/>
                                        <p:tgtEl>
                                          <p:spTgt spid="7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4">
                                            <p:txEl>
                                              <p:pRg st="5" end="5"/>
                                            </p:txEl>
                                          </p:spTgt>
                                        </p:tgtEl>
                                        <p:attrNameLst>
                                          <p:attrName>style.visibility</p:attrName>
                                        </p:attrNameLst>
                                      </p:cBhvr>
                                      <p:to>
                                        <p:strVal val="visible"/>
                                      </p:to>
                                    </p:set>
                                    <p:animEffect transition="in" filter="fade">
                                      <p:cBhvr>
                                        <p:cTn id="37" dur="500"/>
                                        <p:tgtEl>
                                          <p:spTgt spid="7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4">
                                            <p:txEl>
                                              <p:pRg st="6" end="6"/>
                                            </p:txEl>
                                          </p:spTgt>
                                        </p:tgtEl>
                                        <p:attrNameLst>
                                          <p:attrName>style.visibility</p:attrName>
                                        </p:attrNameLst>
                                      </p:cBhvr>
                                      <p:to>
                                        <p:strVal val="visible"/>
                                      </p:to>
                                    </p:set>
                                    <p:animEffect transition="in" filter="fade">
                                      <p:cBhvr>
                                        <p:cTn id="42" dur="500"/>
                                        <p:tgtEl>
                                          <p:spTgt spid="70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4">
                                            <p:txEl>
                                              <p:pRg st="7" end="7"/>
                                            </p:txEl>
                                          </p:spTgt>
                                        </p:tgtEl>
                                        <p:attrNameLst>
                                          <p:attrName>style.visibility</p:attrName>
                                        </p:attrNameLst>
                                      </p:cBhvr>
                                      <p:to>
                                        <p:strVal val="visible"/>
                                      </p:to>
                                    </p:set>
                                    <p:animEffect transition="in" filter="fade">
                                      <p:cBhvr>
                                        <p:cTn id="47" dur="500"/>
                                        <p:tgtEl>
                                          <p:spTgt spid="70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04">
                                            <p:txEl>
                                              <p:pRg st="8" end="8"/>
                                            </p:txEl>
                                          </p:spTgt>
                                        </p:tgtEl>
                                        <p:attrNameLst>
                                          <p:attrName>style.visibility</p:attrName>
                                        </p:attrNameLst>
                                      </p:cBhvr>
                                      <p:to>
                                        <p:strVal val="visible"/>
                                      </p:to>
                                    </p:set>
                                    <p:animEffect transition="in" filter="fade">
                                      <p:cBhvr>
                                        <p:cTn id="52" dur="500"/>
                                        <p:tgtEl>
                                          <p:spTgt spid="70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4">
                                            <p:txEl>
                                              <p:pRg st="9" end="9"/>
                                            </p:txEl>
                                          </p:spTgt>
                                        </p:tgtEl>
                                        <p:attrNameLst>
                                          <p:attrName>style.visibility</p:attrName>
                                        </p:attrNameLst>
                                      </p:cBhvr>
                                      <p:to>
                                        <p:strVal val="visible"/>
                                      </p:to>
                                    </p:set>
                                    <p:animEffect transition="in" filter="fade">
                                      <p:cBhvr>
                                        <p:cTn id="57" dur="500"/>
                                        <p:tgtEl>
                                          <p:spTgt spid="70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04">
                                            <p:txEl>
                                              <p:pRg st="10" end="10"/>
                                            </p:txEl>
                                          </p:spTgt>
                                        </p:tgtEl>
                                        <p:attrNameLst>
                                          <p:attrName>style.visibility</p:attrName>
                                        </p:attrNameLst>
                                      </p:cBhvr>
                                      <p:to>
                                        <p:strVal val="visible"/>
                                      </p:to>
                                    </p:set>
                                    <p:animEffect transition="in" filter="fade">
                                      <p:cBhvr>
                                        <p:cTn id="62" dur="500"/>
                                        <p:tgtEl>
                                          <p:spTgt spid="70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4">
                                            <p:txEl>
                                              <p:pRg st="11" end="11"/>
                                            </p:txEl>
                                          </p:spTgt>
                                        </p:tgtEl>
                                        <p:attrNameLst>
                                          <p:attrName>style.visibility</p:attrName>
                                        </p:attrNameLst>
                                      </p:cBhvr>
                                      <p:to>
                                        <p:strVal val="visible"/>
                                      </p:to>
                                    </p:set>
                                    <p:animEffect transition="in" filter="fade">
                                      <p:cBhvr>
                                        <p:cTn id="67" dur="500"/>
                                        <p:tgtEl>
                                          <p:spTgt spid="7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9" descr="Bouquet"/>
          <p:cNvSpPr txBox="1">
            <a:spLocks noGrp="1"/>
          </p:cNvSpPr>
          <p:nvPr>
            <p:ph type="title"/>
          </p:nvPr>
        </p:nvSpPr>
        <p:spPr>
          <a:xfrm>
            <a:off x="1584000" y="25735"/>
            <a:ext cx="7559999" cy="776529"/>
          </a:xfrm>
          <a:prstGeom prst="rect">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a:latin typeface="Calibri"/>
                <a:ea typeface="Calibri"/>
                <a:cs typeface="Calibri"/>
                <a:sym typeface="Calibri"/>
              </a:rPr>
              <a:t>              </a:t>
            </a:r>
            <a:endParaRPr b="1">
              <a:latin typeface="Calibri"/>
              <a:ea typeface="Calibri"/>
              <a:cs typeface="Calibri"/>
              <a:sym typeface="Calibri"/>
            </a:endParaRPr>
          </a:p>
        </p:txBody>
      </p:sp>
      <p:sp>
        <p:nvSpPr>
          <p:cNvPr id="710" name="Google Shape;710;p79"/>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900"/>
              <a:buFont typeface="Arial"/>
              <a:buNone/>
            </a:pPr>
            <a:fld id="{00000000-1234-1234-1234-123412341234}" type="slidenum">
              <a:rPr lang="en-US" sz="900" b="0" i="0" u="none" strike="noStrike" cap="none">
                <a:solidFill>
                  <a:srgbClr val="898989"/>
                </a:solidFill>
                <a:latin typeface="Arial"/>
                <a:ea typeface="Arial"/>
                <a:cs typeface="Arial"/>
                <a:sym typeface="Arial"/>
              </a:rPr>
              <a:t>44</a:t>
            </a:fld>
            <a:endParaRPr sz="900" b="0" i="0" u="none" strike="noStrike" cap="none">
              <a:solidFill>
                <a:srgbClr val="898989"/>
              </a:solidFill>
              <a:latin typeface="Arial"/>
              <a:ea typeface="Arial"/>
              <a:cs typeface="Arial"/>
              <a:sym typeface="Arial"/>
            </a:endParaRPr>
          </a:p>
        </p:txBody>
      </p:sp>
      <p:sp>
        <p:nvSpPr>
          <p:cNvPr id="711" name="Google Shape;711;p79"/>
          <p:cNvSpPr txBox="1"/>
          <p:nvPr/>
        </p:nvSpPr>
        <p:spPr>
          <a:xfrm>
            <a:off x="6057900" y="4881563"/>
            <a:ext cx="16002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Calibri"/>
              <a:buNone/>
            </a:pPr>
            <a:fld id="{00000000-1234-1234-1234-123412341234}" type="slidenum">
              <a:rPr lang="en-US" sz="900" b="0" i="0" u="none" strike="noStrike" cap="none">
                <a:solidFill>
                  <a:srgbClr val="898989"/>
                </a:solidFill>
                <a:latin typeface="Calibri"/>
                <a:ea typeface="Calibri"/>
                <a:cs typeface="Calibri"/>
                <a:sym typeface="Calibri"/>
              </a:rPr>
              <a:t>44</a:t>
            </a:fld>
            <a:endParaRPr sz="900" b="0" i="0" u="none" strike="noStrike" cap="none">
              <a:solidFill>
                <a:srgbClr val="898989"/>
              </a:solidFill>
              <a:latin typeface="Calibri"/>
              <a:ea typeface="Calibri"/>
              <a:cs typeface="Calibri"/>
              <a:sym typeface="Calibri"/>
            </a:endParaRPr>
          </a:p>
        </p:txBody>
      </p:sp>
      <p:sp>
        <p:nvSpPr>
          <p:cNvPr id="712" name="Google Shape;712;p79"/>
          <p:cNvSpPr/>
          <p:nvPr/>
        </p:nvSpPr>
        <p:spPr>
          <a:xfrm>
            <a:off x="4000500" y="514350"/>
            <a:ext cx="2914650" cy="1028700"/>
          </a:xfrm>
          <a:prstGeom prst="ellipse">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1800"/>
              <a:buFont typeface="Verdana"/>
              <a:buNone/>
            </a:pPr>
            <a:r>
              <a:rPr lang="en-US" sz="1800" b="1" i="0" u="none" strike="noStrike" cap="none">
                <a:solidFill>
                  <a:srgbClr val="FF3300"/>
                </a:solidFill>
                <a:latin typeface="Verdana"/>
                <a:ea typeface="Verdana"/>
                <a:cs typeface="Verdana"/>
                <a:sym typeface="Verdana"/>
              </a:rPr>
              <a:t>VT T</a:t>
            </a:r>
            <a:r>
              <a:rPr lang="en-US" sz="1800" b="1" i="0" u="none" strike="noStrike" cap="none">
                <a:solidFill>
                  <a:srgbClr val="FF3300"/>
                </a:solidFill>
                <a:latin typeface="Arial"/>
                <a:ea typeface="Arial"/>
                <a:cs typeface="Arial"/>
                <a:sym typeface="Arial"/>
              </a:rPr>
              <a:t>ÁI SẢN XUẤT</a:t>
            </a:r>
            <a:r>
              <a:rPr lang="en-US" sz="1800" b="1" i="0" u="none" strike="noStrike" cap="none">
                <a:solidFill>
                  <a:srgbClr val="FF3300"/>
                </a:solidFill>
                <a:latin typeface="Verdana"/>
                <a:ea typeface="Verdana"/>
                <a:cs typeface="Verdana"/>
                <a:sym typeface="Verdana"/>
              </a:rPr>
              <a:t>: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Nội trợ, chăm sóc</a:t>
            </a:r>
            <a:endParaRPr sz="1650" b="1" i="0" u="none" strike="noStrike" cap="none">
              <a:solidFill>
                <a:srgbClr val="0033CC"/>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50"/>
              <a:buFont typeface="Arial"/>
              <a:buNone/>
            </a:pPr>
            <a:endParaRPr sz="1650" b="1" i="0" u="none" strike="noStrike" cap="none">
              <a:solidFill>
                <a:srgbClr val="0033CC"/>
              </a:solidFill>
              <a:latin typeface="Verdana"/>
              <a:ea typeface="Verdana"/>
              <a:cs typeface="Verdana"/>
              <a:sym typeface="Verdana"/>
            </a:endParaRPr>
          </a:p>
        </p:txBody>
      </p:sp>
      <p:sp>
        <p:nvSpPr>
          <p:cNvPr id="713" name="Google Shape;713;p79"/>
          <p:cNvSpPr/>
          <p:nvPr/>
        </p:nvSpPr>
        <p:spPr>
          <a:xfrm>
            <a:off x="1428750" y="1771650"/>
            <a:ext cx="742950" cy="2514600"/>
          </a:xfrm>
          <a:prstGeom prst="rect">
            <a:avLst/>
          </a:prstGeom>
          <a:solidFill>
            <a:srgbClr val="FFCC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50"/>
              <a:buFont typeface="Arial"/>
              <a:buNone/>
            </a:pPr>
            <a:endParaRPr sz="1650" b="1" i="0" u="none" strike="noStrike" cap="none">
              <a:solidFill>
                <a:srgbClr val="0033CC"/>
              </a:solidFill>
              <a:latin typeface="Verdana"/>
              <a:ea typeface="Verdana"/>
              <a:cs typeface="Verdana"/>
              <a:sym typeface="Verdana"/>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Kế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hoạch</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hoá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gia</a:t>
            </a:r>
            <a:br>
              <a:rPr lang="en-US" sz="1650" b="1" i="0" u="none" strike="noStrike" cap="none">
                <a:solidFill>
                  <a:srgbClr val="0033CC"/>
                </a:solidFill>
                <a:latin typeface="Verdana"/>
                <a:ea typeface="Verdana"/>
                <a:cs typeface="Verdana"/>
                <a:sym typeface="Verdana"/>
              </a:rPr>
            </a:br>
            <a:r>
              <a:rPr lang="en-US" sz="1650" b="1" i="0" u="none" strike="noStrike" cap="none">
                <a:solidFill>
                  <a:srgbClr val="0033CC"/>
                </a:solidFill>
                <a:latin typeface="Verdana"/>
                <a:ea typeface="Verdana"/>
                <a:cs typeface="Verdana"/>
                <a:sym typeface="Verdana"/>
              </a:rPr>
              <a:t> đình</a:t>
            </a:r>
            <a:r>
              <a:rPr lang="en-US" sz="1800" b="1" i="0" u="none" strike="noStrike" cap="none">
                <a:solidFill>
                  <a:srgbClr val="F90D4B"/>
                </a:solidFill>
                <a:latin typeface="Times New Roman"/>
                <a:ea typeface="Times New Roman"/>
                <a:cs typeface="Times New Roman"/>
                <a:sym typeface="Times New Roman"/>
              </a:rPr>
              <a:t> </a:t>
            </a:r>
            <a:endParaRPr/>
          </a:p>
        </p:txBody>
      </p:sp>
      <p:sp>
        <p:nvSpPr>
          <p:cNvPr id="714" name="Google Shape;714;p79"/>
          <p:cNvSpPr/>
          <p:nvPr/>
        </p:nvSpPr>
        <p:spPr>
          <a:xfrm>
            <a:off x="1771650" y="4171950"/>
            <a:ext cx="2286000" cy="857250"/>
          </a:xfrm>
          <a:prstGeom prst="hexagon">
            <a:avLst>
              <a:gd name="adj" fmla="val 66667"/>
              <a:gd name="vf" fmla="val 115470"/>
            </a:avLst>
          </a:prstGeom>
          <a:solidFill>
            <a:srgbClr val="FFCC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Giáo dục con </a:t>
            </a:r>
            <a:endParaRPr/>
          </a:p>
          <a:p>
            <a:pPr marL="0" marR="0" lvl="0" indent="0" algn="ctr" rtl="0">
              <a:lnSpc>
                <a:spcPct val="100000"/>
              </a:lnSpc>
              <a:spcBef>
                <a:spcPts val="0"/>
              </a:spcBef>
              <a:spcAft>
                <a:spcPts val="0"/>
              </a:spcAft>
              <a:buClr>
                <a:srgbClr val="000000"/>
              </a:buClr>
              <a:buSzPts val="1650"/>
              <a:buFont typeface="Arial"/>
              <a:buNone/>
            </a:pPr>
            <a:endParaRPr sz="1650" b="1" i="0" u="none" strike="noStrike" cap="none">
              <a:solidFill>
                <a:srgbClr val="0033CC"/>
              </a:solidFill>
              <a:latin typeface="Verdana"/>
              <a:ea typeface="Verdana"/>
              <a:cs typeface="Verdana"/>
              <a:sym typeface="Verdana"/>
            </a:endParaRPr>
          </a:p>
        </p:txBody>
      </p:sp>
      <p:sp>
        <p:nvSpPr>
          <p:cNvPr id="715" name="Google Shape;715;p79"/>
          <p:cNvSpPr/>
          <p:nvPr/>
        </p:nvSpPr>
        <p:spPr>
          <a:xfrm>
            <a:off x="6400800" y="1657350"/>
            <a:ext cx="1428750" cy="19431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1600"/>
              <a:buFont typeface="Verdana"/>
              <a:buNone/>
            </a:pPr>
            <a:r>
              <a:rPr lang="en-US" sz="1600" b="1" i="0" u="none" strike="noStrike" cap="none">
                <a:solidFill>
                  <a:srgbClr val="FF3300"/>
                </a:solidFill>
                <a:latin typeface="Verdana"/>
                <a:ea typeface="Verdana"/>
                <a:cs typeface="Verdana"/>
                <a:sym typeface="Verdana"/>
              </a:rPr>
              <a:t>VT S</a:t>
            </a:r>
            <a:r>
              <a:rPr lang="en-US" sz="1600" b="1" i="0" u="none" strike="noStrike" cap="none">
                <a:solidFill>
                  <a:srgbClr val="FF3300"/>
                </a:solidFill>
                <a:latin typeface="Arial"/>
                <a:ea typeface="Arial"/>
                <a:cs typeface="Arial"/>
                <a:sym typeface="Arial"/>
              </a:rPr>
              <a:t>ẢN XUÂT</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Tạo ra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thu nhập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bằng sản</a:t>
            </a:r>
            <a:endParaRPr sz="1650" b="1" i="0" u="none" strike="noStrike" cap="none">
              <a:solidFill>
                <a:srgbClr val="0033CC"/>
              </a:solidFill>
              <a:latin typeface="Verdana"/>
              <a:ea typeface="Verdana"/>
              <a:cs typeface="Verdana"/>
              <a:sym typeface="Verdana"/>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phẩm hoặc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bằng tiền</a:t>
            </a:r>
            <a:endParaRPr sz="1650" b="1" i="0" u="none" strike="noStrike" cap="none">
              <a:solidFill>
                <a:srgbClr val="0033CC"/>
              </a:solidFill>
              <a:latin typeface="Verdana"/>
              <a:ea typeface="Verdana"/>
              <a:cs typeface="Verdana"/>
              <a:sym typeface="Verdana"/>
            </a:endParaRPr>
          </a:p>
        </p:txBody>
      </p:sp>
      <p:cxnSp>
        <p:nvCxnSpPr>
          <p:cNvPr id="716" name="Google Shape;716;p79"/>
          <p:cNvCxnSpPr/>
          <p:nvPr/>
        </p:nvCxnSpPr>
        <p:spPr>
          <a:xfrm rot="10800000" flipH="1">
            <a:off x="3943350" y="1428750"/>
            <a:ext cx="914400" cy="742950"/>
          </a:xfrm>
          <a:prstGeom prst="straightConnector1">
            <a:avLst/>
          </a:prstGeom>
          <a:noFill/>
          <a:ln w="57150" cap="flat" cmpd="thinThick">
            <a:solidFill>
              <a:schemeClr val="dk1"/>
            </a:solidFill>
            <a:prstDash val="solid"/>
            <a:round/>
            <a:headEnd type="none" w="med" len="med"/>
            <a:tailEnd type="triangle" w="med" len="med"/>
          </a:ln>
        </p:spPr>
      </p:cxnSp>
      <p:cxnSp>
        <p:nvCxnSpPr>
          <p:cNvPr id="717" name="Google Shape;717;p79"/>
          <p:cNvCxnSpPr/>
          <p:nvPr/>
        </p:nvCxnSpPr>
        <p:spPr>
          <a:xfrm flipH="1">
            <a:off x="2914650" y="3600450"/>
            <a:ext cx="514350" cy="571500"/>
          </a:xfrm>
          <a:prstGeom prst="straightConnector1">
            <a:avLst/>
          </a:prstGeom>
          <a:noFill/>
          <a:ln w="57150" cap="flat" cmpd="thinThick">
            <a:solidFill>
              <a:schemeClr val="dk1"/>
            </a:solidFill>
            <a:prstDash val="solid"/>
            <a:round/>
            <a:headEnd type="none" w="med" len="med"/>
            <a:tailEnd type="triangle" w="med" len="med"/>
          </a:ln>
        </p:spPr>
      </p:cxnSp>
      <p:cxnSp>
        <p:nvCxnSpPr>
          <p:cNvPr id="718" name="Google Shape;718;p79"/>
          <p:cNvCxnSpPr/>
          <p:nvPr/>
        </p:nvCxnSpPr>
        <p:spPr>
          <a:xfrm rot="10800000" flipH="1">
            <a:off x="5029200" y="1600200"/>
            <a:ext cx="457200" cy="742950"/>
          </a:xfrm>
          <a:prstGeom prst="straightConnector1">
            <a:avLst/>
          </a:prstGeom>
          <a:noFill/>
          <a:ln w="9525" cap="flat" cmpd="sng">
            <a:solidFill>
              <a:srgbClr val="FF0000"/>
            </a:solidFill>
            <a:prstDash val="dashDot"/>
            <a:round/>
            <a:headEnd type="none" w="med" len="med"/>
            <a:tailEnd type="triangle" w="med" len="med"/>
          </a:ln>
        </p:spPr>
      </p:cxnSp>
      <p:cxnSp>
        <p:nvCxnSpPr>
          <p:cNvPr id="719" name="Google Shape;719;p79"/>
          <p:cNvCxnSpPr/>
          <p:nvPr/>
        </p:nvCxnSpPr>
        <p:spPr>
          <a:xfrm flipH="1">
            <a:off x="3714750" y="3429000"/>
            <a:ext cx="1371600" cy="971550"/>
          </a:xfrm>
          <a:prstGeom prst="straightConnector1">
            <a:avLst/>
          </a:prstGeom>
          <a:noFill/>
          <a:ln w="9525" cap="flat" cmpd="sng">
            <a:solidFill>
              <a:srgbClr val="FF0000"/>
            </a:solidFill>
            <a:prstDash val="dashDot"/>
            <a:round/>
            <a:headEnd type="none" w="med" len="med"/>
            <a:tailEnd type="triangle" w="med" len="med"/>
          </a:ln>
        </p:spPr>
      </p:cxnSp>
      <p:cxnSp>
        <p:nvCxnSpPr>
          <p:cNvPr id="720" name="Google Shape;720;p79"/>
          <p:cNvCxnSpPr/>
          <p:nvPr/>
        </p:nvCxnSpPr>
        <p:spPr>
          <a:xfrm rot="10800000" flipH="1">
            <a:off x="5429250" y="3200400"/>
            <a:ext cx="971550" cy="57150"/>
          </a:xfrm>
          <a:prstGeom prst="straightConnector1">
            <a:avLst/>
          </a:prstGeom>
          <a:noFill/>
          <a:ln w="76200" cap="flat" cmpd="tri">
            <a:solidFill>
              <a:srgbClr val="FF3300"/>
            </a:solidFill>
            <a:prstDash val="solid"/>
            <a:round/>
            <a:headEnd type="none" w="med" len="med"/>
            <a:tailEnd type="triangle" w="med" len="med"/>
          </a:ln>
        </p:spPr>
      </p:cxnSp>
      <p:sp>
        <p:nvSpPr>
          <p:cNvPr id="721" name="Google Shape;721;p79"/>
          <p:cNvSpPr/>
          <p:nvPr/>
        </p:nvSpPr>
        <p:spPr>
          <a:xfrm>
            <a:off x="5086350" y="4057650"/>
            <a:ext cx="2400300" cy="1200150"/>
          </a:xfrm>
          <a:prstGeom prst="horizontalScroll">
            <a:avLst>
              <a:gd name="adj" fmla="val 12500"/>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1600"/>
              <a:buFont typeface="Arial"/>
              <a:buNone/>
            </a:pPr>
            <a:r>
              <a:rPr lang="en-US" sz="1600" b="1" i="0" u="none" strike="noStrike" cap="none">
                <a:solidFill>
                  <a:srgbClr val="FF3300"/>
                </a:solidFill>
                <a:latin typeface="Arial"/>
                <a:ea typeface="Arial"/>
                <a:cs typeface="Arial"/>
                <a:sym typeface="Arial"/>
              </a:rPr>
              <a:t>VT CỘNG ĐỒNG</a:t>
            </a:r>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Hoạt động vì lợi ích CĐ</a:t>
            </a:r>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Quản trị cộng đồng</a:t>
            </a:r>
            <a:endParaRPr sz="1500" b="1" i="0" u="none" strike="noStrike" cap="none">
              <a:solidFill>
                <a:srgbClr val="000000"/>
              </a:solidFill>
              <a:latin typeface="Arial"/>
              <a:ea typeface="Arial"/>
              <a:cs typeface="Arial"/>
              <a:sym typeface="Arial"/>
            </a:endParaRPr>
          </a:p>
        </p:txBody>
      </p:sp>
      <p:cxnSp>
        <p:nvCxnSpPr>
          <p:cNvPr id="722" name="Google Shape;722;p79"/>
          <p:cNvCxnSpPr/>
          <p:nvPr/>
        </p:nvCxnSpPr>
        <p:spPr>
          <a:xfrm>
            <a:off x="5372100" y="3257550"/>
            <a:ext cx="1028700" cy="914400"/>
          </a:xfrm>
          <a:prstGeom prst="straightConnector1">
            <a:avLst/>
          </a:prstGeom>
          <a:noFill/>
          <a:ln w="76200" cap="flat" cmpd="tri">
            <a:solidFill>
              <a:srgbClr val="FF3300"/>
            </a:solidFill>
            <a:prstDash val="solid"/>
            <a:round/>
            <a:headEnd type="none" w="med" len="med"/>
            <a:tailEnd type="triangle" w="med" len="med"/>
          </a:ln>
        </p:spPr>
      </p:cxnSp>
      <p:cxnSp>
        <p:nvCxnSpPr>
          <p:cNvPr id="723" name="Google Shape;723;p79"/>
          <p:cNvCxnSpPr/>
          <p:nvPr/>
        </p:nvCxnSpPr>
        <p:spPr>
          <a:xfrm>
            <a:off x="3429000" y="3600450"/>
            <a:ext cx="1714500" cy="971550"/>
          </a:xfrm>
          <a:prstGeom prst="straightConnector1">
            <a:avLst/>
          </a:prstGeom>
          <a:noFill/>
          <a:ln w="57150" cap="flat" cmpd="thinThick">
            <a:solidFill>
              <a:schemeClr val="dk1"/>
            </a:solidFill>
            <a:prstDash val="solid"/>
            <a:round/>
            <a:headEnd type="none" w="med" len="med"/>
            <a:tailEnd type="triangle" w="med" len="med"/>
          </a:ln>
        </p:spPr>
      </p:cxnSp>
      <p:pic>
        <p:nvPicPr>
          <p:cNvPr id="724" name="Google Shape;724;p79" descr="j0199036"/>
          <p:cNvPicPr preferRelativeResize="0"/>
          <p:nvPr/>
        </p:nvPicPr>
        <p:blipFill rotWithShape="1">
          <a:blip r:embed="rId4">
            <a:alphaModFix/>
          </a:blip>
          <a:srcRect/>
          <a:stretch/>
        </p:blipFill>
        <p:spPr>
          <a:xfrm>
            <a:off x="4229100" y="2343150"/>
            <a:ext cx="1657350" cy="1543050"/>
          </a:xfrm>
          <a:prstGeom prst="rect">
            <a:avLst/>
          </a:prstGeom>
          <a:solidFill>
            <a:srgbClr val="7030A0"/>
          </a:solidFill>
          <a:ln>
            <a:noFill/>
          </a:ln>
        </p:spPr>
      </p:pic>
      <p:pic>
        <p:nvPicPr>
          <p:cNvPr id="725" name="Google Shape;725;p79" descr="j0186348"/>
          <p:cNvPicPr preferRelativeResize="0"/>
          <p:nvPr/>
        </p:nvPicPr>
        <p:blipFill rotWithShape="1">
          <a:blip r:embed="rId5">
            <a:alphaModFix/>
          </a:blip>
          <a:srcRect/>
          <a:stretch/>
        </p:blipFill>
        <p:spPr>
          <a:xfrm>
            <a:off x="2800350" y="2114550"/>
            <a:ext cx="1200150" cy="1539479"/>
          </a:xfrm>
          <a:prstGeom prst="rect">
            <a:avLst/>
          </a:prstGeom>
          <a:noFill/>
          <a:ln>
            <a:noFill/>
          </a:ln>
        </p:spPr>
      </p:pic>
      <p:cxnSp>
        <p:nvCxnSpPr>
          <p:cNvPr id="726" name="Google Shape;726;p79"/>
          <p:cNvCxnSpPr/>
          <p:nvPr/>
        </p:nvCxnSpPr>
        <p:spPr>
          <a:xfrm>
            <a:off x="3886200" y="2171700"/>
            <a:ext cx="2514600" cy="0"/>
          </a:xfrm>
          <a:prstGeom prst="straightConnector1">
            <a:avLst/>
          </a:prstGeom>
          <a:noFill/>
          <a:ln w="57150" cap="flat" cmpd="thinThick">
            <a:solidFill>
              <a:schemeClr val="dk1"/>
            </a:solidFill>
            <a:prstDash val="solid"/>
            <a:round/>
            <a:headEnd type="none" w="med" len="med"/>
            <a:tailEnd type="triangle" w="med" len="med"/>
          </a:ln>
        </p:spPr>
      </p:cxnSp>
      <p:sp>
        <p:nvSpPr>
          <p:cNvPr id="727" name="Google Shape;727;p79"/>
          <p:cNvSpPr/>
          <p:nvPr/>
        </p:nvSpPr>
        <p:spPr>
          <a:xfrm>
            <a:off x="1314450" y="571500"/>
            <a:ext cx="2457450" cy="914400"/>
          </a:xfrm>
          <a:prstGeom prst="octagon">
            <a:avLst>
              <a:gd name="adj" fmla="val 29287"/>
            </a:avLst>
          </a:prstGeom>
          <a:solidFill>
            <a:srgbClr val="FFCC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Mang thai, sinh</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con và cho con bú </a:t>
            </a:r>
            <a:endParaRPr/>
          </a:p>
          <a:p>
            <a:pPr marL="0" marR="0" lvl="0" indent="0" algn="ctr" rtl="0">
              <a:lnSpc>
                <a:spcPct val="100000"/>
              </a:lnSpc>
              <a:spcBef>
                <a:spcPts val="0"/>
              </a:spcBef>
              <a:spcAft>
                <a:spcPts val="0"/>
              </a:spcAft>
              <a:buClr>
                <a:srgbClr val="0033CC"/>
              </a:buClr>
              <a:buSzPts val="1650"/>
              <a:buFont typeface="Verdana"/>
              <a:buNone/>
            </a:pPr>
            <a:r>
              <a:rPr lang="en-US" sz="1650" b="1" i="0" u="none" strike="noStrike" cap="none">
                <a:solidFill>
                  <a:srgbClr val="0033CC"/>
                </a:solidFill>
                <a:latin typeface="Verdana"/>
                <a:ea typeface="Verdana"/>
                <a:cs typeface="Verdana"/>
                <a:sym typeface="Verdana"/>
              </a:rPr>
              <a:t>bằng sữa mẹ</a:t>
            </a:r>
            <a:endParaRPr/>
          </a:p>
        </p:txBody>
      </p:sp>
      <p:cxnSp>
        <p:nvCxnSpPr>
          <p:cNvPr id="728" name="Google Shape;728;p79"/>
          <p:cNvCxnSpPr/>
          <p:nvPr/>
        </p:nvCxnSpPr>
        <p:spPr>
          <a:xfrm rot="10800000" flipH="1">
            <a:off x="2880123" y="1485900"/>
            <a:ext cx="34528" cy="628650"/>
          </a:xfrm>
          <a:prstGeom prst="straightConnector1">
            <a:avLst/>
          </a:prstGeom>
          <a:noFill/>
          <a:ln w="76200" cap="flat" cmpd="tri">
            <a:solidFill>
              <a:schemeClr val="dk1"/>
            </a:solidFill>
            <a:prstDash val="solid"/>
            <a:round/>
            <a:headEnd type="none" w="med" len="med"/>
            <a:tailEnd type="triangle" w="med" len="med"/>
          </a:ln>
        </p:spPr>
      </p:cxnSp>
      <p:cxnSp>
        <p:nvCxnSpPr>
          <p:cNvPr id="729" name="Google Shape;729;p79"/>
          <p:cNvCxnSpPr/>
          <p:nvPr/>
        </p:nvCxnSpPr>
        <p:spPr>
          <a:xfrm rot="10800000">
            <a:off x="2171700" y="2857500"/>
            <a:ext cx="628650" cy="0"/>
          </a:xfrm>
          <a:prstGeom prst="straightConnector1">
            <a:avLst/>
          </a:prstGeom>
          <a:noFill/>
          <a:ln w="57150" cap="flat" cmpd="thickThin">
            <a:solidFill>
              <a:schemeClr val="dk1"/>
            </a:solidFill>
            <a:prstDash val="solid"/>
            <a:round/>
            <a:headEnd type="none" w="med" len="med"/>
            <a:tailEnd type="triangle" w="med" len="med"/>
          </a:ln>
        </p:spPr>
      </p:cxnSp>
      <p:cxnSp>
        <p:nvCxnSpPr>
          <p:cNvPr id="730" name="Google Shape;730;p79"/>
          <p:cNvCxnSpPr/>
          <p:nvPr/>
        </p:nvCxnSpPr>
        <p:spPr>
          <a:xfrm rot="10800000">
            <a:off x="2114550" y="3257550"/>
            <a:ext cx="2686050" cy="342900"/>
          </a:xfrm>
          <a:prstGeom prst="straightConnector1">
            <a:avLst/>
          </a:prstGeom>
          <a:noFill/>
          <a:ln w="9525" cap="flat" cmpd="sng">
            <a:solidFill>
              <a:srgbClr val="FF0000"/>
            </a:solidFill>
            <a:prstDash val="dashDot"/>
            <a:round/>
            <a:headEnd type="none" w="med" len="med"/>
            <a:tailEnd type="triangle" w="med" len="med"/>
          </a:ln>
        </p:spPr>
      </p:cxnSp>
      <p:sp>
        <p:nvSpPr>
          <p:cNvPr id="731" name="Google Shape;731;p79"/>
          <p:cNvSpPr txBox="1"/>
          <p:nvPr/>
        </p:nvSpPr>
        <p:spPr>
          <a:xfrm>
            <a:off x="3657600" y="114300"/>
            <a:ext cx="4171950" cy="32980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00"/>
              </a:buClr>
              <a:buSzPts val="2400"/>
              <a:buFont typeface="Calibri"/>
              <a:buNone/>
            </a:pPr>
            <a:r>
              <a:rPr lang="en-US" sz="2400" b="1" i="0" u="none" strike="noStrike" cap="none">
                <a:solidFill>
                  <a:srgbClr val="003300"/>
                </a:solidFill>
                <a:latin typeface="Calibri"/>
                <a:ea typeface="Calibri"/>
                <a:cs typeface="Calibri"/>
                <a:sym typeface="Calibri"/>
              </a:rPr>
              <a:t>VAI TRÒ GIỚI THỰC TẾ</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par>
                                <p:cTn id="8" presetID="10" presetClass="entr" presetSubtype="0" fill="hold" nodeType="withEffect">
                                  <p:stCondLst>
                                    <p:cond delay="0"/>
                                  </p:stCondLst>
                                  <p:childTnLst>
                                    <p:set>
                                      <p:cBhvr>
                                        <p:cTn id="9" dur="1" fill="hold">
                                          <p:stCondLst>
                                            <p:cond delay="0"/>
                                          </p:stCondLst>
                                        </p:cTn>
                                        <p:tgtEl>
                                          <p:spTgt spid="715"/>
                                        </p:tgtEl>
                                        <p:attrNameLst>
                                          <p:attrName>style.visibility</p:attrName>
                                        </p:attrNameLst>
                                      </p:cBhvr>
                                      <p:to>
                                        <p:strVal val="visible"/>
                                      </p:to>
                                    </p:set>
                                    <p:animEffect transition="in" filter="fade">
                                      <p:cBhvr>
                                        <p:cTn id="10" dur="500"/>
                                        <p:tgtEl>
                                          <p:spTgt spid="715"/>
                                        </p:tgtEl>
                                      </p:cBhvr>
                                    </p:animEffect>
                                  </p:childTnLst>
                                </p:cTn>
                              </p:par>
                              <p:par>
                                <p:cTn id="11" presetID="10" presetClass="entr" presetSubtype="0" fill="hold" nodeType="withEffect">
                                  <p:stCondLst>
                                    <p:cond delay="0"/>
                                  </p:stCondLst>
                                  <p:childTnLst>
                                    <p:set>
                                      <p:cBhvr>
                                        <p:cTn id="12" dur="1" fill="hold">
                                          <p:stCondLst>
                                            <p:cond delay="0"/>
                                          </p:stCondLst>
                                        </p:cTn>
                                        <p:tgtEl>
                                          <p:spTgt spid="721"/>
                                        </p:tgtEl>
                                        <p:attrNameLst>
                                          <p:attrName>style.visibility</p:attrName>
                                        </p:attrNameLst>
                                      </p:cBhvr>
                                      <p:to>
                                        <p:strVal val="visible"/>
                                      </p:to>
                                    </p:set>
                                    <p:animEffect transition="in" filter="fade">
                                      <p:cBhvr>
                                        <p:cTn id="13" dur="500"/>
                                        <p:tgtEl>
                                          <p:spTgt spid="7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4"/>
                                        </p:tgtEl>
                                        <p:attrNameLst>
                                          <p:attrName>style.visibility</p:attrName>
                                        </p:attrNameLst>
                                      </p:cBhvr>
                                      <p:to>
                                        <p:strVal val="visible"/>
                                      </p:to>
                                    </p:set>
                                    <p:animEffect transition="in" filter="fade">
                                      <p:cBhvr>
                                        <p:cTn id="18" dur="500"/>
                                        <p:tgtEl>
                                          <p:spTgt spid="724"/>
                                        </p:tgtEl>
                                      </p:cBhvr>
                                    </p:animEffect>
                                  </p:childTnLst>
                                </p:cTn>
                              </p:par>
                              <p:par>
                                <p:cTn id="19" presetID="10" presetClass="entr" presetSubtype="0" fill="hold" nodeType="withEffect">
                                  <p:stCondLst>
                                    <p:cond delay="0"/>
                                  </p:stCondLst>
                                  <p:childTnLst>
                                    <p:set>
                                      <p:cBhvr>
                                        <p:cTn id="20" dur="1" fill="hold">
                                          <p:stCondLst>
                                            <p:cond delay="0"/>
                                          </p:stCondLst>
                                        </p:cTn>
                                        <p:tgtEl>
                                          <p:spTgt spid="720"/>
                                        </p:tgtEl>
                                        <p:attrNameLst>
                                          <p:attrName>style.visibility</p:attrName>
                                        </p:attrNameLst>
                                      </p:cBhvr>
                                      <p:to>
                                        <p:strVal val="visible"/>
                                      </p:to>
                                    </p:set>
                                    <p:animEffect transition="in" filter="fade">
                                      <p:cBhvr>
                                        <p:cTn id="21" dur="500"/>
                                        <p:tgtEl>
                                          <p:spTgt spid="720"/>
                                        </p:tgtEl>
                                      </p:cBhvr>
                                    </p:animEffect>
                                  </p:childTnLst>
                                </p:cTn>
                              </p:par>
                              <p:par>
                                <p:cTn id="22" presetID="10" presetClass="entr" presetSubtype="0" fill="hold" nodeType="withEffect">
                                  <p:stCondLst>
                                    <p:cond delay="0"/>
                                  </p:stCondLst>
                                  <p:childTnLst>
                                    <p:set>
                                      <p:cBhvr>
                                        <p:cTn id="23" dur="1" fill="hold">
                                          <p:stCondLst>
                                            <p:cond delay="0"/>
                                          </p:stCondLst>
                                        </p:cTn>
                                        <p:tgtEl>
                                          <p:spTgt spid="722"/>
                                        </p:tgtEl>
                                        <p:attrNameLst>
                                          <p:attrName>style.visibility</p:attrName>
                                        </p:attrNameLst>
                                      </p:cBhvr>
                                      <p:to>
                                        <p:strVal val="visible"/>
                                      </p:to>
                                    </p:set>
                                    <p:animEffect transition="in" filter="fade">
                                      <p:cBhvr>
                                        <p:cTn id="24" dur="500"/>
                                        <p:tgtEl>
                                          <p:spTgt spid="722"/>
                                        </p:tgtEl>
                                      </p:cBhvr>
                                    </p:animEffect>
                                  </p:childTnLst>
                                </p:cTn>
                              </p:par>
                              <p:par>
                                <p:cTn id="25" presetID="10" presetClass="entr" presetSubtype="0" fill="hold" nodeType="withEffect">
                                  <p:stCondLst>
                                    <p:cond delay="0"/>
                                  </p:stCondLst>
                                  <p:childTnLst>
                                    <p:set>
                                      <p:cBhvr>
                                        <p:cTn id="26" dur="1" fill="hold">
                                          <p:stCondLst>
                                            <p:cond delay="0"/>
                                          </p:stCondLst>
                                        </p:cTn>
                                        <p:tgtEl>
                                          <p:spTgt spid="718"/>
                                        </p:tgtEl>
                                        <p:attrNameLst>
                                          <p:attrName>style.visibility</p:attrName>
                                        </p:attrNameLst>
                                      </p:cBhvr>
                                      <p:to>
                                        <p:strVal val="visible"/>
                                      </p:to>
                                    </p:set>
                                    <p:animEffect transition="in" filter="fade">
                                      <p:cBhvr>
                                        <p:cTn id="27" dur="500"/>
                                        <p:tgtEl>
                                          <p:spTgt spid="7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4"/>
                                        </p:tgtEl>
                                        <p:attrNameLst>
                                          <p:attrName>style.visibility</p:attrName>
                                        </p:attrNameLst>
                                      </p:cBhvr>
                                      <p:to>
                                        <p:strVal val="visible"/>
                                      </p:to>
                                    </p:set>
                                    <p:animEffect transition="in" filter="fade">
                                      <p:cBhvr>
                                        <p:cTn id="32" dur="500"/>
                                        <p:tgtEl>
                                          <p:spTgt spid="72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725"/>
                                        </p:tgtEl>
                                        <p:attrNameLst>
                                          <p:attrName>style.visibility</p:attrName>
                                        </p:attrNameLst>
                                      </p:cBhvr>
                                      <p:to>
                                        <p:strVal val="visible"/>
                                      </p:to>
                                    </p:set>
                                    <p:anim calcmode="lin" valueType="num">
                                      <p:cBhvr additive="base">
                                        <p:cTn id="37" dur="500"/>
                                        <p:tgtEl>
                                          <p:spTgt spid="725"/>
                                        </p:tgtEl>
                                        <p:attrNameLst>
                                          <p:attrName>ppt_w</p:attrName>
                                        </p:attrNameLst>
                                      </p:cBhvr>
                                      <p:tavLst>
                                        <p:tav tm="0">
                                          <p:val>
                                            <p:strVal val="0"/>
                                          </p:val>
                                        </p:tav>
                                        <p:tav tm="100000">
                                          <p:val>
                                            <p:strVal val="#ppt_w"/>
                                          </p:val>
                                        </p:tav>
                                      </p:tavLst>
                                    </p:anim>
                                    <p:anim calcmode="lin" valueType="num">
                                      <p:cBhvr additive="base">
                                        <p:cTn id="38" dur="500"/>
                                        <p:tgtEl>
                                          <p:spTgt spid="725"/>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716"/>
                                        </p:tgtEl>
                                        <p:attrNameLst>
                                          <p:attrName>style.visibility</p:attrName>
                                        </p:attrNameLst>
                                      </p:cBhvr>
                                      <p:to>
                                        <p:strVal val="visible"/>
                                      </p:to>
                                    </p:set>
                                    <p:anim calcmode="lin" valueType="num">
                                      <p:cBhvr additive="base">
                                        <p:cTn id="43" dur="500"/>
                                        <p:tgtEl>
                                          <p:spTgt spid="716"/>
                                        </p:tgtEl>
                                        <p:attrNameLst>
                                          <p:attrName>ppt_w</p:attrName>
                                        </p:attrNameLst>
                                      </p:cBhvr>
                                      <p:tavLst>
                                        <p:tav tm="0">
                                          <p:val>
                                            <p:strVal val="0"/>
                                          </p:val>
                                        </p:tav>
                                        <p:tav tm="100000">
                                          <p:val>
                                            <p:strVal val="#ppt_w"/>
                                          </p:val>
                                        </p:tav>
                                      </p:tavLst>
                                    </p:anim>
                                    <p:anim calcmode="lin" valueType="num">
                                      <p:cBhvr additive="base">
                                        <p:cTn id="44" dur="500"/>
                                        <p:tgtEl>
                                          <p:spTgt spid="71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26"/>
                                        </p:tgtEl>
                                        <p:attrNameLst>
                                          <p:attrName>style.visibility</p:attrName>
                                        </p:attrNameLst>
                                      </p:cBhvr>
                                      <p:to>
                                        <p:strVal val="visible"/>
                                      </p:to>
                                    </p:set>
                                    <p:anim calcmode="lin" valueType="num">
                                      <p:cBhvr additive="base">
                                        <p:cTn id="47" dur="500"/>
                                        <p:tgtEl>
                                          <p:spTgt spid="726"/>
                                        </p:tgtEl>
                                        <p:attrNameLst>
                                          <p:attrName>ppt_w</p:attrName>
                                        </p:attrNameLst>
                                      </p:cBhvr>
                                      <p:tavLst>
                                        <p:tav tm="0">
                                          <p:val>
                                            <p:strVal val="0"/>
                                          </p:val>
                                        </p:tav>
                                        <p:tav tm="100000">
                                          <p:val>
                                            <p:strVal val="#ppt_w"/>
                                          </p:val>
                                        </p:tav>
                                      </p:tavLst>
                                    </p:anim>
                                    <p:anim calcmode="lin" valueType="num">
                                      <p:cBhvr additive="base">
                                        <p:cTn id="48" dur="500"/>
                                        <p:tgtEl>
                                          <p:spTgt spid="726"/>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23"/>
                                        </p:tgtEl>
                                        <p:attrNameLst>
                                          <p:attrName>style.visibility</p:attrName>
                                        </p:attrNameLst>
                                      </p:cBhvr>
                                      <p:to>
                                        <p:strVal val="visible"/>
                                      </p:to>
                                    </p:set>
                                    <p:anim calcmode="lin" valueType="num">
                                      <p:cBhvr additive="base">
                                        <p:cTn id="51" dur="500"/>
                                        <p:tgtEl>
                                          <p:spTgt spid="723"/>
                                        </p:tgtEl>
                                        <p:attrNameLst>
                                          <p:attrName>ppt_w</p:attrName>
                                        </p:attrNameLst>
                                      </p:cBhvr>
                                      <p:tavLst>
                                        <p:tav tm="0">
                                          <p:val>
                                            <p:strVal val="0"/>
                                          </p:val>
                                        </p:tav>
                                        <p:tav tm="100000">
                                          <p:val>
                                            <p:strVal val="#ppt_w"/>
                                          </p:val>
                                        </p:tav>
                                      </p:tavLst>
                                    </p:anim>
                                    <p:anim calcmode="lin" valueType="num">
                                      <p:cBhvr additive="base">
                                        <p:cTn id="52" dur="500"/>
                                        <p:tgtEl>
                                          <p:spTgt spid="723"/>
                                        </p:tgtEl>
                                        <p:attrNameLst>
                                          <p:attrName>ppt_h</p:attrName>
                                        </p:attrNameLst>
                                      </p:cBhvr>
                                      <p:tavLst>
                                        <p:tav tm="0">
                                          <p:val>
                                            <p:str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27"/>
                                        </p:tgtEl>
                                        <p:attrNameLst>
                                          <p:attrName>style.visibility</p:attrName>
                                        </p:attrNameLst>
                                      </p:cBhvr>
                                      <p:to>
                                        <p:strVal val="visible"/>
                                      </p:to>
                                    </p:set>
                                    <p:animEffect transition="in" filter="fade">
                                      <p:cBhvr>
                                        <p:cTn id="57" dur="500"/>
                                        <p:tgtEl>
                                          <p:spTgt spid="727"/>
                                        </p:tgtEl>
                                      </p:cBhvr>
                                    </p:animEffect>
                                  </p:childTnLst>
                                </p:cTn>
                              </p:par>
                              <p:par>
                                <p:cTn id="58" presetID="10" presetClass="entr" presetSubtype="0" fill="hold" nodeType="withEffect">
                                  <p:stCondLst>
                                    <p:cond delay="0"/>
                                  </p:stCondLst>
                                  <p:childTnLst>
                                    <p:set>
                                      <p:cBhvr>
                                        <p:cTn id="59" dur="1" fill="hold">
                                          <p:stCondLst>
                                            <p:cond delay="0"/>
                                          </p:stCondLst>
                                        </p:cTn>
                                        <p:tgtEl>
                                          <p:spTgt spid="728"/>
                                        </p:tgtEl>
                                        <p:attrNameLst>
                                          <p:attrName>style.visibility</p:attrName>
                                        </p:attrNameLst>
                                      </p:cBhvr>
                                      <p:to>
                                        <p:strVal val="visible"/>
                                      </p:to>
                                    </p:set>
                                    <p:animEffect transition="in" filter="fade">
                                      <p:cBhvr>
                                        <p:cTn id="60" dur="500"/>
                                        <p:tgtEl>
                                          <p:spTgt spid="728"/>
                                        </p:tgtEl>
                                      </p:cBhvr>
                                    </p:animEffect>
                                  </p:childTnLst>
                                </p:cTn>
                              </p:par>
                              <p:par>
                                <p:cTn id="61" presetID="10" presetClass="entr" presetSubtype="0" fill="hold" nodeType="withEffect">
                                  <p:stCondLst>
                                    <p:cond delay="0"/>
                                  </p:stCondLst>
                                  <p:childTnLst>
                                    <p:set>
                                      <p:cBhvr>
                                        <p:cTn id="62" dur="1" fill="hold">
                                          <p:stCondLst>
                                            <p:cond delay="0"/>
                                          </p:stCondLst>
                                        </p:cTn>
                                        <p:tgtEl>
                                          <p:spTgt spid="729"/>
                                        </p:tgtEl>
                                        <p:attrNameLst>
                                          <p:attrName>style.visibility</p:attrName>
                                        </p:attrNameLst>
                                      </p:cBhvr>
                                      <p:to>
                                        <p:strVal val="visible"/>
                                      </p:to>
                                    </p:set>
                                    <p:animEffect transition="in" filter="fade">
                                      <p:cBhvr>
                                        <p:cTn id="63" dur="500"/>
                                        <p:tgtEl>
                                          <p:spTgt spid="729"/>
                                        </p:tgtEl>
                                      </p:cBhvr>
                                    </p:animEffect>
                                  </p:childTnLst>
                                </p:cTn>
                              </p:par>
                              <p:par>
                                <p:cTn id="64" presetID="10" presetClass="entr" presetSubtype="0" fill="hold" nodeType="withEffect">
                                  <p:stCondLst>
                                    <p:cond delay="0"/>
                                  </p:stCondLst>
                                  <p:childTnLst>
                                    <p:set>
                                      <p:cBhvr>
                                        <p:cTn id="65" dur="1" fill="hold">
                                          <p:stCondLst>
                                            <p:cond delay="0"/>
                                          </p:stCondLst>
                                        </p:cTn>
                                        <p:tgtEl>
                                          <p:spTgt spid="713"/>
                                        </p:tgtEl>
                                        <p:attrNameLst>
                                          <p:attrName>style.visibility</p:attrName>
                                        </p:attrNameLst>
                                      </p:cBhvr>
                                      <p:to>
                                        <p:strVal val="visible"/>
                                      </p:to>
                                    </p:set>
                                    <p:animEffect transition="in" filter="fade">
                                      <p:cBhvr>
                                        <p:cTn id="66" dur="500"/>
                                        <p:tgtEl>
                                          <p:spTgt spid="713"/>
                                        </p:tgtEl>
                                      </p:cBhvr>
                                    </p:animEffect>
                                  </p:childTnLst>
                                </p:cTn>
                              </p:par>
                              <p:par>
                                <p:cTn id="67" presetID="10" presetClass="entr" presetSubtype="0" fill="hold" nodeType="withEffect">
                                  <p:stCondLst>
                                    <p:cond delay="0"/>
                                  </p:stCondLst>
                                  <p:childTnLst>
                                    <p:set>
                                      <p:cBhvr>
                                        <p:cTn id="68" dur="1" fill="hold">
                                          <p:stCondLst>
                                            <p:cond delay="0"/>
                                          </p:stCondLst>
                                        </p:cTn>
                                        <p:tgtEl>
                                          <p:spTgt spid="717"/>
                                        </p:tgtEl>
                                        <p:attrNameLst>
                                          <p:attrName>style.visibility</p:attrName>
                                        </p:attrNameLst>
                                      </p:cBhvr>
                                      <p:to>
                                        <p:strVal val="visible"/>
                                      </p:to>
                                    </p:set>
                                    <p:animEffect transition="in" filter="fade">
                                      <p:cBhvr>
                                        <p:cTn id="69" dur="500"/>
                                        <p:tgtEl>
                                          <p:spTgt spid="717"/>
                                        </p:tgtEl>
                                      </p:cBhvr>
                                    </p:animEffect>
                                  </p:childTnLst>
                                </p:cTn>
                              </p:par>
                              <p:par>
                                <p:cTn id="70" presetID="10" presetClass="entr" presetSubtype="0" fill="hold" nodeType="withEffect">
                                  <p:stCondLst>
                                    <p:cond delay="0"/>
                                  </p:stCondLst>
                                  <p:childTnLst>
                                    <p:set>
                                      <p:cBhvr>
                                        <p:cTn id="71" dur="1" fill="hold">
                                          <p:stCondLst>
                                            <p:cond delay="0"/>
                                          </p:stCondLst>
                                        </p:cTn>
                                        <p:tgtEl>
                                          <p:spTgt spid="714"/>
                                        </p:tgtEl>
                                        <p:attrNameLst>
                                          <p:attrName>style.visibility</p:attrName>
                                        </p:attrNameLst>
                                      </p:cBhvr>
                                      <p:to>
                                        <p:strVal val="visible"/>
                                      </p:to>
                                    </p:set>
                                    <p:animEffect transition="in" filter="fade">
                                      <p:cBhvr>
                                        <p:cTn id="72" dur="500"/>
                                        <p:tgtEl>
                                          <p:spTgt spid="71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19"/>
                                        </p:tgtEl>
                                        <p:attrNameLst>
                                          <p:attrName>style.visibility</p:attrName>
                                        </p:attrNameLst>
                                      </p:cBhvr>
                                      <p:to>
                                        <p:strVal val="visible"/>
                                      </p:to>
                                    </p:set>
                                    <p:anim calcmode="lin" valueType="num">
                                      <p:cBhvr additive="base">
                                        <p:cTn id="77" dur="500"/>
                                        <p:tgtEl>
                                          <p:spTgt spid="7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19"/>
                                        </p:tgtEl>
                                        <p:attrNameLst>
                                          <p:attrName>style.visibility</p:attrName>
                                        </p:attrNameLst>
                                      </p:cBhvr>
                                      <p:to>
                                        <p:strVal val="visible"/>
                                      </p:to>
                                    </p:set>
                                    <p:anim calcmode="lin" valueType="num">
                                      <p:cBhvr additive="base">
                                        <p:cTn id="82" dur="500"/>
                                        <p:tgtEl>
                                          <p:spTgt spid="719"/>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30"/>
                                        </p:tgtEl>
                                        <p:attrNameLst>
                                          <p:attrName>style.visibility</p:attrName>
                                        </p:attrNameLst>
                                      </p:cBhvr>
                                      <p:to>
                                        <p:strVal val="visible"/>
                                      </p:to>
                                    </p:set>
                                    <p:anim calcmode="lin" valueType="num">
                                      <p:cBhvr additive="base">
                                        <p:cTn id="85" dur="500"/>
                                        <p:tgtEl>
                                          <p:spTgt spid="730"/>
                                        </p:tgtEl>
                                        <p:attrNameLst>
                                          <p:attrName>ppt_y</p:attrName>
                                        </p:attrNameLst>
                                      </p:cBhvr>
                                      <p:tavLst>
                                        <p:tav tm="0">
                                          <p:val>
                                            <p:strVal val="#ppt_y+1"/>
                                          </p:val>
                                        </p:tav>
                                        <p:tav tm="100000">
                                          <p:val>
                                            <p:strVal val="#ppt_y"/>
                                          </p:val>
                                        </p:tav>
                                      </p:tavLst>
                                    </p:anim>
                                  </p:childTnLst>
                                </p:cTn>
                              </p:par>
                              <p:par>
                                <p:cTn id="86" presetID="10" presetClass="entr" presetSubtype="0" fill="hold" nodeType="withEffect">
                                  <p:stCondLst>
                                    <p:cond delay="0"/>
                                  </p:stCondLst>
                                  <p:childTnLst>
                                    <p:set>
                                      <p:cBhvr>
                                        <p:cTn id="87" dur="1" fill="hold">
                                          <p:stCondLst>
                                            <p:cond delay="0"/>
                                          </p:stCondLst>
                                        </p:cTn>
                                        <p:tgtEl>
                                          <p:spTgt spid="731"/>
                                        </p:tgtEl>
                                        <p:attrNameLst>
                                          <p:attrName>style.visibility</p:attrName>
                                        </p:attrNameLst>
                                      </p:cBhvr>
                                      <p:to>
                                        <p:strVal val="visible"/>
                                      </p:to>
                                    </p:set>
                                    <p:animEffect transition="in" filter="fade">
                                      <p:cBhvr>
                                        <p:cTn id="88" dur="20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80"/>
          <p:cNvSpPr txBox="1">
            <a:spLocks noGrp="1"/>
          </p:cNvSpPr>
          <p:nvPr>
            <p:ph type="title"/>
          </p:nvPr>
        </p:nvSpPr>
        <p:spPr>
          <a:xfrm>
            <a:off x="1835696" y="-90729"/>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latin typeface="Arial"/>
                <a:ea typeface="Arial"/>
                <a:cs typeface="Arial"/>
                <a:sym typeface="Arial"/>
              </a:rPr>
              <a:t>Thay đổi vai trò giới</a:t>
            </a:r>
            <a:endParaRPr>
              <a:latin typeface="Arial"/>
              <a:ea typeface="Arial"/>
              <a:cs typeface="Arial"/>
              <a:sym typeface="Arial"/>
            </a:endParaRPr>
          </a:p>
        </p:txBody>
      </p:sp>
      <p:sp>
        <p:nvSpPr>
          <p:cNvPr id="737" name="Google Shape;737;p80"/>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45</a:t>
            </a:fld>
            <a:endParaRPr sz="1400" b="0" i="0" u="none" strike="noStrike" cap="none">
              <a:solidFill>
                <a:srgbClr val="898989"/>
              </a:solidFill>
              <a:latin typeface="Calibri"/>
              <a:ea typeface="Calibri"/>
              <a:cs typeface="Calibri"/>
              <a:sym typeface="Calibri"/>
            </a:endParaRPr>
          </a:p>
        </p:txBody>
      </p:sp>
      <p:pic>
        <p:nvPicPr>
          <p:cNvPr id="738" name="Google Shape;738;p80" descr="C:\Users\toshiba\Pictures\Cung hoc nao.jpg"/>
          <p:cNvPicPr preferRelativeResize="0"/>
          <p:nvPr/>
        </p:nvPicPr>
        <p:blipFill rotWithShape="1">
          <a:blip r:embed="rId3">
            <a:alphaModFix/>
          </a:blip>
          <a:srcRect/>
          <a:stretch/>
        </p:blipFill>
        <p:spPr>
          <a:xfrm>
            <a:off x="4629150" y="664369"/>
            <a:ext cx="3257550" cy="2135981"/>
          </a:xfrm>
          <a:prstGeom prst="rect">
            <a:avLst/>
          </a:prstGeom>
          <a:noFill/>
          <a:ln>
            <a:noFill/>
          </a:ln>
        </p:spPr>
      </p:pic>
      <p:pic>
        <p:nvPicPr>
          <p:cNvPr id="739" name="Google Shape;739;p80" descr="C:\Users\toshiba\Pictures\images.jpg"/>
          <p:cNvPicPr preferRelativeResize="0"/>
          <p:nvPr/>
        </p:nvPicPr>
        <p:blipFill rotWithShape="1">
          <a:blip r:embed="rId4">
            <a:alphaModFix/>
          </a:blip>
          <a:srcRect/>
          <a:stretch/>
        </p:blipFill>
        <p:spPr>
          <a:xfrm>
            <a:off x="1314450" y="685800"/>
            <a:ext cx="3200400" cy="2171700"/>
          </a:xfrm>
          <a:prstGeom prst="rect">
            <a:avLst/>
          </a:prstGeom>
          <a:noFill/>
          <a:ln>
            <a:noFill/>
          </a:ln>
        </p:spPr>
      </p:pic>
      <p:pic>
        <p:nvPicPr>
          <p:cNvPr id="740" name="Google Shape;740;p80" descr="5"/>
          <p:cNvPicPr preferRelativeResize="0"/>
          <p:nvPr/>
        </p:nvPicPr>
        <p:blipFill rotWithShape="1">
          <a:blip r:embed="rId5">
            <a:alphaModFix/>
          </a:blip>
          <a:srcRect/>
          <a:stretch/>
        </p:blipFill>
        <p:spPr>
          <a:xfrm>
            <a:off x="3086100" y="2971800"/>
            <a:ext cx="3257550" cy="2171700"/>
          </a:xfrm>
          <a:prstGeom prst="rect">
            <a:avLst/>
          </a:prstGeom>
          <a:noFill/>
          <a:ln>
            <a:noFill/>
          </a:ln>
        </p:spPr>
      </p:pic>
      <p:pic>
        <p:nvPicPr>
          <p:cNvPr id="741" name="Google Shape;741;p80" descr="E:\VVOB. 2014\Lop tap huan LGG trong GD cua Thuy\Anh MN+TH\Thay Ng Huu Toan TPHCM. Ai deo hon.jpg"/>
          <p:cNvPicPr preferRelativeResize="0"/>
          <p:nvPr/>
        </p:nvPicPr>
        <p:blipFill rotWithShape="1">
          <a:blip r:embed="rId6">
            <a:alphaModFix/>
          </a:blip>
          <a:srcRect/>
          <a:stretch/>
        </p:blipFill>
        <p:spPr>
          <a:xfrm>
            <a:off x="1314450" y="571500"/>
            <a:ext cx="3200400" cy="2171700"/>
          </a:xfrm>
          <a:prstGeom prst="rect">
            <a:avLst/>
          </a:prstGeom>
          <a:noFill/>
          <a:ln>
            <a:noFill/>
          </a:ln>
        </p:spPr>
      </p:pic>
      <p:pic>
        <p:nvPicPr>
          <p:cNvPr id="742" name="Google Shape;742;p80" descr="C:\Users\Admin\Pictures\Samsung\Con gai cung gioi Toan.jpg"/>
          <p:cNvPicPr preferRelativeResize="0"/>
          <p:nvPr/>
        </p:nvPicPr>
        <p:blipFill rotWithShape="1">
          <a:blip r:embed="rId7">
            <a:alphaModFix/>
          </a:blip>
          <a:srcRect/>
          <a:stretch/>
        </p:blipFill>
        <p:spPr>
          <a:xfrm>
            <a:off x="4629150" y="571500"/>
            <a:ext cx="3200400" cy="2343150"/>
          </a:xfrm>
          <a:prstGeom prst="rect">
            <a:avLst/>
          </a:prstGeom>
          <a:noFill/>
          <a:ln>
            <a:noFill/>
          </a:ln>
        </p:spPr>
      </p:pic>
      <p:pic>
        <p:nvPicPr>
          <p:cNvPr id="743" name="Google Shape;743;p80"/>
          <p:cNvPicPr preferRelativeResize="0"/>
          <p:nvPr/>
        </p:nvPicPr>
        <p:blipFill rotWithShape="1">
          <a:blip r:embed="rId8">
            <a:alphaModFix/>
          </a:blip>
          <a:srcRect/>
          <a:stretch/>
        </p:blipFill>
        <p:spPr>
          <a:xfrm>
            <a:off x="1314450" y="2971800"/>
            <a:ext cx="3086100" cy="2057400"/>
          </a:xfrm>
          <a:prstGeom prst="rect">
            <a:avLst/>
          </a:prstGeom>
          <a:noFill/>
          <a:ln>
            <a:noFill/>
          </a:ln>
        </p:spPr>
      </p:pic>
      <p:pic>
        <p:nvPicPr>
          <p:cNvPr id="744" name="Google Shape;744;p80" descr="ông bố việt nam, cuộc thi, đại sứ quán Thụy Điển, trao giải, ấn tượng, hình ảnh đẹp"/>
          <p:cNvPicPr preferRelativeResize="0"/>
          <p:nvPr/>
        </p:nvPicPr>
        <p:blipFill rotWithShape="1">
          <a:blip r:embed="rId9">
            <a:alphaModFix/>
          </a:blip>
          <a:srcRect/>
          <a:stretch/>
        </p:blipFill>
        <p:spPr>
          <a:xfrm>
            <a:off x="4686300" y="2971800"/>
            <a:ext cx="3257550" cy="217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anim calcmode="lin" valueType="num">
                                      <p:cBhvr additive="base">
                                        <p:cTn id="7" dur="500"/>
                                        <p:tgtEl>
                                          <p:spTgt spid="741"/>
                                        </p:tgtEl>
                                        <p:attrNameLst>
                                          <p:attrName>ppt_w</p:attrName>
                                        </p:attrNameLst>
                                      </p:cBhvr>
                                      <p:tavLst>
                                        <p:tav tm="0">
                                          <p:val>
                                            <p:strVal val="0"/>
                                          </p:val>
                                        </p:tav>
                                        <p:tav tm="100000">
                                          <p:val>
                                            <p:strVal val="#ppt_w"/>
                                          </p:val>
                                        </p:tav>
                                      </p:tavLst>
                                    </p:anim>
                                    <p:anim calcmode="lin" valueType="num">
                                      <p:cBhvr additive="base">
                                        <p:cTn id="8" dur="500"/>
                                        <p:tgtEl>
                                          <p:spTgt spid="74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42"/>
                                        </p:tgtEl>
                                        <p:attrNameLst>
                                          <p:attrName>style.visibility</p:attrName>
                                        </p:attrNameLst>
                                      </p:cBhvr>
                                      <p:to>
                                        <p:strVal val="visible"/>
                                      </p:to>
                                    </p:set>
                                    <p:anim calcmode="lin" valueType="num">
                                      <p:cBhvr additive="base">
                                        <p:cTn id="11" dur="500"/>
                                        <p:tgtEl>
                                          <p:spTgt spid="742"/>
                                        </p:tgtEl>
                                        <p:attrNameLst>
                                          <p:attrName>ppt_w</p:attrName>
                                        </p:attrNameLst>
                                      </p:cBhvr>
                                      <p:tavLst>
                                        <p:tav tm="0">
                                          <p:val>
                                            <p:strVal val="0"/>
                                          </p:val>
                                        </p:tav>
                                        <p:tav tm="100000">
                                          <p:val>
                                            <p:strVal val="#ppt_w"/>
                                          </p:val>
                                        </p:tav>
                                      </p:tavLst>
                                    </p:anim>
                                    <p:anim calcmode="lin" valueType="num">
                                      <p:cBhvr additive="base">
                                        <p:cTn id="12" dur="500"/>
                                        <p:tgtEl>
                                          <p:spTgt spid="7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43"/>
                                        </p:tgtEl>
                                        <p:attrNameLst>
                                          <p:attrName>style.visibility</p:attrName>
                                        </p:attrNameLst>
                                      </p:cBhvr>
                                      <p:to>
                                        <p:strVal val="visible"/>
                                      </p:to>
                                    </p:set>
                                    <p:anim calcmode="lin" valueType="num">
                                      <p:cBhvr additive="base">
                                        <p:cTn id="15" dur="500"/>
                                        <p:tgtEl>
                                          <p:spTgt spid="743"/>
                                        </p:tgtEl>
                                        <p:attrNameLst>
                                          <p:attrName>ppt_w</p:attrName>
                                        </p:attrNameLst>
                                      </p:cBhvr>
                                      <p:tavLst>
                                        <p:tav tm="0">
                                          <p:val>
                                            <p:strVal val="0"/>
                                          </p:val>
                                        </p:tav>
                                        <p:tav tm="100000">
                                          <p:val>
                                            <p:strVal val="#ppt_w"/>
                                          </p:val>
                                        </p:tav>
                                      </p:tavLst>
                                    </p:anim>
                                    <p:anim calcmode="lin" valueType="num">
                                      <p:cBhvr additive="base">
                                        <p:cTn id="16" dur="500"/>
                                        <p:tgtEl>
                                          <p:spTgt spid="74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4"/>
                                        </p:tgtEl>
                                        <p:attrNameLst>
                                          <p:attrName>style.visibility</p:attrName>
                                        </p:attrNameLst>
                                      </p:cBhvr>
                                      <p:to>
                                        <p:strVal val="visible"/>
                                      </p:to>
                                    </p:set>
                                    <p:anim calcmode="lin" valueType="num">
                                      <p:cBhvr additive="base">
                                        <p:cTn id="19" dur="500"/>
                                        <p:tgtEl>
                                          <p:spTgt spid="744"/>
                                        </p:tgtEl>
                                        <p:attrNameLst>
                                          <p:attrName>ppt_w</p:attrName>
                                        </p:attrNameLst>
                                      </p:cBhvr>
                                      <p:tavLst>
                                        <p:tav tm="0">
                                          <p:val>
                                            <p:strVal val="0"/>
                                          </p:val>
                                        </p:tav>
                                        <p:tav tm="100000">
                                          <p:val>
                                            <p:strVal val="#ppt_w"/>
                                          </p:val>
                                        </p:tav>
                                      </p:tavLst>
                                    </p:anim>
                                    <p:anim calcmode="lin" valueType="num">
                                      <p:cBhvr additive="base">
                                        <p:cTn id="20" dur="500"/>
                                        <p:tgtEl>
                                          <p:spTgt spid="7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81"/>
          <p:cNvSpPr/>
          <p:nvPr/>
        </p:nvSpPr>
        <p:spPr>
          <a:xfrm>
            <a:off x="1371600" y="742950"/>
            <a:ext cx="6457950" cy="1143000"/>
          </a:xfrm>
          <a:prstGeom prst="rect">
            <a:avLst/>
          </a:prstGeom>
          <a:noFill/>
          <a:ln>
            <a:noFill/>
          </a:ln>
        </p:spPr>
        <p:txBody>
          <a:bodyPr spcFirstLastPara="1" wrap="square" lIns="91425" tIns="45700" rIns="91425" bIns="45700" anchor="t" anchorCtr="0">
            <a:noAutofit/>
          </a:bodyPr>
          <a:lstStyle/>
          <a:p>
            <a:pPr marL="297656" marR="0" lvl="0" indent="-297656" algn="l" rtl="0">
              <a:lnSpc>
                <a:spcPct val="90000"/>
              </a:lnSpc>
              <a:spcBef>
                <a:spcPts val="0"/>
              </a:spcBef>
              <a:spcAft>
                <a:spcPts val="0"/>
              </a:spcAft>
              <a:buClr>
                <a:srgbClr val="0000FF"/>
              </a:buClr>
              <a:buSzPts val="2100"/>
              <a:buFont typeface="Noto Sans Symbols"/>
              <a:buChar char="✪"/>
            </a:pPr>
            <a:r>
              <a:rPr lang="en-US" sz="2100" b="1" i="0" u="none" strike="noStrike" cap="none">
                <a:solidFill>
                  <a:srgbClr val="0000FF"/>
                </a:solidFill>
                <a:latin typeface="Times New Roman"/>
                <a:ea typeface="Times New Roman"/>
                <a:cs typeface="Times New Roman"/>
                <a:sym typeface="Times New Roman"/>
              </a:rPr>
              <a:t>Định kiến giới: </a:t>
            </a:r>
            <a:r>
              <a:rPr lang="en-US" sz="2100" b="1" i="0" u="none" strike="noStrike" cap="none">
                <a:solidFill>
                  <a:srgbClr val="003300"/>
                </a:solidFill>
                <a:latin typeface="Times New Roman"/>
                <a:ea typeface="Times New Roman"/>
                <a:cs typeface="Times New Roman"/>
                <a:sym typeface="Times New Roman"/>
              </a:rPr>
              <a:t>Là nhận thức, thái độ và đánh giá thiên lệch, tiêu cực về đặc điểm, vị trí, vai trò và năng lực của nam hoặc </a:t>
            </a:r>
            <a:r>
              <a:rPr lang="en-US" sz="2100" b="1" i="0" u="none" strike="noStrike" cap="none">
                <a:solidFill>
                  <a:srgbClr val="002060"/>
                </a:solidFill>
                <a:latin typeface="Times New Roman"/>
                <a:ea typeface="Times New Roman"/>
                <a:cs typeface="Times New Roman"/>
                <a:sym typeface="Times New Roman"/>
              </a:rPr>
              <a:t>nữ</a:t>
            </a:r>
            <a:r>
              <a:rPr lang="en-US" sz="2100" b="0" i="0" u="none" strike="noStrike" cap="none">
                <a:solidFill>
                  <a:srgbClr val="002060"/>
                </a:solidFill>
                <a:latin typeface="Times New Roman"/>
                <a:ea typeface="Times New Roman"/>
                <a:cs typeface="Times New Roman"/>
                <a:sym typeface="Times New Roman"/>
              </a:rPr>
              <a:t>  </a:t>
            </a:r>
            <a:r>
              <a:rPr lang="en-US" sz="1800" b="0" i="1" u="none" strike="noStrike" cap="none">
                <a:solidFill>
                  <a:srgbClr val="002060"/>
                </a:solidFill>
                <a:latin typeface="Times New Roman"/>
                <a:ea typeface="Times New Roman"/>
                <a:cs typeface="Times New Roman"/>
                <a:sym typeface="Times New Roman"/>
              </a:rPr>
              <a:t>(Điều 5 Luật BĐG)</a:t>
            </a:r>
            <a:endParaRPr/>
          </a:p>
        </p:txBody>
      </p:sp>
      <p:graphicFrame>
        <p:nvGraphicFramePr>
          <p:cNvPr id="751" name="Google Shape;751;p81"/>
          <p:cNvGraphicFramePr/>
          <p:nvPr/>
        </p:nvGraphicFramePr>
        <p:xfrm>
          <a:off x="4686300" y="1771650"/>
          <a:ext cx="3200400" cy="1600200"/>
        </p:xfrm>
        <a:graphic>
          <a:graphicData uri="http://schemas.openxmlformats.org/drawingml/2006/table">
            <a:tbl>
              <a:tblPr firstRow="1" bandRow="1">
                <a:noFill/>
                <a:tableStyleId>{12093719-A166-43FB-B4A5-CA5E92CC87A7}</a:tableStyleId>
              </a:tblPr>
              <a:tblGrid>
                <a:gridCol w="3200400">
                  <a:extLst>
                    <a:ext uri="{9D8B030D-6E8A-4147-A177-3AD203B41FA5}">
                      <a16:colId xmlns:a16="http://schemas.microsoft.com/office/drawing/2014/main" val="20000"/>
                    </a:ext>
                  </a:extLst>
                </a:gridCol>
              </a:tblGrid>
              <a:tr h="16002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solidFill>
                      <a:srgbClr val="00B050"/>
                    </a:solidFill>
                  </a:tcPr>
                </a:tc>
                <a:extLst>
                  <a:ext uri="{0D108BD9-81ED-4DB2-BD59-A6C34878D82A}">
                    <a16:rowId xmlns:a16="http://schemas.microsoft.com/office/drawing/2014/main" val="10000"/>
                  </a:ext>
                </a:extLst>
              </a:tr>
            </a:tbl>
          </a:graphicData>
        </a:graphic>
      </p:graphicFrame>
      <p:sp>
        <p:nvSpPr>
          <p:cNvPr id="752" name="Google Shape;752;p81"/>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2.2 Định kiến giới và PBĐXVG</a:t>
            </a:r>
            <a:endParaRPr/>
          </a:p>
        </p:txBody>
      </p:sp>
      <p:pic>
        <p:nvPicPr>
          <p:cNvPr id="753" name="Google Shape;753;p81" descr="9"/>
          <p:cNvPicPr preferRelativeResize="0">
            <a:picLocks noGrp="1"/>
          </p:cNvPicPr>
          <p:nvPr>
            <p:ph type="body" idx="1"/>
          </p:nvPr>
        </p:nvPicPr>
        <p:blipFill rotWithShape="1">
          <a:blip r:embed="rId3">
            <a:alphaModFix/>
          </a:blip>
          <a:srcRect/>
          <a:stretch/>
        </p:blipFill>
        <p:spPr>
          <a:xfrm>
            <a:off x="4800600" y="1858072"/>
            <a:ext cx="2971800" cy="1371600"/>
          </a:xfrm>
          <a:prstGeom prst="rect">
            <a:avLst/>
          </a:prstGeom>
          <a:solidFill>
            <a:srgbClr val="00B050"/>
          </a:solidFill>
          <a:ln>
            <a:noFill/>
          </a:ln>
        </p:spPr>
      </p:pic>
      <p:pic>
        <p:nvPicPr>
          <p:cNvPr id="754" name="Google Shape;754;p81" descr="53"/>
          <p:cNvPicPr preferRelativeResize="0">
            <a:picLocks noGrp="1"/>
          </p:cNvPicPr>
          <p:nvPr>
            <p:ph type="body" idx="2"/>
          </p:nvPr>
        </p:nvPicPr>
        <p:blipFill rotWithShape="1">
          <a:blip r:embed="rId4">
            <a:alphaModFix/>
          </a:blip>
          <a:srcRect/>
          <a:stretch/>
        </p:blipFill>
        <p:spPr>
          <a:xfrm>
            <a:off x="1257300" y="1943100"/>
            <a:ext cx="3028950" cy="1371600"/>
          </a:xfrm>
          <a:prstGeom prst="rect">
            <a:avLst/>
          </a:prstGeom>
          <a:noFill/>
          <a:ln>
            <a:noFill/>
          </a:ln>
        </p:spPr>
      </p:pic>
      <p:sp>
        <p:nvSpPr>
          <p:cNvPr id="755" name="Google Shape;755;p81"/>
          <p:cNvSpPr/>
          <p:nvPr/>
        </p:nvSpPr>
        <p:spPr>
          <a:xfrm>
            <a:off x="1371600" y="3645322"/>
            <a:ext cx="6457950" cy="1505027"/>
          </a:xfrm>
          <a:prstGeom prst="rect">
            <a:avLst/>
          </a:prstGeom>
          <a:noFill/>
          <a:ln>
            <a:noFill/>
          </a:ln>
        </p:spPr>
        <p:txBody>
          <a:bodyPr spcFirstLastPara="1" wrap="square" lIns="91425" tIns="45700" rIns="91425" bIns="45700" anchor="t" anchorCtr="0">
            <a:noAutofit/>
          </a:bodyPr>
          <a:lstStyle/>
          <a:p>
            <a:pPr marL="297656" marR="0" lvl="0" indent="-297656" algn="just" rtl="0">
              <a:lnSpc>
                <a:spcPct val="90000"/>
              </a:lnSpc>
              <a:spcBef>
                <a:spcPts val="0"/>
              </a:spcBef>
              <a:spcAft>
                <a:spcPts val="0"/>
              </a:spcAft>
              <a:buClr>
                <a:srgbClr val="0000FF"/>
              </a:buClr>
              <a:buSzPts val="2100"/>
              <a:buFont typeface="Noto Sans Symbols"/>
              <a:buChar char="✪"/>
            </a:pPr>
            <a:r>
              <a:rPr lang="en-US" sz="2100" b="1" i="0" u="none" strike="noStrike" cap="none">
                <a:solidFill>
                  <a:srgbClr val="0000FF"/>
                </a:solidFill>
                <a:latin typeface="Times New Roman"/>
                <a:ea typeface="Times New Roman"/>
                <a:cs typeface="Times New Roman"/>
                <a:sym typeface="Times New Roman"/>
              </a:rPr>
              <a:t>Phân biệt đối xử về giới:</a:t>
            </a:r>
            <a:r>
              <a:rPr lang="en-US" sz="2100" b="1" i="0" u="none" strike="noStrike" cap="none">
                <a:solidFill>
                  <a:srgbClr val="003300"/>
                </a:solidFill>
                <a:latin typeface="Times New Roman"/>
                <a:ea typeface="Times New Roman"/>
                <a:cs typeface="Times New Roman"/>
                <a:sym typeface="Times New Roman"/>
              </a:rPr>
              <a:t> Là việc hạn chế, loại trừ, không công nhận hoặc không coi trọng vai trò, vị trí của nam và nữ, gây bất bình đẳng giữa nam và nữ trong các lĩnh vực của đời sống xã hội và gia đình</a:t>
            </a:r>
            <a:endParaRPr sz="2100" b="1" i="0" u="none" strike="noStrike" cap="none">
              <a:solidFill>
                <a:srgbClr val="003300"/>
              </a:solidFill>
              <a:latin typeface="Times New Roman"/>
              <a:ea typeface="Times New Roman"/>
              <a:cs typeface="Times New Roman"/>
              <a:sym typeface="Times New Roman"/>
            </a:endParaRPr>
          </a:p>
          <a:p>
            <a:pPr marL="0" marR="0" lvl="0" indent="0" algn="r" rtl="0">
              <a:lnSpc>
                <a:spcPct val="90000"/>
              </a:lnSpc>
              <a:spcBef>
                <a:spcPts val="0"/>
              </a:spcBef>
              <a:spcAft>
                <a:spcPts val="0"/>
              </a:spcAft>
              <a:buClr>
                <a:srgbClr val="0000FF"/>
              </a:buClr>
              <a:buSzPts val="1800"/>
              <a:buFont typeface="Times New Roman"/>
              <a:buNone/>
            </a:pPr>
            <a:r>
              <a:rPr lang="en-US" sz="1800" b="0" i="1" u="none" strike="noStrike" cap="none">
                <a:solidFill>
                  <a:srgbClr val="002060"/>
                </a:solidFill>
                <a:latin typeface="Times New Roman"/>
                <a:ea typeface="Times New Roman"/>
                <a:cs typeface="Times New Roman"/>
                <a:sym typeface="Times New Roman"/>
              </a:rPr>
              <a:t>(Điều 5 Luật BĐG)</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0">
                                            <p:txEl>
                                              <p:pRg st="0" end="0"/>
                                            </p:txEl>
                                          </p:spTgt>
                                        </p:tgtEl>
                                        <p:attrNameLst>
                                          <p:attrName>style.visibility</p:attrName>
                                        </p:attrNameLst>
                                      </p:cBhvr>
                                      <p:to>
                                        <p:strVal val="visible"/>
                                      </p:to>
                                    </p:set>
                                    <p:animEffect transition="in" filter="fade">
                                      <p:cBhvr>
                                        <p:cTn id="7" dur="500"/>
                                        <p:tgtEl>
                                          <p:spTgt spid="7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4"/>
                                        </p:tgtEl>
                                        <p:attrNameLst>
                                          <p:attrName>style.visibility</p:attrName>
                                        </p:attrNameLst>
                                      </p:cBhvr>
                                      <p:to>
                                        <p:strVal val="visible"/>
                                      </p:to>
                                    </p:set>
                                    <p:animEffect transition="in" filter="fade">
                                      <p:cBhvr>
                                        <p:cTn id="10" dur="500"/>
                                        <p:tgtEl>
                                          <p:spTgt spid="7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1"/>
                                        </p:tgtEl>
                                        <p:attrNameLst>
                                          <p:attrName>style.visibility</p:attrName>
                                        </p:attrNameLst>
                                      </p:cBhvr>
                                      <p:to>
                                        <p:strVal val="visible"/>
                                      </p:to>
                                    </p:set>
                                    <p:animEffect transition="in" filter="fade">
                                      <p:cBhvr>
                                        <p:cTn id="15" dur="500"/>
                                        <p:tgtEl>
                                          <p:spTgt spid="751"/>
                                        </p:tgtEl>
                                      </p:cBhvr>
                                    </p:animEffect>
                                  </p:childTnLst>
                                </p:cTn>
                              </p:par>
                              <p:par>
                                <p:cTn id="16" presetID="10" presetClass="entr" presetSubtype="0" fill="hold" nodeType="withEffect">
                                  <p:stCondLst>
                                    <p:cond delay="0"/>
                                  </p:stCondLst>
                                  <p:childTnLst>
                                    <p:set>
                                      <p:cBhvr>
                                        <p:cTn id="17" dur="1" fill="hold">
                                          <p:stCondLst>
                                            <p:cond delay="0"/>
                                          </p:stCondLst>
                                        </p:cTn>
                                        <p:tgtEl>
                                          <p:spTgt spid="753"/>
                                        </p:tgtEl>
                                        <p:attrNameLst>
                                          <p:attrName>style.visibility</p:attrName>
                                        </p:attrNameLst>
                                      </p:cBhvr>
                                      <p:to>
                                        <p:strVal val="visible"/>
                                      </p:to>
                                    </p:set>
                                    <p:animEffect transition="in" filter="fade">
                                      <p:cBhvr>
                                        <p:cTn id="18"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82"/>
          <p:cNvSpPr txBox="1">
            <a:spLocks noGrp="1"/>
          </p:cNvSpPr>
          <p:nvPr>
            <p:ph type="title"/>
          </p:nvPr>
        </p:nvSpPr>
        <p:spPr>
          <a:xfrm>
            <a:off x="1403648" y="-39034"/>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Nhận diện ĐKG và PBĐXVG</a:t>
            </a:r>
            <a:endParaRPr/>
          </a:p>
        </p:txBody>
      </p:sp>
      <p:sp>
        <p:nvSpPr>
          <p:cNvPr id="761" name="Google Shape;761;p82"/>
          <p:cNvSpPr txBox="1">
            <a:spLocks noGrp="1"/>
          </p:cNvSpPr>
          <p:nvPr>
            <p:ph type="body" idx="1"/>
          </p:nvPr>
        </p:nvSpPr>
        <p:spPr>
          <a:xfrm>
            <a:off x="1115615" y="1348030"/>
            <a:ext cx="7993739" cy="3498182"/>
          </a:xfrm>
          <a:prstGeom prst="rect">
            <a:avLst/>
          </a:prstGeom>
          <a:noFill/>
          <a:ln>
            <a:noFill/>
          </a:ln>
        </p:spPr>
        <p:txBody>
          <a:bodyPr spcFirstLastPara="1" wrap="square" lIns="91425" tIns="45700" rIns="91425" bIns="45700" anchor="t" anchorCtr="0">
            <a:normAutofit fontScale="92500"/>
          </a:bodyPr>
          <a:lstStyle/>
          <a:p>
            <a:pPr marL="0" marR="0" lvl="0" indent="-146843" algn="l" rtl="0">
              <a:lnSpc>
                <a:spcPct val="100000"/>
              </a:lnSpc>
              <a:spcBef>
                <a:spcPts val="0"/>
              </a:spcBef>
              <a:spcAft>
                <a:spcPts val="0"/>
              </a:spcAft>
              <a:buClr>
                <a:srgbClr val="0000FF"/>
              </a:buClr>
              <a:buSzPct val="100000"/>
              <a:buFont typeface="Noto Sans Symbols"/>
              <a:buChar char="⮚"/>
            </a:pPr>
            <a:r>
              <a:rPr lang="en-US" sz="2500" b="1" i="0" u="none" strike="noStrike" cap="none">
                <a:solidFill>
                  <a:srgbClr val="0000FF"/>
                </a:solidFill>
                <a:latin typeface="Arial"/>
                <a:ea typeface="Arial"/>
                <a:cs typeface="Arial"/>
                <a:sym typeface="Arial"/>
              </a:rPr>
              <a:t>Nhóm</a:t>
            </a:r>
            <a:r>
              <a:rPr lang="en-US" sz="2500" b="0" i="0" u="none" strike="noStrike" cap="none">
                <a:solidFill>
                  <a:srgbClr val="0000FF"/>
                </a:solidFill>
                <a:latin typeface="Arial"/>
                <a:ea typeface="Arial"/>
                <a:cs typeface="Arial"/>
                <a:sym typeface="Arial"/>
              </a:rPr>
              <a:t> </a:t>
            </a:r>
            <a:r>
              <a:rPr lang="en-US" sz="2500" b="1" i="0" u="none" strike="noStrike" cap="none">
                <a:solidFill>
                  <a:srgbClr val="0000FF"/>
                </a:solidFill>
                <a:latin typeface="Arial"/>
                <a:ea typeface="Arial"/>
                <a:cs typeface="Arial"/>
                <a:sym typeface="Arial"/>
              </a:rPr>
              <a:t>1, 2, 3, 4: </a:t>
            </a:r>
            <a:endParaRPr/>
          </a:p>
          <a:p>
            <a:pPr marL="385763" marR="0" lvl="0" indent="-385794" algn="l" rtl="0">
              <a:lnSpc>
                <a:spcPct val="100000"/>
              </a:lnSpc>
              <a:spcBef>
                <a:spcPts val="0"/>
              </a:spcBef>
              <a:spcAft>
                <a:spcPts val="0"/>
              </a:spcAft>
              <a:buClr>
                <a:srgbClr val="000000"/>
              </a:buClr>
              <a:buSzPct val="100000"/>
              <a:buFont typeface="Arial"/>
              <a:buAutoNum type="arabicPeriod"/>
            </a:pPr>
            <a:r>
              <a:rPr lang="en-US" sz="2500" b="0" i="0" u="none" strike="noStrike" cap="none">
                <a:solidFill>
                  <a:srgbClr val="000000"/>
                </a:solidFill>
                <a:latin typeface="Arial"/>
                <a:ea typeface="Arial"/>
                <a:cs typeface="Arial"/>
                <a:sym typeface="Arial"/>
              </a:rPr>
              <a:t>Liệt kê các ví dụ về định kiến giới và phân biệt đối xử về giới trong gia đình và xã hội. </a:t>
            </a:r>
            <a:endParaRPr/>
          </a:p>
          <a:p>
            <a:pPr marL="385763" marR="0" lvl="0" indent="-385794" algn="l" rtl="0">
              <a:lnSpc>
                <a:spcPct val="100000"/>
              </a:lnSpc>
              <a:spcBef>
                <a:spcPts val="0"/>
              </a:spcBef>
              <a:spcAft>
                <a:spcPts val="0"/>
              </a:spcAft>
              <a:buClr>
                <a:srgbClr val="000000"/>
              </a:buClr>
              <a:buSzPct val="100000"/>
              <a:buFont typeface="Arial"/>
              <a:buAutoNum type="arabicPeriod"/>
            </a:pPr>
            <a:r>
              <a:rPr lang="en-US" sz="2500" b="0" i="0" u="none" strike="noStrike" cap="none">
                <a:solidFill>
                  <a:srgbClr val="000000"/>
                </a:solidFill>
                <a:latin typeface="Arial"/>
                <a:ea typeface="Arial"/>
                <a:cs typeface="Arial"/>
                <a:sym typeface="Arial"/>
              </a:rPr>
              <a:t>Phân tích hệ quả của nó đối với cá nhân, với GĐ và XH</a:t>
            </a:r>
            <a:endParaRPr/>
          </a:p>
          <a:p>
            <a:pPr marL="0" marR="0" lvl="0" indent="-146843" algn="l" rtl="0">
              <a:lnSpc>
                <a:spcPct val="100000"/>
              </a:lnSpc>
              <a:spcBef>
                <a:spcPts val="0"/>
              </a:spcBef>
              <a:spcAft>
                <a:spcPts val="0"/>
              </a:spcAft>
              <a:buClr>
                <a:srgbClr val="0000FF"/>
              </a:buClr>
              <a:buSzPct val="100000"/>
              <a:buFont typeface="Noto Sans Symbols"/>
              <a:buChar char="⮚"/>
            </a:pPr>
            <a:r>
              <a:rPr lang="en-US" sz="2500" b="1" i="0" u="none" strike="noStrike" cap="none">
                <a:solidFill>
                  <a:srgbClr val="0000FF"/>
                </a:solidFill>
                <a:latin typeface="Arial"/>
                <a:ea typeface="Arial"/>
                <a:cs typeface="Arial"/>
                <a:sym typeface="Arial"/>
              </a:rPr>
              <a:t>Nhóm  5, 6, 7, 8: </a:t>
            </a:r>
            <a:endParaRPr/>
          </a:p>
          <a:p>
            <a:pPr marL="385763" marR="0" lvl="0" indent="-385794" algn="l" rtl="0">
              <a:lnSpc>
                <a:spcPct val="100000"/>
              </a:lnSpc>
              <a:spcBef>
                <a:spcPts val="0"/>
              </a:spcBef>
              <a:spcAft>
                <a:spcPts val="0"/>
              </a:spcAft>
              <a:buClr>
                <a:srgbClr val="000000"/>
              </a:buClr>
              <a:buSzPct val="100000"/>
              <a:buFont typeface="Arial"/>
              <a:buAutoNum type="arabicPeriod"/>
            </a:pPr>
            <a:r>
              <a:rPr lang="en-US" sz="2500" b="0" i="0" u="none" strike="noStrike" cap="none">
                <a:solidFill>
                  <a:srgbClr val="000000"/>
                </a:solidFill>
                <a:latin typeface="Arial"/>
                <a:ea typeface="Arial"/>
                <a:cs typeface="Arial"/>
                <a:sym typeface="Arial"/>
              </a:rPr>
              <a:t>Liệt kê các ví dụ về định kiến giới và phân biệt đối xử về giới trong trường học/ngành giáo dục</a:t>
            </a:r>
            <a:endParaRPr sz="2500" b="0" i="0" u="none" strike="noStrike" cap="none">
              <a:solidFill>
                <a:srgbClr val="000000"/>
              </a:solidFill>
              <a:latin typeface="Arial"/>
              <a:ea typeface="Arial"/>
              <a:cs typeface="Arial"/>
              <a:sym typeface="Arial"/>
            </a:endParaRPr>
          </a:p>
          <a:p>
            <a:pPr marL="385763" marR="0" lvl="0" indent="-385794" algn="l" rtl="0">
              <a:lnSpc>
                <a:spcPct val="100000"/>
              </a:lnSpc>
              <a:spcBef>
                <a:spcPts val="0"/>
              </a:spcBef>
              <a:spcAft>
                <a:spcPts val="0"/>
              </a:spcAft>
              <a:buClr>
                <a:srgbClr val="000000"/>
              </a:buClr>
              <a:buSzPct val="100000"/>
              <a:buFont typeface="Arial"/>
              <a:buAutoNum type="arabicPeriod"/>
            </a:pPr>
            <a:r>
              <a:rPr lang="en-US" sz="2500" b="0" i="0" u="none" strike="noStrike" cap="none">
                <a:solidFill>
                  <a:srgbClr val="000000"/>
                </a:solidFill>
                <a:latin typeface="Arial"/>
                <a:ea typeface="Arial"/>
                <a:cs typeface="Arial"/>
                <a:sym typeface="Arial"/>
              </a:rPr>
              <a:t>Phân tích hệ quả của nó đối với cá nhân, với GĐ và XH</a:t>
            </a:r>
            <a:endParaRPr sz="2500" b="0" i="0" u="none" strike="noStrike" cap="none">
              <a:solidFill>
                <a:srgbClr val="000000"/>
              </a:solidFill>
              <a:latin typeface="Arial"/>
              <a:ea typeface="Arial"/>
              <a:cs typeface="Arial"/>
              <a:sym typeface="Arial"/>
            </a:endParaRPr>
          </a:p>
        </p:txBody>
      </p:sp>
      <p:sp>
        <p:nvSpPr>
          <p:cNvPr id="762" name="Google Shape;762;p82"/>
          <p:cNvSpPr txBox="1"/>
          <p:nvPr/>
        </p:nvSpPr>
        <p:spPr>
          <a:xfrm>
            <a:off x="1835696" y="571501"/>
            <a:ext cx="6336703" cy="4472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C"/>
              </a:buClr>
              <a:buSzPts val="2400"/>
              <a:buFont typeface="Arial"/>
              <a:buNone/>
            </a:pPr>
            <a:r>
              <a:rPr lang="en-US" sz="2400" b="1" i="0" u="none" strike="noStrike" cap="none">
                <a:solidFill>
                  <a:srgbClr val="0000CC"/>
                </a:solidFill>
                <a:latin typeface="Arial"/>
                <a:ea typeface="Arial"/>
                <a:cs typeface="Arial"/>
                <a:sym typeface="Arial"/>
              </a:rPr>
              <a:t>Hoạt động 5: THẢO LUẬN NHÓM (15p)</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pic>
        <p:nvPicPr>
          <p:cNvPr id="768" name="Google Shape;768;p83" descr="http://i.imgur.com/kdgMbnM.jpg"/>
          <p:cNvPicPr preferRelativeResize="0"/>
          <p:nvPr/>
        </p:nvPicPr>
        <p:blipFill rotWithShape="1">
          <a:blip r:embed="rId3">
            <a:alphaModFix/>
          </a:blip>
          <a:srcRect/>
          <a:stretch/>
        </p:blipFill>
        <p:spPr>
          <a:xfrm>
            <a:off x="1600200" y="1200150"/>
            <a:ext cx="6057900" cy="1000125"/>
          </a:xfrm>
          <a:prstGeom prst="rect">
            <a:avLst/>
          </a:prstGeom>
          <a:noFill/>
          <a:ln>
            <a:noFill/>
          </a:ln>
        </p:spPr>
      </p:pic>
      <p:sp>
        <p:nvSpPr>
          <p:cNvPr id="769" name="Google Shape;769;p83"/>
          <p:cNvSpPr/>
          <p:nvPr/>
        </p:nvSpPr>
        <p:spPr>
          <a:xfrm>
            <a:off x="1200150" y="2628900"/>
            <a:ext cx="3371850" cy="1714500"/>
          </a:xfrm>
          <a:prstGeom prst="wedgeRoundRectCallout">
            <a:avLst>
              <a:gd name="adj1" fmla="val -382"/>
              <a:gd name="adj2" fmla="val -96325"/>
              <a:gd name="adj3" fmla="val 16667"/>
            </a:avLst>
          </a:prstGeom>
          <a:solidFill>
            <a:srgbClr val="FFFF6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69069" marR="0" lvl="0" indent="-169069" algn="l" rtl="0">
              <a:lnSpc>
                <a:spcPct val="100000"/>
              </a:lnSpc>
              <a:spcBef>
                <a:spcPts val="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Bị cho là yếu ớt, dễ bị tổn thương và cần được bảo vệ.</a:t>
            </a:r>
            <a:endParaRPr sz="1050" b="1" i="1" u="none" strike="noStrike" cap="none">
              <a:solidFill>
                <a:srgbClr val="0000FF"/>
              </a:solidFill>
              <a:latin typeface="Tahoma"/>
              <a:ea typeface="Tahoma"/>
              <a:cs typeface="Tahoma"/>
              <a:sym typeface="Tahoma"/>
            </a:endParaRPr>
          </a:p>
          <a:p>
            <a:pPr marL="169069" marR="0" lvl="0" indent="-169069" algn="l" rtl="0">
              <a:lnSpc>
                <a:spcPct val="100000"/>
              </a:lnSpc>
              <a:spcBef>
                <a:spcPts val="21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Được đánh giá cao về sắc đẹp và sự dễ thương.</a:t>
            </a:r>
            <a:endParaRPr sz="1050" b="1" i="1" u="none" strike="noStrike" cap="none">
              <a:solidFill>
                <a:srgbClr val="0000FF"/>
              </a:solidFill>
              <a:latin typeface="Tahoma"/>
              <a:ea typeface="Tahoma"/>
              <a:cs typeface="Tahoma"/>
              <a:sym typeface="Tahoma"/>
            </a:endParaRPr>
          </a:p>
          <a:p>
            <a:pPr marL="169069" marR="0" lvl="0" indent="-169069" algn="l" rtl="0">
              <a:lnSpc>
                <a:spcPct val="100000"/>
              </a:lnSpc>
              <a:spcBef>
                <a:spcPts val="21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Được mô tả với đặc điểm có tính phụ thuộc, phục tùng, có năng lực nuôi dưỡng.</a:t>
            </a:r>
            <a:endParaRPr sz="1050" b="1" i="1" u="none" strike="noStrike" cap="none">
              <a:solidFill>
                <a:srgbClr val="0000FF"/>
              </a:solidFill>
              <a:latin typeface="Tahoma"/>
              <a:ea typeface="Tahoma"/>
              <a:cs typeface="Tahoma"/>
              <a:sym typeface="Tahoma"/>
            </a:endParaRPr>
          </a:p>
        </p:txBody>
      </p:sp>
      <p:sp>
        <p:nvSpPr>
          <p:cNvPr id="770" name="Google Shape;770;p83"/>
          <p:cNvSpPr/>
          <p:nvPr/>
        </p:nvSpPr>
        <p:spPr>
          <a:xfrm>
            <a:off x="4686300" y="2628900"/>
            <a:ext cx="3314700" cy="1714500"/>
          </a:xfrm>
          <a:prstGeom prst="wedgeRoundRectCallout">
            <a:avLst>
              <a:gd name="adj1" fmla="val -7413"/>
              <a:gd name="adj2" fmla="val -94050"/>
              <a:gd name="adj3" fmla="val 16667"/>
            </a:avLst>
          </a:prstGeom>
          <a:solidFill>
            <a:srgbClr val="FFFF6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69069" marR="0" lvl="0" indent="-169069" algn="l" rtl="0">
              <a:lnSpc>
                <a:spcPct val="100000"/>
              </a:lnSpc>
              <a:spcBef>
                <a:spcPts val="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Được cho là mạnh mẽ, quyết đoán và hiếu động.</a:t>
            </a:r>
            <a:endParaRPr sz="1050" b="1" i="1" u="none" strike="noStrike" cap="none">
              <a:solidFill>
                <a:srgbClr val="0000FF"/>
              </a:solidFill>
              <a:latin typeface="Tahoma"/>
              <a:ea typeface="Tahoma"/>
              <a:cs typeface="Tahoma"/>
              <a:sym typeface="Tahoma"/>
            </a:endParaRPr>
          </a:p>
          <a:p>
            <a:pPr marL="169069" marR="0" lvl="0" indent="-169069" algn="l" rtl="0">
              <a:lnSpc>
                <a:spcPct val="100000"/>
              </a:lnSpc>
              <a:spcBef>
                <a:spcPts val="21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Được đánh giá cao về trí tuệ và sự thành đạt.</a:t>
            </a:r>
            <a:endParaRPr sz="1050" b="1" i="1" u="none" strike="noStrike" cap="none">
              <a:solidFill>
                <a:srgbClr val="0000FF"/>
              </a:solidFill>
              <a:latin typeface="Tahoma"/>
              <a:ea typeface="Tahoma"/>
              <a:cs typeface="Tahoma"/>
              <a:sym typeface="Tahoma"/>
            </a:endParaRPr>
          </a:p>
          <a:p>
            <a:pPr marL="169069" marR="0" lvl="0" indent="-169069" algn="l" rtl="0">
              <a:lnSpc>
                <a:spcPct val="100000"/>
              </a:lnSpc>
              <a:spcBef>
                <a:spcPts val="210"/>
              </a:spcBef>
              <a:spcAft>
                <a:spcPts val="0"/>
              </a:spcAft>
              <a:buClr>
                <a:srgbClr val="0000FF"/>
              </a:buClr>
              <a:buSzPts val="1050"/>
              <a:buFont typeface="Noto Sans Symbols"/>
              <a:buChar char="▪"/>
            </a:pPr>
            <a:r>
              <a:rPr lang="en-US" sz="1050" b="1" i="1" u="none" strike="noStrike" cap="none">
                <a:solidFill>
                  <a:srgbClr val="0000FF"/>
                </a:solidFill>
                <a:latin typeface="Tahoma"/>
                <a:ea typeface="Tahoma"/>
                <a:cs typeface="Tahoma"/>
                <a:sym typeface="Tahoma"/>
              </a:rPr>
              <a:t>Được mô tả với những đặc điểm có tính độc lập, có năng lực cạnh tranh và ra quyết định tốt.</a:t>
            </a:r>
            <a:endParaRPr sz="1050" b="1" i="1" u="none" strike="noStrike" cap="none">
              <a:solidFill>
                <a:srgbClr val="0000FF"/>
              </a:solidFill>
              <a:latin typeface="Tahoma"/>
              <a:ea typeface="Tahoma"/>
              <a:cs typeface="Tahoma"/>
              <a:sym typeface="Tahoma"/>
            </a:endParaRPr>
          </a:p>
        </p:txBody>
      </p:sp>
      <p:sp>
        <p:nvSpPr>
          <p:cNvPr id="771" name="Google Shape;771;p83"/>
          <p:cNvSpPr/>
          <p:nvPr/>
        </p:nvSpPr>
        <p:spPr>
          <a:xfrm>
            <a:off x="1600201" y="228600"/>
            <a:ext cx="6057900" cy="62865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Ví dụ về định kiến giới trong GĐ&amp;XH</a:t>
            </a:r>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500"/>
                                        <p:tgtEl>
                                          <p:spTgt spid="768"/>
                                        </p:tgtEl>
                                      </p:cBhvr>
                                    </p:animEffect>
                                  </p:childTnLst>
                                </p:cTn>
                              </p:par>
                              <p:par>
                                <p:cTn id="8" presetID="23" presetClass="entr" presetSubtype="16" fill="hold" nodeType="withEffect">
                                  <p:stCondLst>
                                    <p:cond delay="0"/>
                                  </p:stCondLst>
                                  <p:childTnLst>
                                    <p:set>
                                      <p:cBhvr>
                                        <p:cTn id="9" dur="1" fill="hold">
                                          <p:stCondLst>
                                            <p:cond delay="0"/>
                                          </p:stCondLst>
                                        </p:cTn>
                                        <p:tgtEl>
                                          <p:spTgt spid="769"/>
                                        </p:tgtEl>
                                        <p:attrNameLst>
                                          <p:attrName>style.visibility</p:attrName>
                                        </p:attrNameLst>
                                      </p:cBhvr>
                                      <p:to>
                                        <p:strVal val="visible"/>
                                      </p:to>
                                    </p:set>
                                    <p:anim calcmode="lin" valueType="num">
                                      <p:cBhvr additive="base">
                                        <p:cTn id="10" dur="500"/>
                                        <p:tgtEl>
                                          <p:spTgt spid="769"/>
                                        </p:tgtEl>
                                        <p:attrNameLst>
                                          <p:attrName>ppt_w</p:attrName>
                                        </p:attrNameLst>
                                      </p:cBhvr>
                                      <p:tavLst>
                                        <p:tav tm="0">
                                          <p:val>
                                            <p:strVal val="0"/>
                                          </p:val>
                                        </p:tav>
                                        <p:tav tm="100000">
                                          <p:val>
                                            <p:strVal val="#ppt_w"/>
                                          </p:val>
                                        </p:tav>
                                      </p:tavLst>
                                    </p:anim>
                                    <p:anim calcmode="lin" valueType="num">
                                      <p:cBhvr additive="base">
                                        <p:cTn id="11" dur="500"/>
                                        <p:tgtEl>
                                          <p:spTgt spid="769"/>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770"/>
                                        </p:tgtEl>
                                        <p:attrNameLst>
                                          <p:attrName>style.visibility</p:attrName>
                                        </p:attrNameLst>
                                      </p:cBhvr>
                                      <p:to>
                                        <p:strVal val="visible"/>
                                      </p:to>
                                    </p:set>
                                    <p:animEffect transition="in" filter="fade">
                                      <p:cBhvr>
                                        <p:cTn id="14" dur="10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84"/>
          <p:cNvSpPr/>
          <p:nvPr/>
        </p:nvSpPr>
        <p:spPr>
          <a:xfrm>
            <a:off x="1143000" y="62345"/>
            <a:ext cx="6572250" cy="549381"/>
          </a:xfrm>
          <a:prstGeom prst="rect">
            <a:avLst/>
          </a:prstGeom>
          <a:noFill/>
          <a:ln>
            <a:noFill/>
          </a:ln>
        </p:spPr>
        <p:txBody>
          <a:bodyPr spcFirstLastPara="1" wrap="square" lIns="91425" tIns="45700" rIns="91425" bIns="45700" anchor="t" anchorCtr="0">
            <a:noAutofit/>
          </a:bodyPr>
          <a:lstStyle/>
          <a:p>
            <a:pPr marL="348854" marR="0" lvl="0" indent="-348854" algn="ctr" rtl="0">
              <a:lnSpc>
                <a:spcPct val="90000"/>
              </a:lnSpc>
              <a:spcBef>
                <a:spcPts val="0"/>
              </a:spcBef>
              <a:spcAft>
                <a:spcPts val="0"/>
              </a:spcAft>
              <a:buClr>
                <a:srgbClr val="0000FF"/>
              </a:buClr>
              <a:buSzPts val="1650"/>
              <a:buFont typeface="Verdana"/>
              <a:buNone/>
            </a:pPr>
            <a:r>
              <a:rPr lang="en-US" sz="1650" b="1" i="0" u="none" strike="noStrike" cap="none">
                <a:solidFill>
                  <a:srgbClr val="0000FF"/>
                </a:solidFill>
                <a:latin typeface="Verdana"/>
                <a:ea typeface="Verdana"/>
                <a:cs typeface="Verdana"/>
                <a:sym typeface="Verdana"/>
              </a:rPr>
              <a:t>Ví dụ: Định kiến giới/Khuôn mẫu giới trong sách giáo khoa và tài liệu hướng nghiệp phổ thông</a:t>
            </a:r>
            <a:endParaRPr sz="1650" b="0" i="1" u="none" strike="noStrike" cap="none">
              <a:solidFill>
                <a:srgbClr val="000000"/>
              </a:solidFill>
              <a:latin typeface="Verdana"/>
              <a:ea typeface="Verdana"/>
              <a:cs typeface="Verdana"/>
              <a:sym typeface="Verdana"/>
            </a:endParaRPr>
          </a:p>
        </p:txBody>
      </p:sp>
      <p:graphicFrame>
        <p:nvGraphicFramePr>
          <p:cNvPr id="777" name="Google Shape;777;p84"/>
          <p:cNvGraphicFramePr/>
          <p:nvPr>
            <p:extLst>
              <p:ext uri="{D42A27DB-BD31-4B8C-83A1-F6EECF244321}">
                <p14:modId xmlns:p14="http://schemas.microsoft.com/office/powerpoint/2010/main" val="218339247"/>
              </p:ext>
            </p:extLst>
          </p:nvPr>
        </p:nvGraphicFramePr>
        <p:xfrm>
          <a:off x="1143001" y="685800"/>
          <a:ext cx="6858000" cy="4755490"/>
        </p:xfrm>
        <a:graphic>
          <a:graphicData uri="http://schemas.openxmlformats.org/drawingml/2006/table">
            <a:tbl>
              <a:tblPr firstRow="1" bandRow="1">
                <a:noFill/>
                <a:tableStyleId>{12093719-A166-43FB-B4A5-CA5E92CC87A7}</a:tableStyleId>
              </a:tblPr>
              <a:tblGrid>
                <a:gridCol w="1075450">
                  <a:extLst>
                    <a:ext uri="{9D8B030D-6E8A-4147-A177-3AD203B41FA5}">
                      <a16:colId xmlns:a16="http://schemas.microsoft.com/office/drawing/2014/main" val="20000"/>
                    </a:ext>
                  </a:extLst>
                </a:gridCol>
                <a:gridCol w="28679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564450">
                <a:tc>
                  <a:txBody>
                    <a:bodyPr/>
                    <a:lstStyle/>
                    <a:p>
                      <a:pPr marL="0" marR="0" lvl="0" indent="0" algn="ctr" rtl="0">
                        <a:lnSpc>
                          <a:spcPct val="100000"/>
                        </a:lnSpc>
                        <a:spcBef>
                          <a:spcPts val="0"/>
                        </a:spcBef>
                        <a:spcAft>
                          <a:spcPts val="0"/>
                        </a:spcAft>
                        <a:buClr>
                          <a:schemeClr val="lt2"/>
                        </a:buClr>
                        <a:buSzPts val="1500"/>
                        <a:buFont typeface="Arial"/>
                        <a:buNone/>
                      </a:pPr>
                      <a:r>
                        <a:rPr lang="en-US" sz="1500" u="none" strike="noStrike" cap="none">
                          <a:solidFill>
                            <a:schemeClr val="lt2"/>
                          </a:solidFill>
                        </a:rPr>
                        <a:t>Các  phát hiện</a:t>
                      </a:r>
                      <a:endParaRPr sz="1500" u="none" strike="noStrike" cap="none">
                        <a:solidFill>
                          <a:schemeClr val="lt2"/>
                        </a:solidFill>
                      </a:endParaRPr>
                    </a:p>
                  </a:txBody>
                  <a:tcPr marL="68575" marR="68575" marT="34300" marB="34300">
                    <a:solidFill>
                      <a:srgbClr val="FFC000"/>
                    </a:solidFill>
                  </a:tcPr>
                </a:tc>
                <a:tc>
                  <a:txBody>
                    <a:bodyPr/>
                    <a:lstStyle/>
                    <a:p>
                      <a:pPr marL="0" marR="0" lvl="0" indent="0" algn="ctr" rtl="0">
                        <a:lnSpc>
                          <a:spcPct val="100000"/>
                        </a:lnSpc>
                        <a:spcBef>
                          <a:spcPts val="0"/>
                        </a:spcBef>
                        <a:spcAft>
                          <a:spcPts val="0"/>
                        </a:spcAft>
                        <a:buClr>
                          <a:schemeClr val="lt2"/>
                        </a:buClr>
                        <a:buSzPts val="1800"/>
                        <a:buFont typeface="Arial"/>
                        <a:buNone/>
                      </a:pPr>
                      <a:r>
                        <a:rPr lang="en-US" sz="1800" u="none" strike="noStrike" cap="none">
                          <a:solidFill>
                            <a:schemeClr val="lt2"/>
                          </a:solidFill>
                        </a:rPr>
                        <a:t>Nam giới/em trai</a:t>
                      </a:r>
                      <a:endParaRPr sz="1800" u="none" strike="noStrike" cap="none">
                        <a:solidFill>
                          <a:schemeClr val="lt2"/>
                        </a:solidFill>
                      </a:endParaRPr>
                    </a:p>
                  </a:txBody>
                  <a:tcPr marL="68575" marR="68575" marT="34300" marB="34300">
                    <a:solidFill>
                      <a:srgbClr val="FFC000"/>
                    </a:solidFill>
                  </a:tcPr>
                </a:tc>
                <a:tc>
                  <a:txBody>
                    <a:bodyPr/>
                    <a:lstStyle/>
                    <a:p>
                      <a:pPr marL="0" marR="0" lvl="0" indent="0" algn="ctr" rtl="0">
                        <a:lnSpc>
                          <a:spcPct val="100000"/>
                        </a:lnSpc>
                        <a:spcBef>
                          <a:spcPts val="0"/>
                        </a:spcBef>
                        <a:spcAft>
                          <a:spcPts val="0"/>
                        </a:spcAft>
                        <a:buClr>
                          <a:schemeClr val="lt2"/>
                        </a:buClr>
                        <a:buSzPts val="1800"/>
                        <a:buFont typeface="Arial"/>
                        <a:buNone/>
                      </a:pPr>
                      <a:r>
                        <a:rPr lang="en-US" sz="1800" u="none" strike="noStrike" cap="none">
                          <a:solidFill>
                            <a:schemeClr val="lt2"/>
                          </a:solidFill>
                        </a:rPr>
                        <a:t>Nữ giới/em gái</a:t>
                      </a:r>
                      <a:endParaRPr sz="1800" u="none" strike="noStrike" cap="none">
                        <a:solidFill>
                          <a:schemeClr val="lt2"/>
                        </a:solidFill>
                      </a:endParaRPr>
                    </a:p>
                  </a:txBody>
                  <a:tcPr marL="68575" marR="68575" marT="34300" marB="34300">
                    <a:solidFill>
                      <a:srgbClr val="FFC000"/>
                    </a:solidFill>
                  </a:tcPr>
                </a:tc>
                <a:extLst>
                  <a:ext uri="{0D108BD9-81ED-4DB2-BD59-A6C34878D82A}">
                    <a16:rowId xmlns:a16="http://schemas.microsoft.com/office/drawing/2014/main" val="10000"/>
                  </a:ext>
                </a:extLst>
              </a:tr>
              <a:tr h="1726750">
                <a:tc rowSpan="2">
                  <a:txBody>
                    <a:bodyPr/>
                    <a:lstStyle/>
                    <a:p>
                      <a:pPr marL="0" marR="0" lvl="0" indent="0" algn="l" rtl="0">
                        <a:lnSpc>
                          <a:spcPct val="100000"/>
                        </a:lnSpc>
                        <a:spcBef>
                          <a:spcPts val="0"/>
                        </a:spcBef>
                        <a:spcAft>
                          <a:spcPts val="0"/>
                        </a:spcAft>
                        <a:buClr>
                          <a:srgbClr val="FF0000"/>
                        </a:buClr>
                        <a:buSzPts val="2000"/>
                        <a:buFont typeface="Arial"/>
                        <a:buNone/>
                      </a:pPr>
                      <a:r>
                        <a:rPr lang="en-US" sz="2000" b="1" u="none" strike="noStrike" cap="none">
                          <a:solidFill>
                            <a:srgbClr val="FF0000"/>
                          </a:solidFill>
                          <a:latin typeface="Arial"/>
                          <a:ea typeface="Arial"/>
                          <a:cs typeface="Arial"/>
                          <a:sym typeface="Arial"/>
                        </a:rPr>
                        <a:t>Hầu hết các ví dụ trong SGK đều có những định kiến rập khuôn về giới</a:t>
                      </a:r>
                      <a:endParaRPr sz="2000" b="1" u="none" strike="noStrike" cap="none">
                        <a:latin typeface="Arial"/>
                        <a:ea typeface="Arial"/>
                        <a:cs typeface="Arial"/>
                        <a:sym typeface="Arial"/>
                      </a:endParaRPr>
                    </a:p>
                  </a:txBody>
                  <a:tcPr marL="68575" marR="68575" marT="34300" marB="34300"/>
                </a:tc>
                <a:tc>
                  <a:txBody>
                    <a:bodyPr/>
                    <a:lstStyle/>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a:solidFill>
                            <a:srgbClr val="0000CC"/>
                          </a:solidFill>
                          <a:latin typeface="Arial"/>
                          <a:ea typeface="Arial"/>
                          <a:cs typeface="Arial"/>
                          <a:sym typeface="Arial"/>
                        </a:rPr>
                        <a:t>Nam học giỏi toán,… có sức khỏe. Phù hợp học kỹ thuật, công nghệ,… </a:t>
                      </a:r>
                      <a:endParaRPr/>
                    </a:p>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a:solidFill>
                            <a:srgbClr val="0000CC"/>
                          </a:solidFill>
                          <a:latin typeface="Arial"/>
                          <a:ea typeface="Arial"/>
                          <a:cs typeface="Arial"/>
                          <a:sym typeface="Arial"/>
                        </a:rPr>
                        <a:t>Nam giới có tính tổ chức cao, lãnh đạo hiệu quả hơn phụ nữ</a:t>
                      </a:r>
                      <a:endParaRPr sz="1400" i="1" u="none" strike="noStrike" cap="none">
                        <a:solidFill>
                          <a:srgbClr val="0000CC"/>
                        </a:solidFill>
                        <a:latin typeface="Arial"/>
                        <a:ea typeface="Arial"/>
                        <a:cs typeface="Arial"/>
                        <a:sym typeface="Arial"/>
                      </a:endParaRPr>
                    </a:p>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a:solidFill>
                            <a:srgbClr val="0000CC"/>
                          </a:solidFill>
                          <a:latin typeface="Arial"/>
                          <a:ea typeface="Arial"/>
                          <a:cs typeface="Arial"/>
                          <a:sym typeface="Arial"/>
                        </a:rPr>
                        <a:t>Con trai phải có trách nhiệm trụ cột gia đình, thừa kế gia sản. </a:t>
                      </a:r>
                      <a:endParaRPr/>
                    </a:p>
                  </a:txBody>
                  <a:tcPr marL="68575" marR="68575" marT="34300" marB="34300"/>
                </a:tc>
                <a:tc>
                  <a:txBody>
                    <a:bodyPr/>
                    <a:lstStyle/>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dirty="0" err="1">
                          <a:solidFill>
                            <a:srgbClr val="0000CC"/>
                          </a:solidFill>
                          <a:latin typeface="Arial"/>
                          <a:ea typeface="Arial"/>
                          <a:cs typeface="Arial"/>
                          <a:sym typeface="Arial"/>
                        </a:rPr>
                        <a:t>Nữ</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học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giỏi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văn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sức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khỏe</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yếu</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Phù</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hợp</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học</a:t>
                      </a:r>
                      <a:r>
                        <a:rPr lang="en-US" sz="1400" i="1" u="none" strike="noStrike" cap="none" dirty="0">
                          <a:solidFill>
                            <a:srgbClr val="0000CC"/>
                          </a:solidFill>
                          <a:latin typeface="Arial"/>
                          <a:ea typeface="Arial"/>
                          <a:cs typeface="Arial"/>
                          <a:sym typeface="Arial"/>
                        </a:rPr>
                        <a:t> khoa </a:t>
                      </a:r>
                      <a:r>
                        <a:rPr lang="en-US" sz="1400" i="1" u="none" strike="noStrike" cap="none" dirty="0" err="1">
                          <a:solidFill>
                            <a:srgbClr val="0000CC"/>
                          </a:solidFill>
                          <a:latin typeface="Arial"/>
                          <a:ea typeface="Arial"/>
                          <a:cs typeface="Arial"/>
                          <a:sym typeface="Arial"/>
                        </a:rPr>
                        <a:t>học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xã</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hội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và</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nhân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văn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nghệ</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thuật</a:t>
                      </a:r>
                      <a:r>
                        <a:rPr lang="en-US" sz="1400" i="1" u="none" strike="noStrike" cap="none" dirty="0">
                          <a:solidFill>
                            <a:srgbClr val="0000CC"/>
                          </a:solidFill>
                          <a:latin typeface="Arial"/>
                          <a:ea typeface="Arial"/>
                          <a:cs typeface="Arial"/>
                          <a:sym typeface="Arial"/>
                        </a:rPr>
                        <a:t>,…</a:t>
                      </a:r>
                      <a:endParaRPr dirty="0"/>
                    </a:p>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dirty="0" err="1">
                          <a:solidFill>
                            <a:srgbClr val="0000CC"/>
                          </a:solidFill>
                          <a:latin typeface="Arial"/>
                          <a:ea typeface="Arial"/>
                          <a:cs typeface="Arial"/>
                          <a:sym typeface="Arial"/>
                        </a:rPr>
                        <a:t>Nữ</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rất</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dễ</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mủi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lòng</a:t>
                      </a:r>
                      <a:r>
                        <a:rPr lang="en-US" sz="1400" i="1" u="none" strike="noStrike" cap="none" dirty="0">
                          <a:solidFill>
                            <a:srgbClr val="0000CC"/>
                          </a:solidFill>
                          <a:latin typeface="Arial"/>
                          <a:ea typeface="Arial"/>
                          <a:cs typeface="Arial"/>
                          <a:sym typeface="Arial"/>
                        </a:rPr>
                        <a:t>, hay </a:t>
                      </a:r>
                      <a:r>
                        <a:rPr lang="en-US" sz="1400" i="1" u="none" strike="noStrike" cap="none" dirty="0" err="1">
                          <a:solidFill>
                            <a:srgbClr val="0000CC"/>
                          </a:solidFill>
                          <a:latin typeface="Arial"/>
                          <a:ea typeface="Arial"/>
                          <a:cs typeface="Arial"/>
                          <a:sym typeface="Arial"/>
                        </a:rPr>
                        <a:t>khóc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sợ</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máu</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sợ</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bóng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tối</a:t>
                      </a:r>
                      <a:r>
                        <a:rPr lang="en-US" sz="1400" i="1" u="none" strike="noStrike" cap="none" dirty="0">
                          <a:solidFill>
                            <a:srgbClr val="0000CC"/>
                          </a:solidFill>
                          <a:latin typeface="Arial"/>
                          <a:ea typeface="Arial"/>
                          <a:cs typeface="Arial"/>
                          <a:sym typeface="Arial"/>
                        </a:rPr>
                        <a:t>/ma</a:t>
                      </a:r>
                      <a:endParaRPr sz="1400" i="1" u="none" strike="noStrike" cap="none" dirty="0">
                        <a:solidFill>
                          <a:srgbClr val="0000CC"/>
                        </a:solidFill>
                        <a:latin typeface="Arial"/>
                        <a:ea typeface="Arial"/>
                        <a:cs typeface="Arial"/>
                        <a:sym typeface="Arial"/>
                      </a:endParaRPr>
                    </a:p>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dirty="0">
                          <a:solidFill>
                            <a:srgbClr val="0000CC"/>
                          </a:solidFill>
                          <a:latin typeface="Arial"/>
                          <a:ea typeface="Arial"/>
                          <a:cs typeface="Arial"/>
                          <a:sym typeface="Arial"/>
                        </a:rPr>
                        <a:t>Con </a:t>
                      </a:r>
                      <a:r>
                        <a:rPr lang="en-US" sz="1400" i="1" u="none" strike="noStrike" cap="none" dirty="0" err="1">
                          <a:solidFill>
                            <a:srgbClr val="0000CC"/>
                          </a:solidFill>
                          <a:latin typeface="Arial"/>
                          <a:ea typeface="Arial"/>
                          <a:cs typeface="Arial"/>
                          <a:sym typeface="Arial"/>
                        </a:rPr>
                        <a:t>gái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gia</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đình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gặp</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khó</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khăn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phải</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hy</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sinh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bản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thân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để</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chăm</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sóc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bố</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mẹ</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và</a:t>
                      </a:r>
                      <a:r>
                        <a:rPr lang="en-US" sz="1400" i="1" u="none" strike="noStrike" cap="none" dirty="0">
                          <a:solidFill>
                            <a:srgbClr val="0000CC"/>
                          </a:solidFill>
                          <a:latin typeface="Arial"/>
                          <a:ea typeface="Arial"/>
                          <a:cs typeface="Arial"/>
                          <a:sym typeface="Arial"/>
                        </a:rPr>
                        <a:t> lo </a:t>
                      </a:r>
                      <a:r>
                        <a:rPr lang="en-US" sz="1400" i="1" u="none" strike="noStrike" cap="none" dirty="0" err="1">
                          <a:solidFill>
                            <a:srgbClr val="0000CC"/>
                          </a:solidFill>
                          <a:latin typeface="Arial"/>
                          <a:ea typeface="Arial"/>
                          <a:cs typeface="Arial"/>
                          <a:sym typeface="Arial"/>
                        </a:rPr>
                        <a:t>toan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cho</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gia</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đình</a:t>
                      </a:r>
                      <a:r>
                        <a:rPr lang="en-US" sz="1400" i="1" u="none" strike="noStrike" cap="none" dirty="0">
                          <a:solidFill>
                            <a:srgbClr val="0000CC"/>
                          </a:solidFill>
                          <a:latin typeface="Arial"/>
                          <a:ea typeface="Arial"/>
                          <a:cs typeface="Arial"/>
                          <a:sym typeface="Arial"/>
                        </a:rPr>
                        <a:t>.</a:t>
                      </a:r>
                      <a:endParaRPr dirty="0"/>
                    </a:p>
                  </a:txBody>
                  <a:tcPr marL="68575" marR="68575" marT="34300" marB="34300"/>
                </a:tc>
                <a:extLst>
                  <a:ext uri="{0D108BD9-81ED-4DB2-BD59-A6C34878D82A}">
                    <a16:rowId xmlns:a16="http://schemas.microsoft.com/office/drawing/2014/main" val="10001"/>
                  </a:ext>
                </a:extLst>
              </a:tr>
              <a:tr h="2038475">
                <a:tc vMerge="1">
                  <a:txBody>
                    <a:bodyPr/>
                    <a:lstStyle/>
                    <a:p>
                      <a:endParaRPr lang="en-US"/>
                    </a:p>
                  </a:txBody>
                  <a:tcPr/>
                </a:tc>
                <a:tc>
                  <a:txBody>
                    <a:bodyPr/>
                    <a:lstStyle/>
                    <a:p>
                      <a:pPr marL="166688" marR="0" lvl="0" indent="-166688" algn="just" rtl="0">
                        <a:lnSpc>
                          <a:spcPct val="100000"/>
                        </a:lnSpc>
                        <a:spcBef>
                          <a:spcPts val="0"/>
                        </a:spcBef>
                        <a:spcAft>
                          <a:spcPts val="0"/>
                        </a:spcAft>
                        <a:buClr>
                          <a:srgbClr val="0000CC"/>
                        </a:buClr>
                        <a:buSzPts val="1300"/>
                        <a:buFont typeface="Noto Sans Symbols"/>
                        <a:buChar char="▪"/>
                      </a:pPr>
                      <a:r>
                        <a:rPr lang="en-US" sz="1300" i="1" u="none" strike="noStrike" cap="none" dirty="0">
                          <a:solidFill>
                            <a:srgbClr val="0000CC"/>
                          </a:solidFill>
                          <a:latin typeface="Arial"/>
                          <a:ea typeface="Arial"/>
                          <a:cs typeface="Arial"/>
                          <a:sym typeface="Arial"/>
                        </a:rPr>
                        <a:t>Nam </a:t>
                      </a:r>
                      <a:r>
                        <a:rPr lang="en-US" sz="1300" i="1" u="none" strike="noStrike" cap="none" dirty="0" err="1">
                          <a:solidFill>
                            <a:srgbClr val="0000CC"/>
                          </a:solidFill>
                          <a:latin typeface="Arial"/>
                          <a:ea typeface="Arial"/>
                          <a:cs typeface="Arial"/>
                          <a:sym typeface="Arial"/>
                        </a:rPr>
                        <a:t>được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mô</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tả</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là</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người</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rất</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thành</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công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trong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các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ngành</a:t>
                      </a:r>
                      <a:r>
                        <a:rPr lang="en-US" sz="1300" i="1" u="none" strike="noStrike" cap="none" dirty="0">
                          <a:solidFill>
                            <a:srgbClr val="0000CC"/>
                          </a:solidFill>
                          <a:latin typeface="Arial"/>
                          <a:ea typeface="Arial"/>
                          <a:cs typeface="Arial"/>
                          <a:sym typeface="Arial"/>
                        </a:rPr>
                        <a:t>/</a:t>
                      </a:r>
                      <a:r>
                        <a:rPr lang="en-US" sz="1300" i="1" u="none" strike="noStrike" cap="none" dirty="0" err="1">
                          <a:solidFill>
                            <a:srgbClr val="0000CC"/>
                          </a:solidFill>
                          <a:latin typeface="Arial"/>
                          <a:ea typeface="Arial"/>
                          <a:cs typeface="Arial"/>
                          <a:sym typeface="Arial"/>
                        </a:rPr>
                        <a:t>nghề</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được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xã</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hội</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coi</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trọng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được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thăng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chức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tăng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lương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nhanh</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thu</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nhập</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cao</a:t>
                      </a:r>
                      <a:r>
                        <a:rPr lang="en-US" sz="1300" i="1" u="none" strike="noStrike" cap="none" dirty="0">
                          <a:solidFill>
                            <a:srgbClr val="0000CC"/>
                          </a:solidFill>
                          <a:latin typeface="Arial"/>
                          <a:ea typeface="Arial"/>
                          <a:cs typeface="Arial"/>
                          <a:sym typeface="Arial"/>
                        </a:rPr>
                        <a:t>,…</a:t>
                      </a:r>
                      <a:endParaRPr dirty="0"/>
                    </a:p>
                    <a:p>
                      <a:pPr marL="166688" marR="0" lvl="0" indent="-166688" algn="just" rtl="0">
                        <a:lnSpc>
                          <a:spcPct val="100000"/>
                        </a:lnSpc>
                        <a:spcBef>
                          <a:spcPts val="0"/>
                        </a:spcBef>
                        <a:spcAft>
                          <a:spcPts val="0"/>
                        </a:spcAft>
                        <a:buClr>
                          <a:srgbClr val="0000CC"/>
                        </a:buClr>
                        <a:buSzPts val="1300"/>
                        <a:buFont typeface="Noto Sans Symbols"/>
                        <a:buChar char="▪"/>
                      </a:pPr>
                      <a:r>
                        <a:rPr lang="en-US" sz="1300" i="1" u="none" strike="noStrike" cap="none" dirty="0" err="1">
                          <a:solidFill>
                            <a:srgbClr val="0000CC"/>
                          </a:solidFill>
                          <a:latin typeface="Arial"/>
                          <a:ea typeface="Arial"/>
                          <a:cs typeface="Arial"/>
                          <a:sym typeface="Arial"/>
                        </a:rPr>
                        <a:t>Tần</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suất</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nam</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xuất</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hiện</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nhiều</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hơn</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nữ</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trong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các</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câu</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chuyện</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minh</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họa</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sự</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thành</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công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trong</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nghề</a:t>
                      </a:r>
                      <a:r>
                        <a:rPr lang="en-US" sz="1300" i="1" u="none" strike="noStrike" cap="none" dirty="0">
                          <a:solidFill>
                            <a:srgbClr val="0000CC"/>
                          </a:solidFill>
                          <a:latin typeface="Arial"/>
                          <a:ea typeface="Arial"/>
                          <a:cs typeface="Arial"/>
                          <a:sym typeface="Arial"/>
                        </a:rPr>
                        <a:t> </a:t>
                      </a:r>
                      <a:r>
                        <a:rPr lang="en-US" sz="1300" i="1" u="none" strike="noStrike" cap="none" dirty="0" err="1">
                          <a:solidFill>
                            <a:srgbClr val="0000CC"/>
                          </a:solidFill>
                          <a:latin typeface="Arial"/>
                          <a:ea typeface="Arial"/>
                          <a:cs typeface="Arial"/>
                          <a:sym typeface="Arial"/>
                        </a:rPr>
                        <a:t>nghiệp</a:t>
                      </a:r>
                      <a:r>
                        <a:rPr lang="en-US" sz="1300" i="1" u="none" strike="noStrike" cap="none" dirty="0">
                          <a:solidFill>
                            <a:srgbClr val="0000CC"/>
                          </a:solidFill>
                          <a:latin typeface="Arial"/>
                          <a:ea typeface="Arial"/>
                          <a:cs typeface="Arial"/>
                          <a:sym typeface="Arial"/>
                        </a:rPr>
                        <a:t>. </a:t>
                      </a:r>
                      <a:endParaRPr dirty="0"/>
                    </a:p>
                    <a:p>
                      <a:pPr marL="166688" marR="0" lvl="0" indent="-166688" algn="just" rtl="0">
                        <a:lnSpc>
                          <a:spcPct val="100000"/>
                        </a:lnSpc>
                        <a:spcBef>
                          <a:spcPts val="0"/>
                        </a:spcBef>
                        <a:spcAft>
                          <a:spcPts val="0"/>
                        </a:spcAft>
                        <a:buClr>
                          <a:schemeClr val="dk1"/>
                        </a:buClr>
                        <a:buSzPts val="1200"/>
                        <a:buFont typeface="Noto Sans Symbols"/>
                        <a:buChar char="▪"/>
                      </a:pPr>
                      <a:r>
                        <a:rPr lang="en-US" sz="1200" i="1" u="none" strike="noStrike" cap="none" dirty="0" err="1">
                          <a:solidFill>
                            <a:schemeClr val="dk1"/>
                          </a:solidFill>
                          <a:latin typeface="Arial"/>
                          <a:ea typeface="Arial"/>
                          <a:cs typeface="Arial"/>
                          <a:sym typeface="Arial"/>
                        </a:rPr>
                        <a:t>Ví</a:t>
                      </a:r>
                      <a:r>
                        <a:rPr lang="en-US" sz="1200" i="1" u="none" strike="noStrike" cap="none" dirty="0">
                          <a:solidFill>
                            <a:schemeClr val="dk1"/>
                          </a:solidFill>
                          <a:latin typeface="Arial"/>
                          <a:ea typeface="Arial"/>
                          <a:cs typeface="Arial"/>
                          <a:sym typeface="Arial"/>
                        </a:rPr>
                        <a:t> </a:t>
                      </a:r>
                      <a:r>
                        <a:rPr lang="en-US" sz="1200" i="1" u="none" strike="noStrike" cap="none" dirty="0" err="1">
                          <a:solidFill>
                            <a:schemeClr val="dk1"/>
                          </a:solidFill>
                          <a:latin typeface="Arial"/>
                          <a:ea typeface="Arial"/>
                          <a:cs typeface="Arial"/>
                          <a:sym typeface="Arial"/>
                        </a:rPr>
                        <a:t>dụ</a:t>
                      </a:r>
                      <a:r>
                        <a:rPr lang="en-US" sz="1200" i="1" u="none" strike="noStrike" cap="none" dirty="0">
                          <a:solidFill>
                            <a:schemeClr val="dk1"/>
                          </a:solidFill>
                          <a:latin typeface="Arial"/>
                          <a:ea typeface="Arial"/>
                          <a:cs typeface="Arial"/>
                          <a:sym typeface="Arial"/>
                        </a:rPr>
                        <a:t>: 6 </a:t>
                      </a:r>
                      <a:r>
                        <a:rPr lang="en-US" sz="1200" i="1" u="none" strike="noStrike" cap="none" dirty="0" err="1">
                          <a:solidFill>
                            <a:schemeClr val="lt2"/>
                          </a:solidFill>
                          <a:latin typeface="Arial"/>
                          <a:ea typeface="Arial"/>
                          <a:cs typeface="Arial"/>
                          <a:sym typeface="Arial"/>
                        </a:rPr>
                        <a:t>câu</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chuyện</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điển</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hình</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trong</a:t>
                      </a:r>
                      <a:r>
                        <a:rPr lang="en-US" sz="1200" i="1" u="none" strike="noStrike" cap="none" dirty="0">
                          <a:solidFill>
                            <a:schemeClr val="lt2"/>
                          </a:solidFill>
                          <a:latin typeface="Arial"/>
                          <a:ea typeface="Arial"/>
                          <a:cs typeface="Arial"/>
                          <a:sym typeface="Arial"/>
                        </a:rPr>
                        <a:t> TL </a:t>
                      </a:r>
                      <a:r>
                        <a:rPr lang="en-US" sz="1200" i="1" u="none" strike="noStrike" cap="none" dirty="0" err="1">
                          <a:solidFill>
                            <a:schemeClr val="lt2"/>
                          </a:solidFill>
                          <a:latin typeface="Arial"/>
                          <a:ea typeface="Arial"/>
                          <a:cs typeface="Arial"/>
                          <a:sym typeface="Arial"/>
                        </a:rPr>
                        <a:t>hướng</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nghiệp</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lớp</a:t>
                      </a:r>
                      <a:r>
                        <a:rPr lang="en-US" sz="1200" i="1" u="none" strike="noStrike" cap="none" dirty="0">
                          <a:solidFill>
                            <a:schemeClr val="lt2"/>
                          </a:solidFill>
                          <a:latin typeface="Arial"/>
                          <a:ea typeface="Arial"/>
                          <a:cs typeface="Arial"/>
                          <a:sym typeface="Arial"/>
                        </a:rPr>
                        <a:t> 9,10, 11, 12 </a:t>
                      </a:r>
                      <a:r>
                        <a:rPr lang="en-US" sz="1200" i="1" u="none" strike="noStrike" cap="none" dirty="0" err="1">
                          <a:solidFill>
                            <a:schemeClr val="lt2"/>
                          </a:solidFill>
                          <a:latin typeface="Arial"/>
                          <a:ea typeface="Arial"/>
                          <a:cs typeface="Arial"/>
                          <a:sym typeface="Arial"/>
                        </a:rPr>
                        <a:t>chỉ</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có</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hình</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ảnh</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của</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nam</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không</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có</a:t>
                      </a:r>
                      <a:r>
                        <a:rPr lang="en-US" sz="1200" i="1" u="none" strike="noStrike" cap="none" dirty="0">
                          <a:solidFill>
                            <a:schemeClr val="lt2"/>
                          </a:solidFill>
                          <a:latin typeface="Arial"/>
                          <a:ea typeface="Arial"/>
                          <a:cs typeface="Arial"/>
                          <a:sym typeface="Arial"/>
                        </a:rPr>
                        <a:t> </a:t>
                      </a:r>
                      <a:r>
                        <a:rPr lang="en-US" sz="1200" i="1" u="none" strike="noStrike" cap="none" dirty="0" err="1">
                          <a:solidFill>
                            <a:schemeClr val="lt2"/>
                          </a:solidFill>
                          <a:latin typeface="Arial"/>
                          <a:ea typeface="Arial"/>
                          <a:cs typeface="Arial"/>
                          <a:sym typeface="Arial"/>
                        </a:rPr>
                        <a:t>nữ</a:t>
                      </a:r>
                      <a:endParaRPr sz="1200" i="1" u="none" strike="noStrike" cap="none" dirty="0">
                        <a:solidFill>
                          <a:schemeClr val="lt2"/>
                        </a:solidFill>
                        <a:latin typeface="Arial"/>
                        <a:ea typeface="Arial"/>
                        <a:cs typeface="Arial"/>
                        <a:sym typeface="Arial"/>
                      </a:endParaRPr>
                    </a:p>
                  </a:txBody>
                  <a:tcPr marL="68575" marR="68575" marT="34300" marB="34300"/>
                </a:tc>
                <a:tc>
                  <a:txBody>
                    <a:bodyPr/>
                    <a:lstStyle/>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dirty="0" err="1">
                          <a:solidFill>
                            <a:srgbClr val="0000CC"/>
                          </a:solidFill>
                          <a:latin typeface="Arial"/>
                          <a:ea typeface="Arial"/>
                          <a:cs typeface="Arial"/>
                          <a:sym typeface="Arial"/>
                        </a:rPr>
                        <a:t>Nữ</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được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mô</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tả</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thiếu</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động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lực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thiếu</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hứng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thú</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làm</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việc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thành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công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nghề</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nghiệp</a:t>
                      </a:r>
                      <a:r>
                        <a:rPr lang="en-US" sz="1400" i="1" u="none" strike="noStrike" cap="none" dirty="0">
                          <a:solidFill>
                            <a:srgbClr val="0000CC"/>
                          </a:solidFill>
                          <a:latin typeface="Arial"/>
                          <a:ea typeface="Arial"/>
                          <a:cs typeface="Arial"/>
                          <a:sym typeface="Arial"/>
                        </a:rPr>
                        <a:t> ở </a:t>
                      </a:r>
                      <a:r>
                        <a:rPr lang="en-US" sz="1400" i="1" u="none" strike="noStrike" cap="none" dirty="0" err="1">
                          <a:solidFill>
                            <a:srgbClr val="0000CC"/>
                          </a:solidFill>
                          <a:latin typeface="Arial"/>
                          <a:ea typeface="Arial"/>
                          <a:cs typeface="Arial"/>
                          <a:sym typeface="Arial"/>
                        </a:rPr>
                        <a:t>mức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thấp</a:t>
                      </a:r>
                      <a:endParaRPr sz="1400" i="1" u="none" strike="noStrike" cap="none" dirty="0">
                        <a:solidFill>
                          <a:srgbClr val="0000CC"/>
                        </a:solidFill>
                        <a:latin typeface="Arial"/>
                        <a:ea typeface="Arial"/>
                        <a:cs typeface="Arial"/>
                        <a:sym typeface="Arial"/>
                      </a:endParaRPr>
                    </a:p>
                    <a:p>
                      <a:pPr marL="166688" marR="0" lvl="0" indent="-166688" algn="just" rtl="0">
                        <a:lnSpc>
                          <a:spcPct val="100000"/>
                        </a:lnSpc>
                        <a:spcBef>
                          <a:spcPts val="0"/>
                        </a:spcBef>
                        <a:spcAft>
                          <a:spcPts val="0"/>
                        </a:spcAft>
                        <a:buClr>
                          <a:srgbClr val="0000CC"/>
                        </a:buClr>
                        <a:buSzPts val="1400"/>
                        <a:buFont typeface="Noto Sans Symbols"/>
                        <a:buChar char="▪"/>
                      </a:pPr>
                      <a:r>
                        <a:rPr lang="en-US" sz="1400" i="1" u="none" strike="noStrike" cap="none" dirty="0" err="1">
                          <a:solidFill>
                            <a:srgbClr val="0000CC"/>
                          </a:solidFill>
                          <a:latin typeface="Arial"/>
                          <a:ea typeface="Arial"/>
                          <a:cs typeface="Arial"/>
                          <a:sym typeface="Arial"/>
                        </a:rPr>
                        <a:t>Không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thấy</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hình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ảnh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nữ</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thành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công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trong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các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lĩnh</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vực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nghề</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nghiệp</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như</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cơ</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khí</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chế</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tạo</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máy</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nghiên</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cứu</a:t>
                      </a:r>
                      <a:r>
                        <a:rPr lang="en-US" sz="1400" i="1" u="none" strike="noStrike" cap="none" dirty="0">
                          <a:solidFill>
                            <a:srgbClr val="0000CC"/>
                          </a:solidFill>
                          <a:latin typeface="Arial"/>
                          <a:ea typeface="Arial"/>
                          <a:cs typeface="Arial"/>
                          <a:sym typeface="Arial"/>
                        </a:rPr>
                        <a:t> khoa </a:t>
                      </a:r>
                      <a:r>
                        <a:rPr lang="en-US" sz="1400" i="1" u="none" strike="noStrike" cap="none" dirty="0" err="1">
                          <a:solidFill>
                            <a:srgbClr val="0000CC"/>
                          </a:solidFill>
                          <a:latin typeface="Arial"/>
                          <a:ea typeface="Arial"/>
                          <a:cs typeface="Arial"/>
                          <a:sym typeface="Arial"/>
                        </a:rPr>
                        <a:t>học</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hàng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không</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vũ</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trụ</a:t>
                      </a:r>
                      <a:r>
                        <a:rPr lang="en-US" sz="1400" i="1" u="none" strike="noStrike" cap="none" dirty="0">
                          <a:solidFill>
                            <a:srgbClr val="0000CC"/>
                          </a:solidFill>
                          <a:latin typeface="Arial"/>
                          <a:ea typeface="Arial"/>
                          <a:cs typeface="Arial"/>
                          <a:sym typeface="Arial"/>
                        </a:rPr>
                        <a:t> hay </a:t>
                      </a:r>
                      <a:r>
                        <a:rPr lang="en-US" sz="1400" i="1" u="none" strike="noStrike" cap="none" dirty="0" err="1">
                          <a:solidFill>
                            <a:srgbClr val="0000CC"/>
                          </a:solidFill>
                          <a:latin typeface="Arial"/>
                          <a:ea typeface="Arial"/>
                          <a:cs typeface="Arial"/>
                          <a:sym typeface="Arial"/>
                        </a:rPr>
                        <a:t>thể</a:t>
                      </a:r>
                      <a:r>
                        <a:rPr lang="en-US" sz="1400" i="1" u="none" strike="noStrike" cap="none" dirty="0">
                          <a:solidFill>
                            <a:srgbClr val="0000CC"/>
                          </a:solidFill>
                          <a:latin typeface="Arial"/>
                          <a:ea typeface="Arial"/>
                          <a:cs typeface="Arial"/>
                          <a:sym typeface="Arial"/>
                        </a:rPr>
                        <a:t> </a:t>
                      </a:r>
                      <a:r>
                        <a:rPr lang="en-US" sz="1400" i="1" u="none" strike="noStrike" cap="none" dirty="0" err="1">
                          <a:solidFill>
                            <a:srgbClr val="0000CC"/>
                          </a:solidFill>
                          <a:latin typeface="Arial"/>
                          <a:ea typeface="Arial"/>
                          <a:cs typeface="Arial"/>
                          <a:sym typeface="Arial"/>
                        </a:rPr>
                        <a:t>thao</a:t>
                      </a:r>
                      <a:r>
                        <a:rPr lang="en-US" sz="1400" i="1" u="none" strike="noStrike" cap="none" dirty="0">
                          <a:solidFill>
                            <a:srgbClr val="0000CC"/>
                          </a:solidFill>
                          <a:latin typeface="Arial"/>
                          <a:ea typeface="Arial"/>
                          <a:cs typeface="Arial"/>
                          <a:sym typeface="Arial"/>
                        </a:rPr>
                        <a:t>,…</a:t>
                      </a:r>
                      <a:endParaRPr dirty="0"/>
                    </a:p>
                  </a:txBody>
                  <a:tcPr marL="68575" marR="68575"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0" y="25735"/>
            <a:ext cx="9144000" cy="77652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solidFill>
                  <a:srgbClr val="C00000"/>
                </a:solidFill>
              </a:rPr>
              <a:t>NỘI DUNG</a:t>
            </a:r>
            <a:endParaRPr/>
          </a:p>
        </p:txBody>
      </p:sp>
      <p:grpSp>
        <p:nvGrpSpPr>
          <p:cNvPr id="279" name="Google Shape;279;p40"/>
          <p:cNvGrpSpPr/>
          <p:nvPr/>
        </p:nvGrpSpPr>
        <p:grpSpPr>
          <a:xfrm>
            <a:off x="-1727081" y="-76874"/>
            <a:ext cx="10635147" cy="5472816"/>
            <a:chOff x="-4594335" y="-704407"/>
            <a:chExt cx="10635147" cy="5472816"/>
          </a:xfrm>
        </p:grpSpPr>
        <p:sp>
          <p:nvSpPr>
            <p:cNvPr id="280" name="Google Shape;280;p40"/>
            <p:cNvSpPr/>
            <p:nvPr/>
          </p:nvSpPr>
          <p:spPr>
            <a:xfrm>
              <a:off x="-4594335" y="-704407"/>
              <a:ext cx="5472816" cy="5472816"/>
            </a:xfrm>
            <a:prstGeom prst="blockArc">
              <a:avLst>
                <a:gd name="adj1" fmla="val 18900000"/>
                <a:gd name="adj2" fmla="val 2700000"/>
                <a:gd name="adj3" fmla="val 395"/>
              </a:avLst>
            </a:pr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64979" y="406400"/>
              <a:ext cx="5475833" cy="812800"/>
            </a:xfrm>
            <a:prstGeom prst="rect">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txBox="1"/>
            <p:nvPr/>
          </p:nvSpPr>
          <p:spPr>
            <a:xfrm>
              <a:off x="564979" y="406400"/>
              <a:ext cx="5475833" cy="812800"/>
            </a:xfrm>
            <a:prstGeom prst="rect">
              <a:avLst/>
            </a:prstGeom>
            <a:noFill/>
            <a:ln>
              <a:noFill/>
            </a:ln>
          </p:spPr>
          <p:txBody>
            <a:bodyPr spcFirstLastPara="1" wrap="square" lIns="645150" tIns="63500" rIns="63500" bIns="6350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1" i="0" u="none" strike="noStrike" cap="none">
                  <a:solidFill>
                    <a:schemeClr val="lt1"/>
                  </a:solidFill>
                  <a:latin typeface="Arial"/>
                  <a:ea typeface="Arial"/>
                  <a:cs typeface="Arial"/>
                  <a:sym typeface="Arial"/>
                </a:rPr>
                <a:t>Bình đẳng giới và phòng chống bạo lực trên cơ sở giới</a:t>
              </a:r>
              <a:endParaRPr sz="2500" b="1" i="0" u="none" strike="noStrike" cap="none">
                <a:solidFill>
                  <a:schemeClr val="lt1"/>
                </a:solidFill>
                <a:latin typeface="Arial"/>
                <a:ea typeface="Arial"/>
                <a:cs typeface="Arial"/>
                <a:sym typeface="Arial"/>
              </a:endParaRPr>
            </a:p>
          </p:txBody>
        </p:sp>
        <p:sp>
          <p:nvSpPr>
            <p:cNvPr id="283" name="Google Shape;283;p40"/>
            <p:cNvSpPr/>
            <p:nvPr/>
          </p:nvSpPr>
          <p:spPr>
            <a:xfrm>
              <a:off x="56979" y="304800"/>
              <a:ext cx="1016000" cy="1016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860432" y="1625599"/>
              <a:ext cx="5180380" cy="812800"/>
            </a:xfrm>
            <a:prstGeom prst="rect">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txBox="1"/>
            <p:nvPr/>
          </p:nvSpPr>
          <p:spPr>
            <a:xfrm>
              <a:off x="860432" y="1625599"/>
              <a:ext cx="5180380" cy="812800"/>
            </a:xfrm>
            <a:prstGeom prst="rect">
              <a:avLst/>
            </a:prstGeom>
            <a:noFill/>
            <a:ln>
              <a:noFill/>
            </a:ln>
          </p:spPr>
          <p:txBody>
            <a:bodyPr spcFirstLastPara="1" wrap="square" lIns="645150" tIns="63500" rIns="63500" bIns="6350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1" i="0" u="none" strike="noStrike" cap="none">
                  <a:solidFill>
                    <a:schemeClr val="lt1"/>
                  </a:solidFill>
                  <a:latin typeface="Arial"/>
                  <a:ea typeface="Arial"/>
                  <a:cs typeface="Arial"/>
                  <a:sym typeface="Arial"/>
                </a:rPr>
                <a:t>Lồng ghép giới trong hoạt động quản lý nhà trường</a:t>
              </a:r>
              <a:endParaRPr sz="2500" b="1" i="0" u="none" strike="noStrike" cap="none">
                <a:solidFill>
                  <a:schemeClr val="lt1"/>
                </a:solidFill>
                <a:latin typeface="Arial"/>
                <a:ea typeface="Arial"/>
                <a:cs typeface="Arial"/>
                <a:sym typeface="Arial"/>
              </a:endParaRPr>
            </a:p>
          </p:txBody>
        </p:sp>
        <p:sp>
          <p:nvSpPr>
            <p:cNvPr id="286" name="Google Shape;286;p40"/>
            <p:cNvSpPr/>
            <p:nvPr/>
          </p:nvSpPr>
          <p:spPr>
            <a:xfrm>
              <a:off x="352432" y="1523999"/>
              <a:ext cx="1016000" cy="1016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564979" y="2844800"/>
              <a:ext cx="5475833" cy="812800"/>
            </a:xfrm>
            <a:prstGeom prst="rect">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p:nvPr/>
          </p:nvSpPr>
          <p:spPr>
            <a:xfrm>
              <a:off x="564979" y="2844800"/>
              <a:ext cx="5475833" cy="812800"/>
            </a:xfrm>
            <a:prstGeom prst="rect">
              <a:avLst/>
            </a:prstGeom>
            <a:noFill/>
            <a:ln>
              <a:noFill/>
            </a:ln>
          </p:spPr>
          <p:txBody>
            <a:bodyPr spcFirstLastPara="1" wrap="square" lIns="645150" tIns="63500" rIns="63500" bIns="6350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1" i="0" u="none" strike="noStrike" cap="none">
                  <a:solidFill>
                    <a:schemeClr val="lt1"/>
                  </a:solidFill>
                  <a:latin typeface="Arial"/>
                  <a:ea typeface="Arial"/>
                  <a:cs typeface="Arial"/>
                  <a:sym typeface="Arial"/>
                </a:rPr>
                <a:t>Lồng ghép giới trong dạy học và giáo dục học sinh</a:t>
              </a:r>
              <a:endParaRPr sz="2500" b="1" i="0" u="none" strike="noStrike" cap="none">
                <a:solidFill>
                  <a:schemeClr val="lt1"/>
                </a:solidFill>
                <a:latin typeface="Arial"/>
                <a:ea typeface="Arial"/>
                <a:cs typeface="Arial"/>
                <a:sym typeface="Arial"/>
              </a:endParaRPr>
            </a:p>
          </p:txBody>
        </p:sp>
        <p:sp>
          <p:nvSpPr>
            <p:cNvPr id="289" name="Google Shape;289;p40"/>
            <p:cNvSpPr/>
            <p:nvPr/>
          </p:nvSpPr>
          <p:spPr>
            <a:xfrm>
              <a:off x="56979" y="2743200"/>
              <a:ext cx="1016000" cy="10160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40"/>
          <p:cNvSpPr txBox="1"/>
          <p:nvPr/>
        </p:nvSpPr>
        <p:spPr>
          <a:xfrm>
            <a:off x="3062363" y="1302285"/>
            <a:ext cx="7713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Arial"/>
              <a:buNone/>
            </a:pPr>
            <a:r>
              <a:rPr lang="en-US" sz="1400" b="1" i="0" u="none" strike="noStrike" cap="none">
                <a:solidFill>
                  <a:srgbClr val="C00000"/>
                </a:solidFill>
                <a:latin typeface="Arial"/>
                <a:ea typeface="Arial"/>
                <a:cs typeface="Arial"/>
                <a:sym typeface="Arial"/>
              </a:rPr>
              <a:t>Phần 1</a:t>
            </a:r>
            <a:endParaRPr/>
          </a:p>
        </p:txBody>
      </p:sp>
      <p:sp>
        <p:nvSpPr>
          <p:cNvPr id="291" name="Google Shape;291;p40"/>
          <p:cNvSpPr txBox="1"/>
          <p:nvPr/>
        </p:nvSpPr>
        <p:spPr>
          <a:xfrm>
            <a:off x="3275856" y="2519796"/>
            <a:ext cx="92044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Arial"/>
              <a:buNone/>
            </a:pPr>
            <a:r>
              <a:rPr lang="en-US" sz="1400" b="1" i="0" u="none" strike="noStrike" cap="none">
                <a:solidFill>
                  <a:srgbClr val="C00000"/>
                </a:solidFill>
                <a:latin typeface="Arial"/>
                <a:ea typeface="Arial"/>
                <a:cs typeface="Arial"/>
                <a:sym typeface="Arial"/>
              </a:rPr>
              <a:t>Phần 2.1</a:t>
            </a:r>
            <a:endParaRPr/>
          </a:p>
        </p:txBody>
      </p:sp>
      <p:sp>
        <p:nvSpPr>
          <p:cNvPr id="292" name="Google Shape;292;p40"/>
          <p:cNvSpPr txBox="1"/>
          <p:nvPr/>
        </p:nvSpPr>
        <p:spPr>
          <a:xfrm>
            <a:off x="3021278" y="3769178"/>
            <a:ext cx="92044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Arial"/>
              <a:buNone/>
            </a:pPr>
            <a:r>
              <a:rPr lang="en-US" sz="1400" b="1" i="0" u="none" strike="noStrike" cap="none">
                <a:solidFill>
                  <a:srgbClr val="C00000"/>
                </a:solidFill>
                <a:latin typeface="Arial"/>
                <a:ea typeface="Arial"/>
                <a:cs typeface="Arial"/>
                <a:sym typeface="Arial"/>
              </a:rPr>
              <a:t>Phần 2.2</a:t>
            </a:r>
            <a:endParaRPr/>
          </a:p>
        </p:txBody>
      </p:sp>
      <p:pic>
        <p:nvPicPr>
          <p:cNvPr id="293" name="Google Shape;293;p40"/>
          <p:cNvPicPr preferRelativeResize="0"/>
          <p:nvPr/>
        </p:nvPicPr>
        <p:blipFill rotWithShape="1">
          <a:blip r:embed="rId3">
            <a:alphaModFix/>
          </a:blip>
          <a:srcRect/>
          <a:stretch/>
        </p:blipFill>
        <p:spPr>
          <a:xfrm>
            <a:off x="152872" y="1302285"/>
            <a:ext cx="2448272" cy="306966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781"/>
        <p:cNvGrpSpPr/>
        <p:nvPr/>
      </p:nvGrpSpPr>
      <p:grpSpPr>
        <a:xfrm>
          <a:off x="0" y="0"/>
          <a:ext cx="0" cy="0"/>
          <a:chOff x="0" y="0"/>
          <a:chExt cx="0" cy="0"/>
        </a:xfrm>
      </p:grpSpPr>
      <p:sp>
        <p:nvSpPr>
          <p:cNvPr id="782" name="Google Shape;782;p85"/>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0000FF"/>
                </a:solidFill>
                <a:latin typeface="Calibri"/>
                <a:ea typeface="Calibri"/>
                <a:cs typeface="Calibri"/>
                <a:sym typeface="Calibri"/>
              </a:rPr>
              <a:t>Ví dụ: Phân biệt đối xử về giới trong nhà trường phổ thông</a:t>
            </a:r>
            <a:endParaRPr sz="2100">
              <a:latin typeface="Calibri"/>
              <a:ea typeface="Calibri"/>
              <a:cs typeface="Calibri"/>
              <a:sym typeface="Calibri"/>
            </a:endParaRPr>
          </a:p>
        </p:txBody>
      </p:sp>
      <p:sp>
        <p:nvSpPr>
          <p:cNvPr id="783" name="Google Shape;783;p85"/>
          <p:cNvSpPr/>
          <p:nvPr/>
        </p:nvSpPr>
        <p:spPr>
          <a:xfrm>
            <a:off x="1301262" y="685800"/>
            <a:ext cx="4284085" cy="4514850"/>
          </a:xfrm>
          <a:prstGeom prst="rect">
            <a:avLst/>
          </a:prstGeom>
          <a:noFill/>
          <a:ln>
            <a:noFill/>
          </a:ln>
        </p:spPr>
        <p:txBody>
          <a:bodyPr spcFirstLastPara="1" wrap="square" lIns="91425" tIns="45700" rIns="91425" bIns="45700" anchor="t" anchorCtr="0">
            <a:noAutofit/>
          </a:bodyPr>
          <a:lstStyle/>
          <a:p>
            <a:pPr marL="241697" marR="0" lvl="0" indent="-241697" algn="just" rtl="0">
              <a:lnSpc>
                <a:spcPct val="80000"/>
              </a:lnSpc>
              <a:spcBef>
                <a:spcPts val="0"/>
              </a:spcBef>
              <a:spcAft>
                <a:spcPts val="0"/>
              </a:spcAft>
              <a:buClr>
                <a:srgbClr val="FF0000"/>
              </a:buClr>
              <a:buSzPts val="1485"/>
              <a:buFont typeface="Noto Sans Symbols"/>
              <a:buChar char="▪"/>
            </a:pPr>
            <a:r>
              <a:rPr lang="en-US" sz="1650" b="0" i="0" u="none" strike="noStrike" cap="none">
                <a:solidFill>
                  <a:srgbClr val="1D1B10"/>
                </a:solidFill>
                <a:latin typeface="Arial"/>
                <a:ea typeface="Arial"/>
                <a:cs typeface="Arial"/>
                <a:sym typeface="Arial"/>
              </a:rPr>
              <a:t>GVCN thường giao cho HS nữ làm nhiều việc nhẹ, việc phụ trợ hơn HS nam, yêu cầu HS nam làm nhiều việc nặng</a:t>
            </a:r>
            <a:endParaRPr sz="1650" b="0" i="0" u="none" strike="noStrike" cap="none">
              <a:solidFill>
                <a:srgbClr val="1D1B10"/>
              </a:solidFill>
              <a:latin typeface="Arial"/>
              <a:ea typeface="Arial"/>
              <a:cs typeface="Arial"/>
              <a:sym typeface="Arial"/>
            </a:endParaRPr>
          </a:p>
          <a:p>
            <a:pPr marL="241697" marR="0" lvl="0" indent="-241697" algn="just" rtl="0">
              <a:lnSpc>
                <a:spcPct val="80000"/>
              </a:lnSpc>
              <a:spcBef>
                <a:spcPts val="780"/>
              </a:spcBef>
              <a:spcAft>
                <a:spcPts val="0"/>
              </a:spcAft>
              <a:buClr>
                <a:srgbClr val="FF0000"/>
              </a:buClr>
              <a:buSzPts val="1485"/>
              <a:buFont typeface="Noto Sans Symbols"/>
              <a:buChar char="▪"/>
            </a:pPr>
            <a:r>
              <a:rPr lang="en-US" sz="1650" b="0" i="0" u="none" strike="noStrike" cap="none">
                <a:solidFill>
                  <a:srgbClr val="1D1B10"/>
                </a:solidFill>
                <a:latin typeface="Arial"/>
                <a:ea typeface="Arial"/>
                <a:cs typeface="Arial"/>
                <a:sym typeface="Arial"/>
              </a:rPr>
              <a:t>Không gian sinh hoạt, chơi và những trò chơi của HS nam cũng nhiều hơn HS nữ</a:t>
            </a:r>
            <a:endParaRPr sz="1650" b="0" i="0" u="none" strike="noStrike" cap="none">
              <a:solidFill>
                <a:srgbClr val="1D1B10"/>
              </a:solidFill>
              <a:latin typeface="Arial"/>
              <a:ea typeface="Arial"/>
              <a:cs typeface="Arial"/>
              <a:sym typeface="Arial"/>
            </a:endParaRPr>
          </a:p>
          <a:p>
            <a:pPr marL="241697" marR="0" lvl="0" indent="-241697" algn="just" rtl="0">
              <a:lnSpc>
                <a:spcPct val="80000"/>
              </a:lnSpc>
              <a:spcBef>
                <a:spcPts val="780"/>
              </a:spcBef>
              <a:spcAft>
                <a:spcPts val="0"/>
              </a:spcAft>
              <a:buClr>
                <a:srgbClr val="FF0000"/>
              </a:buClr>
              <a:buSzPts val="1485"/>
              <a:buFont typeface="Noto Sans Symbols"/>
              <a:buChar char="▪"/>
            </a:pPr>
            <a:r>
              <a:rPr lang="en-US" sz="1650" b="0" i="0" u="none" strike="noStrike" cap="none">
                <a:solidFill>
                  <a:srgbClr val="1D1B10"/>
                </a:solidFill>
                <a:latin typeface="Arial"/>
                <a:ea typeface="Arial"/>
                <a:cs typeface="Arial"/>
                <a:sym typeface="Arial"/>
              </a:rPr>
              <a:t>HS nam có thể được chọn vào các đội tuyển thi đấu thể thao, ngược lại HS nữ được chọn vào đội văn nghệ</a:t>
            </a:r>
            <a:endParaRPr sz="1650" b="0" i="0" u="none" strike="noStrike" cap="none">
              <a:solidFill>
                <a:srgbClr val="1D1B10"/>
              </a:solidFill>
              <a:latin typeface="Arial"/>
              <a:ea typeface="Arial"/>
              <a:cs typeface="Arial"/>
              <a:sym typeface="Arial"/>
            </a:endParaRPr>
          </a:p>
          <a:p>
            <a:pPr marL="241697" marR="0" lvl="0" indent="-241697" algn="just" rtl="0">
              <a:lnSpc>
                <a:spcPct val="80000"/>
              </a:lnSpc>
              <a:spcBef>
                <a:spcPts val="780"/>
              </a:spcBef>
              <a:spcAft>
                <a:spcPts val="0"/>
              </a:spcAft>
              <a:buClr>
                <a:srgbClr val="FF0000"/>
              </a:buClr>
              <a:buSzPts val="1485"/>
              <a:buFont typeface="Noto Sans Symbols"/>
              <a:buChar char="▪"/>
            </a:pPr>
            <a:r>
              <a:rPr lang="en-US" sz="1650" b="0" i="0" u="none" strike="noStrike" cap="none">
                <a:solidFill>
                  <a:srgbClr val="1D1B10"/>
                </a:solidFill>
                <a:latin typeface="Arial"/>
                <a:ea typeface="Arial"/>
                <a:cs typeface="Arial"/>
                <a:sym typeface="Arial"/>
              </a:rPr>
              <a:t>Tỷ lệ HS nữ được học nghề kỹ thuật ít hơn HS nam</a:t>
            </a:r>
            <a:endParaRPr sz="1650" b="0" i="0" u="none" strike="noStrike" cap="none">
              <a:solidFill>
                <a:srgbClr val="1D1B10"/>
              </a:solidFill>
              <a:latin typeface="Arial"/>
              <a:ea typeface="Arial"/>
              <a:cs typeface="Arial"/>
              <a:sym typeface="Arial"/>
            </a:endParaRPr>
          </a:p>
          <a:p>
            <a:pPr marL="241697" marR="0" lvl="0" indent="-241697" algn="just" rtl="0">
              <a:lnSpc>
                <a:spcPct val="80000"/>
              </a:lnSpc>
              <a:spcBef>
                <a:spcPts val="780"/>
              </a:spcBef>
              <a:spcAft>
                <a:spcPts val="0"/>
              </a:spcAft>
              <a:buClr>
                <a:srgbClr val="FF0000"/>
              </a:buClr>
              <a:buSzPts val="1485"/>
              <a:buFont typeface="Noto Sans Symbols"/>
              <a:buChar char="▪"/>
            </a:pPr>
            <a:r>
              <a:rPr lang="en-US" sz="1650" b="0" i="0" u="none" strike="noStrike" cap="none">
                <a:solidFill>
                  <a:schemeClr val="lt2"/>
                </a:solidFill>
                <a:latin typeface="Arial"/>
                <a:ea typeface="Arial"/>
                <a:cs typeface="Arial"/>
                <a:sym typeface="Arial"/>
              </a:rPr>
              <a:t>…….</a:t>
            </a:r>
            <a:endParaRPr/>
          </a:p>
          <a:p>
            <a:pPr marL="230981" marR="0" lvl="2" indent="-230981" algn="just" rtl="0">
              <a:lnSpc>
                <a:spcPct val="80000"/>
              </a:lnSpc>
              <a:spcBef>
                <a:spcPts val="780"/>
              </a:spcBef>
              <a:spcAft>
                <a:spcPts val="0"/>
              </a:spcAft>
              <a:buClr>
                <a:srgbClr val="FF0000"/>
              </a:buClr>
              <a:buSzPts val="1485"/>
              <a:buFont typeface="Noto Sans Symbols"/>
              <a:buChar char="☞"/>
            </a:pPr>
            <a:r>
              <a:rPr lang="en-US" sz="1650" b="0" i="1" u="none" strike="noStrike" cap="none">
                <a:solidFill>
                  <a:srgbClr val="0000CC"/>
                </a:solidFill>
                <a:latin typeface="Arial"/>
                <a:ea typeface="Arial"/>
                <a:cs typeface="Arial"/>
                <a:sym typeface="Arial"/>
              </a:rPr>
              <a:t>Những sự PBĐX về giới này có thể cản trở nam, nữ HS được tiếp cận công bằng với cơ hội học tập, phát triển nghề nghiệp theo đúng năng lực sở trường, cũng như sự rèn luyện các kỹ năng để phát triển bản thân</a:t>
            </a:r>
            <a:endParaRPr sz="1500" b="0" i="1" u="none" strike="noStrike" cap="none">
              <a:solidFill>
                <a:srgbClr val="0000CC"/>
              </a:solidFill>
              <a:latin typeface="Arial"/>
              <a:ea typeface="Arial"/>
              <a:cs typeface="Arial"/>
              <a:sym typeface="Arial"/>
            </a:endParaRPr>
          </a:p>
          <a:p>
            <a:pPr marL="411480" marR="0" lvl="0" indent="-325755" algn="just" rtl="0">
              <a:lnSpc>
                <a:spcPct val="80000"/>
              </a:lnSpc>
              <a:spcBef>
                <a:spcPts val="750"/>
              </a:spcBef>
              <a:spcAft>
                <a:spcPts val="0"/>
              </a:spcAft>
              <a:buClr>
                <a:srgbClr val="FF0000"/>
              </a:buClr>
              <a:buSzPts val="1350"/>
              <a:buFont typeface="Noto Sans Symbols"/>
              <a:buNone/>
            </a:pPr>
            <a:endParaRPr sz="1500" b="0" i="1" u="none" strike="noStrike" cap="none">
              <a:solidFill>
                <a:srgbClr val="0000CC"/>
              </a:solidFill>
              <a:latin typeface="Arial"/>
              <a:ea typeface="Arial"/>
              <a:cs typeface="Arial"/>
              <a:sym typeface="Arial"/>
            </a:endParaRPr>
          </a:p>
          <a:p>
            <a:pPr marL="411480" marR="0" lvl="0" indent="-291465" algn="just" rtl="0">
              <a:lnSpc>
                <a:spcPct val="80000"/>
              </a:lnSpc>
              <a:spcBef>
                <a:spcPts val="870"/>
              </a:spcBef>
              <a:spcAft>
                <a:spcPts val="0"/>
              </a:spcAft>
              <a:buClr>
                <a:srgbClr val="FF0000"/>
              </a:buClr>
              <a:buSzPts val="1890"/>
              <a:buFont typeface="Noto Sans Symbols"/>
              <a:buNone/>
            </a:pPr>
            <a:endParaRPr sz="2100" b="0" i="0" u="none" strike="noStrike" cap="none">
              <a:solidFill>
                <a:schemeClr val="lt2"/>
              </a:solidFill>
              <a:latin typeface="Times New Roman"/>
              <a:ea typeface="Times New Roman"/>
              <a:cs typeface="Times New Roman"/>
              <a:sym typeface="Times New Roman"/>
            </a:endParaRPr>
          </a:p>
          <a:p>
            <a:pPr marL="426244" marR="0" lvl="0" indent="-426244" algn="just" rtl="0">
              <a:lnSpc>
                <a:spcPct val="90000"/>
              </a:lnSpc>
              <a:spcBef>
                <a:spcPts val="660"/>
              </a:spcBef>
              <a:spcAft>
                <a:spcPts val="0"/>
              </a:spcAft>
              <a:buClr>
                <a:schemeClr val="folHlink"/>
              </a:buClr>
              <a:buSzPts val="945"/>
              <a:buFont typeface="Arial"/>
              <a:buNone/>
            </a:pPr>
            <a:endParaRPr sz="1050" b="1" i="0" u="none" strike="noStrike" cap="none">
              <a:solidFill>
                <a:srgbClr val="000000"/>
              </a:solidFill>
              <a:latin typeface="Calibri"/>
              <a:ea typeface="Calibri"/>
              <a:cs typeface="Calibri"/>
              <a:sym typeface="Calibri"/>
            </a:endParaRPr>
          </a:p>
        </p:txBody>
      </p:sp>
      <p:pic>
        <p:nvPicPr>
          <p:cNvPr id="784" name="Google Shape;784;p85" descr="C:\Users\Admin\Pictures\Samsung\tải xuống.jpg"/>
          <p:cNvPicPr preferRelativeResize="0"/>
          <p:nvPr/>
        </p:nvPicPr>
        <p:blipFill rotWithShape="1">
          <a:blip r:embed="rId3">
            <a:alphaModFix/>
          </a:blip>
          <a:srcRect/>
          <a:stretch/>
        </p:blipFill>
        <p:spPr>
          <a:xfrm>
            <a:off x="5669279" y="1064207"/>
            <a:ext cx="2236363" cy="1915270"/>
          </a:xfrm>
          <a:prstGeom prst="rect">
            <a:avLst/>
          </a:prstGeom>
          <a:noFill/>
          <a:ln>
            <a:noFill/>
          </a:ln>
        </p:spPr>
      </p:pic>
      <p:pic>
        <p:nvPicPr>
          <p:cNvPr id="785" name="Google Shape;785;p85" descr="C:\Users\Admin\Pictures\Samsung\images (3).jpg"/>
          <p:cNvPicPr preferRelativeResize="0"/>
          <p:nvPr/>
        </p:nvPicPr>
        <p:blipFill rotWithShape="1">
          <a:blip r:embed="rId4">
            <a:alphaModFix/>
          </a:blip>
          <a:srcRect/>
          <a:stretch/>
        </p:blipFill>
        <p:spPr>
          <a:xfrm>
            <a:off x="5676016" y="3111371"/>
            <a:ext cx="2324984" cy="1848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xEl>
                                              <p:pRg st="0" end="0"/>
                                            </p:txEl>
                                          </p:spTgt>
                                        </p:tgtEl>
                                        <p:attrNameLst>
                                          <p:attrName>style.visibility</p:attrName>
                                        </p:attrNameLst>
                                      </p:cBhvr>
                                      <p:to>
                                        <p:strVal val="visible"/>
                                      </p:to>
                                    </p:set>
                                    <p:animEffect transition="in" filter="fade">
                                      <p:cBhvr>
                                        <p:cTn id="7" dur="500"/>
                                        <p:tgtEl>
                                          <p:spTgt spid="7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3">
                                            <p:txEl>
                                              <p:pRg st="1" end="1"/>
                                            </p:txEl>
                                          </p:spTgt>
                                        </p:tgtEl>
                                        <p:attrNameLst>
                                          <p:attrName>style.visibility</p:attrName>
                                        </p:attrNameLst>
                                      </p:cBhvr>
                                      <p:to>
                                        <p:strVal val="visible"/>
                                      </p:to>
                                    </p:set>
                                    <p:animEffect transition="in" filter="fade">
                                      <p:cBhvr>
                                        <p:cTn id="12" dur="500"/>
                                        <p:tgtEl>
                                          <p:spTgt spid="7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3">
                                            <p:txEl>
                                              <p:pRg st="2" end="2"/>
                                            </p:txEl>
                                          </p:spTgt>
                                        </p:tgtEl>
                                        <p:attrNameLst>
                                          <p:attrName>style.visibility</p:attrName>
                                        </p:attrNameLst>
                                      </p:cBhvr>
                                      <p:to>
                                        <p:strVal val="visible"/>
                                      </p:to>
                                    </p:set>
                                    <p:animEffect transition="in" filter="fade">
                                      <p:cBhvr>
                                        <p:cTn id="17" dur="500"/>
                                        <p:tgtEl>
                                          <p:spTgt spid="7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3">
                                            <p:txEl>
                                              <p:pRg st="3" end="3"/>
                                            </p:txEl>
                                          </p:spTgt>
                                        </p:tgtEl>
                                        <p:attrNameLst>
                                          <p:attrName>style.visibility</p:attrName>
                                        </p:attrNameLst>
                                      </p:cBhvr>
                                      <p:to>
                                        <p:strVal val="visible"/>
                                      </p:to>
                                    </p:set>
                                    <p:animEffect transition="in" filter="fade">
                                      <p:cBhvr>
                                        <p:cTn id="22" dur="500"/>
                                        <p:tgtEl>
                                          <p:spTgt spid="7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3">
                                            <p:txEl>
                                              <p:pRg st="4" end="4"/>
                                            </p:txEl>
                                          </p:spTgt>
                                        </p:tgtEl>
                                        <p:attrNameLst>
                                          <p:attrName>style.visibility</p:attrName>
                                        </p:attrNameLst>
                                      </p:cBhvr>
                                      <p:to>
                                        <p:strVal val="visible"/>
                                      </p:to>
                                    </p:set>
                                    <p:animEffect transition="in" filter="fade">
                                      <p:cBhvr>
                                        <p:cTn id="27" dur="500"/>
                                        <p:tgtEl>
                                          <p:spTgt spid="7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3">
                                            <p:txEl>
                                              <p:pRg st="5" end="5"/>
                                            </p:txEl>
                                          </p:spTgt>
                                        </p:tgtEl>
                                        <p:attrNameLst>
                                          <p:attrName>style.visibility</p:attrName>
                                        </p:attrNameLst>
                                      </p:cBhvr>
                                      <p:to>
                                        <p:strVal val="visible"/>
                                      </p:to>
                                    </p:set>
                                    <p:animEffect transition="in" filter="fade">
                                      <p:cBhvr>
                                        <p:cTn id="32" dur="500"/>
                                        <p:tgtEl>
                                          <p:spTgt spid="7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3">
                                            <p:txEl>
                                              <p:pRg st="6" end="6"/>
                                            </p:txEl>
                                          </p:spTgt>
                                        </p:tgtEl>
                                        <p:attrNameLst>
                                          <p:attrName>style.visibility</p:attrName>
                                        </p:attrNameLst>
                                      </p:cBhvr>
                                      <p:to>
                                        <p:strVal val="visible"/>
                                      </p:to>
                                    </p:set>
                                    <p:animEffect transition="in" filter="fade">
                                      <p:cBhvr>
                                        <p:cTn id="37" dur="500"/>
                                        <p:tgtEl>
                                          <p:spTgt spid="7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3">
                                            <p:txEl>
                                              <p:pRg st="7" end="7"/>
                                            </p:txEl>
                                          </p:spTgt>
                                        </p:tgtEl>
                                        <p:attrNameLst>
                                          <p:attrName>style.visibility</p:attrName>
                                        </p:attrNameLst>
                                      </p:cBhvr>
                                      <p:to>
                                        <p:strVal val="visible"/>
                                      </p:to>
                                    </p:set>
                                    <p:animEffect transition="in" filter="fade">
                                      <p:cBhvr>
                                        <p:cTn id="42" dur="500"/>
                                        <p:tgtEl>
                                          <p:spTgt spid="7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83">
                                            <p:txEl>
                                              <p:pRg st="8" end="8"/>
                                            </p:txEl>
                                          </p:spTgt>
                                        </p:tgtEl>
                                        <p:attrNameLst>
                                          <p:attrName>style.visibility</p:attrName>
                                        </p:attrNameLst>
                                      </p:cBhvr>
                                      <p:to>
                                        <p:strVal val="visible"/>
                                      </p:to>
                                    </p:set>
                                    <p:animEffect transition="in" filter="fade">
                                      <p:cBhvr>
                                        <p:cTn id="47" dur="500"/>
                                        <p:tgtEl>
                                          <p:spTgt spid="7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86" descr="D:\Linh tinh-1\Phim-Anh ve gioi\Anh dinh kien gioi\Phân-biệt-đối-xử-với-việc-làm-thêm-giờ-over-time.jpg"/>
          <p:cNvPicPr preferRelativeResize="0"/>
          <p:nvPr/>
        </p:nvPicPr>
        <p:blipFill rotWithShape="1">
          <a:blip r:embed="rId3">
            <a:alphaModFix/>
          </a:blip>
          <a:srcRect/>
          <a:stretch/>
        </p:blipFill>
        <p:spPr>
          <a:xfrm>
            <a:off x="1143000" y="1828800"/>
            <a:ext cx="3429000" cy="2457450"/>
          </a:xfrm>
          <a:prstGeom prst="rect">
            <a:avLst/>
          </a:prstGeom>
          <a:noFill/>
          <a:ln>
            <a:noFill/>
          </a:ln>
        </p:spPr>
      </p:pic>
      <p:pic>
        <p:nvPicPr>
          <p:cNvPr id="791" name="Google Shape;791;p86" descr="Description: http://t1.gstatic.com/images?q=tbn:ANd9GcRxkuSxqrqQHNfgE_xhFtM4w-v8S-GK5Pa1tAtl_AgC9U-5qQ8PSA">
            <a:hlinkClick r:id="rId4"/>
          </p:cNvPr>
          <p:cNvPicPr preferRelativeResize="0"/>
          <p:nvPr/>
        </p:nvPicPr>
        <p:blipFill rotWithShape="1">
          <a:blip r:embed="rId5">
            <a:alphaModFix/>
          </a:blip>
          <a:srcRect/>
          <a:stretch/>
        </p:blipFill>
        <p:spPr>
          <a:xfrm>
            <a:off x="4800600" y="1828800"/>
            <a:ext cx="3200400" cy="2457450"/>
          </a:xfrm>
          <a:prstGeom prst="rect">
            <a:avLst/>
          </a:prstGeom>
          <a:solidFill>
            <a:srgbClr val="FFFF00"/>
          </a:solidFill>
          <a:ln>
            <a:noFill/>
          </a:ln>
        </p:spPr>
      </p:pic>
      <p:sp>
        <p:nvSpPr>
          <p:cNvPr id="792" name="Google Shape;792;p86"/>
          <p:cNvSpPr txBox="1">
            <a:spLocks noGrp="1"/>
          </p:cNvSpPr>
          <p:nvPr>
            <p:ph type="body" idx="1"/>
          </p:nvPr>
        </p:nvSpPr>
        <p:spPr>
          <a:xfrm>
            <a:off x="2571750" y="171450"/>
            <a:ext cx="6572250" cy="1485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1950"/>
              <a:buFont typeface="Noto Sans Symbols"/>
              <a:buChar char="🖝"/>
            </a:pPr>
            <a:r>
              <a:rPr lang="en-US" sz="1950" b="1" i="0" u="none" strike="noStrike" cap="none">
                <a:solidFill>
                  <a:srgbClr val="006600"/>
                </a:solidFill>
                <a:latin typeface="Arial"/>
                <a:ea typeface="Arial"/>
                <a:cs typeface="Arial"/>
                <a:sym typeface="Arial"/>
              </a:rPr>
              <a:t>Định kiến giới mang tính tuyệt đối hóa “khuôn mẫu, chuẩn mực cứng nhắc” về tính cách, giá trị, khả năng của nam và nữ, mà không dựa trên sự phân tích năng lực cụ thể của mỗi con người cụ thể</a:t>
            </a:r>
            <a:endParaRPr sz="1950" b="1" i="0" u="none" strike="noStrike" cap="none">
              <a:solidFill>
                <a:srgbClr val="0066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950"/>
              <a:buFont typeface="Arial"/>
              <a:buNone/>
            </a:pPr>
            <a:endParaRPr sz="1950" b="1" i="0" u="none" strike="noStrike" cap="none">
              <a:solidFill>
                <a:srgbClr val="0066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Arial"/>
              <a:ea typeface="Arial"/>
              <a:cs typeface="Arial"/>
              <a:sym typeface="Arial"/>
            </a:endParaRPr>
          </a:p>
        </p:txBody>
      </p:sp>
      <p:sp>
        <p:nvSpPr>
          <p:cNvPr id="793" name="Google Shape;793;p86"/>
          <p:cNvSpPr txBox="1">
            <a:spLocks noGrp="1"/>
          </p:cNvSpPr>
          <p:nvPr>
            <p:ph type="body" idx="2"/>
          </p:nvPr>
        </p:nvSpPr>
        <p:spPr>
          <a:xfrm>
            <a:off x="1763688" y="4286250"/>
            <a:ext cx="6572250" cy="571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1950"/>
              <a:buFont typeface="Noto Sans Symbols"/>
              <a:buChar char="🖝"/>
            </a:pPr>
            <a:r>
              <a:rPr lang="en-US" sz="1950" b="1" i="0" u="none" strike="noStrike" cap="none">
                <a:solidFill>
                  <a:srgbClr val="006600"/>
                </a:solidFill>
                <a:latin typeface="Arial"/>
                <a:ea typeface="Arial"/>
                <a:cs typeface="Arial"/>
                <a:sym typeface="Arial"/>
              </a:rPr>
              <a:t>Định kiến giới dẫn đến sự phân biệt đối xử về giới</a:t>
            </a:r>
            <a:endParaRPr sz="1950" b="1" i="0" u="none" strike="noStrike" cap="none">
              <a:solidFill>
                <a:srgbClr val="0066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1000"/>
                                        <p:tgtEl>
                                          <p:spTgt spid="790"/>
                                        </p:tgtEl>
                                      </p:cBhvr>
                                    </p:animEffect>
                                  </p:childTnLst>
                                </p:cTn>
                              </p:par>
                              <p:par>
                                <p:cTn id="8" presetID="10" presetClass="entr" presetSubtype="0" fill="hold" nodeType="withEffect">
                                  <p:stCondLst>
                                    <p:cond delay="0"/>
                                  </p:stCondLst>
                                  <p:childTnLst>
                                    <p:set>
                                      <p:cBhvr>
                                        <p:cTn id="9" dur="1" fill="hold">
                                          <p:stCondLst>
                                            <p:cond delay="0"/>
                                          </p:stCondLst>
                                        </p:cTn>
                                        <p:tgtEl>
                                          <p:spTgt spid="791"/>
                                        </p:tgtEl>
                                        <p:attrNameLst>
                                          <p:attrName>style.visibility</p:attrName>
                                        </p:attrNameLst>
                                      </p:cBhvr>
                                      <p:to>
                                        <p:strVal val="visible"/>
                                      </p:to>
                                    </p:set>
                                    <p:animEffect transition="in" filter="fade">
                                      <p:cBhvr>
                                        <p:cTn id="10"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87"/>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latin typeface="Tahoma"/>
                <a:ea typeface="Tahoma"/>
                <a:cs typeface="Tahoma"/>
                <a:sym typeface="Tahoma"/>
              </a:rPr>
              <a:t>Ví dụ về mối liên hệ giữa ĐKG và PBĐXVG</a:t>
            </a:r>
            <a:endParaRPr/>
          </a:p>
        </p:txBody>
      </p:sp>
      <p:graphicFrame>
        <p:nvGraphicFramePr>
          <p:cNvPr id="799" name="Google Shape;799;p87"/>
          <p:cNvGraphicFramePr/>
          <p:nvPr/>
        </p:nvGraphicFramePr>
        <p:xfrm>
          <a:off x="1314450" y="628650"/>
          <a:ext cx="6457950" cy="3564750"/>
        </p:xfrm>
        <a:graphic>
          <a:graphicData uri="http://schemas.openxmlformats.org/drawingml/2006/table">
            <a:tbl>
              <a:tblPr>
                <a:noFill/>
                <a:tableStyleId>{15B20D8F-0277-44B1-8E8E-670F36562500}</a:tableStyleId>
              </a:tblPr>
              <a:tblGrid>
                <a:gridCol w="4621275">
                  <a:extLst>
                    <a:ext uri="{9D8B030D-6E8A-4147-A177-3AD203B41FA5}">
                      <a16:colId xmlns:a16="http://schemas.microsoft.com/office/drawing/2014/main" val="20000"/>
                    </a:ext>
                  </a:extLst>
                </a:gridCol>
                <a:gridCol w="1836675">
                  <a:extLst>
                    <a:ext uri="{9D8B030D-6E8A-4147-A177-3AD203B41FA5}">
                      <a16:colId xmlns:a16="http://schemas.microsoft.com/office/drawing/2014/main" val="20001"/>
                    </a:ext>
                  </a:extLst>
                </a:gridCol>
              </a:tblGrid>
              <a:tr h="685800">
                <a:tc>
                  <a:txBody>
                    <a:bodyPr/>
                    <a:lstStyle/>
                    <a:p>
                      <a:pPr marL="0" marR="0" lvl="0" indent="0" algn="ctr" rtl="0">
                        <a:lnSpc>
                          <a:spcPct val="115000"/>
                        </a:lnSpc>
                        <a:spcBef>
                          <a:spcPts val="0"/>
                        </a:spcBef>
                        <a:spcAft>
                          <a:spcPts val="0"/>
                        </a:spcAft>
                        <a:buClr>
                          <a:srgbClr val="000000"/>
                        </a:buClr>
                        <a:buSzPts val="1800"/>
                        <a:buFont typeface="Tahoma"/>
                        <a:buNone/>
                      </a:pPr>
                      <a:r>
                        <a:rPr lang="en-US" sz="1800" b="1" u="none" strike="noStrike" cap="none">
                          <a:latin typeface="Tahoma"/>
                          <a:ea typeface="Tahoma"/>
                          <a:cs typeface="Tahoma"/>
                          <a:sym typeface="Tahoma"/>
                        </a:rPr>
                        <a:t>Định kiến giới</a:t>
                      </a:r>
                      <a:endParaRPr sz="1800" u="none" strike="noStrike" cap="none">
                        <a:latin typeface="Tahoma"/>
                        <a:ea typeface="Tahoma"/>
                        <a:cs typeface="Tahoma"/>
                        <a:sym typeface="Tahoma"/>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Tahoma"/>
                        <a:buNone/>
                      </a:pPr>
                      <a:r>
                        <a:rPr lang="en-US" sz="1800" b="1" u="none" strike="noStrike" cap="none">
                          <a:latin typeface="Tahoma"/>
                          <a:ea typeface="Tahoma"/>
                          <a:cs typeface="Tahoma"/>
                          <a:sym typeface="Tahoma"/>
                        </a:rPr>
                        <a:t>Phân biệt đối xử giới</a:t>
                      </a:r>
                      <a:endParaRPr sz="1800" u="none" strike="noStrike" cap="none">
                        <a:latin typeface="Tahoma"/>
                        <a:ea typeface="Tahoma"/>
                        <a:cs typeface="Tahoma"/>
                        <a:sym typeface="Tahoma"/>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6000">
                <a:tc>
                  <a:txBody>
                    <a:bodyPr/>
                    <a:lstStyle/>
                    <a:p>
                      <a:pPr marL="120650" marR="0" lvl="0" indent="0" algn="just" rtl="0">
                        <a:lnSpc>
                          <a:spcPct val="115000"/>
                        </a:lnSpc>
                        <a:spcBef>
                          <a:spcPts val="0"/>
                        </a:spcBef>
                        <a:spcAft>
                          <a:spcPts val="0"/>
                        </a:spcAft>
                        <a:buClr>
                          <a:srgbClr val="000000"/>
                        </a:buClr>
                        <a:buSzPts val="1800"/>
                        <a:buFont typeface="Tahoma"/>
                        <a:buNone/>
                      </a:pPr>
                      <a:r>
                        <a:rPr lang="en-US" sz="1800" u="none" strike="noStrike" cap="none">
                          <a:latin typeface="Tahoma"/>
                          <a:ea typeface="Tahoma"/>
                          <a:cs typeface="Tahoma"/>
                          <a:sym typeface="Tahoma"/>
                        </a:rPr>
                        <a:t>Nữ nghỉ hưu ở tuổi 55 là phù hợp với khả năng lao động nếu trên 55 tuổi năng suất lao động của nữ thường  không cao.</a:t>
                      </a:r>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168275" marR="0" lvl="0" indent="-47625" algn="just" rtl="0">
                        <a:lnSpc>
                          <a:spcPct val="115000"/>
                        </a:lnSpc>
                        <a:spcBef>
                          <a:spcPts val="0"/>
                        </a:spcBef>
                        <a:spcAft>
                          <a:spcPts val="0"/>
                        </a:spcAft>
                        <a:buClr>
                          <a:srgbClr val="000000"/>
                        </a:buClr>
                        <a:buSzPts val="1800"/>
                        <a:buFont typeface="Tahoma"/>
                        <a:buNone/>
                      </a:pPr>
                      <a:r>
                        <a:rPr lang="en-US" sz="1800" u="none" strike="noStrike" cap="none">
                          <a:latin typeface="Tahoma"/>
                          <a:ea typeface="Tahoma"/>
                          <a:cs typeface="Tahoma"/>
                          <a:sym typeface="Tahoma"/>
                        </a:rPr>
                        <a:t>Bộ Luật lao động qui định tuổi nghỉ hưu của nữ là 55 tuổi, của nam là 60 tuổi</a:t>
                      </a:r>
                      <a:endParaRPr sz="1800" u="none" strike="noStrike" cap="none">
                        <a:latin typeface="Tahoma"/>
                        <a:ea typeface="Tahoma"/>
                        <a:cs typeface="Tahoma"/>
                        <a:sym typeface="Tahoma"/>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6475">
                <a:tc>
                  <a:txBody>
                    <a:bodyPr/>
                    <a:lstStyle/>
                    <a:p>
                      <a:pPr marL="120650" marR="0" lvl="0" indent="0" algn="just" rtl="0">
                        <a:lnSpc>
                          <a:spcPct val="115000"/>
                        </a:lnSpc>
                        <a:spcBef>
                          <a:spcPts val="0"/>
                        </a:spcBef>
                        <a:spcAft>
                          <a:spcPts val="0"/>
                        </a:spcAft>
                        <a:buClr>
                          <a:schemeClr val="dk1"/>
                        </a:buClr>
                        <a:buSzPts val="1800"/>
                        <a:buFont typeface="Tahoma"/>
                        <a:buNone/>
                      </a:pPr>
                      <a:r>
                        <a:rPr lang="en-US" sz="1800" u="none" strike="noStrike" cap="none">
                          <a:solidFill>
                            <a:schemeClr val="dk1"/>
                          </a:solidFill>
                          <a:latin typeface="Tahoma"/>
                          <a:ea typeface="Tahoma"/>
                          <a:cs typeface="Tahoma"/>
                          <a:sym typeface="Tahoma"/>
                        </a:rPr>
                        <a:t>Đảm bảo sự hài hoà giữa công việc và vai trò nuôi dạy, chăm sóc gia đình, con cái của phụ nữ.</a:t>
                      </a:r>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946475">
                <a:tc>
                  <a:txBody>
                    <a:bodyPr/>
                    <a:lstStyle/>
                    <a:p>
                      <a:pPr marL="120650" marR="0" lvl="0" indent="0" algn="just" rtl="0">
                        <a:lnSpc>
                          <a:spcPct val="115000"/>
                        </a:lnSpc>
                        <a:spcBef>
                          <a:spcPts val="0"/>
                        </a:spcBef>
                        <a:spcAft>
                          <a:spcPts val="0"/>
                        </a:spcAft>
                        <a:buClr>
                          <a:schemeClr val="dk1"/>
                        </a:buClr>
                        <a:buSzPts val="1800"/>
                        <a:buFont typeface="Tahoma"/>
                        <a:buNone/>
                      </a:pPr>
                      <a:r>
                        <a:rPr lang="en-US" sz="1800" u="none" strike="noStrike" cap="none">
                          <a:solidFill>
                            <a:schemeClr val="dk1"/>
                          </a:solidFill>
                          <a:latin typeface="Tahoma"/>
                          <a:ea typeface="Tahoma"/>
                          <a:cs typeface="Tahoma"/>
                          <a:sym typeface="Tahoma"/>
                        </a:rPr>
                        <a:t>Sau 55 tuổi lao động nữ thường xuất hiện những bệnh tật của sự lão hoá, năng suất lao động giảm…</a:t>
                      </a:r>
                      <a:endParaRPr/>
                    </a:p>
                  </a:txBody>
                  <a:tcPr marL="39200" marR="392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800" name="Google Shape;800;p87"/>
          <p:cNvSpPr/>
          <p:nvPr/>
        </p:nvSpPr>
        <p:spPr>
          <a:xfrm>
            <a:off x="1145711" y="4160341"/>
            <a:ext cx="6957354" cy="923330"/>
          </a:xfrm>
          <a:prstGeom prst="rect">
            <a:avLst/>
          </a:prstGeom>
          <a:noFill/>
          <a:ln>
            <a:noFill/>
          </a:ln>
        </p:spPr>
        <p:txBody>
          <a:bodyPr spcFirstLastPara="1" wrap="square" lIns="91425" tIns="45700" rIns="91425" bIns="45700" anchor="ctr" anchorCtr="0">
            <a:noAutofit/>
          </a:bodyPr>
          <a:lstStyle/>
          <a:p>
            <a:pPr marL="342900" marR="0" lvl="0" indent="-342900" algn="just" rtl="0">
              <a:lnSpc>
                <a:spcPct val="100000"/>
              </a:lnSpc>
              <a:spcBef>
                <a:spcPts val="0"/>
              </a:spcBef>
              <a:spcAft>
                <a:spcPts val="0"/>
              </a:spcAft>
              <a:buClr>
                <a:srgbClr val="0000FF"/>
              </a:buClr>
              <a:buSzPts val="1800"/>
              <a:buFont typeface="Noto Sans Symbols"/>
              <a:buChar char="⮊"/>
            </a:pPr>
            <a:r>
              <a:rPr lang="en-US" sz="1800" b="1" i="1" u="none" strike="noStrike" cap="none">
                <a:solidFill>
                  <a:srgbClr val="0000FF"/>
                </a:solidFill>
                <a:latin typeface="Arial"/>
                <a:ea typeface="Arial"/>
                <a:cs typeface="Arial"/>
                <a:sym typeface="Arial"/>
              </a:rPr>
              <a:t>Phân biệt đối xử về giới tạo nhiều đặc quyền hơn cho NG, </a:t>
            </a:r>
            <a:endParaRPr/>
          </a:p>
          <a:p>
            <a:pPr marL="0" marR="0" lvl="0" indent="342900" algn="just" rtl="0">
              <a:lnSpc>
                <a:spcPct val="100000"/>
              </a:lnSpc>
              <a:spcBef>
                <a:spcPts val="0"/>
              </a:spcBef>
              <a:spcAft>
                <a:spcPts val="0"/>
              </a:spcAft>
              <a:buClr>
                <a:srgbClr val="0000FF"/>
              </a:buClr>
              <a:buSzPts val="1800"/>
              <a:buFont typeface="Arial"/>
              <a:buNone/>
            </a:pPr>
            <a:r>
              <a:rPr lang="en-US" sz="1800" b="1" i="1" u="none" strike="noStrike" cap="none">
                <a:solidFill>
                  <a:srgbClr val="0000FF"/>
                </a:solidFill>
                <a:latin typeface="Arial"/>
                <a:ea typeface="Arial"/>
                <a:cs typeface="Arial"/>
                <a:sym typeface="Arial"/>
              </a:rPr>
              <a:t>làm giảm quyền của PN, dẫn đến bất bình dẳng giới trong </a:t>
            </a:r>
            <a:endParaRPr/>
          </a:p>
          <a:p>
            <a:pPr marL="0" marR="0" lvl="0" indent="342900" algn="just" rtl="0">
              <a:lnSpc>
                <a:spcPct val="100000"/>
              </a:lnSpc>
              <a:spcBef>
                <a:spcPts val="0"/>
              </a:spcBef>
              <a:spcAft>
                <a:spcPts val="0"/>
              </a:spcAft>
              <a:buClr>
                <a:srgbClr val="0000FF"/>
              </a:buClr>
              <a:buSzPts val="1800"/>
              <a:buFont typeface="Arial"/>
              <a:buNone/>
            </a:pPr>
            <a:r>
              <a:rPr lang="en-US" sz="1800" b="1" i="1" u="none" strike="noStrike" cap="none">
                <a:solidFill>
                  <a:srgbClr val="0000FF"/>
                </a:solidFill>
                <a:latin typeface="Arial"/>
                <a:ea typeface="Arial"/>
                <a:cs typeface="Arial"/>
                <a:sym typeface="Arial"/>
              </a:rPr>
              <a:t>mọi lĩnh vực của đời sống GĐ và XH</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8"/>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
        <p:nvSpPr>
          <p:cNvPr id="806" name="Google Shape;806;p88"/>
          <p:cNvSpPr txBox="1">
            <a:spLocks noGrp="1"/>
          </p:cNvSpPr>
          <p:nvPr>
            <p:ph type="sldNum" idx="12"/>
          </p:nvPr>
        </p:nvSpPr>
        <p:spPr>
          <a:xfrm>
            <a:off x="7010400" y="4767263"/>
            <a:ext cx="2133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
        <p:nvSpPr>
          <p:cNvPr id="807" name="Google Shape;807;p88"/>
          <p:cNvSpPr txBox="1"/>
          <p:nvPr/>
        </p:nvSpPr>
        <p:spPr>
          <a:xfrm>
            <a:off x="1371600" y="4786312"/>
            <a:ext cx="1600200" cy="3571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898989"/>
              </a:solidFill>
              <a:latin typeface="Tahoma"/>
              <a:ea typeface="Tahoma"/>
              <a:cs typeface="Tahoma"/>
              <a:sym typeface="Tahoma"/>
            </a:endParaRPr>
          </a:p>
        </p:txBody>
      </p:sp>
      <p:sp>
        <p:nvSpPr>
          <p:cNvPr id="808" name="Google Shape;808;p88"/>
          <p:cNvSpPr txBox="1"/>
          <p:nvPr/>
        </p:nvSpPr>
        <p:spPr>
          <a:xfrm>
            <a:off x="6057900" y="4683919"/>
            <a:ext cx="1600200" cy="35718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rgbClr val="898989"/>
              </a:solidFill>
              <a:latin typeface="Tahoma"/>
              <a:ea typeface="Tahoma"/>
              <a:cs typeface="Tahoma"/>
              <a:sym typeface="Tahoma"/>
            </a:endParaRPr>
          </a:p>
        </p:txBody>
      </p:sp>
      <p:sp>
        <p:nvSpPr>
          <p:cNvPr id="809" name="Google Shape;809;p88"/>
          <p:cNvSpPr/>
          <p:nvPr/>
        </p:nvSpPr>
        <p:spPr>
          <a:xfrm>
            <a:off x="1143000" y="2057400"/>
            <a:ext cx="6858000" cy="2743200"/>
          </a:xfrm>
          <a:prstGeom prst="ribbon">
            <a:avLst>
              <a:gd name="adj1" fmla="val 6671"/>
              <a:gd name="adj2" fmla="val 64926"/>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FF"/>
              </a:buClr>
              <a:buSzPts val="2700"/>
              <a:buFont typeface="Tahoma"/>
              <a:buNone/>
            </a:pPr>
            <a:r>
              <a:rPr lang="en-US" sz="2700" b="0" i="0" u="none" strike="noStrike" cap="none">
                <a:solidFill>
                  <a:srgbClr val="0000FF"/>
                </a:solidFill>
                <a:latin typeface="Tahoma"/>
                <a:ea typeface="Tahoma"/>
                <a:cs typeface="Tahoma"/>
                <a:sym typeface="Tahoma"/>
              </a:rPr>
              <a:t>BẤT BÌNH ĐẲNG GIỚI</a:t>
            </a:r>
            <a:endParaRPr/>
          </a:p>
          <a:p>
            <a:pPr marL="0" marR="0" lvl="0" indent="0" algn="ctr" rtl="0">
              <a:lnSpc>
                <a:spcPct val="90000"/>
              </a:lnSpc>
              <a:spcBef>
                <a:spcPts val="900"/>
              </a:spcBef>
              <a:spcAft>
                <a:spcPts val="0"/>
              </a:spcAft>
              <a:buClr>
                <a:srgbClr val="0000FF"/>
              </a:buClr>
              <a:buSzPts val="2700"/>
              <a:buFont typeface="Tahoma"/>
              <a:buNone/>
            </a:pPr>
            <a:r>
              <a:rPr lang="en-US" sz="2700" b="0" i="0" u="none" strike="noStrike" cap="none">
                <a:solidFill>
                  <a:srgbClr val="0000FF"/>
                </a:solidFill>
                <a:latin typeface="Tahoma"/>
                <a:ea typeface="Tahoma"/>
                <a:cs typeface="Tahoma"/>
                <a:sym typeface="Tahoma"/>
              </a:rPr>
              <a:t>VÀ BẠO LỰC GIỚI</a:t>
            </a:r>
            <a:endParaRPr/>
          </a:p>
          <a:p>
            <a:pPr marL="0" marR="0" lvl="0" indent="0" algn="ctr" rtl="0">
              <a:lnSpc>
                <a:spcPct val="90000"/>
              </a:lnSpc>
              <a:spcBef>
                <a:spcPts val="900"/>
              </a:spcBef>
              <a:spcAft>
                <a:spcPts val="0"/>
              </a:spcAft>
              <a:buClr>
                <a:srgbClr val="0000FF"/>
              </a:buClr>
              <a:buSzPts val="2700"/>
              <a:buFont typeface="Tahoma"/>
              <a:buNone/>
            </a:pPr>
            <a:r>
              <a:rPr lang="en-US" sz="2700" b="0" i="0" u="none" strike="noStrike" cap="none">
                <a:solidFill>
                  <a:srgbClr val="0000FF"/>
                </a:solidFill>
                <a:latin typeface="Tahoma"/>
                <a:ea typeface="Tahoma"/>
                <a:cs typeface="Tahoma"/>
                <a:sym typeface="Tahoma"/>
              </a:rPr>
              <a:t>DIỄN RA Ở MỌI LĨNH VỰC</a:t>
            </a:r>
            <a:endParaRPr/>
          </a:p>
          <a:p>
            <a:pPr marL="0" marR="0" lvl="0" indent="0" algn="ctr" rtl="0">
              <a:lnSpc>
                <a:spcPct val="90000"/>
              </a:lnSpc>
              <a:spcBef>
                <a:spcPts val="900"/>
              </a:spcBef>
              <a:spcAft>
                <a:spcPts val="0"/>
              </a:spcAft>
              <a:buClr>
                <a:srgbClr val="0000FF"/>
              </a:buClr>
              <a:buSzPts val="2700"/>
              <a:buFont typeface="Tahoma"/>
              <a:buNone/>
            </a:pPr>
            <a:r>
              <a:rPr lang="en-US" sz="2700" b="0" i="0" u="none" strike="noStrike" cap="none">
                <a:solidFill>
                  <a:srgbClr val="0000FF"/>
                </a:solidFill>
                <a:latin typeface="Tahoma"/>
                <a:ea typeface="Tahoma"/>
                <a:cs typeface="Tahoma"/>
                <a:sym typeface="Tahoma"/>
              </a:rPr>
              <a:t>CỦA ĐỜI SỐNG XH VÀ GĐ</a:t>
            </a:r>
            <a:endParaRPr/>
          </a:p>
        </p:txBody>
      </p:sp>
      <p:grpSp>
        <p:nvGrpSpPr>
          <p:cNvPr id="810" name="Google Shape;810;p88"/>
          <p:cNvGrpSpPr/>
          <p:nvPr/>
        </p:nvGrpSpPr>
        <p:grpSpPr>
          <a:xfrm>
            <a:off x="1371601" y="275762"/>
            <a:ext cx="6457949" cy="1319892"/>
            <a:chOff x="2208" y="1291"/>
            <a:chExt cx="1363" cy="1530"/>
          </a:xfrm>
        </p:grpSpPr>
        <p:sp>
          <p:nvSpPr>
            <p:cNvPr id="811" name="Google Shape;811;p88"/>
            <p:cNvSpPr/>
            <p:nvPr/>
          </p:nvSpPr>
          <p:spPr>
            <a:xfrm>
              <a:off x="2208" y="1490"/>
              <a:ext cx="1363" cy="1331"/>
            </a:xfrm>
            <a:prstGeom prst="roundRect">
              <a:avLst>
                <a:gd name="adj" fmla="val 17509"/>
              </a:avLst>
            </a:prstGeom>
            <a:gradFill>
              <a:gsLst>
                <a:gs pos="0">
                  <a:srgbClr val="34B034"/>
                </a:gs>
                <a:gs pos="100000">
                  <a:srgbClr val="3F8B4A"/>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2" name="Google Shape;812;p88"/>
            <p:cNvSpPr/>
            <p:nvPr/>
          </p:nvSpPr>
          <p:spPr>
            <a:xfrm>
              <a:off x="2229" y="1539"/>
              <a:ext cx="1322" cy="1282"/>
            </a:xfrm>
            <a:prstGeom prst="roundRect">
              <a:avLst>
                <a:gd name="adj" fmla="val 16667"/>
              </a:avLst>
            </a:prstGeom>
            <a:solidFill>
              <a:srgbClr val="73E77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3" name="Google Shape;813;p88"/>
            <p:cNvSpPr/>
            <p:nvPr/>
          </p:nvSpPr>
          <p:spPr>
            <a:xfrm>
              <a:off x="2256" y="1486"/>
              <a:ext cx="1304" cy="446"/>
            </a:xfrm>
            <a:prstGeom prst="roundRect">
              <a:avLst>
                <a:gd name="adj" fmla="val 50000"/>
              </a:avLst>
            </a:prstGeom>
            <a:gradFill>
              <a:gsLst>
                <a:gs pos="0">
                  <a:srgbClr val="D0F7D4"/>
                </a:gs>
                <a:gs pos="100000">
                  <a:srgbClr val="73E77E"/>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4" name="Google Shape;814;p88"/>
            <p:cNvSpPr/>
            <p:nvPr/>
          </p:nvSpPr>
          <p:spPr>
            <a:xfrm>
              <a:off x="2677" y="1291"/>
              <a:ext cx="405" cy="414"/>
            </a:xfrm>
            <a:prstGeom prst="ellipse">
              <a:avLst/>
            </a:prstGeom>
            <a:solidFill>
              <a:srgbClr val="3333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5" name="Google Shape;815;p88"/>
            <p:cNvSpPr/>
            <p:nvPr/>
          </p:nvSpPr>
          <p:spPr>
            <a:xfrm>
              <a:off x="2681" y="1299"/>
              <a:ext cx="392" cy="392"/>
            </a:xfrm>
            <a:prstGeom prst="ellipse">
              <a:avLst/>
            </a:prstGeom>
            <a:gradFill>
              <a:gsLst>
                <a:gs pos="0">
                  <a:srgbClr val="636869"/>
                </a:gs>
                <a:gs pos="100000">
                  <a:srgbClr val="D6E1E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8"/>
            <p:cNvSpPr txBox="1"/>
            <p:nvPr/>
          </p:nvSpPr>
          <p:spPr>
            <a:xfrm rot="5400000">
              <a:off x="2732" y="1332"/>
              <a:ext cx="277" cy="2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7" name="Google Shape;817;p88"/>
            <p:cNvSpPr/>
            <p:nvPr/>
          </p:nvSpPr>
          <p:spPr>
            <a:xfrm>
              <a:off x="2686" y="1301"/>
              <a:ext cx="383" cy="383"/>
            </a:xfrm>
            <a:prstGeom prst="ellipse">
              <a:avLst/>
            </a:prstGeom>
            <a:gradFill>
              <a:gsLst>
                <a:gs pos="0">
                  <a:srgbClr val="D6E1E2">
                    <a:alpha val="0"/>
                  </a:srgbClr>
                </a:gs>
                <a:gs pos="100000">
                  <a:srgbClr val="F1F5F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8"/>
            <p:cNvSpPr txBox="1"/>
            <p:nvPr/>
          </p:nvSpPr>
          <p:spPr>
            <a:xfrm rot="5400000">
              <a:off x="2731" y="1356"/>
              <a:ext cx="271" cy="27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19" name="Google Shape;819;p88"/>
            <p:cNvSpPr/>
            <p:nvPr/>
          </p:nvSpPr>
          <p:spPr>
            <a:xfrm>
              <a:off x="2690" y="1305"/>
              <a:ext cx="364" cy="357"/>
            </a:xfrm>
            <a:prstGeom prst="ellipse">
              <a:avLst/>
            </a:prstGeom>
            <a:gradFill>
              <a:gsLst>
                <a:gs pos="0">
                  <a:srgbClr val="AAB2B3"/>
                </a:gs>
                <a:gs pos="100000">
                  <a:srgbClr val="D6E1E2">
                    <a:alpha val="4784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8"/>
            <p:cNvSpPr txBox="1"/>
            <p:nvPr/>
          </p:nvSpPr>
          <p:spPr>
            <a:xfrm rot="5400000">
              <a:off x="2731" y="1350"/>
              <a:ext cx="252" cy="25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21" name="Google Shape;821;p88"/>
            <p:cNvSpPr/>
            <p:nvPr/>
          </p:nvSpPr>
          <p:spPr>
            <a:xfrm>
              <a:off x="2712" y="1359"/>
              <a:ext cx="323" cy="290"/>
            </a:xfrm>
            <a:prstGeom prst="ellipse">
              <a:avLst/>
            </a:prstGeom>
            <a:gradFill>
              <a:gsLst>
                <a:gs pos="0">
                  <a:srgbClr val="FFFFFF"/>
                </a:gs>
                <a:gs pos="100000">
                  <a:srgbClr val="D6E1E2">
                    <a:alpha val="3764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8"/>
            <p:cNvSpPr txBox="1"/>
            <p:nvPr/>
          </p:nvSpPr>
          <p:spPr>
            <a:xfrm rot="5400000">
              <a:off x="2759" y="1381"/>
              <a:ext cx="205" cy="2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823" name="Google Shape;823;p88"/>
            <p:cNvSpPr txBox="1"/>
            <p:nvPr/>
          </p:nvSpPr>
          <p:spPr>
            <a:xfrm>
              <a:off x="2253" y="1814"/>
              <a:ext cx="1296" cy="963"/>
            </a:xfrm>
            <a:prstGeom prst="rect">
              <a:avLst/>
            </a:prstGeom>
            <a:noFill/>
            <a:ln>
              <a:noFill/>
            </a:ln>
          </p:spPr>
          <p:txBody>
            <a:bodyPr spcFirstLastPara="1" wrap="square" lIns="91425" tIns="45700" rIns="91425" bIns="45700" anchor="t" anchorCtr="0">
              <a:spAutoFit/>
            </a:bodyPr>
            <a:lstStyle/>
            <a:p>
              <a:pPr marL="173038" marR="0" lvl="0" indent="-173038" algn="ctr" rtl="0">
                <a:lnSpc>
                  <a:spcPct val="100000"/>
                </a:lnSpc>
                <a:spcBef>
                  <a:spcPts val="0"/>
                </a:spcBef>
                <a:spcAft>
                  <a:spcPts val="0"/>
                </a:spcAft>
                <a:buClr>
                  <a:srgbClr val="0000FF"/>
                </a:buClr>
                <a:buSzPts val="2400"/>
                <a:buFont typeface="Verdana"/>
                <a:buNone/>
              </a:pPr>
              <a:r>
                <a:rPr lang="en-US" sz="2400" b="1" i="0" u="none" strike="noStrike" cap="none">
                  <a:solidFill>
                    <a:srgbClr val="0000FF"/>
                  </a:solidFill>
                  <a:latin typeface="Verdana"/>
                  <a:ea typeface="Verdana"/>
                  <a:cs typeface="Verdana"/>
                  <a:sym typeface="Verdana"/>
                </a:rPr>
                <a:t>HỆ QUẢ CỦA ĐỊNH KIẾN GIỚI VÀ PHÂN BIỆT ĐỐI XỬ VỀ GIỚI</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09"/>
                                        </p:tgtEl>
                                        <p:attrNameLst>
                                          <p:attrName>style.visibility</p:attrName>
                                        </p:attrNameLst>
                                      </p:cBhvr>
                                      <p:to>
                                        <p:strVal val="visible"/>
                                      </p:to>
                                    </p:set>
                                    <p:anim calcmode="lin" valueType="num">
                                      <p:cBhvr additive="base">
                                        <p:cTn id="7" dur="500"/>
                                        <p:tgtEl>
                                          <p:spTgt spid="809"/>
                                        </p:tgtEl>
                                        <p:attrNameLst>
                                          <p:attrName>ppt_w</p:attrName>
                                        </p:attrNameLst>
                                      </p:cBhvr>
                                      <p:tavLst>
                                        <p:tav tm="0">
                                          <p:val>
                                            <p:strVal val="0"/>
                                          </p:val>
                                        </p:tav>
                                        <p:tav tm="100000">
                                          <p:val>
                                            <p:strVal val="#ppt_w"/>
                                          </p:val>
                                        </p:tav>
                                      </p:tavLst>
                                    </p:anim>
                                    <p:anim calcmode="lin" valueType="num">
                                      <p:cBhvr additive="base">
                                        <p:cTn id="8" dur="500"/>
                                        <p:tgtEl>
                                          <p:spTgt spid="8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89"/>
          <p:cNvSpPr/>
          <p:nvPr/>
        </p:nvSpPr>
        <p:spPr>
          <a:xfrm>
            <a:off x="3200400" y="685800"/>
            <a:ext cx="4800600" cy="1714500"/>
          </a:xfrm>
          <a:prstGeom prst="roundRect">
            <a:avLst>
              <a:gd name="adj" fmla="val 11505"/>
            </a:avLst>
          </a:prstGeom>
          <a:solidFill>
            <a:srgbClr val="92D050"/>
          </a:solidFill>
          <a:ln>
            <a:noFill/>
          </a:ln>
        </p:spPr>
        <p:txBody>
          <a:bodyPr spcFirstLastPara="1" wrap="square" lIns="91425" tIns="45700" rIns="91425" bIns="45700" anchor="ctr" anchorCtr="0">
            <a:noAutofit/>
          </a:bodyPr>
          <a:lstStyle/>
          <a:p>
            <a:pPr marL="177404" marR="0" lvl="0" indent="-177404"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Cản trở quá trình tìm hiểu, nhận thức về bản thân</a:t>
            </a:r>
            <a:endParaRPr/>
          </a:p>
          <a:p>
            <a:pPr marL="177404" marR="0" lvl="0" indent="-177404"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Làm mất phương hướng và động lực về phát triển </a:t>
            </a:r>
            <a:endParaRPr/>
          </a:p>
          <a:p>
            <a:pPr marL="177404" marR="0" lvl="0" indent="-177404" algn="l" rtl="0">
              <a:lnSpc>
                <a:spcPct val="100000"/>
              </a:lnSpc>
              <a:spcBef>
                <a:spcPts val="0"/>
              </a:spcBef>
              <a:spcAft>
                <a:spcPts val="0"/>
              </a:spcAft>
              <a:buClr>
                <a:srgbClr val="000000"/>
              </a:buClr>
              <a:buSzPts val="1500"/>
              <a:buFont typeface="Tahoma"/>
              <a:buNone/>
            </a:pPr>
            <a:r>
              <a:rPr lang="en-US" sz="1500" b="0" i="0" u="none" strike="noStrike" cap="none">
                <a:solidFill>
                  <a:srgbClr val="000000"/>
                </a:solidFill>
                <a:latin typeface="Tahoma"/>
                <a:ea typeface="Tahoma"/>
                <a:cs typeface="Tahoma"/>
                <a:sym typeface="Tahoma"/>
              </a:rPr>
              <a:t>   nghề nghiệp, học tập và đào tạo suốt đời</a:t>
            </a:r>
            <a:endParaRPr/>
          </a:p>
          <a:p>
            <a:pPr marL="177404" marR="0" lvl="0" indent="-177404"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Cản trở tiềm năng phát triển của mỗi cá nhân, </a:t>
            </a:r>
            <a:endParaRPr/>
          </a:p>
          <a:p>
            <a:pPr marL="177404" marR="0" lvl="0" indent="-177404" algn="l" rtl="0">
              <a:lnSpc>
                <a:spcPct val="100000"/>
              </a:lnSpc>
              <a:spcBef>
                <a:spcPts val="0"/>
              </a:spcBef>
              <a:spcAft>
                <a:spcPts val="0"/>
              </a:spcAft>
              <a:buClr>
                <a:srgbClr val="000000"/>
              </a:buClr>
              <a:buSzPts val="1500"/>
              <a:buFont typeface="Tahoma"/>
              <a:buNone/>
            </a:pPr>
            <a:r>
              <a:rPr lang="en-US" sz="1500" b="0" i="0" u="none" strike="noStrike" cap="none">
                <a:solidFill>
                  <a:srgbClr val="000000"/>
                </a:solidFill>
                <a:latin typeface="Tahoma"/>
                <a:ea typeface="Tahoma"/>
                <a:cs typeface="Tahoma"/>
                <a:sym typeface="Tahoma"/>
              </a:rPr>
              <a:t>   đặc biệt đối với em gái/phụ nữ </a:t>
            </a:r>
            <a:endParaRPr/>
          </a:p>
          <a:p>
            <a:pPr marL="177404" marR="0" lvl="0" indent="-177404"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Gây lãng phí thời gian của tuổi trẻ</a:t>
            </a:r>
            <a:endParaRPr/>
          </a:p>
          <a:p>
            <a:pPr marL="177404" marR="0" lvl="0" indent="-177404"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Thiếu tự tin và động lực để vươn lên</a:t>
            </a:r>
            <a:endParaRPr/>
          </a:p>
        </p:txBody>
      </p:sp>
      <p:sp>
        <p:nvSpPr>
          <p:cNvPr id="829" name="Google Shape;829;p89"/>
          <p:cNvSpPr/>
          <p:nvPr/>
        </p:nvSpPr>
        <p:spPr>
          <a:xfrm>
            <a:off x="3200400" y="2514600"/>
            <a:ext cx="4800600" cy="1321594"/>
          </a:xfrm>
          <a:prstGeom prst="roundRect">
            <a:avLst>
              <a:gd name="adj" fmla="val 11505"/>
            </a:avLst>
          </a:prstGeom>
          <a:solidFill>
            <a:srgbClr val="FFC000"/>
          </a:solidFill>
          <a:ln>
            <a:noFill/>
          </a:ln>
        </p:spPr>
        <p:txBody>
          <a:bodyPr spcFirstLastPara="1" wrap="square" lIns="91425" tIns="45700" rIns="91425" bIns="45700" anchor="ctr" anchorCtr="0">
            <a:noAutofit/>
          </a:bodyPr>
          <a:lstStyle/>
          <a:p>
            <a:pPr marL="201216" marR="0" lvl="0" indent="-201216"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Thiếu chia sẻ và hợp tác, dễ nảy sinh mâu thuẫn,</a:t>
            </a:r>
            <a:endParaRPr/>
          </a:p>
          <a:p>
            <a:pPr marL="201216" marR="0" lvl="0" indent="-201216" algn="l" rtl="0">
              <a:lnSpc>
                <a:spcPct val="100000"/>
              </a:lnSpc>
              <a:spcBef>
                <a:spcPts val="0"/>
              </a:spcBef>
              <a:spcAft>
                <a:spcPts val="0"/>
              </a:spcAft>
              <a:buClr>
                <a:srgbClr val="000000"/>
              </a:buClr>
              <a:buSzPts val="1500"/>
              <a:buFont typeface="Tahoma"/>
              <a:buNone/>
            </a:pPr>
            <a:r>
              <a:rPr lang="en-US" sz="1500" b="0" i="0" u="none" strike="noStrike" cap="none">
                <a:solidFill>
                  <a:srgbClr val="000000"/>
                </a:solidFill>
                <a:latin typeface="Tahoma"/>
                <a:ea typeface="Tahoma"/>
                <a:cs typeface="Tahoma"/>
                <a:sym typeface="Tahoma"/>
              </a:rPr>
              <a:t>   xung đột lợi ích</a:t>
            </a:r>
            <a:endParaRPr/>
          </a:p>
          <a:p>
            <a:pPr marL="201216" marR="0" lvl="0" indent="-201216"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Gây tốn kém tiền bạc đầu tư cho việc học nghề,</a:t>
            </a:r>
            <a:endParaRPr/>
          </a:p>
          <a:p>
            <a:pPr marL="201216" marR="0" lvl="0" indent="-201216" algn="l" rtl="0">
              <a:lnSpc>
                <a:spcPct val="100000"/>
              </a:lnSpc>
              <a:spcBef>
                <a:spcPts val="0"/>
              </a:spcBef>
              <a:spcAft>
                <a:spcPts val="0"/>
              </a:spcAft>
              <a:buClr>
                <a:srgbClr val="000000"/>
              </a:buClr>
              <a:buSzPts val="1500"/>
              <a:buFont typeface="Tahoma"/>
              <a:buNone/>
            </a:pPr>
            <a:r>
              <a:rPr lang="en-US" sz="1500" b="0" i="0" u="none" strike="noStrike" cap="none">
                <a:solidFill>
                  <a:srgbClr val="000000"/>
                </a:solidFill>
                <a:latin typeface="Tahoma"/>
                <a:ea typeface="Tahoma"/>
                <a:cs typeface="Tahoma"/>
                <a:sym typeface="Tahoma"/>
              </a:rPr>
              <a:t>   tìm việc làm của con em</a:t>
            </a:r>
            <a:endParaRPr/>
          </a:p>
          <a:p>
            <a:pPr marL="201216" marR="0" lvl="0" indent="-201216"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Tahoma"/>
                <a:ea typeface="Tahoma"/>
                <a:cs typeface="Tahoma"/>
                <a:sym typeface="Tahoma"/>
              </a:rPr>
              <a:t>Nghèo đói, chất lượng sống thấp</a:t>
            </a:r>
            <a:endParaRPr/>
          </a:p>
        </p:txBody>
      </p:sp>
      <p:sp>
        <p:nvSpPr>
          <p:cNvPr id="830" name="Google Shape;830;p89"/>
          <p:cNvSpPr/>
          <p:nvPr/>
        </p:nvSpPr>
        <p:spPr>
          <a:xfrm>
            <a:off x="3200400" y="3943350"/>
            <a:ext cx="4800600" cy="1200150"/>
          </a:xfrm>
          <a:prstGeom prst="roundRect">
            <a:avLst>
              <a:gd name="adj" fmla="val 11505"/>
            </a:avLst>
          </a:prstGeom>
          <a:solidFill>
            <a:srgbClr val="00B0F0"/>
          </a:solidFill>
          <a:ln>
            <a:noFill/>
          </a:ln>
        </p:spPr>
        <p:txBody>
          <a:bodyPr spcFirstLastPara="1" wrap="square" lIns="91425" tIns="45700" rIns="91425" bIns="45700" anchor="ctr" anchorCtr="0">
            <a:noAutofit/>
          </a:bodyPr>
          <a:lstStyle/>
          <a:p>
            <a:pPr marL="201216" marR="0" lvl="0" indent="-201216" algn="l" rtl="0">
              <a:lnSpc>
                <a:spcPct val="100000"/>
              </a:lnSpc>
              <a:spcBef>
                <a:spcPts val="0"/>
              </a:spcBef>
              <a:spcAft>
                <a:spcPts val="0"/>
              </a:spcAft>
              <a:buClr>
                <a:srgbClr val="000000"/>
              </a:buClr>
              <a:buSzPts val="1650"/>
              <a:buFont typeface="Noto Sans Symbols"/>
              <a:buChar char="▪"/>
            </a:pPr>
            <a:r>
              <a:rPr lang="en-US" sz="1650" b="0" i="0" u="none" strike="noStrike" cap="none">
                <a:solidFill>
                  <a:srgbClr val="000000"/>
                </a:solidFill>
                <a:latin typeface="Tahoma"/>
                <a:ea typeface="Tahoma"/>
                <a:cs typeface="Tahoma"/>
                <a:sym typeface="Tahoma"/>
              </a:rPr>
              <a:t>Giảm chất lượng nguồn nhân lực </a:t>
            </a:r>
            <a:endParaRPr/>
          </a:p>
          <a:p>
            <a:pPr marL="201216" marR="0" lvl="0" indent="-201216" algn="l" rtl="0">
              <a:lnSpc>
                <a:spcPct val="100000"/>
              </a:lnSpc>
              <a:spcBef>
                <a:spcPts val="0"/>
              </a:spcBef>
              <a:spcAft>
                <a:spcPts val="0"/>
              </a:spcAft>
              <a:buClr>
                <a:srgbClr val="000000"/>
              </a:buClr>
              <a:buSzPts val="1650"/>
              <a:buFont typeface="Tahoma"/>
              <a:buNone/>
            </a:pPr>
            <a:r>
              <a:rPr lang="en-US" sz="1650" b="0" i="0" u="none" strike="noStrike" cap="none">
                <a:solidFill>
                  <a:srgbClr val="000000"/>
                </a:solidFill>
                <a:latin typeface="Tahoma"/>
                <a:ea typeface="Tahoma"/>
                <a:cs typeface="Tahoma"/>
                <a:sym typeface="Tahoma"/>
              </a:rPr>
              <a:t>   của xã hội</a:t>
            </a:r>
            <a:endParaRPr/>
          </a:p>
          <a:p>
            <a:pPr marL="201216" marR="0" lvl="0" indent="-201216" algn="l" rtl="0">
              <a:lnSpc>
                <a:spcPct val="100000"/>
              </a:lnSpc>
              <a:spcBef>
                <a:spcPts val="0"/>
              </a:spcBef>
              <a:spcAft>
                <a:spcPts val="0"/>
              </a:spcAft>
              <a:buClr>
                <a:srgbClr val="000000"/>
              </a:buClr>
              <a:buSzPts val="1650"/>
              <a:buFont typeface="Noto Sans Symbols"/>
              <a:buChar char="▪"/>
            </a:pPr>
            <a:r>
              <a:rPr lang="en-US" sz="1650" b="0" i="0" u="none" strike="noStrike" cap="none">
                <a:solidFill>
                  <a:srgbClr val="000000"/>
                </a:solidFill>
                <a:latin typeface="Tahoma"/>
                <a:ea typeface="Tahoma"/>
                <a:cs typeface="Tahoma"/>
                <a:sym typeface="Tahoma"/>
              </a:rPr>
              <a:t>Quản trị Nhà nước yếu kém</a:t>
            </a:r>
            <a:endParaRPr/>
          </a:p>
          <a:p>
            <a:pPr marL="201216" marR="0" lvl="0" indent="-201216" algn="l" rtl="0">
              <a:lnSpc>
                <a:spcPct val="100000"/>
              </a:lnSpc>
              <a:spcBef>
                <a:spcPts val="0"/>
              </a:spcBef>
              <a:spcAft>
                <a:spcPts val="0"/>
              </a:spcAft>
              <a:buClr>
                <a:srgbClr val="000000"/>
              </a:buClr>
              <a:buSzPts val="1650"/>
              <a:buFont typeface="Noto Sans Symbols"/>
              <a:buChar char="▪"/>
            </a:pPr>
            <a:r>
              <a:rPr lang="en-US" sz="1650" b="0" i="0" u="none" strike="noStrike" cap="none">
                <a:solidFill>
                  <a:srgbClr val="000000"/>
                </a:solidFill>
                <a:latin typeface="Tahoma"/>
                <a:ea typeface="Tahoma"/>
                <a:cs typeface="Tahoma"/>
                <a:sym typeface="Tahoma"/>
              </a:rPr>
              <a:t>Phát triển kinh tế - xã hội kém bền vững</a:t>
            </a:r>
            <a:endParaRPr/>
          </a:p>
        </p:txBody>
      </p:sp>
      <p:sp>
        <p:nvSpPr>
          <p:cNvPr id="831" name="Google Shape;831;p89"/>
          <p:cNvSpPr/>
          <p:nvPr/>
        </p:nvSpPr>
        <p:spPr>
          <a:xfrm>
            <a:off x="2915841" y="1371600"/>
            <a:ext cx="400050" cy="285750"/>
          </a:xfrm>
          <a:prstGeom prst="rightArrow">
            <a:avLst>
              <a:gd name="adj1" fmla="val 50000"/>
              <a:gd name="adj2" fmla="val 58333"/>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2" name="Google Shape;832;p89"/>
          <p:cNvSpPr/>
          <p:nvPr/>
        </p:nvSpPr>
        <p:spPr>
          <a:xfrm>
            <a:off x="2864644" y="3086100"/>
            <a:ext cx="398860" cy="285750"/>
          </a:xfrm>
          <a:prstGeom prst="rightArrow">
            <a:avLst>
              <a:gd name="adj1" fmla="val 50000"/>
              <a:gd name="adj2" fmla="val 58270"/>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3" name="Google Shape;833;p89"/>
          <p:cNvSpPr/>
          <p:nvPr/>
        </p:nvSpPr>
        <p:spPr>
          <a:xfrm>
            <a:off x="2857500" y="4286250"/>
            <a:ext cx="400050" cy="285750"/>
          </a:xfrm>
          <a:prstGeom prst="rightArrow">
            <a:avLst>
              <a:gd name="adj1" fmla="val 50000"/>
              <a:gd name="adj2" fmla="val 58333"/>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4" name="Google Shape;834;p89"/>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a:solidFill>
                  <a:srgbClr val="FF0000"/>
                </a:solidFill>
                <a:latin typeface="Tahoma"/>
                <a:ea typeface="Tahoma"/>
                <a:cs typeface="Tahoma"/>
                <a:sym typeface="Tahoma"/>
              </a:rPr>
              <a:t>HỆ QUẢ</a:t>
            </a:r>
            <a:endParaRPr/>
          </a:p>
        </p:txBody>
      </p:sp>
      <p:grpSp>
        <p:nvGrpSpPr>
          <p:cNvPr id="835" name="Google Shape;835;p89"/>
          <p:cNvGrpSpPr/>
          <p:nvPr/>
        </p:nvGrpSpPr>
        <p:grpSpPr>
          <a:xfrm>
            <a:off x="1143000" y="3829050"/>
            <a:ext cx="1721644" cy="1143000"/>
            <a:chOff x="471" y="272"/>
            <a:chExt cx="1161" cy="1539"/>
          </a:xfrm>
        </p:grpSpPr>
        <p:sp>
          <p:nvSpPr>
            <p:cNvPr id="836" name="Google Shape;836;p89"/>
            <p:cNvSpPr/>
            <p:nvPr/>
          </p:nvSpPr>
          <p:spPr>
            <a:xfrm>
              <a:off x="471" y="1438"/>
              <a:ext cx="1159" cy="36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7" name="Google Shape;837;p89"/>
            <p:cNvSpPr/>
            <p:nvPr/>
          </p:nvSpPr>
          <p:spPr>
            <a:xfrm>
              <a:off x="473" y="272"/>
              <a:ext cx="1159" cy="1539"/>
            </a:xfrm>
            <a:prstGeom prst="can">
              <a:avLst>
                <a:gd name="adj" fmla="val 33197"/>
              </a:avLst>
            </a:pr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838" name="Google Shape;838;p89"/>
          <p:cNvGrpSpPr/>
          <p:nvPr/>
        </p:nvGrpSpPr>
        <p:grpSpPr>
          <a:xfrm>
            <a:off x="1200151" y="2343150"/>
            <a:ext cx="1718402" cy="1543050"/>
            <a:chOff x="471" y="272"/>
            <a:chExt cx="1161" cy="1539"/>
          </a:xfrm>
        </p:grpSpPr>
        <p:sp>
          <p:nvSpPr>
            <p:cNvPr id="839" name="Google Shape;839;p89"/>
            <p:cNvSpPr/>
            <p:nvPr/>
          </p:nvSpPr>
          <p:spPr>
            <a:xfrm>
              <a:off x="471" y="1438"/>
              <a:ext cx="1159" cy="362"/>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0" name="Google Shape;840;p89"/>
            <p:cNvSpPr/>
            <p:nvPr/>
          </p:nvSpPr>
          <p:spPr>
            <a:xfrm>
              <a:off x="473" y="272"/>
              <a:ext cx="1159" cy="1539"/>
            </a:xfrm>
            <a:prstGeom prst="can">
              <a:avLst>
                <a:gd name="adj" fmla="val 33197"/>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841" name="Google Shape;841;p89"/>
          <p:cNvGrpSpPr/>
          <p:nvPr/>
        </p:nvGrpSpPr>
        <p:grpSpPr>
          <a:xfrm>
            <a:off x="1200150" y="628650"/>
            <a:ext cx="1721644" cy="1657350"/>
            <a:chOff x="471" y="272"/>
            <a:chExt cx="1161" cy="1539"/>
          </a:xfrm>
        </p:grpSpPr>
        <p:sp>
          <p:nvSpPr>
            <p:cNvPr id="842" name="Google Shape;842;p89"/>
            <p:cNvSpPr/>
            <p:nvPr/>
          </p:nvSpPr>
          <p:spPr>
            <a:xfrm>
              <a:off x="471" y="1438"/>
              <a:ext cx="1159" cy="3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3" name="Google Shape;843;p89"/>
            <p:cNvSpPr/>
            <p:nvPr/>
          </p:nvSpPr>
          <p:spPr>
            <a:xfrm>
              <a:off x="473" y="272"/>
              <a:ext cx="1159" cy="1539"/>
            </a:xfrm>
            <a:prstGeom prst="can">
              <a:avLst>
                <a:gd name="adj" fmla="val 33197"/>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44" name="Google Shape;844;p89"/>
          <p:cNvSpPr txBox="1"/>
          <p:nvPr/>
        </p:nvSpPr>
        <p:spPr>
          <a:xfrm>
            <a:off x="1200150" y="1371601"/>
            <a:ext cx="165735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en-US" sz="1800" b="1" i="0" u="none" strike="noStrike" cap="none">
                <a:solidFill>
                  <a:srgbClr val="C00000"/>
                </a:solidFill>
                <a:latin typeface="Arial"/>
                <a:ea typeface="Arial"/>
                <a:cs typeface="Arial"/>
                <a:sym typeface="Arial"/>
              </a:rPr>
              <a:t>Đối với mỗi cá nhân (nam&amp;nữ)</a:t>
            </a:r>
            <a:endParaRPr/>
          </a:p>
        </p:txBody>
      </p:sp>
      <p:sp>
        <p:nvSpPr>
          <p:cNvPr id="845" name="Google Shape;845;p89"/>
          <p:cNvSpPr txBox="1"/>
          <p:nvPr/>
        </p:nvSpPr>
        <p:spPr>
          <a:xfrm>
            <a:off x="1262062" y="3092054"/>
            <a:ext cx="142398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en-US" sz="1800" b="1" i="0" u="none" strike="noStrike" cap="none">
                <a:solidFill>
                  <a:srgbClr val="C00000"/>
                </a:solidFill>
                <a:latin typeface="Arial"/>
                <a:ea typeface="Arial"/>
                <a:cs typeface="Arial"/>
                <a:sym typeface="Arial"/>
              </a:rPr>
              <a:t>Đối với </a:t>
            </a:r>
            <a:endParaRPr/>
          </a:p>
          <a:p>
            <a:pPr marL="0" marR="0" lvl="0" indent="0" algn="ctr" rtl="0">
              <a:lnSpc>
                <a:spcPct val="100000"/>
              </a:lnSpc>
              <a:spcBef>
                <a:spcPts val="0"/>
              </a:spcBef>
              <a:spcAft>
                <a:spcPts val="0"/>
              </a:spcAft>
              <a:buClr>
                <a:srgbClr val="C00000"/>
              </a:buClr>
              <a:buSzPts val="1800"/>
              <a:buFont typeface="Arial"/>
              <a:buNone/>
            </a:pPr>
            <a:r>
              <a:rPr lang="en-US" sz="1800" b="1" i="0" u="none" strike="noStrike" cap="none">
                <a:solidFill>
                  <a:srgbClr val="C00000"/>
                </a:solidFill>
                <a:latin typeface="Arial"/>
                <a:ea typeface="Arial"/>
                <a:cs typeface="Arial"/>
                <a:sym typeface="Arial"/>
              </a:rPr>
              <a:t>gia đình</a:t>
            </a:r>
            <a:endParaRPr/>
          </a:p>
        </p:txBody>
      </p:sp>
      <p:sp>
        <p:nvSpPr>
          <p:cNvPr id="846" name="Google Shape;846;p89"/>
          <p:cNvSpPr txBox="1"/>
          <p:nvPr/>
        </p:nvSpPr>
        <p:spPr>
          <a:xfrm>
            <a:off x="1371600" y="4229101"/>
            <a:ext cx="12573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en-US" sz="1800" b="1" i="0" u="none" strike="noStrike" cap="none">
                <a:solidFill>
                  <a:srgbClr val="C00000"/>
                </a:solidFill>
                <a:latin typeface="Arial"/>
                <a:ea typeface="Arial"/>
                <a:cs typeface="Arial"/>
                <a:sym typeface="Arial"/>
              </a:rPr>
              <a:t>Đối với</a:t>
            </a:r>
            <a:endParaRPr/>
          </a:p>
          <a:p>
            <a:pPr marL="0" marR="0" lvl="0" indent="0" algn="ctr" rtl="0">
              <a:lnSpc>
                <a:spcPct val="100000"/>
              </a:lnSpc>
              <a:spcBef>
                <a:spcPts val="0"/>
              </a:spcBef>
              <a:spcAft>
                <a:spcPts val="0"/>
              </a:spcAft>
              <a:buClr>
                <a:srgbClr val="C00000"/>
              </a:buClr>
              <a:buSzPts val="1800"/>
              <a:buFont typeface="Arial"/>
              <a:buNone/>
            </a:pPr>
            <a:r>
              <a:rPr lang="en-US" sz="1800" b="1" i="0" u="none" strike="noStrike" cap="none">
                <a:solidFill>
                  <a:srgbClr val="C00000"/>
                </a:solidFill>
                <a:latin typeface="Arial"/>
                <a:ea typeface="Arial"/>
                <a:cs typeface="Arial"/>
                <a:sym typeface="Arial"/>
              </a:rPr>
              <a:t>xã hội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4"/>
                                        </p:tgtEl>
                                        <p:attrNameLst>
                                          <p:attrName>style.visibility</p:attrName>
                                        </p:attrNameLst>
                                      </p:cBhvr>
                                      <p:to>
                                        <p:strVal val="visible"/>
                                      </p:to>
                                    </p:set>
                                    <p:animEffect transition="in" filter="fade">
                                      <p:cBhvr>
                                        <p:cTn id="7" dur="500"/>
                                        <p:tgtEl>
                                          <p:spTgt spid="844"/>
                                        </p:tgtEl>
                                      </p:cBhvr>
                                    </p:animEffect>
                                  </p:childTnLst>
                                </p:cTn>
                              </p:par>
                              <p:par>
                                <p:cTn id="8" presetID="10" presetClass="entr" presetSubtype="0" fill="hold" nodeType="withEffect">
                                  <p:stCondLst>
                                    <p:cond delay="0"/>
                                  </p:stCondLst>
                                  <p:childTnLst>
                                    <p:set>
                                      <p:cBhvr>
                                        <p:cTn id="9" dur="1" fill="hold">
                                          <p:stCondLst>
                                            <p:cond delay="0"/>
                                          </p:stCondLst>
                                        </p:cTn>
                                        <p:tgtEl>
                                          <p:spTgt spid="841"/>
                                        </p:tgtEl>
                                        <p:attrNameLst>
                                          <p:attrName>style.visibility</p:attrName>
                                        </p:attrNameLst>
                                      </p:cBhvr>
                                      <p:to>
                                        <p:strVal val="visible"/>
                                      </p:to>
                                    </p:set>
                                    <p:animEffect transition="in" filter="fade">
                                      <p:cBhvr>
                                        <p:cTn id="10" dur="500"/>
                                        <p:tgtEl>
                                          <p:spTgt spid="8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par>
                                <p:cTn id="16" presetID="10" presetClass="entr" presetSubtype="0" fill="hold" nodeType="withEffect">
                                  <p:stCondLst>
                                    <p:cond delay="0"/>
                                  </p:stCondLst>
                                  <p:childTnLst>
                                    <p:set>
                                      <p:cBhvr>
                                        <p:cTn id="17" dur="1" fill="hold">
                                          <p:stCondLst>
                                            <p:cond delay="0"/>
                                          </p:stCondLst>
                                        </p:cTn>
                                        <p:tgtEl>
                                          <p:spTgt spid="828"/>
                                        </p:tgtEl>
                                        <p:attrNameLst>
                                          <p:attrName>style.visibility</p:attrName>
                                        </p:attrNameLst>
                                      </p:cBhvr>
                                      <p:to>
                                        <p:strVal val="visible"/>
                                      </p:to>
                                    </p:set>
                                    <p:animEffect transition="in" filter="fade">
                                      <p:cBhvr>
                                        <p:cTn id="18" dur="500"/>
                                        <p:tgtEl>
                                          <p:spTgt spid="8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45"/>
                                        </p:tgtEl>
                                        <p:attrNameLst>
                                          <p:attrName>style.visibility</p:attrName>
                                        </p:attrNameLst>
                                      </p:cBhvr>
                                      <p:to>
                                        <p:strVal val="visible"/>
                                      </p:to>
                                    </p:set>
                                    <p:animEffect transition="in" filter="fade">
                                      <p:cBhvr>
                                        <p:cTn id="23" dur="600"/>
                                        <p:tgtEl>
                                          <p:spTgt spid="845"/>
                                        </p:tgtEl>
                                      </p:cBhvr>
                                    </p:animEffect>
                                  </p:childTnLst>
                                </p:cTn>
                              </p:par>
                              <p:par>
                                <p:cTn id="24" presetID="10" presetClass="entr" presetSubtype="0" fill="hold" nodeType="withEffect">
                                  <p:stCondLst>
                                    <p:cond delay="0"/>
                                  </p:stCondLst>
                                  <p:childTnLst>
                                    <p:set>
                                      <p:cBhvr>
                                        <p:cTn id="25" dur="1" fill="hold">
                                          <p:stCondLst>
                                            <p:cond delay="0"/>
                                          </p:stCondLst>
                                        </p:cTn>
                                        <p:tgtEl>
                                          <p:spTgt spid="838"/>
                                        </p:tgtEl>
                                        <p:attrNameLst>
                                          <p:attrName>style.visibility</p:attrName>
                                        </p:attrNameLst>
                                      </p:cBhvr>
                                      <p:to>
                                        <p:strVal val="visible"/>
                                      </p:to>
                                    </p:set>
                                    <p:animEffect transition="in" filter="fade">
                                      <p:cBhvr>
                                        <p:cTn id="26" dur="600"/>
                                        <p:tgtEl>
                                          <p:spTgt spid="8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32"/>
                                        </p:tgtEl>
                                        <p:attrNameLst>
                                          <p:attrName>style.visibility</p:attrName>
                                        </p:attrNameLst>
                                      </p:cBhvr>
                                      <p:to>
                                        <p:strVal val="visible"/>
                                      </p:to>
                                    </p:set>
                                    <p:animEffect transition="in" filter="fade">
                                      <p:cBhvr>
                                        <p:cTn id="31" dur="600"/>
                                        <p:tgtEl>
                                          <p:spTgt spid="832"/>
                                        </p:tgtEl>
                                      </p:cBhvr>
                                    </p:animEffect>
                                  </p:childTnLst>
                                </p:cTn>
                              </p:par>
                              <p:par>
                                <p:cTn id="32" presetID="10" presetClass="entr" presetSubtype="0" fill="hold" nodeType="withEffect">
                                  <p:stCondLst>
                                    <p:cond delay="0"/>
                                  </p:stCondLst>
                                  <p:childTnLst>
                                    <p:set>
                                      <p:cBhvr>
                                        <p:cTn id="33" dur="1" fill="hold">
                                          <p:stCondLst>
                                            <p:cond delay="0"/>
                                          </p:stCondLst>
                                        </p:cTn>
                                        <p:tgtEl>
                                          <p:spTgt spid="829"/>
                                        </p:tgtEl>
                                        <p:attrNameLst>
                                          <p:attrName>style.visibility</p:attrName>
                                        </p:attrNameLst>
                                      </p:cBhvr>
                                      <p:to>
                                        <p:strVal val="visible"/>
                                      </p:to>
                                    </p:set>
                                    <p:animEffect transition="in" filter="fade">
                                      <p:cBhvr>
                                        <p:cTn id="34" dur="600"/>
                                        <p:tgtEl>
                                          <p:spTgt spid="8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46"/>
                                        </p:tgtEl>
                                        <p:attrNameLst>
                                          <p:attrName>style.visibility</p:attrName>
                                        </p:attrNameLst>
                                      </p:cBhvr>
                                      <p:to>
                                        <p:strVal val="visible"/>
                                      </p:to>
                                    </p:set>
                                    <p:animEffect transition="in" filter="fade">
                                      <p:cBhvr>
                                        <p:cTn id="39" dur="1000"/>
                                        <p:tgtEl>
                                          <p:spTgt spid="846"/>
                                        </p:tgtEl>
                                      </p:cBhvr>
                                    </p:animEffect>
                                  </p:childTnLst>
                                </p:cTn>
                              </p:par>
                              <p:par>
                                <p:cTn id="40" presetID="10" presetClass="entr" presetSubtype="0" fill="hold" nodeType="withEffect">
                                  <p:stCondLst>
                                    <p:cond delay="0"/>
                                  </p:stCondLst>
                                  <p:childTnLst>
                                    <p:set>
                                      <p:cBhvr>
                                        <p:cTn id="41" dur="1" fill="hold">
                                          <p:stCondLst>
                                            <p:cond delay="0"/>
                                          </p:stCondLst>
                                        </p:cTn>
                                        <p:tgtEl>
                                          <p:spTgt spid="835"/>
                                        </p:tgtEl>
                                        <p:attrNameLst>
                                          <p:attrName>style.visibility</p:attrName>
                                        </p:attrNameLst>
                                      </p:cBhvr>
                                      <p:to>
                                        <p:strVal val="visible"/>
                                      </p:to>
                                    </p:set>
                                    <p:animEffect transition="in" filter="fade">
                                      <p:cBhvr>
                                        <p:cTn id="42" dur="1000"/>
                                        <p:tgtEl>
                                          <p:spTgt spid="8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3"/>
                                        </p:tgtEl>
                                        <p:attrNameLst>
                                          <p:attrName>style.visibility</p:attrName>
                                        </p:attrNameLst>
                                      </p:cBhvr>
                                      <p:to>
                                        <p:strVal val="visible"/>
                                      </p:to>
                                    </p:set>
                                    <p:animEffect transition="in" filter="fade">
                                      <p:cBhvr>
                                        <p:cTn id="47" dur="1000"/>
                                        <p:tgtEl>
                                          <p:spTgt spid="833"/>
                                        </p:tgtEl>
                                      </p:cBhvr>
                                    </p:animEffect>
                                  </p:childTnLst>
                                </p:cTn>
                              </p:par>
                              <p:par>
                                <p:cTn id="48" presetID="10" presetClass="entr" presetSubtype="0" fill="hold" nodeType="withEffect">
                                  <p:stCondLst>
                                    <p:cond delay="0"/>
                                  </p:stCondLst>
                                  <p:childTnLst>
                                    <p:set>
                                      <p:cBhvr>
                                        <p:cTn id="49" dur="1" fill="hold">
                                          <p:stCondLst>
                                            <p:cond delay="0"/>
                                          </p:stCondLst>
                                        </p:cTn>
                                        <p:tgtEl>
                                          <p:spTgt spid="830"/>
                                        </p:tgtEl>
                                        <p:attrNameLst>
                                          <p:attrName>style.visibility</p:attrName>
                                        </p:attrNameLst>
                                      </p:cBhvr>
                                      <p:to>
                                        <p:strVal val="visible"/>
                                      </p:to>
                                    </p:set>
                                    <p:animEffect transition="in" filter="fade">
                                      <p:cBhvr>
                                        <p:cTn id="50" dur="1000"/>
                                        <p:tgtEl>
                                          <p:spTgt spid="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grpSp>
        <p:nvGrpSpPr>
          <p:cNvPr id="851" name="Google Shape;851;p90"/>
          <p:cNvGrpSpPr/>
          <p:nvPr/>
        </p:nvGrpSpPr>
        <p:grpSpPr>
          <a:xfrm>
            <a:off x="2457451" y="914400"/>
            <a:ext cx="5126831" cy="3976048"/>
            <a:chOff x="1752600" y="1219200"/>
            <a:chExt cx="6835829" cy="5301738"/>
          </a:xfrm>
        </p:grpSpPr>
        <p:grpSp>
          <p:nvGrpSpPr>
            <p:cNvPr id="852" name="Google Shape;852;p90"/>
            <p:cNvGrpSpPr/>
            <p:nvPr/>
          </p:nvGrpSpPr>
          <p:grpSpPr>
            <a:xfrm>
              <a:off x="1752600" y="1219200"/>
              <a:ext cx="6799263" cy="5301738"/>
              <a:chOff x="795" y="190"/>
              <a:chExt cx="4283" cy="3949"/>
            </a:xfrm>
          </p:grpSpPr>
          <p:grpSp>
            <p:nvGrpSpPr>
              <p:cNvPr id="853" name="Google Shape;853;p90"/>
              <p:cNvGrpSpPr/>
              <p:nvPr/>
            </p:nvGrpSpPr>
            <p:grpSpPr>
              <a:xfrm>
                <a:off x="795" y="1150"/>
                <a:ext cx="864" cy="860"/>
                <a:chOff x="1248" y="1680"/>
                <a:chExt cx="864" cy="860"/>
              </a:xfrm>
            </p:grpSpPr>
            <p:sp>
              <p:nvSpPr>
                <p:cNvPr id="854" name="Google Shape;854;p90"/>
                <p:cNvSpPr/>
                <p:nvPr/>
              </p:nvSpPr>
              <p:spPr>
                <a:xfrm>
                  <a:off x="1248" y="1680"/>
                  <a:ext cx="864" cy="860"/>
                </a:xfrm>
                <a:prstGeom prst="roundRect">
                  <a:avLst>
                    <a:gd name="adj" fmla="val 11921"/>
                  </a:avLst>
                </a:prstGeom>
                <a:solidFill>
                  <a:srgbClr val="EEAD38"/>
                </a:solidFill>
                <a:ln w="38100" cap="flat" cmpd="sng">
                  <a:solidFill>
                    <a:schemeClr val="dk1"/>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55" name="Google Shape;855;p90"/>
                <p:cNvSpPr/>
                <p:nvPr/>
              </p:nvSpPr>
              <p:spPr>
                <a:xfrm>
                  <a:off x="1296" y="172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F9E1B6"/>
                    </a:gs>
                    <a:gs pos="50000">
                      <a:srgbClr val="EEAD38"/>
                    </a:gs>
                    <a:gs pos="100000">
                      <a:srgbClr val="F9E1B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56" name="Google Shape;856;p90"/>
              <p:cNvSpPr txBox="1"/>
              <p:nvPr/>
            </p:nvSpPr>
            <p:spPr>
              <a:xfrm>
                <a:off x="1095" y="1399"/>
                <a:ext cx="280" cy="4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rgbClr val="FFFFFF"/>
                    </a:solidFill>
                    <a:latin typeface="Arial"/>
                    <a:ea typeface="Arial"/>
                    <a:cs typeface="Arial"/>
                    <a:sym typeface="Arial"/>
                  </a:rPr>
                  <a:t>2</a:t>
                </a:r>
                <a:endParaRPr/>
              </a:p>
            </p:txBody>
          </p:sp>
          <p:sp>
            <p:nvSpPr>
              <p:cNvPr id="857" name="Google Shape;857;p90"/>
              <p:cNvSpPr/>
              <p:nvPr/>
            </p:nvSpPr>
            <p:spPr>
              <a:xfrm>
                <a:off x="795" y="2110"/>
                <a:ext cx="864" cy="862"/>
              </a:xfrm>
              <a:prstGeom prst="roundRect">
                <a:avLst>
                  <a:gd name="adj" fmla="val 11921"/>
                </a:avLst>
              </a:prstGeom>
              <a:gradFill>
                <a:gsLst>
                  <a:gs pos="0">
                    <a:srgbClr val="3399FF"/>
                  </a:gs>
                  <a:gs pos="100000">
                    <a:srgbClr val="246BB2"/>
                  </a:gs>
                </a:gsLst>
                <a:lin ang="5400000" scaled="0"/>
              </a:gradFill>
              <a:ln w="38100" cap="flat" cmpd="sng">
                <a:solidFill>
                  <a:schemeClr val="dk1"/>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58" name="Google Shape;858;p90"/>
              <p:cNvSpPr txBox="1"/>
              <p:nvPr/>
            </p:nvSpPr>
            <p:spPr>
              <a:xfrm>
                <a:off x="1095" y="2358"/>
                <a:ext cx="280" cy="4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rgbClr val="FFFFFF"/>
                    </a:solidFill>
                    <a:latin typeface="Arial"/>
                    <a:ea typeface="Arial"/>
                    <a:cs typeface="Arial"/>
                    <a:sym typeface="Arial"/>
                  </a:rPr>
                  <a:t>3</a:t>
                </a:r>
                <a:endParaRPr/>
              </a:p>
            </p:txBody>
          </p:sp>
          <p:grpSp>
            <p:nvGrpSpPr>
              <p:cNvPr id="859" name="Google Shape;859;p90"/>
              <p:cNvGrpSpPr/>
              <p:nvPr/>
            </p:nvGrpSpPr>
            <p:grpSpPr>
              <a:xfrm>
                <a:off x="795" y="3066"/>
                <a:ext cx="864" cy="864"/>
                <a:chOff x="1248" y="1676"/>
                <a:chExt cx="864" cy="864"/>
              </a:xfrm>
            </p:grpSpPr>
            <p:sp>
              <p:nvSpPr>
                <p:cNvPr id="860" name="Google Shape;860;p90"/>
                <p:cNvSpPr/>
                <p:nvPr/>
              </p:nvSpPr>
              <p:spPr>
                <a:xfrm>
                  <a:off x="1248" y="1676"/>
                  <a:ext cx="864" cy="864"/>
                </a:xfrm>
                <a:prstGeom prst="roundRect">
                  <a:avLst>
                    <a:gd name="adj" fmla="val 11921"/>
                  </a:avLst>
                </a:prstGeom>
                <a:gradFill>
                  <a:gsLst>
                    <a:gs pos="0">
                      <a:srgbClr val="3BCFA1"/>
                    </a:gs>
                    <a:gs pos="100000">
                      <a:srgbClr val="299070"/>
                    </a:gs>
                  </a:gsLst>
                  <a:lin ang="5400000" scaled="0"/>
                </a:gradFill>
                <a:ln w="38100" cap="flat" cmpd="sng">
                  <a:solidFill>
                    <a:schemeClr val="dk1"/>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61" name="Google Shape;861;p90"/>
                <p:cNvSpPr/>
                <p:nvPr/>
              </p:nvSpPr>
              <p:spPr>
                <a:xfrm>
                  <a:off x="1296" y="172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B8EDDD"/>
                    </a:gs>
                    <a:gs pos="50000">
                      <a:srgbClr val="3BCFA1"/>
                    </a:gs>
                    <a:gs pos="100000">
                      <a:srgbClr val="B8EDDD"/>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62" name="Google Shape;862;p90"/>
              <p:cNvSpPr txBox="1"/>
              <p:nvPr/>
            </p:nvSpPr>
            <p:spPr>
              <a:xfrm>
                <a:off x="1095" y="3315"/>
                <a:ext cx="280" cy="4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rgbClr val="FFFFFF"/>
                    </a:solidFill>
                    <a:latin typeface="Arial"/>
                    <a:ea typeface="Arial"/>
                    <a:cs typeface="Arial"/>
                    <a:sym typeface="Arial"/>
                  </a:rPr>
                  <a:t>4</a:t>
                </a:r>
                <a:endParaRPr/>
              </a:p>
            </p:txBody>
          </p:sp>
          <p:grpSp>
            <p:nvGrpSpPr>
              <p:cNvPr id="863" name="Google Shape;863;p90"/>
              <p:cNvGrpSpPr/>
              <p:nvPr/>
            </p:nvGrpSpPr>
            <p:grpSpPr>
              <a:xfrm>
                <a:off x="1728" y="1160"/>
                <a:ext cx="3350" cy="870"/>
                <a:chOff x="1728" y="1930"/>
                <a:chExt cx="3350" cy="870"/>
              </a:xfrm>
            </p:grpSpPr>
            <p:grpSp>
              <p:nvGrpSpPr>
                <p:cNvPr id="864" name="Google Shape;864;p90"/>
                <p:cNvGrpSpPr/>
                <p:nvPr/>
              </p:nvGrpSpPr>
              <p:grpSpPr>
                <a:xfrm>
                  <a:off x="1728" y="1930"/>
                  <a:ext cx="3264" cy="870"/>
                  <a:chOff x="1728" y="1930"/>
                  <a:chExt cx="3264" cy="870"/>
                </a:xfrm>
              </p:grpSpPr>
              <p:sp>
                <p:nvSpPr>
                  <p:cNvPr id="865" name="Google Shape;865;p90"/>
                  <p:cNvSpPr/>
                  <p:nvPr/>
                </p:nvSpPr>
                <p:spPr>
                  <a:xfrm>
                    <a:off x="1728" y="1930"/>
                    <a:ext cx="3264" cy="870"/>
                  </a:xfrm>
                  <a:prstGeom prst="roundRect">
                    <a:avLst>
                      <a:gd name="adj" fmla="val 10889"/>
                    </a:avLst>
                  </a:prstGeom>
                  <a:solidFill>
                    <a:srgbClr val="FF6699"/>
                  </a:solidFill>
                  <a:ln w="38100" cap="flat" cmpd="sng">
                    <a:solidFill>
                      <a:srgbClr val="FFFFFF"/>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66" name="Google Shape;866;p90"/>
                  <p:cNvSpPr/>
                  <p:nvPr/>
                </p:nvSpPr>
                <p:spPr>
                  <a:xfrm>
                    <a:off x="1776" y="196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67" name="Google Shape;867;p90"/>
                <p:cNvSpPr txBox="1"/>
                <p:nvPr/>
              </p:nvSpPr>
              <p:spPr>
                <a:xfrm>
                  <a:off x="1743" y="1982"/>
                  <a:ext cx="3335" cy="6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Duy trì mô hình phân công lao động truyền thống là NN cơ bản trực tiếp</a:t>
                  </a:r>
                  <a:endParaRPr sz="1800" b="0" i="1" u="none" strike="noStrike" cap="none">
                    <a:solidFill>
                      <a:schemeClr val="dk1"/>
                    </a:solidFill>
                    <a:latin typeface="Arial"/>
                    <a:ea typeface="Arial"/>
                    <a:cs typeface="Arial"/>
                    <a:sym typeface="Arial"/>
                  </a:endParaRPr>
                </a:p>
              </p:txBody>
            </p:sp>
          </p:grpSp>
          <p:grpSp>
            <p:nvGrpSpPr>
              <p:cNvPr id="868" name="Google Shape;868;p90"/>
              <p:cNvGrpSpPr/>
              <p:nvPr/>
            </p:nvGrpSpPr>
            <p:grpSpPr>
              <a:xfrm>
                <a:off x="1728" y="2110"/>
                <a:ext cx="3264" cy="862"/>
                <a:chOff x="1728" y="1920"/>
                <a:chExt cx="3264" cy="862"/>
              </a:xfrm>
            </p:grpSpPr>
            <p:grpSp>
              <p:nvGrpSpPr>
                <p:cNvPr id="869" name="Google Shape;869;p90"/>
                <p:cNvGrpSpPr/>
                <p:nvPr/>
              </p:nvGrpSpPr>
              <p:grpSpPr>
                <a:xfrm>
                  <a:off x="1728" y="1920"/>
                  <a:ext cx="3264" cy="862"/>
                  <a:chOff x="1728" y="1920"/>
                  <a:chExt cx="3264" cy="862"/>
                </a:xfrm>
              </p:grpSpPr>
              <p:sp>
                <p:nvSpPr>
                  <p:cNvPr id="870" name="Google Shape;870;p90"/>
                  <p:cNvSpPr/>
                  <p:nvPr/>
                </p:nvSpPr>
                <p:spPr>
                  <a:xfrm>
                    <a:off x="1728" y="1920"/>
                    <a:ext cx="3264" cy="862"/>
                  </a:xfrm>
                  <a:prstGeom prst="roundRect">
                    <a:avLst>
                      <a:gd name="adj" fmla="val 10889"/>
                    </a:avLst>
                  </a:prstGeom>
                  <a:solidFill>
                    <a:srgbClr val="FFC000"/>
                  </a:solidFill>
                  <a:ln w="38100" cap="flat" cmpd="sng">
                    <a:solidFill>
                      <a:srgbClr val="FFFFFF"/>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71" name="Google Shape;871;p90"/>
                  <p:cNvSpPr/>
                  <p:nvPr/>
                </p:nvSpPr>
                <p:spPr>
                  <a:xfrm>
                    <a:off x="1776" y="196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72" name="Google Shape;872;p90"/>
                <p:cNvSpPr txBox="1"/>
                <p:nvPr/>
              </p:nvSpPr>
              <p:spPr>
                <a:xfrm>
                  <a:off x="1789" y="2100"/>
                  <a:ext cx="3082" cy="6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Bất cập trong luật pháp, cơ chế, chính sách </a:t>
                  </a:r>
                  <a:endParaRPr sz="1650" b="0" i="1" u="none" strike="noStrike" cap="none">
                    <a:solidFill>
                      <a:schemeClr val="dk1"/>
                    </a:solidFill>
                    <a:latin typeface="Arial"/>
                    <a:ea typeface="Arial"/>
                    <a:cs typeface="Arial"/>
                    <a:sym typeface="Arial"/>
                  </a:endParaRPr>
                </a:p>
              </p:txBody>
            </p:sp>
          </p:grpSp>
          <p:grpSp>
            <p:nvGrpSpPr>
              <p:cNvPr id="873" name="Google Shape;873;p90"/>
              <p:cNvGrpSpPr/>
              <p:nvPr/>
            </p:nvGrpSpPr>
            <p:grpSpPr>
              <a:xfrm>
                <a:off x="1728" y="3066"/>
                <a:ext cx="3264" cy="1073"/>
                <a:chOff x="1728" y="1916"/>
                <a:chExt cx="3264" cy="1073"/>
              </a:xfrm>
            </p:grpSpPr>
            <p:grpSp>
              <p:nvGrpSpPr>
                <p:cNvPr id="874" name="Google Shape;874;p90"/>
                <p:cNvGrpSpPr/>
                <p:nvPr/>
              </p:nvGrpSpPr>
              <p:grpSpPr>
                <a:xfrm>
                  <a:off x="1728" y="1916"/>
                  <a:ext cx="3264" cy="1073"/>
                  <a:chOff x="1728" y="1916"/>
                  <a:chExt cx="3264" cy="1073"/>
                </a:xfrm>
              </p:grpSpPr>
              <p:sp>
                <p:nvSpPr>
                  <p:cNvPr id="875" name="Google Shape;875;p90"/>
                  <p:cNvSpPr/>
                  <p:nvPr/>
                </p:nvSpPr>
                <p:spPr>
                  <a:xfrm>
                    <a:off x="1728" y="1916"/>
                    <a:ext cx="3264" cy="1073"/>
                  </a:xfrm>
                  <a:prstGeom prst="roundRect">
                    <a:avLst>
                      <a:gd name="adj" fmla="val 10889"/>
                    </a:avLst>
                  </a:prstGeom>
                  <a:solidFill>
                    <a:srgbClr val="92CCDC"/>
                  </a:solidFill>
                  <a:ln w="38100" cap="flat" cmpd="sng">
                    <a:solidFill>
                      <a:srgbClr val="FFFFFF"/>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76" name="Google Shape;876;p90"/>
                  <p:cNvSpPr/>
                  <p:nvPr/>
                </p:nvSpPr>
                <p:spPr>
                  <a:xfrm>
                    <a:off x="1776" y="196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77" name="Google Shape;877;p90"/>
                <p:cNvSpPr txBox="1"/>
                <p:nvPr/>
              </p:nvSpPr>
              <p:spPr>
                <a:xfrm>
                  <a:off x="1920" y="1996"/>
                  <a:ext cx="2928" cy="3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FF"/>
                    </a:solidFill>
                    <a:latin typeface="Times New Roman"/>
                    <a:ea typeface="Times New Roman"/>
                    <a:cs typeface="Times New Roman"/>
                    <a:sym typeface="Times New Roman"/>
                  </a:endParaRPr>
                </a:p>
              </p:txBody>
            </p:sp>
          </p:grpSp>
          <p:grpSp>
            <p:nvGrpSpPr>
              <p:cNvPr id="878" name="Google Shape;878;p90"/>
              <p:cNvGrpSpPr/>
              <p:nvPr/>
            </p:nvGrpSpPr>
            <p:grpSpPr>
              <a:xfrm>
                <a:off x="816" y="190"/>
                <a:ext cx="4197" cy="862"/>
                <a:chOff x="939" y="3216"/>
                <a:chExt cx="4197" cy="862"/>
              </a:xfrm>
            </p:grpSpPr>
            <p:sp>
              <p:nvSpPr>
                <p:cNvPr id="879" name="Google Shape;879;p90"/>
                <p:cNvSpPr/>
                <p:nvPr/>
              </p:nvSpPr>
              <p:spPr>
                <a:xfrm>
                  <a:off x="939" y="3216"/>
                  <a:ext cx="864" cy="862"/>
                </a:xfrm>
                <a:prstGeom prst="roundRect">
                  <a:avLst>
                    <a:gd name="adj" fmla="val 11921"/>
                  </a:avLst>
                </a:prstGeom>
                <a:gradFill>
                  <a:gsLst>
                    <a:gs pos="0">
                      <a:srgbClr val="CC00FF"/>
                    </a:gs>
                    <a:gs pos="100000">
                      <a:srgbClr val="8E00B2"/>
                    </a:gs>
                  </a:gsLst>
                  <a:path path="circle">
                    <a:fillToRect l="50000" t="50000" r="50000" b="50000"/>
                  </a:path>
                  <a:tileRect/>
                </a:gradFill>
                <a:ln w="38100" cap="flat" cmpd="sng">
                  <a:solidFill>
                    <a:schemeClr val="dk1"/>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80" name="Google Shape;880;p90"/>
                <p:cNvSpPr txBox="1"/>
                <p:nvPr/>
              </p:nvSpPr>
              <p:spPr>
                <a:xfrm>
                  <a:off x="1239" y="3464"/>
                  <a:ext cx="280" cy="4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rgbClr val="FFFFFF"/>
                      </a:solidFill>
                      <a:latin typeface="Arial"/>
                      <a:ea typeface="Arial"/>
                      <a:cs typeface="Arial"/>
                      <a:sym typeface="Arial"/>
                    </a:rPr>
                    <a:t>1</a:t>
                  </a:r>
                  <a:endParaRPr/>
                </a:p>
              </p:txBody>
            </p:sp>
            <p:grpSp>
              <p:nvGrpSpPr>
                <p:cNvPr id="881" name="Google Shape;881;p90"/>
                <p:cNvGrpSpPr/>
                <p:nvPr/>
              </p:nvGrpSpPr>
              <p:grpSpPr>
                <a:xfrm>
                  <a:off x="1872" y="3216"/>
                  <a:ext cx="3264" cy="862"/>
                  <a:chOff x="1728" y="1920"/>
                  <a:chExt cx="3264" cy="862"/>
                </a:xfrm>
              </p:grpSpPr>
              <p:grpSp>
                <p:nvGrpSpPr>
                  <p:cNvPr id="882" name="Google Shape;882;p90"/>
                  <p:cNvGrpSpPr/>
                  <p:nvPr/>
                </p:nvGrpSpPr>
                <p:grpSpPr>
                  <a:xfrm>
                    <a:off x="1728" y="1920"/>
                    <a:ext cx="3264" cy="862"/>
                    <a:chOff x="1728" y="1920"/>
                    <a:chExt cx="3264" cy="862"/>
                  </a:xfrm>
                </p:grpSpPr>
                <p:sp>
                  <p:nvSpPr>
                    <p:cNvPr id="883" name="Google Shape;883;p90"/>
                    <p:cNvSpPr/>
                    <p:nvPr/>
                  </p:nvSpPr>
                  <p:spPr>
                    <a:xfrm>
                      <a:off x="1728" y="1920"/>
                      <a:ext cx="3264" cy="862"/>
                    </a:xfrm>
                    <a:prstGeom prst="roundRect">
                      <a:avLst>
                        <a:gd name="adj" fmla="val 10889"/>
                      </a:avLst>
                    </a:prstGeom>
                    <a:solidFill>
                      <a:srgbClr val="92D050"/>
                    </a:solidFill>
                    <a:ln w="38100" cap="flat" cmpd="sng">
                      <a:solidFill>
                        <a:srgbClr val="FFFFFF"/>
                      </a:solidFill>
                      <a:prstDash val="solid"/>
                      <a:round/>
                      <a:headEnd type="none" w="sm" len="sm"/>
                      <a:tailEnd type="none" w="sm" len="sm"/>
                    </a:ln>
                    <a:effectLst>
                      <a:outerShdw dist="107763" dir="27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884" name="Google Shape;884;p90"/>
                    <p:cNvSpPr/>
                    <p:nvPr/>
                  </p:nvSpPr>
                  <p:spPr>
                    <a:xfrm>
                      <a:off x="1776" y="1968"/>
                      <a:ext cx="431" cy="432"/>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885" name="Google Shape;885;p90"/>
                  <p:cNvSpPr txBox="1"/>
                  <p:nvPr/>
                </p:nvSpPr>
                <p:spPr>
                  <a:xfrm>
                    <a:off x="1860" y="2095"/>
                    <a:ext cx="3045" cy="3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grpSp>
          </p:grpSp>
        </p:grpSp>
        <p:sp>
          <p:nvSpPr>
            <p:cNvPr id="886" name="Google Shape;886;p90"/>
            <p:cNvSpPr/>
            <p:nvPr/>
          </p:nvSpPr>
          <p:spPr>
            <a:xfrm>
              <a:off x="3294075" y="5416820"/>
              <a:ext cx="5294354" cy="861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ĐKG và PBĐXG còn tồn tại trong mỗi cá nhân và các thiết chế xã hội</a:t>
              </a:r>
              <a:endParaRPr sz="1800" b="0" i="0" u="none" strike="noStrike" cap="none">
                <a:solidFill>
                  <a:srgbClr val="000000"/>
                </a:solidFill>
                <a:latin typeface="Arial"/>
                <a:ea typeface="Arial"/>
                <a:cs typeface="Arial"/>
                <a:sym typeface="Arial"/>
              </a:endParaRPr>
            </a:p>
          </p:txBody>
        </p:sp>
      </p:grpSp>
      <p:grpSp>
        <p:nvGrpSpPr>
          <p:cNvPr id="887" name="Google Shape;887;p90"/>
          <p:cNvGrpSpPr/>
          <p:nvPr/>
        </p:nvGrpSpPr>
        <p:grpSpPr>
          <a:xfrm>
            <a:off x="1070372" y="1348352"/>
            <a:ext cx="1412082" cy="2896706"/>
            <a:chOff x="7875" y="1798350"/>
            <a:chExt cx="1882775" cy="3861674"/>
          </a:xfrm>
        </p:grpSpPr>
        <p:cxnSp>
          <p:nvCxnSpPr>
            <p:cNvPr id="888" name="Google Shape;888;p90"/>
            <p:cNvCxnSpPr>
              <a:endCxn id="879" idx="1"/>
            </p:cNvCxnSpPr>
            <p:nvPr/>
          </p:nvCxnSpPr>
          <p:spPr>
            <a:xfrm rot="10800000" flipH="1">
              <a:off x="1053950" y="1798350"/>
              <a:ext cx="836700" cy="579300"/>
            </a:xfrm>
            <a:prstGeom prst="bentConnector2">
              <a:avLst/>
            </a:prstGeom>
            <a:noFill/>
            <a:ln w="9525" cap="flat" cmpd="sng">
              <a:solidFill>
                <a:srgbClr val="FF0000"/>
              </a:solidFill>
              <a:prstDash val="solid"/>
              <a:round/>
              <a:headEnd type="none" w="sm" len="sm"/>
              <a:tailEnd type="stealth" w="med" len="med"/>
            </a:ln>
          </p:spPr>
        </p:cxnSp>
        <p:grpSp>
          <p:nvGrpSpPr>
            <p:cNvPr id="889" name="Google Shape;889;p90"/>
            <p:cNvGrpSpPr/>
            <p:nvPr/>
          </p:nvGrpSpPr>
          <p:grpSpPr>
            <a:xfrm>
              <a:off x="7875" y="2379165"/>
              <a:ext cx="1882775" cy="3280858"/>
              <a:chOff x="7875" y="2379165"/>
              <a:chExt cx="1882775" cy="3280858"/>
            </a:xfrm>
          </p:grpSpPr>
          <p:grpSp>
            <p:nvGrpSpPr>
              <p:cNvPr id="890" name="Google Shape;890;p90"/>
              <p:cNvGrpSpPr/>
              <p:nvPr/>
            </p:nvGrpSpPr>
            <p:grpSpPr>
              <a:xfrm>
                <a:off x="7875" y="2379165"/>
                <a:ext cx="1882775" cy="2196010"/>
                <a:chOff x="7875" y="2379165"/>
                <a:chExt cx="1882775" cy="2196010"/>
              </a:xfrm>
            </p:grpSpPr>
            <p:pic>
              <p:nvPicPr>
                <p:cNvPr id="891" name="Google Shape;891;p90" descr="YG_circle001"/>
                <p:cNvPicPr preferRelativeResize="0"/>
                <p:nvPr/>
              </p:nvPicPr>
              <p:blipFill rotWithShape="1">
                <a:blip r:embed="rId3">
                  <a:alphaModFix/>
                </a:blip>
                <a:srcRect/>
                <a:stretch/>
              </p:blipFill>
              <p:spPr>
                <a:xfrm>
                  <a:off x="7875" y="2379165"/>
                  <a:ext cx="1882775" cy="2196010"/>
                </a:xfrm>
                <a:prstGeom prst="rect">
                  <a:avLst/>
                </a:prstGeom>
                <a:solidFill>
                  <a:schemeClr val="lt1">
                    <a:alpha val="0"/>
                  </a:schemeClr>
                </a:solidFill>
                <a:ln>
                  <a:noFill/>
                </a:ln>
              </p:spPr>
            </p:pic>
            <p:sp>
              <p:nvSpPr>
                <p:cNvPr id="892" name="Google Shape;892;p90"/>
                <p:cNvSpPr txBox="1"/>
                <p:nvPr/>
              </p:nvSpPr>
              <p:spPr>
                <a:xfrm>
                  <a:off x="263466" y="2743599"/>
                  <a:ext cx="1387494" cy="12309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Tahoma"/>
                    <a:buNone/>
                  </a:pPr>
                  <a:r>
                    <a:rPr lang="en-US" sz="1800" b="1" i="0" u="none" strike="noStrike" cap="none">
                      <a:solidFill>
                        <a:srgbClr val="FF0000"/>
                      </a:solidFill>
                      <a:latin typeface="Tahoma"/>
                      <a:ea typeface="Tahoma"/>
                      <a:cs typeface="Tahoma"/>
                      <a:sym typeface="Tahoma"/>
                    </a:rPr>
                    <a:t>4</a:t>
                  </a:r>
                  <a:endParaRPr/>
                </a:p>
                <a:p>
                  <a:pPr marL="0" marR="0" lvl="0" indent="0" algn="ctr" rtl="0">
                    <a:lnSpc>
                      <a:spcPct val="100000"/>
                    </a:lnSpc>
                    <a:spcBef>
                      <a:spcPts val="0"/>
                    </a:spcBef>
                    <a:spcAft>
                      <a:spcPts val="0"/>
                    </a:spcAft>
                    <a:buClr>
                      <a:srgbClr val="FF0000"/>
                    </a:buClr>
                    <a:buSzPts val="1800"/>
                    <a:buFont typeface="Tahoma"/>
                    <a:buNone/>
                  </a:pPr>
                  <a:r>
                    <a:rPr lang="en-US" sz="1800" b="1" i="0" u="none" strike="noStrike" cap="none">
                      <a:solidFill>
                        <a:srgbClr val="FF0000"/>
                      </a:solidFill>
                      <a:latin typeface="Tahoma"/>
                      <a:ea typeface="Tahoma"/>
                      <a:cs typeface="Tahoma"/>
                      <a:sym typeface="Tahoma"/>
                    </a:rPr>
                    <a:t>nguyên nhân</a:t>
                  </a:r>
                  <a:endParaRPr/>
                </a:p>
              </p:txBody>
            </p:sp>
          </p:grpSp>
          <p:cxnSp>
            <p:nvCxnSpPr>
              <p:cNvPr id="893" name="Google Shape;893;p90"/>
              <p:cNvCxnSpPr>
                <a:endCxn id="860" idx="1"/>
              </p:cNvCxnSpPr>
              <p:nvPr/>
            </p:nvCxnSpPr>
            <p:spPr>
              <a:xfrm rot="-5400000" flipH="1">
                <a:off x="910363" y="4713073"/>
                <a:ext cx="1090500" cy="803400"/>
              </a:xfrm>
              <a:prstGeom prst="bentConnector2">
                <a:avLst/>
              </a:prstGeom>
              <a:noFill/>
              <a:ln w="9525" cap="flat" cmpd="sng">
                <a:solidFill>
                  <a:srgbClr val="FF0000"/>
                </a:solidFill>
                <a:prstDash val="solid"/>
                <a:round/>
                <a:headEnd type="none" w="sm" len="sm"/>
                <a:tailEnd type="stealth" w="med" len="med"/>
              </a:ln>
            </p:spPr>
          </p:cxnSp>
        </p:grpSp>
        <p:sp>
          <p:nvSpPr>
            <p:cNvPr id="894" name="Google Shape;894;p90"/>
            <p:cNvSpPr/>
            <p:nvPr/>
          </p:nvSpPr>
          <p:spPr>
            <a:xfrm>
              <a:off x="1358837" y="2626142"/>
              <a:ext cx="365125" cy="219041"/>
            </a:xfrm>
            <a:prstGeom prst="rightArrow">
              <a:avLst>
                <a:gd name="adj1" fmla="val 50000"/>
                <a:gd name="adj2" fmla="val 50000"/>
              </a:avLst>
            </a:prstGeom>
            <a:gradFill>
              <a:gsLst>
                <a:gs pos="0">
                  <a:srgbClr val="97B4E4">
                    <a:alpha val="0"/>
                  </a:srgbClr>
                </a:gs>
                <a:gs pos="50000">
                  <a:srgbClr val="BFCFEC"/>
                </a:gs>
                <a:gs pos="100000">
                  <a:srgbClr val="E0E8F4"/>
                </a:gs>
              </a:gsLst>
              <a:lin ang="5400000" scaled="0"/>
            </a:gra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F20E96"/>
                </a:solidFill>
                <a:latin typeface="Arial"/>
                <a:ea typeface="Arial"/>
                <a:cs typeface="Arial"/>
                <a:sym typeface="Arial"/>
              </a:endParaRPr>
            </a:p>
          </p:txBody>
        </p:sp>
        <p:sp>
          <p:nvSpPr>
            <p:cNvPr id="895" name="Google Shape;895;p90"/>
            <p:cNvSpPr/>
            <p:nvPr/>
          </p:nvSpPr>
          <p:spPr>
            <a:xfrm>
              <a:off x="1358837" y="4414977"/>
              <a:ext cx="365125" cy="219041"/>
            </a:xfrm>
            <a:prstGeom prst="rightArrow">
              <a:avLst>
                <a:gd name="adj1" fmla="val 50000"/>
                <a:gd name="adj2" fmla="val 50000"/>
              </a:avLst>
            </a:prstGeom>
            <a:gradFill>
              <a:gsLst>
                <a:gs pos="0">
                  <a:srgbClr val="97B4E4">
                    <a:alpha val="0"/>
                  </a:srgbClr>
                </a:gs>
                <a:gs pos="50000">
                  <a:srgbClr val="BFCFEC"/>
                </a:gs>
                <a:gs pos="100000">
                  <a:srgbClr val="E0E8F4"/>
                </a:gs>
              </a:gsLst>
              <a:lin ang="5400000" scaled="0"/>
            </a:gra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F20E96"/>
                </a:solidFill>
                <a:latin typeface="Arial"/>
                <a:ea typeface="Arial"/>
                <a:cs typeface="Arial"/>
                <a:sym typeface="Arial"/>
              </a:endParaRPr>
            </a:p>
          </p:txBody>
        </p:sp>
      </p:grpSp>
      <p:sp>
        <p:nvSpPr>
          <p:cNvPr id="896" name="Google Shape;896;p90"/>
          <p:cNvSpPr txBox="1"/>
          <p:nvPr/>
        </p:nvSpPr>
        <p:spPr>
          <a:xfrm>
            <a:off x="3554016" y="1090613"/>
            <a:ext cx="39719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Tư tưởng “Trọng nam khinh nữ” là nguyên nhân sâu xa</a:t>
            </a:r>
            <a:endParaRPr sz="1800" b="0" i="1" u="none" strike="noStrike" cap="none">
              <a:solidFill>
                <a:schemeClr val="dk1"/>
              </a:solidFill>
              <a:latin typeface="Arial"/>
              <a:ea typeface="Arial"/>
              <a:cs typeface="Arial"/>
              <a:sym typeface="Arial"/>
            </a:endParaRPr>
          </a:p>
        </p:txBody>
      </p:sp>
      <p:sp>
        <p:nvSpPr>
          <p:cNvPr id="897" name="Google Shape;897;p90"/>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100"/>
              <a:buFont typeface="Arial"/>
              <a:buNone/>
            </a:pPr>
            <a:r>
              <a:rPr lang="en-US" sz="2100" b="1">
                <a:solidFill>
                  <a:srgbClr val="FF0000"/>
                </a:solidFill>
                <a:latin typeface="Tahoma"/>
                <a:ea typeface="Tahoma"/>
                <a:cs typeface="Tahoma"/>
                <a:sym typeface="Tahoma"/>
              </a:rPr>
              <a:t>Nguyên nhân của bất bình đẳng giới và BLG</a:t>
            </a:r>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1"/>
          <p:cNvSpPr/>
          <p:nvPr/>
        </p:nvSpPr>
        <p:spPr>
          <a:xfrm>
            <a:off x="1314450" y="685800"/>
            <a:ext cx="7578030" cy="4457700"/>
          </a:xfrm>
          <a:prstGeom prst="rect">
            <a:avLst/>
          </a:prstGeom>
          <a:noFill/>
          <a:ln>
            <a:noFill/>
          </a:ln>
        </p:spPr>
        <p:txBody>
          <a:bodyPr spcFirstLastPara="1" wrap="square" lIns="91425" tIns="45700" rIns="91425" bIns="45700" anchor="t" anchorCtr="0">
            <a:noAutofit/>
          </a:bodyPr>
          <a:lstStyle/>
          <a:p>
            <a:pPr marL="255985" marR="0" lvl="2" indent="-255985" algn="just" rtl="0">
              <a:lnSpc>
                <a:spcPct val="100000"/>
              </a:lnSpc>
              <a:spcBef>
                <a:spcPts val="0"/>
              </a:spcBef>
              <a:spcAft>
                <a:spcPts val="0"/>
              </a:spcAft>
              <a:buClr>
                <a:srgbClr val="1D1B10"/>
              </a:buClr>
              <a:buSzPts val="1155"/>
              <a:buFont typeface="Noto Sans Symbols"/>
              <a:buChar char="⮊"/>
            </a:pPr>
            <a:r>
              <a:rPr lang="en-US" sz="2100" b="0" i="0" u="none" strike="noStrike" cap="none">
                <a:solidFill>
                  <a:srgbClr val="1D1B10"/>
                </a:solidFill>
                <a:latin typeface="Calibri"/>
                <a:ea typeface="Calibri"/>
                <a:cs typeface="Calibri"/>
                <a:sym typeface="Calibri"/>
              </a:rPr>
              <a:t>ĐKG thường </a:t>
            </a:r>
            <a:r>
              <a:rPr lang="en-US" sz="2100" b="1" i="0" u="none" strike="noStrike" cap="none">
                <a:solidFill>
                  <a:srgbClr val="1D1B10"/>
                </a:solidFill>
                <a:latin typeface="Calibri"/>
                <a:ea typeface="Calibri"/>
                <a:cs typeface="Calibri"/>
                <a:sym typeface="Calibri"/>
              </a:rPr>
              <a:t>phản ánh không đúng năng lực, sở trường </a:t>
            </a:r>
            <a:r>
              <a:rPr lang="en-US" sz="2100" b="0" i="0" u="none" strike="noStrike" cap="none">
                <a:solidFill>
                  <a:srgbClr val="1D1B10"/>
                </a:solidFill>
                <a:latin typeface="Calibri"/>
                <a:ea typeface="Calibri"/>
                <a:cs typeface="Calibri"/>
                <a:sym typeface="Calibri"/>
              </a:rPr>
              <a:t>thực tế của mỗi cá nhân; nó </a:t>
            </a:r>
            <a:r>
              <a:rPr lang="en-US" sz="2100" b="0" i="1" u="sng" strike="noStrike" cap="none">
                <a:solidFill>
                  <a:srgbClr val="1D1B10"/>
                </a:solidFill>
                <a:latin typeface="Calibri"/>
                <a:ea typeface="Calibri"/>
                <a:cs typeface="Calibri"/>
                <a:sym typeface="Calibri"/>
              </a:rPr>
              <a:t>cản trở cả nam và nữ</a:t>
            </a:r>
            <a:r>
              <a:rPr lang="en-US" sz="2100" b="0" i="1" u="none" strike="noStrike" cap="none">
                <a:solidFill>
                  <a:srgbClr val="1D1B10"/>
                </a:solidFill>
                <a:latin typeface="Calibri"/>
                <a:ea typeface="Calibri"/>
                <a:cs typeface="Calibri"/>
                <a:sym typeface="Calibri"/>
              </a:rPr>
              <a:t> </a:t>
            </a:r>
            <a:r>
              <a:rPr lang="en-US" sz="2100" b="0" i="0" u="none" strike="noStrike" cap="none">
                <a:solidFill>
                  <a:srgbClr val="1D1B10"/>
                </a:solidFill>
                <a:latin typeface="Calibri"/>
                <a:ea typeface="Calibri"/>
                <a:cs typeface="Calibri"/>
                <a:sym typeface="Calibri"/>
              </a:rPr>
              <a:t>phát huy tiềm năng của mình.</a:t>
            </a:r>
            <a:endParaRPr/>
          </a:p>
          <a:p>
            <a:pPr marL="255985" marR="0" lvl="2" indent="-255985" algn="just" rtl="0">
              <a:lnSpc>
                <a:spcPct val="100000"/>
              </a:lnSpc>
              <a:spcBef>
                <a:spcPts val="1050"/>
              </a:spcBef>
              <a:spcAft>
                <a:spcPts val="0"/>
              </a:spcAft>
              <a:buClr>
                <a:srgbClr val="1D1B10"/>
              </a:buClr>
              <a:buSzPts val="1155"/>
              <a:buFont typeface="Noto Sans Symbols"/>
              <a:buChar char="⮊"/>
            </a:pPr>
            <a:r>
              <a:rPr lang="en-US" sz="2100" b="0" i="0" u="none" strike="noStrike" cap="none">
                <a:solidFill>
                  <a:srgbClr val="1D1B10"/>
                </a:solidFill>
                <a:latin typeface="Calibri"/>
                <a:ea typeface="Calibri"/>
                <a:cs typeface="Calibri"/>
                <a:sym typeface="Calibri"/>
              </a:rPr>
              <a:t>Định kiến về vai trò giới dẫn đến </a:t>
            </a:r>
            <a:r>
              <a:rPr lang="en-US" sz="2100" b="1" i="0" u="none" strike="noStrike" cap="none">
                <a:solidFill>
                  <a:srgbClr val="1D1B10"/>
                </a:solidFill>
                <a:latin typeface="Calibri"/>
                <a:ea typeface="Calibri"/>
                <a:cs typeface="Calibri"/>
                <a:sym typeface="Calibri"/>
              </a:rPr>
              <a:t>phân công lao động bất hợp lý,</a:t>
            </a:r>
            <a:r>
              <a:rPr lang="en-US" sz="2100" b="0" i="0" u="none" strike="noStrike" cap="none">
                <a:solidFill>
                  <a:srgbClr val="1D1B10"/>
                </a:solidFill>
                <a:latin typeface="Calibri"/>
                <a:ea typeface="Calibri"/>
                <a:cs typeface="Calibri"/>
                <a:sym typeface="Calibri"/>
              </a:rPr>
              <a:t> cản trở phụ nữ tiếp cận cơ hội học tập, phát triển nghề nghiệp và tham gia các hoạt động CT – XH</a:t>
            </a:r>
            <a:endParaRPr/>
          </a:p>
          <a:p>
            <a:pPr marL="255985" marR="0" lvl="2" indent="-255985" algn="just" rtl="0">
              <a:lnSpc>
                <a:spcPct val="100000"/>
              </a:lnSpc>
              <a:spcBef>
                <a:spcPts val="1050"/>
              </a:spcBef>
              <a:spcAft>
                <a:spcPts val="0"/>
              </a:spcAft>
              <a:buClr>
                <a:srgbClr val="FF0000"/>
              </a:buClr>
              <a:buSzPts val="1155"/>
              <a:buFont typeface="Noto Sans Symbols"/>
              <a:buChar char="⮊"/>
            </a:pPr>
            <a:r>
              <a:rPr lang="en-US" sz="2100" b="1" i="0" u="none" strike="noStrike" cap="none">
                <a:solidFill>
                  <a:srgbClr val="FF0000"/>
                </a:solidFill>
                <a:latin typeface="Calibri"/>
                <a:ea typeface="Calibri"/>
                <a:cs typeface="Calibri"/>
                <a:sym typeface="Calibri"/>
              </a:rPr>
              <a:t>ĐKG tạo ra sự phân biệt đối xử</a:t>
            </a:r>
            <a:r>
              <a:rPr lang="en-US" sz="2100" b="0" i="0" u="none" strike="noStrike" cap="none">
                <a:solidFill>
                  <a:srgbClr val="000000"/>
                </a:solidFill>
                <a:latin typeface="Calibri"/>
                <a:ea typeface="Calibri"/>
                <a:cs typeface="Calibri"/>
                <a:sym typeface="Calibri"/>
              </a:rPr>
              <a:t>. Đây chính là </a:t>
            </a:r>
            <a:r>
              <a:rPr lang="en-US" sz="2100" b="1" i="0" u="none" strike="noStrike" cap="none">
                <a:solidFill>
                  <a:srgbClr val="0000FF"/>
                </a:solidFill>
                <a:latin typeface="Calibri"/>
                <a:ea typeface="Calibri"/>
                <a:cs typeface="Calibri"/>
                <a:sym typeface="Calibri"/>
              </a:rPr>
              <a:t>nguyên nhân gốc rễ</a:t>
            </a:r>
            <a:r>
              <a:rPr lang="en-US" sz="2100" b="1" i="0" u="none" strike="noStrike" cap="none">
                <a:solidFill>
                  <a:srgbClr val="000000"/>
                </a:solidFill>
                <a:latin typeface="Calibri"/>
                <a:ea typeface="Calibri"/>
                <a:cs typeface="Calibri"/>
                <a:sym typeface="Calibri"/>
              </a:rPr>
              <a:t> </a:t>
            </a:r>
            <a:r>
              <a:rPr lang="en-US" sz="2100" b="0" i="0" u="none" strike="noStrike" cap="none">
                <a:solidFill>
                  <a:srgbClr val="000000"/>
                </a:solidFill>
                <a:latin typeface="Calibri"/>
                <a:ea typeface="Calibri"/>
                <a:cs typeface="Calibri"/>
                <a:sym typeface="Calibri"/>
              </a:rPr>
              <a:t>gây ra tình trạng bất bình đẳng giới trong mọi lĩnh vực của đời sống xã hội và gia đình.</a:t>
            </a:r>
            <a:endParaRPr/>
          </a:p>
          <a:p>
            <a:pPr marL="255985" marR="0" lvl="2" indent="-255985" algn="just" rtl="0">
              <a:lnSpc>
                <a:spcPct val="100000"/>
              </a:lnSpc>
              <a:spcBef>
                <a:spcPts val="1050"/>
              </a:spcBef>
              <a:spcAft>
                <a:spcPts val="0"/>
              </a:spcAft>
              <a:buClr>
                <a:srgbClr val="FF0000"/>
              </a:buClr>
              <a:buSzPts val="1155"/>
              <a:buFont typeface="Noto Sans Symbols"/>
              <a:buChar char="⮊"/>
            </a:pPr>
            <a:r>
              <a:rPr lang="en-US" sz="2100" b="1" i="0" u="none" strike="noStrike" cap="none">
                <a:solidFill>
                  <a:srgbClr val="FF0000"/>
                </a:solidFill>
                <a:latin typeface="Calibri"/>
                <a:ea typeface="Calibri"/>
                <a:cs typeface="Calibri"/>
                <a:sym typeface="Calibri"/>
              </a:rPr>
              <a:t>Cần phải nhận diện và xóa bỏ những ĐKG và phân biệt đối xử về giới </a:t>
            </a:r>
            <a:r>
              <a:rPr lang="en-US" sz="2100" b="1" i="0" u="none" strike="noStrike" cap="none">
                <a:solidFill>
                  <a:schemeClr val="lt2"/>
                </a:solidFill>
                <a:latin typeface="Calibri"/>
                <a:ea typeface="Calibri"/>
                <a:cs typeface="Calibri"/>
                <a:sym typeface="Calibri"/>
              </a:rPr>
              <a:t>vì nó cản trở sự phát triển nguồn nhân lực có chất lượng cho xã hội. </a:t>
            </a:r>
            <a:endParaRPr/>
          </a:p>
          <a:p>
            <a:pPr marL="255985" marR="0" lvl="2" indent="-182642" algn="l" rtl="0">
              <a:lnSpc>
                <a:spcPct val="100000"/>
              </a:lnSpc>
              <a:spcBef>
                <a:spcPts val="1050"/>
              </a:spcBef>
              <a:spcAft>
                <a:spcPts val="0"/>
              </a:spcAft>
              <a:buClr>
                <a:schemeClr val="dk1"/>
              </a:buClr>
              <a:buSzPts val="1155"/>
              <a:buFont typeface="Noto Sans Symbols"/>
              <a:buNone/>
            </a:pPr>
            <a:endParaRPr sz="2100" b="0" i="0" u="none" strike="noStrike" cap="none">
              <a:solidFill>
                <a:srgbClr val="000000"/>
              </a:solidFill>
              <a:latin typeface="Calibri"/>
              <a:ea typeface="Calibri"/>
              <a:cs typeface="Calibri"/>
              <a:sym typeface="Calibri"/>
            </a:endParaRPr>
          </a:p>
        </p:txBody>
      </p:sp>
      <p:sp>
        <p:nvSpPr>
          <p:cNvPr id="903" name="Google Shape;903;p91"/>
          <p:cNvSpPr/>
          <p:nvPr/>
        </p:nvSpPr>
        <p:spPr>
          <a:xfrm>
            <a:off x="2344759" y="86933"/>
            <a:ext cx="4398941" cy="5715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650"/>
              <a:buFont typeface="Arial"/>
              <a:buNone/>
            </a:pPr>
            <a:r>
              <a:rPr lang="en-US" sz="1650" b="1" i="0" u="none" strike="noStrike" cap="none">
                <a:solidFill>
                  <a:srgbClr val="FF0000"/>
                </a:solidFill>
                <a:latin typeface="Arial"/>
                <a:ea typeface="Arial"/>
                <a:cs typeface="Arial"/>
                <a:sym typeface="Arial"/>
              </a:rPr>
              <a:t>THÔNG ĐIỆP CHÍNH</a:t>
            </a:r>
            <a:endParaRPr sz="165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2">
                                            <p:txEl>
                                              <p:pRg st="0" end="0"/>
                                            </p:txEl>
                                          </p:spTgt>
                                        </p:tgtEl>
                                        <p:attrNameLst>
                                          <p:attrName>style.visibility</p:attrName>
                                        </p:attrNameLst>
                                      </p:cBhvr>
                                      <p:to>
                                        <p:strVal val="visible"/>
                                      </p:to>
                                    </p:set>
                                    <p:animEffect transition="in" filter="fade">
                                      <p:cBhvr>
                                        <p:cTn id="7" dur="500"/>
                                        <p:tgtEl>
                                          <p:spTgt spid="9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2">
                                            <p:txEl>
                                              <p:pRg st="1" end="1"/>
                                            </p:txEl>
                                          </p:spTgt>
                                        </p:tgtEl>
                                        <p:attrNameLst>
                                          <p:attrName>style.visibility</p:attrName>
                                        </p:attrNameLst>
                                      </p:cBhvr>
                                      <p:to>
                                        <p:strVal val="visible"/>
                                      </p:to>
                                    </p:set>
                                    <p:animEffect transition="in" filter="fade">
                                      <p:cBhvr>
                                        <p:cTn id="12" dur="500"/>
                                        <p:tgtEl>
                                          <p:spTgt spid="9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2">
                                            <p:txEl>
                                              <p:pRg st="2" end="2"/>
                                            </p:txEl>
                                          </p:spTgt>
                                        </p:tgtEl>
                                        <p:attrNameLst>
                                          <p:attrName>style.visibility</p:attrName>
                                        </p:attrNameLst>
                                      </p:cBhvr>
                                      <p:to>
                                        <p:strVal val="visible"/>
                                      </p:to>
                                    </p:set>
                                    <p:animEffect transition="in" filter="fade">
                                      <p:cBhvr>
                                        <p:cTn id="17" dur="500"/>
                                        <p:tgtEl>
                                          <p:spTgt spid="9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2">
                                            <p:txEl>
                                              <p:pRg st="3" end="3"/>
                                            </p:txEl>
                                          </p:spTgt>
                                        </p:tgtEl>
                                        <p:attrNameLst>
                                          <p:attrName>style.visibility</p:attrName>
                                        </p:attrNameLst>
                                      </p:cBhvr>
                                      <p:to>
                                        <p:strVal val="visible"/>
                                      </p:to>
                                    </p:set>
                                    <p:animEffect transition="in" filter="fade">
                                      <p:cBhvr>
                                        <p:cTn id="22" dur="500"/>
                                        <p:tgtEl>
                                          <p:spTgt spid="9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2">
                                            <p:txEl>
                                              <p:pRg st="4" end="4"/>
                                            </p:txEl>
                                          </p:spTgt>
                                        </p:tgtEl>
                                        <p:attrNameLst>
                                          <p:attrName>style.visibility</p:attrName>
                                        </p:attrNameLst>
                                      </p:cBhvr>
                                      <p:to>
                                        <p:strVal val="visible"/>
                                      </p:to>
                                    </p:set>
                                    <p:animEffect transition="in" filter="fade">
                                      <p:cBhvr>
                                        <p:cTn id="27" dur="500"/>
                                        <p:tgtEl>
                                          <p:spTgt spid="9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92"/>
          <p:cNvSpPr/>
          <p:nvPr/>
        </p:nvSpPr>
        <p:spPr>
          <a:xfrm>
            <a:off x="1143000" y="1200150"/>
            <a:ext cx="6858000" cy="3943350"/>
          </a:xfrm>
          <a:prstGeom prst="rect">
            <a:avLst/>
          </a:prstGeom>
          <a:gradFill>
            <a:gsLst>
              <a:gs pos="0">
                <a:schemeClr val="lt1"/>
              </a:gs>
              <a:gs pos="100000">
                <a:srgbClr val="33CCCC"/>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909" name="Google Shape;909;p92"/>
          <p:cNvSpPr/>
          <p:nvPr/>
        </p:nvSpPr>
        <p:spPr>
          <a:xfrm>
            <a:off x="2914650" y="1371601"/>
            <a:ext cx="400050" cy="155972"/>
          </a:xfrm>
          <a:prstGeom prst="ellipse">
            <a:avLst/>
          </a:prstGeom>
          <a:gradFill>
            <a:gsLst>
              <a:gs pos="0">
                <a:srgbClr val="F8F8F8"/>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pic>
        <p:nvPicPr>
          <p:cNvPr id="910" name="Google Shape;910;p92" descr="woman_mop_wiping_hc"/>
          <p:cNvPicPr preferRelativeResize="0"/>
          <p:nvPr/>
        </p:nvPicPr>
        <p:blipFill rotWithShape="1">
          <a:blip r:embed="rId3">
            <a:alphaModFix/>
          </a:blip>
          <a:srcRect/>
          <a:stretch/>
        </p:blipFill>
        <p:spPr>
          <a:xfrm>
            <a:off x="6265069" y="2643187"/>
            <a:ext cx="1735931" cy="2500313"/>
          </a:xfrm>
          <a:prstGeom prst="rect">
            <a:avLst/>
          </a:prstGeom>
          <a:noFill/>
          <a:ln>
            <a:noFill/>
          </a:ln>
        </p:spPr>
      </p:pic>
      <p:pic>
        <p:nvPicPr>
          <p:cNvPr id="911" name="Google Shape;911;p92" descr="man_raking_hc"/>
          <p:cNvPicPr preferRelativeResize="0"/>
          <p:nvPr/>
        </p:nvPicPr>
        <p:blipFill rotWithShape="1">
          <a:blip r:embed="rId4">
            <a:alphaModFix/>
          </a:blip>
          <a:srcRect/>
          <a:stretch/>
        </p:blipFill>
        <p:spPr>
          <a:xfrm>
            <a:off x="5257801" y="1314450"/>
            <a:ext cx="2078831" cy="1778794"/>
          </a:xfrm>
          <a:prstGeom prst="rect">
            <a:avLst/>
          </a:prstGeom>
          <a:noFill/>
          <a:ln>
            <a:noFill/>
          </a:ln>
        </p:spPr>
      </p:pic>
      <p:sp>
        <p:nvSpPr>
          <p:cNvPr id="912" name="Google Shape;912;p92"/>
          <p:cNvSpPr/>
          <p:nvPr/>
        </p:nvSpPr>
        <p:spPr>
          <a:xfrm>
            <a:off x="1200150" y="114300"/>
            <a:ext cx="725091" cy="800100"/>
          </a:xfrm>
          <a:prstGeom prst="ellipse">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000"/>
              <a:buFont typeface="Arial"/>
              <a:buNone/>
            </a:pPr>
            <a:r>
              <a:rPr lang="en-US" sz="3000" b="1" i="0" u="none" strike="noStrike" cap="none">
                <a:solidFill>
                  <a:srgbClr val="FF0000"/>
                </a:solidFill>
                <a:latin typeface="Arial"/>
                <a:ea typeface="Arial"/>
                <a:cs typeface="Arial"/>
                <a:sym typeface="Arial"/>
              </a:rPr>
              <a:t>3</a:t>
            </a:r>
            <a:endParaRPr/>
          </a:p>
        </p:txBody>
      </p:sp>
      <p:sp>
        <p:nvSpPr>
          <p:cNvPr id="913" name="Google Shape;913;p92"/>
          <p:cNvSpPr/>
          <p:nvPr/>
        </p:nvSpPr>
        <p:spPr>
          <a:xfrm>
            <a:off x="1943100" y="114300"/>
            <a:ext cx="5829300" cy="971550"/>
          </a:xfrm>
          <a:prstGeom prst="flowChartAlternateProcess">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700"/>
              <a:buFont typeface="Arial"/>
              <a:buNone/>
            </a:pPr>
            <a:r>
              <a:rPr lang="en-US" sz="2700" b="1" i="0" u="none" strike="noStrike" cap="none">
                <a:solidFill>
                  <a:srgbClr val="FF0000"/>
                </a:solidFill>
                <a:latin typeface="Arial"/>
                <a:ea typeface="Arial"/>
                <a:cs typeface="Arial"/>
                <a:sym typeface="Arial"/>
              </a:rPr>
              <a:t>CÂN BẰNG GIỚI, CÔNG BẰNG GIỚI</a:t>
            </a:r>
            <a:endParaRPr/>
          </a:p>
          <a:p>
            <a:pPr marL="0" marR="0" lvl="0" indent="0" algn="ctr" rtl="0">
              <a:lnSpc>
                <a:spcPct val="100000"/>
              </a:lnSpc>
              <a:spcBef>
                <a:spcPts val="0"/>
              </a:spcBef>
              <a:spcAft>
                <a:spcPts val="0"/>
              </a:spcAft>
              <a:buClr>
                <a:srgbClr val="FF0000"/>
              </a:buClr>
              <a:buSzPts val="2700"/>
              <a:buFont typeface="Arial"/>
              <a:buNone/>
            </a:pPr>
            <a:r>
              <a:rPr lang="en-US" sz="2700" b="1" i="0" u="none" strike="noStrike" cap="none">
                <a:solidFill>
                  <a:srgbClr val="FF0000"/>
                </a:solidFill>
                <a:latin typeface="Arial"/>
                <a:ea typeface="Arial"/>
                <a:cs typeface="Arial"/>
                <a:sym typeface="Arial"/>
              </a:rPr>
              <a:t>VÀ BÌNH ĐẲNG GIỚI</a:t>
            </a:r>
            <a:endParaRPr/>
          </a:p>
        </p:txBody>
      </p:sp>
      <p:sp>
        <p:nvSpPr>
          <p:cNvPr id="914" name="Google Shape;914;p92"/>
          <p:cNvSpPr txBox="1"/>
          <p:nvPr/>
        </p:nvSpPr>
        <p:spPr>
          <a:xfrm>
            <a:off x="1485900" y="1314450"/>
            <a:ext cx="4343400" cy="32575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CÁC ĐIỂM CHÍNH</a:t>
            </a:r>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3.1. Khái niệm</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3.2. Mối quan hệ giữa cân bằng giới, công bằng giới và bình đẳng giới</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12"/>
                                        </p:tgtEl>
                                        <p:attrNameLst>
                                          <p:attrName>style.visibility</p:attrName>
                                        </p:attrNameLst>
                                      </p:cBhvr>
                                      <p:to>
                                        <p:strVal val="visible"/>
                                      </p:to>
                                    </p:set>
                                    <p:anim calcmode="lin" valueType="num">
                                      <p:cBhvr additive="base">
                                        <p:cTn id="7" dur="500"/>
                                        <p:tgtEl>
                                          <p:spTgt spid="91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13"/>
                                        </p:tgtEl>
                                        <p:attrNameLst>
                                          <p:attrName>style.visibility</p:attrName>
                                        </p:attrNameLst>
                                      </p:cBhvr>
                                      <p:to>
                                        <p:strVal val="visible"/>
                                      </p:to>
                                    </p:set>
                                    <p:anim calcmode="lin" valueType="num">
                                      <p:cBhvr additive="base">
                                        <p:cTn id="10" dur="500"/>
                                        <p:tgtEl>
                                          <p:spTgt spid="9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93" descr="Image3"/>
          <p:cNvPicPr preferRelativeResize="0"/>
          <p:nvPr/>
        </p:nvPicPr>
        <p:blipFill rotWithShape="1">
          <a:blip r:embed="rId3">
            <a:alphaModFix/>
          </a:blip>
          <a:srcRect/>
          <a:stretch/>
        </p:blipFill>
        <p:spPr>
          <a:xfrm>
            <a:off x="1657350" y="1028700"/>
            <a:ext cx="5943600" cy="3371850"/>
          </a:xfrm>
          <a:prstGeom prst="rect">
            <a:avLst/>
          </a:prstGeom>
          <a:solidFill>
            <a:srgbClr val="FF6699"/>
          </a:solidFill>
          <a:ln>
            <a:noFill/>
          </a:ln>
        </p:spPr>
      </p:pic>
      <p:sp>
        <p:nvSpPr>
          <p:cNvPr id="920" name="Google Shape;920;p93"/>
          <p:cNvSpPr/>
          <p:nvPr/>
        </p:nvSpPr>
        <p:spPr>
          <a:xfrm>
            <a:off x="2743200" y="342900"/>
            <a:ext cx="3657600" cy="51435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Tahoma"/>
              <a:buNone/>
            </a:pPr>
            <a:r>
              <a:rPr lang="en-US" sz="2700" b="1" i="0" u="none" strike="noStrike" cap="none">
                <a:solidFill>
                  <a:schemeClr val="dk1"/>
                </a:solidFill>
                <a:latin typeface="Tahoma"/>
                <a:ea typeface="Tahoma"/>
                <a:cs typeface="Tahoma"/>
                <a:sym typeface="Tahoma"/>
              </a:rPr>
              <a:t>Cùng suy ngẫm</a:t>
            </a:r>
            <a:endParaRPr sz="2700" b="1"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fade">
                                      <p:cBhvr>
                                        <p:cTn id="7" dur="2000"/>
                                        <p:tgtEl>
                                          <p:spTgt spid="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Google Shape;925;p94" descr="1"/>
          <p:cNvPicPr preferRelativeResize="0"/>
          <p:nvPr/>
        </p:nvPicPr>
        <p:blipFill rotWithShape="1">
          <a:blip r:embed="rId3">
            <a:alphaModFix/>
          </a:blip>
          <a:srcRect/>
          <a:stretch/>
        </p:blipFill>
        <p:spPr>
          <a:xfrm>
            <a:off x="2121694" y="2836069"/>
            <a:ext cx="1266825" cy="183356"/>
          </a:xfrm>
          <a:prstGeom prst="rect">
            <a:avLst/>
          </a:prstGeom>
          <a:noFill/>
          <a:ln>
            <a:noFill/>
          </a:ln>
        </p:spPr>
      </p:pic>
      <p:sp>
        <p:nvSpPr>
          <p:cNvPr id="926" name="Google Shape;926;p94"/>
          <p:cNvSpPr/>
          <p:nvPr/>
        </p:nvSpPr>
        <p:spPr>
          <a:xfrm>
            <a:off x="1143001" y="34543"/>
            <a:ext cx="184731" cy="4154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br>
              <a:rPr lang="en-US" sz="1050" b="0" i="0" u="none" strike="noStrike" cap="none">
                <a:solidFill>
                  <a:srgbClr val="000000"/>
                </a:solidFill>
                <a:latin typeface="Arial"/>
                <a:ea typeface="Arial"/>
                <a:cs typeface="Arial"/>
                <a:sym typeface="Arial"/>
              </a:rPr>
            </a:br>
            <a:endParaRPr sz="1050" b="0" i="0" u="none" strike="noStrike" cap="none">
              <a:solidFill>
                <a:srgbClr val="000000"/>
              </a:solidFill>
              <a:latin typeface="Arial"/>
              <a:ea typeface="Arial"/>
              <a:cs typeface="Arial"/>
              <a:sym typeface="Arial"/>
            </a:endParaRPr>
          </a:p>
        </p:txBody>
      </p:sp>
      <p:sp>
        <p:nvSpPr>
          <p:cNvPr id="927" name="Google Shape;927;p94"/>
          <p:cNvSpPr/>
          <p:nvPr/>
        </p:nvSpPr>
        <p:spPr>
          <a:xfrm>
            <a:off x="1143000" y="2628900"/>
            <a:ext cx="2457450" cy="2834622"/>
          </a:xfrm>
          <a:prstGeom prst="rect">
            <a:avLst/>
          </a:prstGeom>
          <a:solidFill>
            <a:srgbClr val="99FF99"/>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(C) </a:t>
            </a:r>
            <a:r>
              <a:rPr lang="en-US" sz="1800" b="1" i="1" u="none" strike="noStrike" cap="none">
                <a:solidFill>
                  <a:srgbClr val="0000FF"/>
                </a:solidFill>
                <a:latin typeface="Calibri"/>
                <a:ea typeface="Calibri"/>
                <a:cs typeface="Calibri"/>
                <a:sym typeface="Calibri"/>
              </a:rPr>
              <a:t>Là sự đối xử phù hợp đối với nam và nữ, dựa trên việc thừa nhận sự khác biệt về giới tính và giới, nhằm đảm bảo cho nam , nữ có cơ hội và điều kiện tham gia, hưởng lợi bình đẳng. </a:t>
            </a:r>
            <a:endParaRPr sz="1800" b="1" i="1" u="none" strike="noStrike" cap="none">
              <a:solidFill>
                <a:srgbClr val="0000FF"/>
              </a:solidFill>
              <a:latin typeface="Calibri"/>
              <a:ea typeface="Calibri"/>
              <a:cs typeface="Calibri"/>
              <a:sym typeface="Calibri"/>
            </a:endParaRPr>
          </a:p>
        </p:txBody>
      </p:sp>
      <p:sp>
        <p:nvSpPr>
          <p:cNvPr id="928" name="Google Shape;928;p94"/>
          <p:cNvSpPr/>
          <p:nvPr/>
        </p:nvSpPr>
        <p:spPr>
          <a:xfrm>
            <a:off x="5314950" y="2628901"/>
            <a:ext cx="2743200" cy="2428357"/>
          </a:xfrm>
          <a:prstGeom prst="rect">
            <a:avLst/>
          </a:prstGeom>
          <a:solidFill>
            <a:srgbClr val="FFFFCC"/>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SzPts val="1725"/>
              <a:buFont typeface="Calibri"/>
              <a:buNone/>
            </a:pPr>
            <a:r>
              <a:rPr lang="en-US" sz="1725" b="1" i="0" u="none" strike="noStrike" cap="none">
                <a:solidFill>
                  <a:srgbClr val="FF0000"/>
                </a:solidFill>
                <a:latin typeface="Calibri"/>
                <a:ea typeface="Calibri"/>
                <a:cs typeface="Calibri"/>
                <a:sym typeface="Calibri"/>
              </a:rPr>
              <a:t>(A) </a:t>
            </a:r>
            <a:r>
              <a:rPr lang="en-US" sz="1725" b="1" i="1" u="none" strike="noStrike" cap="none">
                <a:solidFill>
                  <a:srgbClr val="006600"/>
                </a:solidFill>
                <a:latin typeface="Calibri"/>
                <a:ea typeface="Calibri"/>
                <a:cs typeface="Calibri"/>
                <a:sym typeface="Calibri"/>
              </a:rPr>
              <a:t>Là việc nam, nữ có vị trí, vai trò ngang nhau, được tạo </a:t>
            </a:r>
            <a:r>
              <a:rPr lang="en-US" sz="1725" b="1" i="1" u="none" strike="noStrike" cap="none">
                <a:solidFill>
                  <a:srgbClr val="FF0000"/>
                </a:solidFill>
                <a:latin typeface="Calibri"/>
                <a:ea typeface="Calibri"/>
                <a:cs typeface="Calibri"/>
                <a:sym typeface="Calibri"/>
              </a:rPr>
              <a:t>điều kiện, cơ hội </a:t>
            </a:r>
            <a:r>
              <a:rPr lang="en-US" sz="1725" b="1" i="1" u="none" strike="noStrike" cap="none">
                <a:solidFill>
                  <a:srgbClr val="006600"/>
                </a:solidFill>
                <a:latin typeface="Calibri"/>
                <a:ea typeface="Calibri"/>
                <a:cs typeface="Calibri"/>
                <a:sym typeface="Calibri"/>
              </a:rPr>
              <a:t>nhằm phát huy năng lực của mình cho sự phát triển của cộng đồng, của gia đình và </a:t>
            </a:r>
            <a:r>
              <a:rPr lang="en-US" sz="1725" b="1" i="1" u="none" strike="noStrike" cap="none">
                <a:solidFill>
                  <a:srgbClr val="FF0000"/>
                </a:solidFill>
                <a:latin typeface="Calibri"/>
                <a:ea typeface="Calibri"/>
                <a:cs typeface="Calibri"/>
                <a:sym typeface="Calibri"/>
              </a:rPr>
              <a:t>thụ hưởng </a:t>
            </a:r>
            <a:r>
              <a:rPr lang="en-US" sz="1725" b="1" i="1" u="none" strike="noStrike" cap="none">
                <a:solidFill>
                  <a:srgbClr val="006600"/>
                </a:solidFill>
                <a:latin typeface="Calibri"/>
                <a:ea typeface="Calibri"/>
                <a:cs typeface="Calibri"/>
                <a:sym typeface="Calibri"/>
              </a:rPr>
              <a:t>như nhau về thành quả của sự phát triển đó </a:t>
            </a:r>
            <a:endParaRPr/>
          </a:p>
        </p:txBody>
      </p:sp>
      <p:sp>
        <p:nvSpPr>
          <p:cNvPr id="929" name="Google Shape;929;p94"/>
          <p:cNvSpPr/>
          <p:nvPr/>
        </p:nvSpPr>
        <p:spPr>
          <a:xfrm>
            <a:off x="3028950" y="623524"/>
            <a:ext cx="2857500" cy="1971309"/>
          </a:xfrm>
          <a:prstGeom prst="rect">
            <a:avLst/>
          </a:prstGeom>
          <a:solidFill>
            <a:srgbClr val="D6E3BC"/>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SzPts val="2100"/>
              <a:buFont typeface="Calibri"/>
              <a:buNone/>
            </a:pPr>
            <a:r>
              <a:rPr lang="en-US" sz="2100" b="1" i="0" u="none" strike="noStrike" cap="none">
                <a:solidFill>
                  <a:srgbClr val="FF0000"/>
                </a:solidFill>
                <a:latin typeface="Calibri"/>
                <a:ea typeface="Calibri"/>
                <a:cs typeface="Calibri"/>
                <a:sym typeface="Calibri"/>
              </a:rPr>
              <a:t>(B) </a:t>
            </a:r>
            <a:r>
              <a:rPr lang="en-US" sz="2100" b="1" i="1" u="none" strike="noStrike" cap="none">
                <a:solidFill>
                  <a:srgbClr val="0000FF"/>
                </a:solidFill>
                <a:latin typeface="Calibri"/>
                <a:ea typeface="Calibri"/>
                <a:cs typeface="Calibri"/>
                <a:sym typeface="Calibri"/>
              </a:rPr>
              <a:t>T</a:t>
            </a:r>
            <a:r>
              <a:rPr lang="en-US" sz="1800" b="1" i="1" u="none" strike="noStrike" cap="none">
                <a:solidFill>
                  <a:srgbClr val="0000FF"/>
                </a:solidFill>
                <a:latin typeface="Calibri"/>
                <a:ea typeface="Calibri"/>
                <a:cs typeface="Calibri"/>
                <a:sym typeface="Calibri"/>
              </a:rPr>
              <a:t>hể hiện sự bình đẳng tương đối về số lượng, tỷ lệ PN và NG, TEG và TET và thường được tính bằng tỷ lệ nữ so với nam cho một chỉ số nhất định</a:t>
            </a:r>
            <a:endParaRPr sz="1800" b="1" i="1" u="none" strike="noStrike" cap="none">
              <a:solidFill>
                <a:srgbClr val="0000FF"/>
              </a:solidFill>
              <a:latin typeface="Calibri"/>
              <a:ea typeface="Calibri"/>
              <a:cs typeface="Calibri"/>
              <a:sym typeface="Calibri"/>
            </a:endParaRPr>
          </a:p>
        </p:txBody>
      </p:sp>
      <p:sp>
        <p:nvSpPr>
          <p:cNvPr id="930" name="Google Shape;930;p94"/>
          <p:cNvSpPr/>
          <p:nvPr/>
        </p:nvSpPr>
        <p:spPr>
          <a:xfrm>
            <a:off x="1143000" y="1028700"/>
            <a:ext cx="1714500" cy="1371600"/>
          </a:xfrm>
          <a:prstGeom prst="roundRect">
            <a:avLst>
              <a:gd name="adj" fmla="val 16667"/>
            </a:avLst>
          </a:prstGeom>
          <a:solidFill>
            <a:srgbClr val="0000FF"/>
          </a:soli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F5F"/>
              </a:buClr>
              <a:buSzPts val="2700"/>
              <a:buFont typeface="Calibri"/>
              <a:buNone/>
            </a:pPr>
            <a:r>
              <a:rPr lang="en-US" sz="2700" b="1" i="0" u="none" strike="noStrike" cap="none">
                <a:solidFill>
                  <a:schemeClr val="lt1"/>
                </a:solidFill>
                <a:latin typeface="Calibri"/>
                <a:ea typeface="Calibri"/>
                <a:cs typeface="Calibri"/>
                <a:sym typeface="Calibri"/>
              </a:rPr>
              <a:t>BÌNH ĐẲNG </a:t>
            </a:r>
            <a:endParaRPr/>
          </a:p>
          <a:p>
            <a:pPr marL="0" marR="0" lvl="0" indent="0" algn="ctr" rtl="0">
              <a:lnSpc>
                <a:spcPct val="100000"/>
              </a:lnSpc>
              <a:spcBef>
                <a:spcPts val="0"/>
              </a:spcBef>
              <a:spcAft>
                <a:spcPts val="0"/>
              </a:spcAft>
              <a:buClr>
                <a:srgbClr val="1F3F5F"/>
              </a:buClr>
              <a:buSzPts val="2700"/>
              <a:buFont typeface="Calibri"/>
              <a:buNone/>
            </a:pPr>
            <a:r>
              <a:rPr lang="en-US" sz="2700" b="1" i="0" u="none" strike="noStrike" cap="none">
                <a:solidFill>
                  <a:schemeClr val="lt1"/>
                </a:solidFill>
                <a:latin typeface="Calibri"/>
                <a:ea typeface="Calibri"/>
                <a:cs typeface="Calibri"/>
                <a:sym typeface="Calibri"/>
              </a:rPr>
              <a:t>GIÓI</a:t>
            </a:r>
            <a:endParaRPr/>
          </a:p>
        </p:txBody>
      </p:sp>
      <p:sp>
        <p:nvSpPr>
          <p:cNvPr id="931" name="Google Shape;931;p94"/>
          <p:cNvSpPr/>
          <p:nvPr/>
        </p:nvSpPr>
        <p:spPr>
          <a:xfrm>
            <a:off x="6172200" y="971550"/>
            <a:ext cx="1714500" cy="1485900"/>
          </a:xfrm>
          <a:prstGeom prst="roundRect">
            <a:avLst>
              <a:gd name="adj" fmla="val 16667"/>
            </a:avLst>
          </a:prstGeom>
          <a:solidFill>
            <a:srgbClr val="FFC000"/>
          </a:soli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F5F"/>
              </a:buClr>
              <a:buSzPts val="2550"/>
              <a:buFont typeface="Calibri"/>
              <a:buNone/>
            </a:pPr>
            <a:r>
              <a:rPr lang="en-US" sz="2550" b="1" i="0" u="none" strike="noStrike" cap="none">
                <a:solidFill>
                  <a:schemeClr val="lt1"/>
                </a:solidFill>
                <a:latin typeface="Calibri"/>
                <a:ea typeface="Calibri"/>
                <a:cs typeface="Calibri"/>
                <a:sym typeface="Calibri"/>
              </a:rPr>
              <a:t>CÔNG BẰNG </a:t>
            </a:r>
            <a:endParaRPr/>
          </a:p>
          <a:p>
            <a:pPr marL="0" marR="0" lvl="0" indent="0" algn="ctr" rtl="0">
              <a:lnSpc>
                <a:spcPct val="100000"/>
              </a:lnSpc>
              <a:spcBef>
                <a:spcPts val="0"/>
              </a:spcBef>
              <a:spcAft>
                <a:spcPts val="0"/>
              </a:spcAft>
              <a:buClr>
                <a:srgbClr val="1F3F5F"/>
              </a:buClr>
              <a:buSzPts val="2700"/>
              <a:buFont typeface="Calibri"/>
              <a:buNone/>
            </a:pPr>
            <a:r>
              <a:rPr lang="en-US" sz="2700" b="1" i="0" u="none" strike="noStrike" cap="none">
                <a:solidFill>
                  <a:schemeClr val="lt1"/>
                </a:solidFill>
                <a:latin typeface="Calibri"/>
                <a:ea typeface="Calibri"/>
                <a:cs typeface="Calibri"/>
                <a:sym typeface="Calibri"/>
              </a:rPr>
              <a:t>GIỚI</a:t>
            </a:r>
            <a:endParaRPr/>
          </a:p>
        </p:txBody>
      </p:sp>
      <p:sp>
        <p:nvSpPr>
          <p:cNvPr id="932" name="Google Shape;932;p94"/>
          <p:cNvSpPr/>
          <p:nvPr/>
        </p:nvSpPr>
        <p:spPr>
          <a:xfrm>
            <a:off x="3597089" y="3674409"/>
            <a:ext cx="1714500" cy="1411941"/>
          </a:xfrm>
          <a:prstGeom prst="roundRect">
            <a:avLst>
              <a:gd name="adj" fmla="val 16667"/>
            </a:avLst>
          </a:prstGeom>
          <a:solidFill>
            <a:srgbClr val="00B050"/>
          </a:soli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r>
              <a:rPr lang="en-US" sz="2700" b="1" i="0" u="none" strike="noStrike" cap="none">
                <a:solidFill>
                  <a:schemeClr val="lt1"/>
                </a:solidFill>
                <a:latin typeface="Calibri"/>
                <a:ea typeface="Calibri"/>
                <a:cs typeface="Calibri"/>
                <a:sym typeface="Calibri"/>
              </a:rPr>
              <a:t>CÂN BẰNG</a:t>
            </a:r>
            <a:endParaRPr/>
          </a:p>
          <a:p>
            <a:pPr marL="0" marR="0" lvl="0" indent="0" algn="ctr" rtl="0">
              <a:lnSpc>
                <a:spcPct val="100000"/>
              </a:lnSpc>
              <a:spcBef>
                <a:spcPts val="0"/>
              </a:spcBef>
              <a:spcAft>
                <a:spcPts val="0"/>
              </a:spcAft>
              <a:buClr>
                <a:schemeClr val="lt1"/>
              </a:buClr>
              <a:buSzPts val="2700"/>
              <a:buFont typeface="Calibri"/>
              <a:buNone/>
            </a:pPr>
            <a:r>
              <a:rPr lang="en-US" sz="2700" b="1" i="0" u="none" strike="noStrike" cap="none">
                <a:solidFill>
                  <a:schemeClr val="lt1"/>
                </a:solidFill>
                <a:latin typeface="Calibri"/>
                <a:ea typeface="Calibri"/>
                <a:cs typeface="Calibri"/>
                <a:sym typeface="Calibri"/>
              </a:rPr>
              <a:t>GIỚI</a:t>
            </a:r>
            <a:endParaRPr/>
          </a:p>
        </p:txBody>
      </p:sp>
      <p:sp>
        <p:nvSpPr>
          <p:cNvPr id="933" name="Google Shape;933;p94"/>
          <p:cNvSpPr/>
          <p:nvPr/>
        </p:nvSpPr>
        <p:spPr>
          <a:xfrm>
            <a:off x="1281112" y="114300"/>
            <a:ext cx="6605588"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folHlink"/>
              </a:buClr>
              <a:buSzPts val="2160"/>
              <a:buFont typeface="Noto Sans Symbols"/>
              <a:buNone/>
            </a:pPr>
            <a:r>
              <a:rPr lang="en-US" sz="2400" b="1" i="0" u="none" strike="noStrike" cap="none">
                <a:solidFill>
                  <a:srgbClr val="000000"/>
                </a:solidFill>
                <a:latin typeface="Calibri"/>
                <a:ea typeface="Calibri"/>
                <a:cs typeface="Calibri"/>
                <a:sym typeface="Calibri"/>
              </a:rPr>
              <a:t>Hoạt động 6: Nối từ với các khái niệm</a:t>
            </a:r>
            <a:endParaRPr sz="2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3"/>
                                        </p:tgtEl>
                                        <p:attrNameLst>
                                          <p:attrName>style.visibility</p:attrName>
                                        </p:attrNameLst>
                                      </p:cBhvr>
                                      <p:to>
                                        <p:strVal val="visible"/>
                                      </p:to>
                                    </p:set>
                                    <p:animEffect transition="in" filter="fade">
                                      <p:cBhvr>
                                        <p:cTn id="7" dur="20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p:nvPr/>
        </p:nvSpPr>
        <p:spPr>
          <a:xfrm>
            <a:off x="2771800" y="1923676"/>
            <a:ext cx="6473247"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Phần I: BÌNH ĐẲNG GIỚI </a:t>
            </a:r>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VÀ PHÒNG CHỐNG BẠO LỰC TRÊN </a:t>
            </a:r>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CƠ SỞ GIỚI</a:t>
            </a:r>
            <a:endParaRPr/>
          </a:p>
        </p:txBody>
      </p:sp>
      <p:pic>
        <p:nvPicPr>
          <p:cNvPr id="299" name="Google Shape;299;p41" descr="107.jpg"/>
          <p:cNvPicPr preferRelativeResize="0"/>
          <p:nvPr/>
        </p:nvPicPr>
        <p:blipFill rotWithShape="1">
          <a:blip r:embed="rId3">
            <a:alphaModFix/>
          </a:blip>
          <a:srcRect/>
          <a:stretch/>
        </p:blipFill>
        <p:spPr>
          <a:xfrm>
            <a:off x="179512" y="411509"/>
            <a:ext cx="2340868" cy="220466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5"/>
          <p:cNvSpPr/>
          <p:nvPr/>
        </p:nvSpPr>
        <p:spPr>
          <a:xfrm>
            <a:off x="2057400" y="752475"/>
            <a:ext cx="5886450" cy="1362075"/>
          </a:xfrm>
          <a:prstGeom prst="roundRect">
            <a:avLst>
              <a:gd name="adj" fmla="val 16449"/>
            </a:avLst>
          </a:prstGeom>
          <a:gradFill>
            <a:gsLst>
              <a:gs pos="0">
                <a:srgbClr val="C6C6C6"/>
              </a:gs>
              <a:gs pos="50000">
                <a:srgbClr val="C0C0C0">
                  <a:alpha val="29803"/>
                </a:srgbClr>
              </a:gs>
              <a:gs pos="100000">
                <a:srgbClr val="C6C6C6"/>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39" name="Google Shape;939;p95"/>
          <p:cNvSpPr/>
          <p:nvPr/>
        </p:nvSpPr>
        <p:spPr>
          <a:xfrm>
            <a:off x="1143000" y="877491"/>
            <a:ext cx="1428750" cy="1237059"/>
          </a:xfrm>
          <a:prstGeom prst="roundRect">
            <a:avLst>
              <a:gd name="adj" fmla="val 16667"/>
            </a:avLst>
          </a:prstGeom>
          <a:gradFill>
            <a:gsLst>
              <a:gs pos="0">
                <a:schemeClr val="accent1"/>
              </a:gs>
              <a:gs pos="100000">
                <a:srgbClr val="4673A9"/>
              </a:gs>
            </a:gsLst>
            <a:path path="circle">
              <a:fillToRect l="100000" b="100000"/>
            </a:path>
            <a:tileRect t="-100000" r="-100000"/>
          </a:gra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940" name="Google Shape;940;p95" descr="1"/>
          <p:cNvPicPr preferRelativeResize="0"/>
          <p:nvPr/>
        </p:nvPicPr>
        <p:blipFill rotWithShape="1">
          <a:blip r:embed="rId3">
            <a:alphaModFix/>
          </a:blip>
          <a:srcRect/>
          <a:stretch/>
        </p:blipFill>
        <p:spPr>
          <a:xfrm>
            <a:off x="2121694" y="2836069"/>
            <a:ext cx="1266825" cy="183356"/>
          </a:xfrm>
          <a:prstGeom prst="rect">
            <a:avLst/>
          </a:prstGeom>
          <a:noFill/>
          <a:ln>
            <a:noFill/>
          </a:ln>
        </p:spPr>
      </p:pic>
      <p:sp>
        <p:nvSpPr>
          <p:cNvPr id="941" name="Google Shape;941;p95"/>
          <p:cNvSpPr/>
          <p:nvPr/>
        </p:nvSpPr>
        <p:spPr>
          <a:xfrm>
            <a:off x="1143000" y="981075"/>
            <a:ext cx="1314450" cy="1200329"/>
          </a:xfrm>
          <a:prstGeom prst="rect">
            <a:avLst/>
          </a:prstGeom>
          <a:noFill/>
          <a:ln>
            <a:noFill/>
          </a:ln>
          <a:effectLst>
            <a:outerShdw dist="17961" dir="2700000" algn="ctr" rotWithShape="0">
              <a:srgbClr val="000000">
                <a:alpha val="4980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3F5F"/>
              </a:buClr>
              <a:buSzPts val="1200"/>
              <a:buFont typeface="Arial"/>
              <a:buNone/>
            </a:pPr>
            <a:r>
              <a:rPr lang="en-US" sz="1200" b="1" i="0" u="none" strike="noStrike" cap="none">
                <a:solidFill>
                  <a:srgbClr val="FF0000"/>
                </a:solidFill>
                <a:latin typeface="Arial"/>
                <a:ea typeface="Arial"/>
                <a:cs typeface="Arial"/>
                <a:sym typeface="Arial"/>
              </a:rPr>
              <a:t> </a:t>
            </a:r>
            <a:r>
              <a:rPr lang="en-US" sz="2400" b="1" i="0" u="none" strike="noStrike" cap="none">
                <a:solidFill>
                  <a:srgbClr val="FF0000"/>
                </a:solidFill>
                <a:latin typeface="Calibri"/>
                <a:ea typeface="Calibri"/>
                <a:cs typeface="Calibri"/>
                <a:sym typeface="Calibri"/>
              </a:rPr>
              <a:t>CÂN BẰNG GiỚI</a:t>
            </a:r>
            <a:endParaRPr sz="2400" b="1" i="0" u="none" strike="noStrike" cap="none">
              <a:solidFill>
                <a:srgbClr val="FF0000"/>
              </a:solidFill>
              <a:latin typeface="Calibri"/>
              <a:ea typeface="Calibri"/>
              <a:cs typeface="Calibri"/>
              <a:sym typeface="Calibri"/>
            </a:endParaRPr>
          </a:p>
        </p:txBody>
      </p:sp>
      <p:sp>
        <p:nvSpPr>
          <p:cNvPr id="942" name="Google Shape;942;p95"/>
          <p:cNvSpPr/>
          <p:nvPr/>
        </p:nvSpPr>
        <p:spPr>
          <a:xfrm>
            <a:off x="2743200" y="809625"/>
            <a:ext cx="5086350"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1800"/>
              <a:buFont typeface="Calibri"/>
              <a:buNone/>
            </a:pPr>
            <a:r>
              <a:rPr lang="en-US" sz="1800" b="1" i="1" u="none" strike="noStrike" cap="none">
                <a:solidFill>
                  <a:srgbClr val="0000FF"/>
                </a:solidFill>
                <a:latin typeface="Calibri"/>
                <a:ea typeface="Calibri"/>
                <a:cs typeface="Calibri"/>
                <a:sym typeface="Calibri"/>
              </a:rPr>
              <a:t>Thể hiện sự bình đẳng tương đối về số lượng, tỷ lệ phụ nữ và nam giới, trẻ em gái và trẻ em trai và thường được tính bằng tỷ lệ nữ so với nam cho một chỉ số nhất định</a:t>
            </a:r>
            <a:endParaRPr sz="1800" b="1" i="0" u="none" strike="noStrike" cap="none">
              <a:solidFill>
                <a:srgbClr val="0000FF"/>
              </a:solidFill>
              <a:latin typeface="Calibri"/>
              <a:ea typeface="Calibri"/>
              <a:cs typeface="Calibri"/>
              <a:sym typeface="Calibri"/>
            </a:endParaRPr>
          </a:p>
        </p:txBody>
      </p:sp>
      <p:sp>
        <p:nvSpPr>
          <p:cNvPr id="943" name="Google Shape;943;p95"/>
          <p:cNvSpPr/>
          <p:nvPr/>
        </p:nvSpPr>
        <p:spPr>
          <a:xfrm>
            <a:off x="1543050" y="171450"/>
            <a:ext cx="5829300" cy="514350"/>
          </a:xfrm>
          <a:prstGeom prst="flowChartAlternateProcess">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700"/>
              <a:buFont typeface="Arial"/>
              <a:buNone/>
            </a:pPr>
            <a:r>
              <a:rPr lang="en-US" sz="2700" b="1" i="0" u="none" strike="noStrike" cap="none">
                <a:solidFill>
                  <a:srgbClr val="FF0000"/>
                </a:solidFill>
                <a:latin typeface="Arial"/>
                <a:ea typeface="Arial"/>
                <a:cs typeface="Arial"/>
                <a:sym typeface="Arial"/>
              </a:rPr>
              <a:t>3.1. CÁC KHÁI NiỆM</a:t>
            </a:r>
            <a:endParaRPr/>
          </a:p>
        </p:txBody>
      </p:sp>
      <p:sp>
        <p:nvSpPr>
          <p:cNvPr id="944" name="Google Shape;944;p95"/>
          <p:cNvSpPr/>
          <p:nvPr/>
        </p:nvSpPr>
        <p:spPr>
          <a:xfrm>
            <a:off x="1143001" y="34543"/>
            <a:ext cx="184731" cy="4154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br>
              <a:rPr lang="en-US" sz="1050" b="0" i="0" u="none" strike="noStrike" cap="none">
                <a:solidFill>
                  <a:srgbClr val="000000"/>
                </a:solidFill>
                <a:latin typeface="Arial"/>
                <a:ea typeface="Arial"/>
                <a:cs typeface="Arial"/>
                <a:sym typeface="Arial"/>
              </a:rPr>
            </a:br>
            <a:endParaRPr sz="1050" b="0" i="0" u="none" strike="noStrike" cap="none">
              <a:solidFill>
                <a:srgbClr val="000000"/>
              </a:solidFill>
              <a:latin typeface="Arial"/>
              <a:ea typeface="Arial"/>
              <a:cs typeface="Arial"/>
              <a:sym typeface="Arial"/>
            </a:endParaRPr>
          </a:p>
        </p:txBody>
      </p:sp>
      <p:sp>
        <p:nvSpPr>
          <p:cNvPr id="945" name="Google Shape;945;p95"/>
          <p:cNvSpPr/>
          <p:nvPr/>
        </p:nvSpPr>
        <p:spPr>
          <a:xfrm>
            <a:off x="1740694" y="2171700"/>
            <a:ext cx="6260306" cy="1371600"/>
          </a:xfrm>
          <a:prstGeom prst="roundRect">
            <a:avLst>
              <a:gd name="adj" fmla="val 16227"/>
            </a:avLst>
          </a:prstGeom>
          <a:gradFill>
            <a:gsLst>
              <a:gs pos="0">
                <a:srgbClr val="C6C6C6"/>
              </a:gs>
              <a:gs pos="50000">
                <a:srgbClr val="C0C0C0">
                  <a:alpha val="29803"/>
                </a:srgbClr>
              </a:gs>
              <a:gs pos="100000">
                <a:srgbClr val="C6C6C6"/>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46" name="Google Shape;946;p95"/>
          <p:cNvSpPr/>
          <p:nvPr/>
        </p:nvSpPr>
        <p:spPr>
          <a:xfrm>
            <a:off x="1143000" y="2228850"/>
            <a:ext cx="1428750" cy="1371600"/>
          </a:xfrm>
          <a:prstGeom prst="roundRect">
            <a:avLst>
              <a:gd name="adj" fmla="val 16667"/>
            </a:avLst>
          </a:prstGeom>
          <a:gradFill>
            <a:gsLst>
              <a:gs pos="0">
                <a:schemeClr val="accent2"/>
              </a:gs>
              <a:gs pos="100000">
                <a:srgbClr val="AC4745"/>
              </a:gs>
            </a:gsLst>
            <a:path path="circle">
              <a:fillToRect l="100000" b="100000"/>
            </a:path>
            <a:tileRect t="-100000" r="-100000"/>
          </a:gra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47" name="Google Shape;947;p95"/>
          <p:cNvSpPr/>
          <p:nvPr/>
        </p:nvSpPr>
        <p:spPr>
          <a:xfrm>
            <a:off x="1200150" y="2390775"/>
            <a:ext cx="1257300" cy="1200329"/>
          </a:xfrm>
          <a:prstGeom prst="rect">
            <a:avLst/>
          </a:prstGeom>
          <a:noFill/>
          <a:ln>
            <a:noFill/>
          </a:ln>
          <a:effectLst>
            <a:outerShdw dist="17961" dir="2700000" algn="ctr" rotWithShape="0">
              <a:srgbClr val="000000">
                <a:alpha val="4980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3F5F"/>
              </a:buClr>
              <a:buSzPts val="2100"/>
              <a:buFont typeface="Arial"/>
              <a:buNone/>
            </a:pPr>
            <a:r>
              <a:rPr lang="en-US" sz="2100" b="1" i="0" u="none" strike="noStrike" cap="none">
                <a:solidFill>
                  <a:srgbClr val="FF0000"/>
                </a:solidFill>
                <a:latin typeface="Arial"/>
                <a:ea typeface="Arial"/>
                <a:cs typeface="Arial"/>
                <a:sym typeface="Arial"/>
              </a:rPr>
              <a:t> </a:t>
            </a:r>
            <a:r>
              <a:rPr lang="en-US" sz="2400" b="1" i="0" u="none" strike="noStrike" cap="none">
                <a:solidFill>
                  <a:srgbClr val="0000FF"/>
                </a:solidFill>
                <a:latin typeface="Calibri"/>
                <a:ea typeface="Calibri"/>
                <a:cs typeface="Calibri"/>
                <a:sym typeface="Calibri"/>
              </a:rPr>
              <a:t>CÔNG BẰNG GiỚI</a:t>
            </a:r>
            <a:endParaRPr sz="2400" b="1" i="0" u="none" strike="noStrike" cap="none">
              <a:solidFill>
                <a:srgbClr val="0000FF"/>
              </a:solidFill>
              <a:latin typeface="Calibri"/>
              <a:ea typeface="Calibri"/>
              <a:cs typeface="Calibri"/>
              <a:sym typeface="Calibri"/>
            </a:endParaRPr>
          </a:p>
        </p:txBody>
      </p:sp>
      <p:sp>
        <p:nvSpPr>
          <p:cNvPr id="948" name="Google Shape;948;p95"/>
          <p:cNvSpPr/>
          <p:nvPr/>
        </p:nvSpPr>
        <p:spPr>
          <a:xfrm>
            <a:off x="2755106" y="2251755"/>
            <a:ext cx="5188744"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800"/>
              <a:buFont typeface="Calibri"/>
              <a:buNone/>
            </a:pPr>
            <a:r>
              <a:rPr lang="en-US" sz="1800" b="1" i="1" u="none" strike="noStrike" cap="none">
                <a:solidFill>
                  <a:srgbClr val="C00000"/>
                </a:solidFill>
                <a:latin typeface="Calibri"/>
                <a:ea typeface="Calibri"/>
                <a:cs typeface="Calibri"/>
                <a:sym typeface="Calibri"/>
              </a:rPr>
              <a:t>Là sự đối xử phù hợp đối với nam và nữ, dựa trên việc thừa nhận sự khác biệt về giới tính và giới, nhằm đảm bảo cho nam , nữ có cơ hội và điều kiện tham gia, hưởng lợi bình đẳng. </a:t>
            </a:r>
            <a:endParaRPr sz="1800" b="1" i="1" u="none" strike="noStrike" cap="none">
              <a:solidFill>
                <a:srgbClr val="C00000"/>
              </a:solidFill>
              <a:latin typeface="Calibri"/>
              <a:ea typeface="Calibri"/>
              <a:cs typeface="Calibri"/>
              <a:sym typeface="Calibri"/>
            </a:endParaRPr>
          </a:p>
        </p:txBody>
      </p:sp>
      <p:sp>
        <p:nvSpPr>
          <p:cNvPr id="949" name="Google Shape;949;p95"/>
          <p:cNvSpPr/>
          <p:nvPr/>
        </p:nvSpPr>
        <p:spPr>
          <a:xfrm>
            <a:off x="1806178" y="3600450"/>
            <a:ext cx="6194822" cy="1543050"/>
          </a:xfrm>
          <a:prstGeom prst="roundRect">
            <a:avLst>
              <a:gd name="adj" fmla="val 22019"/>
            </a:avLst>
          </a:prstGeom>
          <a:gradFill>
            <a:gsLst>
              <a:gs pos="0">
                <a:srgbClr val="C6C6C6"/>
              </a:gs>
              <a:gs pos="50000">
                <a:srgbClr val="C0C0C0">
                  <a:alpha val="29803"/>
                </a:srgbClr>
              </a:gs>
              <a:gs pos="100000">
                <a:srgbClr val="C6C6C6"/>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50" name="Google Shape;950;p95"/>
          <p:cNvSpPr/>
          <p:nvPr/>
        </p:nvSpPr>
        <p:spPr>
          <a:xfrm>
            <a:off x="1143000" y="3771900"/>
            <a:ext cx="1428750" cy="1371600"/>
          </a:xfrm>
          <a:prstGeom prst="roundRect">
            <a:avLst>
              <a:gd name="adj" fmla="val 16667"/>
            </a:avLst>
          </a:prstGeom>
          <a:gradFill>
            <a:gsLst>
              <a:gs pos="0">
                <a:schemeClr val="hlink"/>
              </a:gs>
              <a:gs pos="100000">
                <a:schemeClr val="hlink"/>
              </a:gs>
            </a:gsLst>
            <a:path path="circle">
              <a:fillToRect l="100000" b="100000"/>
            </a:path>
            <a:tileRect t="-100000" r="-100000"/>
          </a:gradFill>
          <a:ln w="38100" cap="flat" cmpd="sng">
            <a:solidFill>
              <a:srgbClr val="F8F8F8">
                <a:alpha val="6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51" name="Google Shape;951;p95"/>
          <p:cNvSpPr/>
          <p:nvPr/>
        </p:nvSpPr>
        <p:spPr>
          <a:xfrm>
            <a:off x="1143000" y="3843338"/>
            <a:ext cx="1257300" cy="1200329"/>
          </a:xfrm>
          <a:prstGeom prst="rect">
            <a:avLst/>
          </a:prstGeom>
          <a:noFill/>
          <a:ln>
            <a:noFill/>
          </a:ln>
          <a:effectLst>
            <a:outerShdw dist="17961" dir="2700000" algn="ctr" rotWithShape="0">
              <a:srgbClr val="000000">
                <a:alpha val="4980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3F5F"/>
              </a:buClr>
              <a:buSzPts val="2100"/>
              <a:buFont typeface="Arial"/>
              <a:buNone/>
            </a:pPr>
            <a:r>
              <a:rPr lang="en-US" sz="2100" b="1" i="0" u="none" strike="noStrike" cap="none">
                <a:solidFill>
                  <a:schemeClr val="lt1"/>
                </a:solidFill>
                <a:latin typeface="Arial"/>
                <a:ea typeface="Arial"/>
                <a:cs typeface="Arial"/>
                <a:sym typeface="Arial"/>
              </a:rPr>
              <a:t> </a:t>
            </a:r>
            <a:r>
              <a:rPr lang="en-US" sz="2400" b="1" i="0" u="none" strike="noStrike" cap="none">
                <a:solidFill>
                  <a:schemeClr val="lt1"/>
                </a:solidFill>
                <a:latin typeface="Calibri"/>
                <a:ea typeface="Calibri"/>
                <a:cs typeface="Calibri"/>
                <a:sym typeface="Calibri"/>
              </a:rPr>
              <a:t>BÌNH ĐẲNG GIỚI</a:t>
            </a:r>
            <a:endParaRPr/>
          </a:p>
        </p:txBody>
      </p:sp>
      <p:sp>
        <p:nvSpPr>
          <p:cNvPr id="952" name="Google Shape;952;p95"/>
          <p:cNvSpPr/>
          <p:nvPr/>
        </p:nvSpPr>
        <p:spPr>
          <a:xfrm>
            <a:off x="2755106" y="3714750"/>
            <a:ext cx="5188744"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600"/>
              </a:buClr>
              <a:buSzPts val="1800"/>
              <a:buFont typeface="Calibri"/>
              <a:buNone/>
            </a:pPr>
            <a:r>
              <a:rPr lang="en-US" sz="1800" b="1" i="1" u="none" strike="noStrike" cap="none">
                <a:solidFill>
                  <a:srgbClr val="006600"/>
                </a:solidFill>
                <a:latin typeface="Calibri"/>
                <a:ea typeface="Calibri"/>
                <a:cs typeface="Calibri"/>
                <a:sym typeface="Calibri"/>
              </a:rPr>
              <a:t>Là việc nam, nữ có vị trí, vai trò ngang nhau, được tạo </a:t>
            </a:r>
            <a:r>
              <a:rPr lang="en-US" sz="1800" b="1" i="1" u="none" strike="noStrike" cap="none">
                <a:solidFill>
                  <a:srgbClr val="FF0000"/>
                </a:solidFill>
                <a:latin typeface="Calibri"/>
                <a:ea typeface="Calibri"/>
                <a:cs typeface="Calibri"/>
                <a:sym typeface="Calibri"/>
              </a:rPr>
              <a:t>điều kiện, cơ hội </a:t>
            </a:r>
            <a:r>
              <a:rPr lang="en-US" sz="1800" b="1" i="1" u="none" strike="noStrike" cap="none">
                <a:solidFill>
                  <a:srgbClr val="006600"/>
                </a:solidFill>
                <a:latin typeface="Calibri"/>
                <a:ea typeface="Calibri"/>
                <a:cs typeface="Calibri"/>
                <a:sym typeface="Calibri"/>
              </a:rPr>
              <a:t>nhằm phát huy năng lực của mình cho sự phát triển của cộng đồng, của gia đình và </a:t>
            </a:r>
            <a:r>
              <a:rPr lang="en-US" sz="1800" b="1" i="1" u="none" strike="noStrike" cap="none">
                <a:solidFill>
                  <a:srgbClr val="FF0000"/>
                </a:solidFill>
                <a:latin typeface="Calibri"/>
                <a:ea typeface="Calibri"/>
                <a:cs typeface="Calibri"/>
                <a:sym typeface="Calibri"/>
              </a:rPr>
              <a:t>thụ hưởng </a:t>
            </a:r>
            <a:r>
              <a:rPr lang="en-US" sz="1800" b="1" i="1" u="none" strike="noStrike" cap="none">
                <a:solidFill>
                  <a:srgbClr val="006600"/>
                </a:solidFill>
                <a:latin typeface="Calibri"/>
                <a:ea typeface="Calibri"/>
                <a:cs typeface="Calibri"/>
                <a:sym typeface="Calibri"/>
              </a:rPr>
              <a:t>như nhau về thành quả của sự phát triển đó </a:t>
            </a:r>
            <a:endParaRPr sz="1800" b="1" i="0" u="none" strike="noStrike" cap="none">
              <a:solidFill>
                <a:srgbClr val="0066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43"/>
                                        </p:tgtEl>
                                        <p:attrNameLst>
                                          <p:attrName>style.visibility</p:attrName>
                                        </p:attrNameLst>
                                      </p:cBhvr>
                                      <p:to>
                                        <p:strVal val="visible"/>
                                      </p:to>
                                    </p:set>
                                    <p:anim calcmode="lin" valueType="num">
                                      <p:cBhvr additive="base">
                                        <p:cTn id="7" dur="500"/>
                                        <p:tgtEl>
                                          <p:spTgt spid="9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96"/>
          <p:cNvPicPr preferRelativeResize="0"/>
          <p:nvPr/>
        </p:nvPicPr>
        <p:blipFill rotWithShape="1">
          <a:blip r:embed="rId3">
            <a:alphaModFix/>
          </a:blip>
          <a:srcRect/>
          <a:stretch/>
        </p:blipFill>
        <p:spPr>
          <a:xfrm>
            <a:off x="1779985" y="1085850"/>
            <a:ext cx="2678906" cy="1732360"/>
          </a:xfrm>
          <a:prstGeom prst="rect">
            <a:avLst/>
          </a:prstGeom>
          <a:noFill/>
          <a:ln>
            <a:noFill/>
          </a:ln>
        </p:spPr>
      </p:pic>
      <p:pic>
        <p:nvPicPr>
          <p:cNvPr id="958" name="Google Shape;958;p96"/>
          <p:cNvPicPr preferRelativeResize="0"/>
          <p:nvPr/>
        </p:nvPicPr>
        <p:blipFill rotWithShape="1">
          <a:blip r:embed="rId4">
            <a:alphaModFix/>
          </a:blip>
          <a:srcRect/>
          <a:stretch/>
        </p:blipFill>
        <p:spPr>
          <a:xfrm>
            <a:off x="4630341" y="1085850"/>
            <a:ext cx="2607469" cy="1732360"/>
          </a:xfrm>
          <a:prstGeom prst="rect">
            <a:avLst/>
          </a:prstGeom>
          <a:noFill/>
          <a:ln>
            <a:noFill/>
          </a:ln>
        </p:spPr>
      </p:pic>
      <p:pic>
        <p:nvPicPr>
          <p:cNvPr id="959" name="Google Shape;959;p96"/>
          <p:cNvPicPr preferRelativeResize="0"/>
          <p:nvPr/>
        </p:nvPicPr>
        <p:blipFill rotWithShape="1">
          <a:blip r:embed="rId4">
            <a:alphaModFix/>
          </a:blip>
          <a:srcRect/>
          <a:stretch/>
        </p:blipFill>
        <p:spPr>
          <a:xfrm>
            <a:off x="2458641" y="2844404"/>
            <a:ext cx="4229100" cy="2163365"/>
          </a:xfrm>
          <a:prstGeom prst="rect">
            <a:avLst/>
          </a:prstGeom>
          <a:noFill/>
          <a:ln>
            <a:noFill/>
          </a:ln>
        </p:spPr>
      </p:pic>
      <p:pic>
        <p:nvPicPr>
          <p:cNvPr id="960" name="Google Shape;960;p96" descr="Hình ảnh có liên quan"/>
          <p:cNvPicPr preferRelativeResize="0"/>
          <p:nvPr/>
        </p:nvPicPr>
        <p:blipFill rotWithShape="1">
          <a:blip r:embed="rId5">
            <a:alphaModFix/>
          </a:blip>
          <a:srcRect/>
          <a:stretch/>
        </p:blipFill>
        <p:spPr>
          <a:xfrm>
            <a:off x="3476626" y="4171950"/>
            <a:ext cx="726281" cy="625079"/>
          </a:xfrm>
          <a:prstGeom prst="rect">
            <a:avLst/>
          </a:prstGeom>
          <a:noFill/>
          <a:ln>
            <a:noFill/>
          </a:ln>
        </p:spPr>
      </p:pic>
      <p:sp>
        <p:nvSpPr>
          <p:cNvPr id="961" name="Google Shape;961;p96"/>
          <p:cNvSpPr/>
          <p:nvPr/>
        </p:nvSpPr>
        <p:spPr>
          <a:xfrm>
            <a:off x="1714500" y="121444"/>
            <a:ext cx="5600700" cy="904863"/>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00CC"/>
              </a:buClr>
              <a:buSzPts val="2400"/>
              <a:buFont typeface="Arial"/>
              <a:buNone/>
            </a:pPr>
            <a:r>
              <a:rPr lang="en-US" sz="2400" b="1" i="0" u="none" strike="noStrike" cap="none">
                <a:solidFill>
                  <a:srgbClr val="0000CC"/>
                </a:solidFill>
                <a:latin typeface="Arial"/>
                <a:ea typeface="Arial"/>
                <a:cs typeface="Arial"/>
                <a:sym typeface="Arial"/>
              </a:rPr>
              <a:t>Phân biệt cơ hội, điều kiện </a:t>
            </a:r>
            <a:endParaRPr/>
          </a:p>
          <a:p>
            <a:pPr marL="0" marR="0" lvl="0" indent="0" algn="ctr" rtl="0">
              <a:lnSpc>
                <a:spcPct val="110000"/>
              </a:lnSpc>
              <a:spcBef>
                <a:spcPts val="0"/>
              </a:spcBef>
              <a:spcAft>
                <a:spcPts val="0"/>
              </a:spcAft>
              <a:buClr>
                <a:srgbClr val="0000CC"/>
              </a:buClr>
              <a:buSzPts val="2400"/>
              <a:buFont typeface="Arial"/>
              <a:buNone/>
            </a:pPr>
            <a:r>
              <a:rPr lang="en-US" sz="2400" b="1" i="0" u="none" strike="noStrike" cap="none">
                <a:solidFill>
                  <a:srgbClr val="0000CC"/>
                </a:solidFill>
                <a:latin typeface="Arial"/>
                <a:ea typeface="Arial"/>
                <a:cs typeface="Arial"/>
                <a:sym typeface="Arial"/>
              </a:rPr>
              <a:t>và sự thụ hưởng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fade">
                                      <p:cBhvr>
                                        <p:cTn id="7" dur="500"/>
                                        <p:tgtEl>
                                          <p:spTgt spid="9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8"/>
                                        </p:tgtEl>
                                        <p:attrNameLst>
                                          <p:attrName>style.visibility</p:attrName>
                                        </p:attrNameLst>
                                      </p:cBhvr>
                                      <p:to>
                                        <p:strVal val="visible"/>
                                      </p:to>
                                    </p:set>
                                    <p:animEffect transition="in" filter="fade">
                                      <p:cBhvr>
                                        <p:cTn id="12" dur="500"/>
                                        <p:tgtEl>
                                          <p:spTgt spid="9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0"/>
                                        </p:tgtEl>
                                        <p:attrNameLst>
                                          <p:attrName>style.visibility</p:attrName>
                                        </p:attrNameLst>
                                      </p:cBhvr>
                                      <p:to>
                                        <p:strVal val="visible"/>
                                      </p:to>
                                    </p:set>
                                    <p:animEffect transition="in" filter="fade">
                                      <p:cBhvr>
                                        <p:cTn id="17" dur="2000"/>
                                        <p:tgtEl>
                                          <p:spTgt spid="960"/>
                                        </p:tgtEl>
                                      </p:cBhvr>
                                    </p:animEffect>
                                  </p:childTnLst>
                                </p:cTn>
                              </p:par>
                              <p:par>
                                <p:cTn id="18" presetID="10" presetClass="entr" presetSubtype="0" fill="hold" nodeType="withEffect">
                                  <p:stCondLst>
                                    <p:cond delay="0"/>
                                  </p:stCondLst>
                                  <p:childTnLst>
                                    <p:set>
                                      <p:cBhvr>
                                        <p:cTn id="19" dur="1" fill="hold">
                                          <p:stCondLst>
                                            <p:cond delay="0"/>
                                          </p:stCondLst>
                                        </p:cTn>
                                        <p:tgtEl>
                                          <p:spTgt spid="959"/>
                                        </p:tgtEl>
                                        <p:attrNameLst>
                                          <p:attrName>style.visibility</p:attrName>
                                        </p:attrNameLst>
                                      </p:cBhvr>
                                      <p:to>
                                        <p:strVal val="visible"/>
                                      </p:to>
                                    </p:set>
                                    <p:animEffect transition="in" filter="fade">
                                      <p:cBhvr>
                                        <p:cTn id="20" dur="20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97"/>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
        <p:nvSpPr>
          <p:cNvPr id="968" name="Google Shape;968;p97"/>
          <p:cNvSpPr txBox="1">
            <a:spLocks noGrp="1"/>
          </p:cNvSpPr>
          <p:nvPr>
            <p:ph type="sldNum" idx="12"/>
          </p:nvPr>
        </p:nvSpPr>
        <p:spPr>
          <a:xfrm>
            <a:off x="0" y="4832350"/>
            <a:ext cx="471488" cy="217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pic>
        <p:nvPicPr>
          <p:cNvPr id="969" name="Google Shape;969;p97" descr="A2"/>
          <p:cNvPicPr preferRelativeResize="0"/>
          <p:nvPr/>
        </p:nvPicPr>
        <p:blipFill rotWithShape="1">
          <a:blip r:embed="rId3">
            <a:alphaModFix/>
          </a:blip>
          <a:srcRect/>
          <a:stretch/>
        </p:blipFill>
        <p:spPr>
          <a:xfrm>
            <a:off x="1143000" y="0"/>
            <a:ext cx="6858000" cy="514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98"/>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700"/>
              <a:buNone/>
            </a:pPr>
            <a:r>
              <a:rPr lang="en-US" sz="2700" b="1">
                <a:latin typeface="Times New Roman"/>
                <a:ea typeface="Times New Roman"/>
                <a:cs typeface="Times New Roman"/>
                <a:sym typeface="Times New Roman"/>
              </a:rPr>
              <a:t>Ví dụ: Phân biệt giữa </a:t>
            </a:r>
            <a:br>
              <a:rPr lang="en-US" sz="2700" b="1">
                <a:latin typeface="Times New Roman"/>
                <a:ea typeface="Times New Roman"/>
                <a:cs typeface="Times New Roman"/>
                <a:sym typeface="Times New Roman"/>
              </a:rPr>
            </a:br>
            <a:r>
              <a:rPr lang="en-US" sz="2700" b="1">
                <a:latin typeface="Times New Roman"/>
                <a:ea typeface="Times New Roman"/>
                <a:cs typeface="Times New Roman"/>
                <a:sym typeface="Times New Roman"/>
              </a:rPr>
              <a:t>bình đẳng giới và công bằng giới</a:t>
            </a:r>
            <a:endParaRPr sz="2700" b="1">
              <a:latin typeface="Times New Roman"/>
              <a:ea typeface="Times New Roman"/>
              <a:cs typeface="Times New Roman"/>
              <a:sym typeface="Times New Roman"/>
            </a:endParaRPr>
          </a:p>
        </p:txBody>
      </p:sp>
      <p:sp>
        <p:nvSpPr>
          <p:cNvPr id="975" name="Google Shape;975;p98"/>
          <p:cNvSpPr txBox="1">
            <a:spLocks noGrp="1"/>
          </p:cNvSpPr>
          <p:nvPr>
            <p:ph type="sldNum" idx="12"/>
          </p:nvPr>
        </p:nvSpPr>
        <p:spPr>
          <a:xfrm>
            <a:off x="7010400" y="4767263"/>
            <a:ext cx="2133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63</a:t>
            </a:fld>
            <a:endParaRPr sz="1400" b="0" i="0" u="none" strike="noStrike" cap="none">
              <a:solidFill>
                <a:srgbClr val="898989"/>
              </a:solidFill>
              <a:latin typeface="Calibri"/>
              <a:ea typeface="Calibri"/>
              <a:cs typeface="Calibri"/>
              <a:sym typeface="Calibri"/>
            </a:endParaRPr>
          </a:p>
        </p:txBody>
      </p:sp>
      <p:pic>
        <p:nvPicPr>
          <p:cNvPr id="976" name="Google Shape;976;p98" descr="dTraKyET9.jpeg"/>
          <p:cNvPicPr preferRelativeResize="0">
            <a:picLocks noGrp="1"/>
          </p:cNvPicPr>
          <p:nvPr>
            <p:ph type="body" idx="1"/>
          </p:nvPr>
        </p:nvPicPr>
        <p:blipFill rotWithShape="1">
          <a:blip r:embed="rId3">
            <a:alphaModFix/>
          </a:blip>
          <a:srcRect t="23112" b="23112"/>
          <a:stretch/>
        </p:blipFill>
        <p:spPr>
          <a:xfrm>
            <a:off x="7829550" y="3829050"/>
            <a:ext cx="1314450" cy="1200150"/>
          </a:xfrm>
          <a:prstGeom prst="rect">
            <a:avLst/>
          </a:prstGeom>
          <a:noFill/>
          <a:ln>
            <a:noFill/>
          </a:ln>
        </p:spPr>
      </p:pic>
      <p:sp>
        <p:nvSpPr>
          <p:cNvPr id="977" name="Google Shape;977;p98"/>
          <p:cNvSpPr/>
          <p:nvPr/>
        </p:nvSpPr>
        <p:spPr>
          <a:xfrm>
            <a:off x="1143000" y="1028700"/>
            <a:ext cx="3143250" cy="1543050"/>
          </a:xfrm>
          <a:prstGeom prst="wedgeRoundRectCallout">
            <a:avLst>
              <a:gd name="adj1" fmla="val -46657"/>
              <a:gd name="adj2" fmla="val -47764"/>
              <a:gd name="adj3" fmla="val 16667"/>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CC"/>
              </a:buClr>
              <a:buSzPts val="2100"/>
              <a:buFont typeface="Noto Sans Symbols"/>
              <a:buNone/>
            </a:pPr>
            <a:r>
              <a:rPr lang="en-US" sz="2100" b="1" i="0" u="none" strike="noStrike" cap="none">
                <a:solidFill>
                  <a:srgbClr val="3333CC"/>
                </a:solidFill>
                <a:latin typeface="Arial"/>
                <a:ea typeface="Arial"/>
                <a:cs typeface="Arial"/>
                <a:sym typeface="Arial"/>
              </a:rPr>
              <a:t>Đóng BHXH, BHXH tự nguyện như nhau và hưởng chế độ như nhau giữa nam và nữ</a:t>
            </a:r>
            <a:endParaRPr sz="2100" b="1" i="0" u="none" strike="noStrike" cap="none">
              <a:solidFill>
                <a:srgbClr val="3333CC"/>
              </a:solidFill>
              <a:latin typeface="Arial"/>
              <a:ea typeface="Arial"/>
              <a:cs typeface="Arial"/>
              <a:sym typeface="Arial"/>
            </a:endParaRPr>
          </a:p>
        </p:txBody>
      </p:sp>
      <p:sp>
        <p:nvSpPr>
          <p:cNvPr id="978" name="Google Shape;978;p98"/>
          <p:cNvSpPr/>
          <p:nvPr/>
        </p:nvSpPr>
        <p:spPr>
          <a:xfrm>
            <a:off x="1200150" y="2743200"/>
            <a:ext cx="2743200" cy="1943100"/>
          </a:xfrm>
          <a:prstGeom prst="wedgeRoundRectCallout">
            <a:avLst>
              <a:gd name="adj1" fmla="val 58898"/>
              <a:gd name="adj2" fmla="val -856"/>
              <a:gd name="adj3"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CC"/>
              </a:buClr>
              <a:buSzPts val="2400"/>
              <a:buFont typeface="Noto Sans Symbols"/>
              <a:buNone/>
            </a:pPr>
            <a:r>
              <a:rPr lang="en-US" sz="2400" b="1" i="0" u="none" strike="noStrike" cap="none">
                <a:solidFill>
                  <a:srgbClr val="3333CC"/>
                </a:solidFill>
                <a:latin typeface="Arial"/>
                <a:ea typeface="Arial"/>
                <a:cs typeface="Arial"/>
                <a:sym typeface="Arial"/>
              </a:rPr>
              <a:t>Chính sách dạy nghề như nhau giữa nam và nữ</a:t>
            </a:r>
            <a:endParaRPr/>
          </a:p>
        </p:txBody>
      </p:sp>
      <p:sp>
        <p:nvSpPr>
          <p:cNvPr id="979" name="Google Shape;979;p98"/>
          <p:cNvSpPr/>
          <p:nvPr/>
        </p:nvSpPr>
        <p:spPr>
          <a:xfrm>
            <a:off x="4972050" y="914400"/>
            <a:ext cx="3028950" cy="3086100"/>
          </a:xfrm>
          <a:prstGeom prst="wedgeRoundRectCallout">
            <a:avLst>
              <a:gd name="adj1" fmla="val -77162"/>
              <a:gd name="adj2" fmla="val 7676"/>
              <a:gd name="adj3" fmla="val 16667"/>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rgbClr val="FF0000"/>
              </a:buClr>
              <a:buSzPts val="2940"/>
              <a:buFont typeface="Noto Sans Symbols"/>
              <a:buChar char="☞"/>
            </a:pPr>
            <a:r>
              <a:rPr lang="en-US" sz="2100" b="1" i="0" u="none" strike="noStrike" cap="none">
                <a:solidFill>
                  <a:srgbClr val="3333CC"/>
                </a:solidFill>
                <a:latin typeface="Times New Roman"/>
                <a:ea typeface="Times New Roman"/>
                <a:cs typeface="Times New Roman"/>
                <a:sym typeface="Times New Roman"/>
              </a:rPr>
              <a:t>Tuy được </a:t>
            </a:r>
            <a:r>
              <a:rPr lang="en-US" sz="2100" b="1" i="0" u="none" strike="noStrike" cap="none">
                <a:solidFill>
                  <a:srgbClr val="FF0000"/>
                </a:solidFill>
                <a:latin typeface="Times New Roman"/>
                <a:ea typeface="Times New Roman"/>
                <a:cs typeface="Times New Roman"/>
                <a:sym typeface="Times New Roman"/>
              </a:rPr>
              <a:t>bình đẳng về cơ hội</a:t>
            </a:r>
            <a:r>
              <a:rPr lang="en-US" sz="2100" b="1" i="0" u="none" strike="noStrike" cap="none">
                <a:solidFill>
                  <a:srgbClr val="3333CC"/>
                </a:solidFill>
                <a:latin typeface="Times New Roman"/>
                <a:ea typeface="Times New Roman"/>
                <a:cs typeface="Times New Roman"/>
                <a:sym typeface="Times New Roman"/>
              </a:rPr>
              <a:t> song không </a:t>
            </a:r>
            <a:r>
              <a:rPr lang="en-US" sz="2100" b="1" i="0" u="none" strike="noStrike" cap="none">
                <a:solidFill>
                  <a:srgbClr val="FF0000"/>
                </a:solidFill>
                <a:latin typeface="Times New Roman"/>
                <a:ea typeface="Times New Roman"/>
                <a:cs typeface="Times New Roman"/>
                <a:sym typeface="Times New Roman"/>
              </a:rPr>
              <a:t>công bằng về kết quả</a:t>
            </a:r>
            <a:r>
              <a:rPr lang="en-US" sz="2100" b="1" i="0" u="none" strike="noStrike" cap="none">
                <a:solidFill>
                  <a:srgbClr val="3333CC"/>
                </a:solidFill>
                <a:latin typeface="Times New Roman"/>
                <a:ea typeface="Times New Roman"/>
                <a:cs typeface="Times New Roman"/>
                <a:sym typeface="Times New Roman"/>
              </a:rPr>
              <a:t> (vì kết quả hưởng lợi khác nhau do</a:t>
            </a:r>
            <a:r>
              <a:rPr lang="en-US" sz="2100" b="1" i="0" u="none" strike="noStrike" cap="none">
                <a:solidFill>
                  <a:srgbClr val="000000"/>
                </a:solidFill>
                <a:latin typeface="Arial"/>
                <a:ea typeface="Arial"/>
                <a:cs typeface="Arial"/>
                <a:sym typeface="Arial"/>
              </a:rPr>
              <a:t> nam và nữ</a:t>
            </a:r>
            <a:r>
              <a:rPr lang="en-US" sz="2100" b="1" i="0" u="none" strike="noStrike" cap="none">
                <a:solidFill>
                  <a:srgbClr val="3333CC"/>
                </a:solidFill>
                <a:latin typeface="Times New Roman"/>
                <a:ea typeface="Times New Roman"/>
                <a:cs typeface="Times New Roman"/>
                <a:sym typeface="Times New Roman"/>
              </a:rPr>
              <a:t> có đặc điểm giới khác nhau).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
                                        </p:tgtEl>
                                        <p:attrNameLst>
                                          <p:attrName>style.visibility</p:attrName>
                                        </p:attrNameLst>
                                      </p:cBhvr>
                                      <p:to>
                                        <p:strVal val="visible"/>
                                      </p:to>
                                    </p:set>
                                    <p:animEffect transition="in" filter="fade">
                                      <p:cBhvr>
                                        <p:cTn id="7" dur="500"/>
                                        <p:tgtEl>
                                          <p:spTgt spid="9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8"/>
                                        </p:tgtEl>
                                        <p:attrNameLst>
                                          <p:attrName>style.visibility</p:attrName>
                                        </p:attrNameLst>
                                      </p:cBhvr>
                                      <p:to>
                                        <p:strVal val="visible"/>
                                      </p:to>
                                    </p:set>
                                    <p:animEffect transition="in" filter="fade">
                                      <p:cBhvr>
                                        <p:cTn id="12" dur="500"/>
                                        <p:tgtEl>
                                          <p:spTgt spid="97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79"/>
                                        </p:tgtEl>
                                        <p:attrNameLst>
                                          <p:attrName>style.visibility</p:attrName>
                                        </p:attrNameLst>
                                      </p:cBhvr>
                                      <p:to>
                                        <p:strVal val="visible"/>
                                      </p:to>
                                    </p:set>
                                    <p:anim calcmode="lin" valueType="num">
                                      <p:cBhvr additive="base">
                                        <p:cTn id="17" dur="500"/>
                                        <p:tgtEl>
                                          <p:spTgt spid="979"/>
                                        </p:tgtEl>
                                        <p:attrNameLst>
                                          <p:attrName>ppt_w</p:attrName>
                                        </p:attrNameLst>
                                      </p:cBhvr>
                                      <p:tavLst>
                                        <p:tav tm="0">
                                          <p:val>
                                            <p:strVal val="0"/>
                                          </p:val>
                                        </p:tav>
                                        <p:tav tm="100000">
                                          <p:val>
                                            <p:strVal val="#ppt_w"/>
                                          </p:val>
                                        </p:tav>
                                      </p:tavLst>
                                    </p:anim>
                                    <p:anim calcmode="lin" valueType="num">
                                      <p:cBhvr additive="base">
                                        <p:cTn id="18" dur="500"/>
                                        <p:tgtEl>
                                          <p:spTgt spid="9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99"/>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
        <p:nvSpPr>
          <p:cNvPr id="985" name="Google Shape;985;p99"/>
          <p:cNvSpPr/>
          <p:nvPr/>
        </p:nvSpPr>
        <p:spPr>
          <a:xfrm>
            <a:off x="2286000" y="97632"/>
            <a:ext cx="5314950" cy="702469"/>
          </a:xfrm>
          <a:prstGeom prst="wedgeRoundRectCallout">
            <a:avLst>
              <a:gd name="adj1" fmla="val -9153"/>
              <a:gd name="adj2" fmla="val 85731"/>
              <a:gd name="adj3" fmla="val 16667"/>
            </a:avLst>
          </a:prstGeom>
          <a:solidFill>
            <a:srgbClr val="00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7175" marR="0" lvl="0" indent="-257175" algn="ctr" rtl="0">
              <a:lnSpc>
                <a:spcPct val="100000"/>
              </a:lnSpc>
              <a:spcBef>
                <a:spcPts val="0"/>
              </a:spcBef>
              <a:spcAft>
                <a:spcPts val="0"/>
              </a:spcAft>
              <a:buClr>
                <a:srgbClr val="FF0000"/>
              </a:buClr>
              <a:buSzPts val="3900"/>
              <a:buFont typeface="Arial"/>
              <a:buNone/>
            </a:pPr>
            <a:r>
              <a:rPr lang="en-US" sz="3000" b="1" i="0" u="none" strike="noStrike" cap="none">
                <a:solidFill>
                  <a:srgbClr val="FF0000"/>
                </a:solidFill>
                <a:latin typeface="Arial"/>
                <a:ea typeface="Arial"/>
                <a:cs typeface="Arial"/>
                <a:sym typeface="Arial"/>
              </a:rPr>
              <a:t>Ba cấp độ của bình đẳng giới</a:t>
            </a:r>
            <a:endParaRPr sz="3000" b="1" i="0" u="none" strike="noStrike" cap="none">
              <a:solidFill>
                <a:srgbClr val="FF0000"/>
              </a:solidFill>
              <a:latin typeface="Arial"/>
              <a:ea typeface="Arial"/>
              <a:cs typeface="Arial"/>
              <a:sym typeface="Arial"/>
            </a:endParaRPr>
          </a:p>
        </p:txBody>
      </p:sp>
      <p:pic>
        <p:nvPicPr>
          <p:cNvPr id="986" name="Google Shape;986;p99" descr="Gender_Equality_by_peacefreak99.jpg"/>
          <p:cNvPicPr preferRelativeResize="0"/>
          <p:nvPr/>
        </p:nvPicPr>
        <p:blipFill rotWithShape="1">
          <a:blip r:embed="rId3">
            <a:alphaModFix/>
          </a:blip>
          <a:srcRect l="36633" t="-2129" r="1980"/>
          <a:stretch/>
        </p:blipFill>
        <p:spPr>
          <a:xfrm>
            <a:off x="3086100" y="1028700"/>
            <a:ext cx="3543300" cy="2800350"/>
          </a:xfrm>
          <a:prstGeom prst="rect">
            <a:avLst/>
          </a:prstGeom>
          <a:noFill/>
          <a:ln>
            <a:noFill/>
          </a:ln>
        </p:spPr>
      </p:pic>
      <p:sp>
        <p:nvSpPr>
          <p:cNvPr id="987" name="Google Shape;987;p99"/>
          <p:cNvSpPr/>
          <p:nvPr/>
        </p:nvSpPr>
        <p:spPr>
          <a:xfrm>
            <a:off x="1314450" y="1657350"/>
            <a:ext cx="2000250" cy="1200150"/>
          </a:xfrm>
          <a:prstGeom prst="wedgeRoundRectCallout">
            <a:avLst>
              <a:gd name="adj1" fmla="val 126417"/>
              <a:gd name="adj2" fmla="val 23556"/>
              <a:gd name="adj3" fmla="val 16667"/>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CC"/>
              </a:buClr>
              <a:buSzPts val="2400"/>
              <a:buFont typeface="Arial"/>
              <a:buNone/>
            </a:pPr>
            <a:r>
              <a:rPr lang="en-US" sz="2400" b="1" i="0" u="none" strike="noStrike" cap="none">
                <a:solidFill>
                  <a:srgbClr val="3333CC"/>
                </a:solidFill>
                <a:latin typeface="Arial"/>
                <a:ea typeface="Arial"/>
                <a:cs typeface="Arial"/>
                <a:sym typeface="Arial"/>
              </a:rPr>
              <a:t>1.Tiếp cận được cơ hội</a:t>
            </a:r>
            <a:endParaRPr/>
          </a:p>
        </p:txBody>
      </p:sp>
      <p:sp>
        <p:nvSpPr>
          <p:cNvPr id="988" name="Google Shape;988;p99"/>
          <p:cNvSpPr/>
          <p:nvPr/>
        </p:nvSpPr>
        <p:spPr>
          <a:xfrm>
            <a:off x="1428750" y="4000500"/>
            <a:ext cx="2686050" cy="1143000"/>
          </a:xfrm>
          <a:prstGeom prst="wedgeRoundRectCallout">
            <a:avLst>
              <a:gd name="adj1" fmla="val 74903"/>
              <a:gd name="adj2" fmla="val -169854"/>
              <a:gd name="adj3" fmla="val 16667"/>
            </a:avLst>
          </a:prstGeom>
          <a:solidFill>
            <a:srgbClr val="FDE9D8"/>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CC"/>
              </a:buClr>
              <a:buSzPts val="2400"/>
              <a:buFont typeface="Arial"/>
              <a:buNone/>
            </a:pPr>
            <a:r>
              <a:rPr lang="en-US" sz="2400" b="1" i="0" u="none" strike="noStrike" cap="none">
                <a:solidFill>
                  <a:srgbClr val="3333CC"/>
                </a:solidFill>
                <a:latin typeface="Arial"/>
                <a:ea typeface="Arial"/>
                <a:cs typeface="Arial"/>
                <a:sym typeface="Arial"/>
              </a:rPr>
              <a:t>2. Sử dụng được cơ hội</a:t>
            </a:r>
            <a:endParaRPr sz="2400" b="1" i="0" u="none" strike="noStrike" cap="none">
              <a:solidFill>
                <a:srgbClr val="3333CC"/>
              </a:solidFill>
              <a:latin typeface="Arial"/>
              <a:ea typeface="Arial"/>
              <a:cs typeface="Arial"/>
              <a:sym typeface="Arial"/>
            </a:endParaRPr>
          </a:p>
        </p:txBody>
      </p:sp>
      <p:sp>
        <p:nvSpPr>
          <p:cNvPr id="989" name="Google Shape;989;p99"/>
          <p:cNvSpPr/>
          <p:nvPr/>
        </p:nvSpPr>
        <p:spPr>
          <a:xfrm>
            <a:off x="4743450" y="4000500"/>
            <a:ext cx="3257550" cy="1143000"/>
          </a:xfrm>
          <a:prstGeom prst="wedgeEllipseCallout">
            <a:avLst>
              <a:gd name="adj1" fmla="val -48051"/>
              <a:gd name="adj2" fmla="val -174630"/>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CC"/>
              </a:buClr>
              <a:buSzPts val="2400"/>
              <a:buFont typeface="Arial"/>
              <a:buNone/>
            </a:pPr>
            <a:r>
              <a:rPr lang="en-US" sz="2400" b="1" i="0" u="none" strike="noStrike" cap="none">
                <a:solidFill>
                  <a:srgbClr val="3333CC"/>
                </a:solidFill>
                <a:latin typeface="Arial"/>
                <a:ea typeface="Arial"/>
                <a:cs typeface="Arial"/>
                <a:sym typeface="Arial"/>
              </a:rPr>
              <a:t>3.Hưởng thụ từ cơ hội đó.</a:t>
            </a:r>
            <a:endParaRPr/>
          </a:p>
        </p:txBody>
      </p:sp>
      <p:pic>
        <p:nvPicPr>
          <p:cNvPr id="990" name="Google Shape;990;p99" descr="E:\Vi\Anh Binh dang gioi\14.bmp"/>
          <p:cNvPicPr preferRelativeResize="0"/>
          <p:nvPr/>
        </p:nvPicPr>
        <p:blipFill rotWithShape="1">
          <a:blip r:embed="rId4">
            <a:alphaModFix/>
          </a:blip>
          <a:srcRect/>
          <a:stretch/>
        </p:blipFill>
        <p:spPr>
          <a:xfrm>
            <a:off x="6343650" y="2171701"/>
            <a:ext cx="1657350" cy="199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anim calcmode="lin" valueType="num">
                                      <p:cBhvr additive="base">
                                        <p:cTn id="7" dur="500"/>
                                        <p:tgtEl>
                                          <p:spTgt spid="986"/>
                                        </p:tgtEl>
                                        <p:attrNameLst>
                                          <p:attrName>ppt_w</p:attrName>
                                        </p:attrNameLst>
                                      </p:cBhvr>
                                      <p:tavLst>
                                        <p:tav tm="0">
                                          <p:val>
                                            <p:strVal val="0"/>
                                          </p:val>
                                        </p:tav>
                                        <p:tav tm="100000">
                                          <p:val>
                                            <p:strVal val="#ppt_w"/>
                                          </p:val>
                                        </p:tav>
                                      </p:tavLst>
                                    </p:anim>
                                    <p:anim calcmode="lin" valueType="num">
                                      <p:cBhvr additive="base">
                                        <p:cTn id="8" dur="500"/>
                                        <p:tgtEl>
                                          <p:spTgt spid="9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7"/>
                                        </p:tgtEl>
                                        <p:attrNameLst>
                                          <p:attrName>style.visibility</p:attrName>
                                        </p:attrNameLst>
                                      </p:cBhvr>
                                      <p:to>
                                        <p:strVal val="visible"/>
                                      </p:to>
                                    </p:set>
                                    <p:animEffect transition="in" filter="fade">
                                      <p:cBhvr>
                                        <p:cTn id="13" dur="500"/>
                                        <p:tgtEl>
                                          <p:spTgt spid="9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88"/>
                                        </p:tgtEl>
                                        <p:attrNameLst>
                                          <p:attrName>style.visibility</p:attrName>
                                        </p:attrNameLst>
                                      </p:cBhvr>
                                      <p:to>
                                        <p:strVal val="visible"/>
                                      </p:to>
                                    </p:set>
                                    <p:animEffect transition="in" filter="fade">
                                      <p:cBhvr>
                                        <p:cTn id="18" dur="500"/>
                                        <p:tgtEl>
                                          <p:spTgt spid="98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0"/>
                                        </p:tgtEl>
                                        <p:attrNameLst>
                                          <p:attrName>style.visibility</p:attrName>
                                        </p:attrNameLst>
                                      </p:cBhvr>
                                      <p:to>
                                        <p:strVal val="visible"/>
                                      </p:to>
                                    </p:set>
                                    <p:anim calcmode="lin" valueType="num">
                                      <p:cBhvr additive="base">
                                        <p:cTn id="23" dur="500"/>
                                        <p:tgtEl>
                                          <p:spTgt spid="990"/>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89"/>
                                        </p:tgtEl>
                                        <p:attrNameLst>
                                          <p:attrName>style.visibility</p:attrName>
                                        </p:attrNameLst>
                                      </p:cBhvr>
                                      <p:to>
                                        <p:strVal val="visible"/>
                                      </p:to>
                                    </p:set>
                                    <p:anim calcmode="lin" valueType="num">
                                      <p:cBhvr additive="base">
                                        <p:cTn id="26" dur="500"/>
                                        <p:tgtEl>
                                          <p:spTgt spid="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00"/>
          <p:cNvSpPr/>
          <p:nvPr/>
        </p:nvSpPr>
        <p:spPr>
          <a:xfrm>
            <a:off x="827584" y="571500"/>
            <a:ext cx="6443932" cy="4457700"/>
          </a:xfrm>
          <a:prstGeom prst="rect">
            <a:avLst/>
          </a:prstGeom>
          <a:noFill/>
          <a:ln>
            <a:noFill/>
          </a:ln>
        </p:spPr>
        <p:txBody>
          <a:bodyPr spcFirstLastPara="1" wrap="square" lIns="91425" tIns="45700" rIns="91425" bIns="45700" anchor="t" anchorCtr="0">
            <a:noAutofit/>
          </a:bodyPr>
          <a:lstStyle/>
          <a:p>
            <a:pPr marL="347663" marR="0" lvl="0" indent="-302419" algn="just" rtl="0">
              <a:lnSpc>
                <a:spcPct val="100000"/>
              </a:lnSpc>
              <a:spcBef>
                <a:spcPts val="0"/>
              </a:spcBef>
              <a:spcAft>
                <a:spcPts val="0"/>
              </a:spcAft>
              <a:buClr>
                <a:schemeClr val="dk1"/>
              </a:buClr>
              <a:buSzPts val="1620"/>
              <a:buFont typeface="Noto Sans Symbols"/>
              <a:buChar char="▪"/>
            </a:pPr>
            <a:r>
              <a:rPr lang="en-US" sz="1800" b="0" i="0" u="none" strike="noStrike" cap="none">
                <a:solidFill>
                  <a:srgbClr val="000000"/>
                </a:solidFill>
                <a:latin typeface="Times New Roman"/>
                <a:ea typeface="Times New Roman"/>
                <a:cs typeface="Times New Roman"/>
                <a:sym typeface="Times New Roman"/>
              </a:rPr>
              <a:t>Coi nam và nữ là như nhau, vì vậy đối xử với phụ nữ </a:t>
            </a:r>
            <a:r>
              <a:rPr lang="en-US" sz="1800" b="0" i="0" u="none" strike="noStrike" cap="none">
                <a:solidFill>
                  <a:srgbClr val="0000FF"/>
                </a:solidFill>
                <a:latin typeface="Times New Roman"/>
                <a:ea typeface="Times New Roman"/>
                <a:cs typeface="Times New Roman"/>
                <a:sym typeface="Times New Roman"/>
              </a:rPr>
              <a:t>hoàn toàn giống</a:t>
            </a:r>
            <a:r>
              <a:rPr lang="en-US" sz="1800" b="0" i="0" u="none" strike="noStrike" cap="none">
                <a:solidFill>
                  <a:srgbClr val="000000"/>
                </a:solidFill>
                <a:latin typeface="Times New Roman"/>
                <a:ea typeface="Times New Roman"/>
                <a:cs typeface="Times New Roman"/>
                <a:sym typeface="Times New Roman"/>
              </a:rPr>
              <a:t> như nam giới.</a:t>
            </a:r>
            <a:endParaRPr/>
          </a:p>
          <a:p>
            <a:pPr marL="347663" marR="0" lvl="0" indent="-302419" algn="just" rtl="0">
              <a:lnSpc>
                <a:spcPct val="100000"/>
              </a:lnSpc>
              <a:spcBef>
                <a:spcPts val="854"/>
              </a:spcBef>
              <a:spcAft>
                <a:spcPts val="0"/>
              </a:spcAft>
              <a:buClr>
                <a:schemeClr val="dk1"/>
              </a:buClr>
              <a:buSzPts val="1620"/>
              <a:buFont typeface="Noto Sans Symbols"/>
              <a:buChar char="▪"/>
            </a:pPr>
            <a:r>
              <a:rPr lang="en-US" sz="1800" b="0" i="0" u="none" strike="noStrike" cap="none">
                <a:solidFill>
                  <a:srgbClr val="000000"/>
                </a:solidFill>
                <a:latin typeface="Times New Roman"/>
                <a:ea typeface="Times New Roman"/>
                <a:cs typeface="Times New Roman"/>
                <a:sym typeface="Times New Roman"/>
              </a:rPr>
              <a:t>Để có được cơ hội bình đẳng thì phụ nữ phải hành động và ứng xử </a:t>
            </a:r>
            <a:r>
              <a:rPr lang="en-US" sz="1800" b="0" i="0" u="none" strike="noStrike" cap="none">
                <a:solidFill>
                  <a:srgbClr val="0000FF"/>
                </a:solidFill>
                <a:latin typeface="Times New Roman"/>
                <a:ea typeface="Times New Roman"/>
                <a:cs typeface="Times New Roman"/>
                <a:sym typeface="Times New Roman"/>
              </a:rPr>
              <a:t>giống hệt</a:t>
            </a:r>
            <a:r>
              <a:rPr lang="en-US" sz="1800" b="0" i="0" u="none" strike="noStrike" cap="none">
                <a:solidFill>
                  <a:srgbClr val="000000"/>
                </a:solidFill>
                <a:latin typeface="Times New Roman"/>
                <a:ea typeface="Times New Roman"/>
                <a:cs typeface="Times New Roman"/>
                <a:sym typeface="Times New Roman"/>
              </a:rPr>
              <a:t> như nam giới.</a:t>
            </a:r>
            <a:endParaRPr/>
          </a:p>
          <a:p>
            <a:pPr marL="347663" marR="0" lvl="0" indent="-302419" algn="just" rtl="0">
              <a:lnSpc>
                <a:spcPct val="100000"/>
              </a:lnSpc>
              <a:spcBef>
                <a:spcPts val="854"/>
              </a:spcBef>
              <a:spcAft>
                <a:spcPts val="0"/>
              </a:spcAft>
              <a:buClr>
                <a:schemeClr val="dk1"/>
              </a:buClr>
              <a:buSzPts val="1620"/>
              <a:buFont typeface="Noto Sans Symbols"/>
              <a:buChar char="▪"/>
            </a:pPr>
            <a:r>
              <a:rPr lang="en-US" sz="1800" b="0" i="0" u="none" strike="noStrike" cap="none">
                <a:solidFill>
                  <a:srgbClr val="000000"/>
                </a:solidFill>
                <a:latin typeface="Times New Roman"/>
                <a:ea typeface="Times New Roman"/>
                <a:cs typeface="Times New Roman"/>
                <a:sym typeface="Times New Roman"/>
              </a:rPr>
              <a:t>Cách tiếp cận này không tính đến sự khác biệt về sinh học và khác biệt xã hội giữa nam và nữ.</a:t>
            </a:r>
            <a:endParaRPr/>
          </a:p>
          <a:p>
            <a:pPr marL="347663" marR="0" lvl="0" indent="-302419" algn="just" rtl="0">
              <a:lnSpc>
                <a:spcPct val="100000"/>
              </a:lnSpc>
              <a:spcBef>
                <a:spcPts val="854"/>
              </a:spcBef>
              <a:spcAft>
                <a:spcPts val="0"/>
              </a:spcAft>
              <a:buClr>
                <a:schemeClr val="dk1"/>
              </a:buClr>
              <a:buSzPts val="1620"/>
              <a:buFont typeface="Noto Sans Symbols"/>
              <a:buChar char="▪"/>
            </a:pPr>
            <a:r>
              <a:rPr lang="en-US" sz="1800" b="0" i="0" u="none" strike="noStrike" cap="none">
                <a:solidFill>
                  <a:srgbClr val="000000"/>
                </a:solidFill>
                <a:latin typeface="Times New Roman"/>
                <a:ea typeface="Times New Roman"/>
                <a:cs typeface="Times New Roman"/>
                <a:sym typeface="Times New Roman"/>
              </a:rPr>
              <a:t>Cho rằng, phụ nữ có thể tiếp cận các cơ hội như cách của nam giới. </a:t>
            </a:r>
            <a:endParaRPr/>
          </a:p>
          <a:p>
            <a:pPr marL="347663" marR="0" lvl="0" indent="-302419" algn="just" rtl="0">
              <a:lnSpc>
                <a:spcPct val="100000"/>
              </a:lnSpc>
              <a:spcBef>
                <a:spcPts val="854"/>
              </a:spcBef>
              <a:spcAft>
                <a:spcPts val="0"/>
              </a:spcAft>
              <a:buClr>
                <a:srgbClr val="FF0000"/>
              </a:buClr>
              <a:buSzPts val="1620"/>
              <a:buFont typeface="Noto Sans Symbols"/>
              <a:buChar char="☞"/>
            </a:pPr>
            <a:r>
              <a:rPr lang="en-US" sz="1800" b="1" i="1" u="none" strike="noStrike" cap="none">
                <a:solidFill>
                  <a:srgbClr val="FF0000"/>
                </a:solidFill>
                <a:latin typeface="Times New Roman"/>
                <a:ea typeface="Times New Roman"/>
                <a:cs typeface="Times New Roman"/>
                <a:sym typeface="Times New Roman"/>
              </a:rPr>
              <a:t>Cách tiếp cận này, tạo gánh nặng cho phụ nữ, buộc họ phải hành động, thể hiện mình theo các tiêu chuẩn của nam giới.</a:t>
            </a:r>
            <a:endParaRPr/>
          </a:p>
          <a:p>
            <a:pPr marL="347663" marR="0" lvl="0" indent="-302419" algn="just" rtl="0">
              <a:lnSpc>
                <a:spcPct val="100000"/>
              </a:lnSpc>
              <a:spcBef>
                <a:spcPts val="854"/>
              </a:spcBef>
              <a:spcAft>
                <a:spcPts val="0"/>
              </a:spcAft>
              <a:buClr>
                <a:srgbClr val="FF0000"/>
              </a:buClr>
              <a:buSzPts val="1620"/>
              <a:buFont typeface="Noto Sans Symbols"/>
              <a:buChar char="☞"/>
            </a:pPr>
            <a:r>
              <a:rPr lang="en-US" sz="1800" b="0" i="0" u="none" strike="noStrike" cap="none">
                <a:solidFill>
                  <a:srgbClr val="000000"/>
                </a:solidFill>
                <a:latin typeface="Times New Roman"/>
                <a:ea typeface="Times New Roman"/>
                <a:cs typeface="Times New Roman"/>
                <a:sym typeface="Times New Roman"/>
              </a:rPr>
              <a:t>Phụ nữ </a:t>
            </a:r>
            <a:r>
              <a:rPr lang="en-US" sz="1800" b="0" i="0" u="none" strike="noStrike" cap="none">
                <a:solidFill>
                  <a:srgbClr val="0000FF"/>
                </a:solidFill>
                <a:latin typeface="Times New Roman"/>
                <a:ea typeface="Times New Roman"/>
                <a:cs typeface="Times New Roman"/>
                <a:sym typeface="Times New Roman"/>
              </a:rPr>
              <a:t>không thể tiếp cận</a:t>
            </a:r>
            <a:r>
              <a:rPr lang="en-US" sz="1800" b="0" i="0" u="none" strike="noStrike" cap="none">
                <a:solidFill>
                  <a:srgbClr val="000000"/>
                </a:solidFill>
                <a:latin typeface="Times New Roman"/>
                <a:ea typeface="Times New Roman"/>
                <a:cs typeface="Times New Roman"/>
                <a:sym typeface="Times New Roman"/>
              </a:rPr>
              <a:t> hoặc </a:t>
            </a:r>
            <a:r>
              <a:rPr lang="en-US" sz="1800" b="0" i="0" u="none" strike="noStrike" cap="none">
                <a:solidFill>
                  <a:srgbClr val="0000FF"/>
                </a:solidFill>
                <a:latin typeface="Times New Roman"/>
                <a:ea typeface="Times New Roman"/>
                <a:cs typeface="Times New Roman"/>
                <a:sym typeface="Times New Roman"/>
              </a:rPr>
              <a:t>hưởng lợi</a:t>
            </a:r>
            <a:r>
              <a:rPr lang="en-US" sz="1800" b="0" i="0" u="none" strike="noStrike" cap="none">
                <a:solidFill>
                  <a:srgbClr val="000000"/>
                </a:solidFill>
                <a:latin typeface="Times New Roman"/>
                <a:ea typeface="Times New Roman"/>
                <a:cs typeface="Times New Roman"/>
                <a:sym typeface="Times New Roman"/>
              </a:rPr>
              <a:t> từ các cơ hội theo cách của nam giới một khi hoàn cảnh và vị trí của họ khác với nam giới.</a:t>
            </a:r>
            <a:endParaRPr/>
          </a:p>
          <a:p>
            <a:pPr marL="347663" marR="0" lvl="0" indent="-182404" algn="just" rtl="0">
              <a:lnSpc>
                <a:spcPct val="100000"/>
              </a:lnSpc>
              <a:spcBef>
                <a:spcPts val="1309"/>
              </a:spcBef>
              <a:spcAft>
                <a:spcPts val="0"/>
              </a:spcAft>
              <a:buClr>
                <a:schemeClr val="dk1"/>
              </a:buClr>
              <a:buSzPts val="1890"/>
              <a:buFont typeface="Noto Sans Symbols"/>
              <a:buNone/>
            </a:pPr>
            <a:endParaRPr sz="2100" b="0" i="0" u="none" strike="noStrike" cap="none">
              <a:solidFill>
                <a:srgbClr val="000000"/>
              </a:solidFill>
              <a:latin typeface="Times New Roman"/>
              <a:ea typeface="Times New Roman"/>
              <a:cs typeface="Times New Roman"/>
              <a:sym typeface="Times New Roman"/>
            </a:endParaRPr>
          </a:p>
          <a:p>
            <a:pPr marL="981075" marR="0" lvl="1" indent="-214312" algn="just" rtl="0">
              <a:lnSpc>
                <a:spcPct val="100000"/>
              </a:lnSpc>
              <a:spcBef>
                <a:spcPts val="420"/>
              </a:spcBef>
              <a:spcAft>
                <a:spcPts val="0"/>
              </a:spcAft>
              <a:buClr>
                <a:schemeClr val="dk1"/>
              </a:buClr>
              <a:buSzPts val="1575"/>
              <a:buFont typeface="Arial"/>
              <a:buNone/>
            </a:pPr>
            <a:endParaRPr sz="2100" b="0" i="0" u="none" strike="noStrike" cap="none">
              <a:solidFill>
                <a:srgbClr val="000000"/>
              </a:solidFill>
              <a:latin typeface="Times New Roman"/>
              <a:ea typeface="Times New Roman"/>
              <a:cs typeface="Times New Roman"/>
              <a:sym typeface="Times New Roman"/>
            </a:endParaRPr>
          </a:p>
        </p:txBody>
      </p:sp>
      <p:sp>
        <p:nvSpPr>
          <p:cNvPr id="996" name="Google Shape;996;p100"/>
          <p:cNvSpPr/>
          <p:nvPr/>
        </p:nvSpPr>
        <p:spPr>
          <a:xfrm>
            <a:off x="1657350" y="114300"/>
            <a:ext cx="49149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folHlink"/>
              </a:buClr>
              <a:buSzPts val="2160"/>
              <a:buFont typeface="Noto Sans Symbols"/>
              <a:buNone/>
            </a:pPr>
            <a:r>
              <a:rPr lang="en-US" sz="2400" b="1" i="0" u="none" strike="noStrike" cap="none">
                <a:solidFill>
                  <a:srgbClr val="006600"/>
                </a:solidFill>
                <a:latin typeface="Times New Roman"/>
                <a:ea typeface="Times New Roman"/>
                <a:cs typeface="Times New Roman"/>
                <a:sym typeface="Times New Roman"/>
              </a:rPr>
              <a:t>Bình đẳng kiểu đồng nhât</a:t>
            </a:r>
            <a:endParaRPr sz="2400" b="1" i="0" u="none" strike="noStrike" cap="none">
              <a:solidFill>
                <a:srgbClr val="006600"/>
              </a:solidFill>
              <a:latin typeface="Times New Roman"/>
              <a:ea typeface="Times New Roman"/>
              <a:cs typeface="Times New Roman"/>
              <a:sym typeface="Times New Roman"/>
            </a:endParaRPr>
          </a:p>
        </p:txBody>
      </p:sp>
      <p:pic>
        <p:nvPicPr>
          <p:cNvPr id="997" name="Google Shape;997;p100" descr="biker_girl_guy_arm_wr_a_hc"/>
          <p:cNvPicPr preferRelativeResize="0"/>
          <p:nvPr/>
        </p:nvPicPr>
        <p:blipFill rotWithShape="1">
          <a:blip r:embed="rId3">
            <a:alphaModFix/>
          </a:blip>
          <a:srcRect/>
          <a:stretch/>
        </p:blipFill>
        <p:spPr>
          <a:xfrm>
            <a:off x="7271516" y="699542"/>
            <a:ext cx="1657350" cy="3371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6"/>
                                        </p:tgtEl>
                                        <p:attrNameLst>
                                          <p:attrName>style.visibility</p:attrName>
                                        </p:attrNameLst>
                                      </p:cBhvr>
                                      <p:to>
                                        <p:strVal val="visible"/>
                                      </p:to>
                                    </p:set>
                                    <p:animEffect transition="in" filter="fade">
                                      <p:cBhvr>
                                        <p:cTn id="7" dur="2000"/>
                                        <p:tgtEl>
                                          <p:spTgt spid="99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5">
                                            <p:txEl>
                                              <p:pRg st="0" end="0"/>
                                            </p:txEl>
                                          </p:spTgt>
                                        </p:tgtEl>
                                        <p:attrNameLst>
                                          <p:attrName>style.visibility</p:attrName>
                                        </p:attrNameLst>
                                      </p:cBhvr>
                                      <p:to>
                                        <p:strVal val="visible"/>
                                      </p:to>
                                    </p:set>
                                    <p:animEffect transition="in" filter="fade">
                                      <p:cBhvr>
                                        <p:cTn id="15" dur="500"/>
                                        <p:tgtEl>
                                          <p:spTgt spid="9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95">
                                            <p:txEl>
                                              <p:pRg st="1" end="1"/>
                                            </p:txEl>
                                          </p:spTgt>
                                        </p:tgtEl>
                                        <p:attrNameLst>
                                          <p:attrName>style.visibility</p:attrName>
                                        </p:attrNameLst>
                                      </p:cBhvr>
                                      <p:to>
                                        <p:strVal val="visible"/>
                                      </p:to>
                                    </p:set>
                                    <p:animEffect transition="in" filter="fade">
                                      <p:cBhvr>
                                        <p:cTn id="20" dur="500"/>
                                        <p:tgtEl>
                                          <p:spTgt spid="9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95">
                                            <p:txEl>
                                              <p:pRg st="2" end="2"/>
                                            </p:txEl>
                                          </p:spTgt>
                                        </p:tgtEl>
                                        <p:attrNameLst>
                                          <p:attrName>style.visibility</p:attrName>
                                        </p:attrNameLst>
                                      </p:cBhvr>
                                      <p:to>
                                        <p:strVal val="visible"/>
                                      </p:to>
                                    </p:set>
                                    <p:animEffect transition="in" filter="fade">
                                      <p:cBhvr>
                                        <p:cTn id="25" dur="500"/>
                                        <p:tgtEl>
                                          <p:spTgt spid="99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5">
                                            <p:txEl>
                                              <p:pRg st="3" end="3"/>
                                            </p:txEl>
                                          </p:spTgt>
                                        </p:tgtEl>
                                        <p:attrNameLst>
                                          <p:attrName>style.visibility</p:attrName>
                                        </p:attrNameLst>
                                      </p:cBhvr>
                                      <p:to>
                                        <p:strVal val="visible"/>
                                      </p:to>
                                    </p:set>
                                    <p:animEffect transition="in" filter="fade">
                                      <p:cBhvr>
                                        <p:cTn id="30" dur="500"/>
                                        <p:tgtEl>
                                          <p:spTgt spid="99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95">
                                            <p:txEl>
                                              <p:pRg st="4" end="4"/>
                                            </p:txEl>
                                          </p:spTgt>
                                        </p:tgtEl>
                                        <p:attrNameLst>
                                          <p:attrName>style.visibility</p:attrName>
                                        </p:attrNameLst>
                                      </p:cBhvr>
                                      <p:to>
                                        <p:strVal val="visible"/>
                                      </p:to>
                                    </p:set>
                                    <p:animEffect transition="in" filter="fade">
                                      <p:cBhvr>
                                        <p:cTn id="35" dur="500"/>
                                        <p:tgtEl>
                                          <p:spTgt spid="99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95">
                                            <p:txEl>
                                              <p:pRg st="5" end="5"/>
                                            </p:txEl>
                                          </p:spTgt>
                                        </p:tgtEl>
                                        <p:attrNameLst>
                                          <p:attrName>style.visibility</p:attrName>
                                        </p:attrNameLst>
                                      </p:cBhvr>
                                      <p:to>
                                        <p:strVal val="visible"/>
                                      </p:to>
                                    </p:set>
                                    <p:animEffect transition="in" filter="fade">
                                      <p:cBhvr>
                                        <p:cTn id="40" dur="500"/>
                                        <p:tgtEl>
                                          <p:spTgt spid="99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95">
                                            <p:txEl>
                                              <p:pRg st="6" end="6"/>
                                            </p:txEl>
                                          </p:spTgt>
                                        </p:tgtEl>
                                        <p:attrNameLst>
                                          <p:attrName>style.visibility</p:attrName>
                                        </p:attrNameLst>
                                      </p:cBhvr>
                                      <p:to>
                                        <p:strVal val="visible"/>
                                      </p:to>
                                    </p:set>
                                    <p:animEffect transition="in" filter="fade">
                                      <p:cBhvr>
                                        <p:cTn id="45" dur="500"/>
                                        <p:tgtEl>
                                          <p:spTgt spid="99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95">
                                            <p:txEl>
                                              <p:pRg st="7" end="7"/>
                                            </p:txEl>
                                          </p:spTgt>
                                        </p:tgtEl>
                                        <p:attrNameLst>
                                          <p:attrName>style.visibility</p:attrName>
                                        </p:attrNameLst>
                                      </p:cBhvr>
                                      <p:to>
                                        <p:strVal val="visible"/>
                                      </p:to>
                                    </p:set>
                                    <p:animEffect transition="in" filter="fade">
                                      <p:cBhvr>
                                        <p:cTn id="50" dur="500"/>
                                        <p:tgtEl>
                                          <p:spTgt spid="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01" descr="woman_walking_somewhere_ha"/>
          <p:cNvPicPr preferRelativeResize="0"/>
          <p:nvPr/>
        </p:nvPicPr>
        <p:blipFill rotWithShape="1">
          <a:blip r:embed="rId3">
            <a:alphaModFix/>
          </a:blip>
          <a:srcRect/>
          <a:stretch/>
        </p:blipFill>
        <p:spPr>
          <a:xfrm>
            <a:off x="5657851" y="857250"/>
            <a:ext cx="1527572" cy="1943100"/>
          </a:xfrm>
          <a:prstGeom prst="rect">
            <a:avLst/>
          </a:prstGeom>
          <a:noFill/>
          <a:ln>
            <a:noFill/>
          </a:ln>
        </p:spPr>
      </p:pic>
      <p:sp>
        <p:nvSpPr>
          <p:cNvPr id="1003" name="Google Shape;1003;p101"/>
          <p:cNvSpPr/>
          <p:nvPr/>
        </p:nvSpPr>
        <p:spPr>
          <a:xfrm>
            <a:off x="1371600" y="800100"/>
            <a:ext cx="4629150" cy="4343400"/>
          </a:xfrm>
          <a:prstGeom prst="rect">
            <a:avLst/>
          </a:prstGeom>
          <a:noFill/>
          <a:ln>
            <a:noFill/>
          </a:ln>
        </p:spPr>
        <p:txBody>
          <a:bodyPr spcFirstLastPara="1" wrap="square" lIns="91425" tIns="45700" rIns="91425" bIns="45700" anchor="t" anchorCtr="0">
            <a:noAutofit/>
          </a:bodyPr>
          <a:lstStyle/>
          <a:p>
            <a:pPr marL="347663" marR="0" lvl="0" indent="-302419" algn="just" rtl="0">
              <a:lnSpc>
                <a:spcPct val="100000"/>
              </a:lnSpc>
              <a:spcBef>
                <a:spcPts val="0"/>
              </a:spcBef>
              <a:spcAft>
                <a:spcPts val="0"/>
              </a:spcAft>
              <a:buClr>
                <a:schemeClr val="dk1"/>
              </a:buClr>
              <a:buSzPts val="1755"/>
              <a:buFont typeface="Noto Sans Symbols"/>
              <a:buChar char="⮚"/>
            </a:pPr>
            <a:r>
              <a:rPr lang="en-US" sz="1950" b="0" i="0" u="none" strike="noStrike" cap="none">
                <a:solidFill>
                  <a:srgbClr val="000000"/>
                </a:solidFill>
                <a:latin typeface="Times New Roman"/>
                <a:ea typeface="Times New Roman"/>
                <a:cs typeface="Times New Roman"/>
                <a:sym typeface="Times New Roman"/>
              </a:rPr>
              <a:t>Nhìn nhận sự khác biệt giữa phụ nữ và nam giới, nhưng xem xét các điểm yếu của phụ nữ để đối xử khác biệt.</a:t>
            </a:r>
            <a:endParaRPr/>
          </a:p>
          <a:p>
            <a:pPr marL="347663" marR="0" lvl="0" indent="-302419" algn="just" rtl="0">
              <a:lnSpc>
                <a:spcPct val="100000"/>
              </a:lnSpc>
              <a:spcBef>
                <a:spcPts val="975"/>
              </a:spcBef>
              <a:spcAft>
                <a:spcPts val="0"/>
              </a:spcAft>
              <a:buClr>
                <a:schemeClr val="dk1"/>
              </a:buClr>
              <a:buSzPts val="1755"/>
              <a:buFont typeface="Times New Roman"/>
              <a:buNone/>
            </a:pPr>
            <a:r>
              <a:rPr lang="en-US" sz="1950" b="0" i="0" u="none" strike="noStrike" cap="none">
                <a:solidFill>
                  <a:srgbClr val="000000"/>
                </a:solidFill>
                <a:latin typeface="Times New Roman"/>
                <a:ea typeface="Times New Roman"/>
                <a:cs typeface="Times New Roman"/>
                <a:sym typeface="Times New Roman"/>
              </a:rPr>
              <a:t>VD: Tìm cách “</a:t>
            </a:r>
            <a:r>
              <a:rPr lang="en-US" sz="1950" b="0" i="0" u="none" strike="noStrike" cap="none">
                <a:solidFill>
                  <a:srgbClr val="0000FF"/>
                </a:solidFill>
                <a:latin typeface="Times New Roman"/>
                <a:ea typeface="Times New Roman"/>
                <a:cs typeface="Times New Roman"/>
                <a:sym typeface="Times New Roman"/>
              </a:rPr>
              <a:t>bảo vệ</a:t>
            </a:r>
            <a:r>
              <a:rPr lang="en-US" sz="1950" b="0" i="0" u="none" strike="noStrike" cap="none">
                <a:solidFill>
                  <a:srgbClr val="000000"/>
                </a:solidFill>
                <a:latin typeface="Times New Roman"/>
                <a:ea typeface="Times New Roman"/>
                <a:cs typeface="Times New Roman"/>
                <a:sym typeface="Times New Roman"/>
              </a:rPr>
              <a:t>” phụ nữ khỏi những việc làm có hại.</a:t>
            </a:r>
            <a:endParaRPr/>
          </a:p>
          <a:p>
            <a:pPr marL="347663" marR="0" lvl="0" indent="-302419" algn="just" rtl="0">
              <a:lnSpc>
                <a:spcPct val="100000"/>
              </a:lnSpc>
              <a:spcBef>
                <a:spcPts val="390"/>
              </a:spcBef>
              <a:spcAft>
                <a:spcPts val="0"/>
              </a:spcAft>
              <a:buClr>
                <a:schemeClr val="dk1"/>
              </a:buClr>
              <a:buSzPts val="1755"/>
              <a:buFont typeface="Noto Sans Symbols"/>
              <a:buChar char="⮚"/>
            </a:pPr>
            <a:r>
              <a:rPr lang="en-US" sz="1950" b="0" i="0" u="none" strike="noStrike" cap="none">
                <a:solidFill>
                  <a:srgbClr val="000000"/>
                </a:solidFill>
                <a:latin typeface="Times New Roman"/>
                <a:ea typeface="Times New Roman"/>
                <a:cs typeface="Times New Roman"/>
                <a:sym typeface="Times New Roman"/>
              </a:rPr>
              <a:t>Cản trở sự lựa chọn các cơ hội của phụ nữ; do bị loại trừ trong một số cơ hội, nên phụ nữ bị mất hàng loạt các cơ hội khác</a:t>
            </a:r>
            <a:endParaRPr sz="1950" b="0" i="0" u="none" strike="noStrike" cap="none">
              <a:solidFill>
                <a:srgbClr val="000000"/>
              </a:solidFill>
              <a:latin typeface="Times New Roman"/>
              <a:ea typeface="Times New Roman"/>
              <a:cs typeface="Times New Roman"/>
              <a:sym typeface="Times New Roman"/>
            </a:endParaRPr>
          </a:p>
          <a:p>
            <a:pPr marL="347663" marR="0" lvl="0" indent="-302419" algn="just" rtl="0">
              <a:lnSpc>
                <a:spcPct val="100000"/>
              </a:lnSpc>
              <a:spcBef>
                <a:spcPts val="970"/>
              </a:spcBef>
              <a:spcAft>
                <a:spcPts val="0"/>
              </a:spcAft>
              <a:buClr>
                <a:srgbClr val="FF0000"/>
              </a:buClr>
              <a:buSzPts val="1620"/>
              <a:buFont typeface="Noto Sans Symbols"/>
              <a:buChar char="☞"/>
            </a:pPr>
            <a:r>
              <a:rPr lang="en-US" sz="1800" b="1" i="1" u="none" strike="noStrike" cap="none">
                <a:solidFill>
                  <a:srgbClr val="FF0000"/>
                </a:solidFill>
                <a:latin typeface="Times New Roman"/>
                <a:ea typeface="Times New Roman"/>
                <a:cs typeface="Times New Roman"/>
                <a:sym typeface="Times New Roman"/>
              </a:rPr>
              <a:t>Cách tiếp cận này thường làm </a:t>
            </a:r>
            <a:r>
              <a:rPr lang="en-US" sz="1800" b="1" i="1" u="none" strike="noStrike" cap="none">
                <a:solidFill>
                  <a:srgbClr val="0000FF"/>
                </a:solidFill>
                <a:latin typeface="Times New Roman"/>
                <a:ea typeface="Times New Roman"/>
                <a:cs typeface="Times New Roman"/>
                <a:sym typeface="Times New Roman"/>
              </a:rPr>
              <a:t>trầm trọng </a:t>
            </a:r>
            <a:r>
              <a:rPr lang="en-US" sz="1800" b="1" i="1" u="none" strike="noStrike" cap="none">
                <a:solidFill>
                  <a:srgbClr val="FF0000"/>
                </a:solidFill>
                <a:latin typeface="Times New Roman"/>
                <a:ea typeface="Times New Roman"/>
                <a:cs typeface="Times New Roman"/>
                <a:sym typeface="Times New Roman"/>
              </a:rPr>
              <a:t>thêm </a:t>
            </a:r>
            <a:r>
              <a:rPr lang="en-US" sz="1800" b="1" i="1" u="none" strike="noStrike" cap="none">
                <a:solidFill>
                  <a:srgbClr val="0000FF"/>
                </a:solidFill>
                <a:latin typeface="Times New Roman"/>
                <a:ea typeface="Times New Roman"/>
                <a:cs typeface="Times New Roman"/>
                <a:sym typeface="Times New Roman"/>
              </a:rPr>
              <a:t>tình trạng phụ thuộc </a:t>
            </a:r>
            <a:r>
              <a:rPr lang="en-US" sz="1800" b="1" i="1" u="none" strike="noStrike" cap="none">
                <a:solidFill>
                  <a:srgbClr val="FF0000"/>
                </a:solidFill>
                <a:latin typeface="Times New Roman"/>
                <a:ea typeface="Times New Roman"/>
                <a:cs typeface="Times New Roman"/>
                <a:sym typeface="Times New Roman"/>
              </a:rPr>
              <a:t>của phụ nữ. Củng cố khuôn mẫu về phụ nữ và không dẫn đến các biến đổi xã hội </a:t>
            </a:r>
            <a:endParaRPr/>
          </a:p>
          <a:p>
            <a:pPr marL="347663" marR="0" lvl="0" indent="-182404" algn="just" rtl="0">
              <a:lnSpc>
                <a:spcPct val="100000"/>
              </a:lnSpc>
              <a:spcBef>
                <a:spcPts val="889"/>
              </a:spcBef>
              <a:spcAft>
                <a:spcPts val="0"/>
              </a:spcAft>
              <a:buClr>
                <a:schemeClr val="dk1"/>
              </a:buClr>
              <a:buSzPts val="1890"/>
              <a:buFont typeface="Noto Sans Symbols"/>
              <a:buNone/>
            </a:pPr>
            <a:endParaRPr sz="2100" b="0" i="0" u="none" strike="noStrike" cap="none">
              <a:solidFill>
                <a:srgbClr val="000000"/>
              </a:solidFill>
              <a:latin typeface="Times New Roman"/>
              <a:ea typeface="Times New Roman"/>
              <a:cs typeface="Times New Roman"/>
              <a:sym typeface="Times New Roman"/>
            </a:endParaRPr>
          </a:p>
          <a:p>
            <a:pPr marL="347663" marR="0" lvl="0" indent="-302419" algn="just" rtl="0">
              <a:lnSpc>
                <a:spcPct val="100000"/>
              </a:lnSpc>
              <a:spcBef>
                <a:spcPts val="1050"/>
              </a:spcBef>
              <a:spcAft>
                <a:spcPts val="0"/>
              </a:spcAft>
              <a:buClr>
                <a:schemeClr val="dk1"/>
              </a:buClr>
              <a:buSzPts val="1890"/>
              <a:buFont typeface="Arial"/>
              <a:buNone/>
            </a:pPr>
            <a:endParaRPr sz="2100" b="0" i="0" u="none" strike="noStrike" cap="none">
              <a:solidFill>
                <a:srgbClr val="000000"/>
              </a:solidFill>
              <a:latin typeface="Times New Roman"/>
              <a:ea typeface="Times New Roman"/>
              <a:cs typeface="Times New Roman"/>
              <a:sym typeface="Times New Roman"/>
            </a:endParaRPr>
          </a:p>
          <a:p>
            <a:pPr marL="347663" marR="0" lvl="0" indent="-302419" algn="just" rtl="0">
              <a:lnSpc>
                <a:spcPct val="100000"/>
              </a:lnSpc>
              <a:spcBef>
                <a:spcPts val="420"/>
              </a:spcBef>
              <a:spcAft>
                <a:spcPts val="0"/>
              </a:spcAft>
              <a:buClr>
                <a:schemeClr val="dk1"/>
              </a:buClr>
              <a:buSzPts val="1890"/>
              <a:buFont typeface="Arial"/>
              <a:buNone/>
            </a:pPr>
            <a:endParaRPr sz="2100" b="0" i="0" u="none" strike="noStrike" cap="none">
              <a:solidFill>
                <a:srgbClr val="000000"/>
              </a:solidFill>
              <a:latin typeface="Times New Roman"/>
              <a:ea typeface="Times New Roman"/>
              <a:cs typeface="Times New Roman"/>
              <a:sym typeface="Times New Roman"/>
            </a:endParaRPr>
          </a:p>
        </p:txBody>
      </p:sp>
      <p:sp>
        <p:nvSpPr>
          <p:cNvPr id="1004" name="Google Shape;1004;p101"/>
          <p:cNvSpPr/>
          <p:nvPr/>
        </p:nvSpPr>
        <p:spPr>
          <a:xfrm>
            <a:off x="2171700" y="285750"/>
            <a:ext cx="485775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folHlink"/>
              </a:buClr>
              <a:buSzPts val="2160"/>
              <a:buFont typeface="Noto Sans Symbols"/>
              <a:buNone/>
            </a:pPr>
            <a:r>
              <a:rPr lang="en-US" sz="2400" b="1" i="0" u="none" strike="noStrike" cap="none">
                <a:solidFill>
                  <a:srgbClr val="006600"/>
                </a:solidFill>
                <a:latin typeface="Times New Roman"/>
                <a:ea typeface="Times New Roman"/>
                <a:cs typeface="Times New Roman"/>
                <a:sym typeface="Times New Roman"/>
              </a:rPr>
              <a:t>Bình đẳng theo kiểu bảo vệ</a:t>
            </a:r>
            <a:endParaRPr/>
          </a:p>
        </p:txBody>
      </p:sp>
      <p:pic>
        <p:nvPicPr>
          <p:cNvPr id="1005" name="Google Shape;1005;p101" descr="carry_the_weight_ha"/>
          <p:cNvPicPr preferRelativeResize="0"/>
          <p:nvPr/>
        </p:nvPicPr>
        <p:blipFill rotWithShape="1">
          <a:blip r:embed="rId4">
            <a:alphaModFix/>
          </a:blip>
          <a:srcRect/>
          <a:stretch/>
        </p:blipFill>
        <p:spPr>
          <a:xfrm>
            <a:off x="6743700" y="228600"/>
            <a:ext cx="1257300" cy="1714500"/>
          </a:xfrm>
          <a:prstGeom prst="rect">
            <a:avLst/>
          </a:prstGeom>
          <a:noFill/>
          <a:ln>
            <a:noFill/>
          </a:ln>
        </p:spPr>
      </p:pic>
      <p:pic>
        <p:nvPicPr>
          <p:cNvPr id="1006" name="Google Shape;1006;p101" descr="man_presenting_glass__a_ha"/>
          <p:cNvPicPr preferRelativeResize="0"/>
          <p:nvPr/>
        </p:nvPicPr>
        <p:blipFill rotWithShape="1">
          <a:blip r:embed="rId5">
            <a:alphaModFix/>
          </a:blip>
          <a:srcRect/>
          <a:stretch/>
        </p:blipFill>
        <p:spPr>
          <a:xfrm>
            <a:off x="6000750" y="2800350"/>
            <a:ext cx="2000250" cy="2343150"/>
          </a:xfrm>
          <a:prstGeom prst="rect">
            <a:avLst/>
          </a:prstGeom>
          <a:noFill/>
          <a:ln>
            <a:noFill/>
          </a:ln>
        </p:spPr>
      </p:pic>
      <p:sp>
        <p:nvSpPr>
          <p:cNvPr id="1007" name="Google Shape;1007;p101"/>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4"/>
                                        </p:tgtEl>
                                        <p:attrNameLst>
                                          <p:attrName>style.visibility</p:attrName>
                                        </p:attrNameLst>
                                      </p:cBhvr>
                                      <p:to>
                                        <p:strVal val="visible"/>
                                      </p:to>
                                    </p:set>
                                    <p:animEffect transition="in" filter="fade">
                                      <p:cBhvr>
                                        <p:cTn id="7" dur="2000"/>
                                        <p:tgtEl>
                                          <p:spTgt spid="1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3">
                                            <p:txEl>
                                              <p:pRg st="0" end="0"/>
                                            </p:txEl>
                                          </p:spTgt>
                                        </p:tgtEl>
                                        <p:attrNameLst>
                                          <p:attrName>style.visibility</p:attrName>
                                        </p:attrNameLst>
                                      </p:cBhvr>
                                      <p:to>
                                        <p:strVal val="visible"/>
                                      </p:to>
                                    </p:set>
                                    <p:animEffect transition="in" filter="fade">
                                      <p:cBhvr>
                                        <p:cTn id="12" dur="500"/>
                                        <p:tgtEl>
                                          <p:spTgt spid="1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3">
                                            <p:txEl>
                                              <p:pRg st="1" end="1"/>
                                            </p:txEl>
                                          </p:spTgt>
                                        </p:tgtEl>
                                        <p:attrNameLst>
                                          <p:attrName>style.visibility</p:attrName>
                                        </p:attrNameLst>
                                      </p:cBhvr>
                                      <p:to>
                                        <p:strVal val="visible"/>
                                      </p:to>
                                    </p:set>
                                    <p:animEffect transition="in" filter="fade">
                                      <p:cBhvr>
                                        <p:cTn id="17" dur="500"/>
                                        <p:tgtEl>
                                          <p:spTgt spid="10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3">
                                            <p:txEl>
                                              <p:pRg st="2" end="2"/>
                                            </p:txEl>
                                          </p:spTgt>
                                        </p:tgtEl>
                                        <p:attrNameLst>
                                          <p:attrName>style.visibility</p:attrName>
                                        </p:attrNameLst>
                                      </p:cBhvr>
                                      <p:to>
                                        <p:strVal val="visible"/>
                                      </p:to>
                                    </p:set>
                                    <p:animEffect transition="in" filter="fade">
                                      <p:cBhvr>
                                        <p:cTn id="22" dur="500"/>
                                        <p:tgtEl>
                                          <p:spTgt spid="10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3">
                                            <p:txEl>
                                              <p:pRg st="3" end="3"/>
                                            </p:txEl>
                                          </p:spTgt>
                                        </p:tgtEl>
                                        <p:attrNameLst>
                                          <p:attrName>style.visibility</p:attrName>
                                        </p:attrNameLst>
                                      </p:cBhvr>
                                      <p:to>
                                        <p:strVal val="visible"/>
                                      </p:to>
                                    </p:set>
                                    <p:animEffect transition="in" filter="fade">
                                      <p:cBhvr>
                                        <p:cTn id="27" dur="500"/>
                                        <p:tgtEl>
                                          <p:spTgt spid="10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3">
                                            <p:txEl>
                                              <p:pRg st="4" end="4"/>
                                            </p:txEl>
                                          </p:spTgt>
                                        </p:tgtEl>
                                        <p:attrNameLst>
                                          <p:attrName>style.visibility</p:attrName>
                                        </p:attrNameLst>
                                      </p:cBhvr>
                                      <p:to>
                                        <p:strVal val="visible"/>
                                      </p:to>
                                    </p:set>
                                    <p:animEffect transition="in" filter="fade">
                                      <p:cBhvr>
                                        <p:cTn id="32" dur="500"/>
                                        <p:tgtEl>
                                          <p:spTgt spid="10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3">
                                            <p:txEl>
                                              <p:pRg st="5" end="5"/>
                                            </p:txEl>
                                          </p:spTgt>
                                        </p:tgtEl>
                                        <p:attrNameLst>
                                          <p:attrName>style.visibility</p:attrName>
                                        </p:attrNameLst>
                                      </p:cBhvr>
                                      <p:to>
                                        <p:strVal val="visible"/>
                                      </p:to>
                                    </p:set>
                                    <p:animEffect transition="in" filter="fade">
                                      <p:cBhvr>
                                        <p:cTn id="37" dur="500"/>
                                        <p:tgtEl>
                                          <p:spTgt spid="100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03">
                                            <p:txEl>
                                              <p:pRg st="6" end="6"/>
                                            </p:txEl>
                                          </p:spTgt>
                                        </p:tgtEl>
                                        <p:attrNameLst>
                                          <p:attrName>style.visibility</p:attrName>
                                        </p:attrNameLst>
                                      </p:cBhvr>
                                      <p:to>
                                        <p:strVal val="visible"/>
                                      </p:to>
                                    </p:set>
                                    <p:animEffect transition="in" filter="fade">
                                      <p:cBhvr>
                                        <p:cTn id="42" dur="500"/>
                                        <p:tgtEl>
                                          <p:spTgt spid="1003">
                                            <p:txEl>
                                              <p:pRg st="6" end="6"/>
                                            </p:txEl>
                                          </p:spTgt>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1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02"/>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endParaRPr/>
          </a:p>
        </p:txBody>
      </p:sp>
      <p:sp>
        <p:nvSpPr>
          <p:cNvPr id="1013" name="Google Shape;1013;p102"/>
          <p:cNvSpPr txBox="1">
            <a:spLocks noGrp="1"/>
          </p:cNvSpPr>
          <p:nvPr>
            <p:ph type="body" idx="1"/>
          </p:nvPr>
        </p:nvSpPr>
        <p:spPr>
          <a:xfrm>
            <a:off x="2135024" y="1085850"/>
            <a:ext cx="6457950" cy="2494012"/>
          </a:xfrm>
          <a:prstGeom prst="rect">
            <a:avLst/>
          </a:prstGeom>
          <a:solidFill>
            <a:schemeClr val="lt1"/>
          </a:solidFill>
          <a:ln>
            <a:noFill/>
          </a:ln>
        </p:spPr>
        <p:txBody>
          <a:bodyPr spcFirstLastPara="1" wrap="square" lIns="91425" tIns="45700" rIns="91425" bIns="45700" anchor="t" anchorCtr="0">
            <a:noAutofit/>
          </a:bodyPr>
          <a:lstStyle/>
          <a:p>
            <a:pPr marL="400050" marR="0" lvl="0" indent="-400050" algn="just"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latin typeface="Arial"/>
                <a:ea typeface="Arial"/>
                <a:cs typeface="Arial"/>
                <a:sym typeface="Arial"/>
              </a:rPr>
              <a:t>Đảm bảo cả nữ và nam đều được:</a:t>
            </a:r>
            <a:endParaRPr/>
          </a:p>
          <a:p>
            <a:pPr marL="400050" marR="0" lvl="0" indent="-400050" algn="just" rtl="0">
              <a:lnSpc>
                <a:spcPct val="100000"/>
              </a:lnSpc>
              <a:spcBef>
                <a:spcPts val="90"/>
              </a:spcBef>
              <a:spcAft>
                <a:spcPts val="0"/>
              </a:spcAft>
              <a:buClr>
                <a:schemeClr val="dk1"/>
              </a:buClr>
              <a:buSzPts val="1800"/>
              <a:buFont typeface="Arial"/>
              <a:buNone/>
            </a:pPr>
            <a:endParaRPr sz="1800" b="1" i="0" u="none" strike="noStrike" cap="none">
              <a:solidFill>
                <a:srgbClr val="FFFF00"/>
              </a:solidFill>
              <a:latin typeface="Arial"/>
              <a:ea typeface="Arial"/>
              <a:cs typeface="Arial"/>
              <a:sym typeface="Arial"/>
            </a:endParaRPr>
          </a:p>
          <a:p>
            <a:pPr marL="400050" marR="0" lvl="0" indent="-400050" algn="just" rtl="0">
              <a:lnSpc>
                <a:spcPct val="100000"/>
              </a:lnSpc>
              <a:spcBef>
                <a:spcPts val="90"/>
              </a:spcBef>
              <a:spcAft>
                <a:spcPts val="0"/>
              </a:spcAft>
              <a:buClr>
                <a:schemeClr val="dk1"/>
              </a:buClr>
              <a:buSzPts val="1800"/>
              <a:buFont typeface="Noto Sans Symbols"/>
              <a:buChar char="❖"/>
            </a:pPr>
            <a:r>
              <a:rPr lang="en-US" sz="1800" b="1" i="0" u="none" strike="noStrike" cap="none">
                <a:solidFill>
                  <a:srgbClr val="0000FF"/>
                </a:solidFill>
                <a:latin typeface="Verdana"/>
                <a:ea typeface="Verdana"/>
                <a:cs typeface="Verdana"/>
                <a:sym typeface="Verdana"/>
              </a:rPr>
              <a:t>Thừa nhận và tôn trọng </a:t>
            </a:r>
            <a:r>
              <a:rPr lang="en-US" sz="1800" b="0" i="0" u="none" strike="noStrike" cap="none">
                <a:solidFill>
                  <a:srgbClr val="000000"/>
                </a:solidFill>
                <a:latin typeface="Verdana"/>
                <a:ea typeface="Verdana"/>
                <a:cs typeface="Verdana"/>
                <a:sym typeface="Verdana"/>
              </a:rPr>
              <a:t>những điểm </a:t>
            </a:r>
            <a:r>
              <a:rPr lang="en-US" sz="1800" b="1" i="0" u="none" strike="noStrike" cap="none">
                <a:solidFill>
                  <a:srgbClr val="FF0000"/>
                </a:solidFill>
                <a:latin typeface="Verdana"/>
                <a:ea typeface="Verdana"/>
                <a:cs typeface="Verdana"/>
                <a:sym typeface="Verdana"/>
              </a:rPr>
              <a:t>tương đồng</a:t>
            </a:r>
            <a:r>
              <a:rPr lang="en-US" sz="1800" b="1" i="0" u="none" strike="noStrike" cap="none">
                <a:solidFill>
                  <a:srgbClr val="000000"/>
                </a:solidFill>
                <a:latin typeface="Verdana"/>
                <a:ea typeface="Verdana"/>
                <a:cs typeface="Verdana"/>
                <a:sym typeface="Verdana"/>
              </a:rPr>
              <a:t> </a:t>
            </a:r>
            <a:r>
              <a:rPr lang="en-US" sz="1800" b="0" i="0" u="none" strike="noStrike" cap="none">
                <a:solidFill>
                  <a:srgbClr val="000000"/>
                </a:solidFill>
                <a:latin typeface="Verdana"/>
                <a:ea typeface="Verdana"/>
                <a:cs typeface="Verdana"/>
                <a:sym typeface="Verdana"/>
              </a:rPr>
              <a:t>hoặc </a:t>
            </a:r>
            <a:r>
              <a:rPr lang="en-US" sz="1800" b="1" i="0" u="none" strike="noStrike" cap="none">
                <a:solidFill>
                  <a:srgbClr val="FF0000"/>
                </a:solidFill>
                <a:latin typeface="Verdana"/>
                <a:ea typeface="Verdana"/>
                <a:cs typeface="Verdana"/>
                <a:sym typeface="Verdana"/>
              </a:rPr>
              <a:t>khác biệt</a:t>
            </a:r>
            <a:r>
              <a:rPr lang="en-US" sz="1800" b="0" i="0" u="none" strike="noStrike" cap="none">
                <a:solidFill>
                  <a:srgbClr val="FF0000"/>
                </a:solidFill>
                <a:latin typeface="Verdana"/>
                <a:ea typeface="Verdana"/>
                <a:cs typeface="Verdana"/>
                <a:sym typeface="Verdana"/>
              </a:rPr>
              <a:t>,</a:t>
            </a:r>
            <a:r>
              <a:rPr lang="en-US" sz="1800" b="0" i="0" u="none" strike="noStrike" cap="none">
                <a:solidFill>
                  <a:srgbClr val="000000"/>
                </a:solidFill>
                <a:latin typeface="Verdana"/>
                <a:ea typeface="Verdana"/>
                <a:cs typeface="Verdana"/>
                <a:sym typeface="Verdana"/>
              </a:rPr>
              <a:t> để đối xử bình đẳng.</a:t>
            </a:r>
            <a:endParaRPr/>
          </a:p>
          <a:p>
            <a:pPr marL="400050" marR="0" lvl="0" indent="-400050" algn="just" rtl="0">
              <a:lnSpc>
                <a:spcPct val="100000"/>
              </a:lnSpc>
              <a:spcBef>
                <a:spcPts val="90"/>
              </a:spcBef>
              <a:spcAft>
                <a:spcPts val="0"/>
              </a:spcAft>
              <a:buClr>
                <a:schemeClr val="dk1"/>
              </a:buClr>
              <a:buSzPts val="1800"/>
              <a:buFont typeface="Noto Sans Symbols"/>
              <a:buChar char="❖"/>
            </a:pPr>
            <a:r>
              <a:rPr lang="en-US" sz="1800" b="1" i="0" u="none" strike="noStrike" cap="none">
                <a:solidFill>
                  <a:srgbClr val="0000FF"/>
                </a:solidFill>
                <a:latin typeface="Verdana"/>
                <a:ea typeface="Verdana"/>
                <a:cs typeface="Verdana"/>
                <a:sym typeface="Verdana"/>
              </a:rPr>
              <a:t>Tạo cơ hội </a:t>
            </a:r>
            <a:r>
              <a:rPr lang="en-US" sz="1800" b="0" i="0" u="none" strike="noStrike" cap="none">
                <a:solidFill>
                  <a:srgbClr val="000000"/>
                </a:solidFill>
                <a:latin typeface="Verdana"/>
                <a:ea typeface="Verdana"/>
                <a:cs typeface="Verdana"/>
                <a:sym typeface="Verdana"/>
              </a:rPr>
              <a:t>và </a:t>
            </a:r>
            <a:r>
              <a:rPr lang="en-US" sz="1800" b="1" i="0" u="none" strike="noStrike" cap="none">
                <a:solidFill>
                  <a:srgbClr val="0000FF"/>
                </a:solidFill>
                <a:latin typeface="Verdana"/>
                <a:ea typeface="Verdana"/>
                <a:cs typeface="Verdana"/>
                <a:sym typeface="Verdana"/>
              </a:rPr>
              <a:t>điều kiện phù hợp </a:t>
            </a:r>
            <a:r>
              <a:rPr lang="en-US" sz="1800" b="0" i="0" u="none" strike="noStrike" cap="none">
                <a:solidFill>
                  <a:srgbClr val="000000"/>
                </a:solidFill>
                <a:latin typeface="Verdana"/>
                <a:ea typeface="Verdana"/>
                <a:cs typeface="Verdana"/>
                <a:sym typeface="Verdana"/>
              </a:rPr>
              <a:t>để phát triển bản thân, ngay từ khi còn là trẻ em </a:t>
            </a:r>
            <a:endParaRPr/>
          </a:p>
          <a:p>
            <a:pPr marL="400050" marR="0" lvl="0" indent="-400050" algn="just" rtl="0">
              <a:lnSpc>
                <a:spcPct val="100000"/>
              </a:lnSpc>
              <a:spcBef>
                <a:spcPts val="90"/>
              </a:spcBef>
              <a:spcAft>
                <a:spcPts val="0"/>
              </a:spcAft>
              <a:buClr>
                <a:schemeClr val="dk1"/>
              </a:buClr>
              <a:buSzPts val="1800"/>
              <a:buFont typeface="Noto Sans Symbols"/>
              <a:buChar char="❖"/>
            </a:pPr>
            <a:r>
              <a:rPr lang="en-US" sz="1800" b="1" i="0" u="none" strike="noStrike" cap="none">
                <a:solidFill>
                  <a:srgbClr val="0000FF"/>
                </a:solidFill>
                <a:latin typeface="Verdana"/>
                <a:ea typeface="Verdana"/>
                <a:cs typeface="Verdana"/>
                <a:sym typeface="Verdana"/>
              </a:rPr>
              <a:t>Chia sẻ quyền, trách nhiệm </a:t>
            </a:r>
            <a:r>
              <a:rPr lang="en-US" sz="1800" b="0" i="0" u="none" strike="noStrike" cap="none">
                <a:solidFill>
                  <a:srgbClr val="000000"/>
                </a:solidFill>
                <a:latin typeface="Verdana"/>
                <a:ea typeface="Verdana"/>
                <a:cs typeface="Verdana"/>
                <a:sym typeface="Verdana"/>
              </a:rPr>
              <a:t>trong việc thực hiện các vai trò giới.</a:t>
            </a:r>
            <a:endParaRPr/>
          </a:p>
          <a:p>
            <a:pPr marL="400050" marR="0" lvl="0" indent="-400050" algn="just" rtl="0">
              <a:lnSpc>
                <a:spcPct val="100000"/>
              </a:lnSpc>
              <a:spcBef>
                <a:spcPts val="90"/>
              </a:spcBef>
              <a:spcAft>
                <a:spcPts val="0"/>
              </a:spcAft>
              <a:buClr>
                <a:schemeClr val="dk1"/>
              </a:buClr>
              <a:buSzPts val="1800"/>
              <a:buFont typeface="Noto Sans Symbols"/>
              <a:buChar char="❖"/>
            </a:pPr>
            <a:r>
              <a:rPr lang="en-US" sz="1800" b="0" i="0" u="none" strike="noStrike" cap="none">
                <a:solidFill>
                  <a:srgbClr val="000000"/>
                </a:solidFill>
                <a:latin typeface="Verdana"/>
                <a:ea typeface="Verdana"/>
                <a:cs typeface="Verdana"/>
                <a:sym typeface="Verdana"/>
              </a:rPr>
              <a:t>Tạo điều kiện </a:t>
            </a:r>
            <a:r>
              <a:rPr lang="en-US" sz="1800" b="1" i="0" u="none" strike="noStrike" cap="none">
                <a:solidFill>
                  <a:srgbClr val="0000FF"/>
                </a:solidFill>
                <a:latin typeface="Verdana"/>
                <a:ea typeface="Verdana"/>
                <a:cs typeface="Verdana"/>
                <a:sym typeface="Verdana"/>
              </a:rPr>
              <a:t>bù đắp những bất lợi </a:t>
            </a:r>
            <a:r>
              <a:rPr lang="en-US" sz="1800" b="0" i="0" u="none" strike="noStrike" cap="none">
                <a:solidFill>
                  <a:srgbClr val="000000"/>
                </a:solidFill>
                <a:latin typeface="Verdana"/>
                <a:ea typeface="Verdana"/>
                <a:cs typeface="Verdana"/>
                <a:sym typeface="Verdana"/>
              </a:rPr>
              <a:t>của nữ do đặc điểm giới tính và việc thực hiện </a:t>
            </a:r>
            <a:r>
              <a:rPr lang="en-US" sz="1800" b="1" i="0" u="none" strike="noStrike" cap="none">
                <a:solidFill>
                  <a:srgbClr val="0000FF"/>
                </a:solidFill>
                <a:latin typeface="Verdana"/>
                <a:ea typeface="Verdana"/>
                <a:cs typeface="Verdana"/>
                <a:sym typeface="Verdana"/>
              </a:rPr>
              <a:t>vai trò giới thực tế tạo nên.</a:t>
            </a:r>
            <a:endParaRPr/>
          </a:p>
        </p:txBody>
      </p:sp>
      <p:sp>
        <p:nvSpPr>
          <p:cNvPr id="1014" name="Google Shape;1014;p102"/>
          <p:cNvSpPr/>
          <p:nvPr/>
        </p:nvSpPr>
        <p:spPr>
          <a:xfrm>
            <a:off x="1485900" y="171450"/>
            <a:ext cx="6172200" cy="342900"/>
          </a:xfrm>
          <a:prstGeom prst="wedgeRoundRectCallout">
            <a:avLst>
              <a:gd name="adj1" fmla="val -45194"/>
              <a:gd name="adj2" fmla="val 108681"/>
              <a:gd name="adj3" fmla="val 16667"/>
            </a:avLst>
          </a:prstGeom>
          <a:solidFill>
            <a:srgbClr val="00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7175" marR="0" lvl="0" indent="-257175" algn="ctr" rtl="0">
              <a:lnSpc>
                <a:spcPct val="100000"/>
              </a:lnSpc>
              <a:spcBef>
                <a:spcPts val="0"/>
              </a:spcBef>
              <a:spcAft>
                <a:spcPts val="0"/>
              </a:spcAft>
              <a:buClr>
                <a:srgbClr val="FF0000"/>
              </a:buClr>
              <a:buSzPts val="2730"/>
              <a:buFont typeface="Noto Sans Symbols"/>
              <a:buChar char="🖛"/>
            </a:pPr>
            <a:r>
              <a:rPr lang="en-US" sz="2100" b="1" i="0" u="none" strike="noStrike" cap="none">
                <a:solidFill>
                  <a:srgbClr val="FF0000"/>
                </a:solidFill>
                <a:latin typeface="Arial"/>
                <a:ea typeface="Arial"/>
                <a:cs typeface="Arial"/>
                <a:sym typeface="Arial"/>
              </a:rPr>
              <a:t>BÌNH ĐẲNG GIỚI THỰC CHẤT</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fade">
                                      <p:cBhvr>
                                        <p:cTn id="7" dur="500"/>
                                        <p:tgtEl>
                                          <p:spTgt spid="1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
                                            <p:txEl>
                                              <p:pRg st="1" end="1"/>
                                            </p:txEl>
                                          </p:spTgt>
                                        </p:tgtEl>
                                        <p:attrNameLst>
                                          <p:attrName>style.visibility</p:attrName>
                                        </p:attrNameLst>
                                      </p:cBhvr>
                                      <p:to>
                                        <p:strVal val="visible"/>
                                      </p:to>
                                    </p:set>
                                    <p:animEffect transition="in" filter="fade">
                                      <p:cBhvr>
                                        <p:cTn id="12" dur="500"/>
                                        <p:tgtEl>
                                          <p:spTgt spid="1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
                                            <p:txEl>
                                              <p:pRg st="2" end="2"/>
                                            </p:txEl>
                                          </p:spTgt>
                                        </p:tgtEl>
                                        <p:attrNameLst>
                                          <p:attrName>style.visibility</p:attrName>
                                        </p:attrNameLst>
                                      </p:cBhvr>
                                      <p:to>
                                        <p:strVal val="visible"/>
                                      </p:to>
                                    </p:set>
                                    <p:animEffect transition="in" filter="fade">
                                      <p:cBhvr>
                                        <p:cTn id="17" dur="500"/>
                                        <p:tgtEl>
                                          <p:spTgt spid="10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3">
                                            <p:txEl>
                                              <p:pRg st="3" end="3"/>
                                            </p:txEl>
                                          </p:spTgt>
                                        </p:tgtEl>
                                        <p:attrNameLst>
                                          <p:attrName>style.visibility</p:attrName>
                                        </p:attrNameLst>
                                      </p:cBhvr>
                                      <p:to>
                                        <p:strVal val="visible"/>
                                      </p:to>
                                    </p:set>
                                    <p:animEffect transition="in" filter="fade">
                                      <p:cBhvr>
                                        <p:cTn id="22" dur="500"/>
                                        <p:tgtEl>
                                          <p:spTgt spid="10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3">
                                            <p:txEl>
                                              <p:pRg st="4" end="4"/>
                                            </p:txEl>
                                          </p:spTgt>
                                        </p:tgtEl>
                                        <p:attrNameLst>
                                          <p:attrName>style.visibility</p:attrName>
                                        </p:attrNameLst>
                                      </p:cBhvr>
                                      <p:to>
                                        <p:strVal val="visible"/>
                                      </p:to>
                                    </p:set>
                                    <p:animEffect transition="in" filter="fade">
                                      <p:cBhvr>
                                        <p:cTn id="27" dur="500"/>
                                        <p:tgtEl>
                                          <p:spTgt spid="10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3">
                                            <p:txEl>
                                              <p:pRg st="5" end="5"/>
                                            </p:txEl>
                                          </p:spTgt>
                                        </p:tgtEl>
                                        <p:attrNameLst>
                                          <p:attrName>style.visibility</p:attrName>
                                        </p:attrNameLst>
                                      </p:cBhvr>
                                      <p:to>
                                        <p:strVal val="visible"/>
                                      </p:to>
                                    </p:set>
                                    <p:animEffect transition="in" filter="fade">
                                      <p:cBhvr>
                                        <p:cTn id="32" dur="500"/>
                                        <p:tgtEl>
                                          <p:spTgt spid="10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grpSp>
        <p:nvGrpSpPr>
          <p:cNvPr id="1019" name="Google Shape;1019;p103"/>
          <p:cNvGrpSpPr/>
          <p:nvPr/>
        </p:nvGrpSpPr>
        <p:grpSpPr>
          <a:xfrm>
            <a:off x="1143001" y="742950"/>
            <a:ext cx="6629396" cy="4400550"/>
            <a:chOff x="1" y="0"/>
            <a:chExt cx="6629396" cy="4400550"/>
          </a:xfrm>
        </p:grpSpPr>
        <p:sp>
          <p:nvSpPr>
            <p:cNvPr id="1020" name="Google Shape;1020;p103"/>
            <p:cNvSpPr/>
            <p:nvPr/>
          </p:nvSpPr>
          <p:spPr>
            <a:xfrm>
              <a:off x="1" y="0"/>
              <a:ext cx="6629396" cy="4400550"/>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03"/>
            <p:cNvSpPr/>
            <p:nvPr/>
          </p:nvSpPr>
          <p:spPr>
            <a:xfrm>
              <a:off x="3237" y="1320165"/>
              <a:ext cx="2136427" cy="1760220"/>
            </a:xfrm>
            <a:prstGeom prst="roundRect">
              <a:avLst>
                <a:gd name="adj" fmla="val 16667"/>
              </a:avLst>
            </a:prstGeom>
            <a:solidFill>
              <a:srgbClr val="E5B8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03"/>
            <p:cNvSpPr txBox="1"/>
            <p:nvPr/>
          </p:nvSpPr>
          <p:spPr>
            <a:xfrm>
              <a:off x="89164" y="1406092"/>
              <a:ext cx="1964573" cy="158836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Cân bằng giới là điều kiện cần </a:t>
              </a:r>
              <a:endParaRPr/>
            </a:p>
            <a:p>
              <a:pPr marL="0" marR="0" lvl="0" indent="0" algn="ctr" rtl="0">
                <a:lnSpc>
                  <a:spcPct val="90000"/>
                </a:lnSpc>
                <a:spcBef>
                  <a:spcPts val="84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Đảm bảo tỷ lệ tương quan phù hợp giữa 2 giới</a:t>
              </a:r>
              <a:r>
                <a:rPr lang="en-US" sz="2000" b="1" i="0" u="none" strike="noStrike" cap="none">
                  <a:solidFill>
                    <a:schemeClr val="dk1"/>
                  </a:solidFill>
                  <a:latin typeface="Arial"/>
                  <a:ea typeface="Arial"/>
                  <a:cs typeface="Arial"/>
                  <a:sym typeface="Arial"/>
                </a:rPr>
                <a:t>)</a:t>
              </a:r>
              <a:endParaRPr/>
            </a:p>
          </p:txBody>
        </p:sp>
        <p:sp>
          <p:nvSpPr>
            <p:cNvPr id="1023" name="Google Shape;1023;p103"/>
            <p:cNvSpPr/>
            <p:nvPr/>
          </p:nvSpPr>
          <p:spPr>
            <a:xfrm>
              <a:off x="2246486" y="1320165"/>
              <a:ext cx="2136427" cy="1760220"/>
            </a:xfrm>
            <a:prstGeom prst="roundRect">
              <a:avLst>
                <a:gd name="adj" fmla="val 16667"/>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03"/>
            <p:cNvSpPr txBox="1"/>
            <p:nvPr/>
          </p:nvSpPr>
          <p:spPr>
            <a:xfrm>
              <a:off x="2332413" y="1406092"/>
              <a:ext cx="1964573" cy="158836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Công bằng giới là điều kiện đủ </a:t>
              </a:r>
              <a:endParaRPr/>
            </a:p>
            <a:p>
              <a:pPr marL="0" marR="0" lvl="0" indent="0" algn="l" rtl="0">
                <a:lnSpc>
                  <a:spcPct val="90000"/>
                </a:lnSpc>
                <a:spcBef>
                  <a:spcPts val="84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(là cách thức và biện pháp cụ thể)</a:t>
              </a:r>
              <a:endParaRPr/>
            </a:p>
          </p:txBody>
        </p:sp>
        <p:sp>
          <p:nvSpPr>
            <p:cNvPr id="1025" name="Google Shape;1025;p103"/>
            <p:cNvSpPr/>
            <p:nvPr/>
          </p:nvSpPr>
          <p:spPr>
            <a:xfrm>
              <a:off x="4489735" y="1320165"/>
              <a:ext cx="2136427" cy="1760220"/>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03"/>
            <p:cNvSpPr txBox="1"/>
            <p:nvPr/>
          </p:nvSpPr>
          <p:spPr>
            <a:xfrm>
              <a:off x="4575662" y="1406092"/>
              <a:ext cx="1964573" cy="1588366"/>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Arial"/>
                <a:buNone/>
              </a:pPr>
              <a:r>
                <a:rPr lang="en-US" sz="3300" b="1" i="0" u="none" strike="noStrike" cap="none">
                  <a:solidFill>
                    <a:schemeClr val="lt1"/>
                  </a:solidFill>
                  <a:latin typeface="Arial"/>
                  <a:ea typeface="Arial"/>
                  <a:cs typeface="Arial"/>
                  <a:sym typeface="Arial"/>
                </a:rPr>
                <a:t>BÌNH ĐẲNG GIỚI</a:t>
              </a:r>
              <a:endParaRPr/>
            </a:p>
          </p:txBody>
        </p:sp>
      </p:grpSp>
      <p:sp>
        <p:nvSpPr>
          <p:cNvPr id="1027" name="Google Shape;1027;p103"/>
          <p:cNvSpPr/>
          <p:nvPr/>
        </p:nvSpPr>
        <p:spPr>
          <a:xfrm>
            <a:off x="1543050" y="114300"/>
            <a:ext cx="5829300" cy="514350"/>
          </a:xfrm>
          <a:prstGeom prst="flowChartAlternateProcess">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700"/>
              <a:buFont typeface="Arial"/>
              <a:buNone/>
            </a:pPr>
            <a:r>
              <a:rPr lang="en-US" sz="2700" b="1" i="0" u="none" strike="noStrike" cap="none">
                <a:solidFill>
                  <a:srgbClr val="002060"/>
                </a:solidFill>
                <a:latin typeface="Arial"/>
                <a:ea typeface="Arial"/>
                <a:cs typeface="Arial"/>
                <a:sym typeface="Arial"/>
              </a:rPr>
              <a:t>3.2. MỐI QUAN HỆ</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p:tgtEl>
                                          <p:spTgt spid="10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04"/>
          <p:cNvSpPr/>
          <p:nvPr/>
        </p:nvSpPr>
        <p:spPr>
          <a:xfrm>
            <a:off x="1771650" y="114300"/>
            <a:ext cx="4857750"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folHlink"/>
              </a:buClr>
              <a:buSzPts val="2160"/>
              <a:buFont typeface="Noto Sans Symbols"/>
              <a:buNone/>
            </a:pPr>
            <a:endParaRPr sz="2400" b="1" i="0" u="none" strike="noStrike" cap="none">
              <a:solidFill>
                <a:srgbClr val="006600"/>
              </a:solidFill>
              <a:latin typeface="Times New Roman"/>
              <a:ea typeface="Times New Roman"/>
              <a:cs typeface="Times New Roman"/>
              <a:sym typeface="Times New Roman"/>
            </a:endParaRPr>
          </a:p>
          <a:p>
            <a:pPr marL="0" marR="0" lvl="0" indent="0" algn="ctr" rtl="0">
              <a:lnSpc>
                <a:spcPct val="100000"/>
              </a:lnSpc>
              <a:spcBef>
                <a:spcPts val="1200"/>
              </a:spcBef>
              <a:spcAft>
                <a:spcPts val="0"/>
              </a:spcAft>
              <a:buClr>
                <a:schemeClr val="folHlink"/>
              </a:buClr>
              <a:buSzPts val="2160"/>
              <a:buFont typeface="Noto Sans Symbols"/>
              <a:buNone/>
            </a:pPr>
            <a:endParaRPr sz="2400" b="1" i="0" u="none" strike="noStrike" cap="none">
              <a:solidFill>
                <a:srgbClr val="006600"/>
              </a:solidFill>
              <a:latin typeface="Times New Roman"/>
              <a:ea typeface="Times New Roman"/>
              <a:cs typeface="Times New Roman"/>
              <a:sym typeface="Times New Roman"/>
            </a:endParaRPr>
          </a:p>
          <a:p>
            <a:pPr marL="0" marR="0" lvl="0" indent="0" algn="ctr" rtl="0">
              <a:lnSpc>
                <a:spcPct val="100000"/>
              </a:lnSpc>
              <a:spcBef>
                <a:spcPts val="1200"/>
              </a:spcBef>
              <a:spcAft>
                <a:spcPts val="0"/>
              </a:spcAft>
              <a:buClr>
                <a:schemeClr val="folHlink"/>
              </a:buClr>
              <a:buSzPts val="2160"/>
              <a:buFont typeface="Noto Sans Symbols"/>
              <a:buNone/>
            </a:pPr>
            <a:endParaRPr sz="2400" b="1" i="0" u="none" strike="noStrike" cap="none">
              <a:solidFill>
                <a:srgbClr val="006600"/>
              </a:solidFill>
              <a:latin typeface="Times New Roman"/>
              <a:ea typeface="Times New Roman"/>
              <a:cs typeface="Times New Roman"/>
              <a:sym typeface="Times New Roman"/>
            </a:endParaRPr>
          </a:p>
        </p:txBody>
      </p:sp>
      <p:pic>
        <p:nvPicPr>
          <p:cNvPr id="1033" name="Google Shape;1033;p104" descr="1"/>
          <p:cNvPicPr preferRelativeResize="0"/>
          <p:nvPr/>
        </p:nvPicPr>
        <p:blipFill rotWithShape="1">
          <a:blip r:embed="rId3">
            <a:alphaModFix/>
          </a:blip>
          <a:srcRect/>
          <a:stretch/>
        </p:blipFill>
        <p:spPr>
          <a:xfrm>
            <a:off x="2514600" y="571500"/>
            <a:ext cx="4338638" cy="1690688"/>
          </a:xfrm>
          <a:prstGeom prst="rect">
            <a:avLst/>
          </a:prstGeom>
          <a:noFill/>
          <a:ln>
            <a:noFill/>
          </a:ln>
        </p:spPr>
      </p:pic>
      <p:graphicFrame>
        <p:nvGraphicFramePr>
          <p:cNvPr id="1034" name="Google Shape;1034;p104"/>
          <p:cNvGraphicFramePr/>
          <p:nvPr/>
        </p:nvGraphicFramePr>
        <p:xfrm>
          <a:off x="2057400" y="2171700"/>
          <a:ext cx="5257800" cy="633425"/>
        </p:xfrm>
        <a:graphic>
          <a:graphicData uri="http://schemas.openxmlformats.org/drawingml/2006/table">
            <a:tbl>
              <a:tblPr>
                <a:noFill/>
                <a:tableStyleId>{15B20D8F-0277-44B1-8E8E-670F36562500}</a:tableStyleId>
              </a:tblPr>
              <a:tblGrid>
                <a:gridCol w="2651800">
                  <a:extLst>
                    <a:ext uri="{9D8B030D-6E8A-4147-A177-3AD203B41FA5}">
                      <a16:colId xmlns:a16="http://schemas.microsoft.com/office/drawing/2014/main" val="20000"/>
                    </a:ext>
                  </a:extLst>
                </a:gridCol>
                <a:gridCol w="2606000">
                  <a:extLst>
                    <a:ext uri="{9D8B030D-6E8A-4147-A177-3AD203B41FA5}">
                      <a16:colId xmlns:a16="http://schemas.microsoft.com/office/drawing/2014/main" val="20001"/>
                    </a:ext>
                  </a:extLst>
                </a:gridCol>
              </a:tblGrid>
              <a:tr h="125725">
                <a:tc gridSpan="2">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Times New Roman"/>
                        <a:ea typeface="Times New Roman"/>
                        <a:cs typeface="Times New Roman"/>
                        <a:sym typeface="Times New Roman"/>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53850">
                <a:tc>
                  <a:txBody>
                    <a:bodyPr/>
                    <a:lstStyle/>
                    <a:p>
                      <a:pPr marL="0" marR="0" lvl="0" indent="0" algn="ctr" rtl="0">
                        <a:lnSpc>
                          <a:spcPct val="100000"/>
                        </a:lnSpc>
                        <a:spcBef>
                          <a:spcPts val="0"/>
                        </a:spcBef>
                        <a:spcAft>
                          <a:spcPts val="0"/>
                        </a:spcAft>
                        <a:buClr>
                          <a:srgbClr val="0000FF"/>
                        </a:buClr>
                        <a:buSzPts val="1500"/>
                        <a:buFont typeface="Arial"/>
                        <a:buNone/>
                      </a:pPr>
                      <a:r>
                        <a:rPr lang="en-US" sz="1500" b="1" u="none" strike="noStrike" cap="none">
                          <a:solidFill>
                            <a:srgbClr val="0000FF"/>
                          </a:solidFill>
                          <a:latin typeface="Arial"/>
                          <a:ea typeface="Arial"/>
                          <a:cs typeface="Arial"/>
                          <a:sym typeface="Arial"/>
                        </a:rPr>
                        <a:t>Cơ hội như nhau</a:t>
                      </a:r>
                      <a:endParaRPr sz="1500" b="1" u="none" strike="noStrike" cap="none">
                        <a:latin typeface="Times New Roman"/>
                        <a:ea typeface="Times New Roman"/>
                        <a:cs typeface="Times New Roman"/>
                        <a:sym typeface="Times New Roman"/>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FF"/>
                        </a:buClr>
                        <a:buSzPts val="1500"/>
                        <a:buFont typeface="Arial"/>
                        <a:buNone/>
                      </a:pPr>
                      <a:r>
                        <a:rPr lang="en-US" sz="1500" b="1" u="none" strike="noStrike" cap="none">
                          <a:solidFill>
                            <a:srgbClr val="0000FF"/>
                          </a:solidFill>
                          <a:latin typeface="Arial"/>
                          <a:ea typeface="Arial"/>
                          <a:cs typeface="Arial"/>
                          <a:sym typeface="Arial"/>
                        </a:rPr>
                        <a:t>Đối xử phù hợp</a:t>
                      </a:r>
                      <a:endParaRPr sz="1500" b="1" u="none" strike="noStrike" cap="none">
                        <a:latin typeface="Times New Roman"/>
                        <a:ea typeface="Times New Roman"/>
                        <a:cs typeface="Times New Roman"/>
                        <a:sym typeface="Times New Roman"/>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53850">
                <a:tc gridSpan="2">
                  <a:txBody>
                    <a:bodyPr/>
                    <a:lstStyle/>
                    <a:p>
                      <a:pPr marL="0" marR="0" lvl="0" indent="0" algn="ctr" rtl="0">
                        <a:lnSpc>
                          <a:spcPct val="100000"/>
                        </a:lnSpc>
                        <a:spcBef>
                          <a:spcPts val="0"/>
                        </a:spcBef>
                        <a:spcAft>
                          <a:spcPts val="0"/>
                        </a:spcAft>
                        <a:buClr>
                          <a:srgbClr val="FF0000"/>
                        </a:buClr>
                        <a:buSzPts val="1500"/>
                        <a:buFont typeface="Arial"/>
                        <a:buNone/>
                      </a:pPr>
                      <a:r>
                        <a:rPr lang="en-US" sz="1500" b="1" u="none" strike="noStrike" cap="none">
                          <a:solidFill>
                            <a:srgbClr val="FF0000"/>
                          </a:solidFill>
                          <a:latin typeface="Arial"/>
                          <a:ea typeface="Arial"/>
                          <a:cs typeface="Arial"/>
                          <a:sym typeface="Arial"/>
                        </a:rPr>
                        <a:t>Kết quả công bằng            Bình đẳng thực chất</a:t>
                      </a:r>
                      <a:endParaRPr sz="1500" b="1" u="none" strike="noStrike" cap="none">
                        <a:solidFill>
                          <a:srgbClr val="FF0000"/>
                        </a:solidFill>
                        <a:latin typeface="Times New Roman"/>
                        <a:ea typeface="Times New Roman"/>
                        <a:cs typeface="Times New Roman"/>
                        <a:sym typeface="Times New Roman"/>
                      </a:endParaRPr>
                    </a:p>
                  </a:txBody>
                  <a:tcPr marL="51425" marR="514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035" name="Google Shape;1035;p104"/>
          <p:cNvSpPr/>
          <p:nvPr/>
        </p:nvSpPr>
        <p:spPr>
          <a:xfrm>
            <a:off x="4400550" y="2457450"/>
            <a:ext cx="514350" cy="111919"/>
          </a:xfrm>
          <a:prstGeom prst="rightArrow">
            <a:avLst>
              <a:gd name="adj1" fmla="val 50000"/>
              <a:gd name="adj2" fmla="val 50000"/>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chemeClr val="lt1"/>
              </a:solidFill>
              <a:latin typeface="Arial"/>
              <a:ea typeface="Arial"/>
              <a:cs typeface="Arial"/>
              <a:sym typeface="Arial"/>
            </a:endParaRPr>
          </a:p>
        </p:txBody>
      </p:sp>
      <p:sp>
        <p:nvSpPr>
          <p:cNvPr id="1036" name="Google Shape;1036;p104"/>
          <p:cNvSpPr txBox="1"/>
          <p:nvPr/>
        </p:nvSpPr>
        <p:spPr>
          <a:xfrm>
            <a:off x="1543050" y="2971800"/>
            <a:ext cx="7205414" cy="2114550"/>
          </a:xfrm>
          <a:prstGeom prst="rect">
            <a:avLst/>
          </a:prstGeom>
          <a:solidFill>
            <a:srgbClr val="FDE9D8"/>
          </a:solid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100" b="1" i="0" u="none" strike="noStrike" cap="none">
                <a:solidFill>
                  <a:schemeClr val="dk1"/>
                </a:solidFill>
                <a:latin typeface="Arial"/>
                <a:ea typeface="Arial"/>
                <a:cs typeface="Arial"/>
                <a:sym typeface="Arial"/>
              </a:rPr>
              <a:t>Công nhận rằng: Nam, nữ có những khác biệt về giới tính và giới, vì vậy họ có những thách thức/rào cản khác nhau trong công việc và trong cuộc sống.</a:t>
            </a:r>
            <a:endParaRPr/>
          </a:p>
          <a:p>
            <a:pPr marL="342900" marR="0" lvl="0" indent="-342900" algn="just" rtl="0">
              <a:lnSpc>
                <a:spcPct val="100000"/>
              </a:lnSpc>
              <a:spcBef>
                <a:spcPts val="420"/>
              </a:spcBef>
              <a:spcAft>
                <a:spcPts val="0"/>
              </a:spcAft>
              <a:buClr>
                <a:schemeClr val="dk1"/>
              </a:buClr>
              <a:buSzPts val="2100"/>
              <a:buFont typeface="Noto Sans Symbols"/>
              <a:buChar char="▪"/>
            </a:pPr>
            <a:r>
              <a:rPr lang="en-US" sz="2100" b="1" i="0" u="none" strike="noStrike" cap="none">
                <a:solidFill>
                  <a:schemeClr val="dk1"/>
                </a:solidFill>
                <a:latin typeface="Arial"/>
                <a:ea typeface="Arial"/>
                <a:cs typeface="Arial"/>
                <a:sym typeface="Arial"/>
              </a:rPr>
              <a:t>Cần có sự đối xử phù hợp – Đó là những </a:t>
            </a:r>
            <a:r>
              <a:rPr lang="en-US" sz="2100" b="1" i="0" u="none" strike="noStrike" cap="none">
                <a:solidFill>
                  <a:srgbClr val="0000FF"/>
                </a:solidFill>
                <a:latin typeface="Arial"/>
                <a:ea typeface="Arial"/>
                <a:cs typeface="Arial"/>
                <a:sym typeface="Arial"/>
              </a:rPr>
              <a:t>chính sách/biện pháp hỗ trợ đặc biệt</a:t>
            </a:r>
            <a:r>
              <a:rPr lang="en-US" sz="2100" b="1" i="0" u="none" strike="noStrike" cap="none">
                <a:solidFill>
                  <a:srgbClr val="FF0000"/>
                </a:solidFill>
                <a:latin typeface="Arial"/>
                <a:ea typeface="Arial"/>
                <a:cs typeface="Arial"/>
                <a:sym typeface="Arial"/>
              </a:rPr>
              <a:t> </a:t>
            </a:r>
            <a:r>
              <a:rPr lang="en-US" sz="2100" b="1" i="0" u="none" strike="noStrike" cap="none">
                <a:solidFill>
                  <a:schemeClr val="dk1"/>
                </a:solidFill>
                <a:latin typeface="Calibri"/>
                <a:ea typeface="Calibri"/>
                <a:cs typeface="Calibri"/>
                <a:sym typeface="Calibri"/>
              </a:rPr>
              <a:t>nhằm thúc đẩy và đảm bảo </a:t>
            </a:r>
            <a:r>
              <a:rPr lang="en-US" sz="2100" b="1" i="0" u="none" strike="noStrike" cap="none">
                <a:solidFill>
                  <a:srgbClr val="FF0000"/>
                </a:solidFill>
                <a:latin typeface="Calibri"/>
                <a:ea typeface="Calibri"/>
                <a:cs typeface="Calibri"/>
                <a:sym typeface="Calibri"/>
              </a:rPr>
              <a:t>bình đẳng giới thực chất</a:t>
            </a:r>
            <a:endParaRPr/>
          </a:p>
        </p:txBody>
      </p:sp>
      <p:sp>
        <p:nvSpPr>
          <p:cNvPr id="1037" name="Google Shape;1037;p104"/>
          <p:cNvSpPr txBox="1"/>
          <p:nvPr/>
        </p:nvSpPr>
        <p:spPr>
          <a:xfrm>
            <a:off x="1428750" y="114300"/>
            <a:ext cx="6172200" cy="514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BIỆN PHÁP THÚC ĐẨY BÌNH ĐẲNG GIỚI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p:tgtEl>
                                          <p:spTgt spid="10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additive="base">
                                        <p:cTn id="12" dur="500"/>
                                        <p:tgtEl>
                                          <p:spTgt spid="1034"/>
                                        </p:tgtEl>
                                        <p:attrNameLst>
                                          <p:attrName>ppt_w</p:attrName>
                                        </p:attrNameLst>
                                      </p:cBhvr>
                                      <p:tavLst>
                                        <p:tav tm="0">
                                          <p:val>
                                            <p:strVal val="0"/>
                                          </p:val>
                                        </p:tav>
                                        <p:tav tm="100000">
                                          <p:val>
                                            <p:strVal val="#ppt_w"/>
                                          </p:val>
                                        </p:tav>
                                      </p:tavLst>
                                    </p:anim>
                                    <p:anim calcmode="lin" valueType="num">
                                      <p:cBhvr additive="base">
                                        <p:cTn id="13" dur="500"/>
                                        <p:tgtEl>
                                          <p:spTgt spid="1034"/>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 calcmode="lin" valueType="num">
                                      <p:cBhvr additive="base">
                                        <p:cTn id="16" dur="500"/>
                                        <p:tgtEl>
                                          <p:spTgt spid="1035"/>
                                        </p:tgtEl>
                                        <p:attrNameLst>
                                          <p:attrName>ppt_w</p:attrName>
                                        </p:attrNameLst>
                                      </p:cBhvr>
                                      <p:tavLst>
                                        <p:tav tm="0">
                                          <p:val>
                                            <p:strVal val="0"/>
                                          </p:val>
                                        </p:tav>
                                        <p:tav tm="100000">
                                          <p:val>
                                            <p:strVal val="#ppt_w"/>
                                          </p:val>
                                        </p:tav>
                                      </p:tavLst>
                                    </p:anim>
                                    <p:anim calcmode="lin" valueType="num">
                                      <p:cBhvr additive="base">
                                        <p:cTn id="17" dur="500"/>
                                        <p:tgtEl>
                                          <p:spTgt spid="103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6">
                                            <p:txEl>
                                              <p:pRg st="0" end="0"/>
                                            </p:txEl>
                                          </p:spTgt>
                                        </p:tgtEl>
                                        <p:attrNameLst>
                                          <p:attrName>style.visibility</p:attrName>
                                        </p:attrNameLst>
                                      </p:cBhvr>
                                      <p:to>
                                        <p:strVal val="visible"/>
                                      </p:to>
                                    </p:set>
                                    <p:anim calcmode="lin" valueType="num">
                                      <p:cBhvr additive="base">
                                        <p:cTn id="22" dur="500"/>
                                        <p:tgtEl>
                                          <p:spTgt spid="10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6">
                                            <p:txEl>
                                              <p:pRg st="1" end="1"/>
                                            </p:txEl>
                                          </p:spTgt>
                                        </p:tgtEl>
                                        <p:attrNameLst>
                                          <p:attrName>style.visibility</p:attrName>
                                        </p:attrNameLst>
                                      </p:cBhvr>
                                      <p:to>
                                        <p:strVal val="visible"/>
                                      </p:to>
                                    </p:set>
                                    <p:anim calcmode="lin" valueType="num">
                                      <p:cBhvr additive="base">
                                        <p:cTn id="27" dur="500"/>
                                        <p:tgtEl>
                                          <p:spTgt spid="103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a:solidFill>
                  <a:srgbClr val="0000FF"/>
                </a:solidFill>
                <a:latin typeface="Arial"/>
                <a:ea typeface="Arial"/>
                <a:cs typeface="Arial"/>
                <a:sym typeface="Arial"/>
              </a:rPr>
              <a:t>MỤC TIÊU</a:t>
            </a:r>
            <a:endParaRPr sz="2700"/>
          </a:p>
        </p:txBody>
      </p:sp>
      <p:sp>
        <p:nvSpPr>
          <p:cNvPr id="305" name="Google Shape;305;p42"/>
          <p:cNvSpPr txBox="1">
            <a:spLocks noGrp="1"/>
          </p:cNvSpPr>
          <p:nvPr>
            <p:ph type="body" idx="1"/>
          </p:nvPr>
        </p:nvSpPr>
        <p:spPr>
          <a:xfrm>
            <a:off x="1259632" y="804519"/>
            <a:ext cx="7740352" cy="462915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20000"/>
              </a:lnSpc>
              <a:spcBef>
                <a:spcPts val="0"/>
              </a:spcBef>
              <a:spcAft>
                <a:spcPts val="0"/>
              </a:spcAft>
              <a:buClr>
                <a:srgbClr val="0000FF"/>
              </a:buClr>
              <a:buSzPts val="1800"/>
              <a:buFont typeface="Noto Sans Symbols"/>
              <a:buChar char="⮊"/>
            </a:pPr>
            <a:r>
              <a:rPr lang="en-US" sz="1800" b="1" i="0" u="none" strike="noStrike" cap="none">
                <a:solidFill>
                  <a:srgbClr val="205867"/>
                </a:solidFill>
                <a:latin typeface="Arial"/>
                <a:ea typeface="Arial"/>
                <a:cs typeface="Arial"/>
                <a:sym typeface="Arial"/>
              </a:rPr>
              <a:t>Cung cấp cho người học các kiến thức cơ bản về giới, và giới tính, và các khái niệm cân bằng giới, công bằng giới, bình đẳng giới, nhạy cảm giới, trách nhiệm giới, lồng ghép giới.</a:t>
            </a:r>
            <a:endParaRPr/>
          </a:p>
          <a:p>
            <a:pPr marL="342900" marR="0" lvl="0" indent="-342900" algn="just" rtl="0">
              <a:lnSpc>
                <a:spcPct val="120000"/>
              </a:lnSpc>
              <a:spcBef>
                <a:spcPts val="0"/>
              </a:spcBef>
              <a:spcAft>
                <a:spcPts val="0"/>
              </a:spcAft>
              <a:buClr>
                <a:srgbClr val="0000FF"/>
              </a:buClr>
              <a:buSzPts val="1800"/>
              <a:buFont typeface="Noto Sans Symbols"/>
              <a:buChar char="⮊"/>
            </a:pPr>
            <a:r>
              <a:rPr lang="en-US" sz="1800" b="1" i="0" u="none" strike="noStrike" cap="none">
                <a:solidFill>
                  <a:srgbClr val="205867"/>
                </a:solidFill>
                <a:latin typeface="Arial"/>
                <a:ea typeface="Arial"/>
                <a:cs typeface="Arial"/>
                <a:sym typeface="Arial"/>
              </a:rPr>
              <a:t>Nhận diện và phân tích được ảnh hưởng của các khuôn mẫu/ĐKG, sự PBĐXVG trong từng nội dung DH và GD HS để có biện pháp đáp ứng giới phù hợp, thay đổi mối quan hệ giới tích cực và hình thành các hành vi thúc đẩy BĐG trong lớp/nhà trường.</a:t>
            </a:r>
            <a:endParaRPr sz="1800" b="1" i="0" u="none" strike="noStrike" cap="none">
              <a:solidFill>
                <a:srgbClr val="205867"/>
              </a:solidFill>
              <a:latin typeface="Arial"/>
              <a:ea typeface="Arial"/>
              <a:cs typeface="Arial"/>
              <a:sym typeface="Arial"/>
            </a:endParaRPr>
          </a:p>
          <a:p>
            <a:pPr marL="342900" marR="0" lvl="0" indent="-342900" algn="just" rtl="0">
              <a:lnSpc>
                <a:spcPct val="120000"/>
              </a:lnSpc>
              <a:spcBef>
                <a:spcPts val="0"/>
              </a:spcBef>
              <a:spcAft>
                <a:spcPts val="0"/>
              </a:spcAft>
              <a:buClr>
                <a:srgbClr val="0000FF"/>
              </a:buClr>
              <a:buSzPts val="1800"/>
              <a:buFont typeface="Noto Sans Symbols"/>
              <a:buChar char="⮊"/>
            </a:pPr>
            <a:r>
              <a:rPr lang="en-US" sz="1800" b="1" i="0" u="none" strike="noStrike" cap="none">
                <a:solidFill>
                  <a:srgbClr val="205867"/>
                </a:solidFill>
                <a:latin typeface="Arial"/>
                <a:ea typeface="Arial"/>
                <a:cs typeface="Arial"/>
                <a:sym typeface="Arial"/>
              </a:rPr>
              <a:t>Giúp người học nhận diện được các hành vi BLTCSG/XHTD; hệ quả và nguyên nhân của BLTCSG/XHTD </a:t>
            </a:r>
            <a:endParaRPr/>
          </a:p>
          <a:p>
            <a:pPr marL="342900" marR="0" lvl="0" indent="-342900" algn="just" rtl="0">
              <a:lnSpc>
                <a:spcPct val="120000"/>
              </a:lnSpc>
              <a:spcBef>
                <a:spcPts val="0"/>
              </a:spcBef>
              <a:spcAft>
                <a:spcPts val="0"/>
              </a:spcAft>
              <a:buClr>
                <a:srgbClr val="0000FF"/>
              </a:buClr>
              <a:buSzPts val="1800"/>
              <a:buFont typeface="Noto Sans Symbols"/>
              <a:buChar char="⮊"/>
            </a:pPr>
            <a:r>
              <a:rPr lang="en-US" sz="1800" b="1" i="0" u="none" strike="noStrike" cap="none">
                <a:solidFill>
                  <a:srgbClr val="205867"/>
                </a:solidFill>
                <a:latin typeface="Arial"/>
                <a:ea typeface="Arial"/>
                <a:cs typeface="Arial"/>
                <a:sym typeface="Arial"/>
              </a:rPr>
              <a:t>Hỗ trợ người học nắm được qui trình xử lý BLTCSG/XHTD </a:t>
            </a:r>
            <a:endParaRPr/>
          </a:p>
          <a:p>
            <a:pPr marL="342900" marR="0" lvl="0" indent="-228600" algn="just" rtl="0">
              <a:lnSpc>
                <a:spcPct val="120000"/>
              </a:lnSpc>
              <a:spcBef>
                <a:spcPts val="0"/>
              </a:spcBef>
              <a:spcAft>
                <a:spcPts val="0"/>
              </a:spcAft>
              <a:buClr>
                <a:srgbClr val="0000FF"/>
              </a:buClr>
              <a:buSzPts val="1800"/>
              <a:buFont typeface="Noto Sans Symbols"/>
              <a:buNone/>
            </a:pPr>
            <a:endParaRPr sz="1800" b="1" i="0" u="none" strike="noStrike" cap="none">
              <a:solidFill>
                <a:srgbClr val="205867"/>
              </a:solidFill>
              <a:latin typeface="Arial"/>
              <a:ea typeface="Arial"/>
              <a:cs typeface="Arial"/>
              <a:sym typeface="Arial"/>
            </a:endParaRPr>
          </a:p>
          <a:p>
            <a:pPr marL="342900" marR="0" lvl="0" indent="-209550" algn="just" rtl="0">
              <a:lnSpc>
                <a:spcPct val="100000"/>
              </a:lnSpc>
              <a:spcBef>
                <a:spcPts val="0"/>
              </a:spcBef>
              <a:spcAft>
                <a:spcPts val="0"/>
              </a:spcAft>
              <a:buClr>
                <a:srgbClr val="0000FF"/>
              </a:buClr>
              <a:buSzPts val="2100"/>
              <a:buFont typeface="Noto Sans Symbols"/>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05"/>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250"/>
              <a:buNone/>
            </a:pPr>
            <a:r>
              <a:rPr lang="en-US" sz="2250" b="1">
                <a:solidFill>
                  <a:srgbClr val="1D1B10"/>
                </a:solidFill>
                <a:latin typeface="Arial"/>
                <a:ea typeface="Arial"/>
                <a:cs typeface="Arial"/>
                <a:sym typeface="Arial"/>
              </a:rPr>
              <a:t>Ví dụ: </a:t>
            </a:r>
            <a:r>
              <a:rPr lang="en-US" sz="2250" b="1">
                <a:solidFill>
                  <a:srgbClr val="FF0000"/>
                </a:solidFill>
                <a:latin typeface="Arial"/>
                <a:ea typeface="Arial"/>
                <a:cs typeface="Arial"/>
                <a:sym typeface="Arial"/>
              </a:rPr>
              <a:t>BĐG thực chất </a:t>
            </a:r>
            <a:r>
              <a:rPr lang="en-US" sz="2250" b="1">
                <a:solidFill>
                  <a:srgbClr val="0000FF"/>
                </a:solidFill>
                <a:latin typeface="Arial"/>
                <a:ea typeface="Arial"/>
                <a:cs typeface="Arial"/>
                <a:sym typeface="Arial"/>
              </a:rPr>
              <a:t>trong </a:t>
            </a:r>
            <a:r>
              <a:rPr lang="en-US" sz="2250">
                <a:solidFill>
                  <a:srgbClr val="0000FF"/>
                </a:solidFill>
                <a:latin typeface="Arial"/>
                <a:ea typeface="Arial"/>
                <a:cs typeface="Arial"/>
                <a:sym typeface="Arial"/>
              </a:rPr>
              <a:t>tình yêu</a:t>
            </a:r>
            <a:r>
              <a:rPr lang="en-US" sz="2250" b="1">
                <a:solidFill>
                  <a:srgbClr val="0000FF"/>
                </a:solidFill>
                <a:latin typeface="Arial"/>
                <a:ea typeface="Arial"/>
                <a:cs typeface="Arial"/>
                <a:sym typeface="Arial"/>
              </a:rPr>
              <a:t> nghĩa là:</a:t>
            </a:r>
            <a:endParaRPr sz="2250">
              <a:solidFill>
                <a:srgbClr val="0000FF"/>
              </a:solidFill>
              <a:latin typeface="Arial"/>
              <a:ea typeface="Arial"/>
              <a:cs typeface="Arial"/>
              <a:sym typeface="Arial"/>
            </a:endParaRPr>
          </a:p>
        </p:txBody>
      </p:sp>
      <p:sp>
        <p:nvSpPr>
          <p:cNvPr id="1043" name="Google Shape;1043;p105"/>
          <p:cNvSpPr txBox="1">
            <a:spLocks noGrp="1"/>
          </p:cNvSpPr>
          <p:nvPr>
            <p:ph type="body" idx="1"/>
          </p:nvPr>
        </p:nvSpPr>
        <p:spPr>
          <a:xfrm>
            <a:off x="1211505" y="826223"/>
            <a:ext cx="7956376" cy="349312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FF0000"/>
              </a:buClr>
              <a:buSzPts val="2100"/>
              <a:buFont typeface="Noto Sans Symbols"/>
              <a:buChar char="🖝"/>
            </a:pPr>
            <a:r>
              <a:rPr lang="en-US" sz="2100" b="0" i="0" u="none" strike="noStrike" cap="none">
                <a:solidFill>
                  <a:srgbClr val="000000"/>
                </a:solidFill>
                <a:latin typeface="Tahoma"/>
                <a:ea typeface="Tahoma"/>
                <a:cs typeface="Tahoma"/>
                <a:sym typeface="Tahoma"/>
              </a:rPr>
              <a:t>Bình đẳng về vị thế trong tình yêu</a:t>
            </a:r>
            <a:endParaRPr/>
          </a:p>
          <a:p>
            <a:pPr marL="342900" marR="0" lvl="0" indent="-342900" algn="l" rtl="0">
              <a:lnSpc>
                <a:spcPct val="100000"/>
              </a:lnSpc>
              <a:spcBef>
                <a:spcPts val="0"/>
              </a:spcBef>
              <a:spcAft>
                <a:spcPts val="0"/>
              </a:spcAft>
              <a:buClr>
                <a:srgbClr val="FF0000"/>
              </a:buClr>
              <a:buSzPts val="2100"/>
              <a:buFont typeface="Noto Sans Symbols"/>
              <a:buChar char="🖝"/>
            </a:pPr>
            <a:r>
              <a:rPr lang="en-US" sz="2100" b="0" i="0" u="none" strike="noStrike" cap="none">
                <a:solidFill>
                  <a:srgbClr val="000000"/>
                </a:solidFill>
                <a:latin typeface="Tahoma"/>
                <a:ea typeface="Tahoma"/>
                <a:cs typeface="Tahoma"/>
                <a:sym typeface="Tahoma"/>
              </a:rPr>
              <a:t>Bình đẳng cách thể hiện tình yêu:</a:t>
            </a:r>
            <a:endParaRPr sz="2100" b="0" i="0" u="none" strike="noStrike" cap="none">
              <a:solidFill>
                <a:srgbClr val="000000"/>
              </a:solidFill>
              <a:latin typeface="Tahoma"/>
              <a:ea typeface="Tahoma"/>
              <a:cs typeface="Tahoma"/>
              <a:sym typeface="Tahoma"/>
            </a:endParaRPr>
          </a:p>
          <a:p>
            <a:pPr marL="685800" marR="0" lvl="1" indent="-342900" algn="l" rtl="0">
              <a:lnSpc>
                <a:spcPct val="100000"/>
              </a:lnSpc>
              <a:spcBef>
                <a:spcPts val="0"/>
              </a:spcBef>
              <a:spcAft>
                <a:spcPts val="0"/>
              </a:spcAft>
              <a:buClr>
                <a:srgbClr val="0000FF"/>
              </a:buClr>
              <a:buSzPts val="2400"/>
              <a:buFont typeface="Noto Sans Symbols"/>
              <a:buChar char="⮊"/>
            </a:pPr>
            <a:r>
              <a:rPr lang="en-US" sz="2400" b="0" i="1" u="none" strike="noStrike" cap="none">
                <a:solidFill>
                  <a:srgbClr val="0000FF"/>
                </a:solidFill>
                <a:latin typeface="Calibri"/>
                <a:ea typeface="Calibri"/>
                <a:cs typeface="Calibri"/>
                <a:sym typeface="Calibri"/>
              </a:rPr>
              <a:t>Ai cũng có quyền bày tỏ cảm xúc</a:t>
            </a:r>
            <a:endParaRPr sz="2400" b="0" i="1" u="none" strike="noStrike" cap="none">
              <a:solidFill>
                <a:srgbClr val="0000FF"/>
              </a:solidFill>
              <a:latin typeface="Calibri"/>
              <a:ea typeface="Calibri"/>
              <a:cs typeface="Calibri"/>
              <a:sym typeface="Calibri"/>
            </a:endParaRPr>
          </a:p>
          <a:p>
            <a:pPr marL="685800" marR="0" lvl="1" indent="-342900" algn="l" rtl="0">
              <a:lnSpc>
                <a:spcPct val="100000"/>
              </a:lnSpc>
              <a:spcBef>
                <a:spcPts val="0"/>
              </a:spcBef>
              <a:spcAft>
                <a:spcPts val="0"/>
              </a:spcAft>
              <a:buClr>
                <a:srgbClr val="0000FF"/>
              </a:buClr>
              <a:buSzPts val="2400"/>
              <a:buFont typeface="Noto Sans Symbols"/>
              <a:buChar char="⮊"/>
            </a:pPr>
            <a:r>
              <a:rPr lang="en-US" sz="2400" b="0" i="1" u="none" strike="noStrike" cap="none">
                <a:solidFill>
                  <a:srgbClr val="0000FF"/>
                </a:solidFill>
                <a:latin typeface="Calibri"/>
                <a:ea typeface="Calibri"/>
                <a:cs typeface="Calibri"/>
                <a:sym typeface="Calibri"/>
              </a:rPr>
              <a:t>Ai cũng có quyền được hưởng hạnh phúc</a:t>
            </a:r>
            <a:endParaRPr sz="2400" b="0" i="1" u="none" strike="noStrike" cap="none">
              <a:solidFill>
                <a:srgbClr val="0000FF"/>
              </a:solidFill>
              <a:latin typeface="Calibri"/>
              <a:ea typeface="Calibri"/>
              <a:cs typeface="Calibri"/>
              <a:sym typeface="Calibri"/>
            </a:endParaRPr>
          </a:p>
          <a:p>
            <a:pPr marL="685800" marR="0" lvl="1" indent="-342900" algn="l" rtl="0">
              <a:lnSpc>
                <a:spcPct val="100000"/>
              </a:lnSpc>
              <a:spcBef>
                <a:spcPts val="0"/>
              </a:spcBef>
              <a:spcAft>
                <a:spcPts val="0"/>
              </a:spcAft>
              <a:buClr>
                <a:srgbClr val="0000FF"/>
              </a:buClr>
              <a:buSzPts val="2400"/>
              <a:buFont typeface="Noto Sans Symbols"/>
              <a:buChar char="⮊"/>
            </a:pPr>
            <a:r>
              <a:rPr lang="en-US" sz="2400" b="0" i="1" u="none" strike="noStrike" cap="none">
                <a:solidFill>
                  <a:srgbClr val="0000FF"/>
                </a:solidFill>
                <a:latin typeface="Calibri"/>
                <a:ea typeface="Calibri"/>
                <a:cs typeface="Calibri"/>
                <a:sym typeface="Calibri"/>
              </a:rPr>
              <a:t>Ai cũng cần được tôn trọng, sẻ chia</a:t>
            </a:r>
            <a:endParaRPr sz="2400" b="0" i="1" u="none" strike="noStrike" cap="none">
              <a:solidFill>
                <a:srgbClr val="0000FF"/>
              </a:solidFill>
              <a:latin typeface="Calibri"/>
              <a:ea typeface="Calibri"/>
              <a:cs typeface="Calibri"/>
              <a:sym typeface="Calibri"/>
            </a:endParaRPr>
          </a:p>
          <a:p>
            <a:pPr marL="685800" marR="0" lvl="1" indent="-342900" algn="l" rtl="0">
              <a:lnSpc>
                <a:spcPct val="100000"/>
              </a:lnSpc>
              <a:spcBef>
                <a:spcPts val="0"/>
              </a:spcBef>
              <a:spcAft>
                <a:spcPts val="0"/>
              </a:spcAft>
              <a:buClr>
                <a:srgbClr val="0000FF"/>
              </a:buClr>
              <a:buSzPts val="2400"/>
              <a:buFont typeface="Noto Sans Symbols"/>
              <a:buChar char="⮊"/>
            </a:pPr>
            <a:r>
              <a:rPr lang="en-US" sz="2400" b="0" i="1" u="none" strike="noStrike" cap="none">
                <a:solidFill>
                  <a:srgbClr val="0000FF"/>
                </a:solidFill>
                <a:latin typeface="Calibri"/>
                <a:ea typeface="Calibri"/>
                <a:cs typeface="Calibri"/>
                <a:sym typeface="Calibri"/>
              </a:rPr>
              <a:t>Ai cũng có quyền được quyết định các vấn đề yêu hay từ bỏ tình yêu, quan hệ tình dục hay từ chối</a:t>
            </a:r>
            <a:endParaRPr sz="2400" b="0" i="1" u="none" strike="noStrike" cap="none">
              <a:solidFill>
                <a:srgbClr val="0000FF"/>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SzPts val="2100"/>
              <a:buFont typeface="Noto Sans Symbols"/>
              <a:buChar char="🖝"/>
            </a:pPr>
            <a:r>
              <a:rPr lang="en-US" sz="2100" b="0" i="0" u="none" strike="noStrike" cap="none">
                <a:solidFill>
                  <a:srgbClr val="000000"/>
                </a:solidFill>
                <a:latin typeface="Tahoma"/>
                <a:ea typeface="Tahoma"/>
                <a:cs typeface="Tahoma"/>
                <a:sym typeface="Tahoma"/>
              </a:rPr>
              <a:t>…………………</a:t>
            </a:r>
            <a:endParaRPr sz="2100" b="0" i="0" u="none" strike="noStrike" cap="none">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3">
                                            <p:txEl>
                                              <p:pRg st="0" end="0"/>
                                            </p:txEl>
                                          </p:spTgt>
                                        </p:tgtEl>
                                        <p:attrNameLst>
                                          <p:attrName>style.visibility</p:attrName>
                                        </p:attrNameLst>
                                      </p:cBhvr>
                                      <p:to>
                                        <p:strVal val="visible"/>
                                      </p:to>
                                    </p:set>
                                    <p:animEffect transition="in" filter="fade">
                                      <p:cBhvr>
                                        <p:cTn id="7" dur="500"/>
                                        <p:tgtEl>
                                          <p:spTgt spid="1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3">
                                            <p:txEl>
                                              <p:pRg st="1" end="1"/>
                                            </p:txEl>
                                          </p:spTgt>
                                        </p:tgtEl>
                                        <p:attrNameLst>
                                          <p:attrName>style.visibility</p:attrName>
                                        </p:attrNameLst>
                                      </p:cBhvr>
                                      <p:to>
                                        <p:strVal val="visible"/>
                                      </p:to>
                                    </p:set>
                                    <p:animEffect transition="in" filter="fade">
                                      <p:cBhvr>
                                        <p:cTn id="12" dur="500"/>
                                        <p:tgtEl>
                                          <p:spTgt spid="1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3">
                                            <p:txEl>
                                              <p:pRg st="2" end="2"/>
                                            </p:txEl>
                                          </p:spTgt>
                                        </p:tgtEl>
                                        <p:attrNameLst>
                                          <p:attrName>style.visibility</p:attrName>
                                        </p:attrNameLst>
                                      </p:cBhvr>
                                      <p:to>
                                        <p:strVal val="visible"/>
                                      </p:to>
                                    </p:set>
                                    <p:animEffect transition="in" filter="fade">
                                      <p:cBhvr>
                                        <p:cTn id="17" dur="500"/>
                                        <p:tgtEl>
                                          <p:spTgt spid="1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3">
                                            <p:txEl>
                                              <p:pRg st="3" end="3"/>
                                            </p:txEl>
                                          </p:spTgt>
                                        </p:tgtEl>
                                        <p:attrNameLst>
                                          <p:attrName>style.visibility</p:attrName>
                                        </p:attrNameLst>
                                      </p:cBhvr>
                                      <p:to>
                                        <p:strVal val="visible"/>
                                      </p:to>
                                    </p:set>
                                    <p:animEffect transition="in" filter="fade">
                                      <p:cBhvr>
                                        <p:cTn id="22" dur="500"/>
                                        <p:tgtEl>
                                          <p:spTgt spid="1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3">
                                            <p:txEl>
                                              <p:pRg st="4" end="4"/>
                                            </p:txEl>
                                          </p:spTgt>
                                        </p:tgtEl>
                                        <p:attrNameLst>
                                          <p:attrName>style.visibility</p:attrName>
                                        </p:attrNameLst>
                                      </p:cBhvr>
                                      <p:to>
                                        <p:strVal val="visible"/>
                                      </p:to>
                                    </p:set>
                                    <p:animEffect transition="in" filter="fade">
                                      <p:cBhvr>
                                        <p:cTn id="27" dur="500"/>
                                        <p:tgtEl>
                                          <p:spTgt spid="1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3">
                                            <p:txEl>
                                              <p:pRg st="5" end="5"/>
                                            </p:txEl>
                                          </p:spTgt>
                                        </p:tgtEl>
                                        <p:attrNameLst>
                                          <p:attrName>style.visibility</p:attrName>
                                        </p:attrNameLst>
                                      </p:cBhvr>
                                      <p:to>
                                        <p:strVal val="visible"/>
                                      </p:to>
                                    </p:set>
                                    <p:animEffect transition="in" filter="fade">
                                      <p:cBhvr>
                                        <p:cTn id="32" dur="500"/>
                                        <p:tgtEl>
                                          <p:spTgt spid="1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3">
                                            <p:txEl>
                                              <p:pRg st="6" end="6"/>
                                            </p:txEl>
                                          </p:spTgt>
                                        </p:tgtEl>
                                        <p:attrNameLst>
                                          <p:attrName>style.visibility</p:attrName>
                                        </p:attrNameLst>
                                      </p:cBhvr>
                                      <p:to>
                                        <p:strVal val="visible"/>
                                      </p:to>
                                    </p:set>
                                    <p:animEffect transition="in" filter="fade">
                                      <p:cBhvr>
                                        <p:cTn id="37" dur="500"/>
                                        <p:tgtEl>
                                          <p:spTgt spid="1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06"/>
          <p:cNvSpPr/>
          <p:nvPr/>
        </p:nvSpPr>
        <p:spPr>
          <a:xfrm>
            <a:off x="1428751" y="742950"/>
            <a:ext cx="937022" cy="810816"/>
          </a:xfrm>
          <a:prstGeom prst="ellipse">
            <a:avLst/>
          </a:prstGeom>
          <a:gradFill>
            <a:gsLst>
              <a:gs pos="0">
                <a:srgbClr val="9933FF"/>
              </a:gs>
              <a:gs pos="50000">
                <a:srgbClr val="FBF7FF"/>
              </a:gs>
              <a:gs pos="100000">
                <a:srgbClr val="9933FF"/>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000"/>
              <a:buFont typeface="Arial"/>
              <a:buNone/>
            </a:pPr>
            <a:r>
              <a:rPr lang="en-US" sz="3000" b="1" i="0" u="none" strike="noStrike" cap="none">
                <a:solidFill>
                  <a:srgbClr val="FF0000"/>
                </a:solidFill>
                <a:latin typeface="Arial"/>
                <a:ea typeface="Arial"/>
                <a:cs typeface="Arial"/>
                <a:sym typeface="Arial"/>
              </a:rPr>
              <a:t>4</a:t>
            </a:r>
            <a:endParaRPr/>
          </a:p>
        </p:txBody>
      </p:sp>
      <p:sp>
        <p:nvSpPr>
          <p:cNvPr id="1049" name="Google Shape;1049;p106"/>
          <p:cNvSpPr/>
          <p:nvPr/>
        </p:nvSpPr>
        <p:spPr>
          <a:xfrm>
            <a:off x="2286000" y="457200"/>
            <a:ext cx="4914900" cy="13716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dk2">
                <a:alpha val="49803"/>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NHẠY CẢM GIỚI, TRÁCH NHIỆM</a:t>
            </a:r>
            <a:endParaRPr/>
          </a:p>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GIỚI VÀ LỒNG GHÉP GIỚI</a:t>
            </a:r>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pic>
        <p:nvPicPr>
          <p:cNvPr id="1050" name="Google Shape;1050;p106" descr="11"/>
          <p:cNvPicPr preferRelativeResize="0"/>
          <p:nvPr/>
        </p:nvPicPr>
        <p:blipFill rotWithShape="1">
          <a:blip r:embed="rId3">
            <a:alphaModFix/>
          </a:blip>
          <a:srcRect/>
          <a:stretch/>
        </p:blipFill>
        <p:spPr>
          <a:xfrm>
            <a:off x="2571750" y="1943100"/>
            <a:ext cx="4057650" cy="2800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anim calcmode="lin" valueType="num">
                                      <p:cBhvr additive="base">
                                        <p:cTn id="7" dur="500"/>
                                        <p:tgtEl>
                                          <p:spTgt spid="104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49"/>
                                        </p:tgtEl>
                                        <p:attrNameLst>
                                          <p:attrName>style.visibility</p:attrName>
                                        </p:attrNameLst>
                                      </p:cBhvr>
                                      <p:to>
                                        <p:strVal val="visible"/>
                                      </p:to>
                                    </p:set>
                                    <p:anim calcmode="lin" valueType="num">
                                      <p:cBhvr additive="base">
                                        <p:cTn id="10" dur="500"/>
                                        <p:tgtEl>
                                          <p:spTgt spid="10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07"/>
          <p:cNvSpPr txBox="1">
            <a:spLocks noGrp="1"/>
          </p:cNvSpPr>
          <p:nvPr>
            <p:ph type="title"/>
          </p:nvPr>
        </p:nvSpPr>
        <p:spPr>
          <a:xfrm>
            <a:off x="3131840" y="25735"/>
            <a:ext cx="6012160"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800"/>
              <a:buFont typeface="Arial"/>
              <a:buNone/>
            </a:pPr>
            <a:r>
              <a:rPr lang="en-US" sz="2800"/>
              <a:t>NHẠY CẢM GIỚI</a:t>
            </a:r>
            <a:endParaRPr/>
          </a:p>
        </p:txBody>
      </p:sp>
      <p:sp>
        <p:nvSpPr>
          <p:cNvPr id="1056" name="Google Shape;1056;p107"/>
          <p:cNvSpPr txBox="1">
            <a:spLocks noGrp="1"/>
          </p:cNvSpPr>
          <p:nvPr>
            <p:ph type="body" idx="1"/>
          </p:nvPr>
        </p:nvSpPr>
        <p:spPr>
          <a:xfrm>
            <a:off x="755576" y="800100"/>
            <a:ext cx="2800350" cy="2857500"/>
          </a:xfrm>
          <a:prstGeom prst="rect">
            <a:avLst/>
          </a:prstGeom>
          <a:noFill/>
          <a:ln>
            <a:noFill/>
          </a:ln>
        </p:spPr>
        <p:txBody>
          <a:bodyPr spcFirstLastPara="1" wrap="square" lIns="91425" tIns="45700" rIns="91425" bIns="45700" anchor="t" anchorCtr="0">
            <a:noAutofit/>
          </a:bodyPr>
          <a:lstStyle/>
          <a:p>
            <a:pPr marL="0" marR="0" lvl="0" indent="-114300" algn="l" rtl="0">
              <a:lnSpc>
                <a:spcPct val="100000"/>
              </a:lnSpc>
              <a:spcBef>
                <a:spcPts val="0"/>
              </a:spcBef>
              <a:spcAft>
                <a:spcPts val="0"/>
              </a:spcAft>
              <a:buClr>
                <a:srgbClr val="FF0000"/>
              </a:buClr>
              <a:buSzPts val="1800"/>
              <a:buFont typeface="Noto Sans Symbols"/>
              <a:buChar char="🟔"/>
            </a:pPr>
            <a:r>
              <a:rPr lang="en-US" sz="1800" b="1" i="0" u="none" strike="noStrike" cap="none">
                <a:solidFill>
                  <a:srgbClr val="FF0000"/>
                </a:solidFill>
                <a:latin typeface="Calibri"/>
                <a:ea typeface="Calibri"/>
                <a:cs typeface="Calibri"/>
                <a:sym typeface="Calibri"/>
              </a:rPr>
              <a:t>Hãy quan sát bức tranh và cùng suy ngẫm:</a:t>
            </a:r>
            <a:endParaRPr/>
          </a:p>
          <a:p>
            <a:pPr marL="0" marR="0" lvl="0" indent="-114300" algn="l" rtl="0">
              <a:lnSpc>
                <a:spcPct val="100000"/>
              </a:lnSpc>
              <a:spcBef>
                <a:spcPts val="0"/>
              </a:spcBef>
              <a:spcAft>
                <a:spcPts val="0"/>
              </a:spcAft>
              <a:buClr>
                <a:srgbClr val="000000"/>
              </a:buClr>
              <a:buSzPts val="1800"/>
              <a:buFont typeface="Arial"/>
              <a:buAutoNum type="arabicPeriod"/>
            </a:pPr>
            <a:r>
              <a:rPr lang="en-US" sz="1800" b="1" i="1" u="none" strike="noStrike" cap="none">
                <a:solidFill>
                  <a:srgbClr val="000000"/>
                </a:solidFill>
                <a:latin typeface="Calibri"/>
                <a:ea typeface="Calibri"/>
                <a:cs typeface="Calibri"/>
                <a:sym typeface="Calibri"/>
              </a:rPr>
              <a:t>Những hình ảnh/chi tiết nào cho thấy đã có thay đổi tích cực về giới?</a:t>
            </a:r>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2. Những hình ảnh/chi tiết nào cho thấy vẫn tồn tại định kiến giới?</a:t>
            </a:r>
            <a:endParaRPr sz="1800" b="1" i="1" u="none" strike="noStrike" cap="none">
              <a:solidFill>
                <a:srgbClr val="000000"/>
              </a:solidFill>
              <a:latin typeface="Calibri"/>
              <a:ea typeface="Calibri"/>
              <a:cs typeface="Calibri"/>
              <a:sym typeface="Calibri"/>
            </a:endParaRPr>
          </a:p>
        </p:txBody>
      </p:sp>
      <p:pic>
        <p:nvPicPr>
          <p:cNvPr id="1057" name="Google Shape;1057;p107" descr="E:\VVOB. 2014\Lop tap huan LGG trong GD cua Thuy\Anh MN+TH\Anh DKG ve nghe.jpg"/>
          <p:cNvPicPr preferRelativeResize="0"/>
          <p:nvPr/>
        </p:nvPicPr>
        <p:blipFill rotWithShape="1">
          <a:blip r:embed="rId3">
            <a:alphaModFix/>
          </a:blip>
          <a:srcRect/>
          <a:stretch/>
        </p:blipFill>
        <p:spPr>
          <a:xfrm>
            <a:off x="4171950" y="800100"/>
            <a:ext cx="3543300" cy="2743200"/>
          </a:xfrm>
          <a:prstGeom prst="rect">
            <a:avLst/>
          </a:prstGeom>
          <a:noFill/>
          <a:ln>
            <a:noFill/>
          </a:ln>
        </p:spPr>
      </p:pic>
      <p:sp>
        <p:nvSpPr>
          <p:cNvPr id="1058" name="Google Shape;1058;p107"/>
          <p:cNvSpPr/>
          <p:nvPr/>
        </p:nvSpPr>
        <p:spPr>
          <a:xfrm>
            <a:off x="1257300" y="3957504"/>
            <a:ext cx="7131124" cy="106182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100"/>
              <a:buFont typeface="Noto Sans Symbols"/>
              <a:buChar char="❖"/>
            </a:pPr>
            <a:r>
              <a:rPr lang="en-US" sz="2100" b="1" i="1" u="none" strike="noStrike" cap="none">
                <a:solidFill>
                  <a:srgbClr val="FF0000"/>
                </a:solidFill>
                <a:latin typeface="Calibri"/>
                <a:ea typeface="Calibri"/>
                <a:cs typeface="Calibri"/>
                <a:sym typeface="Calibri"/>
              </a:rPr>
              <a:t>Nhạy cảm giới </a:t>
            </a:r>
            <a:r>
              <a:rPr lang="en-US" sz="2100" b="1" i="1" u="none" strike="noStrike" cap="none">
                <a:solidFill>
                  <a:srgbClr val="0000FF"/>
                </a:solidFill>
                <a:latin typeface="Calibri"/>
                <a:ea typeface="Calibri"/>
                <a:cs typeface="Calibri"/>
                <a:sym typeface="Calibri"/>
              </a:rPr>
              <a:t>là khả năng nhận biết được những khác biệt giới, vấn đề giới và bất bình đẳng giới hiện có, kết hợp chúng vào các chiến lược và hành động</a:t>
            </a:r>
            <a:endParaRPr sz="2100" b="1" i="0" u="none" strike="noStrike" cap="none">
              <a:solidFill>
                <a:srgbClr val="0000FF"/>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08"/>
          <p:cNvSpPr/>
          <p:nvPr/>
        </p:nvSpPr>
        <p:spPr>
          <a:xfrm>
            <a:off x="1257300" y="742950"/>
            <a:ext cx="6743700" cy="106182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100"/>
              <a:buFont typeface="Noto Sans Symbols"/>
              <a:buChar char="❖"/>
            </a:pPr>
            <a:r>
              <a:rPr lang="en-US" sz="2100" b="1" i="1" u="none" strike="noStrike" cap="none">
                <a:solidFill>
                  <a:srgbClr val="FF0000"/>
                </a:solidFill>
                <a:latin typeface="Calibri"/>
                <a:ea typeface="Calibri"/>
                <a:cs typeface="Calibri"/>
                <a:sym typeface="Calibri"/>
              </a:rPr>
              <a:t>Trách nhiệm giới </a:t>
            </a:r>
            <a:r>
              <a:rPr lang="en-US" sz="2100" b="1" i="1" u="none" strike="noStrike" cap="none">
                <a:solidFill>
                  <a:srgbClr val="0000FF"/>
                </a:solidFill>
                <a:latin typeface="Calibri"/>
                <a:ea typeface="Calibri"/>
                <a:cs typeface="Calibri"/>
                <a:sym typeface="Calibri"/>
              </a:rPr>
              <a:t>chỉ những hành động thực tiễn của cá nhân hoặc tổ chức để giải quyết các vấn đề giới, nhằm cải thiện hoặc loại trừ tình trạng bất bình đẳng giới.</a:t>
            </a:r>
            <a:endParaRPr/>
          </a:p>
        </p:txBody>
      </p:sp>
      <p:pic>
        <p:nvPicPr>
          <p:cNvPr id="1064" name="Google Shape;1064;p108" descr="DSC08574"/>
          <p:cNvPicPr preferRelativeResize="0"/>
          <p:nvPr/>
        </p:nvPicPr>
        <p:blipFill rotWithShape="1">
          <a:blip r:embed="rId3">
            <a:alphaModFix/>
          </a:blip>
          <a:srcRect/>
          <a:stretch/>
        </p:blipFill>
        <p:spPr>
          <a:xfrm>
            <a:off x="2803208" y="1821656"/>
            <a:ext cx="1743075" cy="1270635"/>
          </a:xfrm>
          <a:prstGeom prst="rect">
            <a:avLst/>
          </a:prstGeom>
          <a:noFill/>
          <a:ln>
            <a:noFill/>
          </a:ln>
        </p:spPr>
      </p:pic>
      <p:pic>
        <p:nvPicPr>
          <p:cNvPr id="1065" name="Google Shape;1065;p108" descr="DSC_0181"/>
          <p:cNvPicPr preferRelativeResize="0"/>
          <p:nvPr/>
        </p:nvPicPr>
        <p:blipFill rotWithShape="1">
          <a:blip r:embed="rId4">
            <a:alphaModFix/>
          </a:blip>
          <a:srcRect t="20279" r="17208"/>
          <a:stretch/>
        </p:blipFill>
        <p:spPr>
          <a:xfrm>
            <a:off x="4589145" y="1771650"/>
            <a:ext cx="1751648" cy="1321594"/>
          </a:xfrm>
          <a:prstGeom prst="rect">
            <a:avLst/>
          </a:prstGeom>
          <a:noFill/>
          <a:ln>
            <a:noFill/>
          </a:ln>
        </p:spPr>
      </p:pic>
      <p:sp>
        <p:nvSpPr>
          <p:cNvPr id="1066" name="Google Shape;1066;p108"/>
          <p:cNvSpPr/>
          <p:nvPr/>
        </p:nvSpPr>
        <p:spPr>
          <a:xfrm>
            <a:off x="1257300" y="3143250"/>
            <a:ext cx="6572250"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500"/>
              <a:buFont typeface="Calibri"/>
              <a:buNone/>
            </a:pPr>
            <a:r>
              <a:rPr lang="en-US" sz="1500" b="0" i="0" u="none" strike="noStrike" cap="none">
                <a:solidFill>
                  <a:srgbClr val="C00000"/>
                </a:solidFill>
                <a:latin typeface="Calibri"/>
                <a:ea typeface="Calibri"/>
                <a:cs typeface="Calibri"/>
                <a:sym typeface="Calibri"/>
              </a:rPr>
              <a:t>Ví dụ: Nhìn vào hình ảnh HĐ tư vấn hướng nghiệp này, nếu GV có TNG sẽ nhận ra:</a:t>
            </a:r>
            <a:endParaRPr/>
          </a:p>
          <a:p>
            <a:pPr marL="257175" marR="0" lvl="0" indent="-257175"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Có rất ít HS nữ tham gia nhóm tư vấn khối các nghề kỹ thuật, ngược lại, khối các nghề xã hội không có HS nam tham gia</a:t>
            </a:r>
            <a:endParaRPr sz="1500" b="0" i="0" u="none" strike="noStrike" cap="none">
              <a:solidFill>
                <a:srgbClr val="000000"/>
              </a:solidFill>
              <a:latin typeface="Calibri"/>
              <a:ea typeface="Calibri"/>
              <a:cs typeface="Calibri"/>
              <a:sym typeface="Calibri"/>
            </a:endParaRPr>
          </a:p>
          <a:p>
            <a:pPr marL="257175" marR="0" lvl="0" indent="-257175"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Chủ động tìm hiểu nguyên nhân của vấn đề giới đó </a:t>
            </a:r>
            <a:endParaRPr/>
          </a:p>
          <a:p>
            <a:pPr marL="257175" marR="0" lvl="0" indent="-257175"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Hành động ngay lập tức: báo cáo với BGH, lên KH tư vấn hướng nghiệp cho HS, cung cấp thông tin về ngành nghề có NCG; tổ chức hội thảo, diễn đàn hướng nghiệp có NCG,…hướng dẫn hỗ trợ nam, nữ HS chọn nghề/ngành học theo sở thích, năng lực,….</a:t>
            </a:r>
            <a:endParaRPr/>
          </a:p>
        </p:txBody>
      </p:sp>
      <p:sp>
        <p:nvSpPr>
          <p:cNvPr id="1067" name="Google Shape;1067;p108"/>
          <p:cNvSpPr txBox="1">
            <a:spLocks noGrp="1"/>
          </p:cNvSpPr>
          <p:nvPr>
            <p:ph type="title"/>
          </p:nvPr>
        </p:nvSpPr>
        <p:spPr>
          <a:xfrm>
            <a:off x="611560" y="44914"/>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TRÁCH NHIỆM GIỚI</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09"/>
          <p:cNvSpPr txBox="1">
            <a:spLocks noGrp="1"/>
          </p:cNvSpPr>
          <p:nvPr>
            <p:ph type="title"/>
          </p:nvPr>
        </p:nvSpPr>
        <p:spPr>
          <a:xfrm>
            <a:off x="899592" y="25735"/>
            <a:ext cx="8244407"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200"/>
              <a:buFont typeface="Arial"/>
              <a:buNone/>
            </a:pPr>
            <a:r>
              <a:rPr lang="en-US" sz="3200"/>
              <a:t>LỒNG GHÉP GIỚI</a:t>
            </a:r>
            <a:endParaRPr/>
          </a:p>
        </p:txBody>
      </p:sp>
      <p:sp>
        <p:nvSpPr>
          <p:cNvPr id="1073" name="Google Shape;1073;p109"/>
          <p:cNvSpPr txBox="1">
            <a:spLocks noGrp="1"/>
          </p:cNvSpPr>
          <p:nvPr>
            <p:ph type="body" idx="1"/>
          </p:nvPr>
        </p:nvSpPr>
        <p:spPr>
          <a:xfrm>
            <a:off x="539552" y="659221"/>
            <a:ext cx="7590766" cy="2628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FF"/>
              </a:buClr>
              <a:buSzPts val="2100"/>
              <a:buFont typeface="Noto Sans Symbols"/>
              <a:buChar char="✪"/>
            </a:pPr>
            <a:r>
              <a:rPr lang="en-US" sz="2100" b="1" i="0" u="none" strike="noStrike" cap="none">
                <a:solidFill>
                  <a:srgbClr val="FF0000"/>
                </a:solidFill>
                <a:latin typeface="Calibri"/>
                <a:ea typeface="Calibri"/>
                <a:cs typeface="Calibri"/>
                <a:sym typeface="Calibri"/>
              </a:rPr>
              <a:t>Lồng ghép giới </a:t>
            </a:r>
            <a:r>
              <a:rPr lang="en-US" sz="2100" b="1" i="1" u="none" strike="noStrike" cap="none">
                <a:solidFill>
                  <a:srgbClr val="0000FF"/>
                </a:solidFill>
                <a:latin typeface="Calibri"/>
                <a:ea typeface="Calibri"/>
                <a:cs typeface="Calibri"/>
                <a:sym typeface="Calibri"/>
              </a:rPr>
              <a:t>là một chiến lược nhằm đưa mối quan tâm và kinh nghiệm của PN và NG vào quá trình thiết kế, thực hiện, giám sát và đánh giá các chính sách, chương trình như một phần không thể thiếu của chính sách, chương trình đó,…để PN và NG cùng được thụ hưởng bình đẳng và để tình trạng bất bình đẳng không còn bị kéo dài dai dẳng</a:t>
            </a:r>
            <a:endParaRPr sz="2100" b="1" i="1" u="none" strike="noStrike" cap="none">
              <a:solidFill>
                <a:srgbClr val="0000FF"/>
              </a:solidFill>
              <a:latin typeface="Calibri"/>
              <a:ea typeface="Calibri"/>
              <a:cs typeface="Calibri"/>
              <a:sym typeface="Calibri"/>
            </a:endParaRPr>
          </a:p>
          <a:p>
            <a:pPr marL="0" marR="0" lvl="0" indent="-133350" algn="l" rtl="0">
              <a:lnSpc>
                <a:spcPct val="100000"/>
              </a:lnSpc>
              <a:spcBef>
                <a:spcPts val="0"/>
              </a:spcBef>
              <a:spcAft>
                <a:spcPts val="0"/>
              </a:spcAft>
              <a:buClr>
                <a:srgbClr val="0000FF"/>
              </a:buClr>
              <a:buSzPts val="2100"/>
              <a:buFont typeface="Noto Sans Symbols"/>
              <a:buChar char="⮚"/>
            </a:pPr>
            <a:r>
              <a:rPr lang="en-US" sz="2100" b="1" i="1" u="none" strike="noStrike" cap="none">
                <a:solidFill>
                  <a:srgbClr val="0000FF"/>
                </a:solidFill>
                <a:latin typeface="Calibri"/>
                <a:ea typeface="Calibri"/>
                <a:cs typeface="Calibri"/>
                <a:sym typeface="Calibri"/>
              </a:rPr>
              <a:t>LGG chính là phương thức để đạt được bình đẳng giới</a:t>
            </a:r>
            <a:endParaRPr sz="2100" b="1" i="0" u="none" strike="noStrike" cap="none">
              <a:solidFill>
                <a:srgbClr val="000000"/>
              </a:solidFill>
              <a:latin typeface="Calibri"/>
              <a:ea typeface="Calibri"/>
              <a:cs typeface="Calibri"/>
              <a:sym typeface="Calibri"/>
            </a:endParaRPr>
          </a:p>
        </p:txBody>
      </p:sp>
      <p:sp>
        <p:nvSpPr>
          <p:cNvPr id="1074" name="Google Shape;1074;p109"/>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74</a:t>
            </a:fld>
            <a:endParaRPr sz="1400" b="0" i="0" u="none" strike="noStrike" cap="none">
              <a:solidFill>
                <a:srgbClr val="898989"/>
              </a:solidFill>
              <a:latin typeface="Calibri"/>
              <a:ea typeface="Calibri"/>
              <a:cs typeface="Calibri"/>
              <a:sym typeface="Calibri"/>
            </a:endParaRPr>
          </a:p>
        </p:txBody>
      </p:sp>
      <p:pic>
        <p:nvPicPr>
          <p:cNvPr id="1075" name="Google Shape;1075;p109" descr="http://img2.news.zing.vn/2013/02/10/phi-cong2.jpg"/>
          <p:cNvPicPr preferRelativeResize="0"/>
          <p:nvPr/>
        </p:nvPicPr>
        <p:blipFill rotWithShape="1">
          <a:blip r:embed="rId3">
            <a:alphaModFix/>
          </a:blip>
          <a:srcRect/>
          <a:stretch/>
        </p:blipFill>
        <p:spPr>
          <a:xfrm>
            <a:off x="1714500" y="3429000"/>
            <a:ext cx="2800350" cy="1657350"/>
          </a:xfrm>
          <a:prstGeom prst="rect">
            <a:avLst/>
          </a:prstGeom>
          <a:noFill/>
          <a:ln>
            <a:noFill/>
          </a:ln>
        </p:spPr>
      </p:pic>
      <p:pic>
        <p:nvPicPr>
          <p:cNvPr id="1076" name="Google Shape;1076;p109" descr="http://cms.evn.com.vn/Portals/0/userfiles/luongtcdl/2014/5/CongnhanEVN.jpg"/>
          <p:cNvPicPr preferRelativeResize="0"/>
          <p:nvPr/>
        </p:nvPicPr>
        <p:blipFill rotWithShape="1">
          <a:blip r:embed="rId4">
            <a:alphaModFix/>
          </a:blip>
          <a:srcRect/>
          <a:stretch/>
        </p:blipFill>
        <p:spPr>
          <a:xfrm>
            <a:off x="4743450" y="3429000"/>
            <a:ext cx="2914650" cy="165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3">
                                            <p:txEl>
                                              <p:pRg st="0" end="0"/>
                                            </p:txEl>
                                          </p:spTgt>
                                        </p:tgtEl>
                                        <p:attrNameLst>
                                          <p:attrName>style.visibility</p:attrName>
                                        </p:attrNameLst>
                                      </p:cBhvr>
                                      <p:to>
                                        <p:strVal val="visible"/>
                                      </p:to>
                                    </p:set>
                                    <p:animEffect transition="in" filter="fade">
                                      <p:cBhvr>
                                        <p:cTn id="7" dur="500"/>
                                        <p:tgtEl>
                                          <p:spTgt spid="10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3">
                                            <p:txEl>
                                              <p:pRg st="1" end="1"/>
                                            </p:txEl>
                                          </p:spTgt>
                                        </p:tgtEl>
                                        <p:attrNameLst>
                                          <p:attrName>style.visibility</p:attrName>
                                        </p:attrNameLst>
                                      </p:cBhvr>
                                      <p:to>
                                        <p:strVal val="visible"/>
                                      </p:to>
                                    </p:set>
                                    <p:animEffect transition="in" filter="fade">
                                      <p:cBhvr>
                                        <p:cTn id="12" dur="500"/>
                                        <p:tgtEl>
                                          <p:spTgt spid="10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grpSp>
        <p:nvGrpSpPr>
          <p:cNvPr id="1081" name="Google Shape;1081;p110"/>
          <p:cNvGrpSpPr/>
          <p:nvPr/>
        </p:nvGrpSpPr>
        <p:grpSpPr>
          <a:xfrm rot="-1657830">
            <a:off x="3082667" y="751655"/>
            <a:ext cx="3293269" cy="374284"/>
            <a:chOff x="1392" y="3316"/>
            <a:chExt cx="3360" cy="177"/>
          </a:xfrm>
        </p:grpSpPr>
        <p:sp>
          <p:nvSpPr>
            <p:cNvPr id="1082" name="Google Shape;1082;p110"/>
            <p:cNvSpPr/>
            <p:nvPr/>
          </p:nvSpPr>
          <p:spPr>
            <a:xfrm>
              <a:off x="1392" y="3316"/>
              <a:ext cx="3350" cy="169"/>
            </a:xfrm>
            <a:prstGeom prst="ellipse">
              <a:avLst/>
            </a:prstGeom>
            <a:gradFill>
              <a:gsLst>
                <a:gs pos="0">
                  <a:srgbClr val="FFFFFF"/>
                </a:gs>
                <a:gs pos="50000">
                  <a:srgbClr val="00CC66"/>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3" name="Google Shape;1083;p110"/>
            <p:cNvSpPr/>
            <p:nvPr/>
          </p:nvSpPr>
          <p:spPr>
            <a:xfrm>
              <a:off x="1392" y="3324"/>
              <a:ext cx="3360" cy="169"/>
            </a:xfrm>
            <a:prstGeom prst="ellipse">
              <a:avLst/>
            </a:prstGeom>
            <a:gradFill>
              <a:gsLst>
                <a:gs pos="0">
                  <a:srgbClr val="00CC66">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4" name="Google Shape;1084;p110"/>
            <p:cNvSpPr/>
            <p:nvPr/>
          </p:nvSpPr>
          <p:spPr>
            <a:xfrm>
              <a:off x="1417" y="3324"/>
              <a:ext cx="3287" cy="169"/>
            </a:xfrm>
            <a:prstGeom prst="ellipse">
              <a:avLst/>
            </a:prstGeom>
            <a:gradFill>
              <a:gsLst>
                <a:gs pos="0">
                  <a:srgbClr val="006E37"/>
                </a:gs>
                <a:gs pos="50000">
                  <a:srgbClr val="00CC66"/>
                </a:gs>
                <a:gs pos="100000">
                  <a:srgbClr val="006E37"/>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5" name="Google Shape;1085;p110"/>
            <p:cNvSpPr/>
            <p:nvPr/>
          </p:nvSpPr>
          <p:spPr>
            <a:xfrm>
              <a:off x="1417" y="3324"/>
              <a:ext cx="3287" cy="169"/>
            </a:xfrm>
            <a:prstGeom prst="ellipse">
              <a:avLst/>
            </a:prstGeom>
            <a:gradFill>
              <a:gsLst>
                <a:gs pos="0">
                  <a:srgbClr val="008241"/>
                </a:gs>
                <a:gs pos="100000">
                  <a:srgbClr val="00CC66">
                    <a:alpha val="0"/>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1086" name="Google Shape;1086;p110"/>
          <p:cNvGrpSpPr/>
          <p:nvPr/>
        </p:nvGrpSpPr>
        <p:grpSpPr>
          <a:xfrm>
            <a:off x="1200150" y="1784939"/>
            <a:ext cx="2305595" cy="1615386"/>
            <a:chOff x="839" y="1329"/>
            <a:chExt cx="806" cy="653"/>
          </a:xfrm>
        </p:grpSpPr>
        <p:sp>
          <p:nvSpPr>
            <p:cNvPr id="1087" name="Google Shape;1087;p110"/>
            <p:cNvSpPr/>
            <p:nvPr/>
          </p:nvSpPr>
          <p:spPr>
            <a:xfrm>
              <a:off x="839" y="1583"/>
              <a:ext cx="91" cy="144"/>
            </a:xfrm>
            <a:prstGeom prst="ellipse">
              <a:avLst/>
            </a:prstGeom>
            <a:gradFill>
              <a:gsLst>
                <a:gs pos="0">
                  <a:srgbClr val="FFFFFF"/>
                </a:gs>
                <a:gs pos="50000">
                  <a:srgbClr val="00CC66"/>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8" name="Google Shape;1088;p110"/>
            <p:cNvSpPr/>
            <p:nvPr/>
          </p:nvSpPr>
          <p:spPr>
            <a:xfrm>
              <a:off x="839" y="1583"/>
              <a:ext cx="91" cy="144"/>
            </a:xfrm>
            <a:prstGeom prst="ellipse">
              <a:avLst/>
            </a:prstGeom>
            <a:gradFill>
              <a:gsLst>
                <a:gs pos="0">
                  <a:srgbClr val="00CC66">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9" name="Google Shape;1089;p110"/>
            <p:cNvSpPr/>
            <p:nvPr/>
          </p:nvSpPr>
          <p:spPr>
            <a:xfrm>
              <a:off x="895" y="1583"/>
              <a:ext cx="750" cy="144"/>
            </a:xfrm>
            <a:prstGeom prst="ellipse">
              <a:avLst/>
            </a:prstGeom>
            <a:gradFill>
              <a:gsLst>
                <a:gs pos="0">
                  <a:srgbClr val="006E37"/>
                </a:gs>
                <a:gs pos="50000">
                  <a:srgbClr val="00CC66"/>
                </a:gs>
                <a:gs pos="100000">
                  <a:srgbClr val="006E37"/>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0" name="Google Shape;1090;p110"/>
            <p:cNvSpPr/>
            <p:nvPr/>
          </p:nvSpPr>
          <p:spPr>
            <a:xfrm>
              <a:off x="896" y="1583"/>
              <a:ext cx="749" cy="144"/>
            </a:xfrm>
            <a:prstGeom prst="ellipse">
              <a:avLst/>
            </a:prstGeom>
            <a:gradFill>
              <a:gsLst>
                <a:gs pos="0">
                  <a:srgbClr val="008241"/>
                </a:gs>
                <a:gs pos="100000">
                  <a:srgbClr val="00CC66">
                    <a:alpha val="0"/>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1" name="Google Shape;1091;p110"/>
            <p:cNvSpPr/>
            <p:nvPr/>
          </p:nvSpPr>
          <p:spPr>
            <a:xfrm>
              <a:off x="936" y="1583"/>
              <a:ext cx="674" cy="144"/>
            </a:xfrm>
            <a:prstGeom prst="ellipse">
              <a:avLst/>
            </a:prstGeom>
            <a:solidFill>
              <a:srgbClr val="3333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2" name="Google Shape;1092;p110"/>
            <p:cNvSpPr/>
            <p:nvPr/>
          </p:nvSpPr>
          <p:spPr>
            <a:xfrm>
              <a:off x="947" y="1329"/>
              <a:ext cx="653" cy="653"/>
            </a:xfrm>
            <a:prstGeom prst="ellipse">
              <a:avLst/>
            </a:prstGeom>
            <a:gradFill>
              <a:gsLst>
                <a:gs pos="0">
                  <a:srgbClr val="595959"/>
                </a:gs>
                <a:gs pos="100000">
                  <a:srgbClr val="C0C0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10"/>
            <p:cNvSpPr txBox="1"/>
            <p:nvPr/>
          </p:nvSpPr>
          <p:spPr>
            <a:xfrm rot="5400000">
              <a:off x="1021" y="1421"/>
              <a:ext cx="462" cy="4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4" name="Google Shape;1094;p110"/>
            <p:cNvSpPr/>
            <p:nvPr/>
          </p:nvSpPr>
          <p:spPr>
            <a:xfrm>
              <a:off x="955" y="1333"/>
              <a:ext cx="637" cy="636"/>
            </a:xfrm>
            <a:prstGeom prst="ellipse">
              <a:avLst/>
            </a:prstGeom>
            <a:gradFill>
              <a:gsLst>
                <a:gs pos="0">
                  <a:srgbClr val="C0C0C0">
                    <a:alpha val="0"/>
                  </a:srgbClr>
                </a:gs>
                <a:gs pos="100000">
                  <a:srgbClr val="E9E9E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10"/>
            <p:cNvSpPr txBox="1"/>
            <p:nvPr/>
          </p:nvSpPr>
          <p:spPr>
            <a:xfrm rot="5400000">
              <a:off x="1044" y="1418"/>
              <a:ext cx="450" cy="4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6" name="Google Shape;1096;p110"/>
            <p:cNvSpPr/>
            <p:nvPr/>
          </p:nvSpPr>
          <p:spPr>
            <a:xfrm>
              <a:off x="962" y="1339"/>
              <a:ext cx="606" cy="595"/>
            </a:xfrm>
            <a:prstGeom prst="ellipse">
              <a:avLst/>
            </a:prstGeom>
            <a:gradFill>
              <a:gsLst>
                <a:gs pos="0">
                  <a:srgbClr val="989898"/>
                </a:gs>
                <a:gs pos="100000">
                  <a:srgbClr val="C0C0C0">
                    <a:alpha val="4784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10"/>
            <p:cNvSpPr txBox="1"/>
            <p:nvPr/>
          </p:nvSpPr>
          <p:spPr>
            <a:xfrm rot="5400000">
              <a:off x="1043" y="1408"/>
              <a:ext cx="421" cy="4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8" name="Google Shape;1098;p110"/>
            <p:cNvSpPr/>
            <p:nvPr/>
          </p:nvSpPr>
          <p:spPr>
            <a:xfrm>
              <a:off x="997" y="1356"/>
              <a:ext cx="539" cy="483"/>
            </a:xfrm>
            <a:prstGeom prst="ellipse">
              <a:avLst/>
            </a:prstGeom>
            <a:gradFill>
              <a:gsLst>
                <a:gs pos="0">
                  <a:srgbClr val="FFFFFF"/>
                </a:gs>
                <a:gs pos="100000">
                  <a:srgbClr val="C0C0C0">
                    <a:alpha val="3764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10"/>
            <p:cNvSpPr txBox="1"/>
            <p:nvPr/>
          </p:nvSpPr>
          <p:spPr>
            <a:xfrm rot="5400000">
              <a:off x="1074" y="1401"/>
              <a:ext cx="342" cy="3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1100" name="Google Shape;1100;p110"/>
          <p:cNvSpPr txBox="1"/>
          <p:nvPr/>
        </p:nvSpPr>
        <p:spPr>
          <a:xfrm rot="-1587370">
            <a:off x="3460251" y="544032"/>
            <a:ext cx="3248025"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Thay đổi tư duy</a:t>
            </a:r>
            <a:endParaRPr sz="2100" b="1" i="0" u="none" strike="noStrike" cap="none">
              <a:solidFill>
                <a:srgbClr val="FFFFFF"/>
              </a:solidFill>
              <a:latin typeface="Arial"/>
              <a:ea typeface="Arial"/>
              <a:cs typeface="Arial"/>
              <a:sym typeface="Arial"/>
            </a:endParaRPr>
          </a:p>
        </p:txBody>
      </p:sp>
      <p:grpSp>
        <p:nvGrpSpPr>
          <p:cNvPr id="1101" name="Google Shape;1101;p110"/>
          <p:cNvGrpSpPr/>
          <p:nvPr/>
        </p:nvGrpSpPr>
        <p:grpSpPr>
          <a:xfrm rot="-864494">
            <a:off x="3501613" y="1423589"/>
            <a:ext cx="3657600" cy="373853"/>
            <a:chOff x="1392" y="3316"/>
            <a:chExt cx="3360" cy="175"/>
          </a:xfrm>
        </p:grpSpPr>
        <p:sp>
          <p:nvSpPr>
            <p:cNvPr id="1102" name="Google Shape;1102;p110"/>
            <p:cNvSpPr/>
            <p:nvPr/>
          </p:nvSpPr>
          <p:spPr>
            <a:xfrm>
              <a:off x="1392" y="3316"/>
              <a:ext cx="3350" cy="167"/>
            </a:xfrm>
            <a:prstGeom prst="ellipse">
              <a:avLst/>
            </a:prstGeom>
            <a:gradFill>
              <a:gsLst>
                <a:gs pos="0">
                  <a:srgbClr val="FFFFFF"/>
                </a:gs>
                <a:gs pos="50000">
                  <a:srgbClr val="FAAF54"/>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3" name="Google Shape;1103;p110"/>
            <p:cNvSpPr/>
            <p:nvPr/>
          </p:nvSpPr>
          <p:spPr>
            <a:xfrm>
              <a:off x="1392" y="3324"/>
              <a:ext cx="3360" cy="167"/>
            </a:xfrm>
            <a:prstGeom prst="ellipse">
              <a:avLst/>
            </a:prstGeom>
            <a:gradFill>
              <a:gsLst>
                <a:gs pos="0">
                  <a:srgbClr val="FAAF54">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4" name="Google Shape;1104;p110"/>
            <p:cNvSpPr/>
            <p:nvPr/>
          </p:nvSpPr>
          <p:spPr>
            <a:xfrm>
              <a:off x="1417" y="3324"/>
              <a:ext cx="3287" cy="167"/>
            </a:xfrm>
            <a:prstGeom prst="ellipse">
              <a:avLst/>
            </a:prstGeom>
            <a:gradFill>
              <a:gsLst>
                <a:gs pos="0">
                  <a:srgbClr val="875F2D"/>
                </a:gs>
                <a:gs pos="50000">
                  <a:srgbClr val="FAAF54"/>
                </a:gs>
                <a:gs pos="100000">
                  <a:srgbClr val="875F2D"/>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5" name="Google Shape;1105;p110"/>
            <p:cNvSpPr/>
            <p:nvPr/>
          </p:nvSpPr>
          <p:spPr>
            <a:xfrm>
              <a:off x="1417" y="3324"/>
              <a:ext cx="3287" cy="167"/>
            </a:xfrm>
            <a:prstGeom prst="ellipse">
              <a:avLst/>
            </a:prstGeom>
            <a:gradFill>
              <a:gsLst>
                <a:gs pos="0">
                  <a:srgbClr val="9F6F35"/>
                </a:gs>
                <a:gs pos="100000">
                  <a:srgbClr val="FAAF54">
                    <a:alpha val="0"/>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1106" name="Google Shape;1106;p110"/>
          <p:cNvGrpSpPr/>
          <p:nvPr/>
        </p:nvGrpSpPr>
        <p:grpSpPr>
          <a:xfrm>
            <a:off x="3684985" y="2268238"/>
            <a:ext cx="3520678" cy="370607"/>
            <a:chOff x="1392" y="3292"/>
            <a:chExt cx="3360" cy="223"/>
          </a:xfrm>
        </p:grpSpPr>
        <p:sp>
          <p:nvSpPr>
            <p:cNvPr id="1107" name="Google Shape;1107;p110"/>
            <p:cNvSpPr/>
            <p:nvPr/>
          </p:nvSpPr>
          <p:spPr>
            <a:xfrm>
              <a:off x="1392" y="3292"/>
              <a:ext cx="3350" cy="215"/>
            </a:xfrm>
            <a:prstGeom prst="ellipse">
              <a:avLst/>
            </a:prstGeom>
            <a:gradFill>
              <a:gsLst>
                <a:gs pos="0">
                  <a:srgbClr val="FFFFFF"/>
                </a:gs>
                <a:gs pos="50000">
                  <a:srgbClr val="00CC66"/>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8" name="Google Shape;1108;p110"/>
            <p:cNvSpPr/>
            <p:nvPr/>
          </p:nvSpPr>
          <p:spPr>
            <a:xfrm>
              <a:off x="1392" y="3300"/>
              <a:ext cx="3360" cy="215"/>
            </a:xfrm>
            <a:prstGeom prst="ellipse">
              <a:avLst/>
            </a:prstGeom>
            <a:gradFill>
              <a:gsLst>
                <a:gs pos="0">
                  <a:srgbClr val="00CC66">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9" name="Google Shape;1109;p110"/>
            <p:cNvSpPr/>
            <p:nvPr/>
          </p:nvSpPr>
          <p:spPr>
            <a:xfrm>
              <a:off x="1417" y="3300"/>
              <a:ext cx="3287" cy="215"/>
            </a:xfrm>
            <a:prstGeom prst="ellipse">
              <a:avLst/>
            </a:prstGeom>
            <a:gradFill>
              <a:gsLst>
                <a:gs pos="0">
                  <a:srgbClr val="006E37"/>
                </a:gs>
                <a:gs pos="50000">
                  <a:srgbClr val="00CC66"/>
                </a:gs>
                <a:gs pos="100000">
                  <a:srgbClr val="006E37"/>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0" name="Google Shape;1110;p110"/>
            <p:cNvSpPr/>
            <p:nvPr/>
          </p:nvSpPr>
          <p:spPr>
            <a:xfrm>
              <a:off x="1417" y="3300"/>
              <a:ext cx="3287" cy="215"/>
            </a:xfrm>
            <a:prstGeom prst="ellipse">
              <a:avLst/>
            </a:prstGeom>
            <a:gradFill>
              <a:gsLst>
                <a:gs pos="0">
                  <a:srgbClr val="008241"/>
                </a:gs>
                <a:gs pos="100000">
                  <a:srgbClr val="00CC66">
                    <a:alpha val="0"/>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1111" name="Google Shape;1111;p110"/>
          <p:cNvGrpSpPr/>
          <p:nvPr/>
        </p:nvGrpSpPr>
        <p:grpSpPr>
          <a:xfrm rot="759107">
            <a:off x="3517431" y="3039483"/>
            <a:ext cx="3583781" cy="370248"/>
            <a:chOff x="1392" y="3297"/>
            <a:chExt cx="3360" cy="214"/>
          </a:xfrm>
        </p:grpSpPr>
        <p:sp>
          <p:nvSpPr>
            <p:cNvPr id="1112" name="Google Shape;1112;p110"/>
            <p:cNvSpPr/>
            <p:nvPr/>
          </p:nvSpPr>
          <p:spPr>
            <a:xfrm>
              <a:off x="1392" y="3297"/>
              <a:ext cx="3350" cy="206"/>
            </a:xfrm>
            <a:prstGeom prst="ellipse">
              <a:avLst/>
            </a:prstGeom>
            <a:gradFill>
              <a:gsLst>
                <a:gs pos="0">
                  <a:srgbClr val="FFFFFF"/>
                </a:gs>
                <a:gs pos="50000">
                  <a:srgbClr val="FAAF54"/>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3" name="Google Shape;1113;p110"/>
            <p:cNvSpPr/>
            <p:nvPr/>
          </p:nvSpPr>
          <p:spPr>
            <a:xfrm>
              <a:off x="1392" y="3305"/>
              <a:ext cx="3360" cy="206"/>
            </a:xfrm>
            <a:prstGeom prst="ellipse">
              <a:avLst/>
            </a:prstGeom>
            <a:gradFill>
              <a:gsLst>
                <a:gs pos="0">
                  <a:srgbClr val="FAAF54">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4" name="Google Shape;1114;p110"/>
            <p:cNvSpPr/>
            <p:nvPr/>
          </p:nvSpPr>
          <p:spPr>
            <a:xfrm>
              <a:off x="1417" y="3305"/>
              <a:ext cx="3287" cy="206"/>
            </a:xfrm>
            <a:prstGeom prst="ellipse">
              <a:avLst/>
            </a:prstGeom>
            <a:gradFill>
              <a:gsLst>
                <a:gs pos="0">
                  <a:srgbClr val="875F2D"/>
                </a:gs>
                <a:gs pos="50000">
                  <a:srgbClr val="FAAF54"/>
                </a:gs>
                <a:gs pos="100000">
                  <a:srgbClr val="875F2D"/>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5" name="Google Shape;1115;p110"/>
            <p:cNvSpPr/>
            <p:nvPr/>
          </p:nvSpPr>
          <p:spPr>
            <a:xfrm>
              <a:off x="1417" y="3305"/>
              <a:ext cx="3287" cy="206"/>
            </a:xfrm>
            <a:prstGeom prst="ellipse">
              <a:avLst/>
            </a:prstGeom>
            <a:gradFill>
              <a:gsLst>
                <a:gs pos="0">
                  <a:srgbClr val="9F6F35"/>
                </a:gs>
                <a:gs pos="100000">
                  <a:srgbClr val="FAAF54">
                    <a:alpha val="0"/>
                  </a:srgbClr>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
        <p:nvSpPr>
          <p:cNvPr id="1116" name="Google Shape;1116;p110"/>
          <p:cNvSpPr txBox="1"/>
          <p:nvPr/>
        </p:nvSpPr>
        <p:spPr>
          <a:xfrm rot="-895322">
            <a:off x="3727307" y="1375810"/>
            <a:ext cx="342066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Thái độ và cách thức làm việc</a:t>
            </a:r>
            <a:endParaRPr sz="1800" b="1" i="0" u="none" strike="noStrike" cap="none">
              <a:solidFill>
                <a:srgbClr val="FFFFFF"/>
              </a:solidFill>
              <a:latin typeface="Arial"/>
              <a:ea typeface="Arial"/>
              <a:cs typeface="Arial"/>
              <a:sym typeface="Arial"/>
            </a:endParaRPr>
          </a:p>
        </p:txBody>
      </p:sp>
      <p:sp>
        <p:nvSpPr>
          <p:cNvPr id="1117" name="Google Shape;1117;p110"/>
          <p:cNvSpPr txBox="1"/>
          <p:nvPr/>
        </p:nvSpPr>
        <p:spPr>
          <a:xfrm rot="13341">
            <a:off x="4095606" y="2249416"/>
            <a:ext cx="2340705"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Mối quan hệ giới</a:t>
            </a:r>
            <a:endParaRPr sz="2100" b="1" i="0" u="none" strike="noStrike" cap="none">
              <a:solidFill>
                <a:srgbClr val="FFFFFF"/>
              </a:solidFill>
              <a:latin typeface="Arial"/>
              <a:ea typeface="Arial"/>
              <a:cs typeface="Arial"/>
              <a:sym typeface="Arial"/>
            </a:endParaRPr>
          </a:p>
        </p:txBody>
      </p:sp>
      <p:sp>
        <p:nvSpPr>
          <p:cNvPr id="1118" name="Google Shape;1118;p110"/>
          <p:cNvSpPr txBox="1"/>
          <p:nvPr/>
        </p:nvSpPr>
        <p:spPr>
          <a:xfrm rot="761241">
            <a:off x="3818114" y="3008652"/>
            <a:ext cx="2771913"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Môi trường làm việc</a:t>
            </a:r>
            <a:endParaRPr sz="2100" b="1" i="0" u="none" strike="noStrike" cap="none">
              <a:solidFill>
                <a:srgbClr val="FFFFFF"/>
              </a:solidFill>
              <a:latin typeface="Arial"/>
              <a:ea typeface="Arial"/>
              <a:cs typeface="Arial"/>
              <a:sym typeface="Arial"/>
            </a:endParaRPr>
          </a:p>
        </p:txBody>
      </p:sp>
      <p:sp>
        <p:nvSpPr>
          <p:cNvPr id="1119" name="Google Shape;1119;p110"/>
          <p:cNvSpPr/>
          <p:nvPr/>
        </p:nvSpPr>
        <p:spPr>
          <a:xfrm>
            <a:off x="1543050" y="1771650"/>
            <a:ext cx="1828800" cy="1600200"/>
          </a:xfrm>
          <a:prstGeom prst="smileyFace">
            <a:avLst>
              <a:gd name="adj" fmla="val 4653"/>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100"/>
              <a:buFont typeface="Arial"/>
              <a:buNone/>
            </a:pPr>
            <a:r>
              <a:rPr lang="en-US" sz="2100" b="1" i="0" u="none" strike="noStrike" cap="none">
                <a:solidFill>
                  <a:srgbClr val="0000FF"/>
                </a:solidFill>
                <a:latin typeface="Arial"/>
                <a:ea typeface="Arial"/>
                <a:cs typeface="Arial"/>
                <a:sym typeface="Arial"/>
              </a:rPr>
              <a:t>Mục đích của LGG</a:t>
            </a:r>
            <a:endParaRPr sz="2100" b="1" i="0" u="none" strike="noStrike" cap="none">
              <a:solidFill>
                <a:srgbClr val="0000FF"/>
              </a:solidFill>
              <a:latin typeface="Arial"/>
              <a:ea typeface="Arial"/>
              <a:cs typeface="Arial"/>
              <a:sym typeface="Arial"/>
            </a:endParaRPr>
          </a:p>
        </p:txBody>
      </p:sp>
      <p:pic>
        <p:nvPicPr>
          <p:cNvPr id="1120" name="Google Shape;1120;p110" descr="Kết quả hình ảnh cho Bà Ma Thị Nguyệt"/>
          <p:cNvPicPr preferRelativeResize="0"/>
          <p:nvPr/>
        </p:nvPicPr>
        <p:blipFill rotWithShape="1">
          <a:blip r:embed="rId3">
            <a:alphaModFix/>
          </a:blip>
          <a:srcRect/>
          <a:stretch/>
        </p:blipFill>
        <p:spPr>
          <a:xfrm>
            <a:off x="1143000" y="0"/>
            <a:ext cx="2343150" cy="1600200"/>
          </a:xfrm>
          <a:prstGeom prst="rect">
            <a:avLst/>
          </a:prstGeom>
          <a:noFill/>
          <a:ln>
            <a:noFill/>
          </a:ln>
        </p:spPr>
      </p:pic>
      <p:sp>
        <p:nvSpPr>
          <p:cNvPr id="1121" name="Google Shape;1121;p110"/>
          <p:cNvSpPr/>
          <p:nvPr/>
        </p:nvSpPr>
        <p:spPr>
          <a:xfrm>
            <a:off x="1143000" y="3314700"/>
            <a:ext cx="6858000" cy="1828800"/>
          </a:xfrm>
          <a:prstGeom prst="upArrowCallout">
            <a:avLst>
              <a:gd name="adj1" fmla="val 25000"/>
              <a:gd name="adj2" fmla="val 25000"/>
              <a:gd name="adj3" fmla="val 25000"/>
              <a:gd name="adj4" fmla="val 64977"/>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271463" marR="0" lvl="0" indent="-271463" algn="l" rtl="0">
              <a:lnSpc>
                <a:spcPct val="100000"/>
              </a:lnSpc>
              <a:spcBef>
                <a:spcPts val="0"/>
              </a:spcBef>
              <a:spcAft>
                <a:spcPts val="0"/>
              </a:spcAft>
              <a:buClr>
                <a:srgbClr val="0000FF"/>
              </a:buClr>
              <a:buSzPts val="1650"/>
              <a:buFont typeface="Noto Sans Symbols"/>
              <a:buChar char="⮊"/>
            </a:pPr>
            <a:r>
              <a:rPr lang="en-US" sz="1650" b="0" i="0" u="none" strike="noStrike" cap="none">
                <a:solidFill>
                  <a:srgbClr val="0000FF"/>
                </a:solidFill>
                <a:latin typeface="Arial"/>
                <a:ea typeface="Arial"/>
                <a:cs typeface="Arial"/>
                <a:sym typeface="Arial"/>
              </a:rPr>
              <a:t>Thu hút sự tham gia và hưởng lợi bình đẳng của nam và nữ, giúp họ phát huy hết tiềm năng, sở trường, năng lực của mình; </a:t>
            </a:r>
            <a:endParaRPr/>
          </a:p>
          <a:p>
            <a:pPr marL="271463" marR="0" lvl="0" indent="-271463" algn="l" rtl="0">
              <a:lnSpc>
                <a:spcPct val="100000"/>
              </a:lnSpc>
              <a:spcBef>
                <a:spcPts val="0"/>
              </a:spcBef>
              <a:spcAft>
                <a:spcPts val="0"/>
              </a:spcAft>
              <a:buClr>
                <a:srgbClr val="0000FF"/>
              </a:buClr>
              <a:buSzPts val="1650"/>
              <a:buFont typeface="Noto Sans Symbols"/>
              <a:buChar char="⮊"/>
            </a:pPr>
            <a:r>
              <a:rPr lang="en-US" sz="1650" b="0" i="0" u="none" strike="noStrike" cap="none">
                <a:solidFill>
                  <a:srgbClr val="0000FF"/>
                </a:solidFill>
                <a:latin typeface="Arial"/>
                <a:ea typeface="Arial"/>
                <a:cs typeface="Arial"/>
                <a:sym typeface="Arial"/>
              </a:rPr>
              <a:t>Góp phần nâng cao hiệu quả và chất lượng nguồn nhân lực xã hội. </a:t>
            </a:r>
            <a:endParaRPr/>
          </a:p>
          <a:p>
            <a:pPr marL="271463" marR="0" lvl="0" indent="-271463" algn="l" rtl="0">
              <a:lnSpc>
                <a:spcPct val="100000"/>
              </a:lnSpc>
              <a:spcBef>
                <a:spcPts val="0"/>
              </a:spcBef>
              <a:spcAft>
                <a:spcPts val="0"/>
              </a:spcAft>
              <a:buClr>
                <a:srgbClr val="0000FF"/>
              </a:buClr>
              <a:buSzPts val="1650"/>
              <a:buFont typeface="Noto Sans Symbols"/>
              <a:buChar char="⮊"/>
            </a:pPr>
            <a:r>
              <a:rPr lang="en-US" sz="1650" b="0" i="0" u="none" strike="noStrike" cap="none">
                <a:solidFill>
                  <a:srgbClr val="0000FF"/>
                </a:solidFill>
                <a:latin typeface="Arial"/>
                <a:ea typeface="Arial"/>
                <a:cs typeface="Arial"/>
                <a:sym typeface="Arial"/>
              </a:rPr>
              <a:t>Thúc đẩy sự phát triển bền vững của tổ chức, xã hội và cá nhân</a:t>
            </a:r>
            <a:endParaRPr sz="1650" b="0" i="0" u="none" strike="noStrike" cap="none">
              <a:solidFill>
                <a:srgbClr val="0000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5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119"/>
                                        </p:tgtEl>
                                        <p:attrNameLst>
                                          <p:attrName>style.visibility</p:attrName>
                                        </p:attrNameLst>
                                      </p:cBhvr>
                                      <p:to>
                                        <p:strVal val="visible"/>
                                      </p:to>
                                    </p:set>
                                    <p:animEffect transition="in" filter="fade">
                                      <p:cBhvr>
                                        <p:cTn id="10" dur="500"/>
                                        <p:tgtEl>
                                          <p:spTgt spid="1119"/>
                                        </p:tgtEl>
                                      </p:cBhvr>
                                    </p:animEffect>
                                  </p:childTnLst>
                                </p:cTn>
                              </p:par>
                              <p:par>
                                <p:cTn id="11" presetID="10" presetClass="entr" presetSubtype="0" fill="hold" nodeType="withEffect">
                                  <p:stCondLst>
                                    <p:cond delay="0"/>
                                  </p:stCondLst>
                                  <p:childTnLst>
                                    <p:set>
                                      <p:cBhvr>
                                        <p:cTn id="12" dur="1" fill="hold">
                                          <p:stCondLst>
                                            <p:cond delay="0"/>
                                          </p:stCondLst>
                                        </p:cTn>
                                        <p:tgtEl>
                                          <p:spTgt spid="1120"/>
                                        </p:tgtEl>
                                        <p:attrNameLst>
                                          <p:attrName>style.visibility</p:attrName>
                                        </p:attrNameLst>
                                      </p:cBhvr>
                                      <p:to>
                                        <p:strVal val="visible"/>
                                      </p:to>
                                    </p:set>
                                    <p:animEffect transition="in" filter="fade">
                                      <p:cBhvr>
                                        <p:cTn id="13" dur="500"/>
                                        <p:tgtEl>
                                          <p:spTgt spid="11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81"/>
                                        </p:tgtEl>
                                        <p:attrNameLst>
                                          <p:attrName>style.visibility</p:attrName>
                                        </p:attrNameLst>
                                      </p:cBhvr>
                                      <p:to>
                                        <p:strVal val="visible"/>
                                      </p:to>
                                    </p:set>
                                    <p:animEffect transition="in" filter="fade">
                                      <p:cBhvr>
                                        <p:cTn id="18" dur="500"/>
                                        <p:tgtEl>
                                          <p:spTgt spid="1081"/>
                                        </p:tgtEl>
                                      </p:cBhvr>
                                    </p:animEffect>
                                  </p:childTnLst>
                                </p:cTn>
                              </p:par>
                              <p:par>
                                <p:cTn id="19" presetID="10" presetClass="entr" presetSubtype="0" fill="hold" nodeType="withEffect">
                                  <p:stCondLst>
                                    <p:cond delay="0"/>
                                  </p:stCondLst>
                                  <p:childTnLst>
                                    <p:set>
                                      <p:cBhvr>
                                        <p:cTn id="20" dur="1" fill="hold">
                                          <p:stCondLst>
                                            <p:cond delay="0"/>
                                          </p:stCondLst>
                                        </p:cTn>
                                        <p:tgtEl>
                                          <p:spTgt spid="1100"/>
                                        </p:tgtEl>
                                        <p:attrNameLst>
                                          <p:attrName>style.visibility</p:attrName>
                                        </p:attrNameLst>
                                      </p:cBhvr>
                                      <p:to>
                                        <p:strVal val="visible"/>
                                      </p:to>
                                    </p:set>
                                    <p:animEffect transition="in" filter="fade">
                                      <p:cBhvr>
                                        <p:cTn id="21" dur="500"/>
                                        <p:tgtEl>
                                          <p:spTgt spid="110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101"/>
                                        </p:tgtEl>
                                        <p:attrNameLst>
                                          <p:attrName>style.visibility</p:attrName>
                                        </p:attrNameLst>
                                      </p:cBhvr>
                                      <p:to>
                                        <p:strVal val="visible"/>
                                      </p:to>
                                    </p:set>
                                    <p:anim calcmode="lin" valueType="num">
                                      <p:cBhvr additive="base">
                                        <p:cTn id="26" dur="500"/>
                                        <p:tgtEl>
                                          <p:spTgt spid="1101"/>
                                        </p:tgtEl>
                                        <p:attrNameLst>
                                          <p:attrName>ppt_w</p:attrName>
                                        </p:attrNameLst>
                                      </p:cBhvr>
                                      <p:tavLst>
                                        <p:tav tm="0">
                                          <p:val>
                                            <p:strVal val="0"/>
                                          </p:val>
                                        </p:tav>
                                        <p:tav tm="100000">
                                          <p:val>
                                            <p:strVal val="#ppt_w"/>
                                          </p:val>
                                        </p:tav>
                                      </p:tavLst>
                                    </p:anim>
                                    <p:anim calcmode="lin" valueType="num">
                                      <p:cBhvr additive="base">
                                        <p:cTn id="27" dur="500"/>
                                        <p:tgtEl>
                                          <p:spTgt spid="1101"/>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1116"/>
                                        </p:tgtEl>
                                        <p:attrNameLst>
                                          <p:attrName>style.visibility</p:attrName>
                                        </p:attrNameLst>
                                      </p:cBhvr>
                                      <p:to>
                                        <p:strVal val="visible"/>
                                      </p:to>
                                    </p:set>
                                    <p:anim calcmode="lin" valueType="num">
                                      <p:cBhvr additive="base">
                                        <p:cTn id="30" dur="500"/>
                                        <p:tgtEl>
                                          <p:spTgt spid="1116"/>
                                        </p:tgtEl>
                                        <p:attrNameLst>
                                          <p:attrName>ppt_w</p:attrName>
                                        </p:attrNameLst>
                                      </p:cBhvr>
                                      <p:tavLst>
                                        <p:tav tm="0">
                                          <p:val>
                                            <p:strVal val="0"/>
                                          </p:val>
                                        </p:tav>
                                        <p:tav tm="100000">
                                          <p:val>
                                            <p:strVal val="#ppt_w"/>
                                          </p:val>
                                        </p:tav>
                                      </p:tavLst>
                                    </p:anim>
                                    <p:anim calcmode="lin" valueType="num">
                                      <p:cBhvr additive="base">
                                        <p:cTn id="31" dur="500"/>
                                        <p:tgtEl>
                                          <p:spTgt spid="1116"/>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06"/>
                                        </p:tgtEl>
                                        <p:attrNameLst>
                                          <p:attrName>style.visibility</p:attrName>
                                        </p:attrNameLst>
                                      </p:cBhvr>
                                      <p:to>
                                        <p:strVal val="visible"/>
                                      </p:to>
                                    </p:set>
                                    <p:anim calcmode="lin" valueType="num">
                                      <p:cBhvr additive="base">
                                        <p:cTn id="36" dur="500"/>
                                        <p:tgtEl>
                                          <p:spTgt spid="1106"/>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17"/>
                                        </p:tgtEl>
                                        <p:attrNameLst>
                                          <p:attrName>style.visibility</p:attrName>
                                        </p:attrNameLst>
                                      </p:cBhvr>
                                      <p:to>
                                        <p:strVal val="visible"/>
                                      </p:to>
                                    </p:set>
                                    <p:anim calcmode="lin" valueType="num">
                                      <p:cBhvr additive="base">
                                        <p:cTn id="39" dur="500"/>
                                        <p:tgtEl>
                                          <p:spTgt spid="11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118"/>
                                        </p:tgtEl>
                                        <p:attrNameLst>
                                          <p:attrName>style.visibility</p:attrName>
                                        </p:attrNameLst>
                                      </p:cBhvr>
                                      <p:to>
                                        <p:strVal val="visible"/>
                                      </p:to>
                                    </p:set>
                                    <p:anim calcmode="lin" valueType="num">
                                      <p:cBhvr additive="base">
                                        <p:cTn id="44" dur="500"/>
                                        <p:tgtEl>
                                          <p:spTgt spid="1118"/>
                                        </p:tgtEl>
                                        <p:attrNameLst>
                                          <p:attrName>ppt_w</p:attrName>
                                        </p:attrNameLst>
                                      </p:cBhvr>
                                      <p:tavLst>
                                        <p:tav tm="0">
                                          <p:val>
                                            <p:strVal val="0"/>
                                          </p:val>
                                        </p:tav>
                                        <p:tav tm="100000">
                                          <p:val>
                                            <p:strVal val="#ppt_w"/>
                                          </p:val>
                                        </p:tav>
                                      </p:tavLst>
                                    </p:anim>
                                    <p:anim calcmode="lin" valueType="num">
                                      <p:cBhvr additive="base">
                                        <p:cTn id="45" dur="500"/>
                                        <p:tgtEl>
                                          <p:spTgt spid="1118"/>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111"/>
                                        </p:tgtEl>
                                        <p:attrNameLst>
                                          <p:attrName>style.visibility</p:attrName>
                                        </p:attrNameLst>
                                      </p:cBhvr>
                                      <p:to>
                                        <p:strVal val="visible"/>
                                      </p:to>
                                    </p:set>
                                    <p:anim calcmode="lin" valueType="num">
                                      <p:cBhvr additive="base">
                                        <p:cTn id="48" dur="500"/>
                                        <p:tgtEl>
                                          <p:spTgt spid="1111"/>
                                        </p:tgtEl>
                                        <p:attrNameLst>
                                          <p:attrName>ppt_w</p:attrName>
                                        </p:attrNameLst>
                                      </p:cBhvr>
                                      <p:tavLst>
                                        <p:tav tm="0">
                                          <p:val>
                                            <p:strVal val="0"/>
                                          </p:val>
                                        </p:tav>
                                        <p:tav tm="100000">
                                          <p:val>
                                            <p:strVal val="#ppt_w"/>
                                          </p:val>
                                        </p:tav>
                                      </p:tavLst>
                                    </p:anim>
                                    <p:anim calcmode="lin" valueType="num">
                                      <p:cBhvr additive="base">
                                        <p:cTn id="49" dur="500"/>
                                        <p:tgtEl>
                                          <p:spTgt spid="1111"/>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121"/>
                                        </p:tgtEl>
                                        <p:attrNameLst>
                                          <p:attrName>style.visibility</p:attrName>
                                        </p:attrNameLst>
                                      </p:cBhvr>
                                      <p:to>
                                        <p:strVal val="visible"/>
                                      </p:to>
                                    </p:set>
                                    <p:anim calcmode="lin" valueType="num">
                                      <p:cBhvr additive="base">
                                        <p:cTn id="54" dur="500"/>
                                        <p:tgtEl>
                                          <p:spTgt spid="1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11"/>
          <p:cNvSpPr txBox="1"/>
          <p:nvPr/>
        </p:nvSpPr>
        <p:spPr>
          <a:xfrm>
            <a:off x="6346032" y="4683919"/>
            <a:ext cx="1426369" cy="3571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rgbClr val="000000"/>
                </a:solidFill>
                <a:latin typeface="Arial"/>
                <a:ea typeface="Arial"/>
                <a:cs typeface="Arial"/>
                <a:sym typeface="Arial"/>
              </a:rPr>
              <a:t>76</a:t>
            </a:fld>
            <a:endParaRPr sz="1050" b="0" i="0" u="none" strike="noStrike" cap="none">
              <a:solidFill>
                <a:srgbClr val="000000"/>
              </a:solidFill>
              <a:latin typeface="Arial"/>
              <a:ea typeface="Arial"/>
              <a:cs typeface="Arial"/>
              <a:sym typeface="Arial"/>
            </a:endParaRPr>
          </a:p>
        </p:txBody>
      </p:sp>
      <p:sp>
        <p:nvSpPr>
          <p:cNvPr id="1127" name="Google Shape;1127;p111"/>
          <p:cNvSpPr txBox="1">
            <a:spLocks noGrp="1"/>
          </p:cNvSpPr>
          <p:nvPr>
            <p:ph type="title"/>
          </p:nvPr>
        </p:nvSpPr>
        <p:spPr>
          <a:xfrm>
            <a:off x="683568" y="25735"/>
            <a:ext cx="8460431"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3600"/>
              <a:buFont typeface="Arial"/>
              <a:buNone/>
            </a:pPr>
            <a:r>
              <a:rPr lang="en-US"/>
              <a:t>Ai có trách nhiệm thực hiện LGG trong nhà trường?</a:t>
            </a:r>
            <a:endParaRPr/>
          </a:p>
        </p:txBody>
      </p:sp>
      <p:grpSp>
        <p:nvGrpSpPr>
          <p:cNvPr id="1128" name="Google Shape;1128;p111"/>
          <p:cNvGrpSpPr/>
          <p:nvPr/>
        </p:nvGrpSpPr>
        <p:grpSpPr>
          <a:xfrm>
            <a:off x="1257300" y="971551"/>
            <a:ext cx="6515100" cy="3804047"/>
            <a:chOff x="909" y="1059"/>
            <a:chExt cx="3768" cy="2756"/>
          </a:xfrm>
        </p:grpSpPr>
        <p:sp>
          <p:nvSpPr>
            <p:cNvPr id="1129" name="Google Shape;1129;p111"/>
            <p:cNvSpPr/>
            <p:nvPr/>
          </p:nvSpPr>
          <p:spPr>
            <a:xfrm>
              <a:off x="1816" y="1617"/>
              <a:ext cx="1942" cy="1674"/>
            </a:xfrm>
            <a:prstGeom prst="triangle">
              <a:avLst>
                <a:gd name="adj" fmla="val 50000"/>
              </a:avLst>
            </a:prstGeom>
            <a:solidFill>
              <a:srgbClr val="FFCCFF"/>
            </a:solidFill>
            <a:ln w="9525" cap="flat" cmpd="sng">
              <a:solidFill>
                <a:schemeClr val="lt2"/>
              </a:solidFill>
              <a:prstDash val="solid"/>
              <a:miter lim="800000"/>
              <a:headEnd type="none" w="sm" len="sm"/>
              <a:tailEnd type="none" w="sm" len="sm"/>
            </a:ln>
            <a:effectLst>
              <a:outerShdw dist="107763" dir="13500000" algn="ctr" rotWithShape="0">
                <a:srgbClr val="808080">
                  <a:alpha val="4980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imes New Roman"/>
                <a:ea typeface="Times New Roman"/>
                <a:cs typeface="Times New Roman"/>
                <a:sym typeface="Times New Roman"/>
              </a:endParaRPr>
            </a:p>
          </p:txBody>
        </p:sp>
        <p:sp>
          <p:nvSpPr>
            <p:cNvPr id="1130" name="Google Shape;1130;p111"/>
            <p:cNvSpPr/>
            <p:nvPr/>
          </p:nvSpPr>
          <p:spPr>
            <a:xfrm>
              <a:off x="909" y="3234"/>
              <a:ext cx="1116" cy="558"/>
            </a:xfrm>
            <a:prstGeom prst="ellipse">
              <a:avLst/>
            </a:prstGeom>
            <a:solidFill>
              <a:srgbClr val="FFFFCC"/>
            </a:solidFill>
            <a:ln w="9525" cap="flat" cmpd="sng">
              <a:solidFill>
                <a:srgbClr val="000000"/>
              </a:solidFill>
              <a:prstDash val="solid"/>
              <a:round/>
              <a:headEnd type="none" w="sm" len="sm"/>
              <a:tailEnd type="none" w="sm" len="sm"/>
            </a:ln>
            <a:effectLst>
              <a:outerShdw dist="107763" dir="13500000" algn="ctr" rotWithShape="0">
                <a:srgbClr val="808080">
                  <a:alpha val="49803"/>
                </a:srgbClr>
              </a:outerShdw>
            </a:effectLst>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1050"/>
                <a:buFont typeface="Arial"/>
                <a:buNone/>
              </a:pPr>
              <a:endParaRPr sz="1050" b="1" i="0" u="none" strike="noStrike" cap="none">
                <a:solidFill>
                  <a:srgbClr val="0000FF"/>
                </a:solidFill>
                <a:latin typeface="Arial"/>
                <a:ea typeface="Arial"/>
                <a:cs typeface="Arial"/>
                <a:sym typeface="Arial"/>
              </a:endParaRPr>
            </a:p>
            <a:p>
              <a:pPr marL="0" marR="0" lvl="0" indent="0" algn="ctr" rtl="0">
                <a:lnSpc>
                  <a:spcPct val="70000"/>
                </a:lnSpc>
                <a:spcBef>
                  <a:spcPts val="0"/>
                </a:spcBef>
                <a:spcAft>
                  <a:spcPts val="0"/>
                </a:spcAft>
                <a:buClr>
                  <a:srgbClr val="0000FF"/>
                </a:buClr>
                <a:buSzPts val="2100"/>
                <a:buFont typeface="Arial"/>
                <a:buNone/>
              </a:pPr>
              <a:r>
                <a:rPr lang="en-US" sz="2100" b="1" i="0" u="none" strike="noStrike" cap="none">
                  <a:solidFill>
                    <a:srgbClr val="0000FF"/>
                  </a:solidFill>
                  <a:latin typeface="Arial"/>
                  <a:ea typeface="Arial"/>
                  <a:cs typeface="Arial"/>
                  <a:sym typeface="Arial"/>
                </a:rPr>
                <a:t>Cá nhân</a:t>
              </a:r>
              <a:endParaRPr sz="2100" b="1" i="0" u="none" strike="noStrike" cap="none">
                <a:solidFill>
                  <a:srgbClr val="0000FF"/>
                </a:solidFill>
                <a:latin typeface="Arial"/>
                <a:ea typeface="Arial"/>
                <a:cs typeface="Arial"/>
                <a:sym typeface="Arial"/>
              </a:endParaRPr>
            </a:p>
          </p:txBody>
        </p:sp>
        <p:sp>
          <p:nvSpPr>
            <p:cNvPr id="1131" name="Google Shape;1131;p111"/>
            <p:cNvSpPr/>
            <p:nvPr/>
          </p:nvSpPr>
          <p:spPr>
            <a:xfrm>
              <a:off x="2235" y="1059"/>
              <a:ext cx="1116" cy="558"/>
            </a:xfrm>
            <a:prstGeom prst="ellipse">
              <a:avLst/>
            </a:prstGeom>
            <a:solidFill>
              <a:srgbClr val="99FF66"/>
            </a:solidFill>
            <a:ln w="9525" cap="flat" cmpd="sng">
              <a:solidFill>
                <a:srgbClr val="000000"/>
              </a:solidFill>
              <a:prstDash val="solid"/>
              <a:round/>
              <a:headEnd type="none" w="sm" len="sm"/>
              <a:tailEnd type="none" w="sm" len="sm"/>
            </a:ln>
            <a:effectLst>
              <a:outerShdw dist="107763" dir="13500000" algn="ctr" rotWithShape="0">
                <a:srgbClr val="808080">
                  <a:alpha val="49803"/>
                </a:srgbClr>
              </a:outerShdw>
            </a:effectLst>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1800"/>
                <a:buFont typeface="Arial"/>
                <a:buNone/>
              </a:pPr>
              <a:endParaRPr sz="1800" b="1" i="0" u="none" strike="noStrike" cap="none">
                <a:solidFill>
                  <a:srgbClr val="0000FF"/>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rgbClr val="0000FF"/>
                </a:buClr>
                <a:buSzPts val="2100"/>
                <a:buFont typeface="Arial"/>
                <a:buNone/>
              </a:pPr>
              <a:r>
                <a:rPr lang="en-US" sz="2100" b="1" i="0" u="none" strike="noStrike" cap="none">
                  <a:solidFill>
                    <a:srgbClr val="0000FF"/>
                  </a:solidFill>
                  <a:latin typeface="Arial"/>
                  <a:ea typeface="Arial"/>
                  <a:cs typeface="Arial"/>
                  <a:sym typeface="Arial"/>
                </a:rPr>
                <a:t>Xã hội</a:t>
              </a:r>
              <a:endParaRPr sz="2100" b="1" i="0" u="none" strike="noStrike" cap="none">
                <a:solidFill>
                  <a:srgbClr val="0000FF"/>
                </a:solidFill>
                <a:latin typeface="Arial"/>
                <a:ea typeface="Arial"/>
                <a:cs typeface="Arial"/>
                <a:sym typeface="Arial"/>
              </a:endParaRPr>
            </a:p>
          </p:txBody>
        </p:sp>
        <p:sp>
          <p:nvSpPr>
            <p:cNvPr id="1132" name="Google Shape;1132;p111"/>
            <p:cNvSpPr/>
            <p:nvPr/>
          </p:nvSpPr>
          <p:spPr>
            <a:xfrm>
              <a:off x="3561" y="3171"/>
              <a:ext cx="1116" cy="644"/>
            </a:xfrm>
            <a:prstGeom prst="ellipse">
              <a:avLst/>
            </a:prstGeom>
            <a:solidFill>
              <a:srgbClr val="FFC000"/>
            </a:solidFill>
            <a:ln w="9525" cap="flat" cmpd="sng">
              <a:solidFill>
                <a:srgbClr val="000000"/>
              </a:solidFill>
              <a:prstDash val="solid"/>
              <a:round/>
              <a:headEnd type="none" w="sm" len="sm"/>
              <a:tailEnd type="none" w="sm" len="sm"/>
            </a:ln>
            <a:effectLst>
              <a:outerShdw dist="107763" dir="13500000" algn="ctr" rotWithShape="0">
                <a:srgbClr val="808080">
                  <a:alpha val="49803"/>
                </a:srgbClr>
              </a:outerShdw>
            </a:effectLst>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900"/>
                <a:buFont typeface="Arial"/>
                <a:buNone/>
              </a:pPr>
              <a:endParaRPr sz="900" b="1" i="0" u="none" strike="noStrike" cap="none">
                <a:solidFill>
                  <a:srgbClr val="0000FF"/>
                </a:solidFill>
                <a:latin typeface="Arial"/>
                <a:ea typeface="Arial"/>
                <a:cs typeface="Arial"/>
                <a:sym typeface="Arial"/>
              </a:endParaRPr>
            </a:p>
            <a:p>
              <a:pPr marL="0" marR="0" lvl="0" indent="0" algn="ctr" rtl="0">
                <a:lnSpc>
                  <a:spcPct val="70000"/>
                </a:lnSpc>
                <a:spcBef>
                  <a:spcPts val="0"/>
                </a:spcBef>
                <a:spcAft>
                  <a:spcPts val="0"/>
                </a:spcAft>
                <a:buClr>
                  <a:srgbClr val="0000FF"/>
                </a:buClr>
                <a:buSzPts val="2100"/>
                <a:buFont typeface="Arial"/>
                <a:buNone/>
              </a:pPr>
              <a:r>
                <a:rPr lang="en-US" sz="2100" b="1" i="0" u="none" strike="noStrike" cap="none">
                  <a:solidFill>
                    <a:srgbClr val="0000FF"/>
                  </a:solidFill>
                  <a:latin typeface="Arial"/>
                  <a:ea typeface="Arial"/>
                  <a:cs typeface="Arial"/>
                  <a:sym typeface="Arial"/>
                </a:rPr>
                <a:t>Cơ quan, tổ chức</a:t>
              </a:r>
              <a:endParaRPr sz="2100" b="1" i="0" u="none" strike="noStrike" cap="none">
                <a:solidFill>
                  <a:srgbClr val="0000FF"/>
                </a:solidFill>
                <a:latin typeface="Arial"/>
                <a:ea typeface="Arial"/>
                <a:cs typeface="Arial"/>
                <a:sym typeface="Arial"/>
              </a:endParaRPr>
            </a:p>
          </p:txBody>
        </p:sp>
      </p:grpSp>
      <p:sp>
        <p:nvSpPr>
          <p:cNvPr id="1133" name="Google Shape;1133;p111"/>
          <p:cNvSpPr txBox="1"/>
          <p:nvPr/>
        </p:nvSpPr>
        <p:spPr>
          <a:xfrm>
            <a:off x="5429250" y="1085851"/>
            <a:ext cx="2457450" cy="2142125"/>
          </a:xfrm>
          <a:prstGeom prst="rect">
            <a:avLst/>
          </a:prstGeom>
          <a:noFill/>
          <a:ln>
            <a:noFill/>
          </a:ln>
        </p:spPr>
        <p:txBody>
          <a:bodyPr spcFirstLastPara="1" wrap="square" lIns="91425" tIns="45700" rIns="91425" bIns="45700" anchor="t" anchorCtr="0">
            <a:spAutoFit/>
          </a:bodyPr>
          <a:lstStyle/>
          <a:p>
            <a:pPr marL="217885" marR="0" lvl="0" indent="-217885" algn="l" rtl="0">
              <a:lnSpc>
                <a:spcPct val="80000"/>
              </a:lnSpc>
              <a:spcBef>
                <a:spcPts val="0"/>
              </a:spcBef>
              <a:spcAft>
                <a:spcPts val="0"/>
              </a:spcAft>
              <a:buClr>
                <a:srgbClr val="000000"/>
              </a:buClr>
              <a:buSzPts val="1800"/>
              <a:buFont typeface="Times New Roman"/>
              <a:buNone/>
            </a:pPr>
            <a:r>
              <a:rPr lang="en-US" sz="1800" b="1" i="1" u="none" strike="noStrike" cap="none">
                <a:solidFill>
                  <a:srgbClr val="000000"/>
                </a:solidFill>
                <a:latin typeface="Times New Roman"/>
                <a:ea typeface="Times New Roman"/>
                <a:cs typeface="Times New Roman"/>
                <a:sym typeface="Times New Roman"/>
              </a:rPr>
              <a:t>Ở mỗi vị trí, chức danh:</a:t>
            </a:r>
            <a:endParaRPr/>
          </a:p>
          <a:p>
            <a:pPr marL="217885" marR="0" lvl="0" indent="-217885" algn="l" rtl="0">
              <a:lnSpc>
                <a:spcPct val="80000"/>
              </a:lnSpc>
              <a:spcBef>
                <a:spcPts val="900"/>
              </a:spcBef>
              <a:spcAft>
                <a:spcPts val="0"/>
              </a:spcAft>
              <a:buClr>
                <a:srgbClr val="0000FF"/>
              </a:buClr>
              <a:buSzPts val="1800"/>
              <a:buFont typeface="Times New Roman"/>
              <a:buChar char="•"/>
            </a:pPr>
            <a:r>
              <a:rPr lang="en-US" sz="1800" b="0" i="1" u="none" strike="noStrike" cap="none">
                <a:solidFill>
                  <a:srgbClr val="0000FF"/>
                </a:solidFill>
                <a:latin typeface="Times New Roman"/>
                <a:ea typeface="Times New Roman"/>
                <a:cs typeface="Times New Roman"/>
                <a:sym typeface="Times New Roman"/>
              </a:rPr>
              <a:t>Với  người LĐ, QL thông qua chức trách được giao</a:t>
            </a:r>
            <a:endParaRPr sz="1800" b="0" i="1" u="none" strike="noStrike" cap="none">
              <a:solidFill>
                <a:srgbClr val="0000FF"/>
              </a:solidFill>
              <a:latin typeface="Times New Roman"/>
              <a:ea typeface="Times New Roman"/>
              <a:cs typeface="Times New Roman"/>
              <a:sym typeface="Times New Roman"/>
            </a:endParaRPr>
          </a:p>
          <a:p>
            <a:pPr marL="217885" marR="0" lvl="0" indent="-217885" algn="l" rtl="0">
              <a:lnSpc>
                <a:spcPct val="80000"/>
              </a:lnSpc>
              <a:spcBef>
                <a:spcPts val="900"/>
              </a:spcBef>
              <a:spcAft>
                <a:spcPts val="0"/>
              </a:spcAft>
              <a:buClr>
                <a:srgbClr val="0000FF"/>
              </a:buClr>
              <a:buSzPts val="1800"/>
              <a:buFont typeface="Times New Roman"/>
              <a:buChar char="•"/>
            </a:pPr>
            <a:r>
              <a:rPr lang="en-US" sz="1800" b="0" i="1" u="none" strike="noStrike" cap="none">
                <a:solidFill>
                  <a:srgbClr val="0000FF"/>
                </a:solidFill>
                <a:latin typeface="Times New Roman"/>
                <a:ea typeface="Times New Roman"/>
                <a:cs typeface="Times New Roman"/>
                <a:sym typeface="Times New Roman"/>
              </a:rPr>
              <a:t>Với mỗi CBCC thông qua nhiệm vụ chuyên môn và giao tiếp hàng ngày </a:t>
            </a:r>
            <a:endParaRPr/>
          </a:p>
        </p:txBody>
      </p:sp>
      <p:sp>
        <p:nvSpPr>
          <p:cNvPr id="1134" name="Google Shape;1134;p111"/>
          <p:cNvSpPr/>
          <p:nvPr/>
        </p:nvSpPr>
        <p:spPr>
          <a:xfrm>
            <a:off x="5314950" y="1314450"/>
            <a:ext cx="228600" cy="1600200"/>
          </a:xfrm>
          <a:prstGeom prst="leftBrace">
            <a:avLst>
              <a:gd name="adj1" fmla="val 58333"/>
              <a:gd name="adj2" fmla="val 50000"/>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8"/>
                                        </p:tgtEl>
                                        <p:attrNameLst>
                                          <p:attrName>style.visibility</p:attrName>
                                        </p:attrNameLst>
                                      </p:cBhvr>
                                      <p:to>
                                        <p:strVal val="visible"/>
                                      </p:to>
                                    </p:set>
                                    <p:animEffect transition="in" filter="fade">
                                      <p:cBhvr>
                                        <p:cTn id="7" dur="2000"/>
                                        <p:tgtEl>
                                          <p:spTgt spid="1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4"/>
                                        </p:tgtEl>
                                        <p:attrNameLst>
                                          <p:attrName>style.visibility</p:attrName>
                                        </p:attrNameLst>
                                      </p:cBhvr>
                                      <p:to>
                                        <p:strVal val="visible"/>
                                      </p:to>
                                    </p:set>
                                    <p:animEffect transition="in" filter="fade">
                                      <p:cBhvr>
                                        <p:cTn id="12" dur="500"/>
                                        <p:tgtEl>
                                          <p:spTgt spid="1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3">
                                            <p:txEl>
                                              <p:pRg st="0" end="0"/>
                                            </p:txEl>
                                          </p:spTgt>
                                        </p:tgtEl>
                                        <p:attrNameLst>
                                          <p:attrName>style.visibility</p:attrName>
                                        </p:attrNameLst>
                                      </p:cBhvr>
                                      <p:to>
                                        <p:strVal val="visible"/>
                                      </p:to>
                                    </p:set>
                                    <p:animEffect transition="in" filter="fade">
                                      <p:cBhvr>
                                        <p:cTn id="17" dur="500"/>
                                        <p:tgtEl>
                                          <p:spTgt spid="11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3">
                                            <p:txEl>
                                              <p:pRg st="1" end="1"/>
                                            </p:txEl>
                                          </p:spTgt>
                                        </p:tgtEl>
                                        <p:attrNameLst>
                                          <p:attrName>style.visibility</p:attrName>
                                        </p:attrNameLst>
                                      </p:cBhvr>
                                      <p:to>
                                        <p:strVal val="visible"/>
                                      </p:to>
                                    </p:set>
                                    <p:animEffect transition="in" filter="fade">
                                      <p:cBhvr>
                                        <p:cTn id="22" dur="500"/>
                                        <p:tgtEl>
                                          <p:spTgt spid="113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3">
                                            <p:txEl>
                                              <p:pRg st="2" end="2"/>
                                            </p:txEl>
                                          </p:spTgt>
                                        </p:tgtEl>
                                        <p:attrNameLst>
                                          <p:attrName>style.visibility</p:attrName>
                                        </p:attrNameLst>
                                      </p:cBhvr>
                                      <p:to>
                                        <p:strVal val="visible"/>
                                      </p:to>
                                    </p:set>
                                    <p:animEffect transition="in" filter="fade">
                                      <p:cBhvr>
                                        <p:cTn id="27" dur="500"/>
                                        <p:tgtEl>
                                          <p:spTgt spid="1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12"/>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US" sz="2400" b="1">
                <a:solidFill>
                  <a:srgbClr val="0000FF"/>
                </a:solidFill>
                <a:latin typeface="Tahoma"/>
                <a:ea typeface="Tahoma"/>
                <a:cs typeface="Tahoma"/>
                <a:sym typeface="Tahoma"/>
              </a:rPr>
              <a:t>TÓM TẮT BÀI HỌC</a:t>
            </a:r>
            <a:endParaRPr/>
          </a:p>
        </p:txBody>
      </p:sp>
      <p:sp>
        <p:nvSpPr>
          <p:cNvPr id="1140" name="Google Shape;1140;p112"/>
          <p:cNvSpPr txBox="1">
            <a:spLocks noGrp="1"/>
          </p:cNvSpPr>
          <p:nvPr>
            <p:ph type="body" idx="1"/>
          </p:nvPr>
        </p:nvSpPr>
        <p:spPr>
          <a:xfrm>
            <a:off x="1403648" y="685800"/>
            <a:ext cx="7740352" cy="428625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FF"/>
              </a:buClr>
              <a:buSzPts val="1950"/>
              <a:buFont typeface="Noto Sans Symbols"/>
              <a:buChar char="🟔"/>
            </a:pPr>
            <a:r>
              <a:rPr lang="en-US" sz="1950" b="0" i="0" u="none" strike="noStrike" cap="none">
                <a:solidFill>
                  <a:srgbClr val="000000"/>
                </a:solidFill>
                <a:latin typeface="Calibri"/>
                <a:ea typeface="Calibri"/>
                <a:cs typeface="Calibri"/>
                <a:sym typeface="Calibri"/>
              </a:rPr>
              <a:t>Nam và nữ có hai sự khác biệt cơ bản là khác biệt về giới tính và khác biệt về giới.  Khác biệt về giới rất đa dạng và phức tạp; nó chính là nhân tố gây ra bất bình đẳng giới.</a:t>
            </a:r>
            <a:endParaRPr sz="195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1950"/>
              <a:buFont typeface="Arial"/>
              <a:buNone/>
            </a:pPr>
            <a:endParaRPr sz="195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1950"/>
              <a:buFont typeface="Noto Sans Symbols"/>
              <a:buChar char="🟔"/>
            </a:pPr>
            <a:r>
              <a:rPr lang="en-US" sz="1950" b="0" i="0" u="none" strike="noStrike" cap="none">
                <a:solidFill>
                  <a:srgbClr val="000000"/>
                </a:solidFill>
                <a:latin typeface="Calibri"/>
                <a:ea typeface="Calibri"/>
                <a:cs typeface="Calibri"/>
                <a:sym typeface="Calibri"/>
              </a:rPr>
              <a:t>Định kiến giới đã “đóng khung” người phụ nữ/trẻ em gái cũng như nam giới/trẻ em trai theo những “chuẩn mực” mà cộng đồng, xã hội mong muốn, khiến cho nữ giới và nam giới không có sự chia sẻ với nhau hoặc không phát huy hết khả năng thực chất của họ.</a:t>
            </a:r>
            <a:endParaRPr/>
          </a:p>
          <a:p>
            <a:pPr marL="342900" marR="0" lvl="0" indent="-219075" algn="just" rtl="0">
              <a:lnSpc>
                <a:spcPct val="100000"/>
              </a:lnSpc>
              <a:spcBef>
                <a:spcPts val="0"/>
              </a:spcBef>
              <a:spcAft>
                <a:spcPts val="0"/>
              </a:spcAft>
              <a:buClr>
                <a:srgbClr val="0000FF"/>
              </a:buClr>
              <a:buSzPts val="1950"/>
              <a:buFont typeface="Noto Sans Symbols"/>
              <a:buNone/>
            </a:pPr>
            <a:endParaRPr sz="195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1950"/>
              <a:buFont typeface="Noto Sans Symbols"/>
              <a:buChar char="🟔"/>
            </a:pPr>
            <a:r>
              <a:rPr lang="en-US" sz="1950" b="0" i="0" u="none" strike="noStrike" cap="none">
                <a:solidFill>
                  <a:srgbClr val="000000"/>
                </a:solidFill>
                <a:latin typeface="Calibri"/>
                <a:ea typeface="Calibri"/>
                <a:cs typeface="Calibri"/>
                <a:sym typeface="Calibri"/>
              </a:rPr>
              <a:t>Thừa nhận sự khác biệt và tôn trọng sự đa dạng về bản dạng giới là yếu tố rất quan trọng và cần thiết để thực hiện các quyền con người của mỗi cá nhân, nhằm phát huy tối đa tiềm năng của họ.</a:t>
            </a:r>
            <a:endParaRPr sz="1950" b="0" i="0" u="none" strike="noStrike" cap="none">
              <a:solidFill>
                <a:srgbClr val="000000"/>
              </a:solidFill>
              <a:latin typeface="Calibri"/>
              <a:ea typeface="Calibri"/>
              <a:cs typeface="Calibri"/>
              <a:sym typeface="Calibri"/>
            </a:endParaRPr>
          </a:p>
          <a:p>
            <a:pPr marL="342900" marR="0" lvl="0" indent="-228600" algn="l" rtl="0">
              <a:lnSpc>
                <a:spcPct val="100000"/>
              </a:lnSpc>
              <a:spcBef>
                <a:spcPts val="0"/>
              </a:spcBef>
              <a:spcAft>
                <a:spcPts val="0"/>
              </a:spcAft>
              <a:buClr>
                <a:srgbClr val="0000FF"/>
              </a:buClr>
              <a:buSzPts val="18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13"/>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US" sz="2400" b="1">
                <a:solidFill>
                  <a:srgbClr val="0000FF"/>
                </a:solidFill>
                <a:latin typeface="Tahoma"/>
                <a:ea typeface="Tahoma"/>
                <a:cs typeface="Tahoma"/>
                <a:sym typeface="Tahoma"/>
              </a:rPr>
              <a:t>TÓM TẮT BÀI HỌC</a:t>
            </a:r>
            <a:endParaRPr/>
          </a:p>
        </p:txBody>
      </p:sp>
      <p:sp>
        <p:nvSpPr>
          <p:cNvPr id="1146" name="Google Shape;1146;p113"/>
          <p:cNvSpPr txBox="1">
            <a:spLocks noGrp="1"/>
          </p:cNvSpPr>
          <p:nvPr>
            <p:ph type="body" idx="1"/>
          </p:nvPr>
        </p:nvSpPr>
        <p:spPr>
          <a:xfrm>
            <a:off x="1403648" y="685800"/>
            <a:ext cx="7740350" cy="44577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FF"/>
              </a:buClr>
              <a:buSzPts val="2100"/>
              <a:buFont typeface="Noto Sans Symbols"/>
              <a:buChar char="🟔"/>
            </a:pPr>
            <a:r>
              <a:rPr lang="en-US" sz="2100" b="0" i="0" u="none" strike="noStrike" cap="none">
                <a:solidFill>
                  <a:srgbClr val="000000"/>
                </a:solidFill>
                <a:latin typeface="Calibri"/>
                <a:ea typeface="Calibri"/>
                <a:cs typeface="Calibri"/>
                <a:sym typeface="Calibri"/>
              </a:rPr>
              <a:t>Chìa khóa thành công trong thực hiện BĐG là nhận biết được nhu cầu khác nhau của mỗi HS (nam, nữ, LGBTQ+) để có những quyết sách và biện pháp phù hợp. Nhờ đó, mỗi HS đều có cơ hội như nhau và điều kiện phù hợp để tiếp cận công bằng các nguồn lực và dịch vụ giáo dục, được tham gia và thụ hưởng bình đẳng.</a:t>
            </a:r>
            <a:endParaRPr/>
          </a:p>
          <a:p>
            <a:pPr marL="342900" marR="0" lvl="0" indent="-342900" algn="just" rtl="0">
              <a:lnSpc>
                <a:spcPct val="100000"/>
              </a:lnSpc>
              <a:spcBef>
                <a:spcPts val="0"/>
              </a:spcBef>
              <a:spcAft>
                <a:spcPts val="0"/>
              </a:spcAft>
              <a:buClr>
                <a:srgbClr val="0000FF"/>
              </a:buClr>
              <a:buSzPts val="2100"/>
              <a:buFont typeface="Arial"/>
              <a:buNone/>
            </a:pPr>
            <a:endParaRPr sz="21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2100"/>
              <a:buFont typeface="Noto Sans Symbols"/>
              <a:buChar char="🟔"/>
            </a:pPr>
            <a:r>
              <a:rPr lang="en-US" sz="2100" b="0" i="0" u="none" strike="noStrike" cap="none">
                <a:solidFill>
                  <a:srgbClr val="000000"/>
                </a:solidFill>
                <a:latin typeface="Calibri"/>
                <a:ea typeface="Calibri"/>
                <a:cs typeface="Calibri"/>
                <a:sym typeface="Calibri"/>
              </a:rPr>
              <a:t>Lồng ghép giới là một  biện pháp hữu hiệu để đạt được BĐG thực chất. Theo đó, trách nhiệm của mỗi cá nhân, tổ chức và các đơn vị trong nhà trường phải tích cực thực hiện LGG trong công việc hàng ngày của mình để góp phần đạt được các mục tiêu BĐG; vì sự phát triển bền vững của nhà trường và xã hội.</a:t>
            </a: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1584000" y="25735"/>
            <a:ext cx="7559999" cy="77652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700"/>
              <a:buNone/>
            </a:pPr>
            <a:r>
              <a:rPr lang="en-US" sz="2700" b="1">
                <a:solidFill>
                  <a:srgbClr val="C00000"/>
                </a:solidFill>
                <a:latin typeface="Tahoma"/>
                <a:ea typeface="Tahoma"/>
                <a:cs typeface="Tahoma"/>
                <a:sym typeface="Tahoma"/>
              </a:rPr>
              <a:t>NỘI DUNG</a:t>
            </a:r>
            <a:endParaRPr/>
          </a:p>
        </p:txBody>
      </p:sp>
      <p:graphicFrame>
        <p:nvGraphicFramePr>
          <p:cNvPr id="312" name="Google Shape;312;p43"/>
          <p:cNvGraphicFramePr/>
          <p:nvPr/>
        </p:nvGraphicFramePr>
        <p:xfrm>
          <a:off x="1475658" y="647701"/>
          <a:ext cx="6912750" cy="4012275"/>
        </p:xfrm>
        <a:graphic>
          <a:graphicData uri="http://schemas.openxmlformats.org/drawingml/2006/table">
            <a:tbl>
              <a:tblPr firstRow="1" bandRow="1">
                <a:noFill/>
                <a:tableStyleId>{12093719-A166-43FB-B4A5-CA5E92CC87A7}</a:tableStyleId>
              </a:tblPr>
              <a:tblGrid>
                <a:gridCol w="3456375">
                  <a:extLst>
                    <a:ext uri="{9D8B030D-6E8A-4147-A177-3AD203B41FA5}">
                      <a16:colId xmlns:a16="http://schemas.microsoft.com/office/drawing/2014/main" val="20000"/>
                    </a:ext>
                  </a:extLst>
                </a:gridCol>
                <a:gridCol w="3456375">
                  <a:extLst>
                    <a:ext uri="{9D8B030D-6E8A-4147-A177-3AD203B41FA5}">
                      <a16:colId xmlns:a16="http://schemas.microsoft.com/office/drawing/2014/main" val="20001"/>
                    </a:ext>
                  </a:extLst>
                </a:gridCol>
              </a:tblGrid>
              <a:tr h="1182150">
                <a:tc>
                  <a:txBody>
                    <a:bodyPr/>
                    <a:lstStyle/>
                    <a:p>
                      <a:pPr marL="0" marR="0" lvl="0" indent="0" algn="ctr" rtl="0">
                        <a:lnSpc>
                          <a:spcPct val="100000"/>
                        </a:lnSpc>
                        <a:spcBef>
                          <a:spcPts val="0"/>
                        </a:spcBef>
                        <a:spcAft>
                          <a:spcPts val="0"/>
                        </a:spcAft>
                        <a:buClr>
                          <a:schemeClr val="lt1"/>
                        </a:buClr>
                        <a:buSzPts val="1800"/>
                        <a:buFont typeface="Tahoma"/>
                        <a:buNone/>
                      </a:pPr>
                      <a:r>
                        <a:rPr lang="en-US" sz="1800" b="1" u="none" strike="noStrike" cap="none">
                          <a:solidFill>
                            <a:schemeClr val="lt1"/>
                          </a:solidFill>
                          <a:latin typeface="Tahoma"/>
                          <a:ea typeface="Tahoma"/>
                          <a:cs typeface="Tahoma"/>
                          <a:sym typeface="Tahoma"/>
                        </a:rPr>
                        <a:t>Phần 1: Các kiến thức cơ bản về giới</a:t>
                      </a:r>
                      <a:endParaRPr sz="1800" b="1" u="none" strike="noStrike" cap="none">
                        <a:solidFill>
                          <a:schemeClr val="lt1"/>
                        </a:solidFill>
                        <a:latin typeface="Tahoma"/>
                        <a:ea typeface="Tahoma"/>
                        <a:cs typeface="Tahoma"/>
                        <a:sym typeface="Tahoma"/>
                      </a:endParaRPr>
                    </a:p>
                  </a:txBody>
                  <a:tcPr marL="38200" marR="38200" marT="0" marB="0">
                    <a:lnL w="12700" cap="flat" cmpd="sng">
                      <a:solidFill>
                        <a:srgbClr val="000090"/>
                      </a:solidFill>
                      <a:prstDash val="solid"/>
                      <a:round/>
                      <a:headEnd type="none" w="sm" len="sm"/>
                      <a:tailEnd type="none" w="sm" len="sm"/>
                    </a:lnL>
                    <a:lnR w="12700" cap="flat" cmpd="sng">
                      <a:solidFill>
                        <a:srgbClr val="000090"/>
                      </a:solidFill>
                      <a:prstDash val="solid"/>
                      <a:round/>
                      <a:headEnd type="none" w="sm" len="sm"/>
                      <a:tailEnd type="none" w="sm" len="sm"/>
                    </a:lnR>
                    <a:lnT w="12700" cap="flat" cmpd="sng">
                      <a:solidFill>
                        <a:srgbClr val="000090"/>
                      </a:solidFill>
                      <a:prstDash val="solid"/>
                      <a:round/>
                      <a:headEnd type="none" w="sm" len="sm"/>
                      <a:tailEnd type="none" w="sm" len="sm"/>
                    </a:lnT>
                    <a:lnB w="12700" cap="flat" cmpd="sng">
                      <a:solidFill>
                        <a:srgbClr val="000090"/>
                      </a:solidFill>
                      <a:prstDash val="solid"/>
                      <a:round/>
                      <a:headEnd type="none" w="sm" len="sm"/>
                      <a:tailEnd type="none" w="sm" len="sm"/>
                    </a:lnB>
                    <a:solidFill>
                      <a:srgbClr val="000090"/>
                    </a:solidFill>
                  </a:tcPr>
                </a:tc>
                <a:tc>
                  <a:txBody>
                    <a:bodyPr/>
                    <a:lstStyle/>
                    <a:p>
                      <a:pPr marL="0" marR="0" lvl="0" indent="0" algn="ctr" rtl="0">
                        <a:lnSpc>
                          <a:spcPct val="100000"/>
                        </a:lnSpc>
                        <a:spcBef>
                          <a:spcPts val="0"/>
                        </a:spcBef>
                        <a:spcAft>
                          <a:spcPts val="0"/>
                        </a:spcAft>
                        <a:buClr>
                          <a:schemeClr val="lt1"/>
                        </a:buClr>
                        <a:buSzPts val="1800"/>
                        <a:buFont typeface="Tahoma"/>
                        <a:buNone/>
                      </a:pPr>
                      <a:r>
                        <a:rPr lang="en-US" sz="1800" b="1" u="none" strike="noStrike" cap="none">
                          <a:solidFill>
                            <a:schemeClr val="lt1"/>
                          </a:solidFill>
                          <a:latin typeface="Tahoma"/>
                          <a:ea typeface="Tahoma"/>
                          <a:cs typeface="Tahoma"/>
                          <a:sym typeface="Tahoma"/>
                        </a:rPr>
                        <a:t>Phần 2: Nâng cao nhận thức về bạo lực học đường trên cơ sở giới</a:t>
                      </a:r>
                      <a:endParaRPr/>
                    </a:p>
                  </a:txBody>
                  <a:tcPr marL="38200" marR="38200" marT="0" marB="0">
                    <a:lnL w="12700" cap="flat" cmpd="sng">
                      <a:solidFill>
                        <a:srgbClr val="000090"/>
                      </a:solidFill>
                      <a:prstDash val="solid"/>
                      <a:round/>
                      <a:headEnd type="none" w="sm" len="sm"/>
                      <a:tailEnd type="none" w="sm" len="sm"/>
                    </a:lnL>
                    <a:lnR w="12700" cap="flat" cmpd="sng">
                      <a:solidFill>
                        <a:srgbClr val="000090"/>
                      </a:solidFill>
                      <a:prstDash val="solid"/>
                      <a:round/>
                      <a:headEnd type="none" w="sm" len="sm"/>
                      <a:tailEnd type="none" w="sm" len="sm"/>
                    </a:lnR>
                    <a:lnT w="12700" cap="flat" cmpd="sng">
                      <a:solidFill>
                        <a:srgbClr val="000090"/>
                      </a:solidFill>
                      <a:prstDash val="solid"/>
                      <a:round/>
                      <a:headEnd type="none" w="sm" len="sm"/>
                      <a:tailEnd type="none" w="sm" len="sm"/>
                    </a:lnT>
                    <a:lnB w="12700" cap="flat" cmpd="sng">
                      <a:solidFill>
                        <a:srgbClr val="000090"/>
                      </a:solidFill>
                      <a:prstDash val="solid"/>
                      <a:round/>
                      <a:headEnd type="none" w="sm" len="sm"/>
                      <a:tailEnd type="none" w="sm" len="sm"/>
                    </a:lnB>
                    <a:solidFill>
                      <a:srgbClr val="000090"/>
                    </a:solidFill>
                  </a:tcPr>
                </a:tc>
                <a:extLst>
                  <a:ext uri="{0D108BD9-81ED-4DB2-BD59-A6C34878D82A}">
                    <a16:rowId xmlns:a16="http://schemas.microsoft.com/office/drawing/2014/main" val="10000"/>
                  </a:ext>
                </a:extLst>
              </a:tr>
              <a:tr h="2830125">
                <a:tc>
                  <a:txBody>
                    <a:bodyPr/>
                    <a:lstStyle/>
                    <a:p>
                      <a:pPr marL="342900" marR="0" lvl="0" indent="-247650" algn="l" rtl="0">
                        <a:lnSpc>
                          <a:spcPct val="100000"/>
                        </a:lnSpc>
                        <a:spcBef>
                          <a:spcPts val="0"/>
                        </a:spcBef>
                        <a:spcAft>
                          <a:spcPts val="0"/>
                        </a:spcAft>
                        <a:buClr>
                          <a:srgbClr val="000000"/>
                        </a:buClr>
                        <a:buSzPts val="1500"/>
                        <a:buFont typeface="Noto Sans Symbols"/>
                        <a:buNone/>
                      </a:pPr>
                      <a:endParaRPr sz="1500" b="1" i="0" u="none" strike="noStrike" cap="none">
                        <a:solidFill>
                          <a:srgbClr val="FF0000"/>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Giới tính và Giới</a:t>
                      </a:r>
                      <a:endParaRPr sz="1500" b="1" i="0" u="none" strike="noStrike" cap="none">
                        <a:solidFill>
                          <a:srgbClr val="0000FF"/>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Vai trò giới, định kiến giới và PBĐXVG</a:t>
                      </a:r>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Cân bằng giới, công bằng giới và BĐG</a:t>
                      </a:r>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Nhạy cảm giới, trách giới và LGG</a:t>
                      </a:r>
                      <a:endParaRPr sz="1500" b="1" i="0" u="none" strike="noStrike" cap="none">
                        <a:solidFill>
                          <a:srgbClr val="0000FF"/>
                        </a:solidFill>
                        <a:latin typeface="Tahoma"/>
                        <a:ea typeface="Tahoma"/>
                        <a:cs typeface="Tahoma"/>
                        <a:sym typeface="Tahoma"/>
                      </a:endParaRPr>
                    </a:p>
                  </a:txBody>
                  <a:tcPr marL="38200" marR="38200" marT="0" marB="0">
                    <a:lnL w="12700" cap="flat" cmpd="sng">
                      <a:solidFill>
                        <a:srgbClr val="000090"/>
                      </a:solidFill>
                      <a:prstDash val="solid"/>
                      <a:round/>
                      <a:headEnd type="none" w="sm" len="sm"/>
                      <a:tailEnd type="none" w="sm" len="sm"/>
                    </a:lnL>
                    <a:lnR w="12700" cap="flat" cmpd="sng">
                      <a:solidFill>
                        <a:srgbClr val="000090"/>
                      </a:solidFill>
                      <a:prstDash val="solid"/>
                      <a:round/>
                      <a:headEnd type="none" w="sm" len="sm"/>
                      <a:tailEnd type="none" w="sm" len="sm"/>
                    </a:lnR>
                    <a:lnT w="12700" cap="flat" cmpd="sng">
                      <a:solidFill>
                        <a:srgbClr val="000090"/>
                      </a:solidFill>
                      <a:prstDash val="solid"/>
                      <a:round/>
                      <a:headEnd type="none" w="sm" len="sm"/>
                      <a:tailEnd type="none" w="sm" len="sm"/>
                    </a:lnT>
                    <a:lnB w="12700" cap="flat" cmpd="sng">
                      <a:solidFill>
                        <a:srgbClr val="000090"/>
                      </a:solidFill>
                      <a:prstDash val="solid"/>
                      <a:round/>
                      <a:headEnd type="none" w="sm" len="sm"/>
                      <a:tailEnd type="none" w="sm" len="sm"/>
                    </a:lnB>
                    <a:solidFill>
                      <a:srgbClr val="FFFFFF"/>
                    </a:solidFill>
                  </a:tcPr>
                </a:tc>
                <a:tc>
                  <a:txBody>
                    <a:bodyPr/>
                    <a:lstStyle/>
                    <a:p>
                      <a:pPr marL="342900" marR="0" lvl="0" indent="-247650" algn="l" rtl="0">
                        <a:lnSpc>
                          <a:spcPct val="100000"/>
                        </a:lnSpc>
                        <a:spcBef>
                          <a:spcPts val="0"/>
                        </a:spcBef>
                        <a:spcAft>
                          <a:spcPts val="0"/>
                        </a:spcAft>
                        <a:buClr>
                          <a:srgbClr val="000000"/>
                        </a:buClr>
                        <a:buSzPts val="1500"/>
                        <a:buFont typeface="Noto Sans Symbols"/>
                        <a:buNone/>
                      </a:pPr>
                      <a:endParaRPr sz="1500" b="0" i="0" u="none" strike="noStrike" cap="none">
                        <a:solidFill>
                          <a:schemeClr val="dk1"/>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Khái niệm</a:t>
                      </a:r>
                      <a:endParaRPr sz="1500" b="1" i="0" u="none" strike="noStrike" cap="none">
                        <a:solidFill>
                          <a:srgbClr val="0000FF"/>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Các hành vi của BLHĐTCSG và XHTDTE trong trường học</a:t>
                      </a:r>
                      <a:endParaRPr sz="1500" b="1" i="0" u="none" strike="noStrike" cap="none">
                        <a:solidFill>
                          <a:srgbClr val="0000FF"/>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Thực trạng, hệ quả và nguyên nhân</a:t>
                      </a:r>
                      <a:endParaRPr sz="1500" b="1" i="0" u="none" strike="noStrike" cap="none">
                        <a:solidFill>
                          <a:srgbClr val="0000FF"/>
                        </a:solidFill>
                        <a:latin typeface="Tahoma"/>
                        <a:ea typeface="Tahoma"/>
                        <a:cs typeface="Tahoma"/>
                        <a:sym typeface="Tahoma"/>
                      </a:endParaRPr>
                    </a:p>
                    <a:p>
                      <a:pPr marL="342900" marR="0" lvl="0" indent="-342900" algn="l" rtl="0">
                        <a:lnSpc>
                          <a:spcPct val="100000"/>
                        </a:lnSpc>
                        <a:spcBef>
                          <a:spcPts val="900"/>
                        </a:spcBef>
                        <a:spcAft>
                          <a:spcPts val="0"/>
                        </a:spcAft>
                        <a:buClr>
                          <a:srgbClr val="0000FF"/>
                        </a:buClr>
                        <a:buSzPts val="1500"/>
                        <a:buFont typeface="Noto Sans Symbols"/>
                        <a:buAutoNum type="arabicPeriod"/>
                      </a:pPr>
                      <a:r>
                        <a:rPr lang="en-US" sz="1500" b="1" i="0" u="none" strike="noStrike" cap="none">
                          <a:solidFill>
                            <a:srgbClr val="0000FF"/>
                          </a:solidFill>
                          <a:latin typeface="Tahoma"/>
                          <a:ea typeface="Tahoma"/>
                          <a:cs typeface="Tahoma"/>
                          <a:sym typeface="Tahoma"/>
                        </a:rPr>
                        <a:t>Qui trình xử lý BLTCSG trong trường học</a:t>
                      </a:r>
                      <a:endParaRPr sz="1500" b="1" i="0" u="none" strike="noStrike" cap="none">
                        <a:solidFill>
                          <a:srgbClr val="0000FF"/>
                        </a:solidFill>
                        <a:latin typeface="Tahoma"/>
                        <a:ea typeface="Tahoma"/>
                        <a:cs typeface="Tahoma"/>
                        <a:sym typeface="Tahoma"/>
                      </a:endParaRPr>
                    </a:p>
                  </a:txBody>
                  <a:tcPr marL="38200" marR="38200" marT="0" marB="0">
                    <a:lnL w="12700" cap="flat" cmpd="sng">
                      <a:solidFill>
                        <a:srgbClr val="000090"/>
                      </a:solidFill>
                      <a:prstDash val="solid"/>
                      <a:round/>
                      <a:headEnd type="none" w="sm" len="sm"/>
                      <a:tailEnd type="none" w="sm" len="sm"/>
                    </a:lnL>
                    <a:lnR w="12700" cap="flat" cmpd="sng">
                      <a:solidFill>
                        <a:srgbClr val="000090"/>
                      </a:solidFill>
                      <a:prstDash val="solid"/>
                      <a:round/>
                      <a:headEnd type="none" w="sm" len="sm"/>
                      <a:tailEnd type="none" w="sm" len="sm"/>
                    </a:lnR>
                    <a:lnT w="12700" cap="flat" cmpd="sng">
                      <a:solidFill>
                        <a:srgbClr val="000090"/>
                      </a:solidFill>
                      <a:prstDash val="solid"/>
                      <a:round/>
                      <a:headEnd type="none" w="sm" len="sm"/>
                      <a:tailEnd type="none" w="sm" len="sm"/>
                    </a:lnT>
                    <a:lnB w="12700" cap="flat" cmpd="sng">
                      <a:solidFill>
                        <a:srgbClr val="00009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313" name="Google Shape;313;p43"/>
          <p:cNvPicPr preferRelativeResize="0"/>
          <p:nvPr/>
        </p:nvPicPr>
        <p:blipFill rotWithShape="1">
          <a:blip r:embed="rId3">
            <a:alphaModFix/>
          </a:blip>
          <a:srcRect/>
          <a:stretch/>
        </p:blipFill>
        <p:spPr>
          <a:xfrm>
            <a:off x="1205000" y="0"/>
            <a:ext cx="669123" cy="592388"/>
          </a:xfrm>
          <a:prstGeom prst="rect">
            <a:avLst/>
          </a:prstGeom>
          <a:solidFill>
            <a:srgbClr val="FFFF00"/>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sldNum" idx="12"/>
          </p:nvPr>
        </p:nvSpPr>
        <p:spPr>
          <a:xfrm>
            <a:off x="7010400" y="4684713"/>
            <a:ext cx="2133600" cy="35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98989"/>
              </a:buClr>
              <a:buSzPts val="1400"/>
              <a:buFont typeface="Calibri"/>
              <a:buNone/>
            </a:pPr>
            <a:fld id="{00000000-1234-1234-1234-123412341234}" type="slidenum">
              <a:rPr lang="en-US" sz="1400" b="0" i="0" u="none" strike="noStrike" cap="none">
                <a:solidFill>
                  <a:srgbClr val="898989"/>
                </a:solidFill>
                <a:latin typeface="Calibri"/>
                <a:ea typeface="Calibri"/>
                <a:cs typeface="Calibri"/>
                <a:sym typeface="Calibri"/>
              </a:rPr>
              <a:t>9</a:t>
            </a:fld>
            <a:endParaRPr sz="1400" b="0" i="0" u="none" strike="noStrike" cap="none">
              <a:solidFill>
                <a:srgbClr val="898989"/>
              </a:solidFill>
              <a:latin typeface="Calibri"/>
              <a:ea typeface="Calibri"/>
              <a:cs typeface="Calibri"/>
              <a:sym typeface="Calibri"/>
            </a:endParaRPr>
          </a:p>
        </p:txBody>
      </p:sp>
      <p:pic>
        <p:nvPicPr>
          <p:cNvPr id="319" name="Google Shape;319;p44" descr="107.jpg"/>
          <p:cNvPicPr preferRelativeResize="0"/>
          <p:nvPr/>
        </p:nvPicPr>
        <p:blipFill rotWithShape="1">
          <a:blip r:embed="rId3">
            <a:alphaModFix/>
          </a:blip>
          <a:srcRect/>
          <a:stretch/>
        </p:blipFill>
        <p:spPr>
          <a:xfrm>
            <a:off x="179512" y="226516"/>
            <a:ext cx="3714750" cy="1479054"/>
          </a:xfrm>
          <a:prstGeom prst="rect">
            <a:avLst/>
          </a:prstGeom>
          <a:noFill/>
          <a:ln>
            <a:noFill/>
          </a:ln>
        </p:spPr>
      </p:pic>
      <p:sp>
        <p:nvSpPr>
          <p:cNvPr id="320" name="Google Shape;320;p44"/>
          <p:cNvSpPr/>
          <p:nvPr/>
        </p:nvSpPr>
        <p:spPr>
          <a:xfrm>
            <a:off x="2843808" y="1691619"/>
            <a:ext cx="5940152" cy="1353741"/>
          </a:xfrm>
          <a:prstGeom prst="rect">
            <a:avLst/>
          </a:prstGeom>
        </p:spPr>
        <p:txBody>
          <a:bodyPr>
            <a:prstTxWarp prst="textPlain">
              <a:avLst/>
            </a:prstTxWarp>
          </a:bodyPr>
          <a:lstStyle/>
          <a:p>
            <a:pPr lvl="0" algn="ctr"/>
            <a:r>
              <a:rPr b="1" i="0">
                <a:ln w="12700" cap="flat" cmpd="sng">
                  <a:solidFill>
                    <a:srgbClr val="0000E2"/>
                  </a:solidFill>
                  <a:prstDash val="solid"/>
                  <a:round/>
                  <a:headEnd type="none" w="sm" len="sm"/>
                  <a:tailEnd type="none" w="sm" len="sm"/>
                </a:ln>
                <a:solidFill>
                  <a:srgbClr val="0000FF"/>
                </a:solidFill>
                <a:latin typeface="Times New Roman"/>
              </a:rPr>
              <a:t>CÁC KIẾN THỨC CƠ BẢN VỀ GIỚI </a:t>
            </a:r>
          </a:p>
        </p:txBody>
      </p:sp>
    </p:spTree>
  </p:cSld>
  <p:clrMapOvr>
    <a:masterClrMapping/>
  </p:clrMapOvr>
  <p:transition>
    <p:fade thruBlk="1"/>
  </p:transition>
</p:sld>
</file>

<file path=ppt/theme/theme1.xml><?xml version="1.0" encoding="utf-8"?>
<a:theme xmlns:a="http://schemas.openxmlformats.org/drawingml/2006/main" name="Contents Slide Master">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7544</Words>
  <PresentationFormat>On-screen Show (16:9)</PresentationFormat>
  <Paragraphs>627</Paragraphs>
  <Slides>78</Slides>
  <Notes>78</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78</vt:i4>
      </vt:variant>
    </vt:vector>
  </HeadingPairs>
  <TitlesOfParts>
    <vt:vector size="87" baseType="lpstr">
      <vt:lpstr>Calibri</vt:lpstr>
      <vt:lpstr>Verdana</vt:lpstr>
      <vt:lpstr>Noto Sans Symbols</vt:lpstr>
      <vt:lpstr>Tahoma</vt:lpstr>
      <vt:lpstr>Arial Black</vt:lpstr>
      <vt:lpstr>Arial</vt:lpstr>
      <vt:lpstr>Times New Roman</vt:lpstr>
      <vt:lpstr>Contents Slide Master</vt:lpstr>
      <vt:lpstr>Office Theme</vt:lpstr>
      <vt:lpstr>      TẬP HUẤN LỒNG GHÉP GIỚI TRONGCÔNG TÁC QUẢN LÝ VÀ DẠY HỌC, GIÁO DỤC ĐÁP ỨNG YÊU CẦU ĐỔI MỚI GIÁO DỤC </vt:lpstr>
      <vt:lpstr>Giới thiệu</vt:lpstr>
      <vt:lpstr>Trao đổi, làm quen</vt:lpstr>
      <vt:lpstr>Giờ học</vt:lpstr>
      <vt:lpstr>NỘI DUNG</vt:lpstr>
      <vt:lpstr>PowerPoint Presentation</vt:lpstr>
      <vt:lpstr>MỤC TIÊU</vt:lpstr>
      <vt:lpstr>NỘI DUNG</vt:lpstr>
      <vt:lpstr>PowerPoint Presentation</vt:lpstr>
      <vt:lpstr>PowerPoint Presentation</vt:lpstr>
      <vt:lpstr>PowerPoint Presentation</vt:lpstr>
      <vt:lpstr>NAM VÀ NỮ KHÁC NHAU  NHƯ THẾ NÀO?</vt:lpstr>
      <vt:lpstr>Bài tập thẻ</vt:lpstr>
      <vt:lpstr>Bài tập thẻ</vt:lpstr>
      <vt:lpstr>Hoạt động 1:  Thử tài hiểu biết về giới tính và giới</vt:lpstr>
      <vt:lpstr>GIỚI TÍNH VÀ GIỚI</vt:lpstr>
      <vt:lpstr>PowerPoint Presentation</vt:lpstr>
      <vt:lpstr>CÁC LOẠI GIỚI TÍNH</vt:lpstr>
      <vt:lpstr>Một số ví dụ về trạng thái liên giới tính là:  </vt:lpstr>
      <vt:lpstr>PowerPoint Presentation</vt:lpstr>
      <vt:lpstr>PowerPoint Presentation</vt:lpstr>
      <vt:lpstr>1.2. Tính dục và cộng đồng LGBTQ+</vt:lpstr>
      <vt:lpstr>Hoạt động 2 (5 phút)  Tìm hiểu về sự đa dạng tính dục và bản dạng giới</vt:lpstr>
      <vt:lpstr>PowerPoint Presentation</vt:lpstr>
      <vt:lpstr>PowerPoint Presentation</vt:lpstr>
      <vt:lpstr>Một số thuật ngữ</vt:lpstr>
      <vt:lpstr>PowerPoint Presentation</vt:lpstr>
      <vt:lpstr>PowerPoint Presentation</vt:lpstr>
      <vt:lpstr>Một số lưu ý khi tìm hiểu về giới tính và giới</vt:lpstr>
      <vt:lpstr>Một số lưu ý khi tìm hiểu về giới tính và giới</vt:lpstr>
      <vt:lpstr>PowerPoint Presentation</vt:lpstr>
      <vt:lpstr>VÍ DỤ VỀ KHUÔN MẪU GIỚI </vt:lpstr>
      <vt:lpstr>Khuôn mẫu giới và ảnh hưởng của các khuôn mẫu giới tới sự phát triển của cá nhân và XH</vt:lpstr>
      <vt:lpstr>MÔ HÌNH XÃ HỘI HÓA GIỚI</vt:lpstr>
      <vt:lpstr>PowerPoint Presentation</vt:lpstr>
      <vt:lpstr>PowerPoint Presentation</vt:lpstr>
      <vt:lpstr>Hoạt động 4:  Tìm hiểu “Phân công lao động của một gia đình trong 24h với câu chuyện “giấc mơ không tưởng”</vt:lpstr>
      <vt:lpstr>Hoạt động 4:  Tìm hiểu “Phân công lao động của một gia đình trong 24h với câu chuyện “giấc mơ không tưởng”</vt:lpstr>
      <vt:lpstr>PowerPoint Presentation</vt:lpstr>
      <vt:lpstr>3 LOẠI VAI TRÒ GIỚI</vt:lpstr>
      <vt:lpstr>PowerPoint Presentation</vt:lpstr>
      <vt:lpstr>PN và NG thực hiện ba vai trò này có như nhau không?</vt:lpstr>
      <vt:lpstr>Phân tích phân công vai trò giới thực tế cho thấy?</vt:lpstr>
      <vt:lpstr>              </vt:lpstr>
      <vt:lpstr>Thay đổi vai trò giới</vt:lpstr>
      <vt:lpstr>2.2 Định kiến giới và PBĐXVG</vt:lpstr>
      <vt:lpstr>Nhận diện ĐKG và PBĐXVG</vt:lpstr>
      <vt:lpstr>PowerPoint Presentation</vt:lpstr>
      <vt:lpstr>PowerPoint Presentation</vt:lpstr>
      <vt:lpstr>Ví dụ: Phân biệt đối xử về giới trong nhà trường phổ thông</vt:lpstr>
      <vt:lpstr>PowerPoint Presentation</vt:lpstr>
      <vt:lpstr>Ví dụ về mối liên hệ giữa ĐKG và PBĐXVG</vt:lpstr>
      <vt:lpstr>PowerPoint Presentation</vt:lpstr>
      <vt:lpstr>HỆ QUẢ</vt:lpstr>
      <vt:lpstr>Nguyên nhân của bất bình đẳng giới và BLG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Phân biệt giữa  bình đẳng giới và công bằng giới</vt:lpstr>
      <vt:lpstr>PowerPoint Presentation</vt:lpstr>
      <vt:lpstr>PowerPoint Presentation</vt:lpstr>
      <vt:lpstr>PowerPoint Presentation</vt:lpstr>
      <vt:lpstr>PowerPoint Presentation</vt:lpstr>
      <vt:lpstr>PowerPoint Presentation</vt:lpstr>
      <vt:lpstr>PowerPoint Presentation</vt:lpstr>
      <vt:lpstr>Ví dụ: BĐG thực chất trong tình yêu nghĩa là:</vt:lpstr>
      <vt:lpstr>PowerPoint Presentation</vt:lpstr>
      <vt:lpstr>NHẠY CẢM GIỚI</vt:lpstr>
      <vt:lpstr>TRÁCH NHIỆM GIỚI</vt:lpstr>
      <vt:lpstr>LỒNG GHÉP GIỚI</vt:lpstr>
      <vt:lpstr>PowerPoint Presentation</vt:lpstr>
      <vt:lpstr>Ai có trách nhiệm thực hiện LGG trong nhà trường?</vt:lpstr>
      <vt:lpstr>TÓM TẮT BÀI HỌC</vt:lpstr>
      <vt:lpstr>TÓM TẮT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2022-10-29T03:04:41Z</dcterms:modified>
</cp:coreProperties>
</file>