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9" r:id="rId3"/>
    <p:sldMasterId id="2147483717" r:id="rId4"/>
    <p:sldMasterId id="2147483730" r:id="rId5"/>
  </p:sldMasterIdLst>
  <p:notesMasterIdLst>
    <p:notesMasterId r:id="rId26"/>
  </p:notesMasterIdLst>
  <p:sldIdLst>
    <p:sldId id="408" r:id="rId6"/>
    <p:sldId id="421" r:id="rId7"/>
    <p:sldId id="424" r:id="rId8"/>
    <p:sldId id="409" r:id="rId9"/>
    <p:sldId id="406" r:id="rId10"/>
    <p:sldId id="407" r:id="rId11"/>
    <p:sldId id="483" r:id="rId12"/>
    <p:sldId id="482" r:id="rId13"/>
    <p:sldId id="484" r:id="rId14"/>
    <p:sldId id="480" r:id="rId15"/>
    <p:sldId id="481" r:id="rId16"/>
    <p:sldId id="485" r:id="rId17"/>
    <p:sldId id="504" r:id="rId18"/>
    <p:sldId id="487" r:id="rId19"/>
    <p:sldId id="505" r:id="rId20"/>
    <p:sldId id="488" r:id="rId21"/>
    <p:sldId id="506" r:id="rId22"/>
    <p:sldId id="489" r:id="rId23"/>
    <p:sldId id="490" r:id="rId24"/>
    <p:sldId id="50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FF"/>
    <a:srgbClr val="CCFFFF"/>
    <a:srgbClr val="FFCC99"/>
    <a:srgbClr val="FF9966"/>
    <a:srgbClr val="FF00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2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11/15/2022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E5A72964-DC64-4D95-B634-8E5D54B45EB1}"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493566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8D5F7DAB-6C47-406A-A371-43EA7C194012}"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54442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648BAEDF-B15F-4E38-A989-4329D4E40C1E}"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0630243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B13D60C-AA91-4971-8CD8-564B95F47D45}"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41525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44EC4AC-4B11-45F1-B086-5976DADA60D0}"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480008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7595827-0533-4C3C-A3E8-26F3574F1897}"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335671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0C510E10-BCFE-41A3-935D-D0227D0017ED}"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1121044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AD1E43D2-E133-45BD-ADC1-87B838B88DAB}"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75926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E5E4FB2-BD81-40E7-BD71-542296F857B6}"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5431522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343E274-E2DB-4824-B056-2D56149E7889}"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616509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2F6743C-F011-4E63-999B-CF54B6594E3A}"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600358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B8327078-0529-4C94-8739-0BF520C894F9}"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8390296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5"/>
          <p:cNvSpPr>
            <a:spLocks noGrp="1" noChangeArrowheads="1"/>
          </p:cNvSpPr>
          <p:nvPr>
            <p:ph type="ftr" sz="quarter" idx="11"/>
          </p:nvPr>
        </p:nvSpPr>
        <p:spPr>
          <a:ln/>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6"/>
          <p:cNvSpPr>
            <a:spLocks noGrp="1" noChangeArrowheads="1"/>
          </p:cNvSpPr>
          <p:nvPr>
            <p:ph type="sldNum" sz="quarter" idx="12"/>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5AEED4C9-ADBA-4E37-97DA-7D15FCA58356}"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7091183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Rectangle 5"/>
          <p:cNvSpPr>
            <a:spLocks noGrp="1" noChangeArrowheads="1"/>
          </p:cNvSpPr>
          <p:nvPr>
            <p:ph type="ftr" sz="quarter" idx="11"/>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Rectangle 6"/>
          <p:cNvSpPr>
            <a:spLocks noGrp="1" noChangeArrowheads="1"/>
          </p:cNvSpPr>
          <p:nvPr>
            <p:ph type="sldNum" sz="quarter" idx="12"/>
          </p:nvPr>
        </p:nvSpPr>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367F626-11D2-471B-A346-5C815B934BA2}"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832043440"/>
      </p:ext>
    </p:extLst>
  </p:cSld>
  <p:clrMapOvr>
    <a:masterClrMapping/>
  </p:clrMapOvr>
  <p:transition spd="med">
    <p:wheel spokes="8"/>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26409547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3422992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42753195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326269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19682011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7D81A77-730B-4DD6-9D59-0FD3134C7786}"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6E66930-BD5F-4B64-A10D-C7B183DA0E7C}"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811298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3070589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9440248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198122445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620773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5733635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6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01600"/>
            <a:ext cx="3899552" cy="4493491"/>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flipV="1">
            <a:off x="8292448" y="2475346"/>
            <a:ext cx="3899552" cy="4493491"/>
          </a:xfrm>
          <a:prstGeom prst="rect">
            <a:avLst/>
          </a:prstGeom>
        </p:spPr>
      </p:pic>
    </p:spTree>
    <p:extLst>
      <p:ext uri="{BB962C8B-B14F-4D97-AF65-F5344CB8AC3E}">
        <p14:creationId xmlns:p14="http://schemas.microsoft.com/office/powerpoint/2010/main" val="253557789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H="1">
            <a:off x="9984701" y="0"/>
            <a:ext cx="2368473" cy="2400000"/>
          </a:xfrm>
          <a:prstGeom prst="rect">
            <a:avLst/>
          </a:prstGeom>
        </p:spPr>
      </p:pic>
      <p:pic>
        <p:nvPicPr>
          <p:cNvPr id="5" name="图片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89748" y="5562069"/>
            <a:ext cx="4876800" cy="1295933"/>
          </a:xfrm>
          <a:prstGeom prst="rect">
            <a:avLst/>
          </a:prstGeom>
        </p:spPr>
      </p:pic>
    </p:spTree>
    <p:extLst>
      <p:ext uri="{BB962C8B-B14F-4D97-AF65-F5344CB8AC3E}">
        <p14:creationId xmlns:p14="http://schemas.microsoft.com/office/powerpoint/2010/main" val="400461351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spTree>
    <p:extLst>
      <p:ext uri="{BB962C8B-B14F-4D97-AF65-F5344CB8AC3E}">
        <p14:creationId xmlns:p14="http://schemas.microsoft.com/office/powerpoint/2010/main" val="38246870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1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spTree>
    <p:extLst>
      <p:ext uri="{BB962C8B-B14F-4D97-AF65-F5344CB8AC3E}">
        <p14:creationId xmlns:p14="http://schemas.microsoft.com/office/powerpoint/2010/main" val="254051991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0_标题和内容">
    <p:spTree>
      <p:nvGrpSpPr>
        <p:cNvPr id="1" name=""/>
        <p:cNvGrpSpPr/>
        <p:nvPr/>
      </p:nvGrpSpPr>
      <p:grpSpPr>
        <a:xfrm>
          <a:off x="0" y="0"/>
          <a:ext cx="0" cy="0"/>
          <a:chOff x="0" y="0"/>
          <a:chExt cx="0" cy="0"/>
        </a:xfrm>
      </p:grpSpPr>
      <p:sp>
        <p:nvSpPr>
          <p:cNvPr id="2" name="矩形 1"/>
          <p:cNvSpPr/>
          <p:nvPr userDrawn="1"/>
        </p:nvSpPr>
        <p:spPr>
          <a:xfrm>
            <a:off x="575496" y="665021"/>
            <a:ext cx="11041008" cy="5780543"/>
          </a:xfrm>
          <a:prstGeom prst="rect">
            <a:avLst/>
          </a:prstGeom>
          <a:solidFill>
            <a:schemeClr val="bg1"/>
          </a:solidFill>
          <a:ln w="19050">
            <a:solidFill>
              <a:schemeClr val="bg1">
                <a:lumMod val="8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cs typeface="+mn-cs"/>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965" y="0"/>
            <a:ext cx="2368473" cy="2400000"/>
          </a:xfrm>
          <a:prstGeom prst="rect">
            <a:avLst/>
          </a:prstGeom>
        </p:spPr>
      </p:pic>
    </p:spTree>
    <p:extLst>
      <p:ext uri="{BB962C8B-B14F-4D97-AF65-F5344CB8AC3E}">
        <p14:creationId xmlns:p14="http://schemas.microsoft.com/office/powerpoint/2010/main" val="358655763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1449727"/>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228600" indent="0" algn="ctr">
              <a:buNone/>
              <a:defRPr>
                <a:solidFill>
                  <a:schemeClr val="tx1">
                    <a:tint val="75000"/>
                  </a:schemeClr>
                </a:solidFill>
              </a:defRPr>
            </a:lvl2pPr>
            <a:lvl3pPr marL="457200" indent="0" algn="ctr">
              <a:buNone/>
              <a:defRPr>
                <a:solidFill>
                  <a:schemeClr val="tx1">
                    <a:tint val="75000"/>
                  </a:schemeClr>
                </a:solidFill>
              </a:defRPr>
            </a:lvl3pPr>
            <a:lvl4pPr marL="685800" indent="0" algn="ctr">
              <a:buNone/>
              <a:defRPr>
                <a:solidFill>
                  <a:schemeClr val="tx1">
                    <a:tint val="75000"/>
                  </a:schemeClr>
                </a:solidFill>
              </a:defRPr>
            </a:lvl4pPr>
            <a:lvl5pPr marL="914400" indent="0" algn="ctr">
              <a:buNone/>
              <a:defRPr>
                <a:solidFill>
                  <a:schemeClr val="tx1">
                    <a:tint val="75000"/>
                  </a:schemeClr>
                </a:solidFill>
              </a:defRPr>
            </a:lvl5pPr>
            <a:lvl6pPr marL="1143000" indent="0" algn="ctr">
              <a:buNone/>
              <a:defRPr>
                <a:solidFill>
                  <a:schemeClr val="tx1">
                    <a:tint val="75000"/>
                  </a:schemeClr>
                </a:solidFill>
              </a:defRPr>
            </a:lvl6pPr>
            <a:lvl7pPr marL="1371600" indent="0" algn="ctr">
              <a:buNone/>
              <a:defRPr>
                <a:solidFill>
                  <a:schemeClr val="tx1">
                    <a:tint val="75000"/>
                  </a:schemeClr>
                </a:solidFill>
              </a:defRPr>
            </a:lvl7pPr>
            <a:lvl8pPr marL="1600200" indent="0" algn="ctr">
              <a:buNone/>
              <a:defRPr>
                <a:solidFill>
                  <a:schemeClr val="tx1">
                    <a:tint val="75000"/>
                  </a:schemeClr>
                </a:solidFill>
              </a:defRPr>
            </a:lvl8pPr>
            <a:lvl9pPr marL="18288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365260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001386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3" y="2937934"/>
            <a:ext cx="5181600" cy="908050"/>
          </a:xfrm>
        </p:spPr>
        <p:txBody>
          <a:bodyPr anchor="t"/>
          <a:lstStyle>
            <a:lvl1pPr algn="l">
              <a:defRPr sz="2000" b="1" cap="all"/>
            </a:lvl1pPr>
          </a:lstStyle>
          <a:p>
            <a:r>
              <a:rPr lang="en-US"/>
              <a:t>Click to edit Master title style</a:t>
            </a:r>
          </a:p>
        </p:txBody>
      </p:sp>
      <p:sp>
        <p:nvSpPr>
          <p:cNvPr id="3" name="Text Placeholder 2"/>
          <p:cNvSpPr>
            <a:spLocks noGrp="1"/>
          </p:cNvSpPr>
          <p:nvPr>
            <p:ph type="body" idx="1"/>
          </p:nvPr>
        </p:nvSpPr>
        <p:spPr>
          <a:xfrm>
            <a:off x="481543" y="1937810"/>
            <a:ext cx="5181600" cy="1000125"/>
          </a:xfrm>
        </p:spPr>
        <p:txBody>
          <a:bodyPr anchor="b"/>
          <a:lstStyle>
            <a:lvl1pPr marL="0" indent="0">
              <a:buNone/>
              <a:defRPr sz="1000">
                <a:solidFill>
                  <a:schemeClr val="tx1">
                    <a:tint val="75000"/>
                  </a:schemeClr>
                </a:solidFill>
              </a:defRPr>
            </a:lvl1pPr>
            <a:lvl2pPr marL="228600" indent="0">
              <a:buNone/>
              <a:defRPr sz="900">
                <a:solidFill>
                  <a:schemeClr val="tx1">
                    <a:tint val="75000"/>
                  </a:schemeClr>
                </a:solidFill>
              </a:defRPr>
            </a:lvl2pPr>
            <a:lvl3pPr marL="457200" indent="0">
              <a:buNone/>
              <a:defRPr sz="800">
                <a:solidFill>
                  <a:schemeClr val="tx1">
                    <a:tint val="75000"/>
                  </a:schemeClr>
                </a:solidFill>
              </a:defRPr>
            </a:lvl3pPr>
            <a:lvl4pPr marL="685800" indent="0">
              <a:buNone/>
              <a:defRPr sz="700">
                <a:solidFill>
                  <a:schemeClr val="tx1">
                    <a:tint val="75000"/>
                  </a:schemeClr>
                </a:solidFill>
              </a:defRPr>
            </a:lvl4pPr>
            <a:lvl5pPr marL="914400" indent="0">
              <a:buNone/>
              <a:defRPr sz="700">
                <a:solidFill>
                  <a:schemeClr val="tx1">
                    <a:tint val="75000"/>
                  </a:schemeClr>
                </a:solidFill>
              </a:defRPr>
            </a:lvl5pPr>
            <a:lvl6pPr marL="1143000" indent="0">
              <a:buNone/>
              <a:defRPr sz="700">
                <a:solidFill>
                  <a:schemeClr val="tx1">
                    <a:tint val="75000"/>
                  </a:schemeClr>
                </a:solidFill>
              </a:defRPr>
            </a:lvl6pPr>
            <a:lvl7pPr marL="1371600" indent="0">
              <a:buNone/>
              <a:defRPr sz="700">
                <a:solidFill>
                  <a:schemeClr val="tx1">
                    <a:tint val="75000"/>
                  </a:schemeClr>
                </a:solidFill>
              </a:defRPr>
            </a:lvl7pPr>
            <a:lvl8pPr marL="1600200" indent="0">
              <a:buNone/>
              <a:defRPr sz="700">
                <a:solidFill>
                  <a:schemeClr val="tx1">
                    <a:tint val="75000"/>
                  </a:schemeClr>
                </a:solidFill>
              </a:defRPr>
            </a:lvl8pPr>
            <a:lvl9pPr marL="1828800" indent="0">
              <a:buNone/>
              <a:defRPr sz="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004724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1"/>
            <a:ext cx="2692400" cy="301730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1"/>
            <a:ext cx="2692400" cy="3017309"/>
          </a:xfrm>
        </p:spPr>
        <p:txBody>
          <a:bodyPr/>
          <a:lstStyle>
            <a:lvl1pPr>
              <a:defRPr sz="1400"/>
            </a:lvl1pPr>
            <a:lvl2pPr>
              <a:defRPr sz="12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5449787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200"/>
            </a:lvl1pPr>
            <a:lvl2pPr>
              <a:defRPr sz="1000"/>
            </a:lvl2pPr>
            <a:lvl3pPr>
              <a:defRPr sz="900"/>
            </a:lvl3pPr>
            <a:lvl4pPr>
              <a:defRPr sz="800"/>
            </a:lvl4pPr>
            <a:lvl5pPr>
              <a:defRPr sz="800"/>
            </a:lvl5pPr>
            <a:lvl6pPr>
              <a:defRPr sz="800"/>
            </a:lvl6pPr>
            <a:lvl7pPr>
              <a:defRPr sz="800"/>
            </a:lvl7pPr>
            <a:lvl8pPr>
              <a:defRPr sz="800"/>
            </a:lvl8pPr>
            <a:lvl9pPr>
              <a:defRPr sz="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230589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3016268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13381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182033"/>
            <a:ext cx="2005543" cy="774700"/>
          </a:xfrm>
        </p:spPr>
        <p:txBody>
          <a:bodyPr anchor="b"/>
          <a:lstStyle>
            <a:lvl1pPr algn="l">
              <a:defRPr sz="1000" b="1"/>
            </a:lvl1pPr>
          </a:lstStyle>
          <a:p>
            <a:r>
              <a:rPr lang="en-US"/>
              <a:t>Click to edit Master title style</a:t>
            </a:r>
          </a:p>
        </p:txBody>
      </p:sp>
      <p:sp>
        <p:nvSpPr>
          <p:cNvPr id="3" name="Content Placeholder 2"/>
          <p:cNvSpPr>
            <a:spLocks noGrp="1"/>
          </p:cNvSpPr>
          <p:nvPr>
            <p:ph idx="1"/>
          </p:nvPr>
        </p:nvSpPr>
        <p:spPr>
          <a:xfrm>
            <a:off x="2383368" y="182035"/>
            <a:ext cx="3407833" cy="3902075"/>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1" y="956735"/>
            <a:ext cx="2005543" cy="3127375"/>
          </a:xfrm>
        </p:spPr>
        <p:txBody>
          <a:bodyPr/>
          <a:lstStyle>
            <a:lvl1pPr marL="0" indent="0">
              <a:buNone/>
              <a:defRPr sz="700"/>
            </a:lvl1pPr>
            <a:lvl2pPr marL="228600" indent="0">
              <a:buNone/>
              <a:defRPr sz="600"/>
            </a:lvl2pPr>
            <a:lvl3pPr marL="457200" indent="0">
              <a:buNone/>
              <a:defRPr sz="500"/>
            </a:lvl3pPr>
            <a:lvl4pPr marL="685800" indent="0">
              <a:buNone/>
              <a:defRPr sz="450"/>
            </a:lvl4pPr>
            <a:lvl5pPr marL="914400" indent="0">
              <a:buNone/>
              <a:defRPr sz="450"/>
            </a:lvl5pPr>
            <a:lvl6pPr marL="1143000" indent="0">
              <a:buNone/>
              <a:defRPr sz="450"/>
            </a:lvl6pPr>
            <a:lvl7pPr marL="1371600" indent="0">
              <a:buNone/>
              <a:defRPr sz="450"/>
            </a:lvl7pPr>
            <a:lvl8pPr marL="1600200" indent="0">
              <a:buNone/>
              <a:defRPr sz="450"/>
            </a:lvl8pPr>
            <a:lvl9pPr marL="1828800" indent="0">
              <a:buNone/>
              <a:defRPr sz="4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266816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1"/>
            <a:ext cx="3657600" cy="377825"/>
          </a:xfrm>
        </p:spPr>
        <p:txBody>
          <a:bodyPr anchor="b"/>
          <a:lstStyle>
            <a:lvl1pPr algn="l">
              <a:defRPr sz="1000"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endParaRPr lang="en-US"/>
          </a:p>
        </p:txBody>
      </p:sp>
      <p:sp>
        <p:nvSpPr>
          <p:cNvPr id="4" name="Text Placeholder 3"/>
          <p:cNvSpPr>
            <a:spLocks noGrp="1"/>
          </p:cNvSpPr>
          <p:nvPr>
            <p:ph type="body" sz="half" idx="2"/>
          </p:nvPr>
        </p:nvSpPr>
        <p:spPr>
          <a:xfrm>
            <a:off x="1194859" y="3578226"/>
            <a:ext cx="3657600" cy="536575"/>
          </a:xfrm>
        </p:spPr>
        <p:txBody>
          <a:bodyPr/>
          <a:lstStyle>
            <a:lvl1pPr marL="0" indent="0">
              <a:buNone/>
              <a:defRPr sz="700"/>
            </a:lvl1pPr>
            <a:lvl2pPr marL="228600" indent="0">
              <a:buNone/>
              <a:defRPr sz="600"/>
            </a:lvl2pPr>
            <a:lvl3pPr marL="457200" indent="0">
              <a:buNone/>
              <a:defRPr sz="500"/>
            </a:lvl3pPr>
            <a:lvl4pPr marL="685800" indent="0">
              <a:buNone/>
              <a:defRPr sz="450"/>
            </a:lvl4pPr>
            <a:lvl5pPr marL="914400" indent="0">
              <a:buNone/>
              <a:defRPr sz="450"/>
            </a:lvl5pPr>
            <a:lvl6pPr marL="1143000" indent="0">
              <a:buNone/>
              <a:defRPr sz="450"/>
            </a:lvl6pPr>
            <a:lvl7pPr marL="1371600" indent="0">
              <a:buNone/>
              <a:defRPr sz="450"/>
            </a:lvl7pPr>
            <a:lvl8pPr marL="1600200" indent="0">
              <a:buNone/>
              <a:defRPr sz="450"/>
            </a:lvl8pPr>
            <a:lvl9pPr marL="1828800" indent="0">
              <a:buNone/>
              <a:defRPr sz="4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1515140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322849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3"/>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3"/>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250106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99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821838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835789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300342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402071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73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11/15/2022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7106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84240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97851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80030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04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11/15/2022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slideLayout" Target="../slideLayouts/slideLayout42.xml"/><Relationship Id="rId2" Type="http://schemas.openxmlformats.org/officeDocument/2006/relationships/slideLayout" Target="../slideLayouts/slideLayout27.xml"/><Relationship Id="rId16" Type="http://schemas.openxmlformats.org/officeDocument/2006/relationships/slideLayout" Target="../slideLayouts/slideLayout41.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theme" Target="../theme/theme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theme" Target="../theme/theme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11/15/2022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effectLst/>
                <a:latin typeface="Arial" charset="0"/>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101"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effectLst/>
                <a:latin typeface="Arial"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102"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7EC2BA60-E858-41E6-A8A2-E7A0EDCED3F1}" type="slidenum">
              <a:rPr kumimoji="0" lang="en-US" altLang="en-US" sz="14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altLang="en-US" sz="1400" b="0" i="0" u="none" strike="noStrike" kern="1200" cap="none" spc="0" normalizeH="0" baseline="0" noProof="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5768460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l" defTabSz="457200" rtl="0" eaLnBrk="1" fontAlgn="auto" latinLnBrk="0" hangingPunct="1">
                <a:lnSpc>
                  <a:spcPct val="100000"/>
                </a:lnSpc>
                <a:spcBef>
                  <a:spcPts val="0"/>
                </a:spcBef>
                <a:spcAft>
                  <a:spcPts val="0"/>
                </a:spcAft>
                <a:buClrTx/>
                <a:buSzTx/>
                <a:buFontTx/>
                <a:buNone/>
                <a:tabLst/>
                <a:defRPr/>
              </a:pPr>
              <a:t>2022/11/15</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1200" b="0" i="0" u="none" strike="noStrike" kern="1200" cap="none" spc="0" normalizeH="0" baseline="0" noProof="0" smtClean="0">
                <a:ln>
                  <a:noFill/>
                </a:ln>
                <a:solidFill>
                  <a:prstClr val="black">
                    <a:tint val="75000"/>
                  </a:prstClr>
                </a:solidFill>
                <a:effectLst/>
                <a:uLnTx/>
                <a:uFillTx/>
                <a:latin typeface="Calibri"/>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cs typeface="+mn-cs"/>
            </a:endParaRPr>
          </a:p>
        </p:txBody>
      </p:sp>
    </p:spTree>
    <p:extLst>
      <p:ext uri="{BB962C8B-B14F-4D97-AF65-F5344CB8AC3E}">
        <p14:creationId xmlns:p14="http://schemas.microsoft.com/office/powerpoint/2010/main" val="188875145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1"/>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8"/>
            <a:ext cx="1422400" cy="243417"/>
          </a:xfrm>
          <a:prstGeom prst="rect">
            <a:avLst/>
          </a:prstGeom>
        </p:spPr>
        <p:txBody>
          <a:bodyPr vert="horz" lIns="91440" tIns="45720" rIns="91440" bIns="45720" rtlCol="0" anchor="ctr"/>
          <a:lstStyle>
            <a:lvl1pPr algn="l">
              <a:defRPr sz="6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21F12DB-0458-435F-B683-412D6A16F1AC}" type="datetimeFigureOut">
              <a:rPr kumimoji="0" lang="zh-CN" altLang="en-US" sz="6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l" defTabSz="914400" rtl="0" eaLnBrk="1" fontAlgn="auto" latinLnBrk="0" hangingPunct="1">
                <a:lnSpc>
                  <a:spcPct val="100000"/>
                </a:lnSpc>
                <a:spcBef>
                  <a:spcPts val="0"/>
                </a:spcBef>
                <a:spcAft>
                  <a:spcPts val="0"/>
                </a:spcAft>
                <a:buClrTx/>
                <a:buSzTx/>
                <a:buFontTx/>
                <a:buNone/>
                <a:tabLst/>
                <a:defRPr/>
              </a:pPr>
              <a:t>2022/11/15</a:t>
            </a:fld>
            <a:endParaRPr kumimoji="0" lang="zh-CN" altLang="en-US" sz="6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Footer Placeholder 4"/>
          <p:cNvSpPr>
            <a:spLocks noGrp="1"/>
          </p:cNvSpPr>
          <p:nvPr>
            <p:ph type="ftr" sz="quarter" idx="3"/>
          </p:nvPr>
        </p:nvSpPr>
        <p:spPr>
          <a:xfrm>
            <a:off x="2082800" y="4237568"/>
            <a:ext cx="1930400" cy="243417"/>
          </a:xfrm>
          <a:prstGeom prst="rect">
            <a:avLst/>
          </a:prstGeom>
        </p:spPr>
        <p:txBody>
          <a:bodyPr vert="horz" lIns="91440" tIns="45720" rIns="91440" bIns="45720" rtlCol="0" anchor="ctr"/>
          <a:lstStyle>
            <a:lvl1pPr algn="ctr">
              <a:defRPr sz="6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6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Slide Number Placeholder 5"/>
          <p:cNvSpPr>
            <a:spLocks noGrp="1"/>
          </p:cNvSpPr>
          <p:nvPr>
            <p:ph type="sldNum" sz="quarter" idx="4"/>
          </p:nvPr>
        </p:nvSpPr>
        <p:spPr>
          <a:xfrm>
            <a:off x="4368800" y="4237568"/>
            <a:ext cx="1422400" cy="243417"/>
          </a:xfrm>
          <a:prstGeom prst="rect">
            <a:avLst/>
          </a:prstGeom>
        </p:spPr>
        <p:txBody>
          <a:bodyPr vert="horz" lIns="91440" tIns="45720" rIns="91440" bIns="45720" rtlCol="0" anchor="ctr"/>
          <a:lstStyle>
            <a:lvl1pPr algn="r">
              <a:defRPr sz="6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3E312EE-8ED6-44CE-9228-D17433E2BF6A}" type="slidenum">
              <a:rPr kumimoji="0" lang="zh-CN" altLang="en-US" sz="6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6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16566544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txStyles>
    <p:titleStyle>
      <a:lvl1pPr algn="ctr" defTabSz="457200" rtl="0" eaLnBrk="1" latinLnBrk="0" hangingPunct="1">
        <a:spcBef>
          <a:spcPct val="0"/>
        </a:spcBef>
        <a:buNone/>
        <a:defRPr sz="2200" kern="1200">
          <a:solidFill>
            <a:schemeClr val="tx1"/>
          </a:solidFill>
          <a:latin typeface="+mj-lt"/>
          <a:ea typeface="+mj-ea"/>
          <a:cs typeface="+mj-cs"/>
        </a:defRPr>
      </a:lvl1pPr>
    </p:titleStyle>
    <p:bodyStyle>
      <a:lvl1pPr marL="171450" indent="-171450" algn="l" defTabSz="457200" rtl="0" eaLnBrk="1" latinLnBrk="0" hangingPunct="1">
        <a:spcBef>
          <a:spcPct val="20000"/>
        </a:spcBef>
        <a:buFont typeface="Arial" pitchFamily="34" charset="0"/>
        <a:buChar char="•"/>
        <a:defRPr sz="1600" kern="1200">
          <a:solidFill>
            <a:schemeClr val="tx1"/>
          </a:solidFill>
          <a:latin typeface="+mn-lt"/>
          <a:ea typeface="+mn-ea"/>
          <a:cs typeface="+mn-cs"/>
        </a:defRPr>
      </a:lvl1pPr>
      <a:lvl2pPr marL="371475" indent="-142875" algn="l" defTabSz="457200" rtl="0" eaLnBrk="1" latinLnBrk="0" hangingPunct="1">
        <a:spcBef>
          <a:spcPct val="20000"/>
        </a:spcBef>
        <a:buFont typeface="Arial" pitchFamily="34" charset="0"/>
        <a:buChar char="–"/>
        <a:defRPr sz="1400" kern="1200">
          <a:solidFill>
            <a:schemeClr val="tx1"/>
          </a:solidFill>
          <a:latin typeface="+mn-lt"/>
          <a:ea typeface="+mn-ea"/>
          <a:cs typeface="+mn-cs"/>
        </a:defRPr>
      </a:lvl2pPr>
      <a:lvl3pPr marL="571500" indent="-114300" algn="l" defTabSz="4572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8001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4pPr>
      <a:lvl5pPr marL="10287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5pPr>
      <a:lvl6pPr marL="12573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6pPr>
      <a:lvl7pPr marL="14859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7pPr>
      <a:lvl8pPr marL="17145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8pPr>
      <a:lvl9pPr marL="1943100" indent="-114300" algn="l" defTabSz="457200" rtl="0" eaLnBrk="1" latinLnBrk="0" hangingPunct="1">
        <a:spcBef>
          <a:spcPct val="20000"/>
        </a:spcBef>
        <a:buFont typeface="Arial" pitchFamily="34" charset="0"/>
        <a:buChar char="•"/>
        <a:defRPr sz="1000" kern="1200">
          <a:solidFill>
            <a:schemeClr val="tx1"/>
          </a:solidFill>
          <a:latin typeface="+mn-lt"/>
          <a:ea typeface="+mn-ea"/>
          <a:cs typeface="+mn-cs"/>
        </a:defRPr>
      </a:lvl9pPr>
    </p:bodyStyle>
    <p:otherStyle>
      <a:defPPr>
        <a:defRPr lang="en-US"/>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11/15/2022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84114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5.xml"/></Relationships>
</file>

<file path=ppt/slides/_rels/slide4.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media/image6.png"/><Relationship Id="rId2" Type="http://schemas.openxmlformats.org/officeDocument/2006/relationships/slideLayout" Target="../slideLayouts/slideLayout49.xml"/><Relationship Id="rId1" Type="http://schemas.openxmlformats.org/officeDocument/2006/relationships/themeOverride" Target="../theme/themeOverride1.xml"/><Relationship Id="rId10" Type="http://schemas.openxmlformats.org/officeDocument/2006/relationships/image" Target="NULL"/><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6477" y="1824029"/>
            <a:ext cx="12192000" cy="2457083"/>
          </a:xfrm>
          <a:prstGeom prst="rect">
            <a:avLst/>
          </a:prstGeom>
          <a:noFill/>
        </p:spPr>
        <p:txBody>
          <a:bodyPr wrap="square" rtlCol="0">
            <a:spAutoFit/>
          </a:bodyPr>
          <a:lstStyle/>
          <a:p>
            <a:pPr algn="ctr">
              <a:lnSpc>
                <a:spcPct val="150000"/>
              </a:lnSpc>
            </a:pPr>
            <a:r>
              <a:rPr lang="en-US" sz="4400" b="1" smtClean="0">
                <a:latin typeface="Times New Roman" panose="02020603050405020304" pitchFamily="18" charset="0"/>
                <a:cs typeface="Times New Roman" panose="02020603050405020304" pitchFamily="18" charset="0"/>
              </a:rPr>
              <a:t>ÔN TẬP</a:t>
            </a:r>
          </a:p>
          <a:p>
            <a:pPr marL="1027430" marR="819150" algn="ctr">
              <a:lnSpc>
                <a:spcPct val="150000"/>
              </a:lnSpc>
              <a:spcBef>
                <a:spcPts val="760"/>
              </a:spcBef>
              <a:spcAft>
                <a:spcPts val="0"/>
              </a:spcAft>
            </a:pPr>
            <a:r>
              <a:rPr lang="en-US" sz="5400" b="1" smtClean="0">
                <a:solidFill>
                  <a:srgbClr val="FF0000"/>
                </a:solidFill>
                <a:latin typeface="Times New Roman" panose="02020603050405020304" pitchFamily="18" charset="0"/>
                <a:ea typeface="Palatino Linotype" panose="02040502050505030304" pitchFamily="18" charset="0"/>
                <a:cs typeface="Times New Roman" panose="02020603050405020304" pitchFamily="18" charset="0"/>
              </a:rPr>
              <a:t>BÀI 6: BÀI HỌC CUỘC SỐNG</a:t>
            </a:r>
            <a:endParaRPr lang="en-US" sz="54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781656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0775" y="705851"/>
            <a:ext cx="6692858" cy="523220"/>
          </a:xfrm>
          <a:prstGeom prst="rect">
            <a:avLst/>
          </a:prstGeom>
        </p:spPr>
        <p:txBody>
          <a:bodyPr wrap="none">
            <a:spAutoFit/>
          </a:bodyPr>
          <a:lstStyle/>
          <a:p>
            <a:pPr algn="just"/>
            <a:r>
              <a:rPr lang="de-DE"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Một số yếu tố khác của truyện ngụ ngôn</a:t>
            </a:r>
            <a:endParaRPr lang="en-US" sz="2800">
              <a:effectLst/>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91730926"/>
              </p:ext>
            </p:extLst>
          </p:nvPr>
        </p:nvGraphicFramePr>
        <p:xfrm>
          <a:off x="660775" y="1842448"/>
          <a:ext cx="10776049" cy="4039738"/>
        </p:xfrm>
        <a:graphic>
          <a:graphicData uri="http://schemas.openxmlformats.org/drawingml/2006/table">
            <a:tbl>
              <a:tblPr firstRow="1" firstCol="1" bandRow="1"/>
              <a:tblGrid>
                <a:gridCol w="2273494">
                  <a:extLst>
                    <a:ext uri="{9D8B030D-6E8A-4147-A177-3AD203B41FA5}">
                      <a16:colId xmlns:a16="http://schemas.microsoft.com/office/drawing/2014/main" val="1906714082"/>
                    </a:ext>
                  </a:extLst>
                </a:gridCol>
                <a:gridCol w="8502555">
                  <a:extLst>
                    <a:ext uri="{9D8B030D-6E8A-4147-A177-3AD203B41FA5}">
                      <a16:colId xmlns:a16="http://schemas.microsoft.com/office/drawing/2014/main" val="2483986165"/>
                    </a:ext>
                  </a:extLst>
                </a:gridCol>
              </a:tblGrid>
              <a:tr h="504967">
                <a:tc>
                  <a:txBody>
                    <a:bodyPr/>
                    <a:lstStyle/>
                    <a:p>
                      <a:pPr algn="ctr"/>
                      <a:r>
                        <a:rPr lang="de-DE"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Yếu tố</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r>
                        <a:rPr lang="de-DE"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Đặc điểm trong truyện ngụ ngôn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680210565"/>
                  </a:ext>
                </a:extLst>
              </a:tr>
              <a:tr h="1514901">
                <a:tc>
                  <a:txBody>
                    <a:bodyPr/>
                    <a:lstStyle/>
                    <a:p>
                      <a:pPr algn="just"/>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Tình huống: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Là tình thế làm nảy sinh câu chuyện khiến nhân vật bộc lộ đặc điểm, tính cách của mình. Qua đó, ý nghĩa câu chuyện được khơi sâu.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376688099"/>
                  </a:ext>
                </a:extLst>
              </a:tr>
              <a:tr h="1009935">
                <a:tc>
                  <a:txBody>
                    <a:bodyPr/>
                    <a:lstStyle/>
                    <a:p>
                      <a:pPr algn="just"/>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Không gian: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Mà khung cảnh, môi trường hoạt động của nhân vật ngụ ngôn, nơi xảy xa sự kiện câu chuyện.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0928278"/>
                  </a:ext>
                </a:extLst>
              </a:tr>
              <a:tr h="1009935">
                <a:tc>
                  <a:txBody>
                    <a:bodyPr/>
                    <a:lstStyle/>
                    <a:p>
                      <a:pPr algn="just"/>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Thời gian: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r>
                        <a:rPr lang="de-DE" sz="28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Một thời điểm, một khoảnh khắc nào đó mà sự việc, câu chuyện xảy ra, thường không xác định cụ thể.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716692237"/>
                  </a:ext>
                </a:extLst>
              </a:tr>
            </a:tbl>
          </a:graphicData>
        </a:graphic>
      </p:graphicFrame>
    </p:spTree>
    <p:extLst>
      <p:ext uri="{BB962C8B-B14F-4D97-AF65-F5344CB8AC3E}">
        <p14:creationId xmlns:p14="http://schemas.microsoft.com/office/powerpoint/2010/main" val="150765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87356" y="1037231"/>
            <a:ext cx="10153934" cy="4539191"/>
          </a:xfrm>
          <a:prstGeom prst="rect">
            <a:avLst/>
          </a:prstGeom>
        </p:spPr>
        <p:txBody>
          <a:bodyPr wrap="square">
            <a:spAutoFit/>
          </a:bodyPr>
          <a:lstStyle/>
          <a:p>
            <a:pPr algn="just">
              <a:lnSpc>
                <a:spcPct val="150000"/>
              </a:lnSpc>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 Những lưu ý khi đọc hiểu truyện ngụ ngôn</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Đọc kĩ văn bản để xác định chủ đề của truyện;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Nhận diện hình tượng nhân vật chính;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Phân tích đặc điểm nhân vật, các sự việc tiêu biểu, tình huống truyện để từ đó lĩnh hội tư tưởng, thông điệp được gửi gắm qua Vb, đánh giá được bài học nhận thức, luân lí ngụ ý trong truyện.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800">
                <a:solidFill>
                  <a:srgbClr val="0D0D0D"/>
                </a:solidFill>
                <a:latin typeface="Times New Roman" panose="02020603050405020304" pitchFamily="18" charset="0"/>
                <a:ea typeface="MS Mincho"/>
                <a:cs typeface="Times New Roman" panose="02020603050405020304" pitchFamily="18" charset="0"/>
              </a:rPr>
              <a:t>- Liên hệ, rút ra bài học có ý nghĩa cho bản thân.</a:t>
            </a:r>
            <a:endParaRPr lang="en-US" sz="280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80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2263" y="1413044"/>
            <a:ext cx="10008461" cy="523220"/>
          </a:xfrm>
          <a:prstGeom prst="rect">
            <a:avLst/>
          </a:prstGeom>
        </p:spPr>
        <p:txBody>
          <a:bodyPr wrap="square">
            <a:spAutoFit/>
          </a:bodyPr>
          <a:lstStyle/>
          <a:p>
            <a:pPr algn="just">
              <a:spcAft>
                <a:spcPts val="0"/>
              </a:spcAft>
            </a:pPr>
            <a:r>
              <a:rPr lang="en-US" sz="2800" b="1" smtClean="0">
                <a:solidFill>
                  <a:srgbClr val="0070C0"/>
                </a:solidFill>
                <a:latin typeface="Times New Roman" panose="02020603050405020304" pitchFamily="18" charset="0"/>
                <a:ea typeface="Times New Roman" panose="02020603050405020304" pitchFamily="18" charset="0"/>
              </a:rPr>
              <a:t>*</a:t>
            </a:r>
            <a:r>
              <a:rPr lang="en-US" sz="2800" b="1">
                <a:solidFill>
                  <a:srgbClr val="0070C0"/>
                </a:solidFill>
                <a:latin typeface="Times New Roman" panose="02020603050405020304" pitchFamily="18" charset="0"/>
                <a:ea typeface="Times New Roman" panose="02020603050405020304" pitchFamily="18" charset="0"/>
              </a:rPr>
              <a:t>Hoàn thành phiếu học tập 01: </a:t>
            </a:r>
            <a:r>
              <a:rPr lang="en-US" sz="2800" b="1">
                <a:solidFill>
                  <a:srgbClr val="0D0D0D"/>
                </a:solidFill>
                <a:latin typeface="Times New Roman" panose="02020603050405020304" pitchFamily="18" charset="0"/>
                <a:ea typeface="Times New Roman" panose="02020603050405020304" pitchFamily="18" charset="0"/>
              </a:rPr>
              <a:t>Chia lớp thành 04 nhóm</a:t>
            </a:r>
            <a:endParaRPr lang="en-US" sz="28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532263" y="607828"/>
            <a:ext cx="6434582" cy="523220"/>
          </a:xfrm>
          <a:prstGeom prst="rect">
            <a:avLst/>
          </a:prstGeom>
        </p:spPr>
        <p:txBody>
          <a:bodyPr wrap="none">
            <a:spAutoFit/>
          </a:bodyPr>
          <a:lstStyle/>
          <a:p>
            <a:pPr>
              <a:spcAft>
                <a:spcPts val="0"/>
              </a:spcAft>
            </a:pPr>
            <a:r>
              <a:rPr lang="da-DK" sz="2800" b="1">
                <a:solidFill>
                  <a:srgbClr val="FF0000"/>
                </a:solidFill>
                <a:latin typeface="Times New Roman" panose="02020603050405020304" pitchFamily="18" charset="0"/>
                <a:ea typeface="Times New Roman" panose="02020603050405020304" pitchFamily="18" charset="0"/>
              </a:rPr>
              <a:t>B. KIẾN THỨC CƠ BẢN VỀ VĂN BẢN</a:t>
            </a:r>
            <a:endParaRPr lang="en-US" sz="2800">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623598497"/>
              </p:ext>
            </p:extLst>
          </p:nvPr>
        </p:nvGraphicFramePr>
        <p:xfrm>
          <a:off x="532263" y="2279175"/>
          <a:ext cx="11232107" cy="4217158"/>
        </p:xfrm>
        <a:graphic>
          <a:graphicData uri="http://schemas.openxmlformats.org/drawingml/2006/table">
            <a:tbl>
              <a:tblPr firstRow="1" firstCol="1" bandRow="1"/>
              <a:tblGrid>
                <a:gridCol w="3102413">
                  <a:extLst>
                    <a:ext uri="{9D8B030D-6E8A-4147-A177-3AD203B41FA5}">
                      <a16:colId xmlns:a16="http://schemas.microsoft.com/office/drawing/2014/main" val="1735407332"/>
                    </a:ext>
                  </a:extLst>
                </a:gridCol>
                <a:gridCol w="1582264">
                  <a:extLst>
                    <a:ext uri="{9D8B030D-6E8A-4147-A177-3AD203B41FA5}">
                      <a16:colId xmlns:a16="http://schemas.microsoft.com/office/drawing/2014/main" val="3894092440"/>
                    </a:ext>
                  </a:extLst>
                </a:gridCol>
                <a:gridCol w="1598630">
                  <a:extLst>
                    <a:ext uri="{9D8B030D-6E8A-4147-A177-3AD203B41FA5}">
                      <a16:colId xmlns:a16="http://schemas.microsoft.com/office/drawing/2014/main" val="2817740503"/>
                    </a:ext>
                  </a:extLst>
                </a:gridCol>
                <a:gridCol w="2877532">
                  <a:extLst>
                    <a:ext uri="{9D8B030D-6E8A-4147-A177-3AD203B41FA5}">
                      <a16:colId xmlns:a16="http://schemas.microsoft.com/office/drawing/2014/main" val="2718961313"/>
                    </a:ext>
                  </a:extLst>
                </a:gridCol>
                <a:gridCol w="2071268">
                  <a:extLst>
                    <a:ext uri="{9D8B030D-6E8A-4147-A177-3AD203B41FA5}">
                      <a16:colId xmlns:a16="http://schemas.microsoft.com/office/drawing/2014/main" val="1362016762"/>
                    </a:ext>
                  </a:extLst>
                </a:gridCol>
              </a:tblGrid>
              <a:tr h="1785953">
                <a:tc>
                  <a:txBody>
                    <a:bodyPr/>
                    <a:lstStyle/>
                    <a:p>
                      <a:pPr algn="just">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Tên truyện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spcAft>
                          <a:spcPts val="0"/>
                        </a:spcAft>
                      </a:pPr>
                      <a:r>
                        <a:rPr lang="en-US" sz="2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Đẽo cày giữa đường </a:t>
                      </a: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(nhóm 1)</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Ếch ngồi đáy giếng </a:t>
                      </a: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(nhóm 2)</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Con mối và con kiến, Thiên nga, cá măng và tôm hùm</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solidFill>
                            <a:srgbClr val="FF0000"/>
                          </a:solidFill>
                          <a:effectLst/>
                          <a:latin typeface="Times New Roman" panose="02020603050405020304" pitchFamily="18" charset="0"/>
                          <a:ea typeface="MS Mincho"/>
                          <a:cs typeface="Times New Roman" panose="02020603050405020304" pitchFamily="18" charset="0"/>
                        </a:rPr>
                        <a:t>   </a:t>
                      </a: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(nhóm 3)</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Con hổ có nghĩa</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(nhóm 4)</a:t>
                      </a:r>
                      <a:r>
                        <a:rPr lang="en-US" sz="2800"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7734959"/>
                  </a:ext>
                </a:extLst>
              </a:tr>
              <a:tr h="446488">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800" b="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Nhân vật chính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just">
                        <a:spcAft>
                          <a:spcPts val="0"/>
                        </a:spcAft>
                      </a:pPr>
                      <a:r>
                        <a:rPr lang="en-US" sz="2800" b="1" i="1">
                          <a:solidFill>
                            <a:srgbClr val="0D0D0D"/>
                          </a:solidFill>
                          <a:effectLst/>
                          <a:latin typeface="Times New Roman" panose="02020603050405020304" pitchFamily="18" charset="0"/>
                          <a:ea typeface="MS Mincho"/>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239196998"/>
                  </a:ext>
                </a:extLst>
              </a:tr>
              <a:tr h="555036">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2. Các sự kiện chính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557590587"/>
                  </a:ext>
                </a:extLst>
              </a:tr>
              <a:tr h="540373">
                <a:tc>
                  <a:txBody>
                    <a:bodyPr/>
                    <a:lstStyle/>
                    <a:p>
                      <a:pPr algn="just">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3. Nội dung, ý nghĩa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8086680"/>
                  </a:ext>
                </a:extLst>
              </a:tr>
              <a:tr h="889308">
                <a:tc>
                  <a:txBody>
                    <a:bodyPr/>
                    <a:lstStyle/>
                    <a:p>
                      <a:pPr algn="just">
                        <a:spcAft>
                          <a:spcPts val="0"/>
                        </a:spcAft>
                      </a:pPr>
                      <a:r>
                        <a:rPr lang="en-US" sz="2800" smtClean="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4.Đặc </a:t>
                      </a: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sắc nghệ thuật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tc>
                  <a:txBody>
                    <a:bodyPr/>
                    <a:lstStyle/>
                    <a:p>
                      <a:pPr algn="just">
                        <a:spcAft>
                          <a:spcPts val="0"/>
                        </a:spcAft>
                      </a:pPr>
                      <a:r>
                        <a:rPr lang="en-US"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FF"/>
                    </a:solidFill>
                  </a:tcPr>
                </a:tc>
                <a:extLst>
                  <a:ext uri="{0D108BD9-81ED-4DB2-BD59-A6C34878D82A}">
                    <a16:rowId xmlns:a16="http://schemas.microsoft.com/office/drawing/2014/main" val="1685883819"/>
                  </a:ext>
                </a:extLst>
              </a:tr>
            </a:tbl>
          </a:graphicData>
        </a:graphic>
      </p:graphicFrame>
    </p:spTree>
    <p:extLst>
      <p:ext uri="{BB962C8B-B14F-4D97-AF65-F5344CB8AC3E}">
        <p14:creationId xmlns:p14="http://schemas.microsoft.com/office/powerpoint/2010/main" val="3374998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6" y="614149"/>
            <a:ext cx="10863619" cy="5693866"/>
          </a:xfrm>
          <a:prstGeom prst="rect">
            <a:avLst/>
          </a:prstGeom>
        </p:spPr>
        <p:txBody>
          <a:bodyPr wrap="squar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1: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Đẽo cày giữa đường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(Ngụ ngôn Việt Nam)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 Nhân vật chính:</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Người thợ mộc.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Các sự kiện chính: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800">
                <a:latin typeface="Times New Roman" panose="02020603050405020304" pitchFamily="18" charset="0"/>
                <a:cs typeface="Times New Roman" panose="02020603050405020304" pitchFamily="18" charset="0"/>
              </a:rPr>
              <a:t>- Một người thợ mộc bỏ ra 300 quan tiền mua gỗ về đẽo cày để bán.</a:t>
            </a:r>
          </a:p>
          <a:p>
            <a:pPr algn="just"/>
            <a:r>
              <a:rPr lang="en-US" sz="2800">
                <a:latin typeface="Times New Roman" panose="02020603050405020304" pitchFamily="18" charset="0"/>
                <a:cs typeface="Times New Roman" panose="02020603050405020304" pitchFamily="18" charset="0"/>
              </a:rPr>
              <a:t>- Mỗi lần có khách ghé vào và góp ý về việc đẽo cày, anh ta đều làm theo.</a:t>
            </a:r>
          </a:p>
          <a:p>
            <a:pPr algn="just"/>
            <a:r>
              <a:rPr lang="en-US" sz="2800">
                <a:latin typeface="Times New Roman" panose="02020603050405020304" pitchFamily="18" charset="0"/>
                <a:cs typeface="Times New Roman" panose="02020603050405020304" pitchFamily="18" charset="0"/>
              </a:rPr>
              <a:t>- Cuối cùng, chẳng có ai đến mua cày, bao nhiêu vốn liếng đi sạch. </a:t>
            </a: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3. Nội dung, ý nghĩa truyện: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Mượn câu chuyện về người thợ mộc để ám chỉ những người thiếu chủ kiến khi làm việc và không suy xét kĩ khi nghe người khác góp ý.</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400050" algn="l"/>
              </a:tabLs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Khuyên con người cần phải tự tin, có chính kiến khi làm bất cứ việc gì.</a:t>
            </a: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4. Đặc sắc nghệ thuật: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Sử dụng hình ảnh ý nghĩa và gây ấn tượng.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Kết cấu ngắn gọn, dễ hiểu, ý nghĩa sâu sắc.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311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fade">
                                      <p:cBhvr>
                                        <p:cTn id="36" dur="1000"/>
                                        <p:tgtEl>
                                          <p:spTgt spid="2">
                                            <p:txEl>
                                              <p:pRg st="5" end="5"/>
                                            </p:txEl>
                                          </p:spTgt>
                                        </p:tgtEl>
                                      </p:cBhvr>
                                    </p:animEffect>
                                    <p:anim calcmode="lin" valueType="num">
                                      <p:cBhvr>
                                        <p:cTn id="3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Effect transition="in" filter="fade">
                                      <p:cBhvr>
                                        <p:cTn id="43" dur="1000"/>
                                        <p:tgtEl>
                                          <p:spTgt spid="2">
                                            <p:txEl>
                                              <p:pRg st="6" end="6"/>
                                            </p:txEl>
                                          </p:spTgt>
                                        </p:tgtEl>
                                      </p:cBhvr>
                                    </p:animEffect>
                                    <p:anim calcmode="lin" valueType="num">
                                      <p:cBhvr>
                                        <p:cTn id="4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Effect transition="in" filter="fade">
                                      <p:cBhvr>
                                        <p:cTn id="48" dur="1000"/>
                                        <p:tgtEl>
                                          <p:spTgt spid="2">
                                            <p:txEl>
                                              <p:pRg st="7" end="7"/>
                                            </p:txEl>
                                          </p:spTgt>
                                        </p:tgtEl>
                                      </p:cBhvr>
                                    </p:animEffect>
                                    <p:anim calcmode="lin" valueType="num">
                                      <p:cBhvr>
                                        <p:cTn id="49"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7" end="7"/>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2">
                                            <p:txEl>
                                              <p:pRg st="8" end="8"/>
                                            </p:txEl>
                                          </p:spTgt>
                                        </p:tgtEl>
                                        <p:attrNameLst>
                                          <p:attrName>style.visibility</p:attrName>
                                        </p:attrNameLst>
                                      </p:cBhvr>
                                      <p:to>
                                        <p:strVal val="visible"/>
                                      </p:to>
                                    </p:set>
                                    <p:animEffect transition="in" filter="fade">
                                      <p:cBhvr>
                                        <p:cTn id="53" dur="1000"/>
                                        <p:tgtEl>
                                          <p:spTgt spid="2">
                                            <p:txEl>
                                              <p:pRg st="8" end="8"/>
                                            </p:txEl>
                                          </p:spTgt>
                                        </p:tgtEl>
                                      </p:cBhvr>
                                    </p:animEffect>
                                    <p:anim calcmode="lin" valueType="num">
                                      <p:cBhvr>
                                        <p:cTn id="5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2">
                                            <p:txEl>
                                              <p:pRg st="9" end="9"/>
                                            </p:txEl>
                                          </p:spTgt>
                                        </p:tgtEl>
                                        <p:attrNameLst>
                                          <p:attrName>style.visibility</p:attrName>
                                        </p:attrNameLst>
                                      </p:cBhvr>
                                      <p:to>
                                        <p:strVal val="visible"/>
                                      </p:to>
                                    </p:set>
                                    <p:animEffect transition="in" filter="fade">
                                      <p:cBhvr>
                                        <p:cTn id="60" dur="1000"/>
                                        <p:tgtEl>
                                          <p:spTgt spid="2">
                                            <p:txEl>
                                              <p:pRg st="9" end="9"/>
                                            </p:txEl>
                                          </p:spTgt>
                                        </p:tgtEl>
                                      </p:cBhvr>
                                    </p:animEffect>
                                    <p:anim calcmode="lin" valueType="num">
                                      <p:cBhvr>
                                        <p:cTn id="6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2">
                                            <p:txEl>
                                              <p:pRg st="9" end="9"/>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2">
                                            <p:txEl>
                                              <p:pRg st="10" end="10"/>
                                            </p:txEl>
                                          </p:spTgt>
                                        </p:tgtEl>
                                        <p:attrNameLst>
                                          <p:attrName>style.visibility</p:attrName>
                                        </p:attrNameLst>
                                      </p:cBhvr>
                                      <p:to>
                                        <p:strVal val="visible"/>
                                      </p:to>
                                    </p:set>
                                    <p:animEffect transition="in" filter="fade">
                                      <p:cBhvr>
                                        <p:cTn id="65" dur="1000"/>
                                        <p:tgtEl>
                                          <p:spTgt spid="2">
                                            <p:txEl>
                                              <p:pRg st="10" end="10"/>
                                            </p:txEl>
                                          </p:spTgt>
                                        </p:tgtEl>
                                      </p:cBhvr>
                                    </p:animEffect>
                                    <p:anim calcmode="lin" valueType="num">
                                      <p:cBhvr>
                                        <p:cTn id="66"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2">
                                            <p:txEl>
                                              <p:pRg st="10" end="10"/>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2">
                                            <p:txEl>
                                              <p:pRg st="11" end="11"/>
                                            </p:txEl>
                                          </p:spTgt>
                                        </p:tgtEl>
                                        <p:attrNameLst>
                                          <p:attrName>style.visibility</p:attrName>
                                        </p:attrNameLst>
                                      </p:cBhvr>
                                      <p:to>
                                        <p:strVal val="visible"/>
                                      </p:to>
                                    </p:set>
                                    <p:animEffect transition="in" filter="fade">
                                      <p:cBhvr>
                                        <p:cTn id="70" dur="1000"/>
                                        <p:tgtEl>
                                          <p:spTgt spid="2">
                                            <p:txEl>
                                              <p:pRg st="11" end="11"/>
                                            </p:txEl>
                                          </p:spTgt>
                                        </p:tgtEl>
                                      </p:cBhvr>
                                    </p:animEffect>
                                    <p:anim calcmode="lin" valueType="num">
                                      <p:cBhvr>
                                        <p:cTn id="71"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694" y="407111"/>
            <a:ext cx="10645255" cy="6555641"/>
          </a:xfrm>
          <a:prstGeom prst="rect">
            <a:avLst/>
          </a:prstGeom>
        </p:spPr>
        <p:txBody>
          <a:bodyPr wrap="square">
            <a:spAutoFit/>
          </a:bodyPr>
          <a:lstStyle/>
          <a:p>
            <a:pP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2: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Ếch ngồi đáy giếng</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(Trang Tử)</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 Nhân vật chính:</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con Ếch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Các sự kiện chính: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en-US" sz="2800">
                <a:latin typeface="Times New Roman" panose="02020603050405020304" pitchFamily="18" charset="0"/>
                <a:cs typeface="Times New Roman" panose="02020603050405020304" pitchFamily="18" charset="0"/>
              </a:rPr>
              <a:t>- Một con ếch nhỏ ngồi trong một cái giếng sụp nói với con rùa lớn biển đông về thế giới vô cùng sung sướng của mình.</a:t>
            </a:r>
          </a:p>
          <a:p>
            <a:pPr algn="just">
              <a:lnSpc>
                <a:spcPct val="150000"/>
              </a:lnSpc>
            </a:pPr>
            <a:r>
              <a:rPr lang="en-US" sz="2800">
                <a:latin typeface="Times New Roman" panose="02020603050405020304" pitchFamily="18" charset="0"/>
                <a:cs typeface="Times New Roman" panose="02020603050405020304" pitchFamily="18" charset="0"/>
              </a:rPr>
              <a:t>- Ếch mời rùa vô giếng coi cho biết.</a:t>
            </a:r>
          </a:p>
          <a:p>
            <a:pPr algn="just">
              <a:lnSpc>
                <a:spcPct val="150000"/>
              </a:lnSpc>
            </a:pPr>
            <a:r>
              <a:rPr lang="en-US" sz="2800">
                <a:latin typeface="Times New Roman" panose="02020603050405020304" pitchFamily="18" charset="0"/>
                <a:cs typeface="Times New Roman" panose="02020603050405020304" pitchFamily="18" charset="0"/>
              </a:rPr>
              <a:t>- Rùa đút chân không vừa, liền lùi lại và kể cho ếch nghe về thế giới biển mênh mông ngàn dặm.</a:t>
            </a:r>
          </a:p>
          <a:p>
            <a:pPr algn="just">
              <a:lnSpc>
                <a:spcPct val="150000"/>
              </a:lnSpc>
              <a:spcAft>
                <a:spcPts val="0"/>
              </a:spcAft>
              <a:tabLst>
                <a:tab pos="400050" algn="l"/>
              </a:tabLst>
            </a:pPr>
            <a:r>
              <a:rPr lang="en-US" sz="2800">
                <a:latin typeface="Times New Roman" panose="02020603050405020304" pitchFamily="18" charset="0"/>
                <a:ea typeface="Times New Roman" panose="02020603050405020304" pitchFamily="18" charset="0"/>
                <a:cs typeface="Times New Roman" panose="02020603050405020304" pitchFamily="18" charset="0"/>
              </a:rPr>
              <a:t>- Ếch nghe rồi ngạc nhiên, thu mình lại, hoảng hốt, bối rối.</a:t>
            </a:r>
          </a:p>
          <a:p>
            <a:pPr algn="just">
              <a:lnSpc>
                <a:spcPct val="150000"/>
              </a:lnSpc>
              <a:spcAft>
                <a:spcPts val="0"/>
              </a:spcAft>
              <a:tabLst>
                <a:tab pos="400050" algn="l"/>
              </a:tabLst>
            </a:pP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3752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fade">
                                      <p:cBhvr>
                                        <p:cTn id="36" dur="1000"/>
                                        <p:tgtEl>
                                          <p:spTgt spid="2">
                                            <p:txEl>
                                              <p:pRg st="5" end="5"/>
                                            </p:txEl>
                                          </p:spTgt>
                                        </p:tgtEl>
                                      </p:cBhvr>
                                    </p:animEffect>
                                    <p:anim calcmode="lin" valueType="num">
                                      <p:cBhvr>
                                        <p:cTn id="3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fade">
                                      <p:cBhvr>
                                        <p:cTn id="41" dur="1000"/>
                                        <p:tgtEl>
                                          <p:spTgt spid="2">
                                            <p:txEl>
                                              <p:pRg st="6" end="6"/>
                                            </p:txEl>
                                          </p:spTgt>
                                        </p:tgtEl>
                                      </p:cBhvr>
                                    </p:animEffect>
                                    <p:anim calcmode="lin" valueType="num">
                                      <p:cBhvr>
                                        <p:cTn id="4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6979" y="614150"/>
            <a:ext cx="10972800" cy="5831853"/>
          </a:xfrm>
          <a:prstGeom prst="rect">
            <a:avLst/>
          </a:prstGeom>
        </p:spPr>
        <p:txBody>
          <a:bodyPr wrap="square">
            <a:spAutoFit/>
          </a:bodyPr>
          <a:lstStyle/>
          <a:p>
            <a:pP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2: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Ếch ngồi đáy giếng</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(Trang Tử)</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Nội dung, ý nghĩa truyện: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a:solidFill>
                  <a:srgbClr val="0D0D0D"/>
                </a:solidFill>
                <a:latin typeface="Times New Roman" panose="02020603050405020304" pitchFamily="18" charset="0"/>
                <a:ea typeface="MS Mincho"/>
                <a:cs typeface="Times New Roman" panose="02020603050405020304" pitchFamily="18" charset="0"/>
              </a:rPr>
              <a:t>- Mượn câu chuyện của Ếch để ám chỉ, phê phán những người </a:t>
            </a:r>
            <a:r>
              <a:rPr lang="en-US" sz="2800">
                <a:latin typeface="Times New Roman" panose="02020603050405020304" pitchFamily="18" charset="0"/>
                <a:ea typeface="Calibri" panose="020F0502020204030204" pitchFamily="34" charset="0"/>
                <a:cs typeface="Times New Roman" panose="02020603050405020304" pitchFamily="18" charset="0"/>
              </a:rPr>
              <a:t>hiểu biết hạn hẹp mà huênh hoang. Khuyên nhủ chúng ta phải mở rộng tầm hiểu biết, không chủ quan, kiêu ngạo.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4. Đặc sắc nghệ thuật: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Xây dựng chi tiết, hình ảnh gần gũi với đời sống.</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 Cách nói bằng ngụ ngôn, cách giáo huấn tự nhiên, đặc sắc.</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 Cách kể bất ngờ, độc đáo.</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76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1000"/>
                                        <p:tgtEl>
                                          <p:spTgt spid="2">
                                            <p:txEl>
                                              <p:pRg st="3" end="3"/>
                                            </p:txEl>
                                          </p:spTgt>
                                        </p:tgtEl>
                                      </p:cBhvr>
                                    </p:animEffect>
                                    <p:anim calcmode="lin" valueType="num">
                                      <p:cBhvr>
                                        <p:cTn id="2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fade">
                                      <p:cBhvr>
                                        <p:cTn id="29" dur="1000"/>
                                        <p:tgtEl>
                                          <p:spTgt spid="2">
                                            <p:txEl>
                                              <p:pRg st="5" end="5"/>
                                            </p:txEl>
                                          </p:spTgt>
                                        </p:tgtEl>
                                      </p:cBhvr>
                                    </p:animEffect>
                                    <p:anim calcmode="lin" valueType="num">
                                      <p:cBhvr>
                                        <p:cTn id="3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1000"/>
                                        <p:tgtEl>
                                          <p:spTgt spid="2">
                                            <p:txEl>
                                              <p:pRg st="6" end="6"/>
                                            </p:txEl>
                                          </p:spTgt>
                                        </p:tgtEl>
                                      </p:cBhvr>
                                    </p:animEffect>
                                    <p:anim calcmode="lin" valueType="num">
                                      <p:cBhvr>
                                        <p:cTn id="3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67" y="859809"/>
            <a:ext cx="10904562" cy="5262979"/>
          </a:xfrm>
          <a:prstGeom prst="rect">
            <a:avLst/>
          </a:prstGeom>
        </p:spPr>
        <p:txBody>
          <a:bodyPr wrap="squar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3: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 mối và con kiến</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(Nam Hương)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 Nhân vật chính: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Con mối và con kiến.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Sự kiện chính: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Mối gặp kiến đang tha mồi ra giễu cợt và bị kiến "đáp lại" một bài học.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3. Nội dung, ý nghĩa truyện: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Từ câu chuyện con mối và con kiến, bài thơ đưa ra lời khuyên: Không nên sống hưởng thụ theo cách phá hoại mà cần chăm chỉ làm ăn để có cuộc sống tốt đẹp, có ý nghĩa.</a:t>
            </a:r>
          </a:p>
          <a:p>
            <a:pPr algn="just">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4. Đặc sắc nghệ thuật: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Sử dụng thể thơ truyền thống, với hình th</a:t>
            </a:r>
            <a:r>
              <a:rPr lang="en-US" sz="2800">
                <a:latin typeface="Times New Roman" panose="02020603050405020304" pitchFamily="18" charset="0"/>
                <a:ea typeface="Times New Roman" panose="02020603050405020304" pitchFamily="18" charset="0"/>
                <a:cs typeface="Times New Roman" panose="02020603050405020304" pitchFamily="18" charset="0"/>
              </a:rPr>
              <a:t>ức đối thoại để nhân vật bộc lộ tính cách.</a:t>
            </a:r>
          </a:p>
          <a:p>
            <a:pPr algn="just">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Mượn chuyện loài vật để đưa ra lời khuyên răn bổ ích đối với con người.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5013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2">
                                            <p:txEl>
                                              <p:pRg st="5" end="5"/>
                                            </p:txEl>
                                          </p:spTgt>
                                        </p:tgtEl>
                                        <p:attrNameLst>
                                          <p:attrName>style.visibility</p:attrName>
                                        </p:attrNameLst>
                                      </p:cBhvr>
                                      <p:to>
                                        <p:strVal val="visible"/>
                                      </p:to>
                                    </p:set>
                                    <p:animEffect transition="in" filter="fade">
                                      <p:cBhvr>
                                        <p:cTn id="38" dur="1000"/>
                                        <p:tgtEl>
                                          <p:spTgt spid="2">
                                            <p:txEl>
                                              <p:pRg st="5" end="5"/>
                                            </p:txEl>
                                          </p:spTgt>
                                        </p:tgtEl>
                                      </p:cBhvr>
                                    </p:animEffect>
                                    <p:anim calcmode="lin" valueType="num">
                                      <p:cBhvr>
                                        <p:cTn id="3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Effect transition="in" filter="fade">
                                      <p:cBhvr>
                                        <p:cTn id="45" dur="1000"/>
                                        <p:tgtEl>
                                          <p:spTgt spid="2">
                                            <p:txEl>
                                              <p:pRg st="6" end="6"/>
                                            </p:txEl>
                                          </p:spTgt>
                                        </p:tgtEl>
                                      </p:cBhvr>
                                    </p:animEffect>
                                    <p:anim calcmode="lin" valueType="num">
                                      <p:cBhvr>
                                        <p:cTn id="4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2">
                                            <p:txEl>
                                              <p:pRg st="7" end="7"/>
                                            </p:txEl>
                                          </p:spTgt>
                                        </p:tgtEl>
                                        <p:attrNameLst>
                                          <p:attrName>style.visibility</p:attrName>
                                        </p:attrNameLst>
                                      </p:cBhvr>
                                      <p:to>
                                        <p:strVal val="visible"/>
                                      </p:to>
                                    </p:set>
                                    <p:animEffect transition="in" filter="fade">
                                      <p:cBhvr>
                                        <p:cTn id="50" dur="1000"/>
                                        <p:tgtEl>
                                          <p:spTgt spid="2">
                                            <p:txEl>
                                              <p:pRg st="7" end="7"/>
                                            </p:txEl>
                                          </p:spTgt>
                                        </p:tgtEl>
                                      </p:cBhvr>
                                    </p:animEffect>
                                    <p:anim calcmode="lin" valueType="num">
                                      <p:cBhvr>
                                        <p:cTn id="51"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2">
                                            <p:txEl>
                                              <p:pRg st="7" end="7"/>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Effect transition="in" filter="fade">
                                      <p:cBhvr>
                                        <p:cTn id="55" dur="1000"/>
                                        <p:tgtEl>
                                          <p:spTgt spid="2">
                                            <p:txEl>
                                              <p:pRg st="8" end="8"/>
                                            </p:txEl>
                                          </p:spTgt>
                                        </p:tgtEl>
                                      </p:cBhvr>
                                    </p:animEffect>
                                    <p:anim calcmode="lin" valueType="num">
                                      <p:cBhvr>
                                        <p:cTn id="56"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1569" y="957452"/>
            <a:ext cx="11041039" cy="4539191"/>
          </a:xfrm>
          <a:prstGeom prst="rect">
            <a:avLst/>
          </a:prstGeom>
        </p:spPr>
        <p:txBody>
          <a:bodyPr wrap="square">
            <a:spAutoFit/>
          </a:bodyPr>
          <a:lstStyle/>
          <a:p>
            <a:pP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4: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 hổ có nghĩa</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(Vũ Trinh)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 Nhân vật chính: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Con hổ</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Các sự kiện chính: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hổ cái khó đẻ được bà đỡ Trần giúp đỡ, thoát nạn, hổ đực trả nghĩa bà đỡ Trần hơn mười lạng bạc.</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vi-VN" sz="2800">
                <a:latin typeface="Times New Roman" panose="02020603050405020304" pitchFamily="18" charset="0"/>
                <a:ea typeface="Times New Roman" panose="02020603050405020304" pitchFamily="18" charset="0"/>
                <a:cs typeface="Times New Roman" panose="02020603050405020304" pitchFamily="18" charset="0"/>
              </a:rPr>
              <a:t>- Con hổ bị hóc xương được bác tiều giúp, thoát nạn, h</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ổ trả nghĩa bác tiều</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bằng một con hươu, khi bác chết thì phủ phục, vô cùng xót thương</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638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9683" y="684497"/>
            <a:ext cx="11041039" cy="5693866"/>
          </a:xfrm>
          <a:prstGeom prst="rect">
            <a:avLst/>
          </a:prstGeom>
        </p:spPr>
        <p:txBody>
          <a:bodyPr wrap="squar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4: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Con hổ có nghĩa</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(Vũ Trinh)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Nội dung, ý nghĩa truyện: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R="16510" algn="just">
              <a:lnSpc>
                <a:spcPct val="150000"/>
              </a:lnSpc>
              <a:spcAft>
                <a:spcPts val="0"/>
              </a:spcAft>
            </a:pPr>
            <a:r>
              <a:rPr lang="vi-VN" sz="2800">
                <a:latin typeface="Times New Roman" panose="02020603050405020304" pitchFamily="18" charset="0"/>
                <a:ea typeface="Calibri" panose="020F0502020204030204" pitchFamily="34" charset="0"/>
                <a:cs typeface="Times New Roman" panose="02020603050405020304" pitchFamily="18" charset="0"/>
              </a:rPr>
              <a:t>- </a:t>
            </a:r>
            <a:r>
              <a:rPr lang="en-US" sz="2800">
                <a:latin typeface="Times New Roman" panose="02020603050405020304" pitchFamily="18" charset="0"/>
                <a:ea typeface="Calibri" panose="020F0502020204030204" pitchFamily="34" charset="0"/>
                <a:cs typeface="Times New Roman" panose="02020603050405020304" pitchFamily="18" charset="0"/>
              </a:rPr>
              <a:t>Qua câu chuyện người giúp hổ, hổ trả ơn người, truyện đã đ</a:t>
            </a:r>
            <a:r>
              <a:rPr lang="vi-VN" sz="2800">
                <a:latin typeface="Times New Roman" panose="02020603050405020304" pitchFamily="18" charset="0"/>
                <a:ea typeface="Calibri" panose="020F0502020204030204" pitchFamily="34" charset="0"/>
                <a:cs typeface="Times New Roman" panose="02020603050405020304" pitchFamily="18" charset="0"/>
              </a:rPr>
              <a:t>ề cao lòng nhân ái, thủy chung bền chặt; giáo dục lòng biết ơn, khuyên người ta biết trọng ân nghĩa.</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4. Đặc sắc nghệ thuật: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Sử dụng </a:t>
            </a:r>
            <a:r>
              <a:rPr lang="en-US" sz="2800">
                <a:latin typeface="Times New Roman" panose="02020603050405020304" pitchFamily="18" charset="0"/>
                <a:ea typeface="Times New Roman" panose="02020603050405020304" pitchFamily="18" charset="0"/>
                <a:cs typeface="Times New Roman" panose="02020603050405020304" pitchFamily="18" charset="0"/>
              </a:rPr>
              <a:t>chi tiết kì ảo hư cấu; </a:t>
            </a:r>
            <a:r>
              <a:rPr lang="vi-VN" sz="2800">
                <a:latin typeface="Times New Roman" panose="02020603050405020304" pitchFamily="18" charset="0"/>
                <a:ea typeface="Times New Roman" panose="02020603050405020304" pitchFamily="18" charset="0"/>
                <a:cs typeface="Times New Roman" panose="02020603050405020304" pitchFamily="18" charset="0"/>
              </a:rPr>
              <a:t>biện pháp tu từ nhân hóa và ẩn dụ;</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Đan xen yếu tố thực và yếu tố kì ảo;</a:t>
            </a:r>
          </a:p>
          <a:p>
            <a:pPr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 Mượn chuyện loài vật để khuyên</a:t>
            </a:r>
            <a:r>
              <a:rPr lang="en-US" sz="2800">
                <a:latin typeface="Times New Roman" panose="02020603050405020304" pitchFamily="18" charset="0"/>
                <a:ea typeface="Times New Roman" panose="02020603050405020304" pitchFamily="18" charset="0"/>
                <a:cs typeface="Times New Roman" panose="02020603050405020304" pitchFamily="18" charset="0"/>
              </a:rPr>
              <a:t> dạy đạo lí làm</a:t>
            </a:r>
            <a:r>
              <a:rPr lang="vi-VN" sz="2800">
                <a:latin typeface="Times New Roman" panose="02020603050405020304" pitchFamily="18" charset="0"/>
                <a:ea typeface="Times New Roman" panose="02020603050405020304" pitchFamily="18" charset="0"/>
                <a:cs typeface="Times New Roman" panose="02020603050405020304" pitchFamily="18" charset="0"/>
              </a:rPr>
              <a:t> người.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226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fade">
                                      <p:cBhvr>
                                        <p:cTn id="19" dur="1000"/>
                                        <p:tgtEl>
                                          <p:spTgt spid="2">
                                            <p:txEl>
                                              <p:pRg st="3" end="3"/>
                                            </p:txEl>
                                          </p:spTgt>
                                        </p:tgtEl>
                                      </p:cBhvr>
                                    </p:animEffect>
                                    <p:anim calcmode="lin" valueType="num">
                                      <p:cBhvr>
                                        <p:cTn id="20"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fade">
                                      <p:cBhvr>
                                        <p:cTn id="29" dur="1000"/>
                                        <p:tgtEl>
                                          <p:spTgt spid="2">
                                            <p:txEl>
                                              <p:pRg st="5" end="5"/>
                                            </p:txEl>
                                          </p:spTgt>
                                        </p:tgtEl>
                                      </p:cBhvr>
                                    </p:animEffect>
                                    <p:anim calcmode="lin" valueType="num">
                                      <p:cBhvr>
                                        <p:cTn id="3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1000"/>
                                        <p:tgtEl>
                                          <p:spTgt spid="2">
                                            <p:txEl>
                                              <p:pRg st="6" end="6"/>
                                            </p:txEl>
                                          </p:spTgt>
                                        </p:tgtEl>
                                      </p:cBhvr>
                                    </p:animEffect>
                                    <p:anim calcmode="lin" valueType="num">
                                      <p:cBhvr>
                                        <p:cTn id="3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6036" y="1105470"/>
            <a:ext cx="10904561" cy="4539191"/>
          </a:xfrm>
          <a:prstGeom prst="rect">
            <a:avLst/>
          </a:prstGeom>
        </p:spPr>
        <p:txBody>
          <a:bodyPr wrap="square">
            <a:spAutoFit/>
          </a:bodyPr>
          <a:lstStyle/>
          <a:p>
            <a:pP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5: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Thiên nga, cá măng và tôm hùm</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(I-van Crư-lốp)</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 Nhân vật chính: </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Thiên nga, cá măng và tôm hùm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Các sự kiện chính: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1386840" algn="l"/>
                <a:tab pos="3797935" algn="l"/>
              </a:tabLs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Buổi sáng đẹp trời ba người bạn gồm thiên nga, tôm hùm và cá măng gắng sức kéo xe, nhưng càng kéo xe càng đứng im vì tôm cố đi giật lùi, thiên nga lại kéo bổng lên trời, cá măng lại cố bơi xa. Cuối cùng chiếc xe vẫn nằm im</a:t>
            </a:r>
            <a:r>
              <a:rPr lang="en-US" sz="28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271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078" y="329457"/>
            <a:ext cx="12191999" cy="1653979"/>
          </a:xfrm>
          <a:prstGeom prst="rect">
            <a:avLst/>
          </a:prstGeom>
        </p:spPr>
        <p:txBody>
          <a:bodyPr wrap="square">
            <a:spAutoFit/>
          </a:bodyPr>
          <a:lstStyle/>
          <a:p>
            <a:pPr marL="0" marR="0" lvl="0" indent="0" algn="ctr" defTabSz="914400" rtl="0" eaLnBrk="1" fontAlgn="auto" latinLnBrk="0" hangingPunct="1">
              <a:lnSpc>
                <a:spcPct val="115000"/>
              </a:lnSpc>
              <a:spcBef>
                <a:spcPts val="0"/>
              </a:spcBef>
              <a:spcAft>
                <a:spcPts val="1000"/>
              </a:spcAft>
              <a:buClrTx/>
              <a:buSzTx/>
              <a:buFontTx/>
              <a:buNone/>
              <a:tabLst>
                <a:tab pos="400050" algn="l"/>
              </a:tabLst>
              <a:defRPr/>
            </a:pPr>
            <a:r>
              <a:rPr kumimoji="0" lang="en-US" sz="32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 TẬP</a:t>
            </a:r>
            <a:endParaRPr kumimoji="0" lang="en-US" sz="3200" b="0" i="0" u="none" strike="noStrike" kern="1200" cap="none" spc="0" normalizeH="0" baseline="0" noProof="0" dirty="0" smtClean="0">
              <a:ln>
                <a:noFill/>
              </a:ln>
              <a:solidFill>
                <a:srgbClr val="00206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1027430" marR="819150" lvl="0" algn="ctr">
              <a:lnSpc>
                <a:spcPct val="92000"/>
              </a:lnSpc>
              <a:spcBef>
                <a:spcPts val="760"/>
              </a:spcBef>
            </a:pPr>
            <a:r>
              <a:rPr lang="en-US" sz="5400" b="1">
                <a:solidFill>
                  <a:srgbClr val="FF0000"/>
                </a:solidFill>
                <a:latin typeface="Times New Roman" panose="02020603050405020304" pitchFamily="18" charset="0"/>
                <a:ea typeface="Palatino Linotype" panose="02040502050505030304" pitchFamily="18" charset="0"/>
                <a:cs typeface="Times New Roman" panose="02020603050405020304" pitchFamily="18" charset="0"/>
              </a:rPr>
              <a:t>BÀI HỌC CUỘC SỐNG</a:t>
            </a:r>
            <a:endParaRPr lang="en-US" sz="40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p:cNvSpPr txBox="1"/>
          <p:nvPr/>
        </p:nvSpPr>
        <p:spPr>
          <a:xfrm>
            <a:off x="3162260" y="1983436"/>
            <a:ext cx="5855321" cy="1133965"/>
          </a:xfrm>
          <a:prstGeom prst="rect">
            <a:avLst/>
          </a:prstGeom>
          <a:noFill/>
        </p:spPr>
        <p:txBody>
          <a:bodyPr wrap="non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BÁO CÁO SẢN PHẨM DỰ ÁN HỌC TẬP</a:t>
            </a:r>
          </a:p>
          <a:p>
            <a:pPr lvl="0" algn="ctr">
              <a:lnSpc>
                <a:spcPct val="150000"/>
              </a:lnSpc>
              <a:defRPr/>
            </a:pP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NHÓM 1.2 </a:t>
            </a:r>
            <a:r>
              <a:rPr lang="en-US" sz="2400" b="1">
                <a:solidFill>
                  <a:srgbClr val="FF0000"/>
                </a:solidFill>
                <a:latin typeface="Times New Roman" panose="02020603050405020304" pitchFamily="18" charset="0"/>
                <a:ea typeface="Times New Roman" panose="02020603050405020304" pitchFamily="18" charset="0"/>
              </a:rPr>
              <a:t>Nhóm Phóng viên</a:t>
            </a:r>
            <a:r>
              <a:rPr kumimoji="0" lang="en-US" sz="2400" b="1"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5" name="Rounded Rectangular Callout 14"/>
          <p:cNvSpPr/>
          <p:nvPr/>
        </p:nvSpPr>
        <p:spPr>
          <a:xfrm>
            <a:off x="5289186" y="3521122"/>
            <a:ext cx="5166361" cy="1460444"/>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lvl="0">
              <a:lnSpc>
                <a:spcPct val="115000"/>
              </a:lnSpc>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413705" y="3619191"/>
            <a:ext cx="2364376" cy="236546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2" name="Rectangle 1"/>
          <p:cNvSpPr/>
          <p:nvPr/>
        </p:nvSpPr>
        <p:spPr>
          <a:xfrm>
            <a:off x="5416440" y="3774290"/>
            <a:ext cx="4911851" cy="954107"/>
          </a:xfrm>
          <a:prstGeom prst="rect">
            <a:avLst/>
          </a:prstGeom>
        </p:spPr>
        <p:txBody>
          <a:bodyPr wrap="square">
            <a:spAutoFit/>
          </a:bodyPr>
          <a:lstStyle/>
          <a:p>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Làm video giới thiệu tác giả và tác phẩm có trong bài học 2</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34815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7797" y="573207"/>
            <a:ext cx="10904561" cy="5831853"/>
          </a:xfrm>
          <a:prstGeom prst="rect">
            <a:avLst/>
          </a:prstGeom>
        </p:spPr>
        <p:txBody>
          <a:bodyPr wrap="square">
            <a:spAutoFit/>
          </a:bodyPr>
          <a:lstStyle/>
          <a:p>
            <a:pPr>
              <a:lnSpc>
                <a:spcPct val="150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 bản 5: </a:t>
            </a:r>
            <a:r>
              <a:rPr lang="en-US" sz="2800" b="1" i="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Thiên nga, cá măng và tôm hùm</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(I-van Crư-lốp)</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Nội dung, ý nghĩa truyện: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1386840" algn="l"/>
                <a:tab pos="3797935" algn="l"/>
              </a:tabLst>
            </a:pPr>
            <a:r>
              <a:rPr lang="en-US" sz="2800">
                <a:solidFill>
                  <a:srgbClr val="262626"/>
                </a:solidFill>
                <a:latin typeface="Times New Roman" panose="02020603050405020304" pitchFamily="18" charset="0"/>
                <a:ea typeface="Times New Roman" panose="02020603050405020304" pitchFamily="18" charset="0"/>
                <a:cs typeface="Times New Roman" panose="02020603050405020304" pitchFamily="18" charset="0"/>
              </a:rPr>
              <a:t>- Bài học về tinh thần đoàn kết, hợp sức.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a:solidFill>
                  <a:srgbClr val="262626"/>
                </a:solidFill>
                <a:latin typeface="Times New Roman" panose="02020603050405020304" pitchFamily="18" charset="0"/>
                <a:ea typeface="Times New Roman" panose="02020603050405020304" pitchFamily="18" charset="0"/>
                <a:cs typeface="Times New Roman" panose="02020603050405020304" pitchFamily="18" charset="0"/>
              </a:rPr>
              <a:t>- Biết đoàn kết, thuận hoà, nhất trí thì việc lớn nhỏ đều thành công. Ngược lại mỗi người mỗi ý, không hợp sức nhất trí thì sẽ thất bại.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4. Đặc sắc nghệ thuật: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Sử dụng </a:t>
            </a:r>
            <a:r>
              <a:rPr lang="en-US" sz="2800">
                <a:latin typeface="Times New Roman" panose="02020603050405020304" pitchFamily="18" charset="0"/>
                <a:ea typeface="Times New Roman" panose="02020603050405020304" pitchFamily="18" charset="0"/>
                <a:cs typeface="Times New Roman" panose="02020603050405020304" pitchFamily="18" charset="0"/>
              </a:rPr>
              <a:t>thể thơ song thất lục bát hàm súc, dễ thuộc;</a:t>
            </a: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Mượn ý câu tục ngữ, b</a:t>
            </a:r>
            <a:r>
              <a:rPr lang="vi-VN" sz="2800">
                <a:latin typeface="Times New Roman" panose="02020603050405020304" pitchFamily="18" charset="0"/>
                <a:ea typeface="Times New Roman" panose="02020603050405020304" pitchFamily="18" charset="0"/>
                <a:cs typeface="Times New Roman" panose="02020603050405020304" pitchFamily="18" charset="0"/>
              </a:rPr>
              <a:t>iện pháp tu từ nhân hóa và ẩn dụ;</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Mượn chuyện loài vật để khuyên</a:t>
            </a:r>
            <a:r>
              <a:rPr lang="en-US" sz="2800">
                <a:latin typeface="Times New Roman" panose="02020603050405020304" pitchFamily="18" charset="0"/>
                <a:ea typeface="Times New Roman" panose="02020603050405020304" pitchFamily="18" charset="0"/>
                <a:cs typeface="Times New Roman" panose="02020603050405020304" pitchFamily="18" charset="0"/>
              </a:rPr>
              <a:t> dạy đạo lí làm</a:t>
            </a:r>
            <a:r>
              <a:rPr lang="vi-VN" sz="2800">
                <a:latin typeface="Times New Roman" panose="02020603050405020304" pitchFamily="18" charset="0"/>
                <a:ea typeface="Times New Roman" panose="02020603050405020304" pitchFamily="18" charset="0"/>
                <a:cs typeface="Times New Roman" panose="02020603050405020304" pitchFamily="18" charset="0"/>
              </a:rPr>
              <a:t> người.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17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anim calcmode="lin" valueType="num">
                                      <p:cBhvr>
                                        <p:cTn id="1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4" end="4"/>
                                            </p:txEl>
                                          </p:spTgt>
                                        </p:tgtEl>
                                        <p:attrNameLst>
                                          <p:attrName>style.visibility</p:attrName>
                                        </p:attrNameLst>
                                      </p:cBhvr>
                                      <p:to>
                                        <p:strVal val="visible"/>
                                      </p:to>
                                    </p:set>
                                    <p:animEffect transition="in" filter="fade">
                                      <p:cBhvr>
                                        <p:cTn id="24" dur="1000"/>
                                        <p:tgtEl>
                                          <p:spTgt spid="2">
                                            <p:txEl>
                                              <p:pRg st="4" end="4"/>
                                            </p:txEl>
                                          </p:spTgt>
                                        </p:tgtEl>
                                      </p:cBhvr>
                                    </p:animEffect>
                                    <p:anim calcmode="lin" valueType="num">
                                      <p:cBhvr>
                                        <p:cTn id="2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fade">
                                      <p:cBhvr>
                                        <p:cTn id="29" dur="1000"/>
                                        <p:tgtEl>
                                          <p:spTgt spid="2">
                                            <p:txEl>
                                              <p:pRg st="5" end="5"/>
                                            </p:txEl>
                                          </p:spTgt>
                                        </p:tgtEl>
                                      </p:cBhvr>
                                    </p:animEffect>
                                    <p:anim calcmode="lin" valueType="num">
                                      <p:cBhvr>
                                        <p:cTn id="30"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Effect transition="in" filter="fade">
                                      <p:cBhvr>
                                        <p:cTn id="34" dur="1000"/>
                                        <p:tgtEl>
                                          <p:spTgt spid="2">
                                            <p:txEl>
                                              <p:pRg st="6" end="6"/>
                                            </p:txEl>
                                          </p:spTgt>
                                        </p:tgtEl>
                                      </p:cBhvr>
                                    </p:animEffect>
                                    <p:anim calcmode="lin" valueType="num">
                                      <p:cBhvr>
                                        <p:cTn id="3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Effect transition="in" filter="fade">
                                      <p:cBhvr>
                                        <p:cTn id="39" dur="1000"/>
                                        <p:tgtEl>
                                          <p:spTgt spid="2">
                                            <p:txEl>
                                              <p:pRg st="7" end="7"/>
                                            </p:txEl>
                                          </p:spTgt>
                                        </p:tgtEl>
                                      </p:cBhvr>
                                    </p:animEffect>
                                    <p:anim calcmode="lin" valueType="num">
                                      <p:cBhvr>
                                        <p:cTn id="4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366002"/>
            <a:ext cx="12192000" cy="1653979"/>
          </a:xfrm>
          <a:prstGeom prst="rect">
            <a:avLst/>
          </a:prstGeom>
        </p:spPr>
        <p:txBody>
          <a:bodyPr wrap="square">
            <a:spAutoFit/>
          </a:bodyPr>
          <a:lstStyle/>
          <a:p>
            <a:pPr marL="0" marR="0" lvl="0" indent="0" algn="ctr" defTabSz="914400" rtl="0" eaLnBrk="1" fontAlgn="auto" latinLnBrk="0" hangingPunct="1">
              <a:lnSpc>
                <a:spcPct val="115000"/>
              </a:lnSpc>
              <a:spcBef>
                <a:spcPts val="0"/>
              </a:spcBef>
              <a:spcAft>
                <a:spcPts val="1000"/>
              </a:spcAft>
              <a:buClrTx/>
              <a:buSzTx/>
              <a:buFontTx/>
              <a:buNone/>
              <a:tabLst>
                <a:tab pos="400050" algn="l"/>
              </a:tabLst>
              <a:defRPr/>
            </a:pPr>
            <a:r>
              <a:rPr kumimoji="0" lang="en-US" sz="32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ÔN TẬP</a:t>
            </a:r>
            <a:endParaRPr kumimoji="0" lang="en-US" sz="3200" b="0" i="0" u="none" strike="noStrike" kern="1200" cap="none" spc="0" normalizeH="0" baseline="0" noProof="0" dirty="0" smtClean="0">
              <a:ln>
                <a:noFill/>
              </a:ln>
              <a:solidFill>
                <a:srgbClr val="00206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1027430" marR="819150" lvl="0" algn="ctr">
              <a:lnSpc>
                <a:spcPct val="92000"/>
              </a:lnSpc>
              <a:spcBef>
                <a:spcPts val="760"/>
              </a:spcBef>
            </a:pPr>
            <a:r>
              <a:rPr lang="en-US" sz="5400" b="1">
                <a:solidFill>
                  <a:srgbClr val="FF0000"/>
                </a:solidFill>
                <a:latin typeface="Times New Roman" panose="02020603050405020304" pitchFamily="18" charset="0"/>
                <a:ea typeface="Palatino Linotype" panose="02040502050505030304" pitchFamily="18" charset="0"/>
                <a:cs typeface="Times New Roman" panose="02020603050405020304" pitchFamily="18" charset="0"/>
              </a:rPr>
              <a:t>BÀI HỌC CUỘC SỐNG</a:t>
            </a:r>
            <a:endParaRPr lang="en-US" sz="400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Box 13"/>
          <p:cNvSpPr txBox="1"/>
          <p:nvPr/>
        </p:nvSpPr>
        <p:spPr>
          <a:xfrm>
            <a:off x="2805886" y="1839589"/>
            <a:ext cx="6798591" cy="1307537"/>
          </a:xfrm>
          <a:prstGeom prst="rect">
            <a:avLst/>
          </a:prstGeom>
          <a:noFill/>
        </p:spPr>
        <p:txBody>
          <a:bodyPr wrap="non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prstClr val="black"/>
                </a:solidFill>
                <a:effectLst/>
                <a:uLnTx/>
                <a:uFillTx/>
                <a:latin typeface="Times New Roman" panose="02020603050405020304" pitchFamily="18" charset="0"/>
                <a:cs typeface="Times New Roman" panose="02020603050405020304" pitchFamily="18" charset="0"/>
              </a:rPr>
              <a:t>BÁO CÁO SẢN PHẨM DỰ ÁN HỌC TẬP</a:t>
            </a:r>
          </a:p>
          <a:p>
            <a:pPr lvl="0" algn="ctr">
              <a:lnSpc>
                <a:spcPct val="150000"/>
              </a:lnSpc>
              <a:defRPr/>
            </a:pP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cs typeface="Times New Roman" panose="02020603050405020304" pitchFamily="18" charset="0"/>
              </a:rPr>
              <a:t>NHÓM </a:t>
            </a:r>
            <a:r>
              <a:rPr lang="en-US" sz="2800" b="1">
                <a:solidFill>
                  <a:srgbClr val="FF0000"/>
                </a:solidFill>
                <a:latin typeface="Times New Roman" panose="02020603050405020304" pitchFamily="18" charset="0"/>
                <a:ea typeface="Times New Roman" panose="02020603050405020304" pitchFamily="18" charset="0"/>
              </a:rPr>
              <a:t>3, 4: Nhóm Hoạ sĩ </a:t>
            </a:r>
            <a:r>
              <a:rPr lang="en-US" sz="2800">
                <a:solidFill>
                  <a:srgbClr val="FF0000"/>
                </a:solidFill>
                <a:latin typeface="Times New Roman" panose="02020603050405020304" pitchFamily="18" charset="0"/>
                <a:ea typeface="Times New Roman" panose="02020603050405020304" pitchFamily="18" charset="0"/>
              </a:rPr>
              <a:t>(PP phòng tranh)</a:t>
            </a:r>
            <a:endParaRPr kumimoji="0" lang="en-US"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15" name="Rounded Rectangular Callout 14"/>
          <p:cNvSpPr/>
          <p:nvPr/>
        </p:nvSpPr>
        <p:spPr>
          <a:xfrm>
            <a:off x="5518277" y="3490494"/>
            <a:ext cx="5166361" cy="1438834"/>
          </a:xfrm>
          <a:prstGeom prst="wedgeRoundRectCallout">
            <a:avLst>
              <a:gd name="adj1" fmla="val -59159"/>
              <a:gd name="adj2" fmla="val 85970"/>
              <a:gd name="adj3" fmla="val 16667"/>
            </a:avLst>
          </a:prstGeom>
          <a:ln w="28575"/>
          <a:scene3d>
            <a:camera prst="orthographicFront"/>
            <a:lightRig rig="threePt" dir="t"/>
          </a:scene3d>
          <a:sp3d>
            <a:bevelT w="139700" prst="cross"/>
          </a:sp3d>
        </p:spPr>
        <p:style>
          <a:lnRef idx="2">
            <a:schemeClr val="accent2"/>
          </a:lnRef>
          <a:fillRef idx="1">
            <a:schemeClr val="lt1"/>
          </a:fillRef>
          <a:effectRef idx="0">
            <a:schemeClr val="accent2"/>
          </a:effectRef>
          <a:fontRef idx="minor">
            <a:schemeClr val="dk1"/>
          </a:fontRef>
        </p:style>
        <p:txBody>
          <a:bodyPr rtlCol="0" anchor="ctr"/>
          <a:lstStyle/>
          <a:p>
            <a:pPr marL="0" marR="0" lvl="0" indent="0" algn="l" defTabSz="914400" rtl="0" eaLnBrk="1" fontAlgn="auto" latinLnBrk="0" hangingPunct="1">
              <a:lnSpc>
                <a:spcPct val="115000"/>
              </a:lnSpc>
              <a:spcBef>
                <a:spcPts val="0"/>
              </a:spcBef>
              <a:spcAft>
                <a:spcPts val="0"/>
              </a:spcAft>
              <a:buClrTx/>
              <a:buSzTx/>
              <a:buFontTx/>
              <a:buNone/>
              <a:tabLst>
                <a:tab pos="400050" algn="l"/>
              </a:tabLst>
              <a:defRPr/>
            </a:pPr>
            <a:endParaRPr kumimoji="0" lang="en-US"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6" name="Picture 15"/>
          <p:cNvPicPr>
            <a:picLocks noChangeAspect="1"/>
          </p:cNvPicPr>
          <p:nvPr/>
        </p:nvPicPr>
        <p:blipFill>
          <a:blip r:embed="rId2"/>
          <a:stretch>
            <a:fillRect/>
          </a:stretch>
        </p:blipFill>
        <p:spPr>
          <a:xfrm>
            <a:off x="2485594" y="3692756"/>
            <a:ext cx="2364376" cy="236546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2" name="Rectangle 1"/>
          <p:cNvSpPr/>
          <p:nvPr/>
        </p:nvSpPr>
        <p:spPr>
          <a:xfrm>
            <a:off x="5518277" y="3588827"/>
            <a:ext cx="5086066" cy="1384995"/>
          </a:xfrm>
          <a:prstGeom prst="rect">
            <a:avLst/>
          </a:prstGeom>
        </p:spPr>
        <p:txBody>
          <a:bodyPr wrap="square">
            <a:spAutoFit/>
          </a:bodyPr>
          <a:lstStyle/>
          <a:p>
            <a:pPr marL="228600" algn="just">
              <a:spcAft>
                <a:spcPts val="0"/>
              </a:spcAft>
            </a:pPr>
            <a:r>
              <a:rPr lang="en-US" sz="2800" smtClean="0">
                <a:solidFill>
                  <a:srgbClr val="000000"/>
                </a:solidFill>
                <a:latin typeface="Times New Roman" panose="02020603050405020304" pitchFamily="18" charset="0"/>
                <a:ea typeface="Times New Roman" panose="02020603050405020304" pitchFamily="18" charset="0"/>
              </a:rPr>
              <a:t>Triển </a:t>
            </a:r>
            <a:r>
              <a:rPr lang="en-US" sz="2800">
                <a:solidFill>
                  <a:srgbClr val="000000"/>
                </a:solidFill>
                <a:latin typeface="Times New Roman" panose="02020603050405020304" pitchFamily="18" charset="0"/>
                <a:ea typeface="Times New Roman" panose="02020603050405020304" pitchFamily="18" charset="0"/>
              </a:rPr>
              <a:t>lãm phòng tranh các bức tranh vẽ minh hoạ nội dung các văn bản đã </a:t>
            </a:r>
            <a:r>
              <a:rPr lang="en-US" sz="2800">
                <a:solidFill>
                  <a:srgbClr val="0D0D0D"/>
                </a:solidFill>
                <a:latin typeface="Times New Roman" panose="02020603050405020304" pitchFamily="18" charset="0"/>
                <a:ea typeface="Times New Roman" panose="02020603050405020304" pitchFamily="18" charset="0"/>
              </a:rPr>
              <a:t>học của bài 2.</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80199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EC4"/>
        </a:solidFill>
        <a:effectLst/>
      </p:bgPr>
    </p:bg>
    <p:spTree>
      <p:nvGrpSpPr>
        <p:cNvPr id="1" name=""/>
        <p:cNvGrpSpPr/>
        <p:nvPr/>
      </p:nvGrpSpPr>
      <p:grpSpPr>
        <a:xfrm>
          <a:off x="0" y="0"/>
          <a:ext cx="0" cy="0"/>
          <a:chOff x="0" y="0"/>
          <a:chExt cx="0" cy="0"/>
        </a:xfrm>
      </p:grpSpPr>
      <p:grpSp>
        <p:nvGrpSpPr>
          <p:cNvPr id="2" name="Group 2"/>
          <p:cNvGrpSpPr/>
          <p:nvPr/>
        </p:nvGrpSpPr>
        <p:grpSpPr>
          <a:xfrm>
            <a:off x="1150853" y="1549319"/>
            <a:ext cx="10449744" cy="5110787"/>
            <a:chOff x="0" y="0"/>
            <a:chExt cx="10821129" cy="5776630"/>
          </a:xfrm>
        </p:grpSpPr>
        <p:sp>
          <p:nvSpPr>
            <p:cNvPr id="3" name="Freeform 3"/>
            <p:cNvSpPr/>
            <p:nvPr/>
          </p:nvSpPr>
          <p:spPr>
            <a:xfrm>
              <a:off x="-4213" y="0"/>
              <a:ext cx="10825342" cy="5776630"/>
            </a:xfrm>
            <a:custGeom>
              <a:avLst/>
              <a:gdLst/>
              <a:ahLst/>
              <a:cxnLst/>
              <a:rect l="l" t="t" r="r" b="b"/>
              <a:pathLst>
                <a:path w="10825342" h="5776630">
                  <a:moveTo>
                    <a:pt x="278431" y="16918"/>
                  </a:moveTo>
                  <a:cubicBezTo>
                    <a:pt x="278431" y="16918"/>
                    <a:pt x="604014" y="12258"/>
                    <a:pt x="1062834" y="12454"/>
                  </a:cubicBezTo>
                  <a:cubicBezTo>
                    <a:pt x="8817733" y="12671"/>
                    <a:pt x="10551274" y="0"/>
                    <a:pt x="10551274" y="0"/>
                  </a:cubicBezTo>
                  <a:cubicBezTo>
                    <a:pt x="10618737" y="0"/>
                    <a:pt x="10694674" y="0"/>
                    <a:pt x="10773448" y="85073"/>
                  </a:cubicBezTo>
                  <a:cubicBezTo>
                    <a:pt x="10816426" y="131488"/>
                    <a:pt x="10817494" y="240224"/>
                    <a:pt x="10817899" y="320281"/>
                  </a:cubicBezTo>
                  <a:cubicBezTo>
                    <a:pt x="10817899" y="320281"/>
                    <a:pt x="10816195" y="4157017"/>
                    <a:pt x="10816195" y="5014045"/>
                  </a:cubicBezTo>
                  <a:cubicBezTo>
                    <a:pt x="10816195" y="5228205"/>
                    <a:pt x="10825342" y="5527383"/>
                    <a:pt x="10825342" y="5527383"/>
                  </a:cubicBezTo>
                  <a:cubicBezTo>
                    <a:pt x="10825342" y="5656052"/>
                    <a:pt x="10821173" y="5776630"/>
                    <a:pt x="10568335" y="5768495"/>
                  </a:cubicBezTo>
                  <a:cubicBezTo>
                    <a:pt x="10568335" y="5768495"/>
                    <a:pt x="10191862" y="5748197"/>
                    <a:pt x="9095459" y="5755795"/>
                  </a:cubicBezTo>
                  <a:cubicBezTo>
                    <a:pt x="2547822" y="5763930"/>
                    <a:pt x="304023" y="5776630"/>
                    <a:pt x="304023" y="5776630"/>
                  </a:cubicBezTo>
                  <a:cubicBezTo>
                    <a:pt x="132548" y="5776630"/>
                    <a:pt x="4213" y="5675561"/>
                    <a:pt x="8532" y="5473013"/>
                  </a:cubicBezTo>
                  <a:cubicBezTo>
                    <a:pt x="8532" y="5473013"/>
                    <a:pt x="9630" y="4974472"/>
                    <a:pt x="4815" y="1481678"/>
                  </a:cubicBezTo>
                  <a:cubicBezTo>
                    <a:pt x="0" y="663668"/>
                    <a:pt x="25592" y="330596"/>
                    <a:pt x="25592" y="330596"/>
                  </a:cubicBezTo>
                  <a:cubicBezTo>
                    <a:pt x="27224" y="150571"/>
                    <a:pt x="143504" y="16918"/>
                    <a:pt x="278431" y="16918"/>
                  </a:cubicBezTo>
                  <a:close/>
                </a:path>
              </a:pathLst>
            </a:custGeom>
            <a:solidFill>
              <a:srgbClr val="FFF3E4"/>
            </a:solidFill>
          </p:spPr>
        </p:sp>
      </p:grpSp>
      <p:grpSp>
        <p:nvGrpSpPr>
          <p:cNvPr id="4" name="Group 4"/>
          <p:cNvGrpSpPr/>
          <p:nvPr/>
        </p:nvGrpSpPr>
        <p:grpSpPr>
          <a:xfrm>
            <a:off x="2794429" y="225020"/>
            <a:ext cx="7020708" cy="1084094"/>
            <a:chOff x="1445" y="-73319"/>
            <a:chExt cx="3443102" cy="990573"/>
          </a:xfrm>
        </p:grpSpPr>
        <p:sp>
          <p:nvSpPr>
            <p:cNvPr id="5" name="Freeform 5"/>
            <p:cNvSpPr/>
            <p:nvPr/>
          </p:nvSpPr>
          <p:spPr>
            <a:xfrm>
              <a:off x="1445" y="-73319"/>
              <a:ext cx="3443102" cy="990573"/>
            </a:xfrm>
            <a:custGeom>
              <a:avLst/>
              <a:gdLst/>
              <a:ahLst/>
              <a:cxnLst/>
              <a:rect l="l" t="t" r="r" b="b"/>
              <a:pathLst>
                <a:path w="3443102" h="990573">
                  <a:moveTo>
                    <a:pt x="2504203" y="979386"/>
                  </a:moveTo>
                  <a:cubicBezTo>
                    <a:pt x="2504203" y="979386"/>
                    <a:pt x="2084450" y="990573"/>
                    <a:pt x="1621865" y="987952"/>
                  </a:cubicBezTo>
                  <a:cubicBezTo>
                    <a:pt x="1584822" y="985789"/>
                    <a:pt x="1057073" y="977964"/>
                    <a:pt x="1057073" y="977964"/>
                  </a:cubicBezTo>
                  <a:cubicBezTo>
                    <a:pt x="812931" y="969130"/>
                    <a:pt x="565145" y="952149"/>
                    <a:pt x="398404" y="893972"/>
                  </a:cubicBezTo>
                  <a:cubicBezTo>
                    <a:pt x="120505" y="797010"/>
                    <a:pt x="0" y="619482"/>
                    <a:pt x="0" y="533205"/>
                  </a:cubicBezTo>
                  <a:lnTo>
                    <a:pt x="0" y="533205"/>
                  </a:lnTo>
                  <a:cubicBezTo>
                    <a:pt x="8536" y="440430"/>
                    <a:pt x="34263" y="311302"/>
                    <a:pt x="140291" y="225758"/>
                  </a:cubicBezTo>
                  <a:cubicBezTo>
                    <a:pt x="342602" y="62530"/>
                    <a:pt x="736658" y="7673"/>
                    <a:pt x="1155311" y="7673"/>
                  </a:cubicBezTo>
                  <a:cubicBezTo>
                    <a:pt x="1155311" y="7673"/>
                    <a:pt x="1551711" y="15681"/>
                    <a:pt x="1584822" y="7673"/>
                  </a:cubicBezTo>
                  <a:cubicBezTo>
                    <a:pt x="1865523" y="0"/>
                    <a:pt x="2329451" y="7673"/>
                    <a:pt x="2329451" y="7673"/>
                  </a:cubicBezTo>
                  <a:cubicBezTo>
                    <a:pt x="2697758" y="15152"/>
                    <a:pt x="3061071" y="84484"/>
                    <a:pt x="3258811" y="207066"/>
                  </a:cubicBezTo>
                  <a:cubicBezTo>
                    <a:pt x="3409828" y="300683"/>
                    <a:pt x="3443102" y="425358"/>
                    <a:pt x="3433962" y="533205"/>
                  </a:cubicBezTo>
                  <a:lnTo>
                    <a:pt x="3433962" y="533205"/>
                  </a:lnTo>
                  <a:cubicBezTo>
                    <a:pt x="3433962" y="737447"/>
                    <a:pt x="3150965" y="951545"/>
                    <a:pt x="2504203" y="979386"/>
                  </a:cubicBezTo>
                  <a:close/>
                </a:path>
              </a:pathLst>
            </a:custGeom>
            <a:solidFill>
              <a:srgbClr val="FDF5B6"/>
            </a:solid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9" name="Rectangle 8"/>
          <p:cNvSpPr/>
          <p:nvPr/>
        </p:nvSpPr>
        <p:spPr>
          <a:xfrm>
            <a:off x="4365258" y="455405"/>
            <a:ext cx="3530070" cy="553357"/>
          </a:xfrm>
          <a:prstGeom prst="rect">
            <a:avLst/>
          </a:prstGeom>
        </p:spPr>
        <p:txBody>
          <a:bodyPr wrap="none">
            <a:spAutoFit/>
          </a:bodyPr>
          <a:lstStyle/>
          <a:p>
            <a:pPr lvl="0" algn="ctr">
              <a:lnSpc>
                <a:spcPct val="107000"/>
              </a:lnSpc>
              <a:defRPr/>
            </a:pPr>
            <a:r>
              <a:rPr lang="en-US" sz="2800" b="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NỘI DUNG ÔN </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TẬP</a:t>
            </a:r>
            <a:endParaRPr lang="en-US" sz="28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2280341914"/>
              </p:ext>
            </p:extLst>
          </p:nvPr>
        </p:nvGraphicFramePr>
        <p:xfrm>
          <a:off x="1220701" y="1539499"/>
          <a:ext cx="10305979" cy="5059680"/>
        </p:xfrm>
        <a:graphic>
          <a:graphicData uri="http://schemas.openxmlformats.org/drawingml/2006/table">
            <a:tbl>
              <a:tblPr firstRow="1" firstCol="1" bandRow="1"/>
              <a:tblGrid>
                <a:gridCol w="1972875">
                  <a:extLst>
                    <a:ext uri="{9D8B030D-6E8A-4147-A177-3AD203B41FA5}">
                      <a16:colId xmlns:a16="http://schemas.microsoft.com/office/drawing/2014/main" val="2253418783"/>
                    </a:ext>
                  </a:extLst>
                </a:gridCol>
                <a:gridCol w="8333104">
                  <a:extLst>
                    <a:ext uri="{9D8B030D-6E8A-4147-A177-3AD203B41FA5}">
                      <a16:colId xmlns:a16="http://schemas.microsoft.com/office/drawing/2014/main" val="1520628528"/>
                    </a:ext>
                  </a:extLst>
                </a:gridCol>
              </a:tblGrid>
              <a:tr h="203370">
                <a:tc>
                  <a:txBody>
                    <a:bodyPr/>
                    <a:lstStyle/>
                    <a:p>
                      <a:pPr algn="ctr">
                        <a:lnSpc>
                          <a:spcPct val="100000"/>
                        </a:lnSpc>
                        <a:spcBef>
                          <a:spcPts val="600"/>
                        </a:spcBef>
                        <a:spcAft>
                          <a:spcPts val="600"/>
                        </a:spcAft>
                      </a:pPr>
                      <a:r>
                        <a:rPr lang="da-DK" sz="2400" b="1">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FBF8"/>
                    </a:solidFill>
                  </a:tcPr>
                </a:tc>
                <a:tc>
                  <a:txBody>
                    <a:bodyPr/>
                    <a:lstStyle/>
                    <a:p>
                      <a:pPr algn="ctr">
                        <a:lnSpc>
                          <a:spcPct val="100000"/>
                        </a:lnSpc>
                        <a:spcBef>
                          <a:spcPts val="600"/>
                        </a:spcBef>
                        <a:spcAft>
                          <a:spcPts val="600"/>
                        </a:spcAft>
                      </a:pPr>
                      <a:r>
                        <a:rPr lang="da-DK" sz="2400" b="1">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FBF8"/>
                    </a:solidFill>
                  </a:tcPr>
                </a:tc>
                <a:extLst>
                  <a:ext uri="{0D108BD9-81ED-4DB2-BD59-A6C34878D82A}">
                    <a16:rowId xmlns:a16="http://schemas.microsoft.com/office/drawing/2014/main" val="3079145268"/>
                  </a:ext>
                </a:extLst>
              </a:tr>
              <a:tr h="1078121">
                <a:tc rowSpan="2">
                  <a:txBody>
                    <a:bodyPr/>
                    <a:lstStyle/>
                    <a:p>
                      <a:pPr algn="ctr">
                        <a:lnSpc>
                          <a:spcPct val="100000"/>
                        </a:lnSpc>
                        <a:spcBef>
                          <a:spcPts val="600"/>
                        </a:spcBef>
                        <a:spcAft>
                          <a:spcPts val="600"/>
                        </a:spcAft>
                      </a:pPr>
                      <a:r>
                        <a:rPr lang="da-DK" sz="24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da-DK" sz="2800" b="1" smtClean="0">
                          <a:solidFill>
                            <a:srgbClr val="FF0000"/>
                          </a:solidFill>
                          <a:effectLst/>
                          <a:latin typeface="Times New Roman" panose="02020603050405020304" pitchFamily="18" charset="0"/>
                          <a:ea typeface="Times New Roman" panose="02020603050405020304" pitchFamily="18" charset="0"/>
                        </a:rPr>
                        <a:t>Đọc hiểu văn bản: </a:t>
                      </a:r>
                      <a:endParaRPr lang="en-US" sz="2400" smtClean="0">
                        <a:effectLst/>
                        <a:latin typeface="Times New Roman" panose="02020603050405020304" pitchFamily="18" charset="0"/>
                        <a:ea typeface="Times New Roman" panose="02020603050405020304" pitchFamily="18" charset="0"/>
                      </a:endParaRPr>
                    </a:p>
                    <a:p>
                      <a:pPr>
                        <a:lnSpc>
                          <a:spcPct val="100000"/>
                        </a:lnSpc>
                        <a:spcAft>
                          <a:spcPts val="0"/>
                        </a:spcAft>
                      </a:pPr>
                      <a:r>
                        <a:rPr lang="en-US" sz="2800" smtClean="0">
                          <a:effectLst/>
                          <a:latin typeface="Times New Roman" panose="02020603050405020304" pitchFamily="18" charset="0"/>
                          <a:ea typeface="Times New Roman" panose="02020603050405020304" pitchFamily="18" charset="0"/>
                        </a:rPr>
                        <a:t>- VB1: </a:t>
                      </a:r>
                      <a:r>
                        <a:rPr lang="en-US" sz="2800" i="1" smtClean="0">
                          <a:effectLst/>
                          <a:latin typeface="Times New Roman" panose="02020603050405020304" pitchFamily="18" charset="0"/>
                          <a:ea typeface="Times New Roman" panose="02020603050405020304" pitchFamily="18" charset="0"/>
                        </a:rPr>
                        <a:t>Đẽo cày giữa đường </a:t>
                      </a:r>
                      <a:r>
                        <a:rPr lang="en-US" sz="2800" smtClean="0">
                          <a:effectLst/>
                          <a:latin typeface="Times New Roman" panose="02020603050405020304" pitchFamily="18" charset="0"/>
                          <a:ea typeface="Times New Roman" panose="02020603050405020304" pitchFamily="18" charset="0"/>
                        </a:rPr>
                        <a:t>(Ngụ ngôn Việt Nam); </a:t>
                      </a:r>
                      <a:endParaRPr lang="en-US" sz="2400" smtClean="0">
                        <a:effectLst/>
                        <a:latin typeface="Times New Roman" panose="02020603050405020304" pitchFamily="18" charset="0"/>
                        <a:ea typeface="Times New Roman" panose="02020603050405020304" pitchFamily="18" charset="0"/>
                      </a:endParaRPr>
                    </a:p>
                    <a:p>
                      <a:pPr>
                        <a:lnSpc>
                          <a:spcPct val="100000"/>
                        </a:lnSpc>
                        <a:spcAft>
                          <a:spcPts val="0"/>
                        </a:spcAft>
                      </a:pPr>
                      <a:r>
                        <a:rPr lang="en-US" sz="2800" smtClean="0">
                          <a:effectLst/>
                          <a:latin typeface="Times New Roman" panose="02020603050405020304" pitchFamily="18" charset="0"/>
                          <a:ea typeface="Times New Roman" panose="02020603050405020304" pitchFamily="18" charset="0"/>
                        </a:rPr>
                        <a:t>- VB2: </a:t>
                      </a:r>
                      <a:r>
                        <a:rPr lang="en-US" sz="2800" i="1" smtClean="0">
                          <a:effectLst/>
                          <a:latin typeface="Times New Roman" panose="02020603050405020304" pitchFamily="18" charset="0"/>
                          <a:ea typeface="Times New Roman" panose="02020603050405020304" pitchFamily="18" charset="0"/>
                        </a:rPr>
                        <a:t>Ếch ngồi đáy giếng</a:t>
                      </a:r>
                      <a:r>
                        <a:rPr lang="en-US" sz="2800" smtClean="0">
                          <a:effectLst/>
                          <a:latin typeface="Times New Roman" panose="02020603050405020304" pitchFamily="18" charset="0"/>
                          <a:ea typeface="Times New Roman" panose="02020603050405020304" pitchFamily="18" charset="0"/>
                        </a:rPr>
                        <a:t> (Trang Tử); </a:t>
                      </a:r>
                      <a:endParaRPr lang="en-US" sz="2400" smtClean="0">
                        <a:effectLst/>
                        <a:latin typeface="Times New Roman" panose="02020603050405020304" pitchFamily="18" charset="0"/>
                        <a:ea typeface="Times New Roman" panose="02020603050405020304" pitchFamily="18" charset="0"/>
                      </a:endParaRPr>
                    </a:p>
                    <a:p>
                      <a:pPr>
                        <a:lnSpc>
                          <a:spcPct val="100000"/>
                        </a:lnSpc>
                        <a:spcAft>
                          <a:spcPts val="0"/>
                        </a:spcAft>
                      </a:pPr>
                      <a:r>
                        <a:rPr lang="en-US" sz="2800" smtClean="0">
                          <a:effectLst/>
                          <a:latin typeface="Times New Roman" panose="02020603050405020304" pitchFamily="18" charset="0"/>
                          <a:ea typeface="Times New Roman" panose="02020603050405020304" pitchFamily="18" charset="0"/>
                        </a:rPr>
                        <a:t>- VB3: </a:t>
                      </a:r>
                      <a:r>
                        <a:rPr lang="en-US" sz="2800" i="1" smtClean="0">
                          <a:effectLst/>
                          <a:latin typeface="Times New Roman" panose="02020603050405020304" pitchFamily="18" charset="0"/>
                          <a:ea typeface="Times New Roman" panose="02020603050405020304" pitchFamily="18" charset="0"/>
                        </a:rPr>
                        <a:t>Con mối và con kiến</a:t>
                      </a:r>
                      <a:r>
                        <a:rPr lang="en-US" sz="2800" smtClean="0">
                          <a:effectLst/>
                          <a:latin typeface="Times New Roman" panose="02020603050405020304" pitchFamily="18" charset="0"/>
                          <a:ea typeface="Times New Roman" panose="02020603050405020304" pitchFamily="18" charset="0"/>
                        </a:rPr>
                        <a:t> (Nam Hương);</a:t>
                      </a:r>
                      <a:endParaRPr lang="en-US" sz="2400" smtClean="0">
                        <a:effectLst/>
                        <a:latin typeface="Times New Roman" panose="02020603050405020304" pitchFamily="18" charset="0"/>
                        <a:ea typeface="Times New Roman" panose="02020603050405020304" pitchFamily="18" charset="0"/>
                      </a:endParaRPr>
                    </a:p>
                    <a:p>
                      <a:pPr>
                        <a:lnSpc>
                          <a:spcPct val="100000"/>
                        </a:lnSpc>
                        <a:spcAft>
                          <a:spcPts val="0"/>
                        </a:spcAft>
                      </a:pPr>
                      <a:r>
                        <a:rPr lang="en-US" sz="2800" smtClean="0">
                          <a:effectLst/>
                          <a:latin typeface="Times New Roman" panose="02020603050405020304" pitchFamily="18" charset="0"/>
                          <a:ea typeface="Times New Roman" panose="02020603050405020304" pitchFamily="18" charset="0"/>
                        </a:rPr>
                        <a:t>- VB4: </a:t>
                      </a:r>
                      <a:r>
                        <a:rPr lang="en-US" sz="2800" i="1" smtClean="0">
                          <a:effectLst/>
                          <a:latin typeface="Times New Roman" panose="02020603050405020304" pitchFamily="18" charset="0"/>
                          <a:ea typeface="Times New Roman" panose="02020603050405020304" pitchFamily="18" charset="0"/>
                        </a:rPr>
                        <a:t>Một số câu tục ngữ Việt Nam</a:t>
                      </a:r>
                      <a:r>
                        <a:rPr lang="en-US" sz="2800" smtClean="0">
                          <a:effectLst/>
                          <a:latin typeface="Times New Roman" panose="02020603050405020304" pitchFamily="18" charset="0"/>
                          <a:ea typeface="Times New Roman" panose="02020603050405020304" pitchFamily="18" charset="0"/>
                        </a:rPr>
                        <a:t>;</a:t>
                      </a:r>
                      <a:endParaRPr lang="en-US" sz="2400" smtClean="0">
                        <a:effectLst/>
                        <a:latin typeface="Times New Roman" panose="02020603050405020304" pitchFamily="18" charset="0"/>
                        <a:ea typeface="Times New Roman" panose="02020603050405020304" pitchFamily="18" charset="0"/>
                      </a:endParaRPr>
                    </a:p>
                    <a:p>
                      <a:pPr>
                        <a:lnSpc>
                          <a:spcPct val="100000"/>
                        </a:lnSpc>
                        <a:spcAft>
                          <a:spcPts val="0"/>
                        </a:spcAft>
                      </a:pPr>
                      <a:r>
                        <a:rPr lang="en-US" sz="2800" smtClean="0">
                          <a:effectLst/>
                          <a:latin typeface="Times New Roman" panose="02020603050405020304" pitchFamily="18" charset="0"/>
                          <a:ea typeface="Times New Roman" panose="02020603050405020304" pitchFamily="18" charset="0"/>
                        </a:rPr>
                        <a:t>- VB5: </a:t>
                      </a:r>
                      <a:r>
                        <a:rPr lang="en-US" sz="2800" i="1" smtClean="0">
                          <a:effectLst/>
                          <a:latin typeface="Times New Roman" panose="02020603050405020304" pitchFamily="18" charset="0"/>
                          <a:ea typeface="Times New Roman" panose="02020603050405020304" pitchFamily="18" charset="0"/>
                        </a:rPr>
                        <a:t>Con hổ có nghĩa</a:t>
                      </a:r>
                      <a:r>
                        <a:rPr lang="en-US" sz="2800" smtClean="0">
                          <a:effectLst/>
                          <a:latin typeface="Times New Roman" panose="02020603050405020304" pitchFamily="18" charset="0"/>
                          <a:ea typeface="Times New Roman" panose="02020603050405020304" pitchFamily="18" charset="0"/>
                        </a:rPr>
                        <a:t> (Vũ Trinh)</a:t>
                      </a:r>
                      <a:endParaRPr lang="en-US" sz="2400" smtClean="0">
                        <a:effectLst/>
                        <a:latin typeface="Times New Roman" panose="02020603050405020304" pitchFamily="18" charset="0"/>
                        <a:ea typeface="Times New Roman" panose="02020603050405020304" pitchFamily="18" charset="0"/>
                      </a:endParaRPr>
                    </a:p>
                    <a:p>
                      <a:pPr>
                        <a:lnSpc>
                          <a:spcPct val="100000"/>
                        </a:lnSpc>
                      </a:pPr>
                      <a:r>
                        <a:rPr lang="en-US" sz="2800" smtClean="0">
                          <a:effectLst/>
                          <a:latin typeface="Times New Roman" panose="02020603050405020304" pitchFamily="18" charset="0"/>
                          <a:ea typeface="Times New Roman" panose="02020603050405020304" pitchFamily="18" charset="0"/>
                        </a:rPr>
                        <a:t>- VB thực hành đọc: </a:t>
                      </a:r>
                      <a:r>
                        <a:rPr lang="en-US" sz="2800" i="1" smtClean="0">
                          <a:effectLst/>
                          <a:latin typeface="Times New Roman" panose="02020603050405020304" pitchFamily="18" charset="0"/>
                          <a:ea typeface="Times New Roman" panose="02020603050405020304" pitchFamily="18" charset="0"/>
                        </a:rPr>
                        <a:t>Thiên nga, cá măng và tôm hùm </a:t>
                      </a:r>
                      <a:r>
                        <a:rPr lang="en-US" sz="2800" smtClean="0">
                          <a:effectLst/>
                          <a:latin typeface="Times New Roman" panose="02020603050405020304" pitchFamily="18" charset="0"/>
                          <a:ea typeface="Times New Roman" panose="02020603050405020304" pitchFamily="18" charset="0"/>
                        </a:rPr>
                        <a:t> (I-van Crư-lốp).</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7103216"/>
                  </a:ext>
                </a:extLst>
              </a:tr>
              <a:tr h="403957">
                <a:tc vMerge="1">
                  <a:txBody>
                    <a:bodyPr/>
                    <a:lstStyle/>
                    <a:p>
                      <a:endParaRPr lang="en-US"/>
                    </a:p>
                  </a:txBody>
                  <a:tcPr/>
                </a:tc>
                <a:tc>
                  <a:txBody>
                    <a:bodyPr/>
                    <a:lstStyle/>
                    <a:p>
                      <a:pPr algn="just">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 hành tiếng Việt:</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Thành ngữ; biện pháp tu từ.</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246275"/>
                  </a:ext>
                </a:extLst>
              </a:tr>
              <a:tr h="403957">
                <a:tc>
                  <a:txBody>
                    <a:bodyPr/>
                    <a:lstStyle/>
                    <a:p>
                      <a:pPr algn="ctr">
                        <a:lnSpc>
                          <a:spcPct val="100000"/>
                        </a:lnSpc>
                        <a:spcBef>
                          <a:spcPts val="600"/>
                        </a:spcBef>
                        <a:spcAft>
                          <a:spcPts val="600"/>
                        </a:spcAft>
                      </a:pPr>
                      <a:r>
                        <a:rPr lang="da-DK" sz="24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2393" marR="523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Viết bài văn nghị luận về một vấn đề trong đời sống (trình bày ý kiến tán thành).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7124153"/>
                  </a:ext>
                </a:extLst>
              </a:tr>
            </a:tbl>
          </a:graphicData>
        </a:graphic>
      </p:graphicFrame>
      <p:pic>
        <p:nvPicPr>
          <p:cNvPr id="8" name="Picture 8"/>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rcRect/>
          <a:stretch>
            <a:fillRect/>
          </a:stretch>
        </p:blipFill>
        <p:spPr>
          <a:xfrm rot="-2627376">
            <a:off x="572785" y="1144110"/>
            <a:ext cx="473692" cy="1061267"/>
          </a:xfrm>
          <a:prstGeom prst="rect">
            <a:avLst/>
          </a:prstGeom>
        </p:spPr>
      </p:pic>
      <p:pic>
        <p:nvPicPr>
          <p:cNvPr id="10" name="Picture 10"/>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rcRect/>
          <a:stretch>
            <a:fillRect/>
          </a:stretch>
        </p:blipFill>
        <p:spPr>
          <a:xfrm>
            <a:off x="10825053" y="4957975"/>
            <a:ext cx="1243755" cy="1846019"/>
          </a:xfrm>
          <a:prstGeom prst="rect">
            <a:avLst/>
          </a:prstGeom>
        </p:spPr>
      </p:pic>
    </p:spTree>
    <p:extLst>
      <p:ext uri="{BB962C8B-B14F-4D97-AF65-F5344CB8AC3E}">
        <p14:creationId xmlns:p14="http://schemas.microsoft.com/office/powerpoint/2010/main" val="111101403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987601" y="1659726"/>
            <a:ext cx="7350767" cy="735912"/>
          </a:xfrm>
          <a:prstGeom prst="rect">
            <a:avLst/>
          </a:prstGeom>
          <a:blipFill>
            <a:blip r:embed="rId2"/>
            <a:tile tx="0" ty="0" sx="100000" sy="100000" flip="none" algn="tl"/>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nSpc>
                <a:spcPct val="115000"/>
              </a:lnSpc>
              <a:spcAft>
                <a:spcPts val="1000"/>
              </a:spcAft>
            </a:pPr>
            <a:endParaRPr lang="en-US" sz="2400"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1" name="Rectangle 20"/>
          <p:cNvSpPr/>
          <p:nvPr/>
        </p:nvSpPr>
        <p:spPr>
          <a:xfrm>
            <a:off x="2807160" y="357119"/>
            <a:ext cx="6568851" cy="1027410"/>
          </a:xfrm>
          <a:prstGeom prst="rect">
            <a:avLst/>
          </a:prstGeom>
          <a:blipFill>
            <a:blip r:embed="rId3"/>
            <a:tile tx="0" ty="0" sx="100000" sy="100000" flip="none" algn="tl"/>
          </a:blipFill>
          <a:scene3d>
            <a:camera prst="orthographicFront"/>
            <a:lightRig rig="threePt" dir="t"/>
          </a:scene3d>
          <a:sp3d>
            <a:bevelT prst="convex"/>
          </a:sp3d>
        </p:spPr>
        <p:txBody>
          <a:bodyPr wrap="square">
            <a:spAutoFit/>
          </a:bodyPr>
          <a:lstStyle/>
          <a:p>
            <a:pPr algn="ctr">
              <a:lnSpc>
                <a:spcPct val="115000"/>
              </a:lnSpc>
              <a:spcAft>
                <a:spcPts val="1000"/>
              </a:spcAft>
            </a:pPr>
            <a:endParaRPr lang="en-US" sz="3600" dirty="0">
              <a:solidFill>
                <a:schemeClr val="bg1"/>
              </a:solidFill>
            </a:endParaRPr>
          </a:p>
        </p:txBody>
      </p:sp>
      <p:sp>
        <p:nvSpPr>
          <p:cNvPr id="17" name="Rectangle 16"/>
          <p:cNvSpPr/>
          <p:nvPr/>
        </p:nvSpPr>
        <p:spPr>
          <a:xfrm>
            <a:off x="3148354" y="562191"/>
            <a:ext cx="5871480" cy="584775"/>
          </a:xfrm>
          <a:prstGeom prst="rect">
            <a:avLst/>
          </a:prstGeom>
          <a:solidFill>
            <a:srgbClr val="FFFF00"/>
          </a:solidFill>
        </p:spPr>
        <p:txBody>
          <a:bodyPr wrap="none">
            <a:spAutoFit/>
          </a:bodyPr>
          <a:lstStyle/>
          <a:p>
            <a:pPr lvl="0" algn="ctr"/>
            <a:r>
              <a:rPr lang="fr-FR" sz="3200" b="1">
                <a:solidFill>
                  <a:srgbClr val="FF0000"/>
                </a:solidFill>
                <a:latin typeface="Times New Roman" panose="02020603050405020304" pitchFamily="18" charset="0"/>
                <a:ea typeface="Times New Roman" panose="02020603050405020304" pitchFamily="18" charset="0"/>
              </a:rPr>
              <a:t>ÔN TẬP TRUYỆN NGỤ NGÔN</a:t>
            </a:r>
            <a:endParaRPr lang="en-US" sz="3200">
              <a:solidFill>
                <a:srgbClr val="000000"/>
              </a:solidFill>
              <a:latin typeface="Times New Roman" panose="02020603050405020304" pitchFamily="18" charset="0"/>
              <a:ea typeface="Times New Roman" panose="02020603050405020304" pitchFamily="18" charset="0"/>
            </a:endParaRPr>
          </a:p>
        </p:txBody>
      </p:sp>
      <p:sp>
        <p:nvSpPr>
          <p:cNvPr id="80899" name="Rectangle 3"/>
          <p:cNvSpPr>
            <a:spLocks noChangeArrowheads="1"/>
          </p:cNvSpPr>
          <p:nvPr/>
        </p:nvSpPr>
        <p:spPr bwMode="auto">
          <a:xfrm>
            <a:off x="1524001" y="-199261"/>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01" name="Rectangle 5"/>
          <p:cNvSpPr>
            <a:spLocks noChangeArrowheads="1"/>
          </p:cNvSpPr>
          <p:nvPr/>
        </p:nvSpPr>
        <p:spPr bwMode="auto">
          <a:xfrm>
            <a:off x="1524001" y="2986058"/>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02" name="Rectangle 6"/>
          <p:cNvSpPr>
            <a:spLocks noChangeArrowheads="1"/>
          </p:cNvSpPr>
          <p:nvPr/>
        </p:nvSpPr>
        <p:spPr bwMode="auto">
          <a:xfrm>
            <a:off x="1524001" y="2986058"/>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03" name="Rectangle 7"/>
          <p:cNvSpPr>
            <a:spLocks noChangeArrowheads="1"/>
          </p:cNvSpPr>
          <p:nvPr/>
        </p:nvSpPr>
        <p:spPr bwMode="auto">
          <a:xfrm>
            <a:off x="1524001" y="-200055"/>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04" name="Rectangle 8"/>
          <p:cNvSpPr>
            <a:spLocks noChangeArrowheads="1"/>
          </p:cNvSpPr>
          <p:nvPr/>
        </p:nvSpPr>
        <p:spPr bwMode="auto">
          <a:xfrm>
            <a:off x="1524001" y="3005108"/>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05" name="Rectangle 9"/>
          <p:cNvSpPr>
            <a:spLocks noChangeArrowheads="1"/>
          </p:cNvSpPr>
          <p:nvPr/>
        </p:nvSpPr>
        <p:spPr bwMode="auto">
          <a:xfrm>
            <a:off x="1524001" y="3005108"/>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06" name="Rectangle 10"/>
          <p:cNvSpPr>
            <a:spLocks noChangeArrowheads="1"/>
          </p:cNvSpPr>
          <p:nvPr/>
        </p:nvSpPr>
        <p:spPr bwMode="auto">
          <a:xfrm>
            <a:off x="1524001" y="3005108"/>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24" name="Rectangle 28"/>
          <p:cNvSpPr>
            <a:spLocks noChangeArrowheads="1"/>
          </p:cNvSpPr>
          <p:nvPr/>
        </p:nvSpPr>
        <p:spPr bwMode="auto">
          <a:xfrm>
            <a:off x="1524001" y="2986058"/>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80932" name="Rectangle 36"/>
          <p:cNvSpPr>
            <a:spLocks noChangeArrowheads="1"/>
          </p:cNvSpPr>
          <p:nvPr/>
        </p:nvSpPr>
        <p:spPr bwMode="auto">
          <a:xfrm>
            <a:off x="1524001" y="-200055"/>
            <a:ext cx="184731" cy="400110"/>
          </a:xfrm>
          <a:prstGeom prst="rect">
            <a:avLst/>
          </a:prstGeom>
          <a:noFill/>
          <a:ln w="9525">
            <a:noFill/>
            <a:miter lim="800000"/>
            <a:headEnd/>
            <a:tailEnd/>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mn-ea"/>
              <a:cs typeface="+mn-cs"/>
            </a:endParaRPr>
          </a:p>
        </p:txBody>
      </p:sp>
      <p:sp>
        <p:nvSpPr>
          <p:cNvPr id="21518" name="Rectangle 37"/>
          <p:cNvSpPr>
            <a:spLocks noChangeArrowheads="1"/>
          </p:cNvSpPr>
          <p:nvPr/>
        </p:nvSpPr>
        <p:spPr bwMode="auto">
          <a:xfrm>
            <a:off x="1524000" y="447675"/>
            <a:ext cx="10985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Times New Roman" panose="02020603050405020304" pitchFamily="18" charset="0"/>
              </a:rPr>
              <a:t>	</a:t>
            </a: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1519" name="Rectangle 38"/>
          <p:cNvSpPr>
            <a:spLocks noChangeArrowheads="1"/>
          </p:cNvSpPr>
          <p:nvPr/>
        </p:nvSpPr>
        <p:spPr bwMode="auto">
          <a:xfrm>
            <a:off x="1524000" y="120015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a:ln>
                  <a:noFill/>
                </a:ln>
                <a:solidFill>
                  <a:srgbClr val="000000"/>
                </a:solidFill>
                <a:effectLst/>
                <a:uLnTx/>
                <a:uFillTx/>
                <a:latin typeface=".VnTime" panose="020B7200000000000000" pitchFamily="34" charset="0"/>
                <a:ea typeface="+mn-ea"/>
                <a:cs typeface="Times New Roman" panose="02020603050405020304" pitchFamily="18" charset="0"/>
              </a:rPr>
              <a:t>	 </a:t>
            </a: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1520" name="Rectangle 39"/>
          <p:cNvSpPr>
            <a:spLocks noChangeArrowheads="1"/>
          </p:cNvSpPr>
          <p:nvPr/>
        </p:nvSpPr>
        <p:spPr bwMode="auto">
          <a:xfrm>
            <a:off x="1524000" y="1952625"/>
            <a:ext cx="2222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1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t>
            </a: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 name="Rectangle 3"/>
          <p:cNvSpPr/>
          <p:nvPr/>
        </p:nvSpPr>
        <p:spPr>
          <a:xfrm>
            <a:off x="1130025" y="1780147"/>
            <a:ext cx="7208343" cy="523220"/>
          </a:xfrm>
          <a:prstGeom prst="rect">
            <a:avLst/>
          </a:prstGeom>
        </p:spPr>
        <p:txBody>
          <a:bodyPr wrap="square">
            <a:spAutoFit/>
          </a:bodyPr>
          <a:lstStyle/>
          <a:p>
            <a:pPr>
              <a:spcAft>
                <a:spcPts val="0"/>
              </a:spcAft>
            </a:pPr>
            <a:r>
              <a:rPr lang="da-DK" sz="2800" b="1" smtClean="0">
                <a:solidFill>
                  <a:srgbClr val="FF0000"/>
                </a:solidFill>
                <a:latin typeface="Times New Roman" panose="02020603050405020304" pitchFamily="18" charset="0"/>
                <a:ea typeface="Times New Roman" panose="02020603050405020304" pitchFamily="18" charset="0"/>
              </a:rPr>
              <a:t>A</a:t>
            </a:r>
            <a:r>
              <a:rPr lang="da-DK" sz="2800" b="1">
                <a:solidFill>
                  <a:srgbClr val="FF0000"/>
                </a:solidFill>
                <a:latin typeface="Times New Roman" panose="02020603050405020304" pitchFamily="18" charset="0"/>
                <a:ea typeface="Times New Roman" panose="02020603050405020304" pitchFamily="18" charset="0"/>
              </a:rPr>
              <a:t>. KIẾN THỨC CƠ BẢN VỀ THỂ LOẠI</a:t>
            </a:r>
            <a:endParaRPr lang="en-US" sz="28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741940" y="2963827"/>
            <a:ext cx="11036078" cy="2677656"/>
          </a:xfrm>
          <a:prstGeom prst="rect">
            <a:avLst/>
          </a:prstGeom>
        </p:spPr>
        <p:txBody>
          <a:bodyPr wrap="square">
            <a:spAutoFit/>
          </a:bodyPr>
          <a:lstStyle/>
          <a:p>
            <a:pPr algn="just">
              <a:lnSpc>
                <a:spcPct val="150000"/>
              </a:lnSpc>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latin typeface="Times New Roman" panose="02020603050405020304" pitchFamily="18" charset="0"/>
                <a:ea typeface="Times New Roman" panose="02020603050405020304" pitchFamily="18" charset="0"/>
                <a:cs typeface="Times New Roman" panose="02020603050405020304" pitchFamily="18" charset="0"/>
              </a:rPr>
              <a:t> So sánh các đặc điểm của truyện ngụ ngôn với truyện thần thoại, truyện cổ tích.</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latin typeface="Times New Roman" panose="02020603050405020304" pitchFamily="18" charset="0"/>
                <a:ea typeface="Times New Roman" panose="02020603050405020304" pitchFamily="18" charset="0"/>
                <a:cs typeface="Times New Roman" panose="02020603050405020304" pitchFamily="18" charset="0"/>
              </a:rPr>
              <a:t> Nêu một số đặc điểm riêng của truyện ngụ ngôn.</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b="1">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latin typeface="Times New Roman" panose="02020603050405020304" pitchFamily="18" charset="0"/>
                <a:ea typeface="Times New Roman" panose="02020603050405020304" pitchFamily="18" charset="0"/>
                <a:cs typeface="Times New Roman" panose="02020603050405020304" pitchFamily="18" charset="0"/>
              </a:rPr>
              <a:t> Em hãy nêu những lưu ý khi đọc hiểu một văn bản truyện ngụ ngôn</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07783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1000"/>
                                        <p:tgtEl>
                                          <p:spTgt spid="1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arn(inVertical)">
                                      <p:cBhvr>
                                        <p:cTn id="10" dur="10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arn(inVertical)">
                                      <p:cBhvr>
                                        <p:cTn id="15" dur="1000"/>
                                        <p:tgtEl>
                                          <p:spTgt spid="2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fade">
                                      <p:cBhvr>
                                        <p:cTn id="23" dur="1000"/>
                                        <p:tgtEl>
                                          <p:spTgt spid="5">
                                            <p:txEl>
                                              <p:pRg st="0" end="0"/>
                                            </p:txEl>
                                          </p:spTgt>
                                        </p:tgtEl>
                                      </p:cBhvr>
                                    </p:animEffect>
                                    <p:anim calcmode="lin" valueType="num">
                                      <p:cBhvr>
                                        <p:cTn id="2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fade">
                                      <p:cBhvr>
                                        <p:cTn id="30" dur="1000"/>
                                        <p:tgtEl>
                                          <p:spTgt spid="5">
                                            <p:txEl>
                                              <p:pRg st="1" end="1"/>
                                            </p:txEl>
                                          </p:spTgt>
                                        </p:tgtEl>
                                      </p:cBhvr>
                                    </p:animEffect>
                                    <p:anim calcmode="lin" valueType="num">
                                      <p:cBhvr>
                                        <p:cTn id="3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fade">
                                      <p:cBhvr>
                                        <p:cTn id="37" dur="1000"/>
                                        <p:tgtEl>
                                          <p:spTgt spid="5">
                                            <p:txEl>
                                              <p:pRg st="2" end="2"/>
                                            </p:txEl>
                                          </p:spTgt>
                                        </p:tgtEl>
                                      </p:cBhvr>
                                    </p:animEffect>
                                    <p:anim calcmode="lin" valueType="num">
                                      <p:cBhvr>
                                        <p:cTn id="3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1" grpId="0" animBg="1"/>
      <p:bldP spid="17"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5231" y="1372570"/>
            <a:ext cx="9676123" cy="523220"/>
          </a:xfrm>
          <a:prstGeom prst="rect">
            <a:avLst/>
          </a:prstGeom>
        </p:spPr>
        <p:txBody>
          <a:bodyPr wrap="square">
            <a:spAutoFit/>
          </a:bodyPr>
          <a:lstStyle/>
          <a:p>
            <a:pPr lvl="0"/>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Một số kiến thức chung về thể loại truyện ngụ ngôn</a:t>
            </a:r>
            <a:endPar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5289463" y="428152"/>
            <a:ext cx="1531188" cy="523220"/>
          </a:xfrm>
          <a:prstGeom prst="rect">
            <a:avLst/>
          </a:prstGeom>
        </p:spPr>
        <p:txBody>
          <a:bodyPr wrap="none">
            <a:spAutoFit/>
          </a:bodyPr>
          <a:lstStyle/>
          <a:p>
            <a:pPr lvl="0" algn="just"/>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solidFill>
                <a:srgbClr val="000000"/>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988310358"/>
              </p:ext>
            </p:extLst>
          </p:nvPr>
        </p:nvGraphicFramePr>
        <p:xfrm>
          <a:off x="805215" y="2792778"/>
          <a:ext cx="10713494" cy="2560320"/>
        </p:xfrm>
        <a:graphic>
          <a:graphicData uri="http://schemas.openxmlformats.org/drawingml/2006/table">
            <a:tbl>
              <a:tblPr firstRow="1" firstCol="1" bandRow="1"/>
              <a:tblGrid>
                <a:gridCol w="1122831">
                  <a:extLst>
                    <a:ext uri="{9D8B030D-6E8A-4147-A177-3AD203B41FA5}">
                      <a16:colId xmlns:a16="http://schemas.microsoft.com/office/drawing/2014/main" val="3658850615"/>
                    </a:ext>
                  </a:extLst>
                </a:gridCol>
                <a:gridCol w="2942318">
                  <a:extLst>
                    <a:ext uri="{9D8B030D-6E8A-4147-A177-3AD203B41FA5}">
                      <a16:colId xmlns:a16="http://schemas.microsoft.com/office/drawing/2014/main" val="302332146"/>
                    </a:ext>
                  </a:extLst>
                </a:gridCol>
                <a:gridCol w="3170749">
                  <a:extLst>
                    <a:ext uri="{9D8B030D-6E8A-4147-A177-3AD203B41FA5}">
                      <a16:colId xmlns:a16="http://schemas.microsoft.com/office/drawing/2014/main" val="1821804507"/>
                    </a:ext>
                  </a:extLst>
                </a:gridCol>
                <a:gridCol w="3477596">
                  <a:extLst>
                    <a:ext uri="{9D8B030D-6E8A-4147-A177-3AD203B41FA5}">
                      <a16:colId xmlns:a16="http://schemas.microsoft.com/office/drawing/2014/main" val="3840624486"/>
                    </a:ext>
                  </a:extLst>
                </a:gridCol>
              </a:tblGrid>
              <a:tr h="332482">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Yếu tố</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truyền thuyết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cổ tích</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ngụ ngôn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204748692"/>
                  </a:ext>
                </a:extLst>
              </a:tr>
              <a:tr h="498723">
                <a:tc>
                  <a:txBody>
                    <a:bodyPr/>
                    <a:lstStyle/>
                    <a:p>
                      <a:pPr>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Đề tài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Sự kiện, nhân vật lịch sử tái hiện qua văn bản.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Hiện tượng cuộc sống được tái hiện qua văn bản.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Thường là những vấn đề đạo đức hay những cách ứng xử trong cuộc sống.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8298386"/>
                  </a:ext>
                </a:extLst>
              </a:tr>
            </a:tbl>
          </a:graphicData>
        </a:graphic>
      </p:graphicFrame>
    </p:spTree>
    <p:extLst>
      <p:ext uri="{BB962C8B-B14F-4D97-AF65-F5344CB8AC3E}">
        <p14:creationId xmlns:p14="http://schemas.microsoft.com/office/powerpoint/2010/main" val="131497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2527" y="1123988"/>
            <a:ext cx="9867192" cy="523220"/>
          </a:xfrm>
          <a:prstGeom prst="rect">
            <a:avLst/>
          </a:prstGeom>
        </p:spPr>
        <p:txBody>
          <a:bodyPr wrap="square">
            <a:spAutoFit/>
          </a:bodyPr>
          <a:lstStyle/>
          <a:p>
            <a:pPr lvl="0"/>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Một số kiến thức chung về thể loại truyện ngụ ngôn</a:t>
            </a:r>
            <a:endPar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5330406" y="434944"/>
            <a:ext cx="1531188" cy="523220"/>
          </a:xfrm>
          <a:prstGeom prst="rect">
            <a:avLst/>
          </a:prstGeom>
        </p:spPr>
        <p:txBody>
          <a:bodyPr wrap="none">
            <a:spAutoFit/>
          </a:bodyPr>
          <a:lstStyle/>
          <a:p>
            <a:pPr lvl="0" algn="just"/>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solidFill>
                <a:srgbClr val="000000"/>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807487125"/>
              </p:ext>
            </p:extLst>
          </p:nvPr>
        </p:nvGraphicFramePr>
        <p:xfrm>
          <a:off x="846158" y="1978856"/>
          <a:ext cx="10713494" cy="4267200"/>
        </p:xfrm>
        <a:graphic>
          <a:graphicData uri="http://schemas.openxmlformats.org/drawingml/2006/table">
            <a:tbl>
              <a:tblPr firstRow="1" firstCol="1" bandRow="1"/>
              <a:tblGrid>
                <a:gridCol w="1122831">
                  <a:extLst>
                    <a:ext uri="{9D8B030D-6E8A-4147-A177-3AD203B41FA5}">
                      <a16:colId xmlns:a16="http://schemas.microsoft.com/office/drawing/2014/main" val="3658850615"/>
                    </a:ext>
                  </a:extLst>
                </a:gridCol>
                <a:gridCol w="3353637">
                  <a:extLst>
                    <a:ext uri="{9D8B030D-6E8A-4147-A177-3AD203B41FA5}">
                      <a16:colId xmlns:a16="http://schemas.microsoft.com/office/drawing/2014/main" val="302332146"/>
                    </a:ext>
                  </a:extLst>
                </a:gridCol>
                <a:gridCol w="2759430">
                  <a:extLst>
                    <a:ext uri="{9D8B030D-6E8A-4147-A177-3AD203B41FA5}">
                      <a16:colId xmlns:a16="http://schemas.microsoft.com/office/drawing/2014/main" val="1821804507"/>
                    </a:ext>
                  </a:extLst>
                </a:gridCol>
                <a:gridCol w="3477596">
                  <a:extLst>
                    <a:ext uri="{9D8B030D-6E8A-4147-A177-3AD203B41FA5}">
                      <a16:colId xmlns:a16="http://schemas.microsoft.com/office/drawing/2014/main" val="3840624486"/>
                    </a:ext>
                  </a:extLst>
                </a:gridCol>
              </a:tblGrid>
              <a:tr h="332482">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Yếu tố</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truyền thuyết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cổ tích</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ngụ ngôn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204748692"/>
                  </a:ext>
                </a:extLst>
              </a:tr>
              <a:tr h="1496170">
                <a:tc>
                  <a:txBody>
                    <a:bodyPr/>
                    <a:lstStyle/>
                    <a:p>
                      <a:pPr>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Nhân vật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Thường có những đặc điểm khác lạ về lai lịch, tài năng, sức mạnh; thường gắn với các sự kiện lịch sử và có công lớn với cộng đồng, được cộng đồng truyền tụng, tôn thờ.</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Thường kể về một số kiểu nhân vật như nhân vật bất hạnh, nhân vật dũng sĩ, nhân vật thông minh,…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Có thể là loài vật, đồ vật hoặc con người. Các nhân vật hầu như không có tên riêng, thường được kể gọi bằng danh từ chung như: rùa, thỏ, bác nông dân,…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2934699"/>
                  </a:ext>
                </a:extLst>
              </a:tr>
            </a:tbl>
          </a:graphicData>
        </a:graphic>
      </p:graphicFrame>
    </p:spTree>
    <p:extLst>
      <p:ext uri="{BB962C8B-B14F-4D97-AF65-F5344CB8AC3E}">
        <p14:creationId xmlns:p14="http://schemas.microsoft.com/office/powerpoint/2010/main" val="3905573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7937" y="1245118"/>
            <a:ext cx="10181090" cy="523220"/>
          </a:xfrm>
          <a:prstGeom prst="rect">
            <a:avLst/>
          </a:prstGeom>
        </p:spPr>
        <p:txBody>
          <a:bodyPr wrap="square">
            <a:spAutoFit/>
          </a:bodyPr>
          <a:lstStyle/>
          <a:p>
            <a:pPr lvl="0"/>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Một số kiến thức chung về thể loại truyện ngụ ngôn</a:t>
            </a:r>
            <a:endPar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5316759" y="323713"/>
            <a:ext cx="1531188" cy="523220"/>
          </a:xfrm>
          <a:prstGeom prst="rect">
            <a:avLst/>
          </a:prstGeom>
        </p:spPr>
        <p:txBody>
          <a:bodyPr wrap="none">
            <a:spAutoFit/>
          </a:bodyPr>
          <a:lstStyle/>
          <a:p>
            <a:pPr lvl="0" algn="just"/>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solidFill>
                <a:srgbClr val="000000"/>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382736465"/>
              </p:ext>
            </p:extLst>
          </p:nvPr>
        </p:nvGraphicFramePr>
        <p:xfrm>
          <a:off x="725606" y="2383346"/>
          <a:ext cx="10713494" cy="2987040"/>
        </p:xfrm>
        <a:graphic>
          <a:graphicData uri="http://schemas.openxmlformats.org/drawingml/2006/table">
            <a:tbl>
              <a:tblPr firstRow="1" firstCol="1" bandRow="1"/>
              <a:tblGrid>
                <a:gridCol w="1122831">
                  <a:extLst>
                    <a:ext uri="{9D8B030D-6E8A-4147-A177-3AD203B41FA5}">
                      <a16:colId xmlns:a16="http://schemas.microsoft.com/office/drawing/2014/main" val="3658850615"/>
                    </a:ext>
                  </a:extLst>
                </a:gridCol>
                <a:gridCol w="2942318">
                  <a:extLst>
                    <a:ext uri="{9D8B030D-6E8A-4147-A177-3AD203B41FA5}">
                      <a16:colId xmlns:a16="http://schemas.microsoft.com/office/drawing/2014/main" val="302332146"/>
                    </a:ext>
                  </a:extLst>
                </a:gridCol>
                <a:gridCol w="3170749">
                  <a:extLst>
                    <a:ext uri="{9D8B030D-6E8A-4147-A177-3AD203B41FA5}">
                      <a16:colId xmlns:a16="http://schemas.microsoft.com/office/drawing/2014/main" val="1821804507"/>
                    </a:ext>
                  </a:extLst>
                </a:gridCol>
                <a:gridCol w="3477596">
                  <a:extLst>
                    <a:ext uri="{9D8B030D-6E8A-4147-A177-3AD203B41FA5}">
                      <a16:colId xmlns:a16="http://schemas.microsoft.com/office/drawing/2014/main" val="3840624486"/>
                    </a:ext>
                  </a:extLst>
                </a:gridCol>
              </a:tblGrid>
              <a:tr h="332482">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Yếu tố</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truyền thuyết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cổ tích</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ngụ ngôn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204748692"/>
                  </a:ext>
                </a:extLst>
              </a:tr>
              <a:tr h="831204">
                <a:tc>
                  <a:txBody>
                    <a:bodyPr/>
                    <a:lstStyle/>
                    <a:p>
                      <a:pPr>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Sự kiện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Chuỗi sự việc sắp xếp theo một trình tự nhất định và có liên quan chặt chẽ với nhau.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Xoay quanh một sự việc hoặc chuỗi sự việc liên quan đến nhân vật chính theo trình tự thời gian.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Một câu chuyện thường xoay quanh một sự kiện chính.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180645"/>
                  </a:ext>
                </a:extLst>
              </a:tr>
            </a:tbl>
          </a:graphicData>
        </a:graphic>
      </p:graphicFrame>
    </p:spTree>
    <p:extLst>
      <p:ext uri="{BB962C8B-B14F-4D97-AF65-F5344CB8AC3E}">
        <p14:creationId xmlns:p14="http://schemas.microsoft.com/office/powerpoint/2010/main" val="190268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1458" y="935841"/>
            <a:ext cx="9539645" cy="523220"/>
          </a:xfrm>
          <a:prstGeom prst="rect">
            <a:avLst/>
          </a:prstGeom>
        </p:spPr>
        <p:txBody>
          <a:bodyPr wrap="square">
            <a:spAutoFit/>
          </a:bodyPr>
          <a:lstStyle/>
          <a:p>
            <a:pPr lvl="0"/>
            <a:r>
              <a:rPr lang="en-US"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Một số kiến thức chung về thể loại truyện ngụ ngôn</a:t>
            </a:r>
            <a:endPar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5316759" y="323713"/>
            <a:ext cx="1531188" cy="523220"/>
          </a:xfrm>
          <a:prstGeom prst="rect">
            <a:avLst/>
          </a:prstGeom>
        </p:spPr>
        <p:txBody>
          <a:bodyPr wrap="none">
            <a:spAutoFit/>
          </a:bodyPr>
          <a:lstStyle/>
          <a:p>
            <a:pPr lvl="0" algn="just"/>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a:solidFill>
                <a:srgbClr val="000000"/>
              </a:solidFill>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05829924"/>
              </p:ext>
            </p:extLst>
          </p:nvPr>
        </p:nvGraphicFramePr>
        <p:xfrm>
          <a:off x="832512" y="1739038"/>
          <a:ext cx="10713494" cy="4693920"/>
        </p:xfrm>
        <a:graphic>
          <a:graphicData uri="http://schemas.openxmlformats.org/drawingml/2006/table">
            <a:tbl>
              <a:tblPr firstRow="1" firstCol="1" bandRow="1"/>
              <a:tblGrid>
                <a:gridCol w="1122831">
                  <a:extLst>
                    <a:ext uri="{9D8B030D-6E8A-4147-A177-3AD203B41FA5}">
                      <a16:colId xmlns:a16="http://schemas.microsoft.com/office/drawing/2014/main" val="3658850615"/>
                    </a:ext>
                  </a:extLst>
                </a:gridCol>
                <a:gridCol w="3667535">
                  <a:extLst>
                    <a:ext uri="{9D8B030D-6E8A-4147-A177-3AD203B41FA5}">
                      <a16:colId xmlns:a16="http://schemas.microsoft.com/office/drawing/2014/main" val="302332146"/>
                    </a:ext>
                  </a:extLst>
                </a:gridCol>
                <a:gridCol w="2811439">
                  <a:extLst>
                    <a:ext uri="{9D8B030D-6E8A-4147-A177-3AD203B41FA5}">
                      <a16:colId xmlns:a16="http://schemas.microsoft.com/office/drawing/2014/main" val="1821804507"/>
                    </a:ext>
                  </a:extLst>
                </a:gridCol>
                <a:gridCol w="3111689">
                  <a:extLst>
                    <a:ext uri="{9D8B030D-6E8A-4147-A177-3AD203B41FA5}">
                      <a16:colId xmlns:a16="http://schemas.microsoft.com/office/drawing/2014/main" val="3840624486"/>
                    </a:ext>
                  </a:extLst>
                </a:gridCol>
              </a:tblGrid>
              <a:tr h="332482">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Yếu tố</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truyền thuyết</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cổ tích</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a:spcAft>
                          <a:spcPts val="0"/>
                        </a:spcAft>
                      </a:pPr>
                      <a:r>
                        <a:rPr lang="en-US"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Trong truyện ngụ ngôn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204748692"/>
                  </a:ext>
                </a:extLst>
              </a:tr>
              <a:tr h="1662411">
                <a:tc>
                  <a:txBody>
                    <a:bodyPr/>
                    <a:lstStyle/>
                    <a:p>
                      <a:pPr>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Cốt truyện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-Thường xoay quanh công trạng, kì tích của các nhân vật, thường sử dụng yếu tố kì ảo làm nổi bật tài năng, sức mạnh của nhân vật, cuối truyện thường nhắc các dấu tích xưa còn lưu lại đến hiện tại.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 Thường sử dụng các yếu tố kì ảo, hoang đường, mở đầu bằng: “Ngày xửa, ngày xưa…” và kết thúc có hậu.</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Thường xoay quanh một sự kiện (một hành vi ứng xử, một quan niệm, một nhận thức phiến diện, sai lầm…) nhằm đưa ra bài học hay lời khuyên nào đó.</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165" marR="501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7056167"/>
                  </a:ext>
                </a:extLst>
              </a:tr>
            </a:tbl>
          </a:graphicData>
        </a:graphic>
      </p:graphicFrame>
    </p:spTree>
    <p:extLst>
      <p:ext uri="{BB962C8B-B14F-4D97-AF65-F5344CB8AC3E}">
        <p14:creationId xmlns:p14="http://schemas.microsoft.com/office/powerpoint/2010/main" val="50661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主题​​">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488</TotalTime>
  <Words>1996</Words>
  <PresentationFormat>Widescreen</PresentationFormat>
  <Paragraphs>176</Paragraphs>
  <Slides>20</Slides>
  <Notes>0</Notes>
  <HiddenSlides>0</HiddenSlides>
  <MMClips>0</MMClips>
  <ScaleCrop>false</ScaleCrop>
  <HeadingPairs>
    <vt:vector size="6" baseType="variant">
      <vt:variant>
        <vt:lpstr>Fonts Used</vt:lpstr>
      </vt:variant>
      <vt:variant>
        <vt:i4>9</vt:i4>
      </vt:variant>
      <vt:variant>
        <vt:lpstr>Theme</vt:lpstr>
      </vt:variant>
      <vt:variant>
        <vt:i4>5</vt:i4>
      </vt:variant>
      <vt:variant>
        <vt:lpstr>Slide Titles</vt:lpstr>
      </vt:variant>
      <vt:variant>
        <vt:i4>20</vt:i4>
      </vt:variant>
    </vt:vector>
  </HeadingPairs>
  <TitlesOfParts>
    <vt:vector size="34" baseType="lpstr">
      <vt:lpstr>宋体</vt:lpstr>
      <vt:lpstr>.VnTime</vt:lpstr>
      <vt:lpstr>Arial</vt:lpstr>
      <vt:lpstr>Calibri</vt:lpstr>
      <vt:lpstr>Calibri Light</vt:lpstr>
      <vt:lpstr>等线</vt:lpstr>
      <vt:lpstr>MS Mincho</vt:lpstr>
      <vt:lpstr>Palatino Linotype</vt:lpstr>
      <vt:lpstr>Times New Roman</vt:lpstr>
      <vt:lpstr>Office Theme</vt:lpstr>
      <vt:lpstr>1_Default Design</vt:lpstr>
      <vt:lpstr>1_Office 主题​​</vt:lpstr>
      <vt:lpstr>3_Office Theme</vt:lpstr>
      <vt:lpstr>4_Office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2022-11-15T03:19:04Z</dcterms:modified>
</cp:coreProperties>
</file>