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88" r:id="rId1"/>
  </p:sldMasterIdLst>
  <p:notesMasterIdLst>
    <p:notesMasterId r:id="rId27"/>
  </p:notesMasterIdLst>
  <p:sldIdLst>
    <p:sldId id="258" r:id="rId2"/>
    <p:sldId id="260" r:id="rId3"/>
    <p:sldId id="261" r:id="rId4"/>
    <p:sldId id="262" r:id="rId5"/>
    <p:sldId id="263" r:id="rId6"/>
    <p:sldId id="264" r:id="rId7"/>
    <p:sldId id="291" r:id="rId8"/>
    <p:sldId id="292" r:id="rId9"/>
    <p:sldId id="293" r:id="rId10"/>
    <p:sldId id="295" r:id="rId11"/>
    <p:sldId id="299" r:id="rId12"/>
    <p:sldId id="300" r:id="rId13"/>
    <p:sldId id="301" r:id="rId14"/>
    <p:sldId id="275" r:id="rId15"/>
    <p:sldId id="302" r:id="rId16"/>
    <p:sldId id="279" r:id="rId17"/>
    <p:sldId id="281" r:id="rId18"/>
    <p:sldId id="303" r:id="rId19"/>
    <p:sldId id="285" r:id="rId20"/>
    <p:sldId id="286" r:id="rId21"/>
    <p:sldId id="304" r:id="rId22"/>
    <p:sldId id="307" r:id="rId23"/>
    <p:sldId id="309" r:id="rId24"/>
    <p:sldId id="289" r:id="rId25"/>
    <p:sldId id="308" r:id="rId26"/>
  </p:sldIdLst>
  <p:sldSz cx="12192000" cy="6858000"/>
  <p:notesSz cx="6858000" cy="9144000"/>
  <p:embeddedFontLst>
    <p:embeddedFont>
      <p:font typeface=".VnShelley Allegro" panose="040B7200000000000000" pitchFamily="82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NI-Times" pitchFamily="2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굴림" panose="020B0604020202020204" charset="-127"/>
      <p:regular r:id="rId41"/>
    </p:embeddedFont>
    <p:embeddedFont>
      <p:font typeface="SimSun" panose="02010600030101010101" pitchFamily="2" charset="-12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DC9E5"/>
    <a:srgbClr val="6E3D0C"/>
    <a:srgbClr val="00FFFF"/>
    <a:srgbClr val="FF00FF"/>
    <a:srgbClr val="7D4C18"/>
    <a:srgbClr val="FF99FF"/>
    <a:srgbClr val="FF66FF"/>
    <a:srgbClr val="FFFF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2C9E-8AAB-4B3C-9B5E-2B8B77F8DFF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BE71-8E60-4FF6-A95D-0FC85069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F63F26-A8D9-4899-A801-9C1947BA8D94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381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422401" y="381001"/>
            <a:ext cx="10350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b="1" u="sng"/>
              <a:t>Tiết 18: </a:t>
            </a:r>
            <a:r>
              <a:rPr lang="en-US" altLang="en-US" sz="2400" b="1"/>
              <a:t>Bài 13: ĐỊNH LUẬT ÔM CHO TOÀN MẠCH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7C5D127-F32E-44F2-A4F4-180A0D939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7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C452-EB89-4CFF-907B-9AD51D705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2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.xml"/><Relationship Id="rId1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5149064" y="190330"/>
            <a:ext cx="6517675" cy="47667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57" y="190329"/>
            <a:ext cx="3738673" cy="234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69" y="268763"/>
            <a:ext cx="3916670" cy="229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54" y="2573725"/>
            <a:ext cx="3746415" cy="239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1a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9" y="194064"/>
            <a:ext cx="3738673" cy="233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69" y="2670467"/>
            <a:ext cx="3916670" cy="232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3a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5" y="2640116"/>
            <a:ext cx="3770800" cy="230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2a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69" y="186105"/>
            <a:ext cx="3934884" cy="230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76" y="2622140"/>
            <a:ext cx="3916670" cy="234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buom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197">
            <a:off x="887423" y="5140284"/>
            <a:ext cx="2056451" cy="1667393"/>
          </a:xfrm>
          <a:prstGeom prst="rect">
            <a:avLst/>
          </a:prstGeom>
        </p:spPr>
      </p:pic>
      <p:pic>
        <p:nvPicPr>
          <p:cNvPr id="4" name="Picture 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7236308" y="5801603"/>
            <a:ext cx="1304301" cy="130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07" y="3480663"/>
            <a:ext cx="4596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MẢNH GHÉP </a:t>
            </a:r>
          </a:p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BÍ </a:t>
            </a: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ẨN</a:t>
            </a:r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74502" y="1134305"/>
            <a:ext cx="6366824" cy="2082738"/>
          </a:xfrm>
          <a:noFill/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</a:pPr>
            <a:r>
              <a:rPr lang="en-US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sz="3200" dirty="0" err="1" smtClean="0">
                <a:latin typeface="Times New Roman" panose="02020603050405020304" pitchFamily="18" charset="0"/>
              </a:rPr>
              <a:t>Cường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độ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dòng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kín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tỉ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lệ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thuận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suất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tỉ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lệ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nghịch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trở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toàn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9484" y="3425834"/>
            <a:ext cx="2362200" cy="1295400"/>
            <a:chOff x="1399484" y="3425834"/>
            <a:chExt cx="2362200" cy="129540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233724"/>
                </p:ext>
              </p:extLst>
            </p:nvPr>
          </p:nvGraphicFramePr>
          <p:xfrm>
            <a:off x="1542050" y="3538546"/>
            <a:ext cx="1755775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name="Equation" r:id="rId3" imgW="622030" imgH="431613" progId="Equation.DSMT4">
                    <p:embed/>
                  </p:oleObj>
                </mc:Choice>
                <mc:Fallback>
                  <p:oleObj name="Equation" r:id="rId3" imgW="622030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050" y="3538546"/>
                          <a:ext cx="1755775" cy="106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lowchart: Process 18"/>
            <p:cNvSpPr>
              <a:spLocks noChangeArrowheads="1"/>
            </p:cNvSpPr>
            <p:nvPr/>
          </p:nvSpPr>
          <p:spPr bwMode="auto">
            <a:xfrm>
              <a:off x="1399484" y="3425834"/>
              <a:ext cx="2362200" cy="1295400"/>
            </a:xfrm>
            <a:prstGeom prst="flowChartProcess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800">
                <a:latin typeface="Tahoma" panose="020B060403050404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89740" y="3371791"/>
            <a:ext cx="71427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.VnShelley Allegro" panose="040B7200000000000000" pitchFamily="82" charset="0"/>
                <a:ea typeface="SimSun" panose="02010600030101010101" pitchFamily="2" charset="-122"/>
                <a:cs typeface="Times New Roman" panose="02020603050405020304" pitchFamily="18" charset="0"/>
              </a:rPr>
              <a:t>E: </a:t>
            </a:r>
            <a:r>
              <a:rPr lang="en-US" alt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uất</a:t>
            </a:r>
            <a:r>
              <a:rPr lang="en-US" alt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(V)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ường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(A)</a:t>
            </a:r>
          </a:p>
          <a:p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l-GR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r :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endParaRPr lang="en-US" sz="2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7827964" y="892521"/>
            <a:ext cx="4381503" cy="2249489"/>
            <a:chOff x="2428" y="1470"/>
            <a:chExt cx="2760" cy="1417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789" y="1470"/>
              <a:ext cx="1996" cy="1417"/>
              <a:chOff x="1882" y="2069"/>
              <a:chExt cx="2495" cy="177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882" y="2069"/>
                <a:ext cx="2495" cy="1770"/>
                <a:chOff x="3312" y="184"/>
                <a:chExt cx="2701" cy="2408"/>
              </a:xfrm>
            </p:grpSpPr>
            <p:sp>
              <p:nvSpPr>
                <p:cNvPr id="39" name="Line 9"/>
                <p:cNvSpPr>
                  <a:spLocks noChangeShapeType="1"/>
                </p:cNvSpPr>
                <p:nvPr/>
              </p:nvSpPr>
              <p:spPr bwMode="auto">
                <a:xfrm>
                  <a:off x="4392" y="792"/>
                  <a:ext cx="1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"/>
                <p:cNvSpPr>
                  <a:spLocks noChangeShapeType="1"/>
                </p:cNvSpPr>
                <p:nvPr/>
              </p:nvSpPr>
              <p:spPr bwMode="auto">
                <a:xfrm>
                  <a:off x="4572" y="972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>
                  <a:off x="3312" y="1150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>
                  <a:off x="3312" y="1152"/>
                  <a:ext cx="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41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4032" y="2232"/>
                  <a:ext cx="90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>
                  <a:off x="4572" y="1152"/>
                  <a:ext cx="14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>
                  <a:off x="6012" y="1152"/>
                  <a:ext cx="1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>
                  <a:off x="4932" y="241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8" y="18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3200" b="1" dirty="0">
                      <a:latin typeface="Times New Roman" panose="02020603050405020304" pitchFamily="18" charset="0"/>
                    </a:rPr>
                    <a:t>  ,r</a:t>
                  </a:r>
                </a:p>
                <a:p>
                  <a:endParaRPr lang="en-US" altLang="en-US" sz="3200" b="1" dirty="0"/>
                </a:p>
              </p:txBody>
            </p:sp>
            <p:sp>
              <p:nvSpPr>
                <p:cNvPr id="4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12" y="1692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2800" b="1" dirty="0" smtClean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en-US" sz="2800" b="1" baseline="-25000" dirty="0" smtClean="0">
                      <a:latin typeface="Times New Roman" panose="02020603050405020304" pitchFamily="18" charset="0"/>
                    </a:rPr>
                    <a:t>N</a:t>
                  </a:r>
                  <a:endParaRPr lang="en-US" altLang="en-US" sz="2800" b="1" dirty="0"/>
                </a:p>
              </p:txBody>
            </p:sp>
          </p:grpSp>
          <p:grpSp>
            <p:nvGrpSpPr>
              <p:cNvPr id="36" name="Group 20"/>
              <p:cNvGrpSpPr>
                <a:grpSpLocks noChangeAspect="1"/>
              </p:cNvGrpSpPr>
              <p:nvPr/>
            </p:nvGrpSpPr>
            <p:grpSpPr bwMode="auto">
              <a:xfrm>
                <a:off x="2662" y="2135"/>
                <a:ext cx="436" cy="794"/>
                <a:chOff x="2525" y="1911"/>
                <a:chExt cx="436" cy="794"/>
              </a:xfrm>
            </p:grpSpPr>
            <p:sp>
              <p:nvSpPr>
                <p:cNvPr id="37" name="AutoShape 2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62" y="2205"/>
                  <a:ext cx="39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525" y="1911"/>
                  <a:ext cx="189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en-US" sz="3200" b="1" dirty="0">
                      <a:latin typeface=".VnShelley Allegro" panose="040B7200000000000000" pitchFamily="82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E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428" y="2082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   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4689" y="2083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359156" y="1402732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   -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713510" y="1194959"/>
            <a:ext cx="3145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08172" y="2352608"/>
            <a:ext cx="304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5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38648" y="135935"/>
            <a:ext cx="5590903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5A1C70-B0B7-433A-8428-5A74BFC885EA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pic>
        <p:nvPicPr>
          <p:cNvPr id="33796" name="Picture 2" descr="C:\Users\Admin\Pictures\lua2-c9f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010" y="946150"/>
            <a:ext cx="10185008" cy="5410200"/>
          </a:xfrm>
          <a:noFill/>
        </p:spPr>
      </p:pic>
      <p:sp>
        <p:nvSpPr>
          <p:cNvPr id="33797" name="Title 1"/>
          <p:cNvSpPr txBox="1">
            <a:spLocks/>
          </p:cNvSpPr>
          <p:nvPr/>
        </p:nvSpPr>
        <p:spPr bwMode="auto">
          <a:xfrm>
            <a:off x="1905000" y="6172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i="1">
                <a:ea typeface="SimSun" panose="02010600030101010101" pitchFamily="2" charset="-122"/>
              </a:rPr>
              <a:t>18/9/2014 tại KCN Việt Nam – </a:t>
            </a:r>
            <a:r>
              <a:rPr lang="en-US" altLang="en-US" sz="2600" i="1">
                <a:solidFill>
                  <a:srgbClr val="000000"/>
                </a:solidFill>
                <a:ea typeface="SimSun" panose="02010600030101010101" pitchFamily="2" charset="-122"/>
              </a:rPr>
              <a:t>Singapore </a:t>
            </a:r>
            <a:endParaRPr lang="en-US" altLang="en-US" sz="2600" i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B81C35-304C-4E80-92AA-61331FAD1B5F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pic>
        <p:nvPicPr>
          <p:cNvPr id="34820" name="Picture 2" descr="C:\Users\Admin\Pictures\chay-bar1-copy-14115552641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14400"/>
            <a:ext cx="8610600" cy="5410200"/>
          </a:xfrm>
          <a:noFill/>
        </p:spPr>
      </p:pic>
      <p:sp>
        <p:nvSpPr>
          <p:cNvPr id="34821" name="Title 1"/>
          <p:cNvSpPr txBox="1">
            <a:spLocks/>
          </p:cNvSpPr>
          <p:nvPr/>
        </p:nvSpPr>
        <p:spPr bwMode="auto">
          <a:xfrm>
            <a:off x="2362200" y="6142038"/>
            <a:ext cx="7391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2600" i="1">
                <a:solidFill>
                  <a:srgbClr val="000000"/>
                </a:solidFill>
                <a:ea typeface="SimSun" panose="02010600030101010101" pitchFamily="2" charset="-122"/>
              </a:rPr>
              <a:t>23/9/2014 vụ cháy lớn một quán bar</a:t>
            </a:r>
            <a:endParaRPr lang="en-US" altLang="en-US" sz="2600" i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cha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219892"/>
            <a:ext cx="974489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999308" y="5039451"/>
            <a:ext cx="10515600" cy="11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M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ột </a:t>
            </a:r>
            <a:r>
              <a:rPr lang="vi-VN" altLang="en-US" sz="3200" b="1" dirty="0">
                <a:solidFill>
                  <a:srgbClr val="FF0000"/>
                </a:solidFill>
              </a:rPr>
              <a:t>vụ hỏa hoạn nghiêm trọng đã xảy ra tại khu vực </a:t>
            </a: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vi-VN" altLang="en-US" sz="3200" b="1" dirty="0" smtClean="0">
                <a:solidFill>
                  <a:srgbClr val="FF0000"/>
                </a:solidFill>
              </a:rPr>
              <a:t>Chợ </a:t>
            </a:r>
            <a:r>
              <a:rPr lang="vi-VN" altLang="en-US" sz="3200" b="1" dirty="0">
                <a:solidFill>
                  <a:srgbClr val="FF0000"/>
                </a:solidFill>
              </a:rPr>
              <a:t>Lớn Quy Nhơn (Bình Định). </a:t>
            </a:r>
          </a:p>
        </p:txBody>
      </p:sp>
    </p:spTree>
    <p:extLst>
      <p:ext uri="{BB962C8B-B14F-4D97-AF65-F5344CB8AC3E}">
        <p14:creationId xmlns:p14="http://schemas.microsoft.com/office/powerpoint/2010/main" val="27651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htuong_doanm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9"/>
          <a:stretch>
            <a:fillRect/>
          </a:stretch>
        </p:blipFill>
        <p:spPr>
          <a:xfrm>
            <a:off x="7248123" y="403427"/>
            <a:ext cx="22098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CCE5D-2AB2-4027-AA86-178E761C329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76501" y="342968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cs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xét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98997" y="881265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đoản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mạch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90599" y="1897400"/>
            <a:ext cx="10685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en-US" sz="2400" baseline="-25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N 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(R</a:t>
            </a:r>
            <a:r>
              <a:rPr lang="en-US" altLang="en-US" sz="2400" baseline="-25000" dirty="0"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= 0)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đoản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cường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I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đạt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altLang="en-US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99397" y="3153356"/>
            <a:ext cx="1676400" cy="1295400"/>
            <a:chOff x="4299397" y="3153356"/>
            <a:chExt cx="1676400" cy="1295400"/>
          </a:xfrm>
        </p:grpSpPr>
        <p:sp>
          <p:nvSpPr>
            <p:cNvPr id="14" name="Flowchart: Process 10"/>
            <p:cNvSpPr>
              <a:spLocks noChangeArrowheads="1"/>
            </p:cNvSpPr>
            <p:nvPr/>
          </p:nvSpPr>
          <p:spPr bwMode="auto">
            <a:xfrm>
              <a:off x="4299397" y="3153356"/>
              <a:ext cx="1676400" cy="1295400"/>
            </a:xfrm>
            <a:prstGeom prst="flowChartProcess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800">
                <a:latin typeface="Tahoma" panose="020B0604030504040204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665189"/>
                </p:ext>
              </p:extLst>
            </p:nvPr>
          </p:nvGraphicFramePr>
          <p:xfrm>
            <a:off x="4678495" y="3269000"/>
            <a:ext cx="931862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9" name="Equation" r:id="rId4" imgW="330120" imgH="393480" progId="Equation.DSMT4">
                    <p:embed/>
                  </p:oleObj>
                </mc:Choice>
                <mc:Fallback>
                  <p:oleObj name="Equation" r:id="rId4" imgW="3301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495" y="3269000"/>
                          <a:ext cx="931862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488" y="4017004"/>
            <a:ext cx="2267909" cy="201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041" y="4123693"/>
            <a:ext cx="252396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11" y="460595"/>
            <a:ext cx="2261812" cy="201795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281923" y="1567996"/>
            <a:ext cx="609600" cy="1588"/>
          </a:xfrm>
          <a:prstGeom prst="straightConnector1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9411" y="684551"/>
            <a:ext cx="76004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pin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(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vài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pin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đoản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qua pin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lắm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mau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pin.</a:t>
            </a:r>
          </a:p>
        </p:txBody>
      </p:sp>
      <p:pic>
        <p:nvPicPr>
          <p:cNvPr id="8" name="Picture 3" descr="C:\Users\Admin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4" y="3114747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281923" y="3914956"/>
            <a:ext cx="609600" cy="1588"/>
          </a:xfrm>
          <a:prstGeom prst="straightConnector1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91522" y="3234792"/>
            <a:ext cx="77082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Acquy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xảy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đoản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cường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acquy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hỏng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acquy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3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548639" y="1676400"/>
            <a:ext cx="11116491" cy="2667000"/>
          </a:xfrm>
          <a:solidFill>
            <a:schemeClr val="bg1"/>
          </a:solidFill>
          <a:ln w="79375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51D3E-7476-47AA-A117-26D1AB4E966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7543800" y="381000"/>
            <a:ext cx="1905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Arial" panose="020B0604020202020204" pitchFamily="34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1053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idx="1"/>
          </p:nvPr>
        </p:nvSpPr>
        <p:spPr>
          <a:xfrm>
            <a:off x="542109" y="1505242"/>
            <a:ext cx="6696891" cy="44453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en-US" sz="3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ử</a:t>
            </a:r>
            <a:r>
              <a:rPr lang="en-US" altLang="en-US" sz="3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en-US" sz="3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chì</a:t>
            </a:r>
            <a:r>
              <a:rPr lang="en-US" altLang="en-US" sz="3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en-US" sz="3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hay </a:t>
            </a:r>
            <a:r>
              <a:rPr lang="en-US" altLang="en-US" sz="3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en-US" sz="3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</a:t>
            </a:r>
            <a:r>
              <a:rPr lang="en-US" altLang="en-US" sz="3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aptômat</a:t>
            </a:r>
            <a:r>
              <a:rPr lang="en-US" altLang="en-US" sz="3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en-US" sz="3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ngắt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altLang="en-US" sz="3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en-US" sz="3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tới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tới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mức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gây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hiểm</a:t>
            </a:r>
            <a:r>
              <a:rPr lang="en-US" altLang="en-US" sz="3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en-US" sz="3000" dirty="0">
                <a:latin typeface="VNI-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en-US" sz="3000" dirty="0">
                <a:latin typeface="VNI-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altLang="en-US" sz="3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3C8F64-1D1A-4B90-816A-8F07F02E4271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0" name="Picture 5" descr="C:\Users\Admi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Admin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419600"/>
            <a:ext cx="2587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Admin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vatgia.com/pictures_fullsize/bbq12464134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787841"/>
            <a:ext cx="10515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smtClean="0"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suất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nguồn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điện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004" y="1588645"/>
            <a:ext cx="4285615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01783" y="1638837"/>
            <a:ext cx="10567851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ĐL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*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1828800" y="228600"/>
            <a:ext cx="9388699" cy="685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349932" y="254358"/>
            <a:ext cx="3969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cs typeface="Times New Roman" panose="02020603050405020304" pitchFamily="18" charset="0"/>
              </a:rPr>
              <a:t>TÓM TẮT KIẾN THỨC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01685"/>
              </p:ext>
            </p:extLst>
          </p:nvPr>
        </p:nvGraphicFramePr>
        <p:xfrm>
          <a:off x="7356476" y="1282699"/>
          <a:ext cx="17557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3" imgW="622030" imgH="431613" progId="Equation.DSMT4">
                  <p:embed/>
                </p:oleObj>
              </mc:Choice>
              <mc:Fallback>
                <p:oleObj name="Equation" r:id="rId3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6" y="1282699"/>
                        <a:ext cx="17557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20473" y="3409538"/>
            <a:ext cx="6035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latin typeface=".VnShelley Allegro" panose="040B7200000000000000" pitchFamily="82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en-US" i="1" dirty="0">
                <a:ea typeface="SimSun" panose="02010600030101010101" pitchFamily="2" charset="-122"/>
                <a:cs typeface="Times New Roman" panose="02020603050405020304" pitchFamily="18" charset="0"/>
              </a:rPr>
              <a:t> = I (R</a:t>
            </a:r>
            <a:r>
              <a:rPr lang="en-US" altLang="en-US" i="1" baseline="-25000" dirty="0"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ea typeface="SimSun" panose="02010600030101010101" pitchFamily="2" charset="-122"/>
                <a:cs typeface="Times New Roman" panose="02020603050405020304" pitchFamily="18" charset="0"/>
              </a:rPr>
              <a:t> + r) = IR</a:t>
            </a:r>
            <a:r>
              <a:rPr lang="en-US" altLang="en-US" i="1" baseline="-25000" dirty="0"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ea typeface="SimSun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lang="en-US" altLang="en-US" i="1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Ir</a:t>
            </a:r>
            <a:r>
              <a:rPr lang="en-US" altLang="en-US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= U</a:t>
            </a:r>
            <a:r>
              <a:rPr lang="en-US" altLang="en-US" i="1" baseline="-25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i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+</a:t>
            </a:r>
            <a:r>
              <a:rPr lang="en-US" altLang="en-US" i="1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Ir</a:t>
            </a:r>
            <a:r>
              <a:rPr lang="en-US" altLang="en-US" i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vi-VN" altLang="en-US" i="1" dirty="0">
              <a:solidFill>
                <a:srgbClr val="FF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29296"/>
              </p:ext>
            </p:extLst>
          </p:nvPr>
        </p:nvGraphicFramePr>
        <p:xfrm>
          <a:off x="8234363" y="3970351"/>
          <a:ext cx="9318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5" imgW="330057" imgH="393529" progId="Equation.DSMT4">
                  <p:embed/>
                </p:oleObj>
              </mc:Choice>
              <mc:Fallback>
                <p:oleObj name="Equation" r:id="rId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3970351"/>
                        <a:ext cx="93186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5769114" y="4912880"/>
            <a:ext cx="4285615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10958732" y="5839265"/>
            <a:ext cx="1233268" cy="8569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14400" y="1354238"/>
            <a:ext cx="10832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  </a:t>
            </a:r>
          </a:p>
          <a:p>
            <a:pPr algn="just"/>
            <a:endParaRPr lang="en-US" sz="3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803435" y="3038498"/>
            <a:ext cx="10832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76" y="4678502"/>
            <a:ext cx="1295684" cy="1003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3247" y="7333129"/>
            <a:ext cx="155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huận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2232" y="355003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…(1)…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267" y="4052054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…(2)…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0460" y="762551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ghịch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1692 -0.56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367 -0.530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4" grpId="1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89100" y="5715001"/>
            <a:ext cx="8940800" cy="817563"/>
            <a:chOff x="384" y="1344"/>
            <a:chExt cx="3072" cy="381"/>
          </a:xfrm>
        </p:grpSpPr>
        <p:sp>
          <p:nvSpPr>
            <p:cNvPr id="34941" name="AutoShape 3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400">
                  <a:latin typeface="Times New Roman" panose="02020603050405020304" pitchFamily="18" charset="0"/>
                </a:rPr>
                <a:t>Tỉ lệ nghịch với tổng điện trở trong và điện trở ngoài.</a:t>
              </a:r>
              <a:endParaRPr lang="en-US" altLang="en-US" sz="2400"/>
            </a:p>
          </p:txBody>
        </p:sp>
        <p:sp>
          <p:nvSpPr>
            <p:cNvPr id="252932" name="AutoShape 4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33" name="Freeform 5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gray">
            <a:xfrm>
              <a:off x="711" y="1373"/>
              <a:ext cx="63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vi-VN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945" name="Text Box 7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 b="1">
                <a:latin typeface="VNI-Times" pitchFamily="2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89100" y="4495801"/>
            <a:ext cx="8940800" cy="817563"/>
            <a:chOff x="384" y="1344"/>
            <a:chExt cx="3072" cy="381"/>
          </a:xfrm>
        </p:grpSpPr>
        <p:sp>
          <p:nvSpPr>
            <p:cNvPr id="34936" name="AutoShape 9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400">
                  <a:latin typeface="Times New Roman" panose="02020603050405020304" pitchFamily="18" charset="0"/>
                </a:rPr>
                <a:t>                     Tỉ lệ nghịch với điện trở ngoài của nguồn.</a:t>
              </a:r>
              <a:endParaRPr lang="en-US" altLang="en-US" sz="2400"/>
            </a:p>
          </p:txBody>
        </p:sp>
        <p:sp>
          <p:nvSpPr>
            <p:cNvPr id="252938" name="AutoShape 10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39" name="Freeform 11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gray">
            <a:xfrm>
              <a:off x="711" y="1373"/>
              <a:ext cx="63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vi-VN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940" name="Text Box 13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 b="1">
                <a:latin typeface="VNI-Times" pitchFamily="2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63700" y="3238501"/>
            <a:ext cx="8940800" cy="817563"/>
            <a:chOff x="384" y="1344"/>
            <a:chExt cx="3072" cy="381"/>
          </a:xfrm>
        </p:grpSpPr>
        <p:sp>
          <p:nvSpPr>
            <p:cNvPr id="34931" name="AutoShape 1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400">
                  <a:latin typeface="Times New Roman" panose="02020603050405020304" pitchFamily="18" charset="0"/>
                </a:rPr>
                <a:t>               Tỉ lệ nghịch điện trở trong của nguồn.</a:t>
              </a:r>
              <a:endParaRPr lang="en-US" altLang="en-US" sz="2400"/>
            </a:p>
          </p:txBody>
        </p:sp>
        <p:sp>
          <p:nvSpPr>
            <p:cNvPr id="252944" name="AutoShape 1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45" name="Freeform 1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46" name="Text Box 18"/>
            <p:cNvSpPr txBox="1">
              <a:spLocks noChangeArrowheads="1"/>
            </p:cNvSpPr>
            <p:nvPr/>
          </p:nvSpPr>
          <p:spPr bwMode="gray">
            <a:xfrm>
              <a:off x="711" y="1373"/>
              <a:ext cx="63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vi-VN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935" name="Text Box 1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 b="1">
                <a:latin typeface="VNI-Times" pitchFamily="2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727200" y="2209801"/>
            <a:ext cx="8940800" cy="817563"/>
            <a:chOff x="384" y="1344"/>
            <a:chExt cx="3072" cy="381"/>
          </a:xfrm>
        </p:grpSpPr>
        <p:sp>
          <p:nvSpPr>
            <p:cNvPr id="34926" name="AutoShape 21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400">
                  <a:latin typeface="Times New Roman" panose="02020603050405020304" pitchFamily="18" charset="0"/>
                </a:rPr>
                <a:t>                      Tỉ lệ nghịch với suất điện động của nguồn.</a:t>
              </a:r>
              <a:endParaRPr lang="en-US" altLang="en-US" sz="2400"/>
            </a:p>
          </p:txBody>
        </p:sp>
        <p:sp>
          <p:nvSpPr>
            <p:cNvPr id="252950" name="AutoShape 22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51" name="Freeform 23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2952" name="Text Box 24"/>
            <p:cNvSpPr txBox="1">
              <a:spLocks noChangeArrowheads="1"/>
            </p:cNvSpPr>
            <p:nvPr/>
          </p:nvSpPr>
          <p:spPr bwMode="gray">
            <a:xfrm>
              <a:off x="711" y="1373"/>
              <a:ext cx="63" cy="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vi-VN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930" name="Text Box 25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 b="1">
                <a:latin typeface="VNI-Times" pitchFamily="2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938634" y="1509713"/>
            <a:ext cx="751952" cy="2322356"/>
            <a:chOff x="-76" y="768"/>
            <a:chExt cx="449" cy="2108"/>
          </a:xfrm>
        </p:grpSpPr>
        <p:grpSp>
          <p:nvGrpSpPr>
            <p:cNvPr id="34903" name="Group 27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4924" name="Rectangle 2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5" name="Rectangle 2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04" name="Group 30"/>
            <p:cNvGrpSpPr>
              <a:grpSpLocks/>
            </p:cNvGrpSpPr>
            <p:nvPr/>
          </p:nvGrpSpPr>
          <p:grpSpPr bwMode="auto">
            <a:xfrm rot="5400000">
              <a:off x="36" y="2538"/>
              <a:ext cx="236" cy="439"/>
              <a:chOff x="1514" y="317"/>
              <a:chExt cx="2747" cy="4629"/>
            </a:xfrm>
          </p:grpSpPr>
          <p:sp>
            <p:nvSpPr>
              <p:cNvPr id="252959" name="AutoShape 31"/>
              <p:cNvSpPr>
                <a:spLocks noChangeArrowheads="1"/>
              </p:cNvSpPr>
              <p:nvPr/>
            </p:nvSpPr>
            <p:spPr bwMode="gray">
              <a:xfrm rot="16200000" flipH="1">
                <a:off x="1819" y="2537"/>
                <a:ext cx="309" cy="20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60" name="AutoShape 32"/>
              <p:cNvSpPr>
                <a:spLocks noChangeArrowheads="1"/>
              </p:cNvSpPr>
              <p:nvPr/>
            </p:nvSpPr>
            <p:spPr bwMode="gray">
              <a:xfrm rot="5400000" flipH="1">
                <a:off x="3631" y="2497"/>
                <a:ext cx="309" cy="20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61" name="AutoShape 33"/>
              <p:cNvSpPr>
                <a:spLocks noChangeArrowheads="1"/>
              </p:cNvSpPr>
              <p:nvPr/>
            </p:nvSpPr>
            <p:spPr bwMode="gray">
              <a:xfrm rot="10800000" flipH="1">
                <a:off x="2729" y="3430"/>
                <a:ext cx="302" cy="22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18" name="Oval 3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9" name="Oval 3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64" name="Oval 36"/>
              <p:cNvSpPr>
                <a:spLocks noChangeArrowheads="1"/>
              </p:cNvSpPr>
              <p:nvPr/>
            </p:nvSpPr>
            <p:spPr bwMode="gray">
              <a:xfrm>
                <a:off x="1516" y="1005"/>
                <a:ext cx="2745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21" name="Oval 37"/>
              <p:cNvSpPr>
                <a:spLocks noChangeArrowheads="1"/>
              </p:cNvSpPr>
              <p:nvPr/>
            </p:nvSpPr>
            <p:spPr bwMode="gray">
              <a:xfrm>
                <a:off x="1514" y="319"/>
                <a:ext cx="2743" cy="46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66" name="Oval 38"/>
              <p:cNvSpPr>
                <a:spLocks noChangeArrowheads="1"/>
              </p:cNvSpPr>
              <p:nvPr/>
            </p:nvSpPr>
            <p:spPr bwMode="gray">
              <a:xfrm>
                <a:off x="2343" y="799"/>
                <a:ext cx="1090" cy="326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23" name="Oval 39"/>
              <p:cNvSpPr>
                <a:spLocks noChangeArrowheads="1"/>
              </p:cNvSpPr>
              <p:nvPr/>
            </p:nvSpPr>
            <p:spPr bwMode="gray">
              <a:xfrm>
                <a:off x="2337" y="317"/>
                <a:ext cx="1096" cy="46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05" name="Group 40"/>
            <p:cNvGrpSpPr>
              <a:grpSpLocks/>
            </p:cNvGrpSpPr>
            <p:nvPr/>
          </p:nvGrpSpPr>
          <p:grpSpPr bwMode="auto">
            <a:xfrm rot="5400000">
              <a:off x="26" y="1591"/>
              <a:ext cx="236" cy="439"/>
              <a:chOff x="1514" y="317"/>
              <a:chExt cx="2750" cy="4629"/>
            </a:xfrm>
          </p:grpSpPr>
          <p:sp>
            <p:nvSpPr>
              <p:cNvPr id="25296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32"/>
                <a:ext cx="309" cy="20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7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34" y="2492"/>
                <a:ext cx="309" cy="20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7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32" y="3435"/>
                <a:ext cx="302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09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0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74" name="Oval 46"/>
              <p:cNvSpPr>
                <a:spLocks noChangeArrowheads="1"/>
              </p:cNvSpPr>
              <p:nvPr/>
            </p:nvSpPr>
            <p:spPr bwMode="gray">
              <a:xfrm>
                <a:off x="1519" y="1000"/>
                <a:ext cx="2745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12" name="Oval 47"/>
              <p:cNvSpPr>
                <a:spLocks noChangeArrowheads="1"/>
              </p:cNvSpPr>
              <p:nvPr/>
            </p:nvSpPr>
            <p:spPr bwMode="gray">
              <a:xfrm>
                <a:off x="1514" y="319"/>
                <a:ext cx="2743" cy="46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76" name="Oval 48"/>
              <p:cNvSpPr>
                <a:spLocks noChangeArrowheads="1"/>
              </p:cNvSpPr>
              <p:nvPr/>
            </p:nvSpPr>
            <p:spPr bwMode="gray">
              <a:xfrm>
                <a:off x="2346" y="794"/>
                <a:ext cx="1090" cy="326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14" name="Oval 49"/>
              <p:cNvSpPr>
                <a:spLocks noChangeArrowheads="1"/>
              </p:cNvSpPr>
              <p:nvPr/>
            </p:nvSpPr>
            <p:spPr bwMode="gray">
              <a:xfrm>
                <a:off x="2337" y="317"/>
                <a:ext cx="1096" cy="46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940308" y="3757613"/>
            <a:ext cx="750278" cy="2432690"/>
            <a:chOff x="-75" y="768"/>
            <a:chExt cx="448" cy="2103"/>
          </a:xfrm>
        </p:grpSpPr>
        <p:grpSp>
          <p:nvGrpSpPr>
            <p:cNvPr id="34880" name="Group 51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4901" name="Rectangle 5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02" name="Rectangle 5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881" name="Group 54"/>
            <p:cNvGrpSpPr>
              <a:grpSpLocks/>
            </p:cNvGrpSpPr>
            <p:nvPr/>
          </p:nvGrpSpPr>
          <p:grpSpPr bwMode="auto">
            <a:xfrm rot="5400000">
              <a:off x="41" y="2539"/>
              <a:ext cx="225" cy="439"/>
              <a:chOff x="1580" y="317"/>
              <a:chExt cx="2614" cy="4629"/>
            </a:xfrm>
          </p:grpSpPr>
          <p:sp>
            <p:nvSpPr>
              <p:cNvPr id="252983" name="AutoShape 55"/>
              <p:cNvSpPr>
                <a:spLocks noChangeArrowheads="1"/>
              </p:cNvSpPr>
              <p:nvPr/>
            </p:nvSpPr>
            <p:spPr bwMode="gray">
              <a:xfrm rot="16200000" flipH="1">
                <a:off x="1822" y="2533"/>
                <a:ext cx="309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84" name="AutoShape 56"/>
              <p:cNvSpPr>
                <a:spLocks noChangeArrowheads="1"/>
              </p:cNvSpPr>
              <p:nvPr/>
            </p:nvSpPr>
            <p:spPr bwMode="gray">
              <a:xfrm rot="5400000" flipH="1">
                <a:off x="3627" y="2493"/>
                <a:ext cx="309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85" name="AutoShape 57"/>
              <p:cNvSpPr>
                <a:spLocks noChangeArrowheads="1"/>
              </p:cNvSpPr>
              <p:nvPr/>
            </p:nvSpPr>
            <p:spPr bwMode="gray">
              <a:xfrm rot="10800000" flipH="1">
                <a:off x="2720" y="3430"/>
                <a:ext cx="320" cy="22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895" name="Oval 5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96" name="Oval 5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88" name="Oval 60"/>
              <p:cNvSpPr>
                <a:spLocks noChangeArrowheads="1"/>
              </p:cNvSpPr>
              <p:nvPr/>
            </p:nvSpPr>
            <p:spPr bwMode="gray">
              <a:xfrm>
                <a:off x="1580" y="1005"/>
                <a:ext cx="2614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898" name="Oval 61"/>
              <p:cNvSpPr>
                <a:spLocks noChangeArrowheads="1"/>
              </p:cNvSpPr>
              <p:nvPr/>
            </p:nvSpPr>
            <p:spPr bwMode="gray">
              <a:xfrm>
                <a:off x="1581" y="319"/>
                <a:ext cx="2609" cy="46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90" name="Oval 62"/>
              <p:cNvSpPr>
                <a:spLocks noChangeArrowheads="1"/>
              </p:cNvSpPr>
              <p:nvPr/>
            </p:nvSpPr>
            <p:spPr bwMode="gray">
              <a:xfrm>
                <a:off x="2336" y="799"/>
                <a:ext cx="1102" cy="326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900" name="Oval 63"/>
              <p:cNvSpPr>
                <a:spLocks noChangeArrowheads="1"/>
              </p:cNvSpPr>
              <p:nvPr/>
            </p:nvSpPr>
            <p:spPr bwMode="gray">
              <a:xfrm>
                <a:off x="2337" y="317"/>
                <a:ext cx="1096" cy="46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882" name="Group 64"/>
            <p:cNvGrpSpPr>
              <a:grpSpLocks/>
            </p:cNvGrpSpPr>
            <p:nvPr/>
          </p:nvGrpSpPr>
          <p:grpSpPr bwMode="auto">
            <a:xfrm rot="5400000">
              <a:off x="32" y="1592"/>
              <a:ext cx="225" cy="439"/>
              <a:chOff x="1581" y="317"/>
              <a:chExt cx="2614" cy="4629"/>
            </a:xfrm>
          </p:grpSpPr>
          <p:sp>
            <p:nvSpPr>
              <p:cNvPr id="252993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3" y="2528"/>
                <a:ext cx="309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94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88"/>
                <a:ext cx="309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2995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1" y="3435"/>
                <a:ext cx="32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886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87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98" name="Oval 70"/>
              <p:cNvSpPr>
                <a:spLocks noChangeArrowheads="1"/>
              </p:cNvSpPr>
              <p:nvPr/>
            </p:nvSpPr>
            <p:spPr bwMode="gray">
              <a:xfrm>
                <a:off x="1581" y="1000"/>
                <a:ext cx="2614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889" name="Oval 71"/>
              <p:cNvSpPr>
                <a:spLocks noChangeArrowheads="1"/>
              </p:cNvSpPr>
              <p:nvPr/>
            </p:nvSpPr>
            <p:spPr bwMode="gray">
              <a:xfrm>
                <a:off x="1581" y="319"/>
                <a:ext cx="2609" cy="46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000" name="Oval 72"/>
              <p:cNvSpPr>
                <a:spLocks noChangeArrowheads="1"/>
              </p:cNvSpPr>
              <p:nvPr/>
            </p:nvSpPr>
            <p:spPr bwMode="gray">
              <a:xfrm>
                <a:off x="2337" y="794"/>
                <a:ext cx="1102" cy="326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891" name="Oval 73"/>
              <p:cNvSpPr>
                <a:spLocks noChangeArrowheads="1"/>
              </p:cNvSpPr>
              <p:nvPr/>
            </p:nvSpPr>
            <p:spPr bwMode="gray">
              <a:xfrm>
                <a:off x="2337" y="317"/>
                <a:ext cx="1096" cy="46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 rot="5400000">
            <a:off x="1734345" y="2124870"/>
            <a:ext cx="992187" cy="930275"/>
            <a:chOff x="1872" y="1824"/>
            <a:chExt cx="2014" cy="1821"/>
          </a:xfrm>
        </p:grpSpPr>
        <p:sp>
          <p:nvSpPr>
            <p:cNvPr id="253003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04" name="AutoShape 76"/>
            <p:cNvSpPr>
              <a:spLocks noChangeArrowheads="1"/>
            </p:cNvSpPr>
            <p:nvPr/>
          </p:nvSpPr>
          <p:spPr bwMode="gray">
            <a:xfrm rot="5400000" flipH="1">
              <a:off x="3629" y="255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05" name="AutoShape 7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7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487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08" name="Oval 80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77" name="Oval 81"/>
            <p:cNvSpPr>
              <a:spLocks noChangeArrowheads="1"/>
            </p:cNvSpPr>
            <p:nvPr/>
          </p:nvSpPr>
          <p:spPr bwMode="gray">
            <a:xfrm>
              <a:off x="2621" y="1912"/>
              <a:ext cx="527" cy="144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10" name="Oval 82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79" name="Oval 83"/>
            <p:cNvSpPr>
              <a:spLocks noChangeArrowheads="1"/>
            </p:cNvSpPr>
            <p:nvPr/>
          </p:nvSpPr>
          <p:spPr bwMode="gray">
            <a:xfrm>
              <a:off x="2337" y="1912"/>
              <a:ext cx="1096" cy="14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 rot="5400000">
            <a:off x="1759745" y="3217070"/>
            <a:ext cx="992187" cy="930275"/>
            <a:chOff x="1872" y="1824"/>
            <a:chExt cx="2014" cy="1821"/>
          </a:xfrm>
        </p:grpSpPr>
        <p:sp>
          <p:nvSpPr>
            <p:cNvPr id="253013" name="AutoShape 85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14" name="AutoShape 86"/>
            <p:cNvSpPr>
              <a:spLocks noChangeArrowheads="1"/>
            </p:cNvSpPr>
            <p:nvPr/>
          </p:nvSpPr>
          <p:spPr bwMode="gray">
            <a:xfrm rot="5400000" flipH="1">
              <a:off x="3629" y="255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15" name="AutoShape 8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65" name="Oval 8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4866" name="Oval 8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18" name="Oval 90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68" name="Oval 91"/>
            <p:cNvSpPr>
              <a:spLocks noChangeArrowheads="1"/>
            </p:cNvSpPr>
            <p:nvPr/>
          </p:nvSpPr>
          <p:spPr bwMode="gray">
            <a:xfrm>
              <a:off x="2621" y="1912"/>
              <a:ext cx="527" cy="144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20" name="Oval 92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70" name="Oval 93"/>
            <p:cNvSpPr>
              <a:spLocks noChangeArrowheads="1"/>
            </p:cNvSpPr>
            <p:nvPr/>
          </p:nvSpPr>
          <p:spPr bwMode="gray">
            <a:xfrm>
              <a:off x="2337" y="1912"/>
              <a:ext cx="1096" cy="14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 rot="5400000">
            <a:off x="1785145" y="4448970"/>
            <a:ext cx="992187" cy="930275"/>
            <a:chOff x="1872" y="1824"/>
            <a:chExt cx="2014" cy="1821"/>
          </a:xfrm>
        </p:grpSpPr>
        <p:sp>
          <p:nvSpPr>
            <p:cNvPr id="253023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24" name="AutoShape 96"/>
            <p:cNvSpPr>
              <a:spLocks noChangeArrowheads="1"/>
            </p:cNvSpPr>
            <p:nvPr/>
          </p:nvSpPr>
          <p:spPr bwMode="gray">
            <a:xfrm rot="5400000" flipH="1">
              <a:off x="3629" y="255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25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6" name="Oval 9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4857" name="Oval 9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28" name="Oval 100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9" name="Oval 101"/>
            <p:cNvSpPr>
              <a:spLocks noChangeArrowheads="1"/>
            </p:cNvSpPr>
            <p:nvPr/>
          </p:nvSpPr>
          <p:spPr bwMode="gray">
            <a:xfrm>
              <a:off x="2621" y="1912"/>
              <a:ext cx="527" cy="144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30" name="Oval 102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61" name="Oval 103"/>
            <p:cNvSpPr>
              <a:spLocks noChangeArrowheads="1"/>
            </p:cNvSpPr>
            <p:nvPr/>
          </p:nvSpPr>
          <p:spPr bwMode="gray">
            <a:xfrm>
              <a:off x="2337" y="1912"/>
              <a:ext cx="1096" cy="14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04"/>
          <p:cNvGrpSpPr>
            <a:grpSpLocks/>
          </p:cNvGrpSpPr>
          <p:nvPr/>
        </p:nvGrpSpPr>
        <p:grpSpPr bwMode="auto">
          <a:xfrm rot="5400000">
            <a:off x="1810545" y="5668170"/>
            <a:ext cx="992187" cy="930275"/>
            <a:chOff x="1872" y="1824"/>
            <a:chExt cx="2014" cy="1821"/>
          </a:xfrm>
        </p:grpSpPr>
        <p:sp>
          <p:nvSpPr>
            <p:cNvPr id="253033" name="AutoShape 105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34" name="AutoShape 106"/>
            <p:cNvSpPr>
              <a:spLocks noChangeArrowheads="1"/>
            </p:cNvSpPr>
            <p:nvPr/>
          </p:nvSpPr>
          <p:spPr bwMode="gray">
            <a:xfrm rot="5400000" flipH="1">
              <a:off x="3629" y="255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35" name="AutoShape 10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47" name="Oval 10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4848" name="Oval 10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38" name="Oval 110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0" name="Oval 111"/>
            <p:cNvSpPr>
              <a:spLocks noChangeArrowheads="1"/>
            </p:cNvSpPr>
            <p:nvPr/>
          </p:nvSpPr>
          <p:spPr bwMode="gray">
            <a:xfrm>
              <a:off x="2621" y="1912"/>
              <a:ext cx="527" cy="144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40" name="Oval 112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2" name="Oval 113"/>
            <p:cNvSpPr>
              <a:spLocks noChangeArrowheads="1"/>
            </p:cNvSpPr>
            <p:nvPr/>
          </p:nvSpPr>
          <p:spPr bwMode="gray">
            <a:xfrm>
              <a:off x="2337" y="1912"/>
              <a:ext cx="1096" cy="14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253042" name="Text Box 114"/>
          <p:cNvSpPr txBox="1">
            <a:spLocks noChangeArrowheads="1"/>
          </p:cNvSpPr>
          <p:nvPr/>
        </p:nvSpPr>
        <p:spPr bwMode="auto">
          <a:xfrm>
            <a:off x="2095500" y="2373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53043" name="Text Box 115"/>
          <p:cNvSpPr txBox="1">
            <a:spLocks noChangeArrowheads="1"/>
          </p:cNvSpPr>
          <p:nvPr/>
        </p:nvSpPr>
        <p:spPr bwMode="auto">
          <a:xfrm>
            <a:off x="2120900" y="34655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53044" name="Text Box 116"/>
          <p:cNvSpPr txBox="1">
            <a:spLocks noChangeArrowheads="1"/>
          </p:cNvSpPr>
          <p:nvPr/>
        </p:nvSpPr>
        <p:spPr bwMode="auto">
          <a:xfrm>
            <a:off x="2146300" y="46974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53045" name="Text Box 117"/>
          <p:cNvSpPr txBox="1">
            <a:spLocks noChangeArrowheads="1"/>
          </p:cNvSpPr>
          <p:nvPr/>
        </p:nvSpPr>
        <p:spPr bwMode="auto">
          <a:xfrm>
            <a:off x="2159000" y="5929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253046" name="AutoShape 118"/>
          <p:cNvSpPr>
            <a:spLocks noChangeArrowheads="1"/>
          </p:cNvSpPr>
          <p:nvPr/>
        </p:nvSpPr>
        <p:spPr bwMode="gray">
          <a:xfrm>
            <a:off x="2070100" y="152400"/>
            <a:ext cx="8458200" cy="1600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fr-FR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19"/>
          <p:cNvGrpSpPr>
            <a:grpSpLocks/>
          </p:cNvGrpSpPr>
          <p:nvPr/>
        </p:nvGrpSpPr>
        <p:grpSpPr bwMode="auto">
          <a:xfrm rot="5400000">
            <a:off x="1797844" y="5669757"/>
            <a:ext cx="992188" cy="930275"/>
            <a:chOff x="1872" y="1824"/>
            <a:chExt cx="2014" cy="1821"/>
          </a:xfrm>
        </p:grpSpPr>
        <p:sp>
          <p:nvSpPr>
            <p:cNvPr id="253048" name="AutoShape 120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49" name="AutoShape 121"/>
            <p:cNvSpPr>
              <a:spLocks noChangeArrowheads="1"/>
            </p:cNvSpPr>
            <p:nvPr/>
          </p:nvSpPr>
          <p:spPr bwMode="gray">
            <a:xfrm rot="5400000" flipH="1">
              <a:off x="3629" y="255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3050" name="AutoShape 122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38" name="Oval 123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4839" name="Oval 124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53" name="Oval 125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41" name="Oval 126"/>
            <p:cNvSpPr>
              <a:spLocks noChangeArrowheads="1"/>
            </p:cNvSpPr>
            <p:nvPr/>
          </p:nvSpPr>
          <p:spPr bwMode="gray">
            <a:xfrm>
              <a:off x="2621" y="1912"/>
              <a:ext cx="527" cy="144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53055" name="Oval 127"/>
            <p:cNvSpPr>
              <a:spLocks noChangeArrowheads="1"/>
            </p:cNvSpPr>
            <p:nvPr/>
          </p:nvSpPr>
          <p:spPr bwMode="gray">
            <a:xfrm>
              <a:off x="2336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43" name="Oval 128"/>
            <p:cNvSpPr>
              <a:spLocks noChangeArrowheads="1"/>
            </p:cNvSpPr>
            <p:nvPr/>
          </p:nvSpPr>
          <p:spPr bwMode="gray">
            <a:xfrm>
              <a:off x="2337" y="1912"/>
              <a:ext cx="1096" cy="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9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0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0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3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3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5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42" grpId="0"/>
      <p:bldP spid="253043" grpId="0"/>
      <p:bldP spid="253045" grpId="0"/>
      <p:bldP spid="25304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2B7F5-532C-4480-9B4E-89489CF171E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4911" y="460585"/>
            <a:ext cx="115870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 b="1" i="1" dirty="0" err="1" smtClean="0"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 smtClean="0">
                <a:cs typeface="Times New Roman" panose="02020603050405020304" pitchFamily="18" charset="0"/>
              </a:rPr>
              <a:t> 2: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Xét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nguồn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suất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 smtClean="0">
                <a:latin typeface=".VnShelley Allegro" panose="040B7200000000000000" pitchFamily="82" charset="0"/>
                <a:ea typeface="SimSun" panose="02010600030101010101" pitchFamily="2" charset="-122"/>
                <a:cs typeface="Times New Roman" panose="02020603050405020304" pitchFamily="18" charset="0"/>
              </a:rPr>
              <a:t>E  </a:t>
            </a:r>
            <a:r>
              <a:rPr lang="en-US" altLang="en-US" sz="3200" dirty="0">
                <a:cs typeface="Times New Roman" panose="02020603050405020304" pitchFamily="18" charset="0"/>
              </a:rPr>
              <a:t>=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12V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cs typeface="Times New Roman" panose="02020603050405020304" pitchFamily="18" charset="0"/>
              </a:rPr>
              <a:t> r =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1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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mắc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cs typeface="Times New Roman" panose="02020603050405020304" pitchFamily="18" charset="0"/>
              </a:rPr>
              <a:t> R = 5</a:t>
            </a:r>
            <a:r>
              <a:rPr lang="en-US" altLang="en-US" sz="3200" dirty="0" smtClean="0">
                <a:sym typeface="Symbol" panose="05050102010706020507" pitchFamily="18" charset="2"/>
              </a:rPr>
              <a:t>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AutoNum type="alphaLcPeriod"/>
            </a:pPr>
            <a:r>
              <a:rPr lang="en-US" altLang="en-US" sz="3200" dirty="0" err="1" smtClean="0"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cường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độ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dòng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chạy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mạch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AutoNum type="alphaLcPeriod"/>
            </a:pPr>
            <a:r>
              <a:rPr lang="en-US" altLang="en-US" sz="3200" dirty="0" err="1">
                <a:cs typeface="Times New Roman" panose="02020603050405020304" pitchFamily="18" charset="0"/>
              </a:rPr>
              <a:t>H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iệu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cs typeface="Times New Roman" panose="02020603050405020304" pitchFamily="18" charset="0"/>
              </a:rPr>
              <a:t>cực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nguồn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20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5845" y="753201"/>
            <a:ext cx="4866640" cy="13804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65845" y="2442073"/>
            <a:ext cx="5733415" cy="1346835"/>
          </a:xfrm>
          <a:prstGeom prst="rect">
            <a:avLst/>
          </a:prstGeom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10753859" y="6246254"/>
            <a:ext cx="1210614" cy="399245"/>
          </a:xfrm>
          <a:prstGeom prst="rightArrow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4" y="1197240"/>
            <a:ext cx="10721783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75835"/>
              </p:ext>
            </p:extLst>
          </p:nvPr>
        </p:nvGraphicFramePr>
        <p:xfrm>
          <a:off x="1225922" y="2129491"/>
          <a:ext cx="710453" cy="72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3" imgW="380525" imgH="390397" progId="Equation.DSMT4">
                  <p:embed/>
                </p:oleObj>
              </mc:Choice>
              <mc:Fallback>
                <p:oleObj name="Equation" r:id="rId3" imgW="380525" imgH="3903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922" y="2129491"/>
                        <a:ext cx="710453" cy="72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21423" y="2299448"/>
            <a:ext cx="55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64212"/>
              </p:ext>
            </p:extLst>
          </p:nvPr>
        </p:nvGraphicFramePr>
        <p:xfrm>
          <a:off x="3727075" y="2149866"/>
          <a:ext cx="777689" cy="79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5" imgW="380525" imgH="390397" progId="Equation.DSMT4">
                  <p:embed/>
                </p:oleObj>
              </mc:Choice>
              <mc:Fallback>
                <p:oleObj name="Equation" r:id="rId5" imgW="380525" imgH="3903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7075" y="2149866"/>
                        <a:ext cx="777689" cy="79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11036" y="2304907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127"/>
              </p:ext>
            </p:extLst>
          </p:nvPr>
        </p:nvGraphicFramePr>
        <p:xfrm>
          <a:off x="6295464" y="2115407"/>
          <a:ext cx="844924" cy="86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7" imgW="380525" imgH="390397" progId="Equation.DSMT4">
                  <p:embed/>
                </p:oleObj>
              </mc:Choice>
              <mc:Fallback>
                <p:oleObj name="Equation" r:id="rId7" imgW="380525" imgH="3903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5464" y="2115407"/>
                        <a:ext cx="844924" cy="86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98572" y="22945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4425" y="234837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7264"/>
              </p:ext>
            </p:extLst>
          </p:nvPr>
        </p:nvGraphicFramePr>
        <p:xfrm>
          <a:off x="9018068" y="2186117"/>
          <a:ext cx="7762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9" imgW="775801" imgH="795659" progId="Equation.DSMT4">
                  <p:embed/>
                </p:oleObj>
              </mc:Choice>
              <mc:Fallback>
                <p:oleObj name="Equation" r:id="rId9" imgW="775801" imgH="7956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18068" y="2186117"/>
                        <a:ext cx="776287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82692" y="234837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589" y="3001500"/>
            <a:ext cx="1093245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guồn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6V,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1Ω,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6V- 6W.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			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	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	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3V,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1Ω,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3Ω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6Ω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0,3A.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1,0A.		C. 3,0A.		D. 0,1A.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4Ω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8V,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9Ω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9V.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r?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10V - 1Ω.		B. 12V - 2Ω.		C. 10V - 2Ω.		D. 12V - 2Ω.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58244" y="2337086"/>
            <a:ext cx="484428" cy="4001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92686" y="3389846"/>
            <a:ext cx="410924" cy="4001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15553" y="4640410"/>
            <a:ext cx="390298" cy="3350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92686" y="5879210"/>
            <a:ext cx="428824" cy="4001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23" grpId="0"/>
      <p:bldP spid="24" grpId="0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36417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888642" y="1923643"/>
            <a:ext cx="1050916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5, 6, 7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WordArt 8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HƯỚNG </a:t>
            </a:r>
            <a:r>
              <a:rPr lang="vi-VN" sz="4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D</a:t>
            </a:r>
            <a:r>
              <a:rPr lang="en-US" sz="4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Ẫ</a:t>
            </a:r>
            <a:r>
              <a:rPr lang="vi-VN" sz="4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 </a:t>
            </a:r>
            <a:r>
              <a:rPr lang="vi-VN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HỌC Ở NHÀ</a:t>
            </a:r>
            <a:endParaRPr lang="en-US" sz="4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03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5211" y="992777"/>
            <a:ext cx="10411098" cy="2325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10928253" y="5811130"/>
            <a:ext cx="1263747" cy="871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961755" y="678989"/>
            <a:ext cx="1111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Jun_Len-xơ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695866" y="2597799"/>
            <a:ext cx="10830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Jun-Len-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07" y="2545317"/>
            <a:ext cx="2095959" cy="7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10900117" y="5822853"/>
            <a:ext cx="1291883" cy="8452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101673" y="774689"/>
            <a:ext cx="10052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2553740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764" y="2547634"/>
            <a:ext cx="4420569" cy="1308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910" y="3653715"/>
            <a:ext cx="3366238" cy="1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11012658" y="5937738"/>
            <a:ext cx="1179342" cy="7022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082641" y="861495"/>
            <a:ext cx="10613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456128" y="3300713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72235" y="3093356"/>
            <a:ext cx="4314190" cy="9994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372235" y="4262304"/>
            <a:ext cx="3827055" cy="15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9684" y="5560151"/>
            <a:ext cx="5125607" cy="1193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+mj-lt"/>
              </a:rPr>
              <a:t>Georg </a:t>
            </a:r>
            <a:r>
              <a:rPr lang="vi-VN" sz="4000" b="1" dirty="0">
                <a:latin typeface="+mj-lt"/>
              </a:rPr>
              <a:t>Simon Ohm</a:t>
            </a:r>
            <a:r>
              <a:rPr lang="vi-VN" sz="4000" dirty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pPr algn="ctr"/>
            <a:r>
              <a:rPr lang="vi-VN" sz="4000" dirty="0" smtClean="0">
                <a:latin typeface="+mj-lt"/>
              </a:rPr>
              <a:t>(1789 -1854</a:t>
            </a:r>
            <a:r>
              <a:rPr lang="vi-VN" sz="4000" dirty="0">
                <a:latin typeface="+mj-lt"/>
              </a:rPr>
              <a:t>) </a:t>
            </a:r>
            <a:endParaRPr lang="en-US" sz="40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4" y="156753"/>
            <a:ext cx="4441129" cy="52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031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502276" y="468504"/>
            <a:ext cx="1147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ÔM ĐỐI VỚI TOÀN MẠCH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88772" y="1644894"/>
            <a:ext cx="9414456" cy="39151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AutoNum type="romanUcPeriod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ÔM ĐỐI VỚI TOÀN MẠCH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NHẬN XÉT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6297" y="1507"/>
            <a:ext cx="10515600" cy="1325563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	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ÔM ĐỐI VỚI TOÀN MẠCH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8187" y="1129878"/>
            <a:ext cx="10311886" cy="5246687"/>
          </a:xfrm>
        </p:spPr>
        <p:txBody>
          <a:bodyPr/>
          <a:lstStyle/>
          <a:p>
            <a:pPr marL="514350" indent="-514350" eaLnBrk="0" hangingPunct="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ko-KR" b="1" dirty="0" err="1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Toàn</a:t>
            </a:r>
            <a:r>
              <a:rPr lang="en-US" altLang="ko-KR" b="1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mạch</a:t>
            </a:r>
            <a:r>
              <a:rPr lang="en-US" altLang="ko-KR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endParaRPr lang="en-US" altLang="ko-KR" b="1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	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altLang="ko-KR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altLang="ko-KR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altLang="ko-KR" dirty="0" smtClean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algn="ctr" eaLnBrk="0" hangingPunct="0">
              <a:spcBef>
                <a:spcPct val="50000"/>
              </a:spcBef>
              <a:buNone/>
            </a:pPr>
            <a:r>
              <a:rPr lang="en-US" altLang="ko-KR" dirty="0" err="1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Là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một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mạch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điện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kín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gồm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Nguồn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điện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latin typeface=".VnShelley Allegro" panose="040B7200000000000000" pitchFamily="82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ko-KR" dirty="0" err="1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,r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)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nối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với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mạch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ngoài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là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các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vật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dẫn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có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điện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trở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tương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đương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R</a:t>
            </a:r>
            <a:r>
              <a:rPr lang="en-US" altLang="ko-KR" baseline="-25000" dirty="0" smtClean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N.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527117" y="4044529"/>
            <a:ext cx="5696980" cy="302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23" y="1327070"/>
            <a:ext cx="238125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2520862" y="1448320"/>
            <a:ext cx="4381503" cy="2249489"/>
            <a:chOff x="2428" y="1470"/>
            <a:chExt cx="2760" cy="1417"/>
          </a:xfrm>
        </p:grpSpPr>
        <p:grpSp>
          <p:nvGrpSpPr>
            <p:cNvPr id="30" name="Group 7"/>
            <p:cNvGrpSpPr>
              <a:grpSpLocks/>
            </p:cNvGrpSpPr>
            <p:nvPr/>
          </p:nvGrpSpPr>
          <p:grpSpPr bwMode="auto">
            <a:xfrm>
              <a:off x="2789" y="1470"/>
              <a:ext cx="1996" cy="1417"/>
              <a:chOff x="1882" y="2069"/>
              <a:chExt cx="2495" cy="1770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1882" y="2069"/>
                <a:ext cx="2495" cy="1770"/>
                <a:chOff x="3312" y="184"/>
                <a:chExt cx="2701" cy="2408"/>
              </a:xfrm>
            </p:grpSpPr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4392" y="792"/>
                  <a:ext cx="1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>
                  <a:off x="4572" y="972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1"/>
                <p:cNvSpPr>
                  <a:spLocks noChangeShapeType="1"/>
                </p:cNvSpPr>
                <p:nvPr/>
              </p:nvSpPr>
              <p:spPr bwMode="auto">
                <a:xfrm>
                  <a:off x="3312" y="1150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2"/>
                <p:cNvSpPr>
                  <a:spLocks noChangeShapeType="1"/>
                </p:cNvSpPr>
                <p:nvPr/>
              </p:nvSpPr>
              <p:spPr bwMode="auto">
                <a:xfrm>
                  <a:off x="3312" y="1152"/>
                  <a:ext cx="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41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32" y="2232"/>
                  <a:ext cx="90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>
                  <a:off x="4572" y="1152"/>
                  <a:ext cx="14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>
                  <a:off x="6012" y="1152"/>
                  <a:ext cx="1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>
                  <a:off x="4932" y="241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8" y="18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3200" b="1" dirty="0">
                      <a:latin typeface="Times New Roman" panose="02020603050405020304" pitchFamily="18" charset="0"/>
                    </a:rPr>
                    <a:t>  ,r</a:t>
                  </a:r>
                </a:p>
                <a:p>
                  <a:endParaRPr lang="en-US" altLang="en-US" sz="3200" b="1" dirty="0"/>
                </a:p>
              </p:txBody>
            </p:sp>
            <p:sp>
              <p:nvSpPr>
                <p:cNvPr id="4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12" y="1692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2800" b="1" dirty="0" smtClean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en-US" sz="2800" b="1" baseline="-25000" dirty="0" smtClean="0">
                      <a:latin typeface="Times New Roman" panose="02020603050405020304" pitchFamily="18" charset="0"/>
                    </a:rPr>
                    <a:t>N</a:t>
                  </a:r>
                  <a:endParaRPr lang="en-US" altLang="en-US" sz="2800" b="1" dirty="0"/>
                </a:p>
              </p:txBody>
            </p:sp>
          </p:grpSp>
          <p:grpSp>
            <p:nvGrpSpPr>
              <p:cNvPr id="34" name="Group 20"/>
              <p:cNvGrpSpPr>
                <a:grpSpLocks noChangeAspect="1"/>
              </p:cNvGrpSpPr>
              <p:nvPr/>
            </p:nvGrpSpPr>
            <p:grpSpPr bwMode="auto">
              <a:xfrm>
                <a:off x="2662" y="2135"/>
                <a:ext cx="436" cy="794"/>
                <a:chOff x="2525" y="1911"/>
                <a:chExt cx="436" cy="794"/>
              </a:xfrm>
            </p:grpSpPr>
            <p:sp>
              <p:nvSpPr>
                <p:cNvPr id="35" name="AutoShape 2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62" y="2205"/>
                  <a:ext cx="39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Rectangle 22"/>
                <p:cNvSpPr>
                  <a:spLocks noChangeArrowheads="1"/>
                </p:cNvSpPr>
                <p:nvPr/>
              </p:nvSpPr>
              <p:spPr bwMode="auto">
                <a:xfrm>
                  <a:off x="2525" y="1911"/>
                  <a:ext cx="189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en-US" sz="3200" b="1" dirty="0">
                      <a:latin typeface=".VnShelley Allegro" panose="040B7200000000000000" pitchFamily="82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E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428" y="2082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   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4689" y="2083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052054" y="1958531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   -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406408" y="1750758"/>
            <a:ext cx="3145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1070" y="2908407"/>
            <a:ext cx="304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5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378" y="2279203"/>
            <a:ext cx="11586693" cy="471174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PHIẾU HỌC TẬP : </a:t>
            </a:r>
          </a:p>
          <a:p>
            <a:pPr algn="just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t.</a:t>
            </a:r>
          </a:p>
          <a:p>
            <a:pPr marL="0" indent="0" algn="just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Jun–Len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en-US" altLang="en-US" sz="2000" dirty="0" smtClean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 err="1"/>
              <a:t>Thiết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lập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định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luật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Ôm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toàn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mạch</a:t>
            </a:r>
            <a:r>
              <a:rPr lang="en-US" altLang="en-US" sz="2000" dirty="0"/>
              <a:t>, BT(13.5) SGK</a:t>
            </a:r>
          </a:p>
        </p:txBody>
      </p:sp>
      <p:grpSp>
        <p:nvGrpSpPr>
          <p:cNvPr id="332836" name="Group 36"/>
          <p:cNvGrpSpPr>
            <a:grpSpLocks/>
          </p:cNvGrpSpPr>
          <p:nvPr/>
        </p:nvGrpSpPr>
        <p:grpSpPr bwMode="auto">
          <a:xfrm>
            <a:off x="7827964" y="892521"/>
            <a:ext cx="4381503" cy="2249489"/>
            <a:chOff x="2428" y="1470"/>
            <a:chExt cx="2760" cy="1417"/>
          </a:xfrm>
        </p:grpSpPr>
        <p:grpSp>
          <p:nvGrpSpPr>
            <p:cNvPr id="332807" name="Group 7"/>
            <p:cNvGrpSpPr>
              <a:grpSpLocks/>
            </p:cNvGrpSpPr>
            <p:nvPr/>
          </p:nvGrpSpPr>
          <p:grpSpPr bwMode="auto">
            <a:xfrm>
              <a:off x="2789" y="1470"/>
              <a:ext cx="1996" cy="1417"/>
              <a:chOff x="1882" y="2069"/>
              <a:chExt cx="2495" cy="1770"/>
            </a:xfrm>
          </p:grpSpPr>
          <p:grpSp>
            <p:nvGrpSpPr>
              <p:cNvPr id="332808" name="Group 8"/>
              <p:cNvGrpSpPr>
                <a:grpSpLocks/>
              </p:cNvGrpSpPr>
              <p:nvPr/>
            </p:nvGrpSpPr>
            <p:grpSpPr bwMode="auto">
              <a:xfrm>
                <a:off x="1882" y="2069"/>
                <a:ext cx="2495" cy="1770"/>
                <a:chOff x="3312" y="184"/>
                <a:chExt cx="2701" cy="2408"/>
              </a:xfrm>
            </p:grpSpPr>
            <p:sp>
              <p:nvSpPr>
                <p:cNvPr id="332809" name="Line 9"/>
                <p:cNvSpPr>
                  <a:spLocks noChangeShapeType="1"/>
                </p:cNvSpPr>
                <p:nvPr/>
              </p:nvSpPr>
              <p:spPr bwMode="auto">
                <a:xfrm>
                  <a:off x="4392" y="792"/>
                  <a:ext cx="1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0" name="Line 10"/>
                <p:cNvSpPr>
                  <a:spLocks noChangeShapeType="1"/>
                </p:cNvSpPr>
                <p:nvPr/>
              </p:nvSpPr>
              <p:spPr bwMode="auto">
                <a:xfrm>
                  <a:off x="4572" y="972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1" name="Line 11"/>
                <p:cNvSpPr>
                  <a:spLocks noChangeShapeType="1"/>
                </p:cNvSpPr>
                <p:nvPr/>
              </p:nvSpPr>
              <p:spPr bwMode="auto">
                <a:xfrm>
                  <a:off x="3312" y="1150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2" name="Line 12"/>
                <p:cNvSpPr>
                  <a:spLocks noChangeShapeType="1"/>
                </p:cNvSpPr>
                <p:nvPr/>
              </p:nvSpPr>
              <p:spPr bwMode="auto">
                <a:xfrm>
                  <a:off x="3312" y="1152"/>
                  <a:ext cx="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3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41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4" name="Rectangle 14"/>
                <p:cNvSpPr>
                  <a:spLocks noChangeArrowheads="1"/>
                </p:cNvSpPr>
                <p:nvPr/>
              </p:nvSpPr>
              <p:spPr bwMode="auto">
                <a:xfrm>
                  <a:off x="4032" y="2232"/>
                  <a:ext cx="90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5" name="Line 15"/>
                <p:cNvSpPr>
                  <a:spLocks noChangeShapeType="1"/>
                </p:cNvSpPr>
                <p:nvPr/>
              </p:nvSpPr>
              <p:spPr bwMode="auto">
                <a:xfrm>
                  <a:off x="4572" y="1152"/>
                  <a:ext cx="14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6" name="Line 16"/>
                <p:cNvSpPr>
                  <a:spLocks noChangeShapeType="1"/>
                </p:cNvSpPr>
                <p:nvPr/>
              </p:nvSpPr>
              <p:spPr bwMode="auto">
                <a:xfrm>
                  <a:off x="6012" y="1152"/>
                  <a:ext cx="1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17" name="Line 17"/>
                <p:cNvSpPr>
                  <a:spLocks noChangeShapeType="1"/>
                </p:cNvSpPr>
                <p:nvPr/>
              </p:nvSpPr>
              <p:spPr bwMode="auto">
                <a:xfrm>
                  <a:off x="4932" y="241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8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8" y="18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3200" b="1" dirty="0">
                      <a:latin typeface="Times New Roman" panose="02020603050405020304" pitchFamily="18" charset="0"/>
                    </a:rPr>
                    <a:t>  ,r</a:t>
                  </a:r>
                </a:p>
                <a:p>
                  <a:endParaRPr lang="en-US" altLang="en-US" sz="3200" b="1" dirty="0"/>
                </a:p>
              </p:txBody>
            </p:sp>
            <p:sp>
              <p:nvSpPr>
                <p:cNvPr id="3328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12" y="1692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2800" b="1" dirty="0" smtClean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en-US" sz="2800" b="1" baseline="-25000" dirty="0" smtClean="0">
                      <a:latin typeface="Times New Roman" panose="02020603050405020304" pitchFamily="18" charset="0"/>
                    </a:rPr>
                    <a:t>N</a:t>
                  </a:r>
                  <a:endParaRPr lang="en-US" altLang="en-US" sz="2800" b="1" dirty="0"/>
                </a:p>
              </p:txBody>
            </p:sp>
          </p:grpSp>
          <p:grpSp>
            <p:nvGrpSpPr>
              <p:cNvPr id="332820" name="Group 20"/>
              <p:cNvGrpSpPr>
                <a:grpSpLocks noChangeAspect="1"/>
              </p:cNvGrpSpPr>
              <p:nvPr/>
            </p:nvGrpSpPr>
            <p:grpSpPr bwMode="auto">
              <a:xfrm>
                <a:off x="2662" y="2135"/>
                <a:ext cx="436" cy="794"/>
                <a:chOff x="2525" y="1911"/>
                <a:chExt cx="436" cy="794"/>
              </a:xfrm>
            </p:grpSpPr>
            <p:sp>
              <p:nvSpPr>
                <p:cNvPr id="332821" name="AutoShape 2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62" y="2205"/>
                  <a:ext cx="399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22" name="Rectangle 22"/>
                <p:cNvSpPr>
                  <a:spLocks noChangeArrowheads="1"/>
                </p:cNvSpPr>
                <p:nvPr/>
              </p:nvSpPr>
              <p:spPr bwMode="auto">
                <a:xfrm>
                  <a:off x="2525" y="1911"/>
                  <a:ext cx="189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en-US" sz="3200" b="1" dirty="0">
                      <a:latin typeface=".VnShelley Allegro" panose="040B7200000000000000" pitchFamily="82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E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32834" name="Text Box 34"/>
            <p:cNvSpPr txBox="1">
              <a:spLocks noChangeArrowheads="1"/>
            </p:cNvSpPr>
            <p:nvPr/>
          </p:nvSpPr>
          <p:spPr bwMode="auto">
            <a:xfrm>
              <a:off x="2428" y="2082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   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835" name="Text Box 35"/>
            <p:cNvSpPr txBox="1">
              <a:spLocks noChangeArrowheads="1"/>
            </p:cNvSpPr>
            <p:nvPr/>
          </p:nvSpPr>
          <p:spPr bwMode="auto">
            <a:xfrm>
              <a:off x="4689" y="2083"/>
              <a:ext cx="4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12923" y="43604"/>
            <a:ext cx="10855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9156" y="1402732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   -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13510" y="1194959"/>
            <a:ext cx="3145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08172" y="2352608"/>
            <a:ext cx="304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4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2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989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Symbol</vt:lpstr>
      <vt:lpstr>.VnShelley Allegro</vt:lpstr>
      <vt:lpstr>Calibri Light</vt:lpstr>
      <vt:lpstr>Tahoma</vt:lpstr>
      <vt:lpstr>VNI-Times</vt:lpstr>
      <vt:lpstr>Calibri</vt:lpstr>
      <vt:lpstr>굴림</vt:lpstr>
      <vt:lpstr>Times New Roman</vt:lpstr>
      <vt:lpstr>Wingdings</vt:lpstr>
      <vt:lpstr>SimSun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I. ĐỊNH LUẬT ÔM ĐỐI VỚI TOÀN MẠCH</vt:lpstr>
      <vt:lpstr>PowerPoint Presentation</vt:lpstr>
      <vt:lpstr>3. Định luật Ôm đối với toàn mạch</vt:lpstr>
      <vt:lpstr>Tại tỉnh Bình Dương</vt:lpstr>
      <vt:lpstr>Tại Hà Nôi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Hiệu suất của nguồn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Nguyen Thi Thu</cp:lastModifiedBy>
  <cp:revision>169</cp:revision>
  <dcterms:created xsi:type="dcterms:W3CDTF">2018-11-27T03:58:53Z</dcterms:created>
  <dcterms:modified xsi:type="dcterms:W3CDTF">2021-08-15T07:44:19Z</dcterms:modified>
</cp:coreProperties>
</file>