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9" r:id="rId9"/>
    <p:sldId id="271" r:id="rId10"/>
    <p:sldId id="263" r:id="rId11"/>
    <p:sldId id="264" r:id="rId12"/>
    <p:sldId id="265" r:id="rId13"/>
    <p:sldId id="266" r:id="rId14"/>
    <p:sldId id="267"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1C54"/>
    <a:srgbClr val="0045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2.wmf"/><Relationship Id="rId5" Type="http://schemas.openxmlformats.org/officeDocument/2006/relationships/image" Target="../media/image22.wmf"/><Relationship Id="rId4"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C86E2F-E9E4-4950-8CD5-9C4F918AC1E8}"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806102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86E2F-E9E4-4950-8CD5-9C4F918AC1E8}"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414070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86E2F-E9E4-4950-8CD5-9C4F918AC1E8}"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401156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86E2F-E9E4-4950-8CD5-9C4F918AC1E8}"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1741275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C86E2F-E9E4-4950-8CD5-9C4F918AC1E8}"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295029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C86E2F-E9E4-4950-8CD5-9C4F918AC1E8}" type="datetimeFigureOut">
              <a:rPr lang="en-US" smtClean="0"/>
              <a:t>28-Jul-22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97218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C86E2F-E9E4-4950-8CD5-9C4F918AC1E8}" type="datetimeFigureOut">
              <a:rPr lang="en-US" smtClean="0"/>
              <a:t>28-Jul-22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172003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C86E2F-E9E4-4950-8CD5-9C4F918AC1E8}" type="datetimeFigureOut">
              <a:rPr lang="en-US" smtClean="0"/>
              <a:t>28-Jul-22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1198811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86E2F-E9E4-4950-8CD5-9C4F918AC1E8}" type="datetimeFigureOut">
              <a:rPr lang="en-US" smtClean="0"/>
              <a:t>28-Jul-22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92679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86E2F-E9E4-4950-8CD5-9C4F918AC1E8}" type="datetimeFigureOut">
              <a:rPr lang="en-US" smtClean="0"/>
              <a:t>28-Jul-22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202399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86E2F-E9E4-4950-8CD5-9C4F918AC1E8}" type="datetimeFigureOut">
              <a:rPr lang="en-US" smtClean="0"/>
              <a:t>28-Jul-22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829845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86E2F-E9E4-4950-8CD5-9C4F918AC1E8}" type="datetimeFigureOut">
              <a:rPr lang="en-US" smtClean="0"/>
              <a:t>28-Jul-22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79236-D460-498C-BDBF-47D850BA265A}" type="slidenum">
              <a:rPr lang="en-US" smtClean="0"/>
              <a:t>‹#›</a:t>
            </a:fld>
            <a:endParaRPr lang="en-US"/>
          </a:p>
        </p:txBody>
      </p:sp>
    </p:spTree>
    <p:extLst>
      <p:ext uri="{BB962C8B-B14F-4D97-AF65-F5344CB8AC3E}">
        <p14:creationId xmlns:p14="http://schemas.microsoft.com/office/powerpoint/2010/main" val="201807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4.wmf"/><Relationship Id="rId5" Type="http://schemas.openxmlformats.org/officeDocument/2006/relationships/oleObject" Target="../embeddings/oleObject24.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6.bin"/></Relationships>
</file>

<file path=ppt/slides/_rels/slide1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8.bin"/><Relationship Id="rId5" Type="http://schemas.openxmlformats.org/officeDocument/2006/relationships/image" Target="../media/image28.wmf"/><Relationship Id="rId4" Type="http://schemas.openxmlformats.org/officeDocument/2006/relationships/oleObject" Target="../embeddings/oleObject27.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0.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1.wmf"/></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5.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wmf"/><Relationship Id="rId3" Type="http://schemas.openxmlformats.org/officeDocument/2006/relationships/oleObject" Target="../embeddings/oleObject9.bin"/><Relationship Id="rId7" Type="http://schemas.openxmlformats.org/officeDocument/2006/relationships/image" Target="../media/image13.wmf"/><Relationship Id="rId12" Type="http://schemas.openxmlformats.org/officeDocument/2006/relationships/oleObject" Target="../embeddings/oleObject14.bin"/><Relationship Id="rId17" Type="http://schemas.openxmlformats.org/officeDocument/2006/relationships/image" Target="../media/image18.wmf"/><Relationship Id="rId2" Type="http://schemas.openxmlformats.org/officeDocument/2006/relationships/slideLayout" Target="../slideLayouts/slideLayout2.xml"/><Relationship Id="rId16" Type="http://schemas.openxmlformats.org/officeDocument/2006/relationships/oleObject" Target="../embeddings/oleObject16.bin"/><Relationship Id="rId1" Type="http://schemas.openxmlformats.org/officeDocument/2006/relationships/vmlDrawing" Target="../drawings/vmlDrawing5.vml"/><Relationship Id="rId6" Type="http://schemas.openxmlformats.org/officeDocument/2006/relationships/oleObject" Target="../embeddings/oleObject11.bin"/><Relationship Id="rId11" Type="http://schemas.openxmlformats.org/officeDocument/2006/relationships/image" Target="../media/image15.wmf"/><Relationship Id="rId5" Type="http://schemas.openxmlformats.org/officeDocument/2006/relationships/oleObject" Target="../embeddings/oleObject10.bin"/><Relationship Id="rId15" Type="http://schemas.openxmlformats.org/officeDocument/2006/relationships/image" Target="../media/image17.wmf"/><Relationship Id="rId10" Type="http://schemas.openxmlformats.org/officeDocument/2006/relationships/oleObject" Target="../embeddings/oleObject13.bin"/><Relationship Id="rId4" Type="http://schemas.openxmlformats.org/officeDocument/2006/relationships/image" Target="../media/image12.wmf"/><Relationship Id="rId9" Type="http://schemas.openxmlformats.org/officeDocument/2006/relationships/image" Target="../media/image14.wmf"/><Relationship Id="rId14"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2.wmf"/><Relationship Id="rId3" Type="http://schemas.openxmlformats.org/officeDocument/2006/relationships/oleObject" Target="../embeddings/oleObject17.bin"/><Relationship Id="rId7" Type="http://schemas.openxmlformats.org/officeDocument/2006/relationships/image" Target="../media/image19.wmf"/><Relationship Id="rId12"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9.bin"/><Relationship Id="rId11" Type="http://schemas.openxmlformats.org/officeDocument/2006/relationships/image" Target="../media/image21.wmf"/><Relationship Id="rId5" Type="http://schemas.openxmlformats.org/officeDocument/2006/relationships/oleObject" Target="../embeddings/oleObject18.bin"/><Relationship Id="rId10" Type="http://schemas.openxmlformats.org/officeDocument/2006/relationships/oleObject" Target="../embeddings/oleObject21.bin"/><Relationship Id="rId4" Type="http://schemas.openxmlformats.org/officeDocument/2006/relationships/image" Target="../media/image12.wmf"/><Relationship Id="rId9"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356" y="408914"/>
            <a:ext cx="11457904" cy="683889"/>
          </a:xfrm>
        </p:spPr>
        <p:txBody>
          <a:bodyPr>
            <a:normAutofit/>
          </a:bodyPr>
          <a:lstStyle/>
          <a:p>
            <a:r>
              <a:rPr lang="nl-NL" sz="3200" b="1" dirty="0">
                <a:solidFill>
                  <a:srgbClr val="FF0000"/>
                </a:solidFill>
                <a:latin typeface="Times New Roman" panose="02020603050405020304" pitchFamily="18" charset="0"/>
                <a:cs typeface="Times New Roman" panose="02020603050405020304" pitchFamily="18" charset="0"/>
              </a:rPr>
              <a:t>§ 4: </a:t>
            </a:r>
            <a:r>
              <a:rPr lang="vi-VN" sz="3200" b="1" dirty="0">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90660" y="1737477"/>
            <a:ext cx="9144000" cy="493444"/>
          </a:xfrm>
        </p:spPr>
        <p:txBody>
          <a:bodyPr>
            <a:normAutofit/>
          </a:bodyPr>
          <a:lstStyle/>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phối</a:t>
            </a:r>
            <a:r>
              <a:rPr lang="vi-VN" dirty="0">
                <a:latin typeface="Times New Roman" panose="02020603050405020304" pitchFamily="18" charset="0"/>
                <a:cs typeface="Times New Roman" panose="02020603050405020304" pitchFamily="18" charset="0"/>
              </a:rPr>
              <a:t> để thực hiện phép nhân x(2x + 3).</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ubtitle 2"/>
          <p:cNvSpPr txBox="1">
            <a:spLocks/>
          </p:cNvSpPr>
          <p:nvPr/>
        </p:nvSpPr>
        <p:spPr>
          <a:xfrm>
            <a:off x="714778" y="2409448"/>
            <a:ext cx="4247882" cy="49344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vi-VN" dirty="0">
                <a:latin typeface="Times New Roman" panose="02020603050405020304" pitchFamily="18" charset="0"/>
                <a:cs typeface="Times New Roman" panose="02020603050405020304" pitchFamily="18" charset="0"/>
              </a:rPr>
              <a:t>Đáp án: x(2x +3) = 2x</a:t>
            </a:r>
            <a:r>
              <a:rPr lang="vi-VN" baseline="30000" dirty="0">
                <a:latin typeface="Times New Roman" panose="02020603050405020304" pitchFamily="18" charset="0"/>
                <a:cs typeface="Times New Roman" panose="02020603050405020304" pitchFamily="18" charset="0"/>
              </a:rPr>
              <a:t>2 </a:t>
            </a:r>
            <a:r>
              <a:rPr lang="vi-VN" dirty="0">
                <a:latin typeface="Times New Roman" panose="02020603050405020304" pitchFamily="18" charset="0"/>
                <a:cs typeface="Times New Roman" panose="02020603050405020304" pitchFamily="18" charset="0"/>
              </a:rPr>
              <a:t>+ 3x.</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5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32271" y="392172"/>
            <a:ext cx="109178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vi-VN" sz="2400" b="1" dirty="0"/>
              <a:t>Vận dụng 2: </a:t>
            </a:r>
            <a:r>
              <a:rPr lang="vi-VN" sz="2400" dirty="0"/>
              <a:t>Thực hiện phép chia sau: </a:t>
            </a:r>
            <a:endParaRPr lang="en-US" sz="2400" dirty="0"/>
          </a:p>
        </p:txBody>
      </p:sp>
      <p:sp>
        <p:nvSpPr>
          <p:cNvPr id="8" name="Rectangle 7"/>
          <p:cNvSpPr/>
          <p:nvPr/>
        </p:nvSpPr>
        <p:spPr>
          <a:xfrm>
            <a:off x="2607973" y="1719052"/>
            <a:ext cx="747320" cy="461665"/>
          </a:xfrm>
          <a:prstGeom prst="rect">
            <a:avLst/>
          </a:prstGeom>
        </p:spPr>
        <p:txBody>
          <a:bodyPr wrap="none">
            <a:spAutoFit/>
          </a:bodyPr>
          <a:lstStyle/>
          <a:p>
            <a:pPr>
              <a:spcAft>
                <a:spcPts val="0"/>
              </a:spcAft>
            </a:pPr>
            <a:r>
              <a:rPr lang="vi-VN" sz="2400" b="1" dirty="0" smtClean="0">
                <a:effectLst/>
                <a:latin typeface="Times New Roman" panose="02020603050405020304" pitchFamily="18" charset="0"/>
                <a:ea typeface="Times New Roman" panose="02020603050405020304" pitchFamily="18" charset="0"/>
              </a:rPr>
              <a:t>Giải</a:t>
            </a:r>
            <a:endParaRPr lang="en-US" sz="2400" dirty="0" smtClean="0">
              <a:effectLst/>
              <a:latin typeface="Times New Roman" panose="02020603050405020304" pitchFamily="18" charset="0"/>
              <a:ea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713598283"/>
              </p:ext>
            </p:extLst>
          </p:nvPr>
        </p:nvGraphicFramePr>
        <p:xfrm>
          <a:off x="446143" y="1013143"/>
          <a:ext cx="1678871" cy="893593"/>
        </p:xfrm>
        <a:graphic>
          <a:graphicData uri="http://schemas.openxmlformats.org/presentationml/2006/ole">
            <mc:AlternateContent xmlns:mc="http://schemas.openxmlformats.org/markup-compatibility/2006">
              <mc:Choice xmlns:v="urn:schemas-microsoft-com:vml" Requires="v">
                <p:oleObj spid="_x0000_s7233" name="Equation" r:id="rId3" imgW="787320" imgH="419040" progId="Equation.DSMT4">
                  <p:embed/>
                </p:oleObj>
              </mc:Choice>
              <mc:Fallback>
                <p:oleObj name="Equation" r:id="rId3" imgW="787320" imgH="419040" progId="Equation.DSMT4">
                  <p:embed/>
                  <p:pic>
                    <p:nvPicPr>
                      <p:cNvPr id="0" name=""/>
                      <p:cNvPicPr/>
                      <p:nvPr/>
                    </p:nvPicPr>
                    <p:blipFill>
                      <a:blip r:embed="rId4"/>
                      <a:stretch>
                        <a:fillRect/>
                      </a:stretch>
                    </p:blipFill>
                    <p:spPr>
                      <a:xfrm>
                        <a:off x="446143" y="1013143"/>
                        <a:ext cx="1678871" cy="89359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502051776"/>
              </p:ext>
            </p:extLst>
          </p:nvPr>
        </p:nvGraphicFramePr>
        <p:xfrm>
          <a:off x="3728781" y="984938"/>
          <a:ext cx="1731862" cy="921798"/>
        </p:xfrm>
        <a:graphic>
          <a:graphicData uri="http://schemas.openxmlformats.org/presentationml/2006/ole">
            <mc:AlternateContent xmlns:mc="http://schemas.openxmlformats.org/markup-compatibility/2006">
              <mc:Choice xmlns:v="urn:schemas-microsoft-com:vml" Requires="v">
                <p:oleObj spid="_x0000_s7234" name="Equation" r:id="rId5" imgW="787320" imgH="419040" progId="Equation.DSMT4">
                  <p:embed/>
                </p:oleObj>
              </mc:Choice>
              <mc:Fallback>
                <p:oleObj name="Equation" r:id="rId5" imgW="787320" imgH="419040" progId="Equation.DSMT4">
                  <p:embed/>
                  <p:pic>
                    <p:nvPicPr>
                      <p:cNvPr id="0" name=""/>
                      <p:cNvPicPr/>
                      <p:nvPr/>
                    </p:nvPicPr>
                    <p:blipFill>
                      <a:blip r:embed="rId6"/>
                      <a:stretch>
                        <a:fillRect/>
                      </a:stretch>
                    </p:blipFill>
                    <p:spPr>
                      <a:xfrm>
                        <a:off x="3728781" y="984938"/>
                        <a:ext cx="1731862" cy="921798"/>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309346937"/>
              </p:ext>
            </p:extLst>
          </p:nvPr>
        </p:nvGraphicFramePr>
        <p:xfrm>
          <a:off x="446142" y="2535282"/>
          <a:ext cx="4209627" cy="890498"/>
        </p:xfrm>
        <a:graphic>
          <a:graphicData uri="http://schemas.openxmlformats.org/presentationml/2006/ole">
            <mc:AlternateContent xmlns:mc="http://schemas.openxmlformats.org/markup-compatibility/2006">
              <mc:Choice xmlns:v="urn:schemas-microsoft-com:vml" Requires="v">
                <p:oleObj spid="_x0000_s7235" name="Equation" r:id="rId7" imgW="1981080" imgH="419040" progId="Equation.DSMT4">
                  <p:embed/>
                </p:oleObj>
              </mc:Choice>
              <mc:Fallback>
                <p:oleObj name="Equation" r:id="rId7" imgW="1981080" imgH="419040" progId="Equation.DSMT4">
                  <p:embed/>
                  <p:pic>
                    <p:nvPicPr>
                      <p:cNvPr id="0" name=""/>
                      <p:cNvPicPr/>
                      <p:nvPr/>
                    </p:nvPicPr>
                    <p:blipFill>
                      <a:blip r:embed="rId8"/>
                      <a:stretch>
                        <a:fillRect/>
                      </a:stretch>
                    </p:blipFill>
                    <p:spPr>
                      <a:xfrm>
                        <a:off x="446142" y="2535282"/>
                        <a:ext cx="4209627" cy="890498"/>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870129057"/>
              </p:ext>
            </p:extLst>
          </p:nvPr>
        </p:nvGraphicFramePr>
        <p:xfrm>
          <a:off x="446141" y="4054325"/>
          <a:ext cx="3056559" cy="942677"/>
        </p:xfrm>
        <a:graphic>
          <a:graphicData uri="http://schemas.openxmlformats.org/presentationml/2006/ole">
            <mc:AlternateContent xmlns:mc="http://schemas.openxmlformats.org/markup-compatibility/2006">
              <mc:Choice xmlns:v="urn:schemas-microsoft-com:vml" Requires="v">
                <p:oleObj spid="_x0000_s7236" name="Equation" r:id="rId9" imgW="1358640" imgH="419040" progId="Equation.DSMT4">
                  <p:embed/>
                </p:oleObj>
              </mc:Choice>
              <mc:Fallback>
                <p:oleObj name="Equation" r:id="rId9" imgW="1358640" imgH="419040" progId="Equation.DSMT4">
                  <p:embed/>
                  <p:pic>
                    <p:nvPicPr>
                      <p:cNvPr id="0" name=""/>
                      <p:cNvPicPr/>
                      <p:nvPr/>
                    </p:nvPicPr>
                    <p:blipFill>
                      <a:blip r:embed="rId10"/>
                      <a:stretch>
                        <a:fillRect/>
                      </a:stretch>
                    </p:blipFill>
                    <p:spPr>
                      <a:xfrm>
                        <a:off x="446141" y="4054325"/>
                        <a:ext cx="3056559" cy="942677"/>
                      </a:xfrm>
                      <a:prstGeom prst="rect">
                        <a:avLst/>
                      </a:prstGeom>
                    </p:spPr>
                  </p:pic>
                </p:oleObj>
              </mc:Fallback>
            </mc:AlternateContent>
          </a:graphicData>
        </a:graphic>
      </p:graphicFrame>
    </p:spTree>
    <p:extLst>
      <p:ext uri="{BB962C8B-B14F-4D97-AF65-F5344CB8AC3E}">
        <p14:creationId xmlns:p14="http://schemas.microsoft.com/office/powerpoint/2010/main" val="62110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25454" y="564889"/>
            <a:ext cx="109178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vi-VN" sz="2400" b="1" dirty="0"/>
              <a:t>Vận dụng 3:</a:t>
            </a:r>
            <a:endParaRPr lang="en-US" sz="2400" dirty="0"/>
          </a:p>
          <a:p>
            <a:r>
              <a:rPr lang="vi-VN" sz="2400" dirty="0">
                <a:solidFill>
                  <a:srgbClr val="FF0000"/>
                </a:solidFill>
              </a:rPr>
              <a:t>GV chia lớp thành 4 nhóm sau đó phát cho mỗi nhóm phiếu học tập số 1. Yêu cầu các nhóm thực hiện và </a:t>
            </a:r>
            <a:r>
              <a:rPr lang="vi-VN" sz="2400" dirty="0" smtClean="0">
                <a:solidFill>
                  <a:srgbClr val="FF0000"/>
                </a:solidFill>
              </a:rPr>
              <a:t>gọi </a:t>
            </a:r>
            <a:r>
              <a:rPr lang="vi-VN" sz="2400" dirty="0">
                <a:solidFill>
                  <a:srgbClr val="FF0000"/>
                </a:solidFill>
              </a:rPr>
              <a:t>đại diện nhóm lên trình bày.</a:t>
            </a:r>
            <a:endParaRPr lang="en-US" sz="2400" dirty="0">
              <a:solidFill>
                <a:srgbClr val="FF0000"/>
              </a:solidFill>
            </a:endParaRPr>
          </a:p>
        </p:txBody>
      </p:sp>
      <p:grpSp>
        <p:nvGrpSpPr>
          <p:cNvPr id="2" name="Group 2"/>
          <p:cNvGrpSpPr>
            <a:grpSpLocks/>
          </p:cNvGrpSpPr>
          <p:nvPr/>
        </p:nvGrpSpPr>
        <p:grpSpPr bwMode="auto">
          <a:xfrm>
            <a:off x="707602" y="2267494"/>
            <a:ext cx="9196252" cy="1945447"/>
            <a:chOff x="945" y="7289"/>
            <a:chExt cx="10680" cy="2550"/>
          </a:xfrm>
        </p:grpSpPr>
        <p:grpSp>
          <p:nvGrpSpPr>
            <p:cNvPr id="3" name="Group 3"/>
            <p:cNvGrpSpPr>
              <a:grpSpLocks/>
            </p:cNvGrpSpPr>
            <p:nvPr/>
          </p:nvGrpSpPr>
          <p:grpSpPr bwMode="auto">
            <a:xfrm>
              <a:off x="945" y="7289"/>
              <a:ext cx="10680" cy="2550"/>
              <a:chOff x="750" y="6600"/>
              <a:chExt cx="10680" cy="2550"/>
            </a:xfrm>
          </p:grpSpPr>
          <p:sp>
            <p:nvSpPr>
              <p:cNvPr id="6" name="Rectangle 4"/>
              <p:cNvSpPr>
                <a:spLocks noChangeArrowheads="1"/>
              </p:cNvSpPr>
              <p:nvPr/>
            </p:nvSpPr>
            <p:spPr bwMode="auto">
              <a:xfrm>
                <a:off x="750" y="6600"/>
                <a:ext cx="10680" cy="2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8197" name="Picture 5"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7" y="6871"/>
                <a:ext cx="2655" cy="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829" y="6871"/>
                <a:ext cx="6570" cy="9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ts val="800"/>
                  </a:spcAft>
                  <a:buClrTx/>
                  <a:buSzTx/>
                  <a:buFontTx/>
                  <a:buNone/>
                  <a:tabLst/>
                </a:pPr>
                <a:r>
                  <a:rPr kumimoji="0" lang="vi-VN" sz="2400" b="0" i="0" u="none" strike="noStrike" cap="none" normalizeH="0" baseline="0" dirty="0" smtClean="0">
                    <a:ln>
                      <a:noFill/>
                    </a:ln>
                    <a:solidFill>
                      <a:schemeClr val="tx1"/>
                    </a:solidFill>
                    <a:effectLst/>
                    <a:latin typeface="Calibri" panose="020F0502020204030204" pitchFamily="34" charset="0"/>
                  </a:rPr>
                  <a:t>Tính diện tích đáy của một hình hộp chữ nhật (hình 3) có chiều cao là (x + 3)  cm và có thể tích bằng (x</a:t>
                </a:r>
                <a:r>
                  <a:rPr kumimoji="0" lang="vi-VN" sz="2400" b="0" i="0" u="none" strike="noStrike" cap="none" normalizeH="0" baseline="30000" dirty="0" smtClean="0">
                    <a:ln>
                      <a:noFill/>
                    </a:ln>
                    <a:solidFill>
                      <a:schemeClr val="tx1"/>
                    </a:solidFill>
                    <a:effectLst/>
                    <a:latin typeface="Calibri" panose="020F0502020204030204" pitchFamily="34" charset="0"/>
                  </a:rPr>
                  <a:t>3</a:t>
                </a:r>
                <a:r>
                  <a:rPr kumimoji="0" lang="vi-VN" sz="2400" b="0" i="0" u="none" strike="noStrike" cap="none" normalizeH="0" baseline="0" dirty="0" smtClean="0">
                    <a:ln>
                      <a:noFill/>
                    </a:ln>
                    <a:solidFill>
                      <a:schemeClr val="tx1"/>
                    </a:solidFill>
                    <a:effectLst/>
                    <a:latin typeface="Calibri" panose="020F0502020204030204" pitchFamily="34" charset="0"/>
                  </a:rPr>
                  <a:t> + 8x</a:t>
                </a:r>
                <a:r>
                  <a:rPr kumimoji="0" lang="vi-VN" sz="2400" b="0" i="0" u="none" strike="noStrike" cap="none" normalizeH="0" baseline="30000" dirty="0" smtClean="0">
                    <a:ln>
                      <a:noFill/>
                    </a:ln>
                    <a:solidFill>
                      <a:schemeClr val="tx1"/>
                    </a:solidFill>
                    <a:effectLst/>
                    <a:latin typeface="Calibri" panose="020F0502020204030204" pitchFamily="34" charset="0"/>
                  </a:rPr>
                  <a:t>2</a:t>
                </a:r>
                <a:r>
                  <a:rPr kumimoji="0" lang="vi-VN" sz="2400" b="0" i="0" u="none" strike="noStrike" cap="none" normalizeH="0" baseline="0" dirty="0" smtClean="0">
                    <a:ln>
                      <a:noFill/>
                    </a:ln>
                    <a:solidFill>
                      <a:schemeClr val="tx1"/>
                    </a:solidFill>
                    <a:effectLst/>
                    <a:latin typeface="Calibri" panose="020F0502020204030204" pitchFamily="34" charset="0"/>
                  </a:rPr>
                  <a:t> + 19x + 12) cm</a:t>
                </a:r>
                <a:r>
                  <a:rPr kumimoji="0" lang="vi-VN" sz="2400" b="0" i="0" u="none" strike="noStrike" cap="none" normalizeH="0" baseline="30000" dirty="0" smtClean="0">
                    <a:ln>
                      <a:noFill/>
                    </a:ln>
                    <a:solidFill>
                      <a:schemeClr val="tx1"/>
                    </a:solidFill>
                    <a:effectLst/>
                    <a:latin typeface="Calibri" panose="020F0502020204030204" pitchFamily="34" charset="0"/>
                  </a:rPr>
                  <a:t>3</a:t>
                </a:r>
                <a:r>
                  <a:rPr kumimoji="0" lang="vi-VN" sz="2400" b="0" i="0" u="none" strike="noStrike" cap="none" normalizeH="0" baseline="0" dirty="0" smtClean="0">
                    <a:ln>
                      <a:noFill/>
                    </a:ln>
                    <a:solidFill>
                      <a:schemeClr val="tx1"/>
                    </a:solidFill>
                    <a:effectLst/>
                    <a:latin typeface="Calibri" panose="020F0502020204030204" pitchFamily="34" charset="0"/>
                  </a:rPr>
                  <a:t>. </a:t>
                </a:r>
                <a:endParaRPr kumimoji="0" lang="vi-VN" sz="2400" b="0" i="0" u="none" strike="noStrike" cap="none" normalizeH="0" baseline="0" dirty="0" smtClean="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grpSp>
      </p:grpSp>
      <p:sp>
        <p:nvSpPr>
          <p:cNvPr id="10" name="Rectangle 8"/>
          <p:cNvSpPr>
            <a:spLocks noChangeArrowheads="1"/>
          </p:cNvSpPr>
          <p:nvPr/>
        </p:nvSpPr>
        <p:spPr bwMode="auto">
          <a:xfrm>
            <a:off x="862148" y="136475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12744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892297" y="335664"/>
            <a:ext cx="9196252" cy="1945447"/>
            <a:chOff x="945" y="7289"/>
            <a:chExt cx="10680" cy="2550"/>
          </a:xfrm>
        </p:grpSpPr>
        <p:grpSp>
          <p:nvGrpSpPr>
            <p:cNvPr id="5" name="Group 3"/>
            <p:cNvGrpSpPr>
              <a:grpSpLocks/>
            </p:cNvGrpSpPr>
            <p:nvPr/>
          </p:nvGrpSpPr>
          <p:grpSpPr bwMode="auto">
            <a:xfrm>
              <a:off x="945" y="7289"/>
              <a:ext cx="10680" cy="2550"/>
              <a:chOff x="750" y="6600"/>
              <a:chExt cx="10680" cy="2550"/>
            </a:xfrm>
          </p:grpSpPr>
          <p:sp>
            <p:nvSpPr>
              <p:cNvPr id="6" name="Rectangle 4"/>
              <p:cNvSpPr>
                <a:spLocks noChangeArrowheads="1"/>
              </p:cNvSpPr>
              <p:nvPr/>
            </p:nvSpPr>
            <p:spPr bwMode="auto">
              <a:xfrm>
                <a:off x="750" y="6600"/>
                <a:ext cx="10680" cy="2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7" name="Picture 5"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7" y="6871"/>
                <a:ext cx="2655" cy="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829" y="6871"/>
                <a:ext cx="6570" cy="9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ts val="800"/>
                  </a:spcAft>
                  <a:buClrTx/>
                  <a:buSzTx/>
                  <a:buFontTx/>
                  <a:buNone/>
                  <a:tabLst/>
                </a:pPr>
                <a:r>
                  <a:rPr kumimoji="0" lang="vi-VN" sz="2400" b="0" i="0" u="none" strike="noStrike" cap="none" normalizeH="0" baseline="0" dirty="0" smtClean="0">
                    <a:ln>
                      <a:noFill/>
                    </a:ln>
                    <a:solidFill>
                      <a:schemeClr val="tx1"/>
                    </a:solidFill>
                    <a:effectLst/>
                    <a:latin typeface="Calibri" panose="020F0502020204030204" pitchFamily="34" charset="0"/>
                  </a:rPr>
                  <a:t>Tính diện tích đáy của một hình hộp chữ nhật (hình 3) có chiều cao là (x + 3)  cm và có thể tích bằng (x</a:t>
                </a:r>
                <a:r>
                  <a:rPr kumimoji="0" lang="vi-VN" sz="2400" b="0" i="0" u="none" strike="noStrike" cap="none" normalizeH="0" baseline="30000" dirty="0" smtClean="0">
                    <a:ln>
                      <a:noFill/>
                    </a:ln>
                    <a:solidFill>
                      <a:schemeClr val="tx1"/>
                    </a:solidFill>
                    <a:effectLst/>
                    <a:latin typeface="Calibri" panose="020F0502020204030204" pitchFamily="34" charset="0"/>
                  </a:rPr>
                  <a:t>3</a:t>
                </a:r>
                <a:r>
                  <a:rPr kumimoji="0" lang="vi-VN" sz="2400" b="0" i="0" u="none" strike="noStrike" cap="none" normalizeH="0" baseline="0" dirty="0" smtClean="0">
                    <a:ln>
                      <a:noFill/>
                    </a:ln>
                    <a:solidFill>
                      <a:schemeClr val="tx1"/>
                    </a:solidFill>
                    <a:effectLst/>
                    <a:latin typeface="Calibri" panose="020F0502020204030204" pitchFamily="34" charset="0"/>
                  </a:rPr>
                  <a:t> + 8x</a:t>
                </a:r>
                <a:r>
                  <a:rPr kumimoji="0" lang="vi-VN" sz="2400" b="0" i="0" u="none" strike="noStrike" cap="none" normalizeH="0" baseline="30000" dirty="0" smtClean="0">
                    <a:ln>
                      <a:noFill/>
                    </a:ln>
                    <a:solidFill>
                      <a:schemeClr val="tx1"/>
                    </a:solidFill>
                    <a:effectLst/>
                    <a:latin typeface="Calibri" panose="020F0502020204030204" pitchFamily="34" charset="0"/>
                  </a:rPr>
                  <a:t>2</a:t>
                </a:r>
                <a:r>
                  <a:rPr kumimoji="0" lang="vi-VN" sz="2400" b="0" i="0" u="none" strike="noStrike" cap="none" normalizeH="0" baseline="0" dirty="0" smtClean="0">
                    <a:ln>
                      <a:noFill/>
                    </a:ln>
                    <a:solidFill>
                      <a:schemeClr val="tx1"/>
                    </a:solidFill>
                    <a:effectLst/>
                    <a:latin typeface="Calibri" panose="020F0502020204030204" pitchFamily="34" charset="0"/>
                  </a:rPr>
                  <a:t> + 19x + 12) cm</a:t>
                </a:r>
                <a:r>
                  <a:rPr kumimoji="0" lang="vi-VN" sz="2400" b="0" i="0" u="none" strike="noStrike" cap="none" normalizeH="0" baseline="30000" dirty="0" smtClean="0">
                    <a:ln>
                      <a:noFill/>
                    </a:ln>
                    <a:solidFill>
                      <a:schemeClr val="tx1"/>
                    </a:solidFill>
                    <a:effectLst/>
                    <a:latin typeface="Calibri" panose="020F0502020204030204" pitchFamily="34" charset="0"/>
                  </a:rPr>
                  <a:t>3</a:t>
                </a:r>
                <a:r>
                  <a:rPr kumimoji="0" lang="vi-VN" sz="2400" b="0" i="0" u="none" strike="noStrike" cap="none" normalizeH="0" baseline="0" dirty="0" smtClean="0">
                    <a:ln>
                      <a:noFill/>
                    </a:ln>
                    <a:solidFill>
                      <a:schemeClr val="tx1"/>
                    </a:solidFill>
                    <a:effectLst/>
                    <a:latin typeface="Calibri" panose="020F0502020204030204" pitchFamily="34" charset="0"/>
                  </a:rPr>
                  <a:t>. </a:t>
                </a:r>
                <a:endParaRPr kumimoji="0" lang="vi-VN" sz="2400" b="0" i="0" u="none" strike="noStrike" cap="none" normalizeH="0" baseline="0" dirty="0" smtClean="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grpSp>
      </p:grpSp>
      <p:sp>
        <p:nvSpPr>
          <p:cNvPr id="9" name="Rectangle 8"/>
          <p:cNvSpPr/>
          <p:nvPr/>
        </p:nvSpPr>
        <p:spPr>
          <a:xfrm>
            <a:off x="518637" y="2550439"/>
            <a:ext cx="747320" cy="461665"/>
          </a:xfrm>
          <a:prstGeom prst="rect">
            <a:avLst/>
          </a:prstGeom>
        </p:spPr>
        <p:txBody>
          <a:bodyPr wrap="none">
            <a:spAutoFit/>
          </a:bodyPr>
          <a:lstStyle/>
          <a:p>
            <a:pPr>
              <a:spcAft>
                <a:spcPts val="0"/>
              </a:spcAft>
            </a:pPr>
            <a:r>
              <a:rPr lang="vi-VN" sz="2400" b="1" dirty="0" smtClean="0">
                <a:effectLst/>
                <a:latin typeface="Times New Roman" panose="02020603050405020304" pitchFamily="18" charset="0"/>
                <a:ea typeface="Times New Roman" panose="02020603050405020304" pitchFamily="18" charset="0"/>
              </a:rPr>
              <a:t>Giải</a:t>
            </a:r>
            <a:endParaRPr lang="en-US" sz="2400" dirty="0" smtClean="0">
              <a:effectLst/>
              <a:latin typeface="Times New Roman" panose="02020603050405020304" pitchFamily="18" charset="0"/>
              <a:ea typeface="Times New Roman" panose="02020603050405020304" pitchFamily="18" charset="0"/>
            </a:endParaRPr>
          </a:p>
        </p:txBody>
      </p:sp>
      <p:sp>
        <p:nvSpPr>
          <p:cNvPr id="11" name="Rectangle 10"/>
          <p:cNvSpPr/>
          <p:nvPr/>
        </p:nvSpPr>
        <p:spPr>
          <a:xfrm>
            <a:off x="521567" y="3127307"/>
            <a:ext cx="6096000" cy="1200329"/>
          </a:xfrm>
          <a:prstGeom prst="rect">
            <a:avLst/>
          </a:prstGeom>
        </p:spPr>
        <p:txBody>
          <a:bodyPr>
            <a:spAutoFit/>
          </a:bodyPr>
          <a:lstStyle/>
          <a:p>
            <a:pPr>
              <a:spcAft>
                <a:spcPts val="0"/>
              </a:spcAft>
            </a:pPr>
            <a:r>
              <a:rPr lang="en-US" sz="2400" dirty="0" smtClean="0">
                <a:effectLst/>
                <a:latin typeface="Times New Roman" panose="02020603050405020304" pitchFamily="18" charset="0"/>
                <a:ea typeface="Times New Roman" panose="02020603050405020304" pitchFamily="18" charset="0"/>
              </a:rPr>
              <a:t>V= </a:t>
            </a:r>
            <a:r>
              <a:rPr lang="en-US" sz="2400" dirty="0" err="1" smtClean="0">
                <a:effectLst/>
                <a:latin typeface="Times New Roman" panose="02020603050405020304" pitchFamily="18" charset="0"/>
                <a:ea typeface="Times New Roman" panose="02020603050405020304" pitchFamily="18" charset="0"/>
              </a:rPr>
              <a:t>S.h</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en-US" sz="2400" dirty="0" smtClean="0">
                <a:effectLst/>
                <a:latin typeface="Times New Roman" panose="02020603050405020304" pitchFamily="18" charset="0"/>
                <a:ea typeface="Times New Roman" panose="02020603050405020304" pitchFamily="18" charset="0"/>
              </a:rPr>
              <a:t>=&gt;S= V: h</a:t>
            </a:r>
          </a:p>
          <a:p>
            <a:pPr>
              <a:spcAft>
                <a:spcPts val="0"/>
              </a:spcAft>
            </a:pPr>
            <a:r>
              <a:rPr lang="en-US" sz="2400" dirty="0" smtClean="0">
                <a:effectLst/>
                <a:latin typeface="Times New Roman" panose="02020603050405020304" pitchFamily="18" charset="0"/>
                <a:ea typeface="Times New Roman" panose="02020603050405020304" pitchFamily="18" charset="0"/>
              </a:rPr>
              <a:t>= (x</a:t>
            </a:r>
            <a:r>
              <a:rPr lang="en-US" sz="2400" baseline="30000" dirty="0" smtClean="0">
                <a:effectLst/>
                <a:latin typeface="Times New Roman" panose="02020603050405020304" pitchFamily="18" charset="0"/>
                <a:ea typeface="Times New Roman" panose="02020603050405020304" pitchFamily="18" charset="0"/>
              </a:rPr>
              <a:t>3</a:t>
            </a:r>
            <a:r>
              <a:rPr lang="en-US" sz="2400" dirty="0" smtClean="0">
                <a:effectLst/>
                <a:latin typeface="Times New Roman" panose="02020603050405020304" pitchFamily="18" charset="0"/>
                <a:ea typeface="Times New Roman" panose="02020603050405020304" pitchFamily="18" charset="0"/>
              </a:rPr>
              <a:t>+8x</a:t>
            </a:r>
            <a:r>
              <a:rPr lang="en-US" sz="2400" baseline="30000" dirty="0" smtClean="0">
                <a:effectLst/>
                <a:latin typeface="Times New Roman" panose="02020603050405020304" pitchFamily="18" charset="0"/>
                <a:ea typeface="Times New Roman" panose="02020603050405020304" pitchFamily="18" charset="0"/>
              </a:rPr>
              <a:t>2</a:t>
            </a:r>
            <a:r>
              <a:rPr lang="en-US" sz="2400" dirty="0" smtClean="0">
                <a:effectLst/>
                <a:latin typeface="Times New Roman" panose="02020603050405020304" pitchFamily="18" charset="0"/>
                <a:ea typeface="Times New Roman" panose="02020603050405020304" pitchFamily="18" charset="0"/>
              </a:rPr>
              <a:t>+19x+12): (x+3</a:t>
            </a:r>
            <a:r>
              <a:rPr lang="en-US" dirty="0" smtClean="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p:txBody>
      </p:sp>
      <p:sp>
        <p:nvSpPr>
          <p:cNvPr id="12" name="Rectangle 11"/>
          <p:cNvSpPr/>
          <p:nvPr/>
        </p:nvSpPr>
        <p:spPr>
          <a:xfrm>
            <a:off x="586662" y="4532066"/>
            <a:ext cx="2877711" cy="461665"/>
          </a:xfrm>
          <a:prstGeom prst="rect">
            <a:avLst/>
          </a:prstGeom>
        </p:spPr>
        <p:txBody>
          <a:bodyPr wrap="none">
            <a:spAutoFit/>
          </a:bodyPr>
          <a:lstStyle/>
          <a:p>
            <a:pPr>
              <a:spcAft>
                <a:spcPts val="0"/>
              </a:spcAft>
            </a:pPr>
            <a:r>
              <a:rPr lang="vi-VN" sz="2400" b="1" dirty="0" smtClean="0">
                <a:latin typeface="Times New Roman" panose="02020603050405020304" pitchFamily="18" charset="0"/>
                <a:ea typeface="Times New Roman" panose="02020603050405020304" pitchFamily="18" charset="0"/>
              </a:rPr>
              <a:t>Vậy diện tích đáy là </a:t>
            </a:r>
            <a:endParaRPr lang="en-US" sz="2400" dirty="0" smtClean="0">
              <a:effectLst/>
              <a:latin typeface="Times New Roman" panose="02020603050405020304" pitchFamily="18" charset="0"/>
              <a:ea typeface="Times New Roman" panose="02020603050405020304"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1826127376"/>
              </p:ext>
            </p:extLst>
          </p:nvPr>
        </p:nvGraphicFramePr>
        <p:xfrm>
          <a:off x="960322" y="4993731"/>
          <a:ext cx="2452755" cy="726742"/>
        </p:xfrm>
        <a:graphic>
          <a:graphicData uri="http://schemas.openxmlformats.org/presentationml/2006/ole">
            <mc:AlternateContent xmlns:mc="http://schemas.openxmlformats.org/markup-compatibility/2006">
              <mc:Choice xmlns:v="urn:schemas-microsoft-com:vml" Requires="v">
                <p:oleObj spid="_x0000_s9254" name="Equation" r:id="rId4" imgW="685800" imgH="203040" progId="Equation.DSMT4">
                  <p:embed/>
                </p:oleObj>
              </mc:Choice>
              <mc:Fallback>
                <p:oleObj name="Equation" r:id="rId4" imgW="685800" imgH="203040" progId="Equation.DSMT4">
                  <p:embed/>
                  <p:pic>
                    <p:nvPicPr>
                      <p:cNvPr id="0" name=""/>
                      <p:cNvPicPr/>
                      <p:nvPr/>
                    </p:nvPicPr>
                    <p:blipFill>
                      <a:blip r:embed="rId5"/>
                      <a:stretch>
                        <a:fillRect/>
                      </a:stretch>
                    </p:blipFill>
                    <p:spPr>
                      <a:xfrm>
                        <a:off x="960322" y="4993731"/>
                        <a:ext cx="2452755" cy="726742"/>
                      </a:xfrm>
                      <a:prstGeom prst="rect">
                        <a:avLst/>
                      </a:prstGeom>
                    </p:spPr>
                  </p:pic>
                </p:oleObj>
              </mc:Fallback>
            </mc:AlternateContent>
          </a:graphicData>
        </a:graphic>
      </p:graphicFrame>
      <p:sp>
        <p:nvSpPr>
          <p:cNvPr id="13" name="Rectangle 31"/>
          <p:cNvSpPr>
            <a:spLocks noChangeArrowheads="1"/>
          </p:cNvSpPr>
          <p:nvPr/>
        </p:nvSpPr>
        <p:spPr bwMode="auto">
          <a:xfrm>
            <a:off x="6220495" y="31273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3131161540"/>
              </p:ext>
            </p:extLst>
          </p:nvPr>
        </p:nvGraphicFramePr>
        <p:xfrm>
          <a:off x="5357832" y="3132591"/>
          <a:ext cx="4730717" cy="3260614"/>
        </p:xfrm>
        <a:graphic>
          <a:graphicData uri="http://schemas.openxmlformats.org/presentationml/2006/ole">
            <mc:AlternateContent xmlns:mc="http://schemas.openxmlformats.org/markup-compatibility/2006">
              <mc:Choice xmlns:v="urn:schemas-microsoft-com:vml" Requires="v">
                <p:oleObj spid="_x0000_s9255" name="Equation" r:id="rId6" imgW="2387600" imgH="1651000" progId="Equation.DSMT4">
                  <p:embed/>
                </p:oleObj>
              </mc:Choice>
              <mc:Fallback>
                <p:oleObj name="Equation" r:id="rId6" imgW="2387600" imgH="1651000" progId="Equation.DSMT4">
                  <p:embed/>
                  <p:pic>
                    <p:nvPicPr>
                      <p:cNvPr id="0" name="Object 3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7832" y="3132591"/>
                        <a:ext cx="4730717" cy="3260614"/>
                      </a:xfrm>
                      <a:prstGeom prst="rect">
                        <a:avLst/>
                      </a:prstGeom>
                      <a:noFill/>
                    </p:spPr>
                  </p:pic>
                </p:oleObj>
              </mc:Fallback>
            </mc:AlternateContent>
          </a:graphicData>
        </a:graphic>
      </p:graphicFrame>
    </p:spTree>
    <p:extLst>
      <p:ext uri="{BB962C8B-B14F-4D97-AF65-F5344CB8AC3E}">
        <p14:creationId xmlns:p14="http://schemas.microsoft.com/office/powerpoint/2010/main" val="362568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6786" y="501134"/>
            <a:ext cx="6155083" cy="461665"/>
          </a:xfrm>
          <a:prstGeom prst="rect">
            <a:avLst/>
          </a:prstGeom>
        </p:spPr>
        <p:txBody>
          <a:bodyPr wrap="none">
            <a:spAutoFit/>
          </a:bodyPr>
          <a:lstStyle/>
          <a:p>
            <a:r>
              <a:rPr lang="vi-VN" sz="2400" b="1" dirty="0" smtClean="0">
                <a:solidFill>
                  <a:srgbClr val="0000FF"/>
                </a:solidFill>
                <a:effectLst/>
                <a:latin typeface="Times New Roman" panose="02020603050405020304" pitchFamily="18" charset="0"/>
                <a:ea typeface="Times New Roman" panose="02020603050405020304" pitchFamily="18" charset="0"/>
              </a:rPr>
              <a:t>3. Tính chất của phép nhân đa thức một biến.</a:t>
            </a:r>
            <a:endParaRPr lang="en-US" sz="2400" dirty="0"/>
          </a:p>
        </p:txBody>
      </p:sp>
      <p:sp>
        <p:nvSpPr>
          <p:cNvPr id="5" name="Rectangle 4"/>
          <p:cNvSpPr/>
          <p:nvPr/>
        </p:nvSpPr>
        <p:spPr>
          <a:xfrm>
            <a:off x="466785" y="1117174"/>
            <a:ext cx="7442871" cy="1200329"/>
          </a:xfrm>
          <a:prstGeom prst="rect">
            <a:avLst/>
          </a:prstGeom>
        </p:spPr>
        <p:txBody>
          <a:bodyPr wrap="none">
            <a:spAutoFit/>
          </a:bodyPr>
          <a:lstStyle/>
          <a:p>
            <a:r>
              <a:rPr lang="vi-VN" sz="2400" dirty="0" smtClean="0">
                <a:solidFill>
                  <a:srgbClr val="FF0000"/>
                </a:solidFill>
                <a:effectLst/>
                <a:latin typeface="Times New Roman" panose="02020603050405020304" pitchFamily="18" charset="0"/>
                <a:ea typeface="Times New Roman" panose="02020603050405020304" pitchFamily="18" charset="0"/>
              </a:rPr>
              <a:t>Cho A, B, C là các đa thức một biến có cùng biến số. Ta có</a:t>
            </a:r>
          </a:p>
          <a:p>
            <a:pPr marL="342900" indent="-342900">
              <a:buFont typeface="Arial" panose="020B0604020202020204" pitchFamily="34" charset="0"/>
              <a:buChar char="•"/>
            </a:pPr>
            <a:r>
              <a:rPr lang="vi-VN" sz="2400" b="1" dirty="0" smtClean="0">
                <a:solidFill>
                  <a:schemeClr val="tx1">
                    <a:lumMod val="95000"/>
                    <a:lumOff val="5000"/>
                  </a:schemeClr>
                </a:solidFill>
              </a:rPr>
              <a:t>A.B = B.A</a:t>
            </a:r>
          </a:p>
          <a:p>
            <a:pPr marL="342900" indent="-342900">
              <a:buFont typeface="Arial" panose="020B0604020202020204" pitchFamily="34" charset="0"/>
              <a:buChar char="•"/>
            </a:pPr>
            <a:r>
              <a:rPr lang="vi-VN" sz="2400" b="1" dirty="0" smtClean="0">
                <a:solidFill>
                  <a:schemeClr val="tx1">
                    <a:lumMod val="95000"/>
                    <a:lumOff val="5000"/>
                  </a:schemeClr>
                </a:solidFill>
              </a:rPr>
              <a:t>A.(B.C) = (A.B).C</a:t>
            </a:r>
            <a:endParaRPr lang="en-US" sz="2400" b="1" dirty="0">
              <a:solidFill>
                <a:schemeClr val="tx1">
                  <a:lumMod val="95000"/>
                  <a:lumOff val="5000"/>
                </a:schemeClr>
              </a:solidFill>
            </a:endParaRPr>
          </a:p>
        </p:txBody>
      </p:sp>
      <p:sp>
        <p:nvSpPr>
          <p:cNvPr id="8" name="Rectangle 7"/>
          <p:cNvSpPr/>
          <p:nvPr/>
        </p:nvSpPr>
        <p:spPr>
          <a:xfrm>
            <a:off x="466785" y="2636720"/>
            <a:ext cx="2037737" cy="461665"/>
          </a:xfrm>
          <a:prstGeom prst="rect">
            <a:avLst/>
          </a:prstGeom>
        </p:spPr>
        <p:txBody>
          <a:bodyPr wrap="none">
            <a:spAutoFit/>
          </a:bodyPr>
          <a:lstStyle/>
          <a:p>
            <a:pPr>
              <a:spcAft>
                <a:spcPts val="0"/>
              </a:spcAft>
            </a:pPr>
            <a:r>
              <a:rPr lang="vi-VN" sz="2400" b="1" dirty="0" smtClean="0">
                <a:effectLst/>
                <a:latin typeface="Times New Roman" panose="02020603050405020304" pitchFamily="18" charset="0"/>
                <a:ea typeface="Times New Roman" panose="02020603050405020304" pitchFamily="18" charset="0"/>
              </a:rPr>
              <a:t>Thực hành 4: </a:t>
            </a:r>
            <a:endParaRPr lang="en-US" sz="2400" dirty="0">
              <a:effectLst/>
              <a:latin typeface="Times New Roman" panose="02020603050405020304" pitchFamily="18" charset="0"/>
              <a:ea typeface="Times New Roman" panose="02020603050405020304"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737558625"/>
              </p:ext>
            </p:extLst>
          </p:nvPr>
        </p:nvGraphicFramePr>
        <p:xfrm>
          <a:off x="733201" y="3327450"/>
          <a:ext cx="6415214" cy="948336"/>
        </p:xfrm>
        <a:graphic>
          <a:graphicData uri="http://schemas.openxmlformats.org/presentationml/2006/ole">
            <mc:AlternateContent xmlns:mc="http://schemas.openxmlformats.org/markup-compatibility/2006">
              <mc:Choice xmlns:v="urn:schemas-microsoft-com:vml" Requires="v">
                <p:oleObj spid="_x0000_s10255" name="Equation" r:id="rId3" imgW="2920680" imgH="431640" progId="Equation.DSMT4">
                  <p:embed/>
                </p:oleObj>
              </mc:Choice>
              <mc:Fallback>
                <p:oleObj name="Equation" r:id="rId3" imgW="2920680" imgH="431640" progId="Equation.DSMT4">
                  <p:embed/>
                  <p:pic>
                    <p:nvPicPr>
                      <p:cNvPr id="0" name=""/>
                      <p:cNvPicPr/>
                      <p:nvPr/>
                    </p:nvPicPr>
                    <p:blipFill>
                      <a:blip r:embed="rId4"/>
                      <a:stretch>
                        <a:fillRect/>
                      </a:stretch>
                    </p:blipFill>
                    <p:spPr>
                      <a:xfrm>
                        <a:off x="733201" y="3327450"/>
                        <a:ext cx="6415214" cy="948336"/>
                      </a:xfrm>
                      <a:prstGeom prst="rect">
                        <a:avLst/>
                      </a:prstGeom>
                    </p:spPr>
                  </p:pic>
                </p:oleObj>
              </mc:Fallback>
            </mc:AlternateContent>
          </a:graphicData>
        </a:graphic>
      </p:graphicFrame>
    </p:spTree>
    <p:extLst>
      <p:ext uri="{BB962C8B-B14F-4D97-AF65-F5344CB8AC3E}">
        <p14:creationId xmlns:p14="http://schemas.microsoft.com/office/powerpoint/2010/main" val="205537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1014" y="413356"/>
            <a:ext cx="9599054" cy="2696123"/>
          </a:xfrm>
          <a:prstGeom prst="rect">
            <a:avLst/>
          </a:prstGeom>
        </p:spPr>
        <p:txBody>
          <a:bodyPr wrap="square">
            <a:spAutoFit/>
          </a:bodyPr>
          <a:lstStyle/>
          <a:p>
            <a:pPr algn="just">
              <a:lnSpc>
                <a:spcPct val="105000"/>
              </a:lnSpc>
              <a:spcAft>
                <a:spcPts val="0"/>
              </a:spcAft>
            </a:pPr>
            <a:r>
              <a:rPr lang="vi-VN" sz="2400" b="1" dirty="0" smtClean="0">
                <a:effectLst/>
                <a:latin typeface="Times New Roman" panose="02020603050405020304" pitchFamily="18" charset="0"/>
                <a:ea typeface="Times New Roman" panose="02020603050405020304" pitchFamily="18" charset="0"/>
              </a:rPr>
              <a:t>Giao nhiệm vụ học tập: (PP khăn trải bàn)</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vi-VN" sz="2400" dirty="0" smtClean="0">
                <a:effectLst/>
                <a:latin typeface="Times New Roman" panose="02020603050405020304" pitchFamily="18" charset="0"/>
                <a:ea typeface="Times New Roman" panose="02020603050405020304" pitchFamily="18" charset="0"/>
              </a:rPr>
              <a:t>GV chia lớp thành 6-8 nhóm. Mỗi nhóm 5-6 học sinh.</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vi-VN" sz="2400" dirty="0" smtClean="0">
                <a:effectLst/>
                <a:latin typeface="Times New Roman" panose="02020603050405020304" pitchFamily="18" charset="0"/>
                <a:ea typeface="Times New Roman" panose="02020603050405020304" pitchFamily="18" charset="0"/>
              </a:rPr>
              <a:t>GV phát cho mỗi nhóm 1 tờ giấy A3.</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vi-VN" sz="2400" dirty="0" smtClean="0">
                <a:effectLst/>
                <a:latin typeface="Times New Roman" panose="02020603050405020304" pitchFamily="18" charset="0"/>
                <a:ea typeface="Times New Roman" panose="02020603050405020304" pitchFamily="18" charset="0"/>
              </a:rPr>
              <a:t>Yêu cầu HS chia tờ giấy thành các phần, bao gồm 1 phần trung tâm ở giữa tờ giấy và các phần xung quanh bẳng số thành viên trong nhóm.</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vi-VN" sz="2400" dirty="0" smtClean="0">
                <a:effectLst/>
                <a:latin typeface="Times New Roman" panose="02020603050405020304" pitchFamily="18" charset="0"/>
                <a:ea typeface="Times New Roman" panose="02020603050405020304" pitchFamily="18" charset="0"/>
              </a:rPr>
              <a:t>Mỗi thành viên ngồi vào vị trí tương ứng với phần xung quanh.</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vi-VN" sz="2400" dirty="0" smtClean="0">
                <a:effectLst/>
                <a:latin typeface="Times New Roman" panose="02020603050405020304" pitchFamily="18" charset="0"/>
                <a:ea typeface="Times New Roman" panose="02020603050405020304" pitchFamily="18" charset="0"/>
              </a:rPr>
              <a:t>Gv chiếu side bài tập</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2008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5753" y="2878945"/>
            <a:ext cx="2767552" cy="450508"/>
          </a:xfrm>
          <a:prstGeom prst="rect">
            <a:avLst/>
          </a:prstGeom>
        </p:spPr>
        <p:txBody>
          <a:bodyPr wrap="none">
            <a:spAutoFit/>
          </a:bodyPr>
          <a:lstStyle/>
          <a:p>
            <a:pPr lvl="0">
              <a:lnSpc>
                <a:spcPct val="115000"/>
              </a:lnSpc>
              <a:spcBef>
                <a:spcPts val="600"/>
              </a:spcBef>
              <a:spcAft>
                <a:spcPts val="0"/>
              </a:spcAft>
              <a:buSzPts val="1300"/>
            </a:pPr>
            <a:r>
              <a:rPr lang="vi-VN" sz="2200" dirty="0" smtClean="0">
                <a:latin typeface="Times New Roman" panose="02020603050405020304" pitchFamily="18" charset="0"/>
                <a:ea typeface="Times New Roman" panose="02020603050405020304" pitchFamily="18" charset="0"/>
              </a:rPr>
              <a:t>A. </a:t>
            </a:r>
            <a:r>
              <a:rPr lang="en-US" sz="2200" dirty="0" smtClean="0">
                <a:latin typeface="Times New Roman" panose="02020603050405020304" pitchFamily="18" charset="0"/>
                <a:ea typeface="Times New Roman" panose="02020603050405020304" pitchFamily="18" charset="0"/>
              </a:rPr>
              <a:t>x</a:t>
            </a:r>
            <a:r>
              <a:rPr lang="en-US" sz="2200" baseline="30000" dirty="0" smtClean="0">
                <a:latin typeface="Times New Roman" panose="02020603050405020304" pitchFamily="18" charset="0"/>
                <a:ea typeface="Times New Roman" panose="02020603050405020304" pitchFamily="18" charset="0"/>
              </a:rPr>
              <a:t>3</a:t>
            </a:r>
            <a:r>
              <a:rPr lang="en-US" sz="2200" dirty="0" smtClean="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 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+ 11x  – 10</a:t>
            </a:r>
            <a:endParaRPr lang="en-US" sz="2200" dirty="0">
              <a:latin typeface="Times New Roman" panose="02020603050405020304" pitchFamily="18" charset="0"/>
              <a:ea typeface="Times New Roman" panose="02020603050405020304" pitchFamily="18" charset="0"/>
            </a:endParaRPr>
          </a:p>
        </p:txBody>
      </p:sp>
      <p:sp>
        <p:nvSpPr>
          <p:cNvPr id="4" name="Rectangle 3"/>
          <p:cNvSpPr/>
          <p:nvPr/>
        </p:nvSpPr>
        <p:spPr>
          <a:xfrm>
            <a:off x="472225" y="249379"/>
            <a:ext cx="7152067" cy="6160148"/>
          </a:xfrm>
          <a:prstGeom prst="rect">
            <a:avLst/>
          </a:prstGeom>
        </p:spPr>
        <p:txBody>
          <a:bodyPr wrap="square">
            <a:spAutoFit/>
          </a:bodyPr>
          <a:lstStyle/>
          <a:p>
            <a:pPr>
              <a:lnSpc>
                <a:spcPct val="115000"/>
              </a:lnSpc>
              <a:spcBef>
                <a:spcPts val="600"/>
              </a:spcBef>
              <a:spcAft>
                <a:spcPts val="0"/>
              </a:spcAft>
            </a:pPr>
            <a:r>
              <a:rPr lang="en-US" sz="2200" b="1" u="sng" dirty="0" err="1">
                <a:latin typeface="Times New Roman" panose="02020603050405020304" pitchFamily="18" charset="0"/>
                <a:ea typeface="Times New Roman" panose="02020603050405020304" pitchFamily="18" charset="0"/>
              </a:rPr>
              <a:t>Câu</a:t>
            </a:r>
            <a:r>
              <a:rPr lang="en-US" sz="2200" b="1" u="sng" dirty="0">
                <a:latin typeface="Times New Roman" panose="02020603050405020304" pitchFamily="18" charset="0"/>
                <a:ea typeface="Times New Roman" panose="02020603050405020304" pitchFamily="18" charset="0"/>
              </a:rPr>
              <a:t> 1</a:t>
            </a:r>
            <a:r>
              <a:rPr lang="en-US" sz="2200" b="1"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Phép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nhân</a:t>
            </a:r>
            <a:r>
              <a:rPr lang="en-US" sz="2200" dirty="0">
                <a:latin typeface="Times New Roman" panose="02020603050405020304" pitchFamily="18" charset="0"/>
                <a:ea typeface="Times New Roman" panose="02020603050405020304" pitchFamily="18" charset="0"/>
              </a:rPr>
              <a:t> </a:t>
            </a:r>
            <a:r>
              <a:rPr lang="fr-FR" sz="2200" dirty="0">
                <a:latin typeface="Times New Roman" panose="02020603050405020304" pitchFamily="18" charset="0"/>
                <a:ea typeface="Times New Roman" panose="02020603050405020304" pitchFamily="18" charset="0"/>
              </a:rPr>
              <a:t>3x(5x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- 2x + 8) </a:t>
            </a:r>
            <a:r>
              <a:rPr lang="fr-FR" sz="2200" dirty="0" err="1">
                <a:latin typeface="Times New Roman" panose="02020603050405020304" pitchFamily="18" charset="0"/>
                <a:ea typeface="Times New Roman" panose="02020603050405020304" pitchFamily="18" charset="0"/>
              </a:rPr>
              <a:t>cho</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kết</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quả</a:t>
            </a:r>
            <a:r>
              <a:rPr lang="fr-FR"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bằng</a:t>
            </a:r>
            <a:r>
              <a:rPr lang="en-US" sz="2200" dirty="0">
                <a:latin typeface="Times New Roman" panose="02020603050405020304" pitchFamily="18" charset="0"/>
                <a:ea typeface="Times New Roman" panose="02020603050405020304" pitchFamily="18" charset="0"/>
              </a:rPr>
              <a:t>:</a:t>
            </a:r>
          </a:p>
          <a:p>
            <a:pPr>
              <a:lnSpc>
                <a:spcPct val="115000"/>
              </a:lnSpc>
              <a:spcBef>
                <a:spcPts val="600"/>
              </a:spcBef>
              <a:spcAft>
                <a:spcPts val="0"/>
              </a:spcAft>
            </a:pPr>
            <a:r>
              <a:rPr lang="en-US" sz="2200" dirty="0">
                <a:latin typeface="Times New Roman" panose="02020603050405020304" pitchFamily="18" charset="0"/>
                <a:ea typeface="Times New Roman" panose="02020603050405020304" pitchFamily="18" charset="0"/>
              </a:rPr>
              <a:t>A)  </a:t>
            </a:r>
            <a:r>
              <a:rPr lang="fr-FR" sz="2200" dirty="0">
                <a:latin typeface="Times New Roman" panose="02020603050405020304" pitchFamily="18" charset="0"/>
                <a:ea typeface="Times New Roman" panose="02020603050405020304" pitchFamily="18" charset="0"/>
              </a:rPr>
              <a:t>15x</a:t>
            </a:r>
            <a:r>
              <a:rPr lang="fr-FR" sz="2200" baseline="30000" dirty="0">
                <a:latin typeface="Times New Roman" panose="02020603050405020304" pitchFamily="18" charset="0"/>
                <a:ea typeface="Times New Roman" panose="02020603050405020304" pitchFamily="18" charset="0"/>
              </a:rPr>
              <a:t>3</a:t>
            </a:r>
            <a:r>
              <a:rPr lang="fr-FR" sz="2200" dirty="0">
                <a:latin typeface="Times New Roman" panose="02020603050405020304" pitchFamily="18" charset="0"/>
                <a:ea typeface="Times New Roman" panose="02020603050405020304" pitchFamily="18" charset="0"/>
              </a:rPr>
              <a:t> + 6x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+ 24x</a:t>
            </a:r>
            <a:endParaRPr lang="en-US" sz="2200" dirty="0">
              <a:latin typeface="Times New Roman" panose="02020603050405020304" pitchFamily="18" charset="0"/>
              <a:ea typeface="Times New Roman" panose="02020603050405020304" pitchFamily="18" charset="0"/>
            </a:endParaRPr>
          </a:p>
          <a:p>
            <a:pPr>
              <a:lnSpc>
                <a:spcPct val="115000"/>
              </a:lnSpc>
              <a:spcBef>
                <a:spcPts val="600"/>
              </a:spcBef>
              <a:spcAft>
                <a:spcPts val="0"/>
              </a:spcAft>
            </a:pPr>
            <a:endParaRPr lang="vi-VN" sz="2200" dirty="0" smtClean="0">
              <a:latin typeface="Times New Roman" panose="02020603050405020304" pitchFamily="18" charset="0"/>
              <a:ea typeface="Times New Roman" panose="02020603050405020304" pitchFamily="18" charset="0"/>
            </a:endParaRPr>
          </a:p>
          <a:p>
            <a:pPr>
              <a:lnSpc>
                <a:spcPct val="115000"/>
              </a:lnSpc>
              <a:spcBef>
                <a:spcPts val="600"/>
              </a:spcBef>
              <a:spcAft>
                <a:spcPts val="0"/>
              </a:spcAft>
            </a:pPr>
            <a:r>
              <a:rPr lang="en-US" sz="2200" dirty="0" smtClean="0">
                <a:latin typeface="Times New Roman" panose="02020603050405020304" pitchFamily="18" charset="0"/>
                <a:ea typeface="Times New Roman" panose="02020603050405020304" pitchFamily="18" charset="0"/>
              </a:rPr>
              <a:t>C</a:t>
            </a:r>
            <a:r>
              <a:rPr lang="en-US" sz="2200" dirty="0">
                <a:latin typeface="Times New Roman" panose="02020603050405020304" pitchFamily="18" charset="0"/>
                <a:ea typeface="Times New Roman" panose="02020603050405020304" pitchFamily="18" charset="0"/>
              </a:rPr>
              <a:t>)  </a:t>
            </a:r>
            <a:r>
              <a:rPr lang="fr-FR" sz="2200" dirty="0">
                <a:latin typeface="Times New Roman" panose="02020603050405020304" pitchFamily="18" charset="0"/>
                <a:ea typeface="Times New Roman" panose="02020603050405020304" pitchFamily="18" charset="0"/>
              </a:rPr>
              <a:t>15x - 6x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+ 24x</a:t>
            </a:r>
            <a:endParaRPr lang="en-US" sz="2200" dirty="0">
              <a:latin typeface="Times New Roman" panose="02020603050405020304" pitchFamily="18" charset="0"/>
              <a:ea typeface="Times New Roman" panose="02020603050405020304" pitchFamily="18" charset="0"/>
            </a:endParaRPr>
          </a:p>
          <a:p>
            <a:pPr>
              <a:lnSpc>
                <a:spcPct val="115000"/>
              </a:lnSpc>
              <a:spcBef>
                <a:spcPts val="600"/>
              </a:spcBef>
              <a:spcAft>
                <a:spcPts val="0"/>
              </a:spcAft>
            </a:pPr>
            <a:r>
              <a:rPr lang="en-US" sz="2200" dirty="0">
                <a:latin typeface="Times New Roman" panose="02020603050405020304" pitchFamily="18" charset="0"/>
                <a:ea typeface="Times New Roman" panose="02020603050405020304" pitchFamily="18" charset="0"/>
              </a:rPr>
              <a:t>D)  </a:t>
            </a:r>
            <a:r>
              <a:rPr lang="fr-FR" sz="2200" dirty="0">
                <a:latin typeface="Times New Roman" panose="02020603050405020304" pitchFamily="18" charset="0"/>
                <a:ea typeface="Times New Roman" panose="02020603050405020304" pitchFamily="18" charset="0"/>
              </a:rPr>
              <a:t>8x</a:t>
            </a:r>
            <a:r>
              <a:rPr lang="fr-FR" sz="2200" baseline="30000" dirty="0">
                <a:latin typeface="Times New Roman" panose="02020603050405020304" pitchFamily="18" charset="0"/>
                <a:ea typeface="Times New Roman" panose="02020603050405020304" pitchFamily="18" charset="0"/>
              </a:rPr>
              <a:t>3</a:t>
            </a:r>
            <a:r>
              <a:rPr lang="fr-FR" sz="2200" dirty="0">
                <a:latin typeface="Times New Roman" panose="02020603050405020304" pitchFamily="18" charset="0"/>
                <a:ea typeface="Times New Roman" panose="02020603050405020304" pitchFamily="18" charset="0"/>
              </a:rPr>
              <a:t> - 5x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+ 12x</a:t>
            </a:r>
            <a:endParaRPr lang="en-US" sz="2200" dirty="0">
              <a:latin typeface="Times New Roman" panose="02020603050405020304" pitchFamily="18" charset="0"/>
              <a:ea typeface="Times New Roman" panose="02020603050405020304" pitchFamily="18" charset="0"/>
            </a:endParaRPr>
          </a:p>
          <a:p>
            <a:pPr>
              <a:spcAft>
                <a:spcPts val="0"/>
              </a:spcAft>
              <a:tabLst>
                <a:tab pos="304800" algn="l"/>
              </a:tabLst>
            </a:pPr>
            <a:r>
              <a:rPr lang="vi-VN" sz="2200" b="1" dirty="0">
                <a:latin typeface="Times New Roman" panose="02020603050405020304" pitchFamily="18" charset="0"/>
                <a:ea typeface="Times New Roman" panose="02020603050405020304" pitchFamily="18" charset="0"/>
              </a:rPr>
              <a:t>Câu 2: </a:t>
            </a:r>
            <a:r>
              <a:rPr lang="en-US" sz="2200" dirty="0" err="1">
                <a:latin typeface="Times New Roman" panose="02020603050405020304" pitchFamily="18" charset="0"/>
                <a:ea typeface="Times New Roman" panose="02020603050405020304" pitchFamily="18" charset="0"/>
              </a:rPr>
              <a:t>Phép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nhân</a:t>
            </a:r>
            <a:r>
              <a:rPr lang="en-US" sz="2200" dirty="0">
                <a:latin typeface="Times New Roman" panose="02020603050405020304" pitchFamily="18" charset="0"/>
                <a:ea typeface="Times New Roman" panose="02020603050405020304" pitchFamily="18" charset="0"/>
              </a:rPr>
              <a:t> (x – 2)(x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3x + 5)</a:t>
            </a:r>
            <a:r>
              <a:rPr lang="fr-FR" sz="2200" dirty="0" err="1">
                <a:latin typeface="Times New Roman" panose="02020603050405020304" pitchFamily="18" charset="0"/>
                <a:ea typeface="Times New Roman" panose="02020603050405020304" pitchFamily="18" charset="0"/>
              </a:rPr>
              <a:t>cho</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kết</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quả</a:t>
            </a:r>
            <a:r>
              <a:rPr lang="fr-FR"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bằng</a:t>
            </a:r>
            <a:r>
              <a:rPr lang="en-US" sz="2200" dirty="0">
                <a:latin typeface="Times New Roman" panose="02020603050405020304" pitchFamily="18" charset="0"/>
                <a:ea typeface="Times New Roman" panose="02020603050405020304" pitchFamily="18" charset="0"/>
              </a:rPr>
              <a:t>:</a:t>
            </a:r>
          </a:p>
          <a:p>
            <a:pPr lvl="0">
              <a:lnSpc>
                <a:spcPct val="115000"/>
              </a:lnSpc>
              <a:spcBef>
                <a:spcPts val="600"/>
              </a:spcBef>
              <a:spcAft>
                <a:spcPts val="0"/>
              </a:spcAft>
              <a:buSzPts val="1300"/>
            </a:pPr>
            <a:endParaRPr lang="en-US" sz="2200" dirty="0" smtClean="0">
              <a:latin typeface="Times New Roman" panose="02020603050405020304" pitchFamily="18" charset="0"/>
              <a:ea typeface="Times New Roman" panose="02020603050405020304" pitchFamily="18" charset="0"/>
            </a:endParaRPr>
          </a:p>
          <a:p>
            <a:pPr lvl="0">
              <a:lnSpc>
                <a:spcPct val="115000"/>
              </a:lnSpc>
              <a:spcBef>
                <a:spcPts val="600"/>
              </a:spcBef>
              <a:spcAft>
                <a:spcPts val="0"/>
              </a:spcAft>
              <a:buSzPts val="1300"/>
            </a:pPr>
            <a:r>
              <a:rPr lang="vi-VN" sz="2200" dirty="0" smtClean="0">
                <a:latin typeface="Times New Roman" panose="02020603050405020304" pitchFamily="18" charset="0"/>
                <a:ea typeface="Times New Roman" panose="02020603050405020304" pitchFamily="18" charset="0"/>
              </a:rPr>
              <a:t>B. </a:t>
            </a:r>
            <a:r>
              <a:rPr lang="en-US" sz="2200" dirty="0" smtClean="0">
                <a:latin typeface="Times New Roman" panose="02020603050405020304" pitchFamily="18" charset="0"/>
                <a:ea typeface="Times New Roman" panose="02020603050405020304" pitchFamily="18" charset="0"/>
              </a:rPr>
              <a:t>x</a:t>
            </a:r>
            <a:r>
              <a:rPr lang="en-US" sz="2200" baseline="30000" dirty="0" smtClean="0">
                <a:latin typeface="Times New Roman" panose="02020603050405020304" pitchFamily="18" charset="0"/>
                <a:ea typeface="Times New Roman" panose="02020603050405020304" pitchFamily="18" charset="0"/>
              </a:rPr>
              <a:t>3</a:t>
            </a:r>
            <a:r>
              <a:rPr lang="en-US" sz="2200" dirty="0" smtClean="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+ 5x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+ 11x  – </a:t>
            </a:r>
            <a:r>
              <a:rPr lang="en-US" sz="2200" dirty="0" smtClean="0">
                <a:latin typeface="Times New Roman" panose="02020603050405020304" pitchFamily="18" charset="0"/>
                <a:ea typeface="Times New Roman" panose="02020603050405020304" pitchFamily="18" charset="0"/>
              </a:rPr>
              <a:t>10</a:t>
            </a:r>
            <a:endParaRPr lang="vi-VN" sz="2200" dirty="0" smtClean="0">
              <a:latin typeface="Times New Roman" panose="02020603050405020304" pitchFamily="18" charset="0"/>
              <a:ea typeface="Times New Roman" panose="02020603050405020304" pitchFamily="18" charset="0"/>
            </a:endParaRPr>
          </a:p>
          <a:p>
            <a:pPr lvl="0">
              <a:lnSpc>
                <a:spcPct val="115000"/>
              </a:lnSpc>
              <a:spcBef>
                <a:spcPts val="600"/>
              </a:spcBef>
              <a:spcAft>
                <a:spcPts val="0"/>
              </a:spcAft>
              <a:buSzPts val="1300"/>
            </a:pPr>
            <a:r>
              <a:rPr lang="vi-VN" sz="2200" dirty="0" smtClean="0">
                <a:latin typeface="Times New Roman" panose="02020603050405020304" pitchFamily="18" charset="0"/>
                <a:ea typeface="Times New Roman" panose="02020603050405020304" pitchFamily="18" charset="0"/>
              </a:rPr>
              <a:t>C. </a:t>
            </a:r>
            <a:r>
              <a:rPr lang="en-US" sz="2200" dirty="0" smtClean="0">
                <a:latin typeface="Times New Roman" panose="02020603050405020304" pitchFamily="18" charset="0"/>
                <a:ea typeface="Times New Roman" panose="02020603050405020304" pitchFamily="18" charset="0"/>
              </a:rPr>
              <a:t>x</a:t>
            </a:r>
            <a:r>
              <a:rPr lang="en-US" sz="2200" baseline="30000" dirty="0" smtClean="0">
                <a:latin typeface="Times New Roman" panose="02020603050405020304" pitchFamily="18" charset="0"/>
                <a:ea typeface="Times New Roman" panose="02020603050405020304" pitchFamily="18" charset="0"/>
              </a:rPr>
              <a:t>3</a:t>
            </a:r>
            <a:r>
              <a:rPr lang="en-US" sz="2200" dirty="0" smtClean="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 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+ 11x  +</a:t>
            </a:r>
            <a:r>
              <a:rPr lang="en-US" sz="2200" dirty="0" smtClean="0">
                <a:latin typeface="Times New Roman" panose="02020603050405020304" pitchFamily="18" charset="0"/>
                <a:ea typeface="Times New Roman" panose="02020603050405020304" pitchFamily="18" charset="0"/>
              </a:rPr>
              <a:t>10</a:t>
            </a:r>
            <a:endParaRPr lang="vi-VN" sz="2200" dirty="0" smtClean="0">
              <a:latin typeface="Times New Roman" panose="02020603050405020304" pitchFamily="18" charset="0"/>
              <a:ea typeface="Times New Roman" panose="02020603050405020304" pitchFamily="18" charset="0"/>
            </a:endParaRPr>
          </a:p>
          <a:p>
            <a:pPr lvl="0">
              <a:lnSpc>
                <a:spcPct val="115000"/>
              </a:lnSpc>
              <a:spcBef>
                <a:spcPts val="600"/>
              </a:spcBef>
              <a:spcAft>
                <a:spcPts val="0"/>
              </a:spcAft>
              <a:buSzPts val="1300"/>
            </a:pPr>
            <a:r>
              <a:rPr lang="vi-VN" sz="2200" dirty="0" smtClean="0">
                <a:latin typeface="Times New Roman" panose="02020603050405020304" pitchFamily="18" charset="0"/>
                <a:ea typeface="Times New Roman" panose="02020603050405020304" pitchFamily="18" charset="0"/>
              </a:rPr>
              <a:t>D. </a:t>
            </a:r>
            <a:r>
              <a:rPr lang="en-US" sz="2200" dirty="0" smtClean="0">
                <a:latin typeface="Times New Roman" panose="02020603050405020304" pitchFamily="18" charset="0"/>
                <a:ea typeface="Times New Roman" panose="02020603050405020304" pitchFamily="18" charset="0"/>
              </a:rPr>
              <a:t>x</a:t>
            </a:r>
            <a:r>
              <a:rPr lang="en-US" sz="2200" baseline="30000" dirty="0" smtClean="0">
                <a:latin typeface="Times New Roman" panose="02020603050405020304" pitchFamily="18" charset="0"/>
                <a:ea typeface="Times New Roman" panose="02020603050405020304" pitchFamily="18" charset="0"/>
              </a:rPr>
              <a:t>3</a:t>
            </a:r>
            <a:r>
              <a:rPr lang="en-US" sz="2200" dirty="0" smtClean="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 </a:t>
            </a:r>
            <a:r>
              <a:rPr lang="vi-VN" sz="2200" dirty="0">
                <a:latin typeface="Times New Roman" panose="02020603050405020304" pitchFamily="18" charset="0"/>
                <a:ea typeface="Times New Roman" panose="02020603050405020304" pitchFamily="18" charset="0"/>
              </a:rPr>
              <a:t>1</a:t>
            </a:r>
            <a:r>
              <a:rPr lang="en-US" sz="2200" dirty="0">
                <a:latin typeface="Times New Roman" panose="02020603050405020304" pitchFamily="18" charset="0"/>
                <a:ea typeface="Times New Roman" panose="02020603050405020304" pitchFamily="18" charset="0"/>
              </a:rPr>
              <a:t>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a:t>
            </a:r>
            <a:r>
              <a:rPr lang="vi-VN" sz="22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x  – 10</a:t>
            </a:r>
          </a:p>
          <a:p>
            <a:pPr marL="34290">
              <a:lnSpc>
                <a:spcPct val="115000"/>
              </a:lnSpc>
              <a:spcBef>
                <a:spcPts val="600"/>
              </a:spcBef>
              <a:spcAft>
                <a:spcPts val="0"/>
              </a:spcAft>
            </a:pPr>
            <a:r>
              <a:rPr lang="vi-VN" sz="2200" b="1" dirty="0">
                <a:latin typeface="Times New Roman" panose="02020603050405020304" pitchFamily="18" charset="0"/>
                <a:ea typeface="Times New Roman" panose="02020603050405020304" pitchFamily="18" charset="0"/>
              </a:rPr>
              <a:t>Câu 3:</a:t>
            </a:r>
            <a:r>
              <a:rPr lang="vi-VN" sz="2200" dirty="0">
                <a:latin typeface="Times New Roman" panose="02020603050405020304" pitchFamily="18" charset="0"/>
                <a:ea typeface="Times New Roman" panose="02020603050405020304" pitchFamily="18" charset="0"/>
              </a:rPr>
              <a:t> Thực hiện phép chia</a:t>
            </a:r>
            <a:endParaRPr lang="en-US" sz="2200" dirty="0">
              <a:latin typeface="Times New Roman" panose="02020603050405020304" pitchFamily="18" charset="0"/>
              <a:ea typeface="Times New Roman" panose="02020603050405020304" pitchFamily="18" charset="0"/>
            </a:endParaRPr>
          </a:p>
          <a:p>
            <a:pPr marL="34290">
              <a:lnSpc>
                <a:spcPct val="115000"/>
              </a:lnSpc>
              <a:spcBef>
                <a:spcPts val="600"/>
              </a:spcBef>
              <a:spcAft>
                <a:spcPts val="0"/>
              </a:spcAft>
            </a:pPr>
            <a:r>
              <a:rPr lang="vi-VN" sz="2200" dirty="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(10x</a:t>
            </a:r>
            <a:r>
              <a:rPr lang="en-US" sz="2200" baseline="30000" dirty="0">
                <a:latin typeface="Times New Roman" panose="02020603050405020304" pitchFamily="18" charset="0"/>
                <a:ea typeface="Times New Roman" panose="02020603050405020304" pitchFamily="18" charset="0"/>
              </a:rPr>
              <a:t>4</a:t>
            </a:r>
            <a:r>
              <a:rPr lang="en-US" sz="2200" dirty="0">
                <a:latin typeface="Times New Roman" panose="02020603050405020304" pitchFamily="18" charset="0"/>
                <a:ea typeface="Times New Roman" panose="02020603050405020304" pitchFamily="18" charset="0"/>
              </a:rPr>
              <a:t> – 5x</a:t>
            </a:r>
            <a:r>
              <a:rPr lang="en-US" sz="2200" baseline="300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 + 3x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5x</a:t>
            </a:r>
            <a:r>
              <a:rPr lang="en-US" sz="2200" baseline="30000" dirty="0">
                <a:latin typeface="Times New Roman" panose="02020603050405020304" pitchFamily="18" charset="0"/>
                <a:ea typeface="Times New Roman" panose="02020603050405020304" pitchFamily="18" charset="0"/>
              </a:rPr>
              <a:t>2</a:t>
            </a:r>
            <a:endParaRPr lang="en-US" sz="2200" dirty="0">
              <a:latin typeface="Times New Roman" panose="02020603050405020304" pitchFamily="18" charset="0"/>
              <a:ea typeface="Times New Roman" panose="02020603050405020304" pitchFamily="18" charset="0"/>
            </a:endParaRPr>
          </a:p>
          <a:p>
            <a:pPr>
              <a:spcAft>
                <a:spcPts val="0"/>
              </a:spcAft>
              <a:tabLst>
                <a:tab pos="304800" algn="l"/>
              </a:tabLst>
            </a:pPr>
            <a:r>
              <a:rPr lang="vi-VN" sz="2200" b="1" dirty="0">
                <a:latin typeface="Times New Roman" panose="02020603050405020304" pitchFamily="18" charset="0"/>
                <a:ea typeface="Times New Roman" panose="02020603050405020304" pitchFamily="18" charset="0"/>
              </a:rPr>
              <a:t>Câu 4:</a:t>
            </a:r>
            <a:r>
              <a:rPr lang="vi-VN" sz="2200" dirty="0">
                <a:latin typeface="Times New Roman" panose="02020603050405020304" pitchFamily="18" charset="0"/>
                <a:ea typeface="Times New Roman" panose="02020603050405020304" pitchFamily="18" charset="0"/>
              </a:rPr>
              <a:t> Thực hiện phép chia </a:t>
            </a:r>
            <a:endParaRPr lang="en-US" sz="2200" dirty="0">
              <a:latin typeface="Times New Roman" panose="02020603050405020304" pitchFamily="18" charset="0"/>
              <a:ea typeface="Times New Roman" panose="02020603050405020304" pitchFamily="18" charset="0"/>
            </a:endParaRPr>
          </a:p>
          <a:p>
            <a:pPr>
              <a:spcAft>
                <a:spcPts val="0"/>
              </a:spcAft>
              <a:tabLst>
                <a:tab pos="304800" algn="l"/>
              </a:tabLst>
            </a:pPr>
            <a:r>
              <a:rPr lang="en-US" sz="2200" dirty="0">
                <a:latin typeface="Times New Roman" panose="02020603050405020304" pitchFamily="18" charset="0"/>
                <a:ea typeface="Times New Roman" panose="02020603050405020304" pitchFamily="18" charset="0"/>
              </a:rPr>
              <a:t>(x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12xy + 36y</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(x – 6y)</a:t>
            </a:r>
            <a:endParaRPr lang="en-US" sz="22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472225" y="1196594"/>
            <a:ext cx="2531462" cy="430887"/>
          </a:xfrm>
          <a:prstGeom prst="rect">
            <a:avLst/>
          </a:prstGeom>
        </p:spPr>
        <p:txBody>
          <a:bodyPr wrap="none">
            <a:spAutoFit/>
          </a:bodyPr>
          <a:lstStyle/>
          <a:p>
            <a:r>
              <a:rPr lang="en-US" sz="2200" dirty="0">
                <a:latin typeface="Times New Roman" panose="02020603050405020304" pitchFamily="18" charset="0"/>
                <a:ea typeface="Times New Roman" panose="02020603050405020304" pitchFamily="18" charset="0"/>
              </a:rPr>
              <a:t>B)  </a:t>
            </a:r>
            <a:r>
              <a:rPr lang="fr-FR" sz="2200" dirty="0">
                <a:latin typeface="Times New Roman" panose="02020603050405020304" pitchFamily="18" charset="0"/>
                <a:ea typeface="Times New Roman" panose="02020603050405020304" pitchFamily="18" charset="0"/>
              </a:rPr>
              <a:t>15x</a:t>
            </a:r>
            <a:r>
              <a:rPr lang="fr-FR" sz="2200" baseline="30000" dirty="0">
                <a:latin typeface="Times New Roman" panose="02020603050405020304" pitchFamily="18" charset="0"/>
                <a:ea typeface="Times New Roman" panose="02020603050405020304" pitchFamily="18" charset="0"/>
              </a:rPr>
              <a:t>3</a:t>
            </a:r>
            <a:r>
              <a:rPr lang="fr-FR" sz="2200" dirty="0">
                <a:latin typeface="Times New Roman" panose="02020603050405020304" pitchFamily="18" charset="0"/>
                <a:ea typeface="Times New Roman" panose="02020603050405020304" pitchFamily="18" charset="0"/>
              </a:rPr>
              <a:t> - 6x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+ 24x </a:t>
            </a:r>
            <a:endParaRPr lang="en-US" sz="2200" dirty="0"/>
          </a:p>
        </p:txBody>
      </p:sp>
      <p:sp>
        <p:nvSpPr>
          <p:cNvPr id="6" name="Rectangle 5"/>
          <p:cNvSpPr/>
          <p:nvPr/>
        </p:nvSpPr>
        <p:spPr>
          <a:xfrm>
            <a:off x="473989" y="2885669"/>
            <a:ext cx="2771080" cy="450508"/>
          </a:xfrm>
          <a:prstGeom prst="rect">
            <a:avLst/>
          </a:prstGeom>
        </p:spPr>
        <p:txBody>
          <a:bodyPr wrap="none">
            <a:spAutoFit/>
          </a:bodyPr>
          <a:lstStyle/>
          <a:p>
            <a:pPr lvl="0">
              <a:lnSpc>
                <a:spcPct val="115000"/>
              </a:lnSpc>
              <a:spcBef>
                <a:spcPts val="600"/>
              </a:spcBef>
              <a:spcAft>
                <a:spcPts val="0"/>
              </a:spcAft>
              <a:buSzPts val="1300"/>
            </a:pPr>
            <a:r>
              <a:rPr lang="vi-VN" sz="2200" b="1" dirty="0" smtClean="0">
                <a:solidFill>
                  <a:srgbClr val="FF0000"/>
                </a:solidFill>
                <a:latin typeface="Times New Roman" panose="02020603050405020304" pitchFamily="18" charset="0"/>
                <a:ea typeface="Times New Roman" panose="02020603050405020304" pitchFamily="18" charset="0"/>
              </a:rPr>
              <a:t>A. </a:t>
            </a:r>
            <a:r>
              <a:rPr lang="en-US" sz="2200" b="1" dirty="0" smtClean="0">
                <a:solidFill>
                  <a:srgbClr val="FF0000"/>
                </a:solidFill>
                <a:latin typeface="Times New Roman" panose="02020603050405020304" pitchFamily="18" charset="0"/>
                <a:ea typeface="Times New Roman" panose="02020603050405020304" pitchFamily="18" charset="0"/>
              </a:rPr>
              <a:t>x</a:t>
            </a:r>
            <a:r>
              <a:rPr lang="en-US" sz="2200" b="1" baseline="30000" dirty="0" smtClean="0">
                <a:solidFill>
                  <a:srgbClr val="FF0000"/>
                </a:solidFill>
                <a:latin typeface="Times New Roman" panose="02020603050405020304" pitchFamily="18" charset="0"/>
                <a:ea typeface="Times New Roman" panose="02020603050405020304" pitchFamily="18" charset="0"/>
              </a:rPr>
              <a:t>3</a:t>
            </a:r>
            <a:r>
              <a:rPr lang="en-US" sz="2200" b="1" dirty="0" smtClean="0">
                <a:solidFill>
                  <a:srgbClr val="FF0000"/>
                </a:solidFill>
                <a:latin typeface="Times New Roman" panose="02020603050405020304" pitchFamily="18" charset="0"/>
                <a:ea typeface="Times New Roman" panose="02020603050405020304" pitchFamily="18" charset="0"/>
              </a:rPr>
              <a:t> </a:t>
            </a:r>
            <a:r>
              <a:rPr lang="en-US" sz="2200" b="1" dirty="0">
                <a:solidFill>
                  <a:srgbClr val="FF0000"/>
                </a:solidFill>
                <a:latin typeface="Times New Roman" panose="02020603050405020304" pitchFamily="18" charset="0"/>
                <a:ea typeface="Times New Roman" panose="02020603050405020304" pitchFamily="18" charset="0"/>
              </a:rPr>
              <a:t>– 5x</a:t>
            </a:r>
            <a:r>
              <a:rPr lang="en-US" sz="2200" b="1" baseline="30000" dirty="0">
                <a:solidFill>
                  <a:srgbClr val="FF0000"/>
                </a:solidFill>
                <a:latin typeface="Times New Roman" panose="02020603050405020304" pitchFamily="18" charset="0"/>
                <a:ea typeface="Times New Roman" panose="02020603050405020304" pitchFamily="18" charset="0"/>
              </a:rPr>
              <a:t>2</a:t>
            </a:r>
            <a:r>
              <a:rPr lang="en-US" sz="2200" b="1" dirty="0">
                <a:solidFill>
                  <a:srgbClr val="FF0000"/>
                </a:solidFill>
                <a:latin typeface="Times New Roman" panose="02020603050405020304" pitchFamily="18" charset="0"/>
                <a:ea typeface="Times New Roman" panose="02020603050405020304" pitchFamily="18" charset="0"/>
              </a:rPr>
              <a:t> + 11x  – 10</a:t>
            </a:r>
            <a:endParaRPr lang="en-US" sz="2200" b="1" dirty="0">
              <a:solidFill>
                <a:srgbClr val="FF0000"/>
              </a:solidFill>
              <a:latin typeface="Times New Roman" panose="02020603050405020304" pitchFamily="18" charset="0"/>
              <a:ea typeface="Times New Roman" panose="02020603050405020304" pitchFamily="18" charset="0"/>
            </a:endParaRPr>
          </a:p>
        </p:txBody>
      </p:sp>
      <p:sp>
        <p:nvSpPr>
          <p:cNvPr id="7" name="Rectangle 6"/>
          <p:cNvSpPr/>
          <p:nvPr/>
        </p:nvSpPr>
        <p:spPr>
          <a:xfrm>
            <a:off x="472225" y="1189870"/>
            <a:ext cx="2531462" cy="430887"/>
          </a:xfrm>
          <a:prstGeom prst="rect">
            <a:avLst/>
          </a:prstGeom>
        </p:spPr>
        <p:txBody>
          <a:bodyPr wrap="none">
            <a:spAutoFit/>
          </a:bodyPr>
          <a:lstStyle/>
          <a:p>
            <a:r>
              <a:rPr lang="en-US" sz="2200" b="1" dirty="0">
                <a:solidFill>
                  <a:srgbClr val="FF0000"/>
                </a:solidFill>
                <a:latin typeface="Times New Roman" panose="02020603050405020304" pitchFamily="18" charset="0"/>
                <a:ea typeface="Times New Roman" panose="02020603050405020304" pitchFamily="18" charset="0"/>
              </a:rPr>
              <a:t>B)  </a:t>
            </a:r>
            <a:r>
              <a:rPr lang="fr-FR" sz="2200" b="1" dirty="0">
                <a:solidFill>
                  <a:srgbClr val="FF0000"/>
                </a:solidFill>
                <a:latin typeface="Times New Roman" panose="02020603050405020304" pitchFamily="18" charset="0"/>
                <a:ea typeface="Times New Roman" panose="02020603050405020304" pitchFamily="18" charset="0"/>
              </a:rPr>
              <a:t>15x</a:t>
            </a:r>
            <a:r>
              <a:rPr lang="fr-FR" sz="2200" b="1" baseline="30000" dirty="0">
                <a:solidFill>
                  <a:srgbClr val="FF0000"/>
                </a:solidFill>
                <a:latin typeface="Times New Roman" panose="02020603050405020304" pitchFamily="18" charset="0"/>
                <a:ea typeface="Times New Roman" panose="02020603050405020304" pitchFamily="18" charset="0"/>
              </a:rPr>
              <a:t>3</a:t>
            </a:r>
            <a:r>
              <a:rPr lang="fr-FR" sz="2200" b="1" dirty="0">
                <a:solidFill>
                  <a:srgbClr val="FF0000"/>
                </a:solidFill>
                <a:latin typeface="Times New Roman" panose="02020603050405020304" pitchFamily="18" charset="0"/>
                <a:ea typeface="Times New Roman" panose="02020603050405020304" pitchFamily="18" charset="0"/>
              </a:rPr>
              <a:t> - 6x</a:t>
            </a:r>
            <a:r>
              <a:rPr lang="fr-FR" sz="2200" b="1" baseline="30000" dirty="0">
                <a:solidFill>
                  <a:srgbClr val="FF0000"/>
                </a:solidFill>
                <a:latin typeface="Times New Roman" panose="02020603050405020304" pitchFamily="18" charset="0"/>
                <a:ea typeface="Times New Roman" panose="02020603050405020304" pitchFamily="18" charset="0"/>
              </a:rPr>
              <a:t>2</a:t>
            </a:r>
            <a:r>
              <a:rPr lang="fr-FR" sz="2200" b="1" dirty="0">
                <a:solidFill>
                  <a:srgbClr val="FF0000"/>
                </a:solidFill>
                <a:latin typeface="Times New Roman" panose="02020603050405020304" pitchFamily="18" charset="0"/>
                <a:ea typeface="Times New Roman" panose="02020603050405020304" pitchFamily="18" charset="0"/>
              </a:rPr>
              <a:t> + 24x </a:t>
            </a:r>
            <a:endParaRPr lang="en-US" sz="2200" b="1" dirty="0">
              <a:solidFill>
                <a:srgbClr val="FF0000"/>
              </a:solidFill>
            </a:endParaRPr>
          </a:p>
        </p:txBody>
      </p:sp>
      <p:sp>
        <p:nvSpPr>
          <p:cNvPr id="10" name="Rectangle 2"/>
          <p:cNvSpPr>
            <a:spLocks noChangeArrowheads="1"/>
          </p:cNvSpPr>
          <p:nvPr/>
        </p:nvSpPr>
        <p:spPr bwMode="auto">
          <a:xfrm>
            <a:off x="5826034" y="3237787"/>
            <a:ext cx="465018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sz="2200" b="1" i="0" u="none" strike="noStrike" cap="none" normalizeH="0" baseline="0" dirty="0" smtClean="0">
                <a:ln>
                  <a:noFill/>
                </a:ln>
                <a:solidFill>
                  <a:schemeClr val="tx1"/>
                </a:solidFill>
                <a:effectLst/>
                <a:latin typeface="+mj-lt"/>
                <a:ea typeface="Times New Roman" panose="02020603050405020304" pitchFamily="18" charset="0"/>
              </a:rPr>
              <a:t>Câu 3:</a:t>
            </a:r>
            <a:r>
              <a:rPr kumimoji="0" lang="en-US" sz="2200" b="1" i="0" u="none" strike="noStrike" cap="none" normalizeH="0" baseline="0" dirty="0" smtClean="0">
                <a:ln>
                  <a:noFill/>
                </a:ln>
                <a:solidFill>
                  <a:schemeClr val="tx1"/>
                </a:solidFill>
                <a:effectLst/>
                <a:latin typeface="+mj-lt"/>
                <a:ea typeface="Times New Roman" panose="02020603050405020304" pitchFamily="18" charset="0"/>
              </a:rPr>
              <a:t> </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(10x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+ 3x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 5x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10x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+ 3x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kumimoji="0" lang="en-US" sz="220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2x</a:t>
            </a:r>
            <a:r>
              <a:rPr kumimoji="0" lang="en-US" sz="2200" i="0" u="none" strike="noStrike" cap="none" normalizeH="0" baseline="3000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x + </a:t>
            </a:r>
            <a:r>
              <a:rPr kumimoji="0" lang="vi-VN" sz="220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3/5</a:t>
            </a:r>
            <a:endParaRPr kumimoji="0" lang="en-US" sz="220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2572179031"/>
              </p:ext>
            </p:extLst>
          </p:nvPr>
        </p:nvGraphicFramePr>
        <p:xfrm>
          <a:off x="5394961" y="5561802"/>
          <a:ext cx="54494" cy="390525"/>
        </p:xfrm>
        <a:graphic>
          <a:graphicData uri="http://schemas.openxmlformats.org/presentationml/2006/ole">
            <mc:AlternateContent xmlns:mc="http://schemas.openxmlformats.org/markup-compatibility/2006">
              <mc:Choice xmlns:v="urn:schemas-microsoft-com:vml" Requires="v">
                <p:oleObj spid="_x0000_s13317" name="Equation" r:id="rId3" imgW="139639" imgH="393529" progId="Equation.3">
                  <p:embed/>
                </p:oleObj>
              </mc:Choice>
              <mc:Fallback>
                <p:oleObj name="Equation" r:id="rId3" imgW="139639"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4961" y="5561802"/>
                        <a:ext cx="54494" cy="390525"/>
                      </a:xfrm>
                      <a:prstGeom prst="rect">
                        <a:avLst/>
                      </a:prstGeom>
                      <a:noFill/>
                    </p:spPr>
                  </p:pic>
                </p:oleObj>
              </mc:Fallback>
            </mc:AlternateContent>
          </a:graphicData>
        </a:graphic>
      </p:graphicFrame>
      <p:sp>
        <p:nvSpPr>
          <p:cNvPr id="12" name="Rectangle 3"/>
          <p:cNvSpPr>
            <a:spLocks noChangeArrowheads="1"/>
          </p:cNvSpPr>
          <p:nvPr/>
        </p:nvSpPr>
        <p:spPr bwMode="auto">
          <a:xfrm>
            <a:off x="5722003" y="4649068"/>
            <a:ext cx="465018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sz="2200" b="1" i="0" u="none" strike="noStrike" cap="none" normalizeH="0" baseline="0" dirty="0" smtClean="0">
                <a:ln>
                  <a:noFill/>
                </a:ln>
                <a:solidFill>
                  <a:schemeClr val="tx1"/>
                </a:solidFill>
                <a:effectLst/>
                <a:latin typeface="+mj-lt"/>
                <a:ea typeface="Times New Roman" panose="02020603050405020304" pitchFamily="18" charset="0"/>
              </a:rPr>
              <a:t>Câu 4:</a:t>
            </a:r>
            <a:r>
              <a:rPr kumimoji="0" lang="en-US" sz="2200" b="0" i="0" u="none" strike="noStrike" cap="none" normalizeH="0" baseline="0" dirty="0" smtClean="0">
                <a:ln>
                  <a:noFill/>
                </a:ln>
                <a:solidFill>
                  <a:schemeClr val="tx1"/>
                </a:solidFill>
                <a:effectLst/>
                <a:latin typeface="+mj-lt"/>
                <a:ea typeface="Times New Roman" panose="02020603050405020304" pitchFamily="18" charset="0"/>
              </a:rPr>
              <a:t> </a:t>
            </a:r>
            <a:r>
              <a:rPr kumimoji="0" lang="en-US" sz="2200" b="0" i="0" u="none" strike="noStrike" cap="none" normalizeH="0" baseline="0" dirty="0" smtClean="0">
                <a:ln>
                  <a:noFill/>
                </a:ln>
                <a:solidFill>
                  <a:srgbClr val="FF0000"/>
                </a:solidFill>
                <a:effectLst/>
                <a:latin typeface="+mj-lt"/>
                <a:ea typeface="Times New Roman" panose="02020603050405020304" pitchFamily="18" charset="0"/>
              </a:rPr>
              <a:t>(x</a:t>
            </a:r>
            <a:r>
              <a:rPr kumimoji="0" lang="en-US" sz="2200" b="0" i="0" u="none" strike="noStrike" cap="none" normalizeH="0" baseline="30000" dirty="0" smtClean="0">
                <a:ln>
                  <a:noFill/>
                </a:ln>
                <a:solidFill>
                  <a:srgbClr val="FF0000"/>
                </a:solidFill>
                <a:effectLst/>
                <a:latin typeface="+mj-lt"/>
                <a:ea typeface="Times New Roman" panose="02020603050405020304" pitchFamily="18" charset="0"/>
              </a:rPr>
              <a:t>2</a:t>
            </a:r>
            <a:r>
              <a:rPr kumimoji="0" lang="en-US" sz="2200" b="0" i="0" u="none" strike="noStrike" cap="none" normalizeH="0" baseline="0" dirty="0" smtClean="0">
                <a:ln>
                  <a:noFill/>
                </a:ln>
                <a:solidFill>
                  <a:srgbClr val="FF0000"/>
                </a:solidFill>
                <a:effectLst/>
                <a:latin typeface="+mj-lt"/>
                <a:ea typeface="Times New Roman" panose="02020603050405020304" pitchFamily="18" charset="0"/>
              </a:rPr>
              <a:t> – 12xy + 36y</a:t>
            </a:r>
            <a:r>
              <a:rPr kumimoji="0" lang="en-US" sz="2200" b="0" i="0" u="none" strike="noStrike" cap="none" normalizeH="0" baseline="30000" dirty="0" smtClean="0">
                <a:ln>
                  <a:noFill/>
                </a:ln>
                <a:solidFill>
                  <a:srgbClr val="FF0000"/>
                </a:solidFill>
                <a:effectLst/>
                <a:latin typeface="+mj-lt"/>
                <a:ea typeface="Times New Roman" panose="02020603050405020304" pitchFamily="18" charset="0"/>
              </a:rPr>
              <a:t>2</a:t>
            </a:r>
            <a:r>
              <a:rPr kumimoji="0" lang="en-US" sz="2200" b="0" i="0" u="none" strike="noStrike" cap="none" normalizeH="0" baseline="0" dirty="0" smtClean="0">
                <a:ln>
                  <a:noFill/>
                </a:ln>
                <a:solidFill>
                  <a:srgbClr val="FF0000"/>
                </a:solidFill>
                <a:effectLst/>
                <a:latin typeface="+mj-lt"/>
                <a:ea typeface="Times New Roman" panose="02020603050405020304" pitchFamily="18" charset="0"/>
              </a:rPr>
              <a:t>) : (x – 6y)</a:t>
            </a:r>
            <a:endParaRPr kumimoji="0" lang="vi-VN" sz="2200" b="0" i="0" u="none" strike="noStrike" cap="none" normalizeH="0" baseline="0" dirty="0" smtClean="0">
              <a:ln>
                <a:noFill/>
              </a:ln>
              <a:solidFill>
                <a:srgbClr val="FF0000"/>
              </a:solidFill>
              <a:effectLst/>
              <a:latin typeface="+mj-l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FF0000"/>
                </a:solidFill>
                <a:effectLst/>
                <a:latin typeface="+mj-lt"/>
                <a:ea typeface="Times New Roman" panose="02020603050405020304" pitchFamily="18" charset="0"/>
              </a:rPr>
              <a:t> = (x – 6y)</a:t>
            </a:r>
            <a:r>
              <a:rPr kumimoji="0" lang="en-US" sz="2200" b="0" i="0" u="none" strike="noStrike" cap="none" normalizeH="0" baseline="30000" dirty="0" smtClean="0">
                <a:ln>
                  <a:noFill/>
                </a:ln>
                <a:solidFill>
                  <a:srgbClr val="FF0000"/>
                </a:solidFill>
                <a:effectLst/>
                <a:latin typeface="+mj-lt"/>
                <a:ea typeface="Times New Roman" panose="02020603050405020304" pitchFamily="18" charset="0"/>
              </a:rPr>
              <a:t>2</a:t>
            </a:r>
            <a:r>
              <a:rPr kumimoji="0" lang="en-US" sz="2200" b="0" i="0" u="none" strike="noStrike" cap="none" normalizeH="0" baseline="0" dirty="0" smtClean="0">
                <a:ln>
                  <a:noFill/>
                </a:ln>
                <a:solidFill>
                  <a:srgbClr val="FF0000"/>
                </a:solidFill>
                <a:effectLst/>
                <a:latin typeface="+mj-lt"/>
                <a:ea typeface="Times New Roman" panose="02020603050405020304" pitchFamily="18" charset="0"/>
              </a:rPr>
              <a:t> : (x – 6y)</a:t>
            </a:r>
            <a:endParaRPr kumimoji="0" lang="en-US" sz="2200" b="0" i="0" u="none" strike="noStrike" cap="none" normalizeH="0" baseline="0" dirty="0" smtClean="0">
              <a:ln>
                <a:noFill/>
              </a:ln>
              <a:solidFill>
                <a:srgbClr val="FF0000"/>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FF0000"/>
                </a:solidFill>
                <a:effectLst/>
                <a:latin typeface="+mj-lt"/>
                <a:ea typeface="Times New Roman" panose="02020603050405020304" pitchFamily="18" charset="0"/>
              </a:rPr>
              <a:t>= (x – 6y)</a:t>
            </a:r>
            <a:endParaRPr kumimoji="0" lang="en-US" sz="22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72922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356" y="408914"/>
            <a:ext cx="11457904" cy="683889"/>
          </a:xfrm>
        </p:spPr>
        <p:txBody>
          <a:bodyPr>
            <a:normAutofit/>
          </a:bodyPr>
          <a:lstStyle/>
          <a:p>
            <a:r>
              <a:rPr lang="nl-NL" sz="3200" b="1" dirty="0">
                <a:solidFill>
                  <a:srgbClr val="FF0000"/>
                </a:solidFill>
                <a:latin typeface="Times New Roman" panose="02020603050405020304" pitchFamily="18" charset="0"/>
                <a:cs typeface="Times New Roman" panose="02020603050405020304" pitchFamily="18" charset="0"/>
              </a:rPr>
              <a:t>§ 4: </a:t>
            </a:r>
            <a:r>
              <a:rPr lang="vi-VN" sz="3200" b="1" dirty="0">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hd3-c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566" y="1507026"/>
            <a:ext cx="5593723" cy="2688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935865" y="5251830"/>
            <a:ext cx="6096000" cy="830997"/>
          </a:xfrm>
          <a:prstGeom prst="rect">
            <a:avLst/>
          </a:prstGeom>
        </p:spPr>
        <p:txBody>
          <a:bodyPr>
            <a:spAutoFit/>
          </a:bodyPr>
          <a:lstStyle/>
          <a:p>
            <a:r>
              <a:rPr lang="vi-VN" sz="2400" dirty="0">
                <a:latin typeface="Times New Roman" panose="02020603050405020304" pitchFamily="18" charset="0"/>
                <a:ea typeface="Times New Roman" panose="02020603050405020304" pitchFamily="18" charset="0"/>
                <a:cs typeface="Times New Roman" panose="02020603050405020304" pitchFamily="18" charset="0"/>
              </a:rPr>
              <a:t>Nếu bạn Linh có thêm 1 cái quần thì bạn Linh có thể chọn 6 bộ.</a:t>
            </a:r>
            <a:endParaRPr lang="en-US" sz="2400" dirty="0">
              <a:latin typeface="Times New Roman" panose="02020603050405020304" pitchFamily="18" charset="0"/>
              <a:cs typeface="Times New Roman" panose="02020603050405020304" pitchFamily="18" charset="0"/>
            </a:endParaRPr>
          </a:p>
        </p:txBody>
      </p:sp>
      <p:sp>
        <p:nvSpPr>
          <p:cNvPr id="8" name="Rectangle 7"/>
          <p:cNvSpPr/>
          <p:nvPr/>
        </p:nvSpPr>
        <p:spPr>
          <a:xfrm>
            <a:off x="935865" y="3279896"/>
            <a:ext cx="6096000" cy="1569660"/>
          </a:xfrm>
          <a:prstGeom prst="rect">
            <a:avLst/>
          </a:prstGeom>
        </p:spPr>
        <p:txBody>
          <a:bodyPr>
            <a:spAutoFit/>
          </a:bodyPr>
          <a:lstStyle/>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Bạn Linh có thể chọn thêm:</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Váy ca rô – áo vàng.</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Quần trắng – áo đen</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Quấn trắng – áo vàng.</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TextBox 9"/>
          <p:cNvSpPr txBox="1"/>
          <p:nvPr/>
        </p:nvSpPr>
        <p:spPr>
          <a:xfrm>
            <a:off x="669700" y="4097669"/>
            <a:ext cx="4812407" cy="369332"/>
          </a:xfrm>
          <a:prstGeom prst="rect">
            <a:avLst/>
          </a:prstGeom>
          <a:noFill/>
        </p:spPr>
        <p:txBody>
          <a:bodyPr wrap="square" rtlCol="0">
            <a:spAutoFit/>
          </a:bodyPr>
          <a:lstStyle/>
          <a:p>
            <a:endParaRPr lang="en-US" dirty="0"/>
          </a:p>
        </p:txBody>
      </p:sp>
      <p:sp>
        <p:nvSpPr>
          <p:cNvPr id="3" name="Snip Same Side Corner Rectangle 2"/>
          <p:cNvSpPr/>
          <p:nvPr/>
        </p:nvSpPr>
        <p:spPr>
          <a:xfrm>
            <a:off x="807076" y="1330651"/>
            <a:ext cx="3979572" cy="1615306"/>
          </a:xfrm>
          <a:prstGeom prst="snip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váy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478665" y="1277189"/>
            <a:ext cx="4636394" cy="172223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váy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377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xit" presetSubtype="0" fill="hold" grpId="1" nodeType="clickEffect">
                                  <p:stCondLst>
                                    <p:cond delay="0"/>
                                  </p:stCondLst>
                                  <p:childTnLst>
                                    <p:anim calcmode="lin" valueType="num">
                                      <p:cBhvr>
                                        <p:cTn id="16" dur="1000"/>
                                        <p:tgtEl>
                                          <p:spTgt spid="3"/>
                                        </p:tgtEl>
                                        <p:attrNameLst>
                                          <p:attrName>ppt_w</p:attrName>
                                        </p:attrNameLst>
                                      </p:cBhvr>
                                      <p:tavLst>
                                        <p:tav tm="0">
                                          <p:val>
                                            <p:strVal val="ppt_w"/>
                                          </p:val>
                                        </p:tav>
                                        <p:tav tm="100000">
                                          <p:val>
                                            <p:strVal val="ppt_w*0.70"/>
                                          </p:val>
                                        </p:tav>
                                      </p:tavLst>
                                    </p:anim>
                                    <p:anim calcmode="lin" valueType="num">
                                      <p:cBhvr>
                                        <p:cTn id="17" dur="1000"/>
                                        <p:tgtEl>
                                          <p:spTgt spid="3"/>
                                        </p:tgtEl>
                                        <p:attrNameLst>
                                          <p:attrName>ppt_h</p:attrName>
                                        </p:attrNameLst>
                                      </p:cBhvr>
                                      <p:tavLst>
                                        <p:tav tm="0">
                                          <p:val>
                                            <p:strVal val="ppt_h"/>
                                          </p:val>
                                        </p:tav>
                                        <p:tav tm="100000">
                                          <p:val>
                                            <p:strVal val="ppt_h"/>
                                          </p:val>
                                        </p:tav>
                                      </p:tavLst>
                                    </p:anim>
                                    <p:animEffect transition="out" filter="fade">
                                      <p:cBhvr>
                                        <p:cTn id="18" dur="1000"/>
                                        <p:tgtEl>
                                          <p:spTgt spid="3"/>
                                        </p:tgtEl>
                                      </p:cBhvr>
                                    </p:animEffect>
                                    <p:set>
                                      <p:cBhvr>
                                        <p:cTn id="19" dur="1" fill="hold">
                                          <p:stCondLst>
                                            <p:cond delay="999"/>
                                          </p:stCondLst>
                                        </p:cTn>
                                        <p:tgtEl>
                                          <p:spTgt spid="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xit" presetSubtype="10" fill="hold" grpId="1" nodeType="clickEffect">
                                  <p:stCondLst>
                                    <p:cond delay="0"/>
                                  </p:stCondLst>
                                  <p:childTnLst>
                                    <p:animEffect transition="out" filter="blinds(horizontal)">
                                      <p:cBhvr>
                                        <p:cTn id="34" dur="500"/>
                                        <p:tgtEl>
                                          <p:spTgt spid="4"/>
                                        </p:tgtEl>
                                      </p:cBhvr>
                                    </p:animEffect>
                                    <p:set>
                                      <p:cBhvr>
                                        <p:cTn id="35" dur="1" fill="hold">
                                          <p:stCondLst>
                                            <p:cond delay="499"/>
                                          </p:stCondLst>
                                        </p:cTn>
                                        <p:tgtEl>
                                          <p:spTgt spid="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animBg="1"/>
      <p:bldP spid="3" grpId="1" animBg="1"/>
      <p:bldP spid="4" grpId="0" animBg="1"/>
      <p:bldP spid="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30338" y="744538"/>
            <a:ext cx="601591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HS </a:t>
            </a:r>
            <a:r>
              <a:rPr kumimoji="0" lang="vi-VN"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quan sát Hình 1 trong SGK</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chemeClr val="tx1"/>
                </a:solidFill>
                <a:effectLst/>
                <a:latin typeface="Arial" panose="020B0604020202020204" pitchFamily="34" charset="0"/>
              </a:rPr>
              <a:t>? Tính</a:t>
            </a:r>
            <a:r>
              <a:rPr kumimoji="0" lang="vi-VN" sz="2400" b="0" i="0" u="none" strike="noStrike" cap="none" normalizeH="0" dirty="0" smtClean="0">
                <a:ln>
                  <a:noFill/>
                </a:ln>
                <a:solidFill>
                  <a:schemeClr val="tx1"/>
                </a:solidFill>
                <a:effectLst/>
                <a:latin typeface="Arial" panose="020B0604020202020204" pitchFamily="34" charset="0"/>
              </a:rPr>
              <a:t> diện tích hình chữ nhật lớn nhất.</a:t>
            </a:r>
          </a:p>
          <a:p>
            <a:pPr marL="0" marR="0" lvl="0" indent="0" algn="l" defTabSz="914400" rtl="0" eaLnBrk="0" fontAlgn="base" latinLnBrk="0" hangingPunct="0">
              <a:lnSpc>
                <a:spcPct val="100000"/>
              </a:lnSpc>
              <a:spcBef>
                <a:spcPct val="0"/>
              </a:spcBef>
              <a:spcAft>
                <a:spcPct val="0"/>
              </a:spcAft>
              <a:buClrTx/>
              <a:buSzTx/>
              <a:buFontTx/>
              <a:buNone/>
              <a:tabLst/>
            </a:pPr>
            <a:r>
              <a:rPr lang="vi-VN" sz="2400" baseline="0" dirty="0" smtClean="0">
                <a:latin typeface="Arial" panose="020B0604020202020204" pitchFamily="34" charset="0"/>
              </a:rPr>
              <a:t>? Tính</a:t>
            </a:r>
            <a:r>
              <a:rPr lang="vi-VN" sz="2400" dirty="0" smtClean="0">
                <a:latin typeface="Arial" panose="020B0604020202020204" pitchFamily="34" charset="0"/>
              </a:rPr>
              <a:t> diện tích của 3 hình vuông có cạnh là x và hình chữ nhật có 2 cạnh là 2 và x.</a:t>
            </a:r>
          </a:p>
        </p:txBody>
      </p:sp>
      <p:pic>
        <p:nvPicPr>
          <p:cNvPr id="2051" name="Picture 3"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6254" y="304886"/>
            <a:ext cx="5474045" cy="274581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230338" y="2403944"/>
            <a:ext cx="58356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rgbClr val="FF0000"/>
                </a:solidFill>
                <a:effectLst/>
                <a:latin typeface="Arial" panose="020B0604020202020204" pitchFamily="34" charset="0"/>
              </a:rPr>
              <a:t>Diện</a:t>
            </a:r>
            <a:r>
              <a:rPr kumimoji="0" lang="vi-VN" sz="2400" b="0" i="0" u="none" strike="noStrike" cap="none" normalizeH="0" dirty="0" smtClean="0">
                <a:ln>
                  <a:noFill/>
                </a:ln>
                <a:solidFill>
                  <a:srgbClr val="FF0000"/>
                </a:solidFill>
                <a:effectLst/>
                <a:latin typeface="Arial" panose="020B0604020202020204" pitchFamily="34" charset="0"/>
              </a:rPr>
              <a:t> tích hình chữ nhật lớn nhất</a:t>
            </a:r>
            <a:r>
              <a:rPr lang="vi-VN" sz="2400" baseline="0" dirty="0" smtClean="0">
                <a:solidFill>
                  <a:srgbClr val="FF0000"/>
                </a:solidFill>
                <a:latin typeface="Arial" panose="020B0604020202020204" pitchFamily="34" charset="0"/>
              </a:rPr>
              <a:t>  </a:t>
            </a:r>
            <a:endParaRPr kumimoji="0" lang="vi-VN" sz="2400" b="0" i="0" u="none" strike="noStrike" cap="none" normalizeH="0" baseline="0" dirty="0" smtClean="0">
              <a:ln>
                <a:noFill/>
              </a:ln>
              <a:solidFill>
                <a:srgbClr val="FF0000"/>
              </a:solidFill>
              <a:effectLst/>
              <a:latin typeface="Arial" panose="020B0604020202020204"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637240803"/>
              </p:ext>
            </p:extLst>
          </p:nvPr>
        </p:nvGraphicFramePr>
        <p:xfrm>
          <a:off x="500063" y="2969632"/>
          <a:ext cx="2776382" cy="653267"/>
        </p:xfrm>
        <a:graphic>
          <a:graphicData uri="http://schemas.openxmlformats.org/presentationml/2006/ole">
            <mc:AlternateContent xmlns:mc="http://schemas.openxmlformats.org/markup-compatibility/2006">
              <mc:Choice xmlns:v="urn:schemas-microsoft-com:vml" Requires="v">
                <p:oleObj spid="_x0000_s2093" name="Equation" r:id="rId4" imgW="1079280" imgH="253800" progId="Equation.DSMT4">
                  <p:embed/>
                </p:oleObj>
              </mc:Choice>
              <mc:Fallback>
                <p:oleObj name="Equation" r:id="rId4" imgW="1079280" imgH="253800" progId="Equation.DSMT4">
                  <p:embed/>
                  <p:pic>
                    <p:nvPicPr>
                      <p:cNvPr id="0" name=""/>
                      <p:cNvPicPr/>
                      <p:nvPr/>
                    </p:nvPicPr>
                    <p:blipFill>
                      <a:blip r:embed="rId5"/>
                      <a:stretch>
                        <a:fillRect/>
                      </a:stretch>
                    </p:blipFill>
                    <p:spPr>
                      <a:xfrm>
                        <a:off x="500063" y="2969632"/>
                        <a:ext cx="2776382" cy="653267"/>
                      </a:xfrm>
                      <a:prstGeom prst="rect">
                        <a:avLst/>
                      </a:prstGeom>
                    </p:spPr>
                  </p:pic>
                </p:oleObj>
              </mc:Fallback>
            </mc:AlternateContent>
          </a:graphicData>
        </a:graphic>
      </p:graphicFrame>
      <p:sp>
        <p:nvSpPr>
          <p:cNvPr id="7" name="Rectangle 6"/>
          <p:cNvSpPr/>
          <p:nvPr/>
        </p:nvSpPr>
        <p:spPr>
          <a:xfrm>
            <a:off x="230339" y="3684164"/>
            <a:ext cx="6096000" cy="830997"/>
          </a:xfrm>
          <a:prstGeom prst="rect">
            <a:avLst/>
          </a:prstGeom>
        </p:spPr>
        <p:txBody>
          <a:bodyPr>
            <a:spAutoFit/>
          </a:bodyPr>
          <a:lstStyle/>
          <a:p>
            <a:pPr lvl="0" eaLnBrk="0" fontAlgn="base" hangingPunct="0">
              <a:spcBef>
                <a:spcPct val="0"/>
              </a:spcBef>
              <a:spcAft>
                <a:spcPct val="0"/>
              </a:spcAft>
            </a:pPr>
            <a:r>
              <a:rPr lang="vi-VN" sz="2400" dirty="0" smtClean="0">
                <a:solidFill>
                  <a:srgbClr val="FF0000"/>
                </a:solidFill>
                <a:latin typeface="+mj-lt"/>
              </a:rPr>
              <a:t>Diện </a:t>
            </a:r>
            <a:r>
              <a:rPr lang="vi-VN" sz="2400" dirty="0">
                <a:solidFill>
                  <a:srgbClr val="FF0000"/>
                </a:solidFill>
                <a:latin typeface="+mj-lt"/>
              </a:rPr>
              <a:t>tích của 3 hình vuông có cạnh là x và hình chữ nhật có 2 cạnh là 2 và x</a:t>
            </a:r>
          </a:p>
        </p:txBody>
      </p:sp>
      <p:graphicFrame>
        <p:nvGraphicFramePr>
          <p:cNvPr id="11" name="Object 10"/>
          <p:cNvGraphicFramePr>
            <a:graphicFrameLocks noChangeAspect="1"/>
          </p:cNvGraphicFramePr>
          <p:nvPr>
            <p:extLst>
              <p:ext uri="{D42A27DB-BD31-4B8C-83A1-F6EECF244321}">
                <p14:modId xmlns:p14="http://schemas.microsoft.com/office/powerpoint/2010/main" val="2553444472"/>
              </p:ext>
            </p:extLst>
          </p:nvPr>
        </p:nvGraphicFramePr>
        <p:xfrm>
          <a:off x="777875" y="4697413"/>
          <a:ext cx="2417763" cy="620712"/>
        </p:xfrm>
        <a:graphic>
          <a:graphicData uri="http://schemas.openxmlformats.org/presentationml/2006/ole">
            <mc:AlternateContent xmlns:mc="http://schemas.openxmlformats.org/markup-compatibility/2006">
              <mc:Choice xmlns:v="urn:schemas-microsoft-com:vml" Requires="v">
                <p:oleObj spid="_x0000_s2094" name="Equation" r:id="rId6" imgW="939600" imgH="241200" progId="Equation.DSMT4">
                  <p:embed/>
                </p:oleObj>
              </mc:Choice>
              <mc:Fallback>
                <p:oleObj name="Equation" r:id="rId6" imgW="939600" imgH="241200" progId="Equation.DSMT4">
                  <p:embed/>
                  <p:pic>
                    <p:nvPicPr>
                      <p:cNvPr id="0" name=""/>
                      <p:cNvPicPr/>
                      <p:nvPr/>
                    </p:nvPicPr>
                    <p:blipFill>
                      <a:blip r:embed="rId7"/>
                      <a:stretch>
                        <a:fillRect/>
                      </a:stretch>
                    </p:blipFill>
                    <p:spPr>
                      <a:xfrm>
                        <a:off x="777875" y="4697413"/>
                        <a:ext cx="2417763" cy="620712"/>
                      </a:xfrm>
                      <a:prstGeom prst="rect">
                        <a:avLst/>
                      </a:prstGeom>
                    </p:spPr>
                  </p:pic>
                </p:oleObj>
              </mc:Fallback>
            </mc:AlternateContent>
          </a:graphicData>
        </a:graphic>
      </p:graphicFrame>
      <p:sp>
        <p:nvSpPr>
          <p:cNvPr id="9" name="Rectangle 8"/>
          <p:cNvSpPr/>
          <p:nvPr/>
        </p:nvSpPr>
        <p:spPr>
          <a:xfrm>
            <a:off x="230339" y="5365664"/>
            <a:ext cx="6096000" cy="461665"/>
          </a:xfrm>
          <a:prstGeom prst="rect">
            <a:avLst/>
          </a:prstGeom>
        </p:spPr>
        <p:txBody>
          <a:bodyPr>
            <a:spAutoFit/>
          </a:bodyPr>
          <a:lstStyle/>
          <a:p>
            <a:pPr lvl="0" eaLnBrk="0" fontAlgn="base" hangingPunct="0">
              <a:spcBef>
                <a:spcPct val="0"/>
              </a:spcBef>
              <a:spcAft>
                <a:spcPct val="0"/>
              </a:spcAft>
            </a:pPr>
            <a:r>
              <a:rPr lang="vi-VN" sz="2400" dirty="0">
                <a:solidFill>
                  <a:srgbClr val="FF0000"/>
                </a:solidFill>
              </a:rPr>
              <a:t>? Nhận xét về </a:t>
            </a:r>
            <a:r>
              <a:rPr lang="vi-VN" sz="2400" dirty="0" smtClean="0">
                <a:solidFill>
                  <a:srgbClr val="FF0000"/>
                </a:solidFill>
              </a:rPr>
              <a:t>2 diện tích trên</a:t>
            </a:r>
            <a:endParaRPr lang="vi-VN" sz="2400" dirty="0">
              <a:solidFill>
                <a:srgbClr val="FF0000"/>
              </a:solidFill>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2323606964"/>
              </p:ext>
            </p:extLst>
          </p:nvPr>
        </p:nvGraphicFramePr>
        <p:xfrm>
          <a:off x="500063" y="5904250"/>
          <a:ext cx="3332162" cy="588963"/>
        </p:xfrm>
        <a:graphic>
          <a:graphicData uri="http://schemas.openxmlformats.org/presentationml/2006/ole">
            <mc:AlternateContent xmlns:mc="http://schemas.openxmlformats.org/markup-compatibility/2006">
              <mc:Choice xmlns:v="urn:schemas-microsoft-com:vml" Requires="v">
                <p:oleObj spid="_x0000_s2095" name="Equation" r:id="rId8" imgW="1295280" imgH="228600" progId="Equation.DSMT4">
                  <p:embed/>
                </p:oleObj>
              </mc:Choice>
              <mc:Fallback>
                <p:oleObj name="Equation" r:id="rId8" imgW="1295280" imgH="228600" progId="Equation.DSMT4">
                  <p:embed/>
                  <p:pic>
                    <p:nvPicPr>
                      <p:cNvPr id="0" name=""/>
                      <p:cNvPicPr/>
                      <p:nvPr/>
                    </p:nvPicPr>
                    <p:blipFill>
                      <a:blip r:embed="rId9"/>
                      <a:stretch>
                        <a:fillRect/>
                      </a:stretch>
                    </p:blipFill>
                    <p:spPr>
                      <a:xfrm>
                        <a:off x="500063" y="5904250"/>
                        <a:ext cx="3332162" cy="588963"/>
                      </a:xfrm>
                      <a:prstGeom prst="rect">
                        <a:avLst/>
                      </a:prstGeom>
                    </p:spPr>
                  </p:pic>
                </p:oleObj>
              </mc:Fallback>
            </mc:AlternateContent>
          </a:graphicData>
        </a:graphic>
      </p:graphicFrame>
    </p:spTree>
    <p:extLst>
      <p:ext uri="{BB962C8B-B14F-4D97-AF65-F5344CB8AC3E}">
        <p14:creationId xmlns:p14="http://schemas.microsoft.com/office/powerpoint/2010/main" val="174724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0356" y="408914"/>
            <a:ext cx="11457904" cy="6838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200" b="1" smtClean="0">
                <a:solidFill>
                  <a:srgbClr val="FF0000"/>
                </a:solidFill>
                <a:latin typeface="Times New Roman" panose="02020603050405020304" pitchFamily="18" charset="0"/>
                <a:cs typeface="Times New Roman" panose="02020603050405020304" pitchFamily="18" charset="0"/>
              </a:rPr>
              <a:t>§ 4: </a:t>
            </a:r>
            <a:r>
              <a:rPr lang="vi-VN" sz="3200" b="1" smtClean="0">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35198" y="2083689"/>
            <a:ext cx="9611932" cy="830997"/>
          </a:xfrm>
          <a:prstGeom prst="rect">
            <a:avLst/>
          </a:prstGeom>
        </p:spPr>
        <p:txBody>
          <a:bodyPr wrap="square">
            <a:spAutoFit/>
          </a:bodyPr>
          <a:lstStyle/>
          <a:p>
            <a:pPr>
              <a:spcAft>
                <a:spcPts val="0"/>
              </a:spcAft>
            </a:pPr>
            <a:r>
              <a:rPr lang="vi-VN" sz="2400" b="1" dirty="0" smtClean="0">
                <a:effectLst/>
                <a:latin typeface="Times New Roman" panose="02020603050405020304" pitchFamily="18" charset="0"/>
                <a:ea typeface="Times New Roman" panose="02020603050405020304" pitchFamily="18" charset="0"/>
              </a:rPr>
              <a:t>Quy tắc: </a:t>
            </a:r>
            <a:r>
              <a:rPr lang="vi-VN" sz="2400" dirty="0" smtClean="0">
                <a:effectLst/>
                <a:latin typeface="Times New Roman" panose="02020603050405020304" pitchFamily="18" charset="0"/>
                <a:ea typeface="Times New Roman" panose="02020603050405020304" pitchFamily="18" charset="0"/>
              </a:rPr>
              <a:t> Muốn nhân một đa thức với một đa thức, ta nhân mỗi đơn thức của đa thức này với từng đơn thức của đa thức kia rồi cộng các tích với nhau.</a:t>
            </a:r>
            <a:endParaRPr lang="en-US" sz="2400" dirty="0">
              <a:effectLst/>
              <a:latin typeface="Times New Roman" panose="02020603050405020304" pitchFamily="18" charset="0"/>
              <a:ea typeface="Times New Roman" panose="02020603050405020304" pitchFamily="18" charset="0"/>
            </a:endParaRPr>
          </a:p>
        </p:txBody>
      </p:sp>
      <p:sp>
        <p:nvSpPr>
          <p:cNvPr id="6" name="Rectangle 5"/>
          <p:cNvSpPr/>
          <p:nvPr/>
        </p:nvSpPr>
        <p:spPr>
          <a:xfrm>
            <a:off x="394952" y="4053991"/>
            <a:ext cx="6096000" cy="455317"/>
          </a:xfrm>
          <a:prstGeom prst="rect">
            <a:avLst/>
          </a:prstGeom>
        </p:spPr>
        <p:txBody>
          <a:bodyPr>
            <a:spAutoFit/>
          </a:bodyPr>
          <a:lstStyle/>
          <a:p>
            <a:pPr algn="just">
              <a:lnSpc>
                <a:spcPct val="105000"/>
              </a:lnSpc>
              <a:spcAft>
                <a:spcPts val="0"/>
              </a:spcAft>
            </a:pPr>
            <a:r>
              <a:rPr lang="vi-VN" sz="2400" b="1" dirty="0" smtClean="0">
                <a:effectLst/>
                <a:latin typeface="Times New Roman" panose="02020603050405020304" pitchFamily="18" charset="0"/>
                <a:ea typeface="Times New Roman" panose="02020603050405020304" pitchFamily="18" charset="0"/>
              </a:rPr>
              <a:t>Giải</a:t>
            </a:r>
            <a:endParaRPr lang="en-US" sz="2400" dirty="0" smtClean="0">
              <a:effectLst/>
              <a:latin typeface="Times New Roman" panose="02020603050405020304" pitchFamily="18" charset="0"/>
              <a:ea typeface="Times New Roman" panose="0202060305040502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415176194"/>
              </p:ext>
            </p:extLst>
          </p:nvPr>
        </p:nvGraphicFramePr>
        <p:xfrm>
          <a:off x="435198" y="4674817"/>
          <a:ext cx="2486007" cy="473953"/>
        </p:xfrm>
        <a:graphic>
          <a:graphicData uri="http://schemas.openxmlformats.org/presentationml/2006/ole">
            <mc:AlternateContent xmlns:mc="http://schemas.openxmlformats.org/markup-compatibility/2006">
              <mc:Choice xmlns:v="urn:schemas-microsoft-com:vml" Requires="v">
                <p:oleObj spid="_x0000_s3104" name="Equation" r:id="rId3" imgW="1600200" imgH="253800" progId="Equation.DSMT4">
                  <p:embed/>
                </p:oleObj>
              </mc:Choice>
              <mc:Fallback>
                <p:oleObj name="Equation" r:id="rId3" imgW="1600200" imgH="253800" progId="Equation.DSMT4">
                  <p:embed/>
                  <p:pic>
                    <p:nvPicPr>
                      <p:cNvPr id="0" name=""/>
                      <p:cNvPicPr/>
                      <p:nvPr/>
                    </p:nvPicPr>
                    <p:blipFill>
                      <a:blip r:embed="rId4"/>
                      <a:stretch>
                        <a:fillRect/>
                      </a:stretch>
                    </p:blipFill>
                    <p:spPr>
                      <a:xfrm>
                        <a:off x="435198" y="4674817"/>
                        <a:ext cx="2486007" cy="47395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227849367"/>
              </p:ext>
            </p:extLst>
          </p:nvPr>
        </p:nvGraphicFramePr>
        <p:xfrm>
          <a:off x="394952" y="5147057"/>
          <a:ext cx="4103878" cy="1303369"/>
        </p:xfrm>
        <a:graphic>
          <a:graphicData uri="http://schemas.openxmlformats.org/presentationml/2006/ole">
            <mc:AlternateContent xmlns:mc="http://schemas.openxmlformats.org/markup-compatibility/2006">
              <mc:Choice xmlns:v="urn:schemas-microsoft-com:vml" Requires="v">
                <p:oleObj spid="_x0000_s3105" name="Equation" r:id="rId5" imgW="2641320" imgH="698400" progId="Equation.DSMT4">
                  <p:embed/>
                </p:oleObj>
              </mc:Choice>
              <mc:Fallback>
                <p:oleObj name="Equation" r:id="rId5" imgW="2641320" imgH="698400" progId="Equation.DSMT4">
                  <p:embed/>
                  <p:pic>
                    <p:nvPicPr>
                      <p:cNvPr id="0" name=""/>
                      <p:cNvPicPr/>
                      <p:nvPr/>
                    </p:nvPicPr>
                    <p:blipFill>
                      <a:blip r:embed="rId6"/>
                      <a:stretch>
                        <a:fillRect/>
                      </a:stretch>
                    </p:blipFill>
                    <p:spPr>
                      <a:xfrm>
                        <a:off x="394952" y="5147057"/>
                        <a:ext cx="4103878" cy="1303369"/>
                      </a:xfrm>
                      <a:prstGeom prst="rect">
                        <a:avLst/>
                      </a:prstGeom>
                    </p:spPr>
                  </p:pic>
                </p:oleObj>
              </mc:Fallback>
            </mc:AlternateContent>
          </a:graphicData>
        </a:graphic>
      </p:graphicFrame>
      <p:sp>
        <p:nvSpPr>
          <p:cNvPr id="13" name="Rectangle 12"/>
          <p:cNvSpPr/>
          <p:nvPr/>
        </p:nvSpPr>
        <p:spPr>
          <a:xfrm>
            <a:off x="394952" y="3057485"/>
            <a:ext cx="8852078" cy="830997"/>
          </a:xfrm>
          <a:prstGeom prst="rect">
            <a:avLst/>
          </a:prstGeom>
        </p:spPr>
        <p:txBody>
          <a:bodyPr wrap="square">
            <a:spAutoFit/>
          </a:bodyPr>
          <a:lstStyle/>
          <a:p>
            <a:pPr lvl="0" algn="just" eaLnBrk="0" fontAlgn="base" hangingPunct="0">
              <a:spcBef>
                <a:spcPct val="0"/>
              </a:spcBef>
              <a:spcAft>
                <a:spcPct val="0"/>
              </a:spcAft>
            </a:pPr>
            <a:r>
              <a:rPr lang="vi-VN" sz="2400" b="1" dirty="0">
                <a:solidFill>
                  <a:srgbClr val="FF0000"/>
                </a:solidFill>
                <a:ea typeface="Times New Roman" panose="02020603050405020304" pitchFamily="18" charset="0"/>
              </a:rPr>
              <a:t>Thực hành 1</a:t>
            </a:r>
            <a:endParaRPr kumimoji="0" lang="en-US" sz="2400" b="0" i="0" u="none" strike="noStrike" cap="none" normalizeH="0" baseline="0" dirty="0" smtClean="0">
              <a:ln>
                <a:noFill/>
              </a:ln>
              <a:solidFill>
                <a:srgbClr val="FF0000"/>
              </a:solidFill>
              <a:effectLst/>
              <a:latin typeface="Arial" panose="020B0604020202020204" pitchFamily="34" charset="0"/>
            </a:endParaRPr>
          </a:p>
          <a:p>
            <a:pPr lvl="0" algn="just" eaLnBrk="0" fontAlgn="base" hangingPunct="0">
              <a:spcBef>
                <a:spcPct val="0"/>
              </a:spcBef>
              <a:spcAft>
                <a:spcPct val="0"/>
              </a:spcAft>
            </a:pPr>
            <a:r>
              <a:rPr lang="vi-VN" sz="2400" dirty="0">
                <a:solidFill>
                  <a:srgbClr val="FF0000"/>
                </a:solidFill>
                <a:ea typeface="Times New Roman" panose="02020603050405020304" pitchFamily="18" charset="0"/>
              </a:rPr>
              <a:t>Hs thực hiện phép nhân: (4x – 3)(2x</a:t>
            </a:r>
            <a:r>
              <a:rPr lang="vi-VN" sz="2400" baseline="30000" dirty="0">
                <a:solidFill>
                  <a:srgbClr val="FF0000"/>
                </a:solidFill>
                <a:ea typeface="Times New Roman" panose="02020603050405020304" pitchFamily="18" charset="0"/>
              </a:rPr>
              <a:t>2</a:t>
            </a:r>
            <a:r>
              <a:rPr lang="vi-VN" sz="2400" dirty="0">
                <a:solidFill>
                  <a:srgbClr val="FF0000"/>
                </a:solidFill>
                <a:ea typeface="Times New Roman" panose="02020603050405020304" pitchFamily="18" charset="0"/>
              </a:rPr>
              <a:t> + 5x – 6).</a:t>
            </a:r>
            <a:endParaRPr kumimoji="0" lang="en-US" sz="2400" b="0" i="0" u="none" strike="noStrike" cap="none" normalizeH="0" baseline="0" dirty="0" smtClean="0">
              <a:ln>
                <a:noFill/>
              </a:ln>
              <a:solidFill>
                <a:srgbClr val="FF0000"/>
              </a:solidFill>
              <a:effectLst/>
              <a:latin typeface="Arial" panose="020B0604020202020204" pitchFamily="34" charset="0"/>
            </a:endParaRPr>
          </a:p>
        </p:txBody>
      </p:sp>
      <p:sp>
        <p:nvSpPr>
          <p:cNvPr id="14" name="Rectangle 13"/>
          <p:cNvSpPr/>
          <p:nvPr/>
        </p:nvSpPr>
        <p:spPr>
          <a:xfrm>
            <a:off x="394952" y="1463393"/>
            <a:ext cx="4286751" cy="461665"/>
          </a:xfrm>
          <a:prstGeom prst="rect">
            <a:avLst/>
          </a:prstGeom>
        </p:spPr>
        <p:txBody>
          <a:bodyPr wrap="none">
            <a:spAutoFit/>
          </a:bodyPr>
          <a:lstStyle/>
          <a:p>
            <a:pPr algn="just">
              <a:spcAft>
                <a:spcPts val="0"/>
              </a:spcAft>
            </a:pPr>
            <a:r>
              <a:rPr lang="vi-VN" sz="2400" b="1" dirty="0" smtClean="0">
                <a:solidFill>
                  <a:srgbClr val="0000FF"/>
                </a:solidFill>
                <a:effectLst/>
                <a:latin typeface="Times New Roman" panose="02020603050405020304" pitchFamily="18" charset="0"/>
                <a:ea typeface="Times New Roman" panose="02020603050405020304" pitchFamily="18" charset="0"/>
              </a:rPr>
              <a:t>1. Phép nhân đa thức một biến.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6067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1000"/>
                                        <p:tgtEl>
                                          <p:spTgt spid="13">
                                            <p:txEl>
                                              <p:pRg st="0" end="0"/>
                                            </p:txEl>
                                          </p:spTgt>
                                        </p:tgtEl>
                                      </p:cBhvr>
                                    </p:animEffect>
                                    <p:anim calcmode="lin" valueType="num">
                                      <p:cBhvr>
                                        <p:cTn id="1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1000"/>
                                        <p:tgtEl>
                                          <p:spTgt spid="13">
                                            <p:txEl>
                                              <p:pRg st="1" end="1"/>
                                            </p:txEl>
                                          </p:spTgt>
                                        </p:tgtEl>
                                      </p:cBhvr>
                                    </p:animEffect>
                                    <p:anim calcmode="lin" valueType="num">
                                      <p:cBhvr>
                                        <p:cTn id="1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73939" y="383447"/>
            <a:ext cx="109178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rPr>
              <a:t>Vận dụng 1</a:t>
            </a:r>
            <a:endParaRPr kumimoji="0" lang="en-US" sz="2400" b="0" i="0" u="none" strike="noStrike" cap="none" normalizeH="0" baseline="0" dirty="0" smtClean="0">
              <a:ln>
                <a:noFill/>
              </a:ln>
              <a:solidFill>
                <a:srgbClr val="FF0000"/>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rPr>
              <a:t>Tìm đa thức theo biến x biểu thị thể tích của hình hộp chữ  nhật có kích thước như Hình 2</a:t>
            </a:r>
            <a:r>
              <a:rPr kumimoji="0" lang="vi-VN"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vi-VN" sz="1800" b="0" i="0" u="none" strike="noStrike" cap="none" normalizeH="0" baseline="0" dirty="0" smtClean="0">
              <a:ln>
                <a:noFill/>
              </a:ln>
              <a:solidFill>
                <a:schemeClr val="tx1"/>
              </a:solidFill>
              <a:effectLst/>
              <a:latin typeface="Arial" panose="020B0604020202020204" pitchFamily="34" charset="0"/>
            </a:endParaRPr>
          </a:p>
        </p:txBody>
      </p:sp>
      <p:pic>
        <p:nvPicPr>
          <p:cNvPr id="4097" name="Picture 1"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6304" y="1719052"/>
            <a:ext cx="4333938" cy="337568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384213447"/>
              </p:ext>
            </p:extLst>
          </p:nvPr>
        </p:nvGraphicFramePr>
        <p:xfrm>
          <a:off x="522936" y="2276273"/>
          <a:ext cx="3985501" cy="521348"/>
        </p:xfrm>
        <a:graphic>
          <a:graphicData uri="http://schemas.openxmlformats.org/presentationml/2006/ole">
            <mc:AlternateContent xmlns:mc="http://schemas.openxmlformats.org/markup-compatibility/2006">
              <mc:Choice xmlns:v="urn:schemas-microsoft-com:vml" Requires="v">
                <p:oleObj spid="_x0000_s4125" name="Equation" r:id="rId4" imgW="2565360" imgH="279360" progId="Equation.DSMT4">
                  <p:embed/>
                </p:oleObj>
              </mc:Choice>
              <mc:Fallback>
                <p:oleObj name="Equation" r:id="rId4" imgW="2565360" imgH="279360" progId="Equation.DSMT4">
                  <p:embed/>
                  <p:pic>
                    <p:nvPicPr>
                      <p:cNvPr id="0" name=""/>
                      <p:cNvPicPr/>
                      <p:nvPr/>
                    </p:nvPicPr>
                    <p:blipFill>
                      <a:blip r:embed="rId5"/>
                      <a:stretch>
                        <a:fillRect/>
                      </a:stretch>
                    </p:blipFill>
                    <p:spPr>
                      <a:xfrm>
                        <a:off x="522936" y="2276273"/>
                        <a:ext cx="3985501" cy="52134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08670389"/>
              </p:ext>
            </p:extLst>
          </p:nvPr>
        </p:nvGraphicFramePr>
        <p:xfrm>
          <a:off x="485641" y="2804068"/>
          <a:ext cx="4498484" cy="1895810"/>
        </p:xfrm>
        <a:graphic>
          <a:graphicData uri="http://schemas.openxmlformats.org/presentationml/2006/ole">
            <mc:AlternateContent xmlns:mc="http://schemas.openxmlformats.org/markup-compatibility/2006">
              <mc:Choice xmlns:v="urn:schemas-microsoft-com:vml" Requires="v">
                <p:oleObj spid="_x0000_s4126" name="Equation" r:id="rId6" imgW="2895480" imgH="1015920" progId="Equation.DSMT4">
                  <p:embed/>
                </p:oleObj>
              </mc:Choice>
              <mc:Fallback>
                <p:oleObj name="Equation" r:id="rId6" imgW="2895480" imgH="1015920" progId="Equation.DSMT4">
                  <p:embed/>
                  <p:pic>
                    <p:nvPicPr>
                      <p:cNvPr id="0" name=""/>
                      <p:cNvPicPr/>
                      <p:nvPr/>
                    </p:nvPicPr>
                    <p:blipFill>
                      <a:blip r:embed="rId7"/>
                      <a:stretch>
                        <a:fillRect/>
                      </a:stretch>
                    </p:blipFill>
                    <p:spPr>
                      <a:xfrm>
                        <a:off x="485641" y="2804068"/>
                        <a:ext cx="4498484" cy="1895810"/>
                      </a:xfrm>
                      <a:prstGeom prst="rect">
                        <a:avLst/>
                      </a:prstGeom>
                    </p:spPr>
                  </p:pic>
                </p:oleObj>
              </mc:Fallback>
            </mc:AlternateContent>
          </a:graphicData>
        </a:graphic>
      </p:graphicFrame>
      <p:sp>
        <p:nvSpPr>
          <p:cNvPr id="8" name="Rectangle 7"/>
          <p:cNvSpPr/>
          <p:nvPr/>
        </p:nvSpPr>
        <p:spPr>
          <a:xfrm>
            <a:off x="2607973" y="1719052"/>
            <a:ext cx="747320" cy="461665"/>
          </a:xfrm>
          <a:prstGeom prst="rect">
            <a:avLst/>
          </a:prstGeom>
        </p:spPr>
        <p:txBody>
          <a:bodyPr wrap="none">
            <a:spAutoFit/>
          </a:bodyPr>
          <a:lstStyle/>
          <a:p>
            <a:pPr>
              <a:spcAft>
                <a:spcPts val="0"/>
              </a:spcAft>
            </a:pPr>
            <a:r>
              <a:rPr lang="vi-VN" sz="2400" b="1" dirty="0" smtClean="0">
                <a:effectLst/>
                <a:latin typeface="Times New Roman" panose="02020603050405020304" pitchFamily="18" charset="0"/>
                <a:ea typeface="Times New Roman" panose="02020603050405020304" pitchFamily="18" charset="0"/>
              </a:rPr>
              <a:t>Giải</a:t>
            </a:r>
            <a:endParaRPr lang="en-US" sz="2400"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1487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7"/>
                                        </p:tgtEl>
                                        <p:attrNameLst>
                                          <p:attrName>style.visibility</p:attrName>
                                        </p:attrNameLst>
                                      </p:cBhvr>
                                      <p:to>
                                        <p:strVal val="visible"/>
                                      </p:to>
                                    </p:set>
                                    <p:animEffect transition="in" filter="fade">
                                      <p:cBhvr>
                                        <p:cTn id="7" dur="500"/>
                                        <p:tgtEl>
                                          <p:spTgt spid="409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287" y="1691651"/>
            <a:ext cx="5459569" cy="665183"/>
          </a:xfrm>
        </p:spPr>
        <p:txBody>
          <a:bodyPr>
            <a:normAutofit/>
          </a:bodyPr>
          <a:lstStyle/>
          <a:p>
            <a:r>
              <a:rPr lang="vi-VN" sz="2400" b="1" dirty="0" smtClean="0">
                <a:solidFill>
                  <a:srgbClr val="0033CC"/>
                </a:solidFill>
              </a:rPr>
              <a:t>2. </a:t>
            </a:r>
            <a:r>
              <a:rPr lang="nl-NL" sz="2400" b="1" dirty="0" smtClean="0">
                <a:solidFill>
                  <a:srgbClr val="0033CC"/>
                </a:solidFill>
              </a:rPr>
              <a:t>Phép </a:t>
            </a:r>
            <a:r>
              <a:rPr lang="nl-NL" sz="2400" b="1" dirty="0">
                <a:solidFill>
                  <a:srgbClr val="0033CC"/>
                </a:solidFill>
              </a:rPr>
              <a:t>chia đa thức một biến.</a:t>
            </a:r>
            <a:endParaRPr lang="en-US" sz="2400" b="1" dirty="0">
              <a:solidFill>
                <a:srgbClr val="0033CC"/>
              </a:solidFill>
            </a:endParaRPr>
          </a:p>
        </p:txBody>
      </p:sp>
      <p:sp>
        <p:nvSpPr>
          <p:cNvPr id="4" name="TextBox 3"/>
          <p:cNvSpPr txBox="1"/>
          <p:nvPr/>
        </p:nvSpPr>
        <p:spPr>
          <a:xfrm>
            <a:off x="759852" y="2356834"/>
            <a:ext cx="8538693" cy="1846659"/>
          </a:xfrm>
          <a:prstGeom prst="rect">
            <a:avLst/>
          </a:prstGeom>
          <a:noFill/>
        </p:spPr>
        <p:txBody>
          <a:bodyPr wrap="square" rtlCol="0">
            <a:spAutoFit/>
          </a:bodyPr>
          <a:lstStyle/>
          <a:p>
            <a:r>
              <a:rPr lang="vi-VN" sz="2400" b="1" dirty="0"/>
              <a:t>Giao nhiệm vụ học tập:</a:t>
            </a:r>
            <a:endParaRPr lang="en-US" sz="2400" dirty="0"/>
          </a:p>
          <a:p>
            <a:r>
              <a:rPr lang="vi-VN" sz="2400" dirty="0"/>
              <a:t>Yêu cầu HS thực hiện hoạt động khám phá 2</a:t>
            </a:r>
            <a:endParaRPr lang="en-US" sz="2400" dirty="0"/>
          </a:p>
          <a:p>
            <a:r>
              <a:rPr lang="vi-VN" sz="2400" dirty="0"/>
              <a:t>Thực hiện phép nhân (3x + 1)(x</a:t>
            </a:r>
            <a:r>
              <a:rPr lang="vi-VN" sz="2400" baseline="30000" dirty="0"/>
              <a:t>2</a:t>
            </a:r>
            <a:r>
              <a:rPr lang="vi-VN" sz="2400" dirty="0"/>
              <a:t> + 2x + 1) rồi đoán xem </a:t>
            </a:r>
            <a:endParaRPr lang="vi-VN" sz="2400" dirty="0" smtClean="0"/>
          </a:p>
          <a:p>
            <a:r>
              <a:rPr lang="vi-VN" sz="2400" dirty="0" smtClean="0"/>
              <a:t>(</a:t>
            </a:r>
            <a:r>
              <a:rPr lang="vi-VN" sz="2400" dirty="0"/>
              <a:t>3x</a:t>
            </a:r>
            <a:r>
              <a:rPr lang="vi-VN" sz="2400" baseline="30000" dirty="0"/>
              <a:t>3</a:t>
            </a:r>
            <a:r>
              <a:rPr lang="vi-VN" sz="2400" dirty="0"/>
              <a:t> – 5x</a:t>
            </a:r>
            <a:r>
              <a:rPr lang="vi-VN" sz="2400" baseline="30000" dirty="0"/>
              <a:t>2</a:t>
            </a:r>
            <a:r>
              <a:rPr lang="vi-VN" sz="2400" dirty="0"/>
              <a:t> + x + 1) : (3x + 1) bằng đa thức nào?</a:t>
            </a:r>
            <a:endParaRPr lang="en-US" sz="2400" dirty="0"/>
          </a:p>
          <a:p>
            <a:endParaRPr lang="en-US" dirty="0"/>
          </a:p>
        </p:txBody>
      </p:sp>
      <p:sp>
        <p:nvSpPr>
          <p:cNvPr id="5" name="Rectangle 4"/>
          <p:cNvSpPr/>
          <p:nvPr/>
        </p:nvSpPr>
        <p:spPr>
          <a:xfrm>
            <a:off x="884348" y="4268511"/>
            <a:ext cx="8684653" cy="1200329"/>
          </a:xfrm>
          <a:prstGeom prst="rect">
            <a:avLst/>
          </a:prstGeom>
        </p:spPr>
        <p:txBody>
          <a:bodyPr wrap="square">
            <a:spAutoFit/>
          </a:bodyPr>
          <a:lstStyle/>
          <a:p>
            <a:pPr>
              <a:spcAft>
                <a:spcPts val="0"/>
              </a:spcAft>
            </a:pPr>
            <a:r>
              <a:rPr lang="vi-VN" sz="2400" dirty="0" smtClean="0">
                <a:effectLst/>
                <a:latin typeface="Times New Roman" panose="02020603050405020304" pitchFamily="18" charset="0"/>
                <a:ea typeface="Times New Roman" panose="02020603050405020304" pitchFamily="18" charset="0"/>
              </a:rPr>
              <a:t>Hs thực hiện (3x + 1)(x</a:t>
            </a:r>
            <a:r>
              <a:rPr lang="vi-VN" sz="2400" baseline="30000" dirty="0" smtClean="0">
                <a:effectLst/>
                <a:latin typeface="Times New Roman" panose="02020603050405020304" pitchFamily="18" charset="0"/>
                <a:ea typeface="Times New Roman" panose="02020603050405020304" pitchFamily="18" charset="0"/>
              </a:rPr>
              <a:t>2</a:t>
            </a:r>
            <a:r>
              <a:rPr lang="vi-VN" sz="2400" dirty="0" smtClean="0">
                <a:effectLst/>
                <a:latin typeface="Times New Roman" panose="02020603050405020304" pitchFamily="18" charset="0"/>
                <a:ea typeface="Times New Roman" panose="02020603050405020304" pitchFamily="18" charset="0"/>
              </a:rPr>
              <a:t> + 2x + 1) = 3x</a:t>
            </a:r>
            <a:r>
              <a:rPr lang="vi-VN" sz="2400" baseline="30000" dirty="0" smtClean="0">
                <a:effectLst/>
                <a:latin typeface="Times New Roman" panose="02020603050405020304" pitchFamily="18" charset="0"/>
                <a:ea typeface="Times New Roman" panose="02020603050405020304" pitchFamily="18" charset="0"/>
              </a:rPr>
              <a:t>3</a:t>
            </a:r>
            <a:r>
              <a:rPr lang="vi-VN" sz="2400" dirty="0" smtClean="0">
                <a:effectLst/>
                <a:latin typeface="Times New Roman" panose="02020603050405020304" pitchFamily="18" charset="0"/>
                <a:ea typeface="Times New Roman" panose="02020603050405020304" pitchFamily="18" charset="0"/>
              </a:rPr>
              <a:t> – 5x</a:t>
            </a:r>
            <a:r>
              <a:rPr lang="vi-VN" sz="2400" baseline="30000" dirty="0" smtClean="0">
                <a:effectLst/>
                <a:latin typeface="Times New Roman" panose="02020603050405020304" pitchFamily="18" charset="0"/>
                <a:ea typeface="Times New Roman" panose="02020603050405020304" pitchFamily="18" charset="0"/>
              </a:rPr>
              <a:t>2</a:t>
            </a:r>
            <a:r>
              <a:rPr lang="vi-VN" sz="2400" dirty="0" smtClean="0">
                <a:effectLst/>
                <a:latin typeface="Times New Roman" panose="02020603050405020304" pitchFamily="18" charset="0"/>
                <a:ea typeface="Times New Roman" panose="02020603050405020304" pitchFamily="18" charset="0"/>
              </a:rPr>
              <a:t> + x + 1</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vi-VN" sz="2400" dirty="0" smtClean="0">
                <a:effectLst/>
                <a:latin typeface="Times New Roman" panose="02020603050405020304" pitchFamily="18" charset="0"/>
                <a:ea typeface="Times New Roman" panose="02020603050405020304" pitchFamily="18" charset="0"/>
              </a:rPr>
              <a:t>HS dự đoán </a:t>
            </a:r>
            <a:endParaRPr lang="en-US" sz="2400" dirty="0" smtClean="0">
              <a:effectLst/>
              <a:latin typeface="Times New Roman" panose="02020603050405020304" pitchFamily="18" charset="0"/>
              <a:ea typeface="Times New Roman" panose="02020603050405020304" pitchFamily="18" charset="0"/>
            </a:endParaRPr>
          </a:p>
          <a:p>
            <a:pPr>
              <a:spcAft>
                <a:spcPts val="0"/>
              </a:spcAft>
            </a:pPr>
            <a:r>
              <a:rPr lang="vi-VN" sz="2400" dirty="0" smtClean="0">
                <a:effectLst/>
                <a:latin typeface="Times New Roman" panose="02020603050405020304" pitchFamily="18" charset="0"/>
                <a:ea typeface="Times New Roman" panose="02020603050405020304" pitchFamily="18" charset="0"/>
              </a:rPr>
              <a:t>(3x</a:t>
            </a:r>
            <a:r>
              <a:rPr lang="vi-VN" sz="2400" baseline="30000" dirty="0" smtClean="0">
                <a:effectLst/>
                <a:latin typeface="Times New Roman" panose="02020603050405020304" pitchFamily="18" charset="0"/>
                <a:ea typeface="Times New Roman" panose="02020603050405020304" pitchFamily="18" charset="0"/>
              </a:rPr>
              <a:t>3</a:t>
            </a:r>
            <a:r>
              <a:rPr lang="vi-VN" sz="2400" dirty="0" smtClean="0">
                <a:effectLst/>
                <a:latin typeface="Times New Roman" panose="02020603050405020304" pitchFamily="18" charset="0"/>
                <a:ea typeface="Times New Roman" panose="02020603050405020304" pitchFamily="18" charset="0"/>
              </a:rPr>
              <a:t> – 5x</a:t>
            </a:r>
            <a:r>
              <a:rPr lang="vi-VN" sz="2400" baseline="30000" dirty="0" smtClean="0">
                <a:effectLst/>
                <a:latin typeface="Times New Roman" panose="02020603050405020304" pitchFamily="18" charset="0"/>
                <a:ea typeface="Times New Roman" panose="02020603050405020304" pitchFamily="18" charset="0"/>
              </a:rPr>
              <a:t>2</a:t>
            </a:r>
            <a:r>
              <a:rPr lang="vi-VN" sz="2400" dirty="0" smtClean="0">
                <a:effectLst/>
                <a:latin typeface="Times New Roman" panose="02020603050405020304" pitchFamily="18" charset="0"/>
                <a:ea typeface="Times New Roman" panose="02020603050405020304" pitchFamily="18" charset="0"/>
              </a:rPr>
              <a:t> + x + 1) : (3x + 1) = x</a:t>
            </a:r>
            <a:r>
              <a:rPr lang="vi-VN" sz="2400" baseline="30000" dirty="0" smtClean="0">
                <a:effectLst/>
                <a:latin typeface="Times New Roman" panose="02020603050405020304" pitchFamily="18" charset="0"/>
                <a:ea typeface="Times New Roman" panose="02020603050405020304" pitchFamily="18" charset="0"/>
              </a:rPr>
              <a:t>2</a:t>
            </a:r>
            <a:r>
              <a:rPr lang="vi-VN" sz="2400" dirty="0" smtClean="0">
                <a:effectLst/>
                <a:latin typeface="Times New Roman" panose="02020603050405020304" pitchFamily="18" charset="0"/>
                <a:ea typeface="Times New Roman" panose="02020603050405020304" pitchFamily="18" charset="0"/>
              </a:rPr>
              <a:t> + 2x + 1.</a:t>
            </a:r>
            <a:endParaRPr lang="en-US" sz="2400" dirty="0">
              <a:effectLst/>
              <a:latin typeface="Times New Roman" panose="02020603050405020304" pitchFamily="18" charset="0"/>
              <a:ea typeface="Times New Roman" panose="02020603050405020304" pitchFamily="18" charset="0"/>
            </a:endParaRPr>
          </a:p>
        </p:txBody>
      </p:sp>
      <p:sp>
        <p:nvSpPr>
          <p:cNvPr id="6" name="Title 1"/>
          <p:cNvSpPr txBox="1">
            <a:spLocks/>
          </p:cNvSpPr>
          <p:nvPr/>
        </p:nvSpPr>
        <p:spPr>
          <a:xfrm>
            <a:off x="493691" y="175507"/>
            <a:ext cx="11457904" cy="6838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200" b="1" smtClean="0">
                <a:solidFill>
                  <a:srgbClr val="FF0000"/>
                </a:solidFill>
                <a:latin typeface="Times New Roman" panose="02020603050405020304" pitchFamily="18" charset="0"/>
                <a:cs typeface="Times New Roman" panose="02020603050405020304" pitchFamily="18" charset="0"/>
              </a:rPr>
              <a:t>§ 4: </a:t>
            </a:r>
            <a:r>
              <a:rPr lang="vi-VN" sz="3200" b="1" smtClean="0">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78287" y="1229986"/>
            <a:ext cx="4286751" cy="461665"/>
          </a:xfrm>
          <a:prstGeom prst="rect">
            <a:avLst/>
          </a:prstGeom>
        </p:spPr>
        <p:txBody>
          <a:bodyPr wrap="none">
            <a:spAutoFit/>
          </a:bodyPr>
          <a:lstStyle/>
          <a:p>
            <a:pPr algn="just">
              <a:spcAft>
                <a:spcPts val="0"/>
              </a:spcAft>
            </a:pPr>
            <a:r>
              <a:rPr lang="vi-VN" sz="2400" b="1" dirty="0" smtClean="0">
                <a:solidFill>
                  <a:srgbClr val="0000FF"/>
                </a:solidFill>
                <a:effectLst/>
                <a:latin typeface="Times New Roman" panose="02020603050405020304" pitchFamily="18" charset="0"/>
                <a:ea typeface="Times New Roman" panose="02020603050405020304" pitchFamily="18" charset="0"/>
              </a:rPr>
              <a:t>1. Phép nhân đa thức một biến.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981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5459569" cy="665183"/>
          </a:xfrm>
        </p:spPr>
        <p:txBody>
          <a:bodyPr>
            <a:normAutofit/>
          </a:bodyPr>
          <a:lstStyle/>
          <a:p>
            <a:r>
              <a:rPr lang="vi-VN" sz="2800" b="1" dirty="0" smtClean="0">
                <a:solidFill>
                  <a:srgbClr val="002060"/>
                </a:solidFill>
              </a:rPr>
              <a:t>2. </a:t>
            </a:r>
            <a:r>
              <a:rPr lang="nl-NL" sz="2800" b="1" dirty="0" smtClean="0">
                <a:solidFill>
                  <a:srgbClr val="002060"/>
                </a:solidFill>
              </a:rPr>
              <a:t>Phép </a:t>
            </a:r>
            <a:r>
              <a:rPr lang="nl-NL" sz="2800" b="1" dirty="0">
                <a:solidFill>
                  <a:srgbClr val="002060"/>
                </a:solidFill>
              </a:rPr>
              <a:t>chia đa thức một biến.</a:t>
            </a:r>
            <a:endParaRPr lang="en-US" sz="2800" dirty="0">
              <a:solidFill>
                <a:srgbClr val="002060"/>
              </a:solidFill>
            </a:endParaRPr>
          </a:p>
        </p:txBody>
      </p:sp>
      <p:sp>
        <p:nvSpPr>
          <p:cNvPr id="4" name="TextBox 3"/>
          <p:cNvSpPr txBox="1"/>
          <p:nvPr/>
        </p:nvSpPr>
        <p:spPr>
          <a:xfrm>
            <a:off x="965914" y="1030310"/>
            <a:ext cx="8538693" cy="1107996"/>
          </a:xfrm>
          <a:prstGeom prst="rect">
            <a:avLst/>
          </a:prstGeom>
          <a:noFill/>
        </p:spPr>
        <p:txBody>
          <a:bodyPr wrap="square" rtlCol="0">
            <a:spAutoFit/>
          </a:bodyPr>
          <a:lstStyle/>
          <a:p>
            <a:r>
              <a:rPr lang="vi-VN" sz="2400" b="1" dirty="0" smtClean="0"/>
              <a:t>Cho hai đa thức P và Q (Q khác 0). Ta nói đa thức P chia hết cho đa thức Q nếu có đa thức M sao cho P = Q.M</a:t>
            </a:r>
            <a:endParaRPr lang="en-US" sz="2400" dirty="0"/>
          </a:p>
          <a:p>
            <a:endParaRPr lang="en-US" dirty="0"/>
          </a:p>
        </p:txBody>
      </p:sp>
      <p:sp>
        <p:nvSpPr>
          <p:cNvPr id="5" name="Rectangle 4"/>
          <p:cNvSpPr/>
          <p:nvPr/>
        </p:nvSpPr>
        <p:spPr>
          <a:xfrm>
            <a:off x="1129045" y="2032716"/>
            <a:ext cx="8684653" cy="830997"/>
          </a:xfrm>
          <a:prstGeom prst="rect">
            <a:avLst/>
          </a:prstGeom>
        </p:spPr>
        <p:txBody>
          <a:bodyPr wrap="square">
            <a:spAutoFit/>
          </a:bodyPr>
          <a:lstStyle/>
          <a:p>
            <a:pPr>
              <a:spcAft>
                <a:spcPts val="0"/>
              </a:spcAft>
            </a:pPr>
            <a:r>
              <a:rPr lang="vi-VN" sz="2400" dirty="0" smtClean="0">
                <a:solidFill>
                  <a:srgbClr val="FF0000"/>
                </a:solidFill>
                <a:effectLst/>
                <a:latin typeface="Times New Roman" panose="02020603050405020304" pitchFamily="18" charset="0"/>
                <a:ea typeface="Times New Roman" panose="02020603050405020304" pitchFamily="18" charset="0"/>
              </a:rPr>
              <a:t>Ta gọi P là đa thức bị chia, Q là đa thức chia, M là đa thức thương (gọi tắt là thương)</a:t>
            </a:r>
          </a:p>
        </p:txBody>
      </p:sp>
      <mc:AlternateContent xmlns:mc="http://schemas.openxmlformats.org/markup-compatibility/2006" xmlns:a14="http://schemas.microsoft.com/office/drawing/2010/main">
        <mc:Choice Requires="a14">
          <p:sp>
            <p:nvSpPr>
              <p:cNvPr id="6" name="Rectangle 5"/>
              <p:cNvSpPr/>
              <p:nvPr/>
            </p:nvSpPr>
            <p:spPr>
              <a:xfrm>
                <a:off x="1129045" y="2900617"/>
                <a:ext cx="8684653" cy="748666"/>
              </a:xfrm>
              <a:prstGeom prst="rect">
                <a:avLst/>
              </a:prstGeom>
            </p:spPr>
            <p:txBody>
              <a:bodyPr wrap="square">
                <a:spAutoFit/>
              </a:bodyPr>
              <a:lstStyle/>
              <a:p>
                <a:pPr>
                  <a:spcAft>
                    <a:spcPts val="0"/>
                  </a:spcAft>
                </a:pPr>
                <a:r>
                  <a:rPr lang="vi-VN" sz="2400" dirty="0" smtClean="0">
                    <a:solidFill>
                      <a:srgbClr val="FF0000"/>
                    </a:solidFill>
                    <a:effectLst/>
                    <a:latin typeface="Times New Roman" panose="02020603050405020304" pitchFamily="18" charset="0"/>
                    <a:ea typeface="Times New Roman" panose="02020603050405020304" pitchFamily="18" charset="0"/>
                  </a:rPr>
                  <a:t>Kí hiệu: M = P : Q hay M </a:t>
                </a:r>
                <a:r>
                  <a:rPr lang="vi-VN" sz="2800" dirty="0" smtClean="0">
                    <a:solidFill>
                      <a:srgbClr val="FF0000"/>
                    </a:solidFill>
                    <a:effectLst/>
                    <a:latin typeface="Times New Roman" panose="02020603050405020304" pitchFamily="18" charset="0"/>
                    <a:ea typeface="Times New Roman" panose="02020603050405020304" pitchFamily="18" charset="0"/>
                  </a:rPr>
                  <a:t>= </a:t>
                </a:r>
                <a14:m>
                  <m:oMath xmlns:m="http://schemas.openxmlformats.org/officeDocument/2006/math">
                    <m:f>
                      <m:fPr>
                        <m:ctrlPr>
                          <a:rPr lang="vi-VN" sz="2800" i="1" smtClean="0">
                            <a:solidFill>
                              <a:srgbClr val="FF0000"/>
                            </a:solidFill>
                            <a:effectLst/>
                            <a:latin typeface="Cambria Math" panose="02040503050406030204" pitchFamily="18" charset="0"/>
                          </a:rPr>
                        </m:ctrlPr>
                      </m:fPr>
                      <m:num>
                        <m:r>
                          <a:rPr lang="vi-VN" sz="2800" b="0" i="1" smtClean="0">
                            <a:solidFill>
                              <a:srgbClr val="FF0000"/>
                            </a:solidFill>
                            <a:effectLst/>
                            <a:latin typeface="Cambria Math" panose="02040503050406030204" pitchFamily="18" charset="0"/>
                          </a:rPr>
                          <m:t>𝑃</m:t>
                        </m:r>
                      </m:num>
                      <m:den>
                        <m:r>
                          <a:rPr lang="vi-VN" sz="2800" b="0" i="1" smtClean="0">
                            <a:solidFill>
                              <a:srgbClr val="FF0000"/>
                            </a:solidFill>
                            <a:effectLst/>
                            <a:latin typeface="Cambria Math" panose="02040503050406030204" pitchFamily="18" charset="0"/>
                          </a:rPr>
                          <m:t>𝑄</m:t>
                        </m:r>
                      </m:den>
                    </m:f>
                  </m:oMath>
                </a14:m>
                <a:endParaRPr lang="vi-VN" sz="2800" dirty="0" smtClean="0">
                  <a:solidFill>
                    <a:srgbClr val="FF0000"/>
                  </a:solidFill>
                  <a:effectLst/>
                  <a:latin typeface="Times New Roman" panose="02020603050405020304" pitchFamily="18" charset="0"/>
                  <a:ea typeface="Times New Roman" panose="02020603050405020304"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1129045" y="2900617"/>
                <a:ext cx="8684653" cy="748666"/>
              </a:xfrm>
              <a:prstGeom prst="rect">
                <a:avLst/>
              </a:prstGeom>
              <a:blipFill rotWithShape="0">
                <a:blip r:embed="rId3"/>
                <a:stretch>
                  <a:fillRect l="-1053" b="-3252"/>
                </a:stretch>
              </a:blipFill>
            </p:spPr>
            <p:txBody>
              <a:bodyPr/>
              <a:lstStyle/>
              <a:p>
                <a:r>
                  <a:rPr lang="en-US">
                    <a:noFill/>
                  </a:rPr>
                  <a:t> </a:t>
                </a:r>
              </a:p>
            </p:txBody>
          </p:sp>
        </mc:Fallback>
      </mc:AlternateContent>
      <p:sp>
        <p:nvSpPr>
          <p:cNvPr id="7" name="Rectangle 6"/>
          <p:cNvSpPr/>
          <p:nvPr/>
        </p:nvSpPr>
        <p:spPr>
          <a:xfrm>
            <a:off x="1129044" y="3765821"/>
            <a:ext cx="8684653" cy="830997"/>
          </a:xfrm>
          <a:prstGeom prst="rect">
            <a:avLst/>
          </a:prstGeom>
        </p:spPr>
        <p:txBody>
          <a:bodyPr wrap="square">
            <a:spAutoFit/>
          </a:bodyPr>
          <a:lstStyle/>
          <a:p>
            <a:pPr>
              <a:spcAft>
                <a:spcPts val="0"/>
              </a:spcAft>
            </a:pPr>
            <a:r>
              <a:rPr lang="vi-VN" sz="2400" dirty="0" smtClean="0">
                <a:latin typeface="Times New Roman" panose="02020603050405020304" pitchFamily="18" charset="0"/>
                <a:ea typeface="Times New Roman" panose="02020603050405020304" pitchFamily="18" charset="0"/>
              </a:rPr>
              <a:t>Ví dụ 2: Thực hiện phép chia 3x</a:t>
            </a:r>
            <a:r>
              <a:rPr lang="vi-VN" sz="2400" baseline="30000" dirty="0" smtClean="0">
                <a:latin typeface="Times New Roman" panose="02020603050405020304" pitchFamily="18" charset="0"/>
                <a:ea typeface="Times New Roman" panose="02020603050405020304" pitchFamily="18" charset="0"/>
              </a:rPr>
              <a:t>6</a:t>
            </a:r>
            <a:r>
              <a:rPr lang="vi-VN" sz="2400" dirty="0" smtClean="0">
                <a:latin typeface="Times New Roman" panose="02020603050405020304" pitchFamily="18" charset="0"/>
                <a:ea typeface="Times New Roman" panose="02020603050405020304" pitchFamily="18" charset="0"/>
              </a:rPr>
              <a:t> – 5x</a:t>
            </a:r>
            <a:r>
              <a:rPr lang="vi-VN" sz="2400" baseline="30000" dirty="0" smtClean="0">
                <a:latin typeface="Times New Roman" panose="02020603050405020304" pitchFamily="18" charset="0"/>
                <a:ea typeface="Times New Roman" panose="02020603050405020304" pitchFamily="18" charset="0"/>
              </a:rPr>
              <a:t>5</a:t>
            </a:r>
            <a:r>
              <a:rPr lang="vi-VN" sz="2400" dirty="0" smtClean="0">
                <a:latin typeface="Times New Roman" panose="02020603050405020304" pitchFamily="18" charset="0"/>
                <a:ea typeface="Times New Roman" panose="02020603050405020304" pitchFamily="18" charset="0"/>
              </a:rPr>
              <a:t> + 7x</a:t>
            </a:r>
            <a:r>
              <a:rPr lang="vi-VN" sz="2400" baseline="30000" dirty="0" smtClean="0">
                <a:latin typeface="Times New Roman" panose="02020603050405020304" pitchFamily="18" charset="0"/>
                <a:ea typeface="Times New Roman" panose="02020603050405020304" pitchFamily="18" charset="0"/>
              </a:rPr>
              <a:t>4 </a:t>
            </a:r>
            <a:r>
              <a:rPr lang="vi-VN" sz="2400" dirty="0" smtClean="0">
                <a:latin typeface="Times New Roman" panose="02020603050405020304" pitchFamily="18" charset="0"/>
                <a:ea typeface="Times New Roman" panose="02020603050405020304" pitchFamily="18" charset="0"/>
              </a:rPr>
              <a:t> cho 2x</a:t>
            </a:r>
            <a:r>
              <a:rPr lang="vi-VN" sz="2400" baseline="30000" dirty="0" smtClean="0">
                <a:latin typeface="Times New Roman" panose="02020603050405020304" pitchFamily="18" charset="0"/>
                <a:ea typeface="Times New Roman" panose="02020603050405020304" pitchFamily="18" charset="0"/>
              </a:rPr>
              <a:t>3</a:t>
            </a:r>
            <a:r>
              <a:rPr lang="vi-VN" sz="2400" dirty="0" smtClean="0">
                <a:latin typeface="Times New Roman" panose="02020603050405020304" pitchFamily="18" charset="0"/>
                <a:ea typeface="Times New Roman" panose="02020603050405020304" pitchFamily="18" charset="0"/>
              </a:rPr>
              <a:t> ta thực hiện như sau: </a:t>
            </a:r>
            <a:endParaRPr lang="vi-VN" sz="2800" dirty="0" smtClean="0">
              <a:effectLst/>
              <a:latin typeface="Times New Roman" panose="02020603050405020304" pitchFamily="18" charset="0"/>
              <a:ea typeface="Times New Roman" panose="02020603050405020304" pitchFamily="18" charset="0"/>
            </a:endParaRPr>
          </a:p>
        </p:txBody>
      </p:sp>
      <p:sp>
        <p:nvSpPr>
          <p:cNvPr id="3" name="Rectangle 2"/>
          <p:cNvSpPr/>
          <p:nvPr/>
        </p:nvSpPr>
        <p:spPr>
          <a:xfrm>
            <a:off x="2082841" y="4759958"/>
            <a:ext cx="184731" cy="461665"/>
          </a:xfrm>
          <a:prstGeom prst="rect">
            <a:avLst/>
          </a:prstGeom>
        </p:spPr>
        <p:txBody>
          <a:bodyPr wrap="none">
            <a:spAutoFit/>
          </a:bodyPr>
          <a:lstStyle/>
          <a:p>
            <a:endParaRPr lang="en-US" sz="2400" dirty="0"/>
          </a:p>
        </p:txBody>
      </p:sp>
      <p:graphicFrame>
        <p:nvGraphicFramePr>
          <p:cNvPr id="8" name="Object 7"/>
          <p:cNvGraphicFramePr>
            <a:graphicFrameLocks noChangeAspect="1"/>
          </p:cNvGraphicFramePr>
          <p:nvPr>
            <p:extLst>
              <p:ext uri="{D42A27DB-BD31-4B8C-83A1-F6EECF244321}">
                <p14:modId xmlns:p14="http://schemas.microsoft.com/office/powerpoint/2010/main" val="3307320017"/>
              </p:ext>
            </p:extLst>
          </p:nvPr>
        </p:nvGraphicFramePr>
        <p:xfrm>
          <a:off x="1285737" y="4759958"/>
          <a:ext cx="5012032" cy="1842894"/>
        </p:xfrm>
        <a:graphic>
          <a:graphicData uri="http://schemas.openxmlformats.org/presentationml/2006/ole">
            <mc:AlternateContent xmlns:mc="http://schemas.openxmlformats.org/markup-compatibility/2006">
              <mc:Choice xmlns:v="urn:schemas-microsoft-com:vml" Requires="v">
                <p:oleObj spid="_x0000_s6159" name="Equation" r:id="rId4" imgW="2831760" imgH="977760" progId="Equation.DSMT4">
                  <p:embed/>
                </p:oleObj>
              </mc:Choice>
              <mc:Fallback>
                <p:oleObj name="Equation" r:id="rId4" imgW="2831760" imgH="977760" progId="Equation.DSMT4">
                  <p:embed/>
                  <p:pic>
                    <p:nvPicPr>
                      <p:cNvPr id="0" name=""/>
                      <p:cNvPicPr/>
                      <p:nvPr/>
                    </p:nvPicPr>
                    <p:blipFill>
                      <a:blip r:embed="rId5"/>
                      <a:stretch>
                        <a:fillRect/>
                      </a:stretch>
                    </p:blipFill>
                    <p:spPr>
                      <a:xfrm>
                        <a:off x="1285737" y="4759958"/>
                        <a:ext cx="5012032" cy="1842894"/>
                      </a:xfrm>
                      <a:prstGeom prst="rect">
                        <a:avLst/>
                      </a:prstGeom>
                    </p:spPr>
                  </p:pic>
                </p:oleObj>
              </mc:Fallback>
            </mc:AlternateContent>
          </a:graphicData>
        </a:graphic>
      </p:graphicFrame>
    </p:spTree>
    <p:extLst>
      <p:ext uri="{BB962C8B-B14F-4D97-AF65-F5344CB8AC3E}">
        <p14:creationId xmlns:p14="http://schemas.microsoft.com/office/powerpoint/2010/main" val="3835736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Vertical)">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5543" y="257473"/>
            <a:ext cx="9730549" cy="461665"/>
          </a:xfrm>
          <a:prstGeom prst="rect">
            <a:avLst/>
          </a:prstGeom>
          <a:noFill/>
        </p:spPr>
        <p:txBody>
          <a:bodyPr wrap="none" rtlCol="0">
            <a:spAutoFit/>
          </a:bodyPr>
          <a:lstStyle/>
          <a:p>
            <a:r>
              <a:rPr lang="vi-VN" sz="2400" b="1" dirty="0" smtClean="0">
                <a:latin typeface="+mj-lt"/>
              </a:rPr>
              <a:t>Ví dụ 3: Muốn chia đa thức 4x</a:t>
            </a:r>
            <a:r>
              <a:rPr lang="vi-VN" sz="2400" b="1" baseline="30000" dirty="0" smtClean="0">
                <a:latin typeface="+mj-lt"/>
              </a:rPr>
              <a:t>2</a:t>
            </a:r>
            <a:r>
              <a:rPr lang="vi-VN" sz="2400" b="1" dirty="0" smtClean="0">
                <a:latin typeface="+mj-lt"/>
              </a:rPr>
              <a:t> – 5x + 1 cho 2x – 2 ta thực hiện như sau: </a:t>
            </a:r>
            <a:endParaRPr lang="en-US" sz="2400" b="1" dirty="0">
              <a:latin typeface="+mj-lt"/>
            </a:endParaRPr>
          </a:p>
        </p:txBody>
      </p:sp>
      <p:sp>
        <p:nvSpPr>
          <p:cNvPr id="6" name="TextBox 5"/>
          <p:cNvSpPr txBox="1"/>
          <p:nvPr/>
        </p:nvSpPr>
        <p:spPr>
          <a:xfrm>
            <a:off x="905543" y="684678"/>
            <a:ext cx="1968809" cy="461665"/>
          </a:xfrm>
          <a:prstGeom prst="rect">
            <a:avLst/>
          </a:prstGeom>
          <a:noFill/>
        </p:spPr>
        <p:txBody>
          <a:bodyPr wrap="none" rtlCol="0">
            <a:spAutoFit/>
          </a:bodyPr>
          <a:lstStyle/>
          <a:p>
            <a:r>
              <a:rPr lang="vi-VN" sz="2400" dirty="0" smtClean="0">
                <a:latin typeface="+mj-lt"/>
              </a:rPr>
              <a:t>Đặt phép chia </a:t>
            </a:r>
            <a:endParaRPr lang="en-US" sz="2400" dirty="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335367191"/>
              </p:ext>
            </p:extLst>
          </p:nvPr>
        </p:nvGraphicFramePr>
        <p:xfrm>
          <a:off x="5359487" y="2698806"/>
          <a:ext cx="914400" cy="198437"/>
        </p:xfrm>
        <a:graphic>
          <a:graphicData uri="http://schemas.openxmlformats.org/presentationml/2006/ole">
            <mc:AlternateContent xmlns:mc="http://schemas.openxmlformats.org/markup-compatibility/2006">
              <mc:Choice xmlns:v="urn:schemas-microsoft-com:vml" Requires="v">
                <p:oleObj spid="_x0000_s11326"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5359487" y="2698806"/>
                        <a:ext cx="914400" cy="19843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515443302"/>
              </p:ext>
            </p:extLst>
          </p:nvPr>
        </p:nvGraphicFramePr>
        <p:xfrm>
          <a:off x="2032000" y="719138"/>
          <a:ext cx="8128000" cy="5418137"/>
        </p:xfrm>
        <a:graphic>
          <a:graphicData uri="http://schemas.openxmlformats.org/presentationml/2006/ole">
            <mc:AlternateContent xmlns:mc="http://schemas.openxmlformats.org/markup-compatibility/2006">
              <mc:Choice xmlns:v="urn:schemas-microsoft-com:vml" Requires="v">
                <p:oleObj spid="_x0000_s11327" name="Graph System" r:id="rId5" imgW="0" imgH="0" progId="GraphFile">
                  <p:embed/>
                </p:oleObj>
              </mc:Choice>
              <mc:Fallback>
                <p:oleObj name="Graph System" r:id="rId5" imgW="0" imgH="0" progId="GraphFile">
                  <p:embed/>
                  <p:pic>
                    <p:nvPicPr>
                      <p:cNvPr id="0" name=""/>
                      <p:cNvPicPr/>
                      <p:nvPr/>
                    </p:nvPicPr>
                    <p:blipFill/>
                    <p:spPr>
                      <a:xfrm>
                        <a:off x="2032000" y="719138"/>
                        <a:ext cx="8128000" cy="5418137"/>
                      </a:xfrm>
                      <a:prstGeom prst="rect">
                        <a:avLst/>
                      </a:prstGeom>
                    </p:spPr>
                  </p:pic>
                </p:oleObj>
              </mc:Fallback>
            </mc:AlternateContent>
          </a:graphicData>
        </a:graphic>
      </p:graphicFrame>
      <p:sp>
        <p:nvSpPr>
          <p:cNvPr id="11" name="TextBox 10"/>
          <p:cNvSpPr txBox="1"/>
          <p:nvPr/>
        </p:nvSpPr>
        <p:spPr>
          <a:xfrm>
            <a:off x="905543" y="1479826"/>
            <a:ext cx="10488769" cy="430887"/>
          </a:xfrm>
          <a:prstGeom prst="rect">
            <a:avLst/>
          </a:prstGeom>
          <a:noFill/>
        </p:spPr>
        <p:txBody>
          <a:bodyPr wrap="none" rtlCol="0">
            <a:spAutoFit/>
          </a:bodyPr>
          <a:lstStyle/>
          <a:p>
            <a:r>
              <a:rPr lang="vi-VN" sz="2200" dirty="0" smtClean="0">
                <a:latin typeface="+mj-lt"/>
              </a:rPr>
              <a:t>-Chia đơn thức bậc cao nhất của đa thức bị chia cho đơn thức bậc cao nhất của đa thức chia</a:t>
            </a:r>
            <a:endParaRPr lang="en-US" sz="2200" dirty="0">
              <a:latin typeface="+mj-lt"/>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049443924"/>
              </p:ext>
            </p:extLst>
          </p:nvPr>
        </p:nvGraphicFramePr>
        <p:xfrm>
          <a:off x="2874352" y="1942021"/>
          <a:ext cx="1504950" cy="369888"/>
        </p:xfrm>
        <a:graphic>
          <a:graphicData uri="http://schemas.openxmlformats.org/presentationml/2006/ole">
            <mc:AlternateContent xmlns:mc="http://schemas.openxmlformats.org/markup-compatibility/2006">
              <mc:Choice xmlns:v="urn:schemas-microsoft-com:vml" Requires="v">
                <p:oleObj spid="_x0000_s11328" name="Equation" r:id="rId6" imgW="825480" imgH="203040" progId="Equation.DSMT4">
                  <p:embed/>
                </p:oleObj>
              </mc:Choice>
              <mc:Fallback>
                <p:oleObj name="Equation" r:id="rId6" imgW="825480" imgH="203040" progId="Equation.DSMT4">
                  <p:embed/>
                  <p:pic>
                    <p:nvPicPr>
                      <p:cNvPr id="0" name=""/>
                      <p:cNvPicPr/>
                      <p:nvPr/>
                    </p:nvPicPr>
                    <p:blipFill>
                      <a:blip r:embed="rId7"/>
                      <a:stretch>
                        <a:fillRect/>
                      </a:stretch>
                    </p:blipFill>
                    <p:spPr>
                      <a:xfrm>
                        <a:off x="2874352" y="1942021"/>
                        <a:ext cx="1504950" cy="369888"/>
                      </a:xfrm>
                      <a:prstGeom prst="rect">
                        <a:avLst/>
                      </a:prstGeom>
                    </p:spPr>
                  </p:pic>
                </p:oleObj>
              </mc:Fallback>
            </mc:AlternateContent>
          </a:graphicData>
        </a:graphic>
      </p:graphicFrame>
      <p:sp>
        <p:nvSpPr>
          <p:cNvPr id="13" name="TextBox 12"/>
          <p:cNvSpPr txBox="1"/>
          <p:nvPr/>
        </p:nvSpPr>
        <p:spPr>
          <a:xfrm>
            <a:off x="774608" y="2405215"/>
            <a:ext cx="8276625" cy="430887"/>
          </a:xfrm>
          <a:prstGeom prst="rect">
            <a:avLst/>
          </a:prstGeom>
          <a:noFill/>
        </p:spPr>
        <p:txBody>
          <a:bodyPr wrap="none" rtlCol="0">
            <a:spAutoFit/>
          </a:bodyPr>
          <a:lstStyle/>
          <a:p>
            <a:r>
              <a:rPr lang="vi-VN" sz="2200" dirty="0" smtClean="0">
                <a:latin typeface="+mj-lt"/>
              </a:rPr>
              <a:t>Nhân 2x với đa thức 2x – 2 rồi lấy đa thức bị chia trừ cho tích vừa nhân.</a:t>
            </a:r>
            <a:endParaRPr lang="en-US" sz="2200" dirty="0">
              <a:latin typeface="+mj-lt"/>
            </a:endParaRPr>
          </a:p>
        </p:txBody>
      </p:sp>
      <p:sp>
        <p:nvSpPr>
          <p:cNvPr id="15" name="TextBox 14"/>
          <p:cNvSpPr txBox="1"/>
          <p:nvPr/>
        </p:nvSpPr>
        <p:spPr>
          <a:xfrm>
            <a:off x="774608" y="4226246"/>
            <a:ext cx="4580100" cy="430887"/>
          </a:xfrm>
          <a:prstGeom prst="rect">
            <a:avLst/>
          </a:prstGeom>
          <a:noFill/>
        </p:spPr>
        <p:txBody>
          <a:bodyPr wrap="none" rtlCol="0">
            <a:spAutoFit/>
          </a:bodyPr>
          <a:lstStyle/>
          <a:p>
            <a:r>
              <a:rPr lang="vi-VN" sz="2200" dirty="0" smtClean="0">
                <a:latin typeface="+mj-lt"/>
              </a:rPr>
              <a:t>Đa thức –x + 1 được gọi là dư thứ nhất</a:t>
            </a:r>
          </a:p>
        </p:txBody>
      </p:sp>
      <p:sp>
        <p:nvSpPr>
          <p:cNvPr id="16" name="TextBox 15"/>
          <p:cNvSpPr txBox="1"/>
          <p:nvPr/>
        </p:nvSpPr>
        <p:spPr>
          <a:xfrm>
            <a:off x="774608" y="4727073"/>
            <a:ext cx="10022295" cy="430887"/>
          </a:xfrm>
          <a:prstGeom prst="rect">
            <a:avLst/>
          </a:prstGeom>
          <a:noFill/>
        </p:spPr>
        <p:txBody>
          <a:bodyPr wrap="none" rtlCol="0">
            <a:spAutoFit/>
          </a:bodyPr>
          <a:lstStyle/>
          <a:p>
            <a:r>
              <a:rPr lang="vi-VN" sz="2200" dirty="0" smtClean="0">
                <a:latin typeface="+mj-lt"/>
              </a:rPr>
              <a:t>Chia đơn thức bậc cao nhất của dư thứ nhất cho đơn thức bậc cao nhất của đa thức chia.</a:t>
            </a:r>
          </a:p>
        </p:txBody>
      </p:sp>
      <p:graphicFrame>
        <p:nvGraphicFramePr>
          <p:cNvPr id="17" name="Object 16"/>
          <p:cNvGraphicFramePr>
            <a:graphicFrameLocks noChangeAspect="1"/>
          </p:cNvGraphicFramePr>
          <p:nvPr>
            <p:extLst>
              <p:ext uri="{D42A27DB-BD31-4B8C-83A1-F6EECF244321}">
                <p14:modId xmlns:p14="http://schemas.microsoft.com/office/powerpoint/2010/main" val="784342718"/>
              </p:ext>
            </p:extLst>
          </p:nvPr>
        </p:nvGraphicFramePr>
        <p:xfrm>
          <a:off x="2803525" y="5076825"/>
          <a:ext cx="1343025" cy="717550"/>
        </p:xfrm>
        <a:graphic>
          <a:graphicData uri="http://schemas.openxmlformats.org/presentationml/2006/ole">
            <mc:AlternateContent xmlns:mc="http://schemas.openxmlformats.org/markup-compatibility/2006">
              <mc:Choice xmlns:v="urn:schemas-microsoft-com:vml" Requires="v">
                <p:oleObj spid="_x0000_s11329" name="Equation" r:id="rId8" imgW="736560" imgH="393480" progId="Equation.DSMT4">
                  <p:embed/>
                </p:oleObj>
              </mc:Choice>
              <mc:Fallback>
                <p:oleObj name="Equation" r:id="rId8" imgW="736560" imgH="393480" progId="Equation.DSMT4">
                  <p:embed/>
                  <p:pic>
                    <p:nvPicPr>
                      <p:cNvPr id="0" name=""/>
                      <p:cNvPicPr/>
                      <p:nvPr/>
                    </p:nvPicPr>
                    <p:blipFill>
                      <a:blip r:embed="rId9"/>
                      <a:stretch>
                        <a:fillRect/>
                      </a:stretch>
                    </p:blipFill>
                    <p:spPr>
                      <a:xfrm>
                        <a:off x="2803525" y="5076825"/>
                        <a:ext cx="1343025" cy="717550"/>
                      </a:xfrm>
                      <a:prstGeom prst="rect">
                        <a:avLst/>
                      </a:prstGeom>
                    </p:spPr>
                  </p:pic>
                </p:oleObj>
              </mc:Fallback>
            </mc:AlternateContent>
          </a:graphicData>
        </a:graphic>
      </p:graphicFrame>
      <p:sp>
        <p:nvSpPr>
          <p:cNvPr id="18" name="TextBox 17"/>
          <p:cNvSpPr txBox="1"/>
          <p:nvPr/>
        </p:nvSpPr>
        <p:spPr>
          <a:xfrm>
            <a:off x="856440" y="5831833"/>
            <a:ext cx="7850226" cy="430887"/>
          </a:xfrm>
          <a:prstGeom prst="rect">
            <a:avLst/>
          </a:prstGeom>
          <a:noFill/>
        </p:spPr>
        <p:txBody>
          <a:bodyPr wrap="none" rtlCol="0">
            <a:spAutoFit/>
          </a:bodyPr>
          <a:lstStyle/>
          <a:p>
            <a:r>
              <a:rPr lang="vi-VN" sz="2200" dirty="0" smtClean="0">
                <a:latin typeface="+mj-lt"/>
              </a:rPr>
              <a:t>Lấy dư thứ nhất trừ cho tích của -1/2 nhân với đa thức chia thì được</a:t>
            </a:r>
          </a:p>
        </p:txBody>
      </p:sp>
      <p:grpSp>
        <p:nvGrpSpPr>
          <p:cNvPr id="29" name="Group 28"/>
          <p:cNvGrpSpPr/>
          <p:nvPr/>
        </p:nvGrpSpPr>
        <p:grpSpPr>
          <a:xfrm>
            <a:off x="2878651" y="954204"/>
            <a:ext cx="2907104" cy="589580"/>
            <a:chOff x="2878651" y="954204"/>
            <a:chExt cx="2907104" cy="589580"/>
          </a:xfrm>
        </p:grpSpPr>
        <p:graphicFrame>
          <p:nvGraphicFramePr>
            <p:cNvPr id="10" name="Object 9"/>
            <p:cNvGraphicFramePr>
              <a:graphicFrameLocks noChangeAspect="1"/>
            </p:cNvGraphicFramePr>
            <p:nvPr>
              <p:extLst>
                <p:ext uri="{D42A27DB-BD31-4B8C-83A1-F6EECF244321}">
                  <p14:modId xmlns:p14="http://schemas.microsoft.com/office/powerpoint/2010/main" val="550128367"/>
                </p:ext>
              </p:extLst>
            </p:nvPr>
          </p:nvGraphicFramePr>
          <p:xfrm>
            <a:off x="4753351" y="1030813"/>
            <a:ext cx="765175" cy="323850"/>
          </p:xfrm>
          <a:graphic>
            <a:graphicData uri="http://schemas.openxmlformats.org/presentationml/2006/ole">
              <mc:AlternateContent xmlns:mc="http://schemas.openxmlformats.org/markup-compatibility/2006">
                <mc:Choice xmlns:v="urn:schemas-microsoft-com:vml" Requires="v">
                  <p:oleObj spid="_x0000_s11330" name="Equation" r:id="rId10" imgW="419040" imgH="177480" progId="Equation.DSMT4">
                    <p:embed/>
                  </p:oleObj>
                </mc:Choice>
                <mc:Fallback>
                  <p:oleObj name="Equation" r:id="rId10" imgW="419040" imgH="177480" progId="Equation.DSMT4">
                    <p:embed/>
                    <p:pic>
                      <p:nvPicPr>
                        <p:cNvPr id="0" name=""/>
                        <p:cNvPicPr/>
                        <p:nvPr/>
                      </p:nvPicPr>
                      <p:blipFill>
                        <a:blip r:embed="rId11"/>
                        <a:stretch>
                          <a:fillRect/>
                        </a:stretch>
                      </p:blipFill>
                      <p:spPr>
                        <a:xfrm>
                          <a:off x="4753351" y="1030813"/>
                          <a:ext cx="765175" cy="323850"/>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9584966"/>
                </p:ext>
              </p:extLst>
            </p:nvPr>
          </p:nvGraphicFramePr>
          <p:xfrm>
            <a:off x="2878651" y="976644"/>
            <a:ext cx="1609632" cy="402014"/>
          </p:xfrm>
          <a:graphic>
            <a:graphicData uri="http://schemas.openxmlformats.org/presentationml/2006/ole">
              <mc:AlternateContent xmlns:mc="http://schemas.openxmlformats.org/markup-compatibility/2006">
                <mc:Choice xmlns:v="urn:schemas-microsoft-com:vml" Requires="v">
                  <p:oleObj spid="_x0000_s11331" name="Equation" r:id="rId12" imgW="939600" imgH="203040" progId="Equation.DSMT4">
                    <p:embed/>
                  </p:oleObj>
                </mc:Choice>
                <mc:Fallback>
                  <p:oleObj name="Equation" r:id="rId12" imgW="939600" imgH="203040" progId="Equation.DSMT4">
                    <p:embed/>
                    <p:pic>
                      <p:nvPicPr>
                        <p:cNvPr id="0" name=""/>
                        <p:cNvPicPr/>
                        <p:nvPr/>
                      </p:nvPicPr>
                      <p:blipFill>
                        <a:blip r:embed="rId13"/>
                        <a:stretch>
                          <a:fillRect/>
                        </a:stretch>
                      </p:blipFill>
                      <p:spPr>
                        <a:xfrm>
                          <a:off x="2878651" y="976644"/>
                          <a:ext cx="1609632" cy="402014"/>
                        </a:xfrm>
                        <a:prstGeom prst="rect">
                          <a:avLst/>
                        </a:prstGeom>
                      </p:spPr>
                    </p:pic>
                  </p:oleObj>
                </mc:Fallback>
              </mc:AlternateContent>
            </a:graphicData>
          </a:graphic>
        </p:graphicFrame>
        <p:cxnSp>
          <p:nvCxnSpPr>
            <p:cNvPr id="22" name="Straight Connector 21"/>
            <p:cNvCxnSpPr/>
            <p:nvPr/>
          </p:nvCxnSpPr>
          <p:spPr>
            <a:xfrm flipH="1">
              <a:off x="4607937" y="954204"/>
              <a:ext cx="12879" cy="58958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V="1">
              <a:off x="4577053" y="1378657"/>
              <a:ext cx="1208702" cy="1"/>
            </a:xfrm>
            <a:prstGeom prst="line">
              <a:avLst/>
            </a:prstGeom>
          </p:spPr>
          <p:style>
            <a:lnRef idx="1">
              <a:schemeClr val="dk1"/>
            </a:lnRef>
            <a:fillRef idx="0">
              <a:schemeClr val="dk1"/>
            </a:fillRef>
            <a:effectRef idx="0">
              <a:schemeClr val="dk1"/>
            </a:effectRef>
            <a:fontRef idx="minor">
              <a:schemeClr val="tx1"/>
            </a:fontRef>
          </p:style>
        </p:cxnSp>
      </p:grpSp>
      <p:grpSp>
        <p:nvGrpSpPr>
          <p:cNvPr id="30" name="Group 29"/>
          <p:cNvGrpSpPr/>
          <p:nvPr/>
        </p:nvGrpSpPr>
        <p:grpSpPr>
          <a:xfrm>
            <a:off x="2773783" y="2877784"/>
            <a:ext cx="3049295" cy="1321138"/>
            <a:chOff x="2773783" y="2877784"/>
            <a:chExt cx="3049295" cy="1321138"/>
          </a:xfrm>
        </p:grpSpPr>
        <p:graphicFrame>
          <p:nvGraphicFramePr>
            <p:cNvPr id="9" name="Object 8"/>
            <p:cNvGraphicFramePr>
              <a:graphicFrameLocks noChangeAspect="1"/>
            </p:cNvGraphicFramePr>
            <p:nvPr>
              <p:extLst>
                <p:ext uri="{D42A27DB-BD31-4B8C-83A1-F6EECF244321}">
                  <p14:modId xmlns:p14="http://schemas.microsoft.com/office/powerpoint/2010/main" val="1605948072"/>
                </p:ext>
              </p:extLst>
            </p:nvPr>
          </p:nvGraphicFramePr>
          <p:xfrm>
            <a:off x="2773783" y="2877784"/>
            <a:ext cx="1714500" cy="1293813"/>
          </p:xfrm>
          <a:graphic>
            <a:graphicData uri="http://schemas.openxmlformats.org/presentationml/2006/ole">
              <mc:AlternateContent xmlns:mc="http://schemas.openxmlformats.org/markup-compatibility/2006">
                <mc:Choice xmlns:v="urn:schemas-microsoft-com:vml" Requires="v">
                  <p:oleObj spid="_x0000_s11332" name="Equation" r:id="rId14" imgW="939600" imgH="711000" progId="Equation.DSMT4">
                    <p:embed/>
                  </p:oleObj>
                </mc:Choice>
                <mc:Fallback>
                  <p:oleObj name="Equation" r:id="rId14" imgW="939600" imgH="711000" progId="Equation.DSMT4">
                    <p:embed/>
                    <p:pic>
                      <p:nvPicPr>
                        <p:cNvPr id="0" name=""/>
                        <p:cNvPicPr/>
                        <p:nvPr/>
                      </p:nvPicPr>
                      <p:blipFill>
                        <a:blip r:embed="rId15"/>
                        <a:stretch>
                          <a:fillRect/>
                        </a:stretch>
                      </p:blipFill>
                      <p:spPr>
                        <a:xfrm>
                          <a:off x="2773783" y="2877784"/>
                          <a:ext cx="1714500" cy="1293813"/>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626837407"/>
                </p:ext>
              </p:extLst>
            </p:nvPr>
          </p:nvGraphicFramePr>
          <p:xfrm>
            <a:off x="4767596" y="2929408"/>
            <a:ext cx="765175" cy="741362"/>
          </p:xfrm>
          <a:graphic>
            <a:graphicData uri="http://schemas.openxmlformats.org/presentationml/2006/ole">
              <mc:AlternateContent xmlns:mc="http://schemas.openxmlformats.org/markup-compatibility/2006">
                <mc:Choice xmlns:v="urn:schemas-microsoft-com:vml" Requires="v">
                  <p:oleObj spid="_x0000_s11333" name="Equation" r:id="rId16" imgW="419040" imgH="406080" progId="Equation.DSMT4">
                    <p:embed/>
                  </p:oleObj>
                </mc:Choice>
                <mc:Fallback>
                  <p:oleObj name="Equation" r:id="rId16" imgW="419040" imgH="406080" progId="Equation.DSMT4">
                    <p:embed/>
                    <p:pic>
                      <p:nvPicPr>
                        <p:cNvPr id="0" name=""/>
                        <p:cNvPicPr/>
                        <p:nvPr/>
                      </p:nvPicPr>
                      <p:blipFill>
                        <a:blip r:embed="rId17"/>
                        <a:stretch>
                          <a:fillRect/>
                        </a:stretch>
                      </p:blipFill>
                      <p:spPr>
                        <a:xfrm>
                          <a:off x="4767596" y="2929408"/>
                          <a:ext cx="765175" cy="741362"/>
                        </a:xfrm>
                        <a:prstGeom prst="rect">
                          <a:avLst/>
                        </a:prstGeom>
                      </p:spPr>
                    </p:pic>
                  </p:oleObj>
                </mc:Fallback>
              </mc:AlternateContent>
            </a:graphicData>
          </a:graphic>
        </p:graphicFrame>
        <p:cxnSp>
          <p:nvCxnSpPr>
            <p:cNvPr id="20" name="Straight Connector 19"/>
            <p:cNvCxnSpPr/>
            <p:nvPr/>
          </p:nvCxnSpPr>
          <p:spPr>
            <a:xfrm flipH="1">
              <a:off x="4555089" y="2929408"/>
              <a:ext cx="52848" cy="1269514"/>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flipV="1">
              <a:off x="4614376" y="3323398"/>
              <a:ext cx="1208702" cy="1"/>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2886602" y="3772719"/>
              <a:ext cx="1432932" cy="3207"/>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94976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fade">
                                      <p:cBhvr>
                                        <p:cTn id="32" dur="500"/>
                                        <p:tgtEl>
                                          <p:spTgt spid="1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5" grpId="0"/>
      <p:bldP spid="16"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p:cNvGraphicFramePr>
            <a:graphicFrameLocks noChangeAspect="1"/>
          </p:cNvGraphicFramePr>
          <p:nvPr/>
        </p:nvGraphicFramePr>
        <p:xfrm>
          <a:off x="5359487" y="2698806"/>
          <a:ext cx="914400" cy="198437"/>
        </p:xfrm>
        <a:graphic>
          <a:graphicData uri="http://schemas.openxmlformats.org/presentationml/2006/ole">
            <mc:AlternateContent xmlns:mc="http://schemas.openxmlformats.org/markup-compatibility/2006">
              <mc:Choice xmlns:v="urn:schemas-microsoft-com:vml" Requires="v">
                <p:oleObj spid="_x0000_s12320"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5359487" y="2698806"/>
                        <a:ext cx="914400" cy="198437"/>
                      </a:xfrm>
                      <a:prstGeom prst="rect">
                        <a:avLst/>
                      </a:prstGeom>
                    </p:spPr>
                  </p:pic>
                </p:oleObj>
              </mc:Fallback>
            </mc:AlternateContent>
          </a:graphicData>
        </a:graphic>
      </p:graphicFrame>
      <p:graphicFrame>
        <p:nvGraphicFramePr>
          <p:cNvPr id="8" name="Object 7"/>
          <p:cNvGraphicFramePr>
            <a:graphicFrameLocks noChangeAspect="1"/>
          </p:cNvGraphicFramePr>
          <p:nvPr/>
        </p:nvGraphicFramePr>
        <p:xfrm>
          <a:off x="2032000" y="719138"/>
          <a:ext cx="8128000" cy="5418137"/>
        </p:xfrm>
        <a:graphic>
          <a:graphicData uri="http://schemas.openxmlformats.org/presentationml/2006/ole">
            <mc:AlternateContent xmlns:mc="http://schemas.openxmlformats.org/markup-compatibility/2006">
              <mc:Choice xmlns:v="urn:schemas-microsoft-com:vml" Requires="v">
                <p:oleObj spid="_x0000_s12321" name="Graph System" r:id="rId5" imgW="0" imgH="0" progId="GraphFile">
                  <p:embed/>
                </p:oleObj>
              </mc:Choice>
              <mc:Fallback>
                <p:oleObj name="Graph System" r:id="rId5" imgW="0" imgH="0" progId="GraphFile">
                  <p:embed/>
                  <p:pic>
                    <p:nvPicPr>
                      <p:cNvPr id="0" name=""/>
                      <p:cNvPicPr/>
                      <p:nvPr/>
                    </p:nvPicPr>
                    <p:blipFill/>
                    <p:spPr>
                      <a:xfrm>
                        <a:off x="2032000" y="719138"/>
                        <a:ext cx="8128000" cy="5418137"/>
                      </a:xfrm>
                      <a:prstGeom prst="rect">
                        <a:avLst/>
                      </a:prstGeom>
                    </p:spPr>
                  </p:pic>
                </p:oleObj>
              </mc:Fallback>
            </mc:AlternateContent>
          </a:graphicData>
        </a:graphic>
      </p:graphicFrame>
      <p:grpSp>
        <p:nvGrpSpPr>
          <p:cNvPr id="28" name="Group 27"/>
          <p:cNvGrpSpPr/>
          <p:nvPr/>
        </p:nvGrpSpPr>
        <p:grpSpPr>
          <a:xfrm>
            <a:off x="1454436" y="493792"/>
            <a:ext cx="3040291" cy="2125662"/>
            <a:chOff x="1454436" y="493792"/>
            <a:chExt cx="3040291" cy="2125662"/>
          </a:xfrm>
        </p:grpSpPr>
        <p:graphicFrame>
          <p:nvGraphicFramePr>
            <p:cNvPr id="9" name="Object 8"/>
            <p:cNvGraphicFramePr>
              <a:graphicFrameLocks noChangeAspect="1"/>
            </p:cNvGraphicFramePr>
            <p:nvPr>
              <p:extLst>
                <p:ext uri="{D42A27DB-BD31-4B8C-83A1-F6EECF244321}">
                  <p14:modId xmlns:p14="http://schemas.microsoft.com/office/powerpoint/2010/main" val="2645386709"/>
                </p:ext>
              </p:extLst>
            </p:nvPr>
          </p:nvGraphicFramePr>
          <p:xfrm>
            <a:off x="1486057" y="493792"/>
            <a:ext cx="1714500" cy="2125662"/>
          </p:xfrm>
          <a:graphic>
            <a:graphicData uri="http://schemas.openxmlformats.org/presentationml/2006/ole">
              <mc:AlternateContent xmlns:mc="http://schemas.openxmlformats.org/markup-compatibility/2006">
                <mc:Choice xmlns:v="urn:schemas-microsoft-com:vml" Requires="v">
                  <p:oleObj spid="_x0000_s12322" name="Equation" r:id="rId6" imgW="939600" imgH="1168200" progId="Equation.DSMT4">
                    <p:embed/>
                  </p:oleObj>
                </mc:Choice>
                <mc:Fallback>
                  <p:oleObj name="Equation" r:id="rId6" imgW="939600" imgH="1168200" progId="Equation.DSMT4">
                    <p:embed/>
                    <p:pic>
                      <p:nvPicPr>
                        <p:cNvPr id="0" name=""/>
                        <p:cNvPicPr/>
                        <p:nvPr/>
                      </p:nvPicPr>
                      <p:blipFill>
                        <a:blip r:embed="rId7"/>
                        <a:stretch>
                          <a:fillRect/>
                        </a:stretch>
                      </p:blipFill>
                      <p:spPr>
                        <a:xfrm>
                          <a:off x="1486057" y="493792"/>
                          <a:ext cx="1714500" cy="2125662"/>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4284202001"/>
                </p:ext>
              </p:extLst>
            </p:nvPr>
          </p:nvGraphicFramePr>
          <p:xfrm>
            <a:off x="3571875" y="585788"/>
            <a:ext cx="788988" cy="1112837"/>
          </p:xfrm>
          <a:graphic>
            <a:graphicData uri="http://schemas.openxmlformats.org/presentationml/2006/ole">
              <mc:AlternateContent xmlns:mc="http://schemas.openxmlformats.org/markup-compatibility/2006">
                <mc:Choice xmlns:v="urn:schemas-microsoft-com:vml" Requires="v">
                  <p:oleObj spid="_x0000_s12323" name="Equation" r:id="rId8" imgW="431640" imgH="609480" progId="Equation.DSMT4">
                    <p:embed/>
                  </p:oleObj>
                </mc:Choice>
                <mc:Fallback>
                  <p:oleObj name="Equation" r:id="rId8" imgW="431640" imgH="609480" progId="Equation.DSMT4">
                    <p:embed/>
                    <p:pic>
                      <p:nvPicPr>
                        <p:cNvPr id="0" name=""/>
                        <p:cNvPicPr/>
                        <p:nvPr/>
                      </p:nvPicPr>
                      <p:blipFill>
                        <a:blip r:embed="rId9"/>
                        <a:stretch>
                          <a:fillRect/>
                        </a:stretch>
                      </p:blipFill>
                      <p:spPr>
                        <a:xfrm>
                          <a:off x="3571875" y="585788"/>
                          <a:ext cx="788988" cy="1112837"/>
                        </a:xfrm>
                        <a:prstGeom prst="rect">
                          <a:avLst/>
                        </a:prstGeom>
                      </p:spPr>
                    </p:pic>
                  </p:oleObj>
                </mc:Fallback>
              </mc:AlternateContent>
            </a:graphicData>
          </a:graphic>
        </p:graphicFrame>
        <p:cxnSp>
          <p:nvCxnSpPr>
            <p:cNvPr id="3" name="Straight Connector 2"/>
            <p:cNvCxnSpPr/>
            <p:nvPr/>
          </p:nvCxnSpPr>
          <p:spPr>
            <a:xfrm flipH="1">
              <a:off x="3273146" y="585788"/>
              <a:ext cx="25758" cy="1900316"/>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3286025" y="978794"/>
              <a:ext cx="1208702" cy="1"/>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1454436" y="1363015"/>
              <a:ext cx="1684846" cy="2146"/>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1592382" y="2217638"/>
              <a:ext cx="1684846" cy="2146"/>
            </a:xfrm>
            <a:prstGeom prst="line">
              <a:avLst/>
            </a:prstGeom>
          </p:spPr>
          <p:style>
            <a:lnRef idx="1">
              <a:schemeClr val="dk1"/>
            </a:lnRef>
            <a:fillRef idx="0">
              <a:schemeClr val="dk1"/>
            </a:fillRef>
            <a:effectRef idx="0">
              <a:schemeClr val="dk1"/>
            </a:effectRef>
            <a:fontRef idx="minor">
              <a:schemeClr val="tx1"/>
            </a:fontRef>
          </p:style>
        </p:cxnSp>
      </p:grpSp>
      <p:grpSp>
        <p:nvGrpSpPr>
          <p:cNvPr id="26" name="Group 25"/>
          <p:cNvGrpSpPr/>
          <p:nvPr/>
        </p:nvGrpSpPr>
        <p:grpSpPr>
          <a:xfrm>
            <a:off x="276891" y="2678074"/>
            <a:ext cx="7739619" cy="890126"/>
            <a:chOff x="276891" y="2678074"/>
            <a:chExt cx="7739619" cy="890126"/>
          </a:xfrm>
        </p:grpSpPr>
        <p:sp>
          <p:nvSpPr>
            <p:cNvPr id="24" name="TextBox 23"/>
            <p:cNvSpPr txBox="1"/>
            <p:nvPr/>
          </p:nvSpPr>
          <p:spPr>
            <a:xfrm>
              <a:off x="276891" y="2907694"/>
              <a:ext cx="7739619" cy="430887"/>
            </a:xfrm>
            <a:prstGeom prst="rect">
              <a:avLst/>
            </a:prstGeom>
            <a:noFill/>
          </p:spPr>
          <p:txBody>
            <a:bodyPr wrap="none" rtlCol="0">
              <a:spAutoFit/>
            </a:bodyPr>
            <a:lstStyle/>
            <a:p>
              <a:r>
                <a:rPr lang="vi-VN" sz="2200" dirty="0" smtClean="0">
                  <a:latin typeface="+mj-lt"/>
                </a:rPr>
                <a:t>Dư cuối cùng bằng 0 và ta được thương là                 . Khi đó ta có </a:t>
              </a:r>
            </a:p>
          </p:txBody>
        </p:sp>
        <p:graphicFrame>
          <p:nvGraphicFramePr>
            <p:cNvPr id="25" name="Object 24"/>
            <p:cNvGraphicFramePr>
              <a:graphicFrameLocks noChangeAspect="1"/>
            </p:cNvGraphicFramePr>
            <p:nvPr>
              <p:extLst>
                <p:ext uri="{D42A27DB-BD31-4B8C-83A1-F6EECF244321}">
                  <p14:modId xmlns:p14="http://schemas.microsoft.com/office/powerpoint/2010/main" val="3266047398"/>
                </p:ext>
              </p:extLst>
            </p:nvPr>
          </p:nvGraphicFramePr>
          <p:xfrm>
            <a:off x="5241286" y="2678074"/>
            <a:ext cx="976267" cy="890126"/>
          </p:xfrm>
          <a:graphic>
            <a:graphicData uri="http://schemas.openxmlformats.org/presentationml/2006/ole">
              <mc:AlternateContent xmlns:mc="http://schemas.openxmlformats.org/markup-compatibility/2006">
                <mc:Choice xmlns:v="urn:schemas-microsoft-com:vml" Requires="v">
                  <p:oleObj spid="_x0000_s12324" name="Equation" r:id="rId10" imgW="431640" imgH="393480" progId="Equation.DSMT4">
                    <p:embed/>
                  </p:oleObj>
                </mc:Choice>
                <mc:Fallback>
                  <p:oleObj name="Equation" r:id="rId10" imgW="431640" imgH="393480" progId="Equation.DSMT4">
                    <p:embed/>
                    <p:pic>
                      <p:nvPicPr>
                        <p:cNvPr id="0" name=""/>
                        <p:cNvPicPr/>
                        <p:nvPr/>
                      </p:nvPicPr>
                      <p:blipFill>
                        <a:blip r:embed="rId11"/>
                        <a:stretch>
                          <a:fillRect/>
                        </a:stretch>
                      </p:blipFill>
                      <p:spPr>
                        <a:xfrm>
                          <a:off x="5241286" y="2678074"/>
                          <a:ext cx="976267" cy="890126"/>
                        </a:xfrm>
                        <a:prstGeom prst="rect">
                          <a:avLst/>
                        </a:prstGeom>
                      </p:spPr>
                    </p:pic>
                  </p:oleObj>
                </mc:Fallback>
              </mc:AlternateContent>
            </a:graphicData>
          </a:graphic>
        </p:graphicFrame>
      </p:grpSp>
      <p:graphicFrame>
        <p:nvGraphicFramePr>
          <p:cNvPr id="27" name="Object 26"/>
          <p:cNvGraphicFramePr>
            <a:graphicFrameLocks noChangeAspect="1"/>
          </p:cNvGraphicFramePr>
          <p:nvPr>
            <p:extLst>
              <p:ext uri="{D42A27DB-BD31-4B8C-83A1-F6EECF244321}">
                <p14:modId xmlns:p14="http://schemas.microsoft.com/office/powerpoint/2010/main" val="1217822436"/>
              </p:ext>
            </p:extLst>
          </p:nvPr>
        </p:nvGraphicFramePr>
        <p:xfrm>
          <a:off x="2032000" y="3606095"/>
          <a:ext cx="2589213" cy="828675"/>
        </p:xfrm>
        <a:graphic>
          <a:graphicData uri="http://schemas.openxmlformats.org/presentationml/2006/ole">
            <mc:AlternateContent xmlns:mc="http://schemas.openxmlformats.org/markup-compatibility/2006">
              <mc:Choice xmlns:v="urn:schemas-microsoft-com:vml" Requires="v">
                <p:oleObj spid="_x0000_s12325" name="Equation" r:id="rId12" imgW="1511280" imgH="419040" progId="Equation.DSMT4">
                  <p:embed/>
                </p:oleObj>
              </mc:Choice>
              <mc:Fallback>
                <p:oleObj name="Equation" r:id="rId12" imgW="1511280" imgH="419040" progId="Equation.DSMT4">
                  <p:embed/>
                  <p:pic>
                    <p:nvPicPr>
                      <p:cNvPr id="0" name=""/>
                      <p:cNvPicPr/>
                      <p:nvPr/>
                    </p:nvPicPr>
                    <p:blipFill>
                      <a:blip r:embed="rId13"/>
                      <a:stretch>
                        <a:fillRect/>
                      </a:stretch>
                    </p:blipFill>
                    <p:spPr>
                      <a:xfrm>
                        <a:off x="2032000" y="3606095"/>
                        <a:ext cx="2589213" cy="828675"/>
                      </a:xfrm>
                      <a:prstGeom prst="rect">
                        <a:avLst/>
                      </a:prstGeom>
                    </p:spPr>
                  </p:pic>
                </p:oleObj>
              </mc:Fallback>
            </mc:AlternateContent>
          </a:graphicData>
        </a:graphic>
      </p:graphicFrame>
    </p:spTree>
    <p:extLst>
      <p:ext uri="{BB962C8B-B14F-4D97-AF65-F5344CB8AC3E}">
        <p14:creationId xmlns:p14="http://schemas.microsoft.com/office/powerpoint/2010/main" val="283086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930</TotalTime>
  <Words>1214</Words>
  <PresentationFormat>Widescreen</PresentationFormat>
  <Paragraphs>95</Paragraphs>
  <Slides>15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4</vt:i4>
      </vt:variant>
      <vt:variant>
        <vt:lpstr>Slide Titles</vt:lpstr>
      </vt:variant>
      <vt:variant>
        <vt:i4>15</vt:i4>
      </vt:variant>
    </vt:vector>
  </HeadingPairs>
  <TitlesOfParts>
    <vt:vector size="25" baseType="lpstr">
      <vt:lpstr>Arial</vt:lpstr>
      <vt:lpstr>Calibri</vt:lpstr>
      <vt:lpstr>Calibri Light</vt:lpstr>
      <vt:lpstr>Cambria Math</vt:lpstr>
      <vt:lpstr>Times New Roman</vt:lpstr>
      <vt:lpstr>Office Theme</vt:lpstr>
      <vt:lpstr>Equation</vt:lpstr>
      <vt:lpstr>MathType 6.0 Equation</vt:lpstr>
      <vt:lpstr>Graph System</vt:lpstr>
      <vt:lpstr>Microsoft Equation 3.0</vt:lpstr>
      <vt:lpstr>§ 4:  PHÉP NHÂN VÀ PHÉP CHIA ĐA THỨC MỘT BIẾN</vt:lpstr>
      <vt:lpstr>§ 4:  PHÉP NHÂN VÀ PHÉP CHIA ĐA THỨC MỘT BIẾN</vt:lpstr>
      <vt:lpstr>PowerPoint Presentation</vt:lpstr>
      <vt:lpstr>PowerPoint Presentation</vt:lpstr>
      <vt:lpstr>PowerPoint Presentation</vt:lpstr>
      <vt:lpstr>2. Phép chia đa thức một biến.</vt:lpstr>
      <vt:lpstr>2. Phép chia đa thức một biến.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2022-07-27T14:30:21Z</dcterms:created>
  <dcterms:modified xsi:type="dcterms:W3CDTF">2022-07-29T01:14:54Z</dcterms:modified>
</cp:coreProperties>
</file>