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55" r:id="rId2"/>
    <p:sldId id="257" r:id="rId3"/>
    <p:sldId id="330" r:id="rId4"/>
    <p:sldId id="345" r:id="rId5"/>
    <p:sldId id="356" r:id="rId6"/>
    <p:sldId id="357" r:id="rId7"/>
    <p:sldId id="358" r:id="rId8"/>
    <p:sldId id="348" r:id="rId9"/>
    <p:sldId id="349" r:id="rId10"/>
    <p:sldId id="350" r:id="rId11"/>
    <p:sldId id="362" r:id="rId12"/>
    <p:sldId id="359" r:id="rId13"/>
    <p:sldId id="360" r:id="rId14"/>
    <p:sldId id="363" r:id="rId15"/>
    <p:sldId id="361" r:id="rId16"/>
    <p:sldId id="303" r:id="rId17"/>
    <p:sldId id="35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80" autoAdjust="0"/>
  </p:normalViewPr>
  <p:slideViewPr>
    <p:cSldViewPr>
      <p:cViewPr>
        <p:scale>
          <a:sx n="62" d="100"/>
          <a:sy n="62" d="100"/>
        </p:scale>
        <p:origin x="-192"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1, 2, 3, 4</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Thực vật với các cánh rừng lá rộng, rừng lá kim và rừng hỗn giao…Động vật khá phong phú như sóc, nhím, gấu nâu, chó sói, hổ Taiga…</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P</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hạm vị: khoảng từ chí tuyến Bắc đến vòng cực Bắc và từ chí tuyến Nam đến vòng cực Nam.</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25B3BB74-B9FB-4495-916D-5F03B7CA8041}">
      <dgm:prSet phldrT="[Text]" custT="1"/>
      <dgm:spPr>
        <a:solidFill>
          <a:srgbClr val="27E0E9"/>
        </a:solidFill>
      </dgm:spPr>
      <dgm:t>
        <a:bodyPr/>
        <a:lstStyle/>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D</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o đới ôn hòa có nhiệt độ và lượng mưa mưa ít hơn so với đới nóng nên thực vật, động vật kém phong phú hơn.</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1D63054-0B78-4E58-979C-C7D7388A545B}" type="parTrans" cxnId="{F1957757-A2D0-4BF6-8F2B-3ED8957837D3}">
      <dgm:prSet/>
      <dgm:spPr/>
      <dgm:t>
        <a:bodyPr/>
        <a:lstStyle/>
        <a:p>
          <a:endParaRPr lang="en-US"/>
        </a:p>
      </dgm:t>
    </dgm:pt>
    <dgm:pt modelId="{D38624B6-B617-411A-9B55-0FEFCE3DFA08}" type="sibTrans" cxnId="{F1957757-A2D0-4BF6-8F2B-3ED8957837D3}">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t>
        <a:bodyPr/>
        <a:lstStyle/>
        <a:p>
          <a:endParaRPr lang="en-US"/>
        </a:p>
      </dgm:t>
    </dgm:pt>
    <dgm:pt modelId="{2E496A5F-0C73-429E-A10E-0D3274D30DC4}" type="pres">
      <dgm:prSet presAssocID="{CCF5FD4E-3B15-4708-A986-5FBD997FCA2D}" presName="connTx" presStyleLbl="parChTrans1D3" presStyleIdx="0" presStyleCnt="3"/>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X="118442" custScaleY="98977">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1" presStyleCnt="3"/>
      <dgm:spPr/>
      <dgm:t>
        <a:bodyPr/>
        <a:lstStyle/>
        <a:p>
          <a:endParaRPr lang="en-US"/>
        </a:p>
      </dgm:t>
    </dgm:pt>
    <dgm:pt modelId="{D9246615-CD69-4860-A2C2-650A32E32E31}" type="pres">
      <dgm:prSet presAssocID="{D926FC03-1594-4011-A9FF-20D764A1C295}" presName="connTx" presStyleLbl="parChTrans1D3" presStyleIdx="1" presStyleCnt="3"/>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1" presStyleCnt="3" custScaleX="118804" custScaleY="111400">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 modelId="{826B65CC-8CB7-40C9-88C7-00E5915A4814}" type="pres">
      <dgm:prSet presAssocID="{D1D63054-0B78-4E58-979C-C7D7388A545B}" presName="conn2-1" presStyleLbl="parChTrans1D3" presStyleIdx="2" presStyleCnt="3"/>
      <dgm:spPr/>
      <dgm:t>
        <a:bodyPr/>
        <a:lstStyle/>
        <a:p>
          <a:endParaRPr lang="en-US"/>
        </a:p>
      </dgm:t>
    </dgm:pt>
    <dgm:pt modelId="{02FDCD05-38D9-476A-A0A7-31734256BFEA}" type="pres">
      <dgm:prSet presAssocID="{D1D63054-0B78-4E58-979C-C7D7388A545B}" presName="connTx" presStyleLbl="parChTrans1D3" presStyleIdx="2" presStyleCnt="3"/>
      <dgm:spPr/>
      <dgm:t>
        <a:bodyPr/>
        <a:lstStyle/>
        <a:p>
          <a:endParaRPr lang="en-US"/>
        </a:p>
      </dgm:t>
    </dgm:pt>
    <dgm:pt modelId="{4D4912A4-64E5-47D5-A830-62342E2AE23E}" type="pres">
      <dgm:prSet presAssocID="{25B3BB74-B9FB-4495-916D-5F03B7CA8041}" presName="root2" presStyleCnt="0"/>
      <dgm:spPr/>
    </dgm:pt>
    <dgm:pt modelId="{C7D392F2-C699-4E08-AB62-4317F8A86DDE}" type="pres">
      <dgm:prSet presAssocID="{25B3BB74-B9FB-4495-916D-5F03B7CA8041}" presName="LevelTwoTextNode" presStyleLbl="node3" presStyleIdx="2" presStyleCnt="3" custScaleX="118804" custScaleY="92837">
        <dgm:presLayoutVars>
          <dgm:chPref val="3"/>
        </dgm:presLayoutVars>
      </dgm:prSet>
      <dgm:spPr/>
      <dgm:t>
        <a:bodyPr/>
        <a:lstStyle/>
        <a:p>
          <a:endParaRPr lang="en-US"/>
        </a:p>
      </dgm:t>
    </dgm:pt>
    <dgm:pt modelId="{4BB7C0B2-A7B3-4788-AFA3-EBC4907C0CC4}" type="pres">
      <dgm:prSet presAssocID="{25B3BB74-B9FB-4495-916D-5F03B7CA8041}" presName="level3hierChild" presStyleCnt="0"/>
      <dgm:spPr/>
    </dgm:pt>
  </dgm:ptLst>
  <dgm:cxnLst>
    <dgm:cxn modelId="{2EF71FA1-32F9-49A9-9CAA-3A7C7DEA3E02}" type="presOf" srcId="{D926FC03-1594-4011-A9FF-20D764A1C295}" destId="{02046AE4-F5CF-4C93-B4F1-82CF0E86A23B}"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490867C5-AE51-4171-BC43-2C56DF32E5C5}" type="presOf" srcId="{D869D7E5-5E9E-47E6-9AC5-23919DAFECB4}" destId="{B76371B5-B499-4621-882A-64FFBDC66958}" srcOrd="0" destOrd="0" presId="urn:microsoft.com/office/officeart/2005/8/layout/hierarchy2"/>
    <dgm:cxn modelId="{5964C3DE-7E03-4D7D-BFD5-8861BB33C64F}" type="presOf" srcId="{B718B39D-9535-466D-BA1C-DD567CE03E87}" destId="{D5D08963-475A-40BE-A52F-40B23F4611C9}"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9FDB5152-87E3-4380-B21F-1B83FC7346BB}" type="presOf" srcId="{6CFB1BB9-57DB-4A40-8729-A32D7A792CF5}" destId="{98F273F4-209E-40C7-B66D-1F800954408E}" srcOrd="0" destOrd="0" presId="urn:microsoft.com/office/officeart/2005/8/layout/hierarchy2"/>
    <dgm:cxn modelId="{8041E9D1-C150-477A-B228-9DD715E7C01B}" type="presOf" srcId="{C5C0E0B2-2835-44F0-8EE0-D21BF7353577}" destId="{9740D700-6F7D-4250-A264-8D062B965BEA}" srcOrd="0" destOrd="0" presId="urn:microsoft.com/office/officeart/2005/8/layout/hierarchy2"/>
    <dgm:cxn modelId="{2461F2EE-F0E6-4898-867A-438A25DC4E49}" type="presOf" srcId="{300A6C46-3B0E-40DC-9A64-D26FAE6A49C6}" destId="{ED5D053E-8089-4C16-9139-807A451403A6}" srcOrd="1" destOrd="0" presId="urn:microsoft.com/office/officeart/2005/8/layout/hierarchy2"/>
    <dgm:cxn modelId="{EFAF9070-240C-4F10-BE25-8CE7D4585997}" type="presOf" srcId="{D1D63054-0B78-4E58-979C-C7D7388A545B}" destId="{826B65CC-8CB7-40C9-88C7-00E5915A4814}" srcOrd="0" destOrd="0" presId="urn:microsoft.com/office/officeart/2005/8/layout/hierarchy2"/>
    <dgm:cxn modelId="{FD5A5904-5261-49E3-88BF-627687852947}" type="presOf" srcId="{D1D63054-0B78-4E58-979C-C7D7388A545B}" destId="{02FDCD05-38D9-476A-A0A7-31734256BFEA}" srcOrd="1" destOrd="0" presId="urn:microsoft.com/office/officeart/2005/8/layout/hierarchy2"/>
    <dgm:cxn modelId="{CDEC0A44-E374-466E-AFDD-24A5A3EE95FD}" type="presOf" srcId="{65F2C0DE-327F-427B-8C65-5C0B228D3EA5}" destId="{F3E58597-E495-4C48-B7BB-CF8BEE275613}" srcOrd="0" destOrd="0" presId="urn:microsoft.com/office/officeart/2005/8/layout/hierarchy2"/>
    <dgm:cxn modelId="{F1957757-A2D0-4BF6-8F2B-3ED8957837D3}" srcId="{6CFB1BB9-57DB-4A40-8729-A32D7A792CF5}" destId="{25B3BB74-B9FB-4495-916D-5F03B7CA8041}" srcOrd="1" destOrd="0" parTransId="{D1D63054-0B78-4E58-979C-C7D7388A545B}" sibTransId="{D38624B6-B617-411A-9B55-0FEFCE3DFA08}"/>
    <dgm:cxn modelId="{3613087D-08B4-4608-8E7C-8070181A4929}" srcId="{6CFB1BB9-57DB-4A40-8729-A32D7A792CF5}" destId="{B718B39D-9535-466D-BA1C-DD567CE03E87}" srcOrd="0" destOrd="0" parTransId="{D926FC03-1594-4011-A9FF-20D764A1C295}" sibTransId="{6211B7B8-4D97-4B1D-82EA-350FF74DCA04}"/>
    <dgm:cxn modelId="{C1C3B16A-6297-4E0B-A5FA-A4C2CAC5A448}" type="presOf" srcId="{300A6C46-3B0E-40DC-9A64-D26FAE6A49C6}" destId="{2F15415C-2A74-4A1D-9806-ABA73D6BB6F7}"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278DF492-7A7B-4FF8-A39C-0B63A936E050}" type="presOf" srcId="{CD426A82-BC59-4B88-A9C5-6D6E73570D64}" destId="{F832FA5A-F333-4BB2-B995-F77AC26CE3A9}" srcOrd="0" destOrd="0" presId="urn:microsoft.com/office/officeart/2005/8/layout/hierarchy2"/>
    <dgm:cxn modelId="{05218341-00A4-4947-93D8-5B448CF01B74}" type="presOf" srcId="{D926FC03-1594-4011-A9FF-20D764A1C295}" destId="{D9246615-CD69-4860-A2C2-650A32E32E31}" srcOrd="1" destOrd="0" presId="urn:microsoft.com/office/officeart/2005/8/layout/hierarchy2"/>
    <dgm:cxn modelId="{E8D8E79E-BBA1-4E03-869E-EF7150216862}" type="presOf" srcId="{CD426A82-BC59-4B88-A9C5-6D6E73570D64}" destId="{2C753C8F-AD2F-4B60-8ED6-06F729150D93}" srcOrd="1" destOrd="0" presId="urn:microsoft.com/office/officeart/2005/8/layout/hierarchy2"/>
    <dgm:cxn modelId="{DF046FEF-CBD3-4CA9-979C-240C11B6A1B6}" type="presOf" srcId="{1C84355D-D627-470F-8F41-B26585C5926B}" destId="{76AD24A5-FF43-4D81-AC78-2C1561632B20}" srcOrd="0" destOrd="0" presId="urn:microsoft.com/office/officeart/2005/8/layout/hierarchy2"/>
    <dgm:cxn modelId="{478BD859-59CB-4C4F-B119-2279F905E58A}" type="presOf" srcId="{25B3BB74-B9FB-4495-916D-5F03B7CA8041}" destId="{C7D392F2-C699-4E08-AB62-4317F8A86DDE}" srcOrd="0" destOrd="0" presId="urn:microsoft.com/office/officeart/2005/8/layout/hierarchy2"/>
    <dgm:cxn modelId="{2CFA2006-9FFA-4C63-8F3E-36C6D69EBCF8}" type="presOf" srcId="{CCF5FD4E-3B15-4708-A986-5FBD997FCA2D}" destId="{AD3E9BE4-C1FD-45E9-8AAC-8C1311199B8A}" srcOrd="0" destOrd="0" presId="urn:microsoft.com/office/officeart/2005/8/layout/hierarchy2"/>
    <dgm:cxn modelId="{402C8B76-E98D-4532-AF9A-5EA0EDB192C3}" type="presOf" srcId="{CCF5FD4E-3B15-4708-A986-5FBD997FCA2D}" destId="{2E496A5F-0C73-429E-A10E-0D3274D30DC4}" srcOrd="1" destOrd="0" presId="urn:microsoft.com/office/officeart/2005/8/layout/hierarchy2"/>
    <dgm:cxn modelId="{BA65625F-BA14-4DAE-A298-41965AD7A282}" type="presParOf" srcId="{B76371B5-B499-4621-882A-64FFBDC66958}" destId="{1EDEB1CC-5063-4454-981B-AAAAA63AD0DA}" srcOrd="0" destOrd="0" presId="urn:microsoft.com/office/officeart/2005/8/layout/hierarchy2"/>
    <dgm:cxn modelId="{AB643D6A-28C1-4173-98AD-0A8EFC05DCCC}" type="presParOf" srcId="{1EDEB1CC-5063-4454-981B-AAAAA63AD0DA}" destId="{76AD24A5-FF43-4D81-AC78-2C1561632B20}" srcOrd="0" destOrd="0" presId="urn:microsoft.com/office/officeart/2005/8/layout/hierarchy2"/>
    <dgm:cxn modelId="{9898DCD3-622F-4985-96AB-2062653A1F64}" type="presParOf" srcId="{1EDEB1CC-5063-4454-981B-AAAAA63AD0DA}" destId="{B337024C-579B-47BE-BBB8-1D49E113AC48}" srcOrd="1" destOrd="0" presId="urn:microsoft.com/office/officeart/2005/8/layout/hierarchy2"/>
    <dgm:cxn modelId="{85FE06AC-D9EB-4C73-B912-BA6E1D589102}" type="presParOf" srcId="{B337024C-579B-47BE-BBB8-1D49E113AC48}" destId="{F832FA5A-F333-4BB2-B995-F77AC26CE3A9}" srcOrd="0" destOrd="0" presId="urn:microsoft.com/office/officeart/2005/8/layout/hierarchy2"/>
    <dgm:cxn modelId="{A1CAF883-EF45-4772-93E5-7A5A3979401E}" type="presParOf" srcId="{F832FA5A-F333-4BB2-B995-F77AC26CE3A9}" destId="{2C753C8F-AD2F-4B60-8ED6-06F729150D93}" srcOrd="0" destOrd="0" presId="urn:microsoft.com/office/officeart/2005/8/layout/hierarchy2"/>
    <dgm:cxn modelId="{5FD34A87-7578-4DFA-93B1-B95D9674A77E}" type="presParOf" srcId="{B337024C-579B-47BE-BBB8-1D49E113AC48}" destId="{6A138AF8-4454-4BF7-A59E-800B583E0E7E}" srcOrd="1" destOrd="0" presId="urn:microsoft.com/office/officeart/2005/8/layout/hierarchy2"/>
    <dgm:cxn modelId="{3A3FC4DF-436F-4116-A180-31371D926C73}" type="presParOf" srcId="{6A138AF8-4454-4BF7-A59E-800B583E0E7E}" destId="{F3E58597-E495-4C48-B7BB-CF8BEE275613}" srcOrd="0" destOrd="0" presId="urn:microsoft.com/office/officeart/2005/8/layout/hierarchy2"/>
    <dgm:cxn modelId="{88C958AF-AF42-4180-85BC-50210DA91554}" type="presParOf" srcId="{6A138AF8-4454-4BF7-A59E-800B583E0E7E}" destId="{38724E06-1642-42D4-9E27-E1FC81663F34}" srcOrd="1" destOrd="0" presId="urn:microsoft.com/office/officeart/2005/8/layout/hierarchy2"/>
    <dgm:cxn modelId="{16CC9502-8888-4E02-8322-CE03D20A715E}" type="presParOf" srcId="{38724E06-1642-42D4-9E27-E1FC81663F34}" destId="{AD3E9BE4-C1FD-45E9-8AAC-8C1311199B8A}" srcOrd="0" destOrd="0" presId="urn:microsoft.com/office/officeart/2005/8/layout/hierarchy2"/>
    <dgm:cxn modelId="{226AC538-ACC6-4581-9990-C6AD1BEDFC47}" type="presParOf" srcId="{AD3E9BE4-C1FD-45E9-8AAC-8C1311199B8A}" destId="{2E496A5F-0C73-429E-A10E-0D3274D30DC4}" srcOrd="0" destOrd="0" presId="urn:microsoft.com/office/officeart/2005/8/layout/hierarchy2"/>
    <dgm:cxn modelId="{A4095B91-246B-4965-9CE3-B155AE71BA81}" type="presParOf" srcId="{38724E06-1642-42D4-9E27-E1FC81663F34}" destId="{9894D311-B372-4361-B331-2A466D53BA7B}" srcOrd="1" destOrd="0" presId="urn:microsoft.com/office/officeart/2005/8/layout/hierarchy2"/>
    <dgm:cxn modelId="{4AC8D265-C3BC-48A5-8DC8-49E4400DEA5F}" type="presParOf" srcId="{9894D311-B372-4361-B331-2A466D53BA7B}" destId="{9740D700-6F7D-4250-A264-8D062B965BEA}" srcOrd="0" destOrd="0" presId="urn:microsoft.com/office/officeart/2005/8/layout/hierarchy2"/>
    <dgm:cxn modelId="{202304AC-8F81-4E84-BC99-2D94FE477E13}" type="presParOf" srcId="{9894D311-B372-4361-B331-2A466D53BA7B}" destId="{DECFF24A-F015-48FE-B2EB-BEA871D605B7}" srcOrd="1" destOrd="0" presId="urn:microsoft.com/office/officeart/2005/8/layout/hierarchy2"/>
    <dgm:cxn modelId="{032F0D34-C7B0-4096-B1CD-AB69E5E70A72}" type="presParOf" srcId="{B337024C-579B-47BE-BBB8-1D49E113AC48}" destId="{2F15415C-2A74-4A1D-9806-ABA73D6BB6F7}" srcOrd="2" destOrd="0" presId="urn:microsoft.com/office/officeart/2005/8/layout/hierarchy2"/>
    <dgm:cxn modelId="{D594483B-A937-4754-A761-4C55F0BB2FF6}" type="presParOf" srcId="{2F15415C-2A74-4A1D-9806-ABA73D6BB6F7}" destId="{ED5D053E-8089-4C16-9139-807A451403A6}" srcOrd="0" destOrd="0" presId="urn:microsoft.com/office/officeart/2005/8/layout/hierarchy2"/>
    <dgm:cxn modelId="{8EEA9E13-9C35-4242-9A0C-F22CBAFC19D0}" type="presParOf" srcId="{B337024C-579B-47BE-BBB8-1D49E113AC48}" destId="{1D782FC5-5CBF-431A-8116-DE7226B12385}" srcOrd="3" destOrd="0" presId="urn:microsoft.com/office/officeart/2005/8/layout/hierarchy2"/>
    <dgm:cxn modelId="{B0A6B2C8-9D77-4BD4-8EAD-96DF63CEDDBA}" type="presParOf" srcId="{1D782FC5-5CBF-431A-8116-DE7226B12385}" destId="{98F273F4-209E-40C7-B66D-1F800954408E}" srcOrd="0" destOrd="0" presId="urn:microsoft.com/office/officeart/2005/8/layout/hierarchy2"/>
    <dgm:cxn modelId="{8CDDB494-FBBD-4783-B602-444BBF26F18D}" type="presParOf" srcId="{1D782FC5-5CBF-431A-8116-DE7226B12385}" destId="{E92CB68C-072B-425A-A048-260A8F53A5E2}" srcOrd="1" destOrd="0" presId="urn:microsoft.com/office/officeart/2005/8/layout/hierarchy2"/>
    <dgm:cxn modelId="{7AE6E64B-046D-4530-925F-F9B5D85FB4E1}" type="presParOf" srcId="{E92CB68C-072B-425A-A048-260A8F53A5E2}" destId="{02046AE4-F5CF-4C93-B4F1-82CF0E86A23B}" srcOrd="0" destOrd="0" presId="urn:microsoft.com/office/officeart/2005/8/layout/hierarchy2"/>
    <dgm:cxn modelId="{2DCAAB2A-9F79-4A9C-837C-5D6726E056CE}" type="presParOf" srcId="{02046AE4-F5CF-4C93-B4F1-82CF0E86A23B}" destId="{D9246615-CD69-4860-A2C2-650A32E32E31}" srcOrd="0" destOrd="0" presId="urn:microsoft.com/office/officeart/2005/8/layout/hierarchy2"/>
    <dgm:cxn modelId="{9DCACB70-3E20-43FB-B931-54E8316B778F}" type="presParOf" srcId="{E92CB68C-072B-425A-A048-260A8F53A5E2}" destId="{AD0E3F84-C581-4A61-A379-27331574B296}" srcOrd="1" destOrd="0" presId="urn:microsoft.com/office/officeart/2005/8/layout/hierarchy2"/>
    <dgm:cxn modelId="{FFC11D2E-0BA0-430C-905F-480EEBF58E81}" type="presParOf" srcId="{AD0E3F84-C581-4A61-A379-27331574B296}" destId="{D5D08963-475A-40BE-A52F-40B23F4611C9}" srcOrd="0" destOrd="0" presId="urn:microsoft.com/office/officeart/2005/8/layout/hierarchy2"/>
    <dgm:cxn modelId="{11A2C3BD-124E-4850-B8A9-099DFCCDFF68}" type="presParOf" srcId="{AD0E3F84-C581-4A61-A379-27331574B296}" destId="{A2B847A4-C6CC-4129-B93B-907FBD499170}" srcOrd="1" destOrd="0" presId="urn:microsoft.com/office/officeart/2005/8/layout/hierarchy2"/>
    <dgm:cxn modelId="{2C4DB1D7-42E6-4B7B-93BA-A009B4942966}" type="presParOf" srcId="{E92CB68C-072B-425A-A048-260A8F53A5E2}" destId="{826B65CC-8CB7-40C9-88C7-00E5915A4814}" srcOrd="2" destOrd="0" presId="urn:microsoft.com/office/officeart/2005/8/layout/hierarchy2"/>
    <dgm:cxn modelId="{1D833AE5-531E-4795-A89B-BEA95FE9FDBF}" type="presParOf" srcId="{826B65CC-8CB7-40C9-88C7-00E5915A4814}" destId="{02FDCD05-38D9-476A-A0A7-31734256BFEA}" srcOrd="0" destOrd="0" presId="urn:microsoft.com/office/officeart/2005/8/layout/hierarchy2"/>
    <dgm:cxn modelId="{793CE691-7619-44FE-8B2C-B2AD81BAE31B}" type="presParOf" srcId="{E92CB68C-072B-425A-A048-260A8F53A5E2}" destId="{4D4912A4-64E5-47D5-A830-62342E2AE23E}" srcOrd="3" destOrd="0" presId="urn:microsoft.com/office/officeart/2005/8/layout/hierarchy2"/>
    <dgm:cxn modelId="{BDE83BF0-79C1-4C3A-9C11-B49576493263}" type="presParOf" srcId="{4D4912A4-64E5-47D5-A830-62342E2AE23E}" destId="{C7D392F2-C699-4E08-AB62-4317F8A86DDE}" srcOrd="0" destOrd="0" presId="urn:microsoft.com/office/officeart/2005/8/layout/hierarchy2"/>
    <dgm:cxn modelId="{6BF7E63B-A927-4353-8F7A-FFF0A3D4E3C9}" type="presParOf" srcId="{4D4912A4-64E5-47D5-A830-62342E2AE23E}" destId="{4BB7C0B2-A7B3-4788-AFA3-EBC4907C0CC4}"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5, 6, 7, 8</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Thực vật thấp lùn chủ yếu là rêu và địa y. Động vật là các loài thích nghi với khí hậu lạnh: gấu trắng, chim cánh cụt…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Phạm vi: khoảng  từ vòng cực Bắc đến cực Bắc và từ vòng cực Nam đến cực Nam.</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25B3BB74-B9FB-4495-916D-5F03B7CA8041}">
      <dgm:prSet phldrT="[Text]" custT="1"/>
      <dgm:spPr>
        <a:solidFill>
          <a:srgbClr val="27E0E9"/>
        </a:solidFill>
      </dgm:spPr>
      <dgm:t>
        <a:bodyPr/>
        <a:lstStyle/>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D</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o đới lạnh có nhiệt độ thấp, lạnh giá và lượng mưa rất ít cản trở sự sinh trưởng và phát triển của thực vật dẫn đến thực vật, động vật ở đây rất nghèo nàn.</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1D63054-0B78-4E58-979C-C7D7388A545B}" type="parTrans" cxnId="{F1957757-A2D0-4BF6-8F2B-3ED8957837D3}">
      <dgm:prSet/>
      <dgm:spPr/>
      <dgm:t>
        <a:bodyPr/>
        <a:lstStyle/>
        <a:p>
          <a:endParaRPr lang="en-US"/>
        </a:p>
      </dgm:t>
    </dgm:pt>
    <dgm:pt modelId="{D38624B6-B617-411A-9B55-0FEFCE3DFA08}" type="sibTrans" cxnId="{F1957757-A2D0-4BF6-8F2B-3ED8957837D3}">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t>
        <a:bodyPr/>
        <a:lstStyle/>
        <a:p>
          <a:endParaRPr lang="en-US"/>
        </a:p>
      </dgm:t>
    </dgm:pt>
    <dgm:pt modelId="{2E496A5F-0C73-429E-A10E-0D3274D30DC4}" type="pres">
      <dgm:prSet presAssocID="{CCF5FD4E-3B15-4708-A986-5FBD997FCA2D}" presName="connTx" presStyleLbl="parChTrans1D3" presStyleIdx="0" presStyleCnt="3"/>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X="118442" custScaleY="72804">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1" presStyleCnt="3"/>
      <dgm:spPr/>
      <dgm:t>
        <a:bodyPr/>
        <a:lstStyle/>
        <a:p>
          <a:endParaRPr lang="en-US"/>
        </a:p>
      </dgm:t>
    </dgm:pt>
    <dgm:pt modelId="{D9246615-CD69-4860-A2C2-650A32E32E31}" type="pres">
      <dgm:prSet presAssocID="{D926FC03-1594-4011-A9FF-20D764A1C295}" presName="connTx" presStyleLbl="parChTrans1D3" presStyleIdx="1" presStyleCnt="3"/>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1" presStyleCnt="3" custScaleX="118804" custScaleY="111400">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 modelId="{826B65CC-8CB7-40C9-88C7-00E5915A4814}" type="pres">
      <dgm:prSet presAssocID="{D1D63054-0B78-4E58-979C-C7D7388A545B}" presName="conn2-1" presStyleLbl="parChTrans1D3" presStyleIdx="2" presStyleCnt="3"/>
      <dgm:spPr/>
      <dgm:t>
        <a:bodyPr/>
        <a:lstStyle/>
        <a:p>
          <a:endParaRPr lang="en-US"/>
        </a:p>
      </dgm:t>
    </dgm:pt>
    <dgm:pt modelId="{02FDCD05-38D9-476A-A0A7-31734256BFEA}" type="pres">
      <dgm:prSet presAssocID="{D1D63054-0B78-4E58-979C-C7D7388A545B}" presName="connTx" presStyleLbl="parChTrans1D3" presStyleIdx="2" presStyleCnt="3"/>
      <dgm:spPr/>
      <dgm:t>
        <a:bodyPr/>
        <a:lstStyle/>
        <a:p>
          <a:endParaRPr lang="en-US"/>
        </a:p>
      </dgm:t>
    </dgm:pt>
    <dgm:pt modelId="{4D4912A4-64E5-47D5-A830-62342E2AE23E}" type="pres">
      <dgm:prSet presAssocID="{25B3BB74-B9FB-4495-916D-5F03B7CA8041}" presName="root2" presStyleCnt="0"/>
      <dgm:spPr/>
    </dgm:pt>
    <dgm:pt modelId="{C7D392F2-C699-4E08-AB62-4317F8A86DDE}" type="pres">
      <dgm:prSet presAssocID="{25B3BB74-B9FB-4495-916D-5F03B7CA8041}" presName="LevelTwoTextNode" presStyleLbl="node3" presStyleIdx="2" presStyleCnt="3" custScaleX="118804" custScaleY="124738">
        <dgm:presLayoutVars>
          <dgm:chPref val="3"/>
        </dgm:presLayoutVars>
      </dgm:prSet>
      <dgm:spPr/>
      <dgm:t>
        <a:bodyPr/>
        <a:lstStyle/>
        <a:p>
          <a:endParaRPr lang="en-US"/>
        </a:p>
      </dgm:t>
    </dgm:pt>
    <dgm:pt modelId="{4BB7C0B2-A7B3-4788-AFA3-EBC4907C0CC4}" type="pres">
      <dgm:prSet presAssocID="{25B3BB74-B9FB-4495-916D-5F03B7CA8041}" presName="level3hierChild" presStyleCnt="0"/>
      <dgm:spPr/>
    </dgm:pt>
  </dgm:ptLst>
  <dgm:cxnLst>
    <dgm:cxn modelId="{8E0C0ED8-8564-482E-925B-AC8C809276E0}" type="presOf" srcId="{D926FC03-1594-4011-A9FF-20D764A1C295}" destId="{D9246615-CD69-4860-A2C2-650A32E32E31}" srcOrd="1" destOrd="0" presId="urn:microsoft.com/office/officeart/2005/8/layout/hierarchy2"/>
    <dgm:cxn modelId="{A2C65C2D-15E0-4C61-BAE6-2FEEFF142E30}" type="presOf" srcId="{B718B39D-9535-466D-BA1C-DD567CE03E87}" destId="{D5D08963-475A-40BE-A52F-40B23F4611C9}"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93CB1802-278A-49FD-AC7B-9EF7815F0001}" type="presOf" srcId="{D869D7E5-5E9E-47E6-9AC5-23919DAFECB4}" destId="{B76371B5-B499-4621-882A-64FFBDC66958}" srcOrd="0" destOrd="0" presId="urn:microsoft.com/office/officeart/2005/8/layout/hierarchy2"/>
    <dgm:cxn modelId="{9FA6FF41-5F12-4C78-B682-BD553E02B944}" type="presOf" srcId="{CCF5FD4E-3B15-4708-A986-5FBD997FCA2D}" destId="{2E496A5F-0C73-429E-A10E-0D3274D30DC4}" srcOrd="1"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22F4E760-C4B8-484E-9964-34ED843F0265}" type="presOf" srcId="{D926FC03-1594-4011-A9FF-20D764A1C295}" destId="{02046AE4-F5CF-4C93-B4F1-82CF0E86A23B}" srcOrd="0" destOrd="0" presId="urn:microsoft.com/office/officeart/2005/8/layout/hierarchy2"/>
    <dgm:cxn modelId="{E9B57688-BC50-4F07-AD4A-4594B7DEFC88}" type="presOf" srcId="{300A6C46-3B0E-40DC-9A64-D26FAE6A49C6}" destId="{ED5D053E-8089-4C16-9139-807A451403A6}" srcOrd="1" destOrd="0" presId="urn:microsoft.com/office/officeart/2005/8/layout/hierarchy2"/>
    <dgm:cxn modelId="{F1957757-A2D0-4BF6-8F2B-3ED8957837D3}" srcId="{6CFB1BB9-57DB-4A40-8729-A32D7A792CF5}" destId="{25B3BB74-B9FB-4495-916D-5F03B7CA8041}" srcOrd="1" destOrd="0" parTransId="{D1D63054-0B78-4E58-979C-C7D7388A545B}" sibTransId="{D38624B6-B617-411A-9B55-0FEFCE3DFA08}"/>
    <dgm:cxn modelId="{A4B2D30E-818C-41B0-966C-A2E5197295B6}" type="presOf" srcId="{25B3BB74-B9FB-4495-916D-5F03B7CA8041}" destId="{C7D392F2-C699-4E08-AB62-4317F8A86DDE}"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503E6E8A-ACFB-4227-9D46-542ABF0A52D4}" type="presOf" srcId="{C5C0E0B2-2835-44F0-8EE0-D21BF7353577}" destId="{9740D700-6F7D-4250-A264-8D062B965BEA}" srcOrd="0" destOrd="0" presId="urn:microsoft.com/office/officeart/2005/8/layout/hierarchy2"/>
    <dgm:cxn modelId="{227383BA-BD78-4BBE-93C7-07170488CE40}" type="presOf" srcId="{CD426A82-BC59-4B88-A9C5-6D6E73570D64}" destId="{F832FA5A-F333-4BB2-B995-F77AC26CE3A9}"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FA10A8D9-D1C8-4C7E-90A6-9CC2BA728AFC}" type="presOf" srcId="{CCF5FD4E-3B15-4708-A986-5FBD997FCA2D}" destId="{AD3E9BE4-C1FD-45E9-8AAC-8C1311199B8A}" srcOrd="0" destOrd="0" presId="urn:microsoft.com/office/officeart/2005/8/layout/hierarchy2"/>
    <dgm:cxn modelId="{07592E1A-52F6-485D-A700-6E3665B76B5A}" type="presOf" srcId="{D1D63054-0B78-4E58-979C-C7D7388A545B}" destId="{826B65CC-8CB7-40C9-88C7-00E5915A4814}" srcOrd="0" destOrd="0" presId="urn:microsoft.com/office/officeart/2005/8/layout/hierarchy2"/>
    <dgm:cxn modelId="{1B42FFAC-A2E2-46CF-AFDE-94504F855D68}" type="presOf" srcId="{300A6C46-3B0E-40DC-9A64-D26FAE6A49C6}" destId="{2F15415C-2A74-4A1D-9806-ABA73D6BB6F7}" srcOrd="0" destOrd="0" presId="urn:microsoft.com/office/officeart/2005/8/layout/hierarchy2"/>
    <dgm:cxn modelId="{B742BB9B-F699-49BB-9514-9190C3691D88}" type="presOf" srcId="{D1D63054-0B78-4E58-979C-C7D7388A545B}" destId="{02FDCD05-38D9-476A-A0A7-31734256BFEA}" srcOrd="1" destOrd="0" presId="urn:microsoft.com/office/officeart/2005/8/layout/hierarchy2"/>
    <dgm:cxn modelId="{DE221D66-2B54-4017-B2D2-DD9DCEB8BF19}" type="presOf" srcId="{65F2C0DE-327F-427B-8C65-5C0B228D3EA5}" destId="{F3E58597-E495-4C48-B7BB-CF8BEE275613}" srcOrd="0" destOrd="0" presId="urn:microsoft.com/office/officeart/2005/8/layout/hierarchy2"/>
    <dgm:cxn modelId="{1E2E24B5-B132-4455-9C7E-55ABA1926FB9}" type="presOf" srcId="{CD426A82-BC59-4B88-A9C5-6D6E73570D64}" destId="{2C753C8F-AD2F-4B60-8ED6-06F729150D93}" srcOrd="1" destOrd="0" presId="urn:microsoft.com/office/officeart/2005/8/layout/hierarchy2"/>
    <dgm:cxn modelId="{9D229B59-1FDD-4184-AE12-A466D71487B4}" type="presOf" srcId="{6CFB1BB9-57DB-4A40-8729-A32D7A792CF5}" destId="{98F273F4-209E-40C7-B66D-1F800954408E}" srcOrd="0" destOrd="0" presId="urn:microsoft.com/office/officeart/2005/8/layout/hierarchy2"/>
    <dgm:cxn modelId="{F7559A5D-E96D-43FA-BCE9-28E48312E6AF}" type="presOf" srcId="{1C84355D-D627-470F-8F41-B26585C5926B}" destId="{76AD24A5-FF43-4D81-AC78-2C1561632B20}" srcOrd="0" destOrd="0" presId="urn:microsoft.com/office/officeart/2005/8/layout/hierarchy2"/>
    <dgm:cxn modelId="{8CDD3CEF-6F0A-4A4F-A962-E23A1AA0FA35}" type="presParOf" srcId="{B76371B5-B499-4621-882A-64FFBDC66958}" destId="{1EDEB1CC-5063-4454-981B-AAAAA63AD0DA}" srcOrd="0" destOrd="0" presId="urn:microsoft.com/office/officeart/2005/8/layout/hierarchy2"/>
    <dgm:cxn modelId="{09C94751-785D-4F60-8A15-764320047186}" type="presParOf" srcId="{1EDEB1CC-5063-4454-981B-AAAAA63AD0DA}" destId="{76AD24A5-FF43-4D81-AC78-2C1561632B20}" srcOrd="0" destOrd="0" presId="urn:microsoft.com/office/officeart/2005/8/layout/hierarchy2"/>
    <dgm:cxn modelId="{E367A902-9212-49A1-96D0-2998C1588016}" type="presParOf" srcId="{1EDEB1CC-5063-4454-981B-AAAAA63AD0DA}" destId="{B337024C-579B-47BE-BBB8-1D49E113AC48}" srcOrd="1" destOrd="0" presId="urn:microsoft.com/office/officeart/2005/8/layout/hierarchy2"/>
    <dgm:cxn modelId="{70A69644-03C3-41F0-8E63-B0EEB68BBE43}" type="presParOf" srcId="{B337024C-579B-47BE-BBB8-1D49E113AC48}" destId="{F832FA5A-F333-4BB2-B995-F77AC26CE3A9}" srcOrd="0" destOrd="0" presId="urn:microsoft.com/office/officeart/2005/8/layout/hierarchy2"/>
    <dgm:cxn modelId="{09BB571D-14FC-4F0B-A4EC-3AB2B940AA60}" type="presParOf" srcId="{F832FA5A-F333-4BB2-B995-F77AC26CE3A9}" destId="{2C753C8F-AD2F-4B60-8ED6-06F729150D93}" srcOrd="0" destOrd="0" presId="urn:microsoft.com/office/officeart/2005/8/layout/hierarchy2"/>
    <dgm:cxn modelId="{52613D4E-E9F6-4EE8-90A3-71953D81DCF2}" type="presParOf" srcId="{B337024C-579B-47BE-BBB8-1D49E113AC48}" destId="{6A138AF8-4454-4BF7-A59E-800B583E0E7E}" srcOrd="1" destOrd="0" presId="urn:microsoft.com/office/officeart/2005/8/layout/hierarchy2"/>
    <dgm:cxn modelId="{C9E703C8-9EDD-4D02-AFC8-57F8ECC2C860}" type="presParOf" srcId="{6A138AF8-4454-4BF7-A59E-800B583E0E7E}" destId="{F3E58597-E495-4C48-B7BB-CF8BEE275613}" srcOrd="0" destOrd="0" presId="urn:microsoft.com/office/officeart/2005/8/layout/hierarchy2"/>
    <dgm:cxn modelId="{AE97DF7C-A004-4020-A307-CDA9F239CC28}" type="presParOf" srcId="{6A138AF8-4454-4BF7-A59E-800B583E0E7E}" destId="{38724E06-1642-42D4-9E27-E1FC81663F34}" srcOrd="1" destOrd="0" presId="urn:microsoft.com/office/officeart/2005/8/layout/hierarchy2"/>
    <dgm:cxn modelId="{5B997818-A5D3-4642-BBB0-949558D56744}" type="presParOf" srcId="{38724E06-1642-42D4-9E27-E1FC81663F34}" destId="{AD3E9BE4-C1FD-45E9-8AAC-8C1311199B8A}" srcOrd="0" destOrd="0" presId="urn:microsoft.com/office/officeart/2005/8/layout/hierarchy2"/>
    <dgm:cxn modelId="{9CA725F2-6ADC-41C4-8AF7-8EEFB2724E87}" type="presParOf" srcId="{AD3E9BE4-C1FD-45E9-8AAC-8C1311199B8A}" destId="{2E496A5F-0C73-429E-A10E-0D3274D30DC4}" srcOrd="0" destOrd="0" presId="urn:microsoft.com/office/officeart/2005/8/layout/hierarchy2"/>
    <dgm:cxn modelId="{7A2B33E5-6882-40BF-A2B6-1826D6944100}" type="presParOf" srcId="{38724E06-1642-42D4-9E27-E1FC81663F34}" destId="{9894D311-B372-4361-B331-2A466D53BA7B}" srcOrd="1" destOrd="0" presId="urn:microsoft.com/office/officeart/2005/8/layout/hierarchy2"/>
    <dgm:cxn modelId="{6B0C2E10-31E3-49DD-80D8-342FDA57B590}" type="presParOf" srcId="{9894D311-B372-4361-B331-2A466D53BA7B}" destId="{9740D700-6F7D-4250-A264-8D062B965BEA}" srcOrd="0" destOrd="0" presId="urn:microsoft.com/office/officeart/2005/8/layout/hierarchy2"/>
    <dgm:cxn modelId="{E971C6A9-4553-4FC3-86DD-838473A76216}" type="presParOf" srcId="{9894D311-B372-4361-B331-2A466D53BA7B}" destId="{DECFF24A-F015-48FE-B2EB-BEA871D605B7}" srcOrd="1" destOrd="0" presId="urn:microsoft.com/office/officeart/2005/8/layout/hierarchy2"/>
    <dgm:cxn modelId="{BDE12536-CD06-435B-B95E-80CB6771E2CC}" type="presParOf" srcId="{B337024C-579B-47BE-BBB8-1D49E113AC48}" destId="{2F15415C-2A74-4A1D-9806-ABA73D6BB6F7}" srcOrd="2" destOrd="0" presId="urn:microsoft.com/office/officeart/2005/8/layout/hierarchy2"/>
    <dgm:cxn modelId="{B85DE64B-5E43-48EA-90FC-D601EE7C015B}" type="presParOf" srcId="{2F15415C-2A74-4A1D-9806-ABA73D6BB6F7}" destId="{ED5D053E-8089-4C16-9139-807A451403A6}" srcOrd="0" destOrd="0" presId="urn:microsoft.com/office/officeart/2005/8/layout/hierarchy2"/>
    <dgm:cxn modelId="{A037B2B5-3D70-4FFE-9911-B7EFCCC76FE9}" type="presParOf" srcId="{B337024C-579B-47BE-BBB8-1D49E113AC48}" destId="{1D782FC5-5CBF-431A-8116-DE7226B12385}" srcOrd="3" destOrd="0" presId="urn:microsoft.com/office/officeart/2005/8/layout/hierarchy2"/>
    <dgm:cxn modelId="{BC594CBB-F8E5-4E5A-883F-6141C1E09740}" type="presParOf" srcId="{1D782FC5-5CBF-431A-8116-DE7226B12385}" destId="{98F273F4-209E-40C7-B66D-1F800954408E}" srcOrd="0" destOrd="0" presId="urn:microsoft.com/office/officeart/2005/8/layout/hierarchy2"/>
    <dgm:cxn modelId="{0620854A-6233-4C97-A50B-680B4987B18D}" type="presParOf" srcId="{1D782FC5-5CBF-431A-8116-DE7226B12385}" destId="{E92CB68C-072B-425A-A048-260A8F53A5E2}" srcOrd="1" destOrd="0" presId="urn:microsoft.com/office/officeart/2005/8/layout/hierarchy2"/>
    <dgm:cxn modelId="{8A0B9612-8B4B-4309-BA74-9C7385D6834C}" type="presParOf" srcId="{E92CB68C-072B-425A-A048-260A8F53A5E2}" destId="{02046AE4-F5CF-4C93-B4F1-82CF0E86A23B}" srcOrd="0" destOrd="0" presId="urn:microsoft.com/office/officeart/2005/8/layout/hierarchy2"/>
    <dgm:cxn modelId="{9A9E8A68-59C8-41E4-8530-D669E441B78F}" type="presParOf" srcId="{02046AE4-F5CF-4C93-B4F1-82CF0E86A23B}" destId="{D9246615-CD69-4860-A2C2-650A32E32E31}" srcOrd="0" destOrd="0" presId="urn:microsoft.com/office/officeart/2005/8/layout/hierarchy2"/>
    <dgm:cxn modelId="{A1D25258-944D-427A-8BFE-26DCDBD79516}" type="presParOf" srcId="{E92CB68C-072B-425A-A048-260A8F53A5E2}" destId="{AD0E3F84-C581-4A61-A379-27331574B296}" srcOrd="1" destOrd="0" presId="urn:microsoft.com/office/officeart/2005/8/layout/hierarchy2"/>
    <dgm:cxn modelId="{433CF65F-5D25-4EFE-AD93-646A9D304B6F}" type="presParOf" srcId="{AD0E3F84-C581-4A61-A379-27331574B296}" destId="{D5D08963-475A-40BE-A52F-40B23F4611C9}" srcOrd="0" destOrd="0" presId="urn:microsoft.com/office/officeart/2005/8/layout/hierarchy2"/>
    <dgm:cxn modelId="{25CE53B5-7876-4D30-8336-041CA4CB76A8}" type="presParOf" srcId="{AD0E3F84-C581-4A61-A379-27331574B296}" destId="{A2B847A4-C6CC-4129-B93B-907FBD499170}" srcOrd="1" destOrd="0" presId="urn:microsoft.com/office/officeart/2005/8/layout/hierarchy2"/>
    <dgm:cxn modelId="{468B9D2D-AB7D-4BF4-B122-B1427701C6EA}" type="presParOf" srcId="{E92CB68C-072B-425A-A048-260A8F53A5E2}" destId="{826B65CC-8CB7-40C9-88C7-00E5915A4814}" srcOrd="2" destOrd="0" presId="urn:microsoft.com/office/officeart/2005/8/layout/hierarchy2"/>
    <dgm:cxn modelId="{C71EDEE0-3811-4D53-BE46-140BE349EB5D}" type="presParOf" srcId="{826B65CC-8CB7-40C9-88C7-00E5915A4814}" destId="{02FDCD05-38D9-476A-A0A7-31734256BFEA}" srcOrd="0" destOrd="0" presId="urn:microsoft.com/office/officeart/2005/8/layout/hierarchy2"/>
    <dgm:cxn modelId="{96302A71-D1A8-4D29-9FF1-0A636D2D1548}" type="presParOf" srcId="{E92CB68C-072B-425A-A048-260A8F53A5E2}" destId="{4D4912A4-64E5-47D5-A830-62342E2AE23E}" srcOrd="3" destOrd="0" presId="urn:microsoft.com/office/officeart/2005/8/layout/hierarchy2"/>
    <dgm:cxn modelId="{E5E531A1-85B5-4191-86F3-9A4C49B86EF2}" type="presParOf" srcId="{4D4912A4-64E5-47D5-A830-62342E2AE23E}" destId="{C7D392F2-C699-4E08-AB62-4317F8A86DDE}" srcOrd="0" destOrd="0" presId="urn:microsoft.com/office/officeart/2005/8/layout/hierarchy2"/>
    <dgm:cxn modelId="{E5CD4AEC-07AB-495E-AE33-0E837C98A177}" type="presParOf" srcId="{4D4912A4-64E5-47D5-A830-62342E2AE23E}" destId="{4BB7C0B2-A7B3-4788-AFA3-EBC4907C0CC4}"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5965" y="1603511"/>
          <a:ext cx="1877796" cy="927649"/>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1, 2, 3, 4</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33135" y="1630681"/>
        <a:ext cx="1823456" cy="873309"/>
      </dsp:txXfrm>
    </dsp:sp>
    <dsp:sp modelId="{F832FA5A-F333-4BB2-B995-F77AC26CE3A9}">
      <dsp:nvSpPr>
        <dsp:cNvPr id="0" name=""/>
        <dsp:cNvSpPr/>
      </dsp:nvSpPr>
      <dsp:spPr>
        <a:xfrm rot="18775838">
          <a:off x="1645181" y="1496276"/>
          <a:ext cx="1496332" cy="46536"/>
        </a:xfrm>
        <a:custGeom>
          <a:avLst/>
          <a:gdLst/>
          <a:ahLst/>
          <a:cxnLst/>
          <a:rect l="0" t="0" r="0" b="0"/>
          <a:pathLst>
            <a:path>
              <a:moveTo>
                <a:pt x="0" y="23268"/>
              </a:moveTo>
              <a:lnTo>
                <a:pt x="1496332" y="232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55939" y="1482136"/>
        <a:ext cx="74816" cy="74816"/>
      </dsp:txXfrm>
    </dsp:sp>
    <dsp:sp modelId="{F3E58597-E495-4C48-B7BB-CF8BEE275613}">
      <dsp:nvSpPr>
        <dsp:cNvPr id="0" name=""/>
        <dsp:cNvSpPr/>
      </dsp:nvSpPr>
      <dsp:spPr>
        <a:xfrm>
          <a:off x="2902933" y="481639"/>
          <a:ext cx="969664" cy="98022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931333" y="510039"/>
        <a:ext cx="912864" cy="923425"/>
      </dsp:txXfrm>
    </dsp:sp>
    <dsp:sp modelId="{AD3E9BE4-C1FD-45E9-8AAC-8C1311199B8A}">
      <dsp:nvSpPr>
        <dsp:cNvPr id="0" name=""/>
        <dsp:cNvSpPr/>
      </dsp:nvSpPr>
      <dsp:spPr>
        <a:xfrm>
          <a:off x="3872598" y="948484"/>
          <a:ext cx="1019170" cy="46536"/>
        </a:xfrm>
        <a:custGeom>
          <a:avLst/>
          <a:gdLst/>
          <a:ahLst/>
          <a:cxnLst/>
          <a:rect l="0" t="0" r="0" b="0"/>
          <a:pathLst>
            <a:path>
              <a:moveTo>
                <a:pt x="0" y="23268"/>
              </a:moveTo>
              <a:lnTo>
                <a:pt x="1019170" y="232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56704" y="946273"/>
        <a:ext cx="50958" cy="50958"/>
      </dsp:txXfrm>
    </dsp:sp>
    <dsp:sp modelId="{9740D700-6F7D-4250-A264-8D062B965BEA}">
      <dsp:nvSpPr>
        <dsp:cNvPr id="0" name=""/>
        <dsp:cNvSpPr/>
      </dsp:nvSpPr>
      <dsp:spPr>
        <a:xfrm>
          <a:off x="4891769" y="341287"/>
          <a:ext cx="3017816" cy="1260931"/>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P</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hạm vị: khoảng từ chí tuyến Bắc đến vòng cực Bắc và từ chí tuyến Nam đến vòng cực Nam.</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928700" y="378218"/>
        <a:ext cx="2943954" cy="1187069"/>
      </dsp:txXfrm>
    </dsp:sp>
    <dsp:sp modelId="{2F15415C-2A74-4A1D-9806-ABA73D6BB6F7}">
      <dsp:nvSpPr>
        <dsp:cNvPr id="0" name=""/>
        <dsp:cNvSpPr/>
      </dsp:nvSpPr>
      <dsp:spPr>
        <a:xfrm rot="2865697">
          <a:off x="1635280" y="2605306"/>
          <a:ext cx="1516134" cy="46536"/>
        </a:xfrm>
        <a:custGeom>
          <a:avLst/>
          <a:gdLst/>
          <a:ahLst/>
          <a:cxnLst/>
          <a:rect l="0" t="0" r="0" b="0"/>
          <a:pathLst>
            <a:path>
              <a:moveTo>
                <a:pt x="0" y="23268"/>
              </a:moveTo>
              <a:lnTo>
                <a:pt x="1516134" y="232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55444" y="2590671"/>
        <a:ext cx="75806" cy="75806"/>
      </dsp:txXfrm>
    </dsp:sp>
    <dsp:sp modelId="{98F273F4-209E-40C7-B66D-1F800954408E}">
      <dsp:nvSpPr>
        <dsp:cNvPr id="0" name=""/>
        <dsp:cNvSpPr/>
      </dsp:nvSpPr>
      <dsp:spPr>
        <a:xfrm>
          <a:off x="2902933" y="2726593"/>
          <a:ext cx="969690" cy="92643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930067" y="2753727"/>
        <a:ext cx="915422" cy="872171"/>
      </dsp:txXfrm>
    </dsp:sp>
    <dsp:sp modelId="{02046AE4-F5CF-4C93-B4F1-82CF0E86A23B}">
      <dsp:nvSpPr>
        <dsp:cNvPr id="0" name=""/>
        <dsp:cNvSpPr/>
      </dsp:nvSpPr>
      <dsp:spPr>
        <a:xfrm rot="19561246">
          <a:off x="3767688" y="2823093"/>
          <a:ext cx="1229041" cy="46536"/>
        </a:xfrm>
        <a:custGeom>
          <a:avLst/>
          <a:gdLst/>
          <a:ahLst/>
          <a:cxnLst/>
          <a:rect l="0" t="0" r="0" b="0"/>
          <a:pathLst>
            <a:path>
              <a:moveTo>
                <a:pt x="0" y="23268"/>
              </a:moveTo>
              <a:lnTo>
                <a:pt x="1229041" y="232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51483" y="2815635"/>
        <a:ext cx="61452" cy="61452"/>
      </dsp:txXfrm>
    </dsp:sp>
    <dsp:sp modelId="{D5D08963-475A-40BE-A52F-40B23F4611C9}">
      <dsp:nvSpPr>
        <dsp:cNvPr id="0" name=""/>
        <dsp:cNvSpPr/>
      </dsp:nvSpPr>
      <dsp:spPr>
        <a:xfrm>
          <a:off x="4891794" y="1793312"/>
          <a:ext cx="3027039" cy="1419195"/>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Thực vật với các cánh rừng lá rộng, rừng lá kim và rừng hỗn giao…Động vật khá phong phú như sóc, nhím, gấu nâu, chó sói, hổ Taiga…</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933361" y="1834879"/>
        <a:ext cx="2943905" cy="1336061"/>
      </dsp:txXfrm>
    </dsp:sp>
    <dsp:sp modelId="{826B65CC-8CB7-40C9-88C7-00E5915A4814}">
      <dsp:nvSpPr>
        <dsp:cNvPr id="0" name=""/>
        <dsp:cNvSpPr/>
      </dsp:nvSpPr>
      <dsp:spPr>
        <a:xfrm rot="2298524">
          <a:off x="3732792" y="3569117"/>
          <a:ext cx="1298833" cy="46536"/>
        </a:xfrm>
        <a:custGeom>
          <a:avLst/>
          <a:gdLst/>
          <a:ahLst/>
          <a:cxnLst/>
          <a:rect l="0" t="0" r="0" b="0"/>
          <a:pathLst>
            <a:path>
              <a:moveTo>
                <a:pt x="0" y="23268"/>
              </a:moveTo>
              <a:lnTo>
                <a:pt x="1298833" y="232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49738" y="3559914"/>
        <a:ext cx="64941" cy="64941"/>
      </dsp:txXfrm>
    </dsp:sp>
    <dsp:sp modelId="{C7D392F2-C699-4E08-AB62-4317F8A86DDE}">
      <dsp:nvSpPr>
        <dsp:cNvPr id="0" name=""/>
        <dsp:cNvSpPr/>
      </dsp:nvSpPr>
      <dsp:spPr>
        <a:xfrm>
          <a:off x="4891794" y="3403602"/>
          <a:ext cx="3027039" cy="1182709"/>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D</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o đới ôn hòa có nhiệt độ và lượng mưa mưa ít hơn so với đới nóng nên thực vật, động vật kém phong phú hơn.</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926434" y="3438242"/>
        <a:ext cx="2957759" cy="1113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5965" y="1431733"/>
          <a:ext cx="1877796" cy="927649"/>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5, 6, 7, 8</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33135" y="1458903"/>
        <a:ext cx="1823456" cy="873309"/>
      </dsp:txXfrm>
    </dsp:sp>
    <dsp:sp modelId="{F832FA5A-F333-4BB2-B995-F77AC26CE3A9}">
      <dsp:nvSpPr>
        <dsp:cNvPr id="0" name=""/>
        <dsp:cNvSpPr/>
      </dsp:nvSpPr>
      <dsp:spPr>
        <a:xfrm rot="18747544">
          <a:off x="1638477" y="1315376"/>
          <a:ext cx="1509741" cy="46536"/>
        </a:xfrm>
        <a:custGeom>
          <a:avLst/>
          <a:gdLst/>
          <a:ahLst/>
          <a:cxnLst/>
          <a:rect l="0" t="0" r="0" b="0"/>
          <a:pathLst>
            <a:path>
              <a:moveTo>
                <a:pt x="0" y="23268"/>
              </a:moveTo>
              <a:lnTo>
                <a:pt x="1509741" y="232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55604" y="1300901"/>
        <a:ext cx="75487" cy="75487"/>
      </dsp:txXfrm>
    </dsp:sp>
    <dsp:sp modelId="{F3E58597-E495-4C48-B7BB-CF8BEE275613}">
      <dsp:nvSpPr>
        <dsp:cNvPr id="0" name=""/>
        <dsp:cNvSpPr/>
      </dsp:nvSpPr>
      <dsp:spPr>
        <a:xfrm>
          <a:off x="2902933" y="291618"/>
          <a:ext cx="969664" cy="98022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931333" y="320018"/>
        <a:ext cx="912864" cy="923425"/>
      </dsp:txXfrm>
    </dsp:sp>
    <dsp:sp modelId="{AD3E9BE4-C1FD-45E9-8AAC-8C1311199B8A}">
      <dsp:nvSpPr>
        <dsp:cNvPr id="0" name=""/>
        <dsp:cNvSpPr/>
      </dsp:nvSpPr>
      <dsp:spPr>
        <a:xfrm>
          <a:off x="3872598" y="758463"/>
          <a:ext cx="1019170" cy="46536"/>
        </a:xfrm>
        <a:custGeom>
          <a:avLst/>
          <a:gdLst/>
          <a:ahLst/>
          <a:cxnLst/>
          <a:rect l="0" t="0" r="0" b="0"/>
          <a:pathLst>
            <a:path>
              <a:moveTo>
                <a:pt x="0" y="23268"/>
              </a:moveTo>
              <a:lnTo>
                <a:pt x="1019170" y="232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56704" y="756252"/>
        <a:ext cx="50958" cy="50958"/>
      </dsp:txXfrm>
    </dsp:sp>
    <dsp:sp modelId="{9740D700-6F7D-4250-A264-8D062B965BEA}">
      <dsp:nvSpPr>
        <dsp:cNvPr id="0" name=""/>
        <dsp:cNvSpPr/>
      </dsp:nvSpPr>
      <dsp:spPr>
        <a:xfrm>
          <a:off x="4891769" y="317983"/>
          <a:ext cx="3017816" cy="927496"/>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Phạm vi: khoảng  từ vòng cực Bắc đến cực Bắc và từ vòng cực Nam đến cực Nam.</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918934" y="345148"/>
        <a:ext cx="2963486" cy="873166"/>
      </dsp:txXfrm>
    </dsp:sp>
    <dsp:sp modelId="{2F15415C-2A74-4A1D-9806-ABA73D6BB6F7}">
      <dsp:nvSpPr>
        <dsp:cNvPr id="0" name=""/>
        <dsp:cNvSpPr/>
      </dsp:nvSpPr>
      <dsp:spPr>
        <a:xfrm rot="2893257">
          <a:off x="1628503" y="2442649"/>
          <a:ext cx="1529689" cy="46536"/>
        </a:xfrm>
        <a:custGeom>
          <a:avLst/>
          <a:gdLst/>
          <a:ahLst/>
          <a:cxnLst/>
          <a:rect l="0" t="0" r="0" b="0"/>
          <a:pathLst>
            <a:path>
              <a:moveTo>
                <a:pt x="0" y="23268"/>
              </a:moveTo>
              <a:lnTo>
                <a:pt x="1529689" y="232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55105" y="2427675"/>
        <a:ext cx="76484" cy="76484"/>
      </dsp:txXfrm>
    </dsp:sp>
    <dsp:sp modelId="{98F273F4-209E-40C7-B66D-1F800954408E}">
      <dsp:nvSpPr>
        <dsp:cNvPr id="0" name=""/>
        <dsp:cNvSpPr/>
      </dsp:nvSpPr>
      <dsp:spPr>
        <a:xfrm>
          <a:off x="2902933" y="2573058"/>
          <a:ext cx="969690" cy="92643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930067" y="2600192"/>
        <a:ext cx="915422" cy="872171"/>
      </dsp:txXfrm>
    </dsp:sp>
    <dsp:sp modelId="{02046AE4-F5CF-4C93-B4F1-82CF0E86A23B}">
      <dsp:nvSpPr>
        <dsp:cNvPr id="0" name=""/>
        <dsp:cNvSpPr/>
      </dsp:nvSpPr>
      <dsp:spPr>
        <a:xfrm rot="19132035">
          <a:off x="3705637" y="2567956"/>
          <a:ext cx="1353143" cy="46536"/>
        </a:xfrm>
        <a:custGeom>
          <a:avLst/>
          <a:gdLst/>
          <a:ahLst/>
          <a:cxnLst/>
          <a:rect l="0" t="0" r="0" b="0"/>
          <a:pathLst>
            <a:path>
              <a:moveTo>
                <a:pt x="0" y="23268"/>
              </a:moveTo>
              <a:lnTo>
                <a:pt x="1353143" y="232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48380" y="2557396"/>
        <a:ext cx="67657" cy="67657"/>
      </dsp:txXfrm>
    </dsp:sp>
    <dsp:sp modelId="{D5D08963-475A-40BE-A52F-40B23F4611C9}">
      <dsp:nvSpPr>
        <dsp:cNvPr id="0" name=""/>
        <dsp:cNvSpPr/>
      </dsp:nvSpPr>
      <dsp:spPr>
        <a:xfrm>
          <a:off x="4891794" y="1436574"/>
          <a:ext cx="3027039" cy="1419195"/>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Thực vật thấp lùn chủ yếu là rêu và địa y. Động vật là các loài thích nghi với khí hậu lạnh: gấu trắng, chim cánh cụt…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933361" y="1478141"/>
        <a:ext cx="2943905" cy="1336061"/>
      </dsp:txXfrm>
    </dsp:sp>
    <dsp:sp modelId="{826B65CC-8CB7-40C9-88C7-00E5915A4814}">
      <dsp:nvSpPr>
        <dsp:cNvPr id="0" name=""/>
        <dsp:cNvSpPr/>
      </dsp:nvSpPr>
      <dsp:spPr>
        <a:xfrm rot="2298524">
          <a:off x="3732792" y="3415582"/>
          <a:ext cx="1298833" cy="46536"/>
        </a:xfrm>
        <a:custGeom>
          <a:avLst/>
          <a:gdLst/>
          <a:ahLst/>
          <a:cxnLst/>
          <a:rect l="0" t="0" r="0" b="0"/>
          <a:pathLst>
            <a:path>
              <a:moveTo>
                <a:pt x="0" y="23268"/>
              </a:moveTo>
              <a:lnTo>
                <a:pt x="1298833" y="232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49738" y="3406379"/>
        <a:ext cx="64941" cy="64941"/>
      </dsp:txXfrm>
    </dsp:sp>
    <dsp:sp modelId="{C7D392F2-C699-4E08-AB62-4317F8A86DDE}">
      <dsp:nvSpPr>
        <dsp:cNvPr id="0" name=""/>
        <dsp:cNvSpPr/>
      </dsp:nvSpPr>
      <dsp:spPr>
        <a:xfrm>
          <a:off x="4891794" y="3046864"/>
          <a:ext cx="3027039" cy="1589116"/>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D</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o đới lạnh có nhiệt độ thấp, lạnh giá và lượng mưa rất ít cản trở sự sinh trưởng và phát triển của thực vật dẫn đến thực vật, động vật ở đây rất nghèo nàn.</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938338" y="3093408"/>
        <a:ext cx="2933951" cy="149602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9/2/2021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9/2/2021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9/2/2021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png"/><Relationship Id="rId7" Type="http://schemas.openxmlformats.org/officeDocument/2006/relationships/diagramQuickStyle" Target="../diagrams/quickStyle1.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microsoft.com/office/2007/relationships/hdphoto" Target="../media/hdphoto4.wdp"/><Relationship Id="rId5" Type="http://schemas.openxmlformats.org/officeDocument/2006/relationships/diagramData" Target="../diagrams/data1.xml"/><Relationship Id="rId10" Type="http://schemas.openxmlformats.org/officeDocument/2006/relationships/image" Target="../media/image18.png"/><Relationship Id="rId4" Type="http://schemas.openxmlformats.org/officeDocument/2006/relationships/image" Target="../media/image7.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png"/><Relationship Id="rId7" Type="http://schemas.openxmlformats.org/officeDocument/2006/relationships/diagramQuickStyle" Target="../diagrams/quickStyle2.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microsoft.com/office/2007/relationships/hdphoto" Target="../media/hdphoto4.wdp"/><Relationship Id="rId5" Type="http://schemas.openxmlformats.org/officeDocument/2006/relationships/diagramData" Target="../diagrams/data2.xml"/><Relationship Id="rId10" Type="http://schemas.openxmlformats.org/officeDocument/2006/relationships/image" Target="../media/image18.png"/><Relationship Id="rId4" Type="http://schemas.openxmlformats.org/officeDocument/2006/relationships/image" Target="../media/image7.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21.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rs826.pbsrc.com/albums/zz186/willisnowell/Gifs/question_marks_bubbling_md_clr.gif~c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782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dwallnpics.com/wp-content/gallery/thinking-cartoon-images/cartoon-boy-thinking-white-bubble-vector-illustration-31797939.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29998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thumbs.dreamstime.com/z/%E6%9C%89%E7%99%BD%E8%89%B2%E6%B3%A1%E5%BD%B1%E7%9A%84thinking%E6%95%99%E6%8E%88-3677765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399506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343400" y="86842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8" name="Picture 12" descr="http://previews.123rf.com/images/mistac/mistac1207/mistac120700017/14524015-A-cartoon-boy-with-a-good-idea-Stock-Vector-thinking.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30531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315034" y="792221"/>
            <a:ext cx="3875966" cy="21336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Rectangle 9"/>
          <p:cNvSpPr/>
          <p:nvPr/>
        </p:nvSpPr>
        <p:spPr>
          <a:xfrm>
            <a:off x="457200" y="1048941"/>
            <a:ext cx="3721139" cy="1846659"/>
          </a:xfrm>
          <a:prstGeom prst="rect">
            <a:avLst/>
          </a:prstGeom>
        </p:spPr>
        <p:txBody>
          <a:bodyPr wrap="square">
            <a:spAutoFit/>
          </a:bodyPr>
          <a:lstStyle/>
          <a:p>
            <a:pPr algn="ctr"/>
            <a:r>
              <a:rPr lang="en-US" sz="2400" i="1" dirty="0" err="1" smtClean="0">
                <a:solidFill>
                  <a:srgbClr val="FF0000"/>
                </a:solidFill>
                <a:latin typeface="Cambria" panose="02040503050406030204" pitchFamily="18" charset="0"/>
                <a:ea typeface="Cambria" panose="02040503050406030204" pitchFamily="18" charset="0"/>
              </a:rPr>
              <a:t>Quan</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sát</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sơ</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đồ</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sau</a:t>
            </a:r>
            <a:r>
              <a:rPr lang="en-US" sz="2400" i="1" dirty="0" smtClean="0">
                <a:solidFill>
                  <a:srgbClr val="FF0000"/>
                </a:solidFill>
                <a:latin typeface="Cambria" panose="02040503050406030204" pitchFamily="18" charset="0"/>
                <a:ea typeface="Cambria" panose="02040503050406030204" pitchFamily="18" charset="0"/>
              </a:rPr>
              <a:t>, </a:t>
            </a:r>
          </a:p>
          <a:p>
            <a:pPr algn="ct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nhắc</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lại</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tên</a:t>
            </a:r>
            <a:endParaRPr lang="en-US" sz="2400" i="1" dirty="0" smtClean="0">
              <a:solidFill>
                <a:srgbClr val="FF0000"/>
              </a:solidFill>
              <a:latin typeface="Cambria" panose="02040503050406030204" pitchFamily="18" charset="0"/>
              <a:ea typeface="Cambria" panose="02040503050406030204" pitchFamily="18" charset="0"/>
            </a:endParaRPr>
          </a:p>
          <a:p>
            <a:pPr algn="ct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các</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đới</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khí</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hậu</a:t>
            </a:r>
            <a:endParaRPr lang="en-US" sz="2400" i="1" dirty="0" smtClean="0">
              <a:solidFill>
                <a:srgbClr val="FF0000"/>
              </a:solidFill>
              <a:latin typeface="Cambria" panose="02040503050406030204" pitchFamily="18" charset="0"/>
              <a:ea typeface="Cambria" panose="02040503050406030204" pitchFamily="18" charset="0"/>
            </a:endParaRPr>
          </a:p>
          <a:p>
            <a:pPr algn="ct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trên</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Trái</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Đất</a:t>
            </a:r>
            <a:r>
              <a:rPr lang="en-US" sz="2400" i="1" dirty="0" smtClean="0">
                <a:solidFill>
                  <a:srgbClr val="FF0000"/>
                </a:solidFill>
                <a:latin typeface="Cambria" panose="02040503050406030204" pitchFamily="18" charset="0"/>
                <a:ea typeface="Cambria" panose="02040503050406030204" pitchFamily="18" charset="0"/>
              </a:rPr>
              <a:t>.</a:t>
            </a:r>
            <a:endParaRPr lang="vi-VN" sz="2400" i="1" dirty="0">
              <a:solidFill>
                <a:srgbClr val="FF0000"/>
              </a:solidFill>
              <a:latin typeface="Cambria" panose="02040503050406030204" pitchFamily="18" charset="0"/>
              <a:ea typeface="Cambria" panose="02040503050406030204" pitchFamily="18" charset="0"/>
            </a:endParaRPr>
          </a:p>
          <a:p>
            <a:pPr algn="ctr"/>
            <a:endParaRPr lang="en-US" dirty="0">
              <a:solidFill>
                <a:srgbClr val="FF0000"/>
              </a:solidFill>
              <a:latin typeface="Cambria" panose="02040503050406030204" pitchFamily="18" charset="0"/>
              <a:ea typeface="Cambria" panose="02040503050406030204" pitchFamily="18" charset="0"/>
            </a:endParaRPr>
          </a:p>
        </p:txBody>
      </p:sp>
      <p:sp>
        <p:nvSpPr>
          <p:cNvPr id="11" name="Rectangle 10"/>
          <p:cNvSpPr/>
          <p:nvPr/>
        </p:nvSpPr>
        <p:spPr>
          <a:xfrm>
            <a:off x="4419600" y="1302603"/>
            <a:ext cx="4339822" cy="830997"/>
          </a:xfrm>
          <a:prstGeom prst="rect">
            <a:avLst/>
          </a:prstGeom>
        </p:spPr>
        <p:txBody>
          <a:bodyPr wrap="square">
            <a:spAutoFit/>
          </a:bodyPr>
          <a:lstStyle/>
          <a:p>
            <a:pPr algn="just"/>
            <a:r>
              <a:rPr lang="en-US" sz="2400" dirty="0" err="1" smtClean="0">
                <a:latin typeface="Cambria" panose="02040503050406030204" pitchFamily="18" charset="0"/>
                <a:ea typeface="Cambria" panose="02040503050406030204" pitchFamily="18" charset="0"/>
              </a:rPr>
              <a:t>Các</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đới</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khí</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hậu</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trên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Trái</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Đất</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nhiệt</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đới</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ôn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đới</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hàn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đới</a:t>
            </a:r>
            <a:r>
              <a:rPr lang="en-US" sz="2400" dirty="0" smtClean="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p:txBody>
      </p:sp>
      <p:pic>
        <p:nvPicPr>
          <p:cNvPr id="12" name="Picture 1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24200" y="3575728"/>
            <a:ext cx="2868062" cy="2901272"/>
          </a:xfrm>
          <a:prstGeom prst="rect">
            <a:avLst/>
          </a:prstGeom>
          <a:noFill/>
          <a:ln>
            <a:solidFill>
              <a:srgbClr val="00FF00"/>
            </a:solidFill>
          </a:ln>
        </p:spPr>
      </p:pic>
    </p:spTree>
    <p:extLst>
      <p:ext uri="{BB962C8B-B14F-4D97-AF65-F5344CB8AC3E}">
        <p14:creationId xmlns:p14="http://schemas.microsoft.com/office/powerpoint/2010/main" val="407339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8"/>
                                        </p:tgtEl>
                                        <p:attrNameLst>
                                          <p:attrName>r</p:attrName>
                                        </p:attrNameLst>
                                      </p:cBhvr>
                                    </p:animRot>
                                    <p:animRot by="-240000">
                                      <p:cBhvr>
                                        <p:cTn id="34" dur="200" fill="hold">
                                          <p:stCondLst>
                                            <p:cond delay="200"/>
                                          </p:stCondLst>
                                        </p:cTn>
                                        <p:tgtEl>
                                          <p:spTgt spid="8"/>
                                        </p:tgtEl>
                                        <p:attrNameLst>
                                          <p:attrName>r</p:attrName>
                                        </p:attrNameLst>
                                      </p:cBhvr>
                                    </p:animRot>
                                    <p:animRot by="240000">
                                      <p:cBhvr>
                                        <p:cTn id="35" dur="200" fill="hold">
                                          <p:stCondLst>
                                            <p:cond delay="400"/>
                                          </p:stCondLst>
                                        </p:cTn>
                                        <p:tgtEl>
                                          <p:spTgt spid="8"/>
                                        </p:tgtEl>
                                        <p:attrNameLst>
                                          <p:attrName>r</p:attrName>
                                        </p:attrNameLst>
                                      </p:cBhvr>
                                    </p:animRot>
                                    <p:animRot by="-240000">
                                      <p:cBhvr>
                                        <p:cTn id="36" dur="200" fill="hold">
                                          <p:stCondLst>
                                            <p:cond delay="600"/>
                                          </p:stCondLst>
                                        </p:cTn>
                                        <p:tgtEl>
                                          <p:spTgt spid="8"/>
                                        </p:tgtEl>
                                        <p:attrNameLst>
                                          <p:attrName>r</p:attrName>
                                        </p:attrNameLst>
                                      </p:cBhvr>
                                    </p:animRot>
                                    <p:animRot by="120000">
                                      <p:cBhvr>
                                        <p:cTn id="37" dur="200" fill="hold">
                                          <p:stCondLst>
                                            <p:cond delay="800"/>
                                          </p:stCondLst>
                                        </p:cTn>
                                        <p:tgtEl>
                                          <p:spTgt spid="8"/>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randombar(horizontal)">
                                      <p:cBhvr>
                                        <p:cTn id="42" dur="500"/>
                                        <p:tgtEl>
                                          <p:spTgt spid="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5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25</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ôn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hòa</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465659592"/>
              </p:ext>
            </p:extLst>
          </p:nvPr>
        </p:nvGraphicFramePr>
        <p:xfrm>
          <a:off x="762000" y="18288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Picture 16"/>
          <p:cNvPicPr/>
          <p:nvPr/>
        </p:nvPicPr>
        <p:blipFill>
          <a:blip r:embed="rId10" cstate="print">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11478" y="1424818"/>
            <a:ext cx="2560321" cy="1620863"/>
          </a:xfrm>
          <a:prstGeom prst="rect">
            <a:avLst/>
          </a:prstGeom>
          <a:noFill/>
          <a:ln>
            <a:solidFill>
              <a:srgbClr val="00FF00"/>
            </a:solidFill>
          </a:ln>
        </p:spPr>
      </p:pic>
    </p:spTree>
    <p:extLst>
      <p:ext uri="{BB962C8B-B14F-4D97-AF65-F5344CB8AC3E}">
        <p14:creationId xmlns:p14="http://schemas.microsoft.com/office/powerpoint/2010/main" val="4045771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25</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ôn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hòa</a:t>
            </a:r>
            <a:endParaRPr lang="en-US" sz="2400" b="1" dirty="0">
              <a:solidFill>
                <a:srgbClr val="0D30DD"/>
              </a:solidFill>
              <a:latin typeface="Cambria" pitchFamily="18" charset="0"/>
            </a:endParaRPr>
          </a:p>
        </p:txBody>
      </p:sp>
      <p:pic>
        <p:nvPicPr>
          <p:cNvPr id="2050" name="Picture 2" descr="Taiga là gì? Rừng lá kim của taiga: mô tả, hệ thực vật và động vật - Bản  chất 2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774" y="2438400"/>
            <a:ext cx="3888625"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ừng lá kim trông như thế nào và chúng có gì đặc biệt hấp dẫn - 60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997" y="2438400"/>
            <a:ext cx="3838803"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400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76400"/>
            <a:ext cx="6792509" cy="3124200"/>
          </a:xfrm>
          <a:prstGeom prst="wedgeRoundRectCallout">
            <a:avLst>
              <a:gd name="adj1" fmla="val 47125"/>
              <a:gd name="adj2" fmla="val 7986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09600" y="1828800"/>
            <a:ext cx="6324600" cy="2785378"/>
          </a:xfrm>
          <a:prstGeom prst="rect">
            <a:avLst/>
          </a:prstGeom>
        </p:spPr>
        <p:txBody>
          <a:bodyPr wrap="square">
            <a:spAutoFit/>
          </a:bodyPr>
          <a:lstStyle/>
          <a:p>
            <a:pPr algn="just"/>
            <a:r>
              <a:rPr lang="en-US" sz="2500" dirty="0" smtClean="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 Phạm vi: khoảng từ chí tuyến Bắc đến vòng cực Bắc và từ chí tuyến Nam đến vòng cực Nam.</a:t>
            </a:r>
          </a:p>
          <a:p>
            <a:pPr algn="just"/>
            <a:r>
              <a:rPr lang="vi-VN" sz="2500" dirty="0">
                <a:latin typeface="Cambria" panose="02040503050406030204" pitchFamily="18" charset="0"/>
                <a:ea typeface="Cambria" panose="02040503050406030204" pitchFamily="18" charset="0"/>
              </a:rPr>
              <a:t>- Khí hậu: mang tính chất trung gian giữa đới nóng và đới lạnh, thay đổi rõ rệt theo mùa.</a:t>
            </a:r>
          </a:p>
          <a:p>
            <a:pPr algn="just"/>
            <a:r>
              <a:rPr lang="vi-VN" sz="2500" dirty="0">
                <a:latin typeface="Cambria" panose="02040503050406030204" pitchFamily="18" charset="0"/>
                <a:ea typeface="Cambria" panose="02040503050406030204" pitchFamily="18" charset="0"/>
              </a:rPr>
              <a:t>- Thảm thực vật thay đổi từ tây sang đông, động vật ít hơn so với đới nóng.</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ôn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hòa</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3602346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charRg st="152" end="152"/>
                                            </p:txEl>
                                          </p:spTgt>
                                        </p:tgtEl>
                                        <p:attrNameLst>
                                          <p:attrName>style.visibility</p:attrName>
                                        </p:attrNameLst>
                                      </p:cBhvr>
                                      <p:to>
                                        <p:strVal val="visible"/>
                                      </p:to>
                                    </p:set>
                                    <p:animEffect transition="in" filter="randombar(horizontal)">
                                      <p:cBhvr>
                                        <p:cTn id="44" dur="500"/>
                                        <p:tgtEl>
                                          <p:spTgt spid="32">
                                            <p:txEl>
                                              <p:charRg st="152" end="15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25</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lạnh</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2206197507"/>
              </p:ext>
            </p:extLst>
          </p:nvPr>
        </p:nvGraphicFramePr>
        <p:xfrm>
          <a:off x="762000" y="18288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Picture 16"/>
          <p:cNvPicPr/>
          <p:nvPr/>
        </p:nvPicPr>
        <p:blipFill>
          <a:blip r:embed="rId10" cstate="print">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11478" y="1424818"/>
            <a:ext cx="2560321" cy="1620863"/>
          </a:xfrm>
          <a:prstGeom prst="rect">
            <a:avLst/>
          </a:prstGeom>
          <a:noFill/>
          <a:ln>
            <a:solidFill>
              <a:srgbClr val="00FF00"/>
            </a:solidFill>
          </a:ln>
        </p:spPr>
      </p:pic>
    </p:spTree>
    <p:extLst>
      <p:ext uri="{BB962C8B-B14F-4D97-AF65-F5344CB8AC3E}">
        <p14:creationId xmlns:p14="http://schemas.microsoft.com/office/powerpoint/2010/main" val="3076775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25</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lạnh</a:t>
            </a:r>
            <a:endParaRPr lang="en-US" sz="2400" b="1" dirty="0">
              <a:solidFill>
                <a:srgbClr val="0D30DD"/>
              </a:solidFill>
              <a:latin typeface="Cambria" pitchFamily="18" charset="0"/>
            </a:endParaRPr>
          </a:p>
        </p:txBody>
      </p:sp>
      <p:pic>
        <p:nvPicPr>
          <p:cNvPr id="2050" name="Picture 2" descr="Taiga là gì? Rừng lá kim của taiga: mô tả, hệ thực vật và động vật - Bản  chất 2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774" y="2438400"/>
            <a:ext cx="3888625"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ừng lá kim trông như thế nào và chúng có gì đặc biệt hấp dẫn - 60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997" y="2438400"/>
            <a:ext cx="3838803"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ất Ngờ Lãnh Nguyên Là Gì - Các Lãnh Nguyên Đẹp Nhất Hành Ti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997" y="2438400"/>
            <a:ext cx="3838803"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tác phẩm nhiếp ảnh xuất sắc về gấu Bắc cự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5773" y="2438400"/>
            <a:ext cx="3888625"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690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76400"/>
            <a:ext cx="6792509" cy="3124200"/>
          </a:xfrm>
          <a:prstGeom prst="wedgeRoundRectCallout">
            <a:avLst>
              <a:gd name="adj1" fmla="val 47125"/>
              <a:gd name="adj2" fmla="val 7986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09600" y="1828800"/>
            <a:ext cx="6324600" cy="2785378"/>
          </a:xfrm>
          <a:prstGeom prst="rect">
            <a:avLst/>
          </a:prstGeom>
        </p:spPr>
        <p:txBody>
          <a:bodyPr wrap="square">
            <a:spAutoFit/>
          </a:bodyPr>
          <a:lstStyle/>
          <a:p>
            <a:pPr algn="just"/>
            <a:r>
              <a:rPr lang="vi-VN" sz="2500" dirty="0">
                <a:latin typeface="Cambria" panose="02040503050406030204" pitchFamily="18" charset="0"/>
                <a:ea typeface="Cambria" panose="02040503050406030204" pitchFamily="18" charset="0"/>
              </a:rPr>
              <a:t>- Phạm vi: khoảng  từ vòng cực Bắc đến cực Bắc và từ vòng cực Nam đến cực Nam.</a:t>
            </a:r>
          </a:p>
          <a:p>
            <a:pPr algn="just"/>
            <a:r>
              <a:rPr lang="vi-VN" sz="2500" dirty="0">
                <a:latin typeface="Cambria" panose="02040503050406030204" pitchFamily="18" charset="0"/>
                <a:ea typeface="Cambria" panose="02040503050406030204" pitchFamily="18" charset="0"/>
              </a:rPr>
              <a:t>- Khí hậu: là xứ sở băng tuyết, khí hậu vô cùng khắc nghiệt.</a:t>
            </a:r>
          </a:p>
          <a:p>
            <a:pPr algn="just"/>
            <a:r>
              <a:rPr lang="vi-VN" sz="2500" dirty="0">
                <a:latin typeface="Cambria" panose="02040503050406030204" pitchFamily="18" charset="0"/>
                <a:ea typeface="Cambria" panose="02040503050406030204" pitchFamily="18" charset="0"/>
              </a:rPr>
              <a:t>- Thực vật thấp lùn, chủ yếu là rêu và địa y; động vật là các loài thích nghi với khí hậu lạnh: gấu trắng, chim cánh cụt…</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lạnh</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4273058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charRg st="152" end="152"/>
                                            </p:txEl>
                                          </p:spTgt>
                                        </p:tgtEl>
                                        <p:attrNameLst>
                                          <p:attrName>style.visibility</p:attrName>
                                        </p:attrNameLst>
                                      </p:cBhvr>
                                      <p:to>
                                        <p:strVal val="visible"/>
                                      </p:to>
                                    </p:set>
                                    <p:animEffect transition="in" filter="randombar(horizontal)">
                                      <p:cBhvr>
                                        <p:cTn id="44" dur="500"/>
                                        <p:tgtEl>
                                          <p:spTgt spid="32">
                                            <p:txEl>
                                              <p:charRg st="152" end="15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133600"/>
            <a:ext cx="3429000" cy="1631216"/>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Dựa vào hình 2 kết hợp kiến thức đã học, em hãy hoàn thành bảng so sánh giữa các đới thiên nhiên </a:t>
            </a:r>
            <a:r>
              <a:rPr lang="vi-VN" sz="2000" i="1" dirty="0" smtClean="0">
                <a:solidFill>
                  <a:srgbClr val="FF0000"/>
                </a:solidFill>
                <a:latin typeface="Cambria" panose="02040503050406030204" pitchFamily="18" charset="0"/>
                <a:ea typeface="Cambria" panose="02040503050406030204" pitchFamily="18" charset="0"/>
              </a:rPr>
              <a:t>trên </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vi-VN" sz="2000" i="1" dirty="0" smtClean="0">
                <a:solidFill>
                  <a:srgbClr val="FF0000"/>
                </a:solidFill>
                <a:latin typeface="Cambria" panose="02040503050406030204" pitchFamily="18" charset="0"/>
                <a:ea typeface="Cambria" panose="02040503050406030204" pitchFamily="18" charset="0"/>
              </a:rPr>
              <a:t>Trái </a:t>
            </a:r>
            <a:r>
              <a:rPr lang="vi-VN" sz="2000" i="1" dirty="0">
                <a:solidFill>
                  <a:srgbClr val="FF0000"/>
                </a:solidFill>
                <a:latin typeface="Cambria" panose="02040503050406030204" pitchFamily="18" charset="0"/>
                <a:ea typeface="Cambria" panose="02040503050406030204" pitchFamily="18" charset="0"/>
              </a:rPr>
              <a:t>Đất.</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25</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 name="Picture 2"/>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191000" y="3200400"/>
            <a:ext cx="4567634" cy="330110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828800"/>
            <a:ext cx="4474760" cy="2080390"/>
          </a:xfrm>
          <a:prstGeom prst="wedgeRoundRectCallout">
            <a:avLst>
              <a:gd name="adj1" fmla="val 21953"/>
              <a:gd name="adj2" fmla="val 7773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vi-VN" sz="1700" dirty="0">
              <a:latin typeface="Cambria" panose="02040503050406030204" pitchFamily="18" charset="0"/>
              <a:ea typeface="Cambria" panose="02040503050406030204" pitchFamily="18" charset="0"/>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5888"/>
              <a:gd name="adj2" fmla="val 827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101840"/>
            <a:ext cx="3352800" cy="1384995"/>
          </a:xfrm>
          <a:prstGeom prst="rect">
            <a:avLst/>
          </a:prstGeom>
        </p:spPr>
        <p:txBody>
          <a:bodyPr wrap="square">
            <a:spAutoFit/>
          </a:bodyPr>
          <a:lstStyle/>
          <a:p>
            <a:pPr algn="ctr"/>
            <a:r>
              <a:rPr lang="en-US" sz="2100" i="1" dirty="0" smtClean="0">
                <a:solidFill>
                  <a:srgbClr val="FF0000"/>
                </a:solidFill>
                <a:latin typeface="Cambria" panose="02040503050406030204" pitchFamily="18" charset="0"/>
                <a:ea typeface="Cambria" panose="02040503050406030204" pitchFamily="18" charset="0"/>
              </a:rPr>
              <a:t>T</a:t>
            </a:r>
            <a:r>
              <a:rPr lang="vi-VN" sz="2100" i="1" dirty="0" smtClean="0">
                <a:solidFill>
                  <a:srgbClr val="FF0000"/>
                </a:solidFill>
                <a:latin typeface="Cambria" panose="02040503050406030204" pitchFamily="18" charset="0"/>
                <a:ea typeface="Cambria" panose="02040503050406030204" pitchFamily="18" charset="0"/>
              </a:rPr>
              <a:t>ìm </a:t>
            </a:r>
            <a:r>
              <a:rPr lang="vi-VN" sz="2100" i="1" dirty="0">
                <a:solidFill>
                  <a:srgbClr val="FF0000"/>
                </a:solidFill>
                <a:latin typeface="Cambria" panose="02040503050406030204" pitchFamily="18" charset="0"/>
                <a:ea typeface="Cambria" panose="02040503050406030204" pitchFamily="18" charset="0"/>
              </a:rPr>
              <a:t>và xác định vị trí của nước ta trong hình 2. Từ đó, nêu một số đặc điểm của thiên nhiên Việt </a:t>
            </a:r>
            <a:r>
              <a:rPr lang="vi-VN" sz="2100" i="1" dirty="0" smtClean="0">
                <a:solidFill>
                  <a:srgbClr val="FF0000"/>
                </a:solidFill>
                <a:latin typeface="Cambria" panose="02040503050406030204" pitchFamily="18" charset="0"/>
                <a:ea typeface="Cambria" panose="02040503050406030204" pitchFamily="18" charset="0"/>
              </a:rPr>
              <a:t>Nam</a:t>
            </a:r>
            <a:r>
              <a:rPr lang="en-US" sz="2100" i="1" dirty="0" smtClean="0">
                <a:solidFill>
                  <a:srgbClr val="FF0000"/>
                </a:solidFill>
                <a:latin typeface="Cambria" panose="02040503050406030204" pitchFamily="18" charset="0"/>
                <a:ea typeface="Cambria" panose="02040503050406030204" pitchFamily="18" charset="0"/>
              </a:rPr>
              <a:t>.</a:t>
            </a:r>
            <a:endParaRPr lang="en-US" sz="2100"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25</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7" name="Picture 26"/>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43200" y="4114800"/>
            <a:ext cx="3650497" cy="2371799"/>
          </a:xfrm>
          <a:prstGeom prst="rect">
            <a:avLst/>
          </a:prstGeom>
          <a:noFill/>
          <a:ln>
            <a:solidFill>
              <a:srgbClr val="00FF00"/>
            </a:solidFill>
          </a:ln>
        </p:spPr>
      </p:pic>
      <p:sp>
        <p:nvSpPr>
          <p:cNvPr id="2" name="Rectangle 1"/>
          <p:cNvSpPr/>
          <p:nvPr/>
        </p:nvSpPr>
        <p:spPr>
          <a:xfrm>
            <a:off x="4343400" y="1777186"/>
            <a:ext cx="4572000" cy="2185214"/>
          </a:xfrm>
          <a:prstGeom prst="rect">
            <a:avLst/>
          </a:prstGeom>
        </p:spPr>
        <p:txBody>
          <a:bodyPr>
            <a:spAutoFit/>
          </a:bodyPr>
          <a:lstStyle/>
          <a:p>
            <a:pPr algn="just"/>
            <a:r>
              <a:rPr lang="vi-VN" sz="1700" dirty="0">
                <a:latin typeface="Cambria" panose="02040503050406030204" pitchFamily="18" charset="0"/>
                <a:ea typeface="Cambria" panose="02040503050406030204" pitchFamily="18" charset="0"/>
              </a:rPr>
              <a:t>- Việt Nam nằm ở đới </a:t>
            </a:r>
            <a:r>
              <a:rPr lang="vi-VN" sz="1700" dirty="0" smtClean="0">
                <a:latin typeface="Cambria" panose="02040503050406030204" pitchFamily="18" charset="0"/>
                <a:ea typeface="Cambria" panose="02040503050406030204" pitchFamily="18" charset="0"/>
              </a:rPr>
              <a:t>nóng</a:t>
            </a:r>
            <a:r>
              <a:rPr lang="en-US" sz="1700" dirty="0" smtClean="0">
                <a:latin typeface="Cambria" panose="02040503050406030204" pitchFamily="18" charset="0"/>
                <a:ea typeface="Cambria" panose="02040503050406030204" pitchFamily="18" charset="0"/>
              </a:rPr>
              <a:t>.</a:t>
            </a:r>
            <a:endParaRPr lang="vi-VN" sz="1700" dirty="0">
              <a:latin typeface="Cambria" panose="02040503050406030204" pitchFamily="18" charset="0"/>
              <a:ea typeface="Cambria" panose="02040503050406030204" pitchFamily="18" charset="0"/>
            </a:endParaRPr>
          </a:p>
          <a:p>
            <a:pPr algn="just"/>
            <a:r>
              <a:rPr lang="en-US" sz="1700" dirty="0" smtClean="0">
                <a:latin typeface="Cambria" panose="02040503050406030204" pitchFamily="18" charset="0"/>
                <a:ea typeface="Cambria" panose="02040503050406030204" pitchFamily="18" charset="0"/>
              </a:rPr>
              <a:t>- </a:t>
            </a:r>
            <a:r>
              <a:rPr lang="vi-VN" sz="1700" dirty="0" smtClean="0">
                <a:latin typeface="Cambria" panose="02040503050406030204" pitchFamily="18" charset="0"/>
                <a:ea typeface="Cambria" panose="02040503050406030204" pitchFamily="18" charset="0"/>
              </a:rPr>
              <a:t>Một </a:t>
            </a:r>
            <a:r>
              <a:rPr lang="vi-VN" sz="1700" dirty="0">
                <a:latin typeface="Cambria" panose="02040503050406030204" pitchFamily="18" charset="0"/>
                <a:ea typeface="Cambria" panose="02040503050406030204" pitchFamily="18" charset="0"/>
              </a:rPr>
              <a:t>số đặc điểm thiên nhiên Việt Nam</a:t>
            </a:r>
            <a:r>
              <a:rPr lang="vi-VN" sz="1700" dirty="0" smtClean="0">
                <a:latin typeface="Cambria" panose="02040503050406030204" pitchFamily="18" charset="0"/>
                <a:ea typeface="Cambria" panose="02040503050406030204" pitchFamily="18" charset="0"/>
              </a:rPr>
              <a:t>:</a:t>
            </a:r>
            <a:endParaRPr lang="en-US" sz="1700" dirty="0" smtClean="0">
              <a:latin typeface="Cambria" panose="02040503050406030204" pitchFamily="18" charset="0"/>
              <a:ea typeface="Cambria" panose="02040503050406030204" pitchFamily="18" charset="0"/>
            </a:endParaRPr>
          </a:p>
          <a:p>
            <a:pPr algn="just"/>
            <a:r>
              <a:rPr lang="en-US" sz="1700" dirty="0" smtClean="0">
                <a:latin typeface="Cambria" panose="02040503050406030204" pitchFamily="18" charset="0"/>
                <a:ea typeface="Cambria" panose="02040503050406030204" pitchFamily="18" charset="0"/>
              </a:rPr>
              <a:t>+ </a:t>
            </a:r>
            <a:r>
              <a:rPr lang="vi-VN" sz="1700" dirty="0" smtClean="0">
                <a:latin typeface="Cambria" panose="02040503050406030204" pitchFamily="18" charset="0"/>
                <a:ea typeface="Cambria" panose="02040503050406030204" pitchFamily="18" charset="0"/>
              </a:rPr>
              <a:t> </a:t>
            </a:r>
            <a:r>
              <a:rPr lang="vi-VN" sz="1700" dirty="0">
                <a:latin typeface="Cambria" panose="02040503050406030204" pitchFamily="18" charset="0"/>
                <a:ea typeface="Cambria" panose="02040503050406030204" pitchFamily="18" charset="0"/>
              </a:rPr>
              <a:t>Khí hậu nhiệt đới gió mùa nóng ẩm mưa nhiều.</a:t>
            </a:r>
            <a:r>
              <a:rPr lang="en-US" sz="1700" dirty="0">
                <a:latin typeface="Cambria" panose="02040503050406030204" pitchFamily="18" charset="0"/>
                <a:ea typeface="Cambria" panose="02040503050406030204" pitchFamily="18" charset="0"/>
              </a:rPr>
              <a:t> </a:t>
            </a:r>
            <a:endParaRPr lang="en-US" sz="1700" dirty="0" smtClean="0">
              <a:latin typeface="Cambria" panose="02040503050406030204" pitchFamily="18" charset="0"/>
              <a:ea typeface="Cambria" panose="02040503050406030204" pitchFamily="18" charset="0"/>
            </a:endParaRPr>
          </a:p>
          <a:p>
            <a:pPr algn="just"/>
            <a:r>
              <a:rPr lang="en-US" sz="1700" dirty="0" smtClean="0">
                <a:latin typeface="Cambria" panose="02040503050406030204" pitchFamily="18" charset="0"/>
                <a:ea typeface="Cambria" panose="02040503050406030204" pitchFamily="18" charset="0"/>
              </a:rPr>
              <a:t>+ </a:t>
            </a:r>
            <a:r>
              <a:rPr lang="vi-VN" sz="1700" dirty="0" smtClean="0">
                <a:latin typeface="Cambria" panose="02040503050406030204" pitchFamily="18" charset="0"/>
                <a:ea typeface="Cambria" panose="02040503050406030204" pitchFamily="18" charset="0"/>
              </a:rPr>
              <a:t>Thực </a:t>
            </a:r>
            <a:r>
              <a:rPr lang="vi-VN" sz="1700" dirty="0">
                <a:latin typeface="Cambria" panose="02040503050406030204" pitchFamily="18" charset="0"/>
                <a:ea typeface="Cambria" panose="02040503050406030204" pitchFamily="18" charset="0"/>
              </a:rPr>
              <a:t>vật là các loài thuộc cây nhiệt đới như Đậu, Vang, Dâu tằm, Dầu. </a:t>
            </a:r>
            <a:endParaRPr lang="en-US" sz="1700" dirty="0" smtClean="0">
              <a:latin typeface="Cambria" panose="02040503050406030204" pitchFamily="18" charset="0"/>
              <a:ea typeface="Cambria" panose="02040503050406030204" pitchFamily="18" charset="0"/>
            </a:endParaRPr>
          </a:p>
          <a:p>
            <a:pPr algn="just"/>
            <a:r>
              <a:rPr lang="en-US" sz="1700" dirty="0" smtClean="0">
                <a:latin typeface="Cambria" panose="02040503050406030204" pitchFamily="18" charset="0"/>
                <a:ea typeface="Cambria" panose="02040503050406030204" pitchFamily="18" charset="0"/>
              </a:rPr>
              <a:t>+ </a:t>
            </a:r>
            <a:r>
              <a:rPr lang="vi-VN" sz="1700" dirty="0" smtClean="0">
                <a:latin typeface="Cambria" panose="02040503050406030204" pitchFamily="18" charset="0"/>
                <a:ea typeface="Cambria" panose="02040503050406030204" pitchFamily="18" charset="0"/>
              </a:rPr>
              <a:t>Động </a:t>
            </a:r>
            <a:r>
              <a:rPr lang="vi-VN" sz="1700" dirty="0">
                <a:latin typeface="Cambria" panose="02040503050406030204" pitchFamily="18" charset="0"/>
                <a:ea typeface="Cambria" panose="02040503050406030204" pitchFamily="18" charset="0"/>
              </a:rPr>
              <a:t>vật </a:t>
            </a:r>
            <a:r>
              <a:rPr lang="vi-VN" sz="1700" dirty="0" smtClean="0">
                <a:latin typeface="Cambria" panose="02040503050406030204" pitchFamily="18" charset="0"/>
                <a:ea typeface="Cambria" panose="02040503050406030204" pitchFamily="18" charset="0"/>
              </a:rPr>
              <a:t>là </a:t>
            </a:r>
            <a:r>
              <a:rPr lang="vi-VN" sz="1700" dirty="0">
                <a:latin typeface="Cambria" panose="02040503050406030204" pitchFamily="18" charset="0"/>
                <a:ea typeface="Cambria" panose="02040503050406030204" pitchFamily="18" charset="0"/>
              </a:rPr>
              <a:t>các loài chim, thú nhiệt đới, </a:t>
            </a:r>
            <a:r>
              <a:rPr lang="en-US" sz="1700" dirty="0" err="1" smtClean="0">
                <a:latin typeface="Cambria" panose="02040503050406030204" pitchFamily="18" charset="0"/>
                <a:ea typeface="Cambria" panose="02040503050406030204" pitchFamily="18" charset="0"/>
              </a:rPr>
              <a:t>như</a:t>
            </a:r>
            <a:r>
              <a:rPr lang="en-US" sz="1700" dirty="0" smtClean="0">
                <a:latin typeface="Cambria" panose="02040503050406030204" pitchFamily="18" charset="0"/>
                <a:ea typeface="Cambria" panose="02040503050406030204" pitchFamily="18" charset="0"/>
              </a:rPr>
              <a:t> </a:t>
            </a:r>
            <a:r>
              <a:rPr lang="vi-VN" sz="1700" dirty="0" smtClean="0">
                <a:latin typeface="Cambria" panose="02040503050406030204" pitchFamily="18" charset="0"/>
                <a:ea typeface="Cambria" panose="02040503050406030204" pitchFamily="18" charset="0"/>
              </a:rPr>
              <a:t>công</a:t>
            </a:r>
            <a:r>
              <a:rPr lang="vi-VN" sz="1700" dirty="0">
                <a:latin typeface="Cambria" panose="02040503050406030204" pitchFamily="18" charset="0"/>
                <a:ea typeface="Cambria" panose="02040503050406030204" pitchFamily="18" charset="0"/>
              </a:rPr>
              <a:t>, trĩ, gà lôi, khỉ, vượn, nai, hoẵng,… </a:t>
            </a:r>
          </a:p>
        </p:txBody>
      </p:sp>
    </p:spTree>
    <p:extLst>
      <p:ext uri="{BB962C8B-B14F-4D97-AF65-F5344CB8AC3E}">
        <p14:creationId xmlns:p14="http://schemas.microsoft.com/office/powerpoint/2010/main" val="403454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nodePh="1">
                                  <p:stCondLst>
                                    <p:cond delay="0"/>
                                  </p:stCondLst>
                                  <p:endCondLst>
                                    <p:cond evt="begin" delay="0">
                                      <p:tn val="45"/>
                                    </p:cond>
                                  </p:endCondLst>
                                  <p:childTnLst>
                                    <p:set>
                                      <p:cBhvr>
                                        <p:cTn id="4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47" dur="500"/>
                                        <p:tgtEl>
                                          <p:spTgt spid="2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57" dur="500"/>
                                        <p:tgtEl>
                                          <p:spTgt spid="2">
                                            <p:txEl>
                                              <p:pRg st="1" end="1"/>
                                            </p:txEl>
                                          </p:spTgt>
                                        </p:tgtEl>
                                      </p:cBhvr>
                                    </p:animEffect>
                                  </p:childTnLst>
                                </p:cTn>
                              </p:par>
                              <p:par>
                                <p:cTn id="58" presetID="14" presetClass="entr" presetSubtype="10" fill="hold" nodeType="with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65" dur="500"/>
                                        <p:tgtEl>
                                          <p:spTgt spid="2">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7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1066800"/>
            <a:ext cx="6365544" cy="1143000"/>
          </a:xfrm>
        </p:spPr>
        <p:txBody>
          <a:bodyPr>
            <a:noAutofit/>
          </a:bodyPr>
          <a:lstStyle/>
          <a:p>
            <a:r>
              <a:rPr lang="en-US" sz="3000" b="1" dirty="0">
                <a:ln w="10541" cmpd="sng">
                  <a:solidFill>
                    <a:schemeClr val="accent1">
                      <a:shade val="88000"/>
                      <a:satMod val="110000"/>
                    </a:schemeClr>
                  </a:solidFill>
                  <a:prstDash val="solid"/>
                </a:ln>
                <a:solidFill>
                  <a:srgbClr val="FF0000"/>
                </a:solidFill>
                <a:latin typeface="Cambria" pitchFamily="18" charset="0"/>
              </a:rPr>
              <a:t>SỰ PHÂN BỐ CÁC ĐỚI THIÊN NHIÊN TRÊN TRÁI ĐẤT</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effectLst>
                  <a:outerShdw blurRad="38100" dist="38100" dir="2700000" algn="tl">
                    <a:srgbClr val="000000">
                      <a:alpha val="43137"/>
                    </a:srgbClr>
                  </a:outerShdw>
                </a:effectLst>
                <a:latin typeface="Cambria" pitchFamily="18" charset="0"/>
              </a:rPr>
              <a:t>Bài</a:t>
            </a:r>
            <a:r>
              <a:rPr lang="en-US" sz="3000" b="1" dirty="0" smtClean="0">
                <a:effectLst>
                  <a:outerShdw blurRad="38100" dist="38100" dir="2700000" algn="tl">
                    <a:srgbClr val="000000">
                      <a:alpha val="43137"/>
                    </a:srgbClr>
                  </a:outerShdw>
                </a:effectLst>
                <a:latin typeface="Cambria" pitchFamily="18" charset="0"/>
              </a:rPr>
              <a:t> 25:</a:t>
            </a:r>
            <a:endParaRPr lang="en-US" sz="3000" b="1" dirty="0">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6900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733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819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14" name="Title 1"/>
          <p:cNvSpPr txBox="1">
            <a:spLocks/>
          </p:cNvSpPr>
          <p:nvPr/>
        </p:nvSpPr>
        <p:spPr>
          <a:xfrm>
            <a:off x="838200" y="1143000"/>
            <a:ext cx="7315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600" b="1" dirty="0">
              <a:solidFill>
                <a:srgbClr val="002060"/>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09600" y="15240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solidFill>
                  <a:srgbClr val="FF0000"/>
                </a:solidFill>
                <a:effectLst>
                  <a:outerShdw blurRad="38100" dist="38100" dir="2700000" algn="tl">
                    <a:srgbClr val="000000">
                      <a:alpha val="43137"/>
                    </a:srgbClr>
                  </a:outerShdw>
                </a:effectLst>
                <a:latin typeface="Cambria" pitchFamily="18" charset="0"/>
              </a:rPr>
              <a:t>BÀI </a:t>
            </a:r>
            <a:r>
              <a:rPr lang="en-US" sz="2600" b="1" dirty="0">
                <a:solidFill>
                  <a:srgbClr val="FF0000"/>
                </a:solidFill>
                <a:effectLst>
                  <a:outerShdw blurRad="38100" dist="38100" dir="2700000" algn="tl">
                    <a:srgbClr val="000000">
                      <a:alpha val="43137"/>
                    </a:srgbClr>
                  </a:outerShdw>
                </a:effectLst>
                <a:latin typeface="Cambria" pitchFamily="18" charset="0"/>
              </a:rPr>
              <a:t>25. SỰ PHÂN BỐ CÁC ĐỚI THIÊN NHIÊN </a:t>
            </a:r>
          </a:p>
          <a:p>
            <a:r>
              <a:rPr lang="en-US" sz="2600" b="1" dirty="0" smtClean="0">
                <a:solidFill>
                  <a:srgbClr val="FF0000"/>
                </a:solidFill>
                <a:effectLst>
                  <a:outerShdw blurRad="38100" dist="38100" dir="2700000" algn="tl">
                    <a:srgbClr val="000000">
                      <a:alpha val="43137"/>
                    </a:srgbClr>
                  </a:outerShdw>
                </a:effectLst>
                <a:latin typeface="Cambria" pitchFamily="18" charset="0"/>
              </a:rPr>
              <a:t>TRÊN </a:t>
            </a:r>
            <a:r>
              <a:rPr lang="en-US" sz="2600" b="1" dirty="0">
                <a:solidFill>
                  <a:srgbClr val="FF0000"/>
                </a:solidFill>
                <a:effectLst>
                  <a:outerShdw blurRad="38100" dist="38100" dir="2700000" algn="tl">
                    <a:srgbClr val="000000">
                      <a:alpha val="43137"/>
                    </a:srgbClr>
                  </a:outerShdw>
                </a:effectLst>
                <a:latin typeface="Cambria" pitchFamily="18" charset="0"/>
              </a:rPr>
              <a:t>TRÁI ĐẤT </a:t>
            </a:r>
            <a:endParaRPr lang="vi-VN" sz="2600" b="1" dirty="0">
              <a:solidFill>
                <a:srgbClr val="FF0000"/>
              </a:solidFill>
              <a:effectLst>
                <a:outerShdw blurRad="38100" dist="38100" dir="2700000" algn="tl">
                  <a:srgbClr val="000000">
                    <a:alpha val="43137"/>
                  </a:srgbClr>
                </a:outerShdw>
              </a:effectLst>
              <a:latin typeface="Cambria" pitchFamily="18" charset="0"/>
            </a:endParaRPr>
          </a:p>
        </p:txBody>
      </p:sp>
      <p:sp>
        <p:nvSpPr>
          <p:cNvPr id="26" name="Title 1"/>
          <p:cNvSpPr txBox="1">
            <a:spLocks/>
          </p:cNvSpPr>
          <p:nvPr/>
        </p:nvSpPr>
        <p:spPr>
          <a:xfrm>
            <a:off x="1062340" y="3026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ĐỚI NÓNG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3924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ĐỚI ÔN HÒA</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8768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ĐỚI LẠNH</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5638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829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LUYỆN TẬP VÀ VẬN DỤNG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37" name="Rounded Rectangle 36"/>
          <p:cNvSpPr/>
          <p:nvPr/>
        </p:nvSpPr>
        <p:spPr>
          <a:xfrm>
            <a:off x="507769" y="2590800"/>
            <a:ext cx="8102831" cy="4029982"/>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919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833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3023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1</a:t>
            </a:r>
          </a:p>
        </p:txBody>
      </p:sp>
      <p:sp>
        <p:nvSpPr>
          <p:cNvPr id="45" name="Title 1"/>
          <p:cNvSpPr txBox="1">
            <a:spLocks/>
          </p:cNvSpPr>
          <p:nvPr/>
        </p:nvSpPr>
        <p:spPr>
          <a:xfrm>
            <a:off x="94135" y="3924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2</a:t>
            </a:r>
          </a:p>
        </p:txBody>
      </p:sp>
      <p:sp>
        <p:nvSpPr>
          <p:cNvPr id="46" name="Round Same Side Corner Rectangle 45"/>
          <p:cNvSpPr/>
          <p:nvPr/>
        </p:nvSpPr>
        <p:spPr>
          <a:xfrm rot="5400000">
            <a:off x="321357" y="47900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8805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3</a:t>
            </a:r>
          </a:p>
        </p:txBody>
      </p:sp>
      <p:sp>
        <p:nvSpPr>
          <p:cNvPr id="48" name="Round Same Side Corner Rectangle 47"/>
          <p:cNvSpPr/>
          <p:nvPr/>
        </p:nvSpPr>
        <p:spPr>
          <a:xfrm rot="5400000">
            <a:off x="321357" y="5738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4</a:t>
            </a:r>
          </a:p>
        </p:txBody>
      </p:sp>
    </p:spTree>
    <p:extLst>
      <p:ext uri="{BB962C8B-B14F-4D97-AF65-F5344CB8AC3E}">
        <p14:creationId xmlns:p14="http://schemas.microsoft.com/office/powerpoint/2010/main" val="280905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100"/>
                                        <p:tgtEl>
                                          <p:spTgt spid="24"/>
                                        </p:tgtEl>
                                      </p:cBhvr>
                                    </p:animEffect>
                                  </p:childTnLst>
                                </p:cTn>
                              </p:par>
                            </p:childTnLst>
                          </p:cTn>
                        </p:par>
                        <p:par>
                          <p:cTn id="64" fill="hold">
                            <p:stCondLst>
                              <p:cond delay="1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250"/>
                                        <p:tgtEl>
                                          <p:spTgt spid="4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24" grpId="0" animBg="1"/>
      <p:bldP spid="25" grpId="0"/>
      <p:bldP spid="37" grpId="0" animBg="1"/>
      <p:bldP spid="42" grpId="0" animBg="1"/>
      <p:bldP spid="43" grpId="0" animBg="1"/>
      <p:bldP spid="44" grpId="0"/>
      <p:bldP spid="45" grpId="0"/>
      <p:bldP spid="46" grpId="0" animBg="1"/>
      <p:bldP spid="47" grpId="0"/>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524000"/>
            <a:ext cx="3505200" cy="1631216"/>
          </a:xfrm>
          <a:prstGeom prst="rect">
            <a:avLst/>
          </a:prstGeom>
        </p:spPr>
        <p:txBody>
          <a:bodyPr wrap="square">
            <a:spAutoFit/>
          </a:bodyPr>
          <a:lstStyle/>
          <a:p>
            <a:pPr algn="ctr"/>
            <a:r>
              <a:rPr lang="en-US" sz="2000" i="1" dirty="0" err="1" smtClean="0">
                <a:solidFill>
                  <a:srgbClr val="FF0000"/>
                </a:solidFill>
                <a:latin typeface="Cambria" panose="02040503050406030204" pitchFamily="18" charset="0"/>
                <a:ea typeface="Cambria" panose="02040503050406030204" pitchFamily="18" charset="0"/>
              </a:rPr>
              <a:t>Quan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sát</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hình</a:t>
            </a:r>
            <a:r>
              <a:rPr lang="en-US" sz="2000" i="1" dirty="0" smtClean="0">
                <a:solidFill>
                  <a:srgbClr val="FF0000"/>
                </a:solidFill>
                <a:latin typeface="Cambria" panose="02040503050406030204" pitchFamily="18" charset="0"/>
                <a:ea typeface="Cambria" panose="02040503050406030204" pitchFamily="18" charset="0"/>
              </a:rPr>
              <a:t> 2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kiến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thức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đã</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học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kể</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tên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các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đới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thiên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nhiên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trên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Trái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Đất</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giải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thích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vì</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sao</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lại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có</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sự</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phân</a:t>
            </a:r>
            <a:r>
              <a:rPr lang="en-US" sz="2000" i="1" dirty="0" smtClean="0">
                <a:solidFill>
                  <a:srgbClr val="FF0000"/>
                </a:solidFill>
                <a:latin typeface="Cambria" panose="02040503050406030204" pitchFamily="18" charset="0"/>
                <a:ea typeface="Cambria" panose="02040503050406030204" pitchFamily="18" charset="0"/>
              </a:rPr>
              <a:t> chia </a:t>
            </a:r>
          </a:p>
          <a:p>
            <a:pPr algn="ctr"/>
            <a:r>
              <a:rPr lang="en-US" sz="2000" i="1" dirty="0" err="1" smtClean="0">
                <a:solidFill>
                  <a:srgbClr val="FF0000"/>
                </a:solidFill>
                <a:latin typeface="Cambria" panose="02040503050406030204" pitchFamily="18" charset="0"/>
                <a:ea typeface="Cambria" panose="02040503050406030204" pitchFamily="18" charset="0"/>
              </a:rPr>
              <a:t>thành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các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đới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thiên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nhiên</a:t>
            </a:r>
            <a:r>
              <a:rPr lang="en-US" sz="2000" i="1" dirty="0" smtClean="0">
                <a:solidFill>
                  <a:srgbClr val="FF0000"/>
                </a:solidFill>
                <a:latin typeface="Cambria" panose="02040503050406030204" pitchFamily="18" charset="0"/>
                <a:ea typeface="Cambria" panose="02040503050406030204" pitchFamily="18" charset="0"/>
              </a:rPr>
              <a:t>? </a:t>
            </a:r>
            <a:endParaRPr lang="vi-VN"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295400"/>
            <a:ext cx="4419600" cy="1938992"/>
          </a:xfrm>
          <a:prstGeom prst="rect">
            <a:avLst/>
          </a:prstGeom>
        </p:spPr>
        <p:txBody>
          <a:bodyPr wrap="square">
            <a:spAutoFit/>
          </a:bodyPr>
          <a:lstStyle/>
          <a:p>
            <a:pPr algn="just"/>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Các</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đới</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thiên</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nhiên</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đới</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nóng</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đới</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ôn</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hòa</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đới</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lạnh</a:t>
            </a:r>
            <a:r>
              <a:rPr lang="en-US" sz="2000" dirty="0" smtClean="0">
                <a:latin typeface="Cambria" panose="02040503050406030204" pitchFamily="18" charset="0"/>
                <a:ea typeface="Cambria" panose="02040503050406030204" pitchFamily="18" charset="0"/>
              </a:rPr>
              <a:t>.</a:t>
            </a:r>
          </a:p>
          <a:p>
            <a:pPr algn="just"/>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Nguyên </a:t>
            </a:r>
            <a:r>
              <a:rPr lang="vi-VN" sz="2000" dirty="0">
                <a:latin typeface="Cambria" panose="02040503050406030204" pitchFamily="18" charset="0"/>
                <a:ea typeface="Cambria" panose="02040503050406030204" pitchFamily="18" charset="0"/>
              </a:rPr>
              <a:t>nhân: do Trái Đất </a:t>
            </a:r>
            <a:r>
              <a:rPr lang="en-US" sz="2000" dirty="0" err="1" smtClean="0">
                <a:latin typeface="Cambria" panose="02040503050406030204" pitchFamily="18" charset="0"/>
                <a:ea typeface="Cambria" panose="02040503050406030204" pitchFamily="18" charset="0"/>
              </a:rPr>
              <a:t>hình</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cầu</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nên</a:t>
            </a:r>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sự </a:t>
            </a:r>
            <a:r>
              <a:rPr lang="vi-VN" sz="2000" dirty="0">
                <a:latin typeface="Cambria" panose="02040503050406030204" pitchFamily="18" charset="0"/>
                <a:ea typeface="Cambria" panose="02040503050406030204" pitchFamily="18" charset="0"/>
              </a:rPr>
              <a:t>phân bố </a:t>
            </a:r>
            <a:r>
              <a:rPr lang="en-US" sz="2000" dirty="0" err="1" smtClean="0">
                <a:latin typeface="Cambria" panose="02040503050406030204" pitchFamily="18" charset="0"/>
                <a:ea typeface="Cambria" panose="02040503050406030204" pitchFamily="18" charset="0"/>
              </a:rPr>
              <a:t>ánh</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sáng</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Mặt</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Trời</a:t>
            </a:r>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giảm </a:t>
            </a:r>
            <a:r>
              <a:rPr lang="vi-VN" sz="2000" dirty="0">
                <a:latin typeface="Cambria" panose="02040503050406030204" pitchFamily="18" charset="0"/>
                <a:ea typeface="Cambria" panose="02040503050406030204" pitchFamily="18" charset="0"/>
              </a:rPr>
              <a:t>dần từ xích đạo về 2 </a:t>
            </a:r>
            <a:r>
              <a:rPr lang="vi-VN" sz="2000" dirty="0" smtClean="0">
                <a:latin typeface="Cambria" panose="02040503050406030204" pitchFamily="18" charset="0"/>
                <a:ea typeface="Cambria" panose="02040503050406030204" pitchFamily="18" charset="0"/>
              </a:rPr>
              <a:t>cực</a:t>
            </a:r>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dẫn </a:t>
            </a:r>
            <a:r>
              <a:rPr lang="vi-VN" sz="2000" dirty="0">
                <a:latin typeface="Cambria" panose="02040503050406030204" pitchFamily="18" charset="0"/>
                <a:ea typeface="Cambria" panose="02040503050406030204" pitchFamily="18" charset="0"/>
              </a:rPr>
              <a:t>đến sự phân </a:t>
            </a:r>
            <a:r>
              <a:rPr lang="vi-VN" sz="2000" dirty="0" smtClean="0">
                <a:latin typeface="Cambria" panose="02040503050406030204" pitchFamily="18" charset="0"/>
                <a:ea typeface="Cambria" panose="02040503050406030204" pitchFamily="18" charset="0"/>
              </a:rPr>
              <a:t>chia</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thành</a:t>
            </a:r>
            <a:r>
              <a:rPr lang="vi-VN"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các đới </a:t>
            </a:r>
            <a:r>
              <a:rPr lang="en-US" sz="2000" dirty="0" err="1" smtClean="0">
                <a:latin typeface="Cambria" panose="02040503050406030204" pitchFamily="18" charset="0"/>
                <a:ea typeface="Cambria" panose="02040503050406030204" pitchFamily="18" charset="0"/>
              </a:rPr>
              <a:t>thiên</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nhiên</a:t>
            </a:r>
            <a:r>
              <a:rPr lang="vi-VN" sz="2000" dirty="0" smtClean="0">
                <a:latin typeface="Cambria" panose="02040503050406030204" pitchFamily="18" charset="0"/>
                <a:ea typeface="Cambria" panose="02040503050406030204" pitchFamily="18" charset="0"/>
              </a:rPr>
              <a:t>.</a:t>
            </a:r>
            <a:endParaRPr lang="vi-VN" sz="20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nóng</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56180" y="3733800"/>
            <a:ext cx="4249420" cy="2763863"/>
          </a:xfrm>
          <a:prstGeom prst="rect">
            <a:avLst/>
          </a:prstGeom>
          <a:noFill/>
          <a:ln>
            <a:solidFill>
              <a:srgbClr val="00FF00"/>
            </a:solidFill>
          </a:ln>
        </p:spPr>
      </p:pic>
    </p:spTree>
    <p:extLst>
      <p:ext uri="{BB962C8B-B14F-4D97-AF65-F5344CB8AC3E}">
        <p14:creationId xmlns:p14="http://schemas.microsoft.com/office/powerpoint/2010/main" val="2189329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771471"/>
            <a:ext cx="3505200" cy="1200329"/>
          </a:xfrm>
          <a:prstGeom prst="rect">
            <a:avLst/>
          </a:prstGeom>
        </p:spPr>
        <p:txBody>
          <a:bodyPr wrap="square">
            <a:spAutoFit/>
          </a:bodyPr>
          <a:lstStyle/>
          <a:p>
            <a:pPr algn="ctr"/>
            <a:r>
              <a:rPr lang="en-US" sz="2400" i="1" dirty="0" err="1" smtClean="0">
                <a:solidFill>
                  <a:srgbClr val="FF0000"/>
                </a:solidFill>
                <a:latin typeface="Cambria" panose="02040503050406030204" pitchFamily="18" charset="0"/>
                <a:ea typeface="Cambria" panose="02040503050406030204" pitchFamily="18" charset="0"/>
              </a:rPr>
              <a:t>Quan</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sát</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smtClean="0">
                <a:solidFill>
                  <a:srgbClr val="FF0000"/>
                </a:solidFill>
                <a:latin typeface="Cambria" panose="02040503050406030204" pitchFamily="18" charset="0"/>
                <a:ea typeface="Cambria" panose="02040503050406030204" pitchFamily="18" charset="0"/>
              </a:rPr>
              <a:t> 2, </a:t>
            </a: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xác</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định</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phạm</a:t>
            </a:r>
            <a:r>
              <a:rPr lang="en-US" sz="2400" i="1" dirty="0" smtClean="0">
                <a:solidFill>
                  <a:srgbClr val="FF0000"/>
                </a:solidFill>
                <a:latin typeface="Cambria" panose="02040503050406030204" pitchFamily="18" charset="0"/>
                <a:ea typeface="Cambria" panose="02040503050406030204" pitchFamily="18" charset="0"/>
              </a:rPr>
              <a:t> vi </a:t>
            </a:r>
            <a:r>
              <a:rPr lang="en-US" sz="2400" i="1" dirty="0" err="1" smtClean="0">
                <a:solidFill>
                  <a:srgbClr val="FF0000"/>
                </a:solidFill>
                <a:latin typeface="Cambria" panose="02040503050406030204" pitchFamily="18" charset="0"/>
                <a:ea typeface="Cambria" panose="02040503050406030204" pitchFamily="18" charset="0"/>
              </a:rPr>
              <a:t>của</a:t>
            </a:r>
            <a:endParaRPr lang="en-US" sz="2400" i="1" dirty="0" smtClean="0">
              <a:solidFill>
                <a:srgbClr val="FF0000"/>
              </a:solidFill>
              <a:latin typeface="Cambria" panose="02040503050406030204" pitchFamily="18" charset="0"/>
              <a:ea typeface="Cambria" panose="02040503050406030204" pitchFamily="18" charset="0"/>
            </a:endParaRPr>
          </a:p>
          <a:p>
            <a:pPr algn="ct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đới</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nóng</a:t>
            </a:r>
            <a:r>
              <a:rPr lang="en-US" sz="2400" i="1" dirty="0">
                <a:solidFill>
                  <a:srgbClr val="FF0000"/>
                </a:solidFill>
                <a:latin typeface="Cambria" panose="02040503050406030204" pitchFamily="18" charset="0"/>
                <a:ea typeface="Cambria" panose="02040503050406030204" pitchFamily="18" charset="0"/>
              </a:rPr>
              <a:t>.</a:t>
            </a:r>
            <a:endParaRPr lang="vi-VN" sz="24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836003"/>
            <a:ext cx="4419600" cy="830997"/>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Phạm vi: khoảng từ khoảng chí tuyến Bắc đến chí tuyến Nam.</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nóng</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56180" y="3733800"/>
            <a:ext cx="4249420" cy="2763863"/>
          </a:xfrm>
          <a:prstGeom prst="rect">
            <a:avLst/>
          </a:prstGeom>
          <a:noFill/>
          <a:ln>
            <a:solidFill>
              <a:srgbClr val="00FF00"/>
            </a:solidFill>
          </a:ln>
        </p:spPr>
      </p:pic>
    </p:spTree>
    <p:extLst>
      <p:ext uri="{BB962C8B-B14F-4D97-AF65-F5344CB8AC3E}">
        <p14:creationId xmlns:p14="http://schemas.microsoft.com/office/powerpoint/2010/main" val="1160646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54540"/>
            <a:ext cx="3505200" cy="1569660"/>
          </a:xfrm>
          <a:prstGeom prst="rect">
            <a:avLst/>
          </a:prstGeom>
        </p:spPr>
        <p:txBody>
          <a:bodyPr wrap="square">
            <a:spAutoFit/>
          </a:bodyPr>
          <a:lstStyle/>
          <a:p>
            <a:pPr algn="ctr"/>
            <a:r>
              <a:rPr lang="en-US" sz="2400" i="1" dirty="0" err="1" smtClean="0">
                <a:solidFill>
                  <a:srgbClr val="FF0000"/>
                </a:solidFill>
                <a:latin typeface="Cambria" panose="02040503050406030204" pitchFamily="18" charset="0"/>
                <a:ea typeface="Cambria" panose="02040503050406030204" pitchFamily="18" charset="0"/>
              </a:rPr>
              <a:t>Quan</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sát</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các</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ảnh</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sau</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và</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kiến</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thức</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đã</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học</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kể</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tên</a:t>
            </a:r>
            <a:r>
              <a:rPr lang="en-US" sz="2400" i="1" dirty="0" smtClean="0">
                <a:solidFill>
                  <a:srgbClr val="FF0000"/>
                </a:solidFill>
                <a:latin typeface="Cambria" panose="02040503050406030204" pitchFamily="18" charset="0"/>
                <a:ea typeface="Cambria" panose="02040503050406030204" pitchFamily="18" charset="0"/>
              </a:rPr>
              <a:t> </a:t>
            </a:r>
            <a:r>
              <a:rPr lang="vi-VN" sz="2400" i="1" dirty="0">
                <a:solidFill>
                  <a:srgbClr val="FF0000"/>
                </a:solidFill>
                <a:latin typeface="Cambria" panose="02040503050406030204" pitchFamily="18" charset="0"/>
                <a:ea typeface="Cambria" panose="02040503050406030204" pitchFamily="18" charset="0"/>
              </a:rPr>
              <a:t>các loài động, thực vật ở đới nóng.</a:t>
            </a:r>
          </a:p>
        </p:txBody>
      </p:sp>
      <p:sp>
        <p:nvSpPr>
          <p:cNvPr id="17" name="Rectangle 16"/>
          <p:cNvSpPr/>
          <p:nvPr/>
        </p:nvSpPr>
        <p:spPr>
          <a:xfrm>
            <a:off x="4419600" y="1295400"/>
            <a:ext cx="4419600" cy="2031325"/>
          </a:xfrm>
          <a:prstGeom prst="rect">
            <a:avLst/>
          </a:prstGeom>
        </p:spPr>
        <p:txBody>
          <a:bodyPr wrap="square">
            <a:spAutoFit/>
          </a:bodyPr>
          <a:lstStyle/>
          <a:p>
            <a:pPr algn="just"/>
            <a:r>
              <a:rPr lang="en-US" sz="2100" dirty="0" smtClean="0">
                <a:latin typeface="Cambria" panose="02040503050406030204" pitchFamily="18" charset="0"/>
                <a:ea typeface="Cambria" panose="02040503050406030204" pitchFamily="18" charset="0"/>
              </a:rPr>
              <a:t>- </a:t>
            </a:r>
            <a:r>
              <a:rPr lang="vi-VN" sz="2100" dirty="0" smtClean="0">
                <a:latin typeface="Cambria" panose="02040503050406030204" pitchFamily="18" charset="0"/>
                <a:ea typeface="Cambria" panose="02040503050406030204" pitchFamily="18" charset="0"/>
              </a:rPr>
              <a:t>Thực </a:t>
            </a:r>
            <a:r>
              <a:rPr lang="vi-VN" sz="2100" dirty="0">
                <a:latin typeface="Cambria" panose="02040503050406030204" pitchFamily="18" charset="0"/>
                <a:ea typeface="Cambria" panose="02040503050406030204" pitchFamily="18" charset="0"/>
              </a:rPr>
              <a:t>vật đa dạng với các cánh rừng mưa nhiệt đới, rừng nhiệt đới gió mùa, xa van…</a:t>
            </a:r>
          </a:p>
          <a:p>
            <a:pPr algn="just"/>
            <a:r>
              <a:rPr lang="en-US" sz="2100" dirty="0" smtClean="0">
                <a:latin typeface="Cambria" panose="02040503050406030204" pitchFamily="18" charset="0"/>
                <a:ea typeface="Cambria" panose="02040503050406030204" pitchFamily="18" charset="0"/>
              </a:rPr>
              <a:t>-</a:t>
            </a:r>
            <a:r>
              <a:rPr lang="vi-VN" sz="2100" dirty="0" smtClean="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Động vật phong phú như sư tử, ngựa vằn, voi, linh dương, trăn, cá sấu…</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nóng</a:t>
            </a:r>
            <a:endParaRPr lang="en-US" sz="2400" b="1" dirty="0">
              <a:solidFill>
                <a:srgbClr val="0D30DD"/>
              </a:solidFill>
              <a:latin typeface="Cambria" pitchFamily="18" charset="0"/>
            </a:endParaRPr>
          </a:p>
        </p:txBody>
      </p:sp>
      <p:pic>
        <p:nvPicPr>
          <p:cNvPr id="1028" name="Picture 4" descr="10 công viên quốc gia không thể không ghé nếu tới châu Phi - Top Việt Nam |  Top Thế Giớ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3810000"/>
            <a:ext cx="3886200" cy="2588283"/>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665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randombar(horizontal)">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24000"/>
            <a:ext cx="3505200" cy="1708160"/>
          </a:xfrm>
          <a:prstGeom prst="rect">
            <a:avLst/>
          </a:prstGeom>
        </p:spPr>
        <p:txBody>
          <a:bodyPr wrap="square">
            <a:spAutoFit/>
          </a:bodyPr>
          <a:lstStyle/>
          <a:p>
            <a:pPr algn="ctr"/>
            <a:r>
              <a:rPr lang="en-US" sz="2100" i="1" dirty="0" err="1" smtClean="0">
                <a:solidFill>
                  <a:srgbClr val="FF0000"/>
                </a:solidFill>
                <a:latin typeface="Cambria" panose="02040503050406030204" pitchFamily="18" charset="0"/>
                <a:ea typeface="Cambria" panose="02040503050406030204" pitchFamily="18" charset="0"/>
              </a:rPr>
              <a:t>Quan</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sát</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biểu</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đồ</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sau</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và</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kiến</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thức</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đã</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học</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em</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g</a:t>
            </a:r>
            <a:r>
              <a:rPr lang="vi-VN" sz="2100" i="1" dirty="0" smtClean="0">
                <a:solidFill>
                  <a:srgbClr val="FF0000"/>
                </a:solidFill>
                <a:latin typeface="Cambria" panose="02040503050406030204" pitchFamily="18" charset="0"/>
                <a:ea typeface="Cambria" panose="02040503050406030204" pitchFamily="18" charset="0"/>
              </a:rPr>
              <a:t>iải </a:t>
            </a:r>
            <a:r>
              <a:rPr lang="vi-VN" sz="2100" i="1" dirty="0">
                <a:solidFill>
                  <a:srgbClr val="FF0000"/>
                </a:solidFill>
                <a:latin typeface="Cambria" panose="02040503050406030204" pitchFamily="18" charset="0"/>
                <a:ea typeface="Cambria" panose="02040503050406030204" pitchFamily="18" charset="0"/>
              </a:rPr>
              <a:t>thích vì sao giới động thực vật ở đây hết sức phong phú, </a:t>
            </a:r>
            <a:endParaRPr lang="en-US" sz="2100" i="1" dirty="0" smtClean="0">
              <a:solidFill>
                <a:srgbClr val="FF0000"/>
              </a:solidFill>
              <a:latin typeface="Cambria" panose="02040503050406030204" pitchFamily="18" charset="0"/>
              <a:ea typeface="Cambria" panose="02040503050406030204" pitchFamily="18" charset="0"/>
            </a:endParaRPr>
          </a:p>
          <a:p>
            <a:pPr algn="ctr"/>
            <a:r>
              <a:rPr lang="vi-VN" sz="2100" i="1" dirty="0" smtClean="0">
                <a:solidFill>
                  <a:srgbClr val="FF0000"/>
                </a:solidFill>
                <a:latin typeface="Cambria" panose="02040503050406030204" pitchFamily="18" charset="0"/>
                <a:ea typeface="Cambria" panose="02040503050406030204" pitchFamily="18" charset="0"/>
              </a:rPr>
              <a:t>đa </a:t>
            </a:r>
            <a:r>
              <a:rPr lang="vi-VN" sz="2100" i="1" dirty="0">
                <a:solidFill>
                  <a:srgbClr val="FF0000"/>
                </a:solidFill>
                <a:latin typeface="Cambria" panose="02040503050406030204" pitchFamily="18" charset="0"/>
                <a:ea typeface="Cambria" panose="02040503050406030204" pitchFamily="18" charset="0"/>
              </a:rPr>
              <a:t>dạng?</a:t>
            </a:r>
          </a:p>
        </p:txBody>
      </p:sp>
      <p:sp>
        <p:nvSpPr>
          <p:cNvPr id="17" name="Rectangle 16"/>
          <p:cNvSpPr/>
          <p:nvPr/>
        </p:nvSpPr>
        <p:spPr>
          <a:xfrm>
            <a:off x="4419600" y="1416040"/>
            <a:ext cx="4419600" cy="1708160"/>
          </a:xfrm>
          <a:prstGeom prst="rect">
            <a:avLst/>
          </a:prstGeom>
        </p:spPr>
        <p:txBody>
          <a:bodyPr wrap="square">
            <a:spAutoFit/>
          </a:bodyPr>
          <a:lstStyle/>
          <a:p>
            <a:pPr algn="just"/>
            <a:r>
              <a:rPr lang="en-US" sz="2100" dirty="0" smtClean="0">
                <a:latin typeface="Cambria" panose="02040503050406030204" pitchFamily="18" charset="0"/>
                <a:ea typeface="Cambria" panose="02040503050406030204" pitchFamily="18" charset="0"/>
              </a:rPr>
              <a:t>D</a:t>
            </a:r>
            <a:r>
              <a:rPr lang="vi-VN" sz="2100" dirty="0" smtClean="0">
                <a:latin typeface="Cambria" panose="02040503050406030204" pitchFamily="18" charset="0"/>
                <a:ea typeface="Cambria" panose="02040503050406030204" pitchFamily="18" charset="0"/>
              </a:rPr>
              <a:t>o </a:t>
            </a:r>
            <a:r>
              <a:rPr lang="vi-VN" sz="2100" dirty="0">
                <a:latin typeface="Cambria" panose="02040503050406030204" pitchFamily="18" charset="0"/>
                <a:ea typeface="Cambria" panose="02040503050406030204" pitchFamily="18" charset="0"/>
              </a:rPr>
              <a:t>đới nóng có nhiệt độ cao và lượng mưa mưa nhiều nên thích hợp với sự sinh trưởng và phát triển của thực vật kéo theo động vật cũng phong phú.</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nóng</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16897" y="3505200"/>
            <a:ext cx="2674303" cy="2960960"/>
          </a:xfrm>
          <a:prstGeom prst="rect">
            <a:avLst/>
          </a:prstGeom>
          <a:noFill/>
          <a:ln>
            <a:solidFill>
              <a:srgbClr val="00FF00"/>
            </a:solidFill>
          </a:ln>
        </p:spPr>
      </p:pic>
    </p:spTree>
    <p:extLst>
      <p:ext uri="{BB962C8B-B14F-4D97-AF65-F5344CB8AC3E}">
        <p14:creationId xmlns:p14="http://schemas.microsoft.com/office/powerpoint/2010/main" val="2503989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828800"/>
            <a:ext cx="6792509" cy="2828877"/>
          </a:xfrm>
          <a:prstGeom prst="wedgeRoundRectCallout">
            <a:avLst>
              <a:gd name="adj1" fmla="val 46761"/>
              <a:gd name="adj2" fmla="val 86191"/>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09600" y="2251264"/>
            <a:ext cx="6324600" cy="2015936"/>
          </a:xfrm>
          <a:prstGeom prst="rect">
            <a:avLst/>
          </a:prstGeom>
        </p:spPr>
        <p:txBody>
          <a:bodyPr wrap="square">
            <a:spAutoFit/>
          </a:bodyPr>
          <a:lstStyle/>
          <a:p>
            <a:pPr algn="just"/>
            <a:r>
              <a:rPr lang="en-US" sz="2500" dirty="0" smtClean="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 Phạm vi: khoảng từ khoảng chí tuyến Bắc đến chí tuyến Nam.</a:t>
            </a:r>
          </a:p>
          <a:p>
            <a:pPr algn="just"/>
            <a:r>
              <a:rPr lang="vi-VN" sz="2500" dirty="0">
                <a:latin typeface="Cambria" panose="02040503050406030204" pitchFamily="18" charset="0"/>
                <a:ea typeface="Cambria" panose="02040503050406030204" pitchFamily="18" charset="0"/>
              </a:rPr>
              <a:t>- Khí hậu: là nơi có nhiệt độ cao.</a:t>
            </a:r>
          </a:p>
          <a:p>
            <a:pPr algn="just"/>
            <a:r>
              <a:rPr lang="vi-VN" sz="2500" dirty="0">
                <a:latin typeface="Cambria" panose="02040503050406030204" pitchFamily="18" charset="0"/>
                <a:ea typeface="Cambria" panose="02040503050406030204" pitchFamily="18" charset="0"/>
              </a:rPr>
              <a:t>- Giới động thực vật ở đây hết sức phong phú, đa dạng.</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nóng</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25</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2041671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charRg st="152" end="152"/>
                                            </p:txEl>
                                          </p:spTgt>
                                        </p:tgtEl>
                                        <p:attrNameLst>
                                          <p:attrName>style.visibility</p:attrName>
                                        </p:attrNameLst>
                                      </p:cBhvr>
                                      <p:to>
                                        <p:strVal val="visible"/>
                                      </p:to>
                                    </p:set>
                                    <p:animEffect transition="in" filter="randombar(horizontal)">
                                      <p:cBhvr>
                                        <p:cTn id="44" dur="500"/>
                                        <p:tgtEl>
                                          <p:spTgt spid="32">
                                            <p:txEl>
                                              <p:charRg st="152" end="15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25</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effectLst>
                  <a:outerShdw blurRad="38100" dist="38100" dir="2700000" algn="tl">
                    <a:srgbClr val="000000">
                      <a:alpha val="43137"/>
                    </a:srgbClr>
                  </a:outerShdw>
                </a:effectLst>
                <a:latin typeface="Cambria"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Đới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ôn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hòa</a:t>
            </a:r>
            <a:endParaRPr lang="en-US" sz="2400" b="1" dirty="0">
              <a:solidFill>
                <a:srgbClr val="0D30DD"/>
              </a:solidFill>
              <a:latin typeface="Cambria" pitchFamily="18" charset="0"/>
            </a:endParaRPr>
          </a:p>
        </p:txBody>
      </p:sp>
      <p:sp>
        <p:nvSpPr>
          <p:cNvPr id="120" name="AutoShape 3"/>
          <p:cNvSpPr>
            <a:spLocks noChangeArrowheads="1"/>
          </p:cNvSpPr>
          <p:nvPr/>
        </p:nvSpPr>
        <p:spPr bwMode="auto">
          <a:xfrm>
            <a:off x="6172200" y="2394199"/>
            <a:ext cx="2622174"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666699"/>
              </a:solidFill>
              <a:latin typeface="Verdana" pitchFamily="34" charset="0"/>
            </a:endParaRPr>
          </a:p>
        </p:txBody>
      </p:sp>
      <p:sp>
        <p:nvSpPr>
          <p:cNvPr id="121" name="AutoShape 5"/>
          <p:cNvSpPr>
            <a:spLocks noChangeArrowheads="1"/>
          </p:cNvSpPr>
          <p:nvPr/>
        </p:nvSpPr>
        <p:spPr bwMode="auto">
          <a:xfrm>
            <a:off x="284553" y="2394199"/>
            <a:ext cx="2458199"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666699"/>
              </a:solidFill>
              <a:latin typeface="Verdana" pitchFamily="34" charset="0"/>
            </a:endParaRPr>
          </a:p>
        </p:txBody>
      </p:sp>
      <p:sp>
        <p:nvSpPr>
          <p:cNvPr id="122" name="Text Box 6"/>
          <p:cNvSpPr txBox="1">
            <a:spLocks noChangeArrowheads="1"/>
          </p:cNvSpPr>
          <p:nvPr/>
        </p:nvSpPr>
        <p:spPr bwMode="auto">
          <a:xfrm>
            <a:off x="228600" y="2507426"/>
            <a:ext cx="2541588" cy="389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900" b="1" dirty="0" smtClean="0">
                <a:solidFill>
                  <a:srgbClr val="FF0000"/>
                </a:solidFill>
                <a:latin typeface="Cambria" panose="02040503050406030204" pitchFamily="18" charset="0"/>
                <a:ea typeface="Cambria" panose="02040503050406030204" pitchFamily="18" charset="0"/>
              </a:rPr>
              <a:t>* </a:t>
            </a:r>
            <a:r>
              <a:rPr lang="en-US" sz="1900" b="1" dirty="0" err="1" smtClean="0">
                <a:solidFill>
                  <a:srgbClr val="FF0000"/>
                </a:solidFill>
                <a:latin typeface="Cambria" panose="02040503050406030204" pitchFamily="18" charset="0"/>
                <a:ea typeface="Cambria" panose="02040503050406030204" pitchFamily="18" charset="0"/>
              </a:rPr>
              <a:t>Nhóm</a:t>
            </a:r>
            <a:r>
              <a:rPr lang="en-US" sz="1900" b="1" dirty="0" smtClean="0">
                <a:solidFill>
                  <a:srgbClr val="FF0000"/>
                </a:solidFill>
                <a:latin typeface="Cambria" panose="02040503050406030204" pitchFamily="18" charset="0"/>
                <a:ea typeface="Cambria" panose="02040503050406030204" pitchFamily="18" charset="0"/>
              </a:rPr>
              <a:t> </a:t>
            </a:r>
            <a:r>
              <a:rPr lang="en-US" sz="1900" b="1" dirty="0">
                <a:solidFill>
                  <a:srgbClr val="FF0000"/>
                </a:solidFill>
                <a:latin typeface="Cambria" panose="02040503050406030204" pitchFamily="18" charset="0"/>
                <a:ea typeface="Cambria" panose="02040503050406030204" pitchFamily="18" charset="0"/>
              </a:rPr>
              <a:t>1, 2, 3, 4</a:t>
            </a:r>
            <a:r>
              <a:rPr lang="en-US" sz="1900" b="1" dirty="0" smtClean="0">
                <a:solidFill>
                  <a:srgbClr val="FF0000"/>
                </a:solidFill>
                <a:latin typeface="Cambria" panose="02040503050406030204" pitchFamily="18" charset="0"/>
                <a:ea typeface="Cambria" panose="02040503050406030204" pitchFamily="18" charset="0"/>
              </a:rPr>
              <a:t>:</a:t>
            </a:r>
          </a:p>
          <a:p>
            <a:pPr algn="just"/>
            <a:r>
              <a:rPr lang="en-US" sz="1900" b="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Quan</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sát</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a:t>
            </a:r>
            <a:r>
              <a:rPr lang="en-US" sz="1900" i="1" dirty="0" smtClean="0">
                <a:solidFill>
                  <a:srgbClr val="FF0000"/>
                </a:solidFill>
                <a:latin typeface="Cambria" panose="02040503050406030204" pitchFamily="18" charset="0"/>
                <a:ea typeface="Cambria" panose="02040503050406030204" pitchFamily="18" charset="0"/>
              </a:rPr>
              <a:t>2 </a:t>
            </a:r>
            <a:r>
              <a:rPr lang="en-US" sz="1900" i="1" dirty="0" err="1" smtClean="0">
                <a:solidFill>
                  <a:srgbClr val="FF0000"/>
                </a:solidFill>
                <a:latin typeface="Cambria" panose="02040503050406030204" pitchFamily="18" charset="0"/>
                <a:ea typeface="Cambria" panose="02040503050406030204" pitchFamily="18" charset="0"/>
              </a:rPr>
              <a:t>và</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thông</a:t>
            </a:r>
            <a:r>
              <a:rPr lang="en-US" sz="1900" i="1" dirty="0" smtClean="0">
                <a:solidFill>
                  <a:srgbClr val="FF0000"/>
                </a:solidFill>
                <a:latin typeface="Cambria" panose="02040503050406030204" pitchFamily="18" charset="0"/>
                <a:ea typeface="Cambria" panose="02040503050406030204" pitchFamily="18" charset="0"/>
              </a:rPr>
              <a:t> tin </a:t>
            </a:r>
            <a:r>
              <a:rPr lang="en-US" sz="1900" i="1" dirty="0" err="1" smtClean="0">
                <a:solidFill>
                  <a:srgbClr val="FF0000"/>
                </a:solidFill>
                <a:latin typeface="Cambria" panose="02040503050406030204" pitchFamily="18" charset="0"/>
                <a:ea typeface="Cambria" panose="02040503050406030204" pitchFamily="18" charset="0"/>
              </a:rPr>
              <a:t>trong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bài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 </a:t>
            </a:r>
            <a:endParaRPr lang="en-US" sz="1900" i="1" dirty="0">
              <a:solidFill>
                <a:srgbClr val="FF0000"/>
              </a:solidFill>
              <a:latin typeface="Cambria" panose="02040503050406030204" pitchFamily="18" charset="0"/>
              <a:ea typeface="Cambria" panose="02040503050406030204" pitchFamily="18" charset="0"/>
            </a:endParaRPr>
          </a:p>
          <a:p>
            <a:pPr algn="just"/>
            <a:r>
              <a:rPr lang="en-US" sz="1900" i="1" dirty="0" smtClean="0">
                <a:solidFill>
                  <a:srgbClr val="002060"/>
                </a:solidFill>
                <a:latin typeface="Cambria" panose="02040503050406030204" pitchFamily="18" charset="0"/>
                <a:ea typeface="Cambria" panose="02040503050406030204" pitchFamily="18" charset="0"/>
              </a:rPr>
              <a:t>1. </a:t>
            </a:r>
            <a:r>
              <a:rPr lang="vi-VN" sz="1900" i="1" dirty="0" smtClean="0">
                <a:solidFill>
                  <a:srgbClr val="002060"/>
                </a:solidFill>
                <a:latin typeface="Cambria" panose="02040503050406030204" pitchFamily="18" charset="0"/>
                <a:ea typeface="Cambria" panose="02040503050406030204" pitchFamily="18" charset="0"/>
              </a:rPr>
              <a:t>Xác </a:t>
            </a:r>
            <a:r>
              <a:rPr lang="vi-VN" sz="1900" i="1" dirty="0">
                <a:solidFill>
                  <a:srgbClr val="002060"/>
                </a:solidFill>
                <a:latin typeface="Cambria" panose="02040503050406030204" pitchFamily="18" charset="0"/>
                <a:ea typeface="Cambria" panose="02040503050406030204" pitchFamily="18" charset="0"/>
              </a:rPr>
              <a:t>định trên lược đồ phạm vi của đới ôn hòa.</a:t>
            </a:r>
          </a:p>
          <a:p>
            <a:pPr algn="just"/>
            <a:r>
              <a:rPr lang="en-US" sz="1900" i="1" dirty="0" smtClean="0">
                <a:solidFill>
                  <a:srgbClr val="002060"/>
                </a:solidFill>
                <a:latin typeface="Cambria" panose="02040503050406030204" pitchFamily="18" charset="0"/>
                <a:ea typeface="Cambria" panose="02040503050406030204" pitchFamily="18" charset="0"/>
              </a:rPr>
              <a:t>2. </a:t>
            </a:r>
            <a:r>
              <a:rPr lang="vi-VN" sz="1900" i="1" dirty="0" smtClean="0">
                <a:solidFill>
                  <a:srgbClr val="002060"/>
                </a:solidFill>
                <a:latin typeface="Cambria" panose="02040503050406030204" pitchFamily="18" charset="0"/>
                <a:ea typeface="Cambria" panose="02040503050406030204" pitchFamily="18" charset="0"/>
              </a:rPr>
              <a:t>Kể </a:t>
            </a:r>
            <a:r>
              <a:rPr lang="vi-VN" sz="1900" i="1" dirty="0">
                <a:solidFill>
                  <a:srgbClr val="002060"/>
                </a:solidFill>
                <a:latin typeface="Cambria" panose="02040503050406030204" pitchFamily="18" charset="0"/>
                <a:ea typeface="Cambria" panose="02040503050406030204" pitchFamily="18" charset="0"/>
              </a:rPr>
              <a:t>tên các loài động, thực vật ở đới ôn hòa.</a:t>
            </a:r>
          </a:p>
          <a:p>
            <a:pPr algn="just"/>
            <a:r>
              <a:rPr lang="en-US" sz="1900" i="1" dirty="0" smtClean="0">
                <a:solidFill>
                  <a:srgbClr val="002060"/>
                </a:solidFill>
                <a:latin typeface="Cambria" panose="02040503050406030204" pitchFamily="18" charset="0"/>
                <a:ea typeface="Cambria" panose="02040503050406030204" pitchFamily="18" charset="0"/>
              </a:rPr>
              <a:t>3. </a:t>
            </a:r>
            <a:r>
              <a:rPr lang="vi-VN" sz="1900" i="1" dirty="0" smtClean="0">
                <a:solidFill>
                  <a:srgbClr val="002060"/>
                </a:solidFill>
                <a:latin typeface="Cambria" panose="02040503050406030204" pitchFamily="18" charset="0"/>
                <a:ea typeface="Cambria" panose="02040503050406030204" pitchFamily="18" charset="0"/>
              </a:rPr>
              <a:t>Giải </a:t>
            </a:r>
            <a:r>
              <a:rPr lang="vi-VN" sz="1900" i="1" dirty="0">
                <a:solidFill>
                  <a:srgbClr val="002060"/>
                </a:solidFill>
                <a:latin typeface="Cambria" panose="02040503050406030204" pitchFamily="18" charset="0"/>
                <a:ea typeface="Cambria" panose="02040503050406030204" pitchFamily="18" charset="0"/>
              </a:rPr>
              <a:t>thích vì sao giới động thực vật ở đây lại không phú bằng đới nóng?</a:t>
            </a:r>
          </a:p>
        </p:txBody>
      </p:sp>
      <p:sp>
        <p:nvSpPr>
          <p:cNvPr id="123" name="Freeform 8"/>
          <p:cNvSpPr>
            <a:spLocks/>
          </p:cNvSpPr>
          <p:nvPr/>
        </p:nvSpPr>
        <p:spPr bwMode="gray">
          <a:xfrm>
            <a:off x="2846388" y="2146861"/>
            <a:ext cx="685800" cy="88082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a:solidFill>
              <a:schemeClr val="accent1"/>
            </a:solid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24" name="AutoShape 9"/>
          <p:cNvSpPr>
            <a:spLocks noChangeAspect="1" noChangeArrowheads="1" noTextEdit="1"/>
          </p:cNvSpPr>
          <p:nvPr/>
        </p:nvSpPr>
        <p:spPr bwMode="gray">
          <a:xfrm flipH="1">
            <a:off x="4868863" y="31765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latin typeface="Arial" charset="0"/>
            </a:endParaRPr>
          </a:p>
        </p:txBody>
      </p:sp>
      <p:sp>
        <p:nvSpPr>
          <p:cNvPr id="125" name="Freeform 10"/>
          <p:cNvSpPr>
            <a:spLocks/>
          </p:cNvSpPr>
          <p:nvPr/>
        </p:nvSpPr>
        <p:spPr bwMode="gray">
          <a:xfrm flipH="1">
            <a:off x="5422106" y="2180357"/>
            <a:ext cx="750093" cy="867644"/>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w="0">
            <a:solidFill>
              <a:srgbClr val="00A06C"/>
            </a:solidFill>
            <a:prstDash val="solid"/>
            <a:round/>
            <a:headEnd/>
            <a:tailEnd/>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nvGrpSpPr>
          <p:cNvPr id="126" name="Group 11"/>
          <p:cNvGrpSpPr>
            <a:grpSpLocks/>
          </p:cNvGrpSpPr>
          <p:nvPr/>
        </p:nvGrpSpPr>
        <p:grpSpPr bwMode="auto">
          <a:xfrm>
            <a:off x="3048000" y="1219200"/>
            <a:ext cx="2998788" cy="1040977"/>
            <a:chOff x="1997" y="1314"/>
            <a:chExt cx="1889" cy="1009"/>
          </a:xfrm>
        </p:grpSpPr>
        <p:grpSp>
          <p:nvGrpSpPr>
            <p:cNvPr id="127" name="Group 12"/>
            <p:cNvGrpSpPr>
              <a:grpSpLocks/>
            </p:cNvGrpSpPr>
            <p:nvPr/>
          </p:nvGrpSpPr>
          <p:grpSpPr bwMode="auto">
            <a:xfrm>
              <a:off x="1997" y="1404"/>
              <a:ext cx="1889" cy="919"/>
              <a:chOff x="1973" y="1027"/>
              <a:chExt cx="1926" cy="937"/>
            </a:xfrm>
          </p:grpSpPr>
          <p:sp>
            <p:nvSpPr>
              <p:cNvPr id="132"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33"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128"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29"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30"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31"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134" name="Text Box 19"/>
          <p:cNvSpPr txBox="1">
            <a:spLocks noChangeArrowheads="1"/>
          </p:cNvSpPr>
          <p:nvPr/>
        </p:nvSpPr>
        <p:spPr bwMode="auto">
          <a:xfrm>
            <a:off x="3244566" y="13495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smtClean="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smtClean="0">
                <a:solidFill>
                  <a:srgbClr val="002060"/>
                </a:solidFill>
                <a:latin typeface="Times New Roman" panose="02020603050405020304" pitchFamily="18" charset="0"/>
                <a:cs typeface="Times New Roman" panose="02020603050405020304" pitchFamily="18" charset="0"/>
              </a:rPr>
              <a:t>Thời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gian</a:t>
            </a:r>
            <a:r>
              <a:rPr lang="en-US" sz="2000" b="1" dirty="0" smtClean="0">
                <a:solidFill>
                  <a:srgbClr val="002060"/>
                </a:solidFill>
                <a:latin typeface="Times New Roman" panose="02020603050405020304" pitchFamily="18" charset="0"/>
                <a:cs typeface="Times New Roman" panose="02020603050405020304" pitchFamily="18" charset="0"/>
              </a:rPr>
              <a:t>: 5 </a:t>
            </a:r>
            <a:r>
              <a:rPr lang="en-US" sz="2000" b="1" dirty="0" err="1" smtClean="0">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135" name="Rectangle 134"/>
          <p:cNvSpPr/>
          <p:nvPr/>
        </p:nvSpPr>
        <p:spPr>
          <a:xfrm>
            <a:off x="6261852" y="2438400"/>
            <a:ext cx="2424948" cy="4093428"/>
          </a:xfrm>
          <a:prstGeom prst="rect">
            <a:avLst/>
          </a:prstGeom>
        </p:spPr>
        <p:txBody>
          <a:bodyPr wrap="square">
            <a:spAutoFit/>
          </a:bodyPr>
          <a:lstStyle/>
          <a:p>
            <a:pPr algn="ctr"/>
            <a:r>
              <a:rPr lang="en-US" sz="2000" b="1" dirty="0" smtClean="0">
                <a:solidFill>
                  <a:srgbClr val="FF0000"/>
                </a:solidFill>
                <a:latin typeface="Cambria" panose="02040503050406030204" pitchFamily="18" charset="0"/>
                <a:ea typeface="Cambria" panose="02040503050406030204" pitchFamily="18" charset="0"/>
              </a:rPr>
              <a:t>* </a:t>
            </a:r>
            <a:r>
              <a:rPr lang="en-US" sz="2000" b="1" dirty="0" err="1" smtClean="0">
                <a:solidFill>
                  <a:srgbClr val="FF0000"/>
                </a:solidFill>
                <a:latin typeface="Cambria" panose="02040503050406030204" pitchFamily="18" charset="0"/>
                <a:ea typeface="Cambria" panose="02040503050406030204" pitchFamily="18" charset="0"/>
              </a:rPr>
              <a:t>Nhóm</a:t>
            </a:r>
            <a:r>
              <a:rPr lang="en-US" sz="2000" b="1" dirty="0" smtClean="0">
                <a:solidFill>
                  <a:srgbClr val="FF0000"/>
                </a:solidFill>
                <a:latin typeface="Cambria" panose="02040503050406030204" pitchFamily="18" charset="0"/>
                <a:ea typeface="Cambria" panose="02040503050406030204" pitchFamily="18" charset="0"/>
              </a:rPr>
              <a:t> </a:t>
            </a:r>
            <a:r>
              <a:rPr lang="en-US" sz="2000" b="1" dirty="0">
                <a:solidFill>
                  <a:srgbClr val="FF0000"/>
                </a:solidFill>
                <a:latin typeface="Cambria" panose="02040503050406030204" pitchFamily="18" charset="0"/>
                <a:ea typeface="Cambria" panose="02040503050406030204" pitchFamily="18" charset="0"/>
              </a:rPr>
              <a:t>5, 6, 7, </a:t>
            </a:r>
            <a:r>
              <a:rPr lang="en-US" sz="2000" b="1" dirty="0" smtClean="0">
                <a:solidFill>
                  <a:srgbClr val="FF0000"/>
                </a:solidFill>
                <a:latin typeface="Cambria" panose="02040503050406030204" pitchFamily="18" charset="0"/>
                <a:ea typeface="Cambria" panose="02040503050406030204" pitchFamily="18" charset="0"/>
              </a:rPr>
              <a:t>8:</a:t>
            </a:r>
          </a:p>
          <a:p>
            <a:pPr algn="just"/>
            <a:r>
              <a:rPr lang="en-US" sz="2000" b="1" dirty="0" smtClean="0">
                <a:solidFill>
                  <a:srgbClr val="FF0000"/>
                </a:solidFill>
                <a:latin typeface="Cambria" panose="02040503050406030204" pitchFamily="18" charset="0"/>
                <a:ea typeface="Cambria" panose="02040503050406030204" pitchFamily="18" charset="0"/>
              </a:rPr>
              <a:t> </a:t>
            </a:r>
            <a:r>
              <a:rPr lang="en-US" sz="2000" b="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smtClean="0">
                <a:solidFill>
                  <a:srgbClr val="FF0000"/>
                </a:solidFill>
                <a:latin typeface="Cambria" panose="02040503050406030204" pitchFamily="18" charset="0"/>
                <a:ea typeface="Cambria" panose="02040503050406030204" pitchFamily="18" charset="0"/>
              </a:rPr>
              <a:t>2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thông</a:t>
            </a:r>
            <a:r>
              <a:rPr lang="en-US" sz="2000" i="1" dirty="0">
                <a:solidFill>
                  <a:srgbClr val="FF0000"/>
                </a:solidFill>
                <a:latin typeface="Cambria" panose="02040503050406030204" pitchFamily="18" charset="0"/>
                <a:ea typeface="Cambria" panose="02040503050406030204" pitchFamily="18" charset="0"/>
              </a:rPr>
              <a:t> tin </a:t>
            </a:r>
            <a:r>
              <a:rPr lang="en-US" sz="2000" i="1" dirty="0" err="1">
                <a:solidFill>
                  <a:srgbClr val="FF0000"/>
                </a:solidFill>
                <a:latin typeface="Cambria" panose="02040503050406030204" pitchFamily="18" charset="0"/>
                <a:ea typeface="Cambria" panose="02040503050406030204" pitchFamily="18" charset="0"/>
              </a:rPr>
              <a:t>trong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bài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p>
          <a:p>
            <a:pPr algn="just"/>
            <a:r>
              <a:rPr lang="en-US" sz="2000" i="1" dirty="0" smtClean="0">
                <a:solidFill>
                  <a:srgbClr val="002060"/>
                </a:solidFill>
                <a:latin typeface="Cambria" panose="02040503050406030204" pitchFamily="18" charset="0"/>
                <a:ea typeface="Cambria" panose="02040503050406030204" pitchFamily="18" charset="0"/>
              </a:rPr>
              <a:t>1. </a:t>
            </a:r>
            <a:r>
              <a:rPr lang="vi-VN" sz="2000" i="1" dirty="0" smtClean="0">
                <a:solidFill>
                  <a:srgbClr val="002060"/>
                </a:solidFill>
                <a:latin typeface="Cambria" panose="02040503050406030204" pitchFamily="18" charset="0"/>
                <a:ea typeface="Cambria" panose="02040503050406030204" pitchFamily="18" charset="0"/>
              </a:rPr>
              <a:t>Xác </a:t>
            </a:r>
            <a:r>
              <a:rPr lang="vi-VN" sz="2000" i="1" dirty="0">
                <a:solidFill>
                  <a:srgbClr val="002060"/>
                </a:solidFill>
                <a:latin typeface="Cambria" panose="02040503050406030204" pitchFamily="18" charset="0"/>
                <a:ea typeface="Cambria" panose="02040503050406030204" pitchFamily="18" charset="0"/>
              </a:rPr>
              <a:t>định trên lược đồ phạm vi của đới lạnh.</a:t>
            </a:r>
          </a:p>
          <a:p>
            <a:pPr algn="just"/>
            <a:r>
              <a:rPr lang="en-US" sz="2000" i="1" dirty="0" smtClean="0">
                <a:solidFill>
                  <a:srgbClr val="002060"/>
                </a:solidFill>
                <a:latin typeface="Cambria" panose="02040503050406030204" pitchFamily="18" charset="0"/>
                <a:ea typeface="Cambria" panose="02040503050406030204" pitchFamily="18" charset="0"/>
              </a:rPr>
              <a:t>2. </a:t>
            </a:r>
            <a:r>
              <a:rPr lang="vi-VN" sz="2000" i="1" dirty="0" smtClean="0">
                <a:solidFill>
                  <a:srgbClr val="002060"/>
                </a:solidFill>
                <a:latin typeface="Cambria" panose="02040503050406030204" pitchFamily="18" charset="0"/>
                <a:ea typeface="Cambria" panose="02040503050406030204" pitchFamily="18" charset="0"/>
              </a:rPr>
              <a:t>Kể </a:t>
            </a:r>
            <a:r>
              <a:rPr lang="vi-VN" sz="2000" i="1" dirty="0">
                <a:solidFill>
                  <a:srgbClr val="002060"/>
                </a:solidFill>
                <a:latin typeface="Cambria" panose="02040503050406030204" pitchFamily="18" charset="0"/>
                <a:ea typeface="Cambria" panose="02040503050406030204" pitchFamily="18" charset="0"/>
              </a:rPr>
              <a:t>tên các loài động, thực vật ở đới lạnh.</a:t>
            </a:r>
          </a:p>
          <a:p>
            <a:pPr algn="just"/>
            <a:r>
              <a:rPr lang="en-US" sz="2000" i="1" dirty="0" smtClean="0">
                <a:solidFill>
                  <a:srgbClr val="002060"/>
                </a:solidFill>
                <a:latin typeface="Cambria" panose="02040503050406030204" pitchFamily="18" charset="0"/>
                <a:ea typeface="Cambria" panose="02040503050406030204" pitchFamily="18" charset="0"/>
              </a:rPr>
              <a:t>3. </a:t>
            </a:r>
            <a:r>
              <a:rPr lang="vi-VN" sz="2000" i="1" dirty="0" smtClean="0">
                <a:solidFill>
                  <a:srgbClr val="002060"/>
                </a:solidFill>
                <a:latin typeface="Cambria" panose="02040503050406030204" pitchFamily="18" charset="0"/>
                <a:ea typeface="Cambria" panose="02040503050406030204" pitchFamily="18" charset="0"/>
              </a:rPr>
              <a:t>Giải </a:t>
            </a:r>
            <a:r>
              <a:rPr lang="vi-VN" sz="2000" i="1" dirty="0">
                <a:solidFill>
                  <a:srgbClr val="002060"/>
                </a:solidFill>
                <a:latin typeface="Cambria" panose="02040503050406030204" pitchFamily="18" charset="0"/>
                <a:ea typeface="Cambria" panose="02040503050406030204" pitchFamily="18" charset="0"/>
              </a:rPr>
              <a:t>thích vì sao giới động thực vật ở đây lại nghèo nàn?</a:t>
            </a:r>
          </a:p>
        </p:txBody>
      </p:sp>
      <p:pic>
        <p:nvPicPr>
          <p:cNvPr id="2"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58" y="1227977"/>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6546" y="1219200"/>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95600" y="3176589"/>
            <a:ext cx="3182620" cy="2242392"/>
          </a:xfrm>
          <a:prstGeom prst="rect">
            <a:avLst/>
          </a:prstGeom>
          <a:noFill/>
          <a:ln>
            <a:solidFill>
              <a:srgbClr val="00FF00"/>
            </a:solidFill>
          </a:ln>
        </p:spPr>
      </p:pic>
    </p:spTree>
    <p:extLst>
      <p:ext uri="{BB962C8B-B14F-4D97-AF65-F5344CB8AC3E}">
        <p14:creationId xmlns:p14="http://schemas.microsoft.com/office/powerpoint/2010/main" val="384604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randombar(horizontal)">
                                      <p:cBhvr>
                                        <p:cTn id="12" dur="500"/>
                                        <p:tgtEl>
                                          <p:spTgt spid="12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randombar(horizontal)">
                                      <p:cBhvr>
                                        <p:cTn id="15" dur="500"/>
                                        <p:tgtEl>
                                          <p:spTgt spid="12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randombar(horizontal)">
                                      <p:cBhvr>
                                        <p:cTn id="18" dur="500"/>
                                        <p:tgtEl>
                                          <p:spTgt spid="12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38"/>
                                        </p:tgtEl>
                                        <p:attrNameLst>
                                          <p:attrName>style.visibility</p:attrName>
                                        </p:attrNameLst>
                                      </p:cBhvr>
                                      <p:to>
                                        <p:strVal val="visible"/>
                                      </p:to>
                                    </p:set>
                                    <p:animEffect transition="in" filter="randombar(horizontal)">
                                      <p:cBhvr>
                                        <p:cTn id="23" dur="500"/>
                                        <p:tgtEl>
                                          <p:spTgt spid="13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randombar(horizontal)">
                                      <p:cBhvr>
                                        <p:cTn id="28" dur="500"/>
                                        <p:tgtEl>
                                          <p:spTgt spid="13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randombar(horizontal)">
                                      <p:cBhvr>
                                        <p:cTn id="31" dur="500"/>
                                        <p:tgtEl>
                                          <p:spTgt spid="12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20"/>
                                        </p:tgtEl>
                                        <p:attrNameLst>
                                          <p:attrName>style.visibility</p:attrName>
                                        </p:attrNameLst>
                                      </p:cBhvr>
                                      <p:to>
                                        <p:strVal val="visible"/>
                                      </p:to>
                                    </p:set>
                                    <p:animEffect transition="in" filter="randombar(horizontal)">
                                      <p:cBhvr>
                                        <p:cTn id="34"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p:bldP spid="123" grpId="0" animBg="1"/>
      <p:bldP spid="125" grpId="0" animBg="1"/>
      <p:bldP spid="1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1173</TotalTime>
  <Words>1085</Words>
  <PresentationFormat>On-screen Show (4:3)</PresentationFormat>
  <Paragraphs>120</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SỰ PHÂN BỐ CÁC ĐỚI THIÊN NHIÊN TRÊN TRÁI ĐẤT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2016-02-15T14:28:12Z</dcterms:created>
  <dcterms:modified xsi:type="dcterms:W3CDTF">2021-09-02T05:22:14Z</dcterms:modified>
</cp:coreProperties>
</file>