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ink/ink1.xml" ContentType="application/inkml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  <p:sldMasterId id="2147483700" r:id="rId4"/>
  </p:sldMasterIdLst>
  <p:notesMasterIdLst>
    <p:notesMasterId r:id="rId30"/>
  </p:notesMasterIdLst>
  <p:handoutMasterIdLst>
    <p:handoutMasterId r:id="rId31"/>
  </p:handoutMasterIdLst>
  <p:sldIdLst>
    <p:sldId id="5475" r:id="rId5"/>
    <p:sldId id="5474" r:id="rId6"/>
    <p:sldId id="268" r:id="rId7"/>
    <p:sldId id="269" r:id="rId8"/>
    <p:sldId id="270" r:id="rId9"/>
    <p:sldId id="5464" r:id="rId10"/>
    <p:sldId id="271" r:id="rId11"/>
    <p:sldId id="272" r:id="rId12"/>
    <p:sldId id="5476" r:id="rId13"/>
    <p:sldId id="5477" r:id="rId14"/>
    <p:sldId id="5494" r:id="rId15"/>
    <p:sldId id="390" r:id="rId16"/>
    <p:sldId id="273" r:id="rId17"/>
    <p:sldId id="5478" r:id="rId18"/>
    <p:sldId id="5479" r:id="rId19"/>
    <p:sldId id="416" r:id="rId20"/>
    <p:sldId id="395" r:id="rId21"/>
    <p:sldId id="5485" r:id="rId22"/>
    <p:sldId id="396" r:id="rId23"/>
    <p:sldId id="5486" r:id="rId24"/>
    <p:sldId id="5495" r:id="rId25"/>
    <p:sldId id="5496" r:id="rId26"/>
    <p:sldId id="5497" r:id="rId27"/>
    <p:sldId id="5498" r:id="rId28"/>
    <p:sldId id="5490" r:id="rId29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00"/>
    <a:srgbClr val="006600"/>
    <a:srgbClr val="FFFFFF"/>
    <a:srgbClr val="00FFFF"/>
    <a:srgbClr val="BB2B35"/>
    <a:srgbClr val="2DFF2D"/>
    <a:srgbClr val="F2760D"/>
    <a:srgbClr val="FF65FF"/>
    <a:srgbClr val="253917"/>
    <a:srgbClr val="FF8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0" autoAdjust="0"/>
    <p:restoredTop sz="92160" autoAdjust="0"/>
  </p:normalViewPr>
  <p:slideViewPr>
    <p:cSldViewPr snapToGrid="0">
      <p:cViewPr varScale="1">
        <p:scale>
          <a:sx n="79" d="100"/>
          <a:sy n="79" d="100"/>
        </p:scale>
        <p:origin x="192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7DF98-2320-4989-847C-07D9BBCC3D84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7A30CC29-58AB-493C-87DF-C1301CE91AA2}">
      <dgm:prSet phldrT="[Text]" custT="1"/>
      <dgm:spPr/>
      <dgm:t>
        <a:bodyPr/>
        <a:lstStyle/>
        <a:p>
          <a:pPr marL="0" indent="0" algn="l"/>
          <a:r>
            <a:rPr lang="en-US" sz="2800" b="1" dirty="0">
              <a:latin typeface="+mj-lt"/>
            </a:rPr>
            <a:t>1. </a:t>
          </a:r>
          <a:r>
            <a:rPr lang="en-US" sz="2800" b="1" dirty="0" err="1">
              <a:latin typeface="+mj-lt"/>
            </a:rPr>
            <a:t>Phản</a:t>
          </a:r>
          <a:r>
            <a:rPr lang="en-US" sz="2800" b="1" dirty="0">
              <a:latin typeface="+mj-lt"/>
            </a:rPr>
            <a:t> </a:t>
          </a:r>
          <a:r>
            <a:rPr lang="en-US" sz="2800" b="1" dirty="0" err="1">
              <a:latin typeface="+mj-lt"/>
            </a:rPr>
            <a:t>ứng</a:t>
          </a:r>
          <a:r>
            <a:rPr lang="en-US" sz="2800" b="1" dirty="0">
              <a:latin typeface="+mj-lt"/>
            </a:rPr>
            <a:t> </a:t>
          </a:r>
          <a:r>
            <a:rPr lang="en-US" sz="2800" b="1" dirty="0" err="1" smtClean="0">
              <a:latin typeface="+mj-lt"/>
            </a:rPr>
            <a:t>thế</a:t>
          </a:r>
          <a:r>
            <a:rPr lang="en-US" sz="2800" b="1" dirty="0" smtClean="0">
              <a:latin typeface="+mj-lt"/>
            </a:rPr>
            <a:t> </a:t>
          </a:r>
          <a:r>
            <a:rPr lang="en-US" sz="2800" b="1" dirty="0" err="1" smtClean="0">
              <a:latin typeface="+mj-lt"/>
            </a:rPr>
            <a:t>nguyên</a:t>
          </a:r>
          <a:r>
            <a:rPr lang="en-US" sz="2800" b="1" dirty="0" smtClean="0">
              <a:latin typeface="+mj-lt"/>
            </a:rPr>
            <a:t> </a:t>
          </a:r>
          <a:r>
            <a:rPr lang="en-US" sz="2800" b="1" dirty="0" err="1" smtClean="0">
              <a:latin typeface="+mj-lt"/>
            </a:rPr>
            <a:t>tử</a:t>
          </a:r>
          <a:r>
            <a:rPr lang="en-US" sz="2800" b="1" dirty="0" smtClean="0">
              <a:latin typeface="+mj-lt"/>
            </a:rPr>
            <a:t> H </a:t>
          </a:r>
          <a:r>
            <a:rPr lang="en-US" sz="2800" b="1" dirty="0" err="1">
              <a:latin typeface="+mj-lt"/>
            </a:rPr>
            <a:t>của</a:t>
          </a:r>
          <a:r>
            <a:rPr lang="en-US" sz="2800" b="1" dirty="0">
              <a:latin typeface="+mj-lt"/>
            </a:rPr>
            <a:t> </a:t>
          </a:r>
          <a:r>
            <a:rPr lang="en-US" sz="2800" b="1" dirty="0" err="1">
              <a:latin typeface="+mj-lt"/>
            </a:rPr>
            <a:t>nhóm</a:t>
          </a:r>
          <a:r>
            <a:rPr lang="en-US" sz="2800" b="1" dirty="0">
              <a:latin typeface="+mj-lt"/>
            </a:rPr>
            <a:t> OH</a:t>
          </a:r>
        </a:p>
      </dgm:t>
    </dgm:pt>
    <dgm:pt modelId="{9AC3A836-5C70-4688-A7D1-FE60609A440A}" type="parTrans" cxnId="{A0D20871-C9CB-44CB-89BC-B17052ACC026}">
      <dgm:prSet/>
      <dgm:spPr/>
      <dgm:t>
        <a:bodyPr/>
        <a:lstStyle/>
        <a:p>
          <a:endParaRPr lang="en-US"/>
        </a:p>
      </dgm:t>
    </dgm:pt>
    <dgm:pt modelId="{78251FDD-31F6-4DD9-A674-7AEF2FDF700A}" type="sibTrans" cxnId="{A0D20871-C9CB-44CB-89BC-B17052ACC026}">
      <dgm:prSet/>
      <dgm:spPr/>
      <dgm:t>
        <a:bodyPr/>
        <a:lstStyle/>
        <a:p>
          <a:endParaRPr lang="en-US"/>
        </a:p>
      </dgm:t>
    </dgm:pt>
    <dgm:pt modelId="{E69ADE9D-9B85-4E5D-8C25-36A6BF2F4BC2}">
      <dgm:prSet phldrT="[Text]" custT="1"/>
      <dgm:spPr/>
      <dgm:t>
        <a:bodyPr/>
        <a:lstStyle/>
        <a:p>
          <a:r>
            <a:rPr lang="en-US" sz="3000" b="1" dirty="0">
              <a:latin typeface="+mj-lt"/>
            </a:rPr>
            <a:t>3. </a:t>
          </a:r>
          <a:r>
            <a:rPr lang="en-US" sz="3000" b="1" dirty="0" err="1">
              <a:latin typeface="+mj-lt"/>
            </a:rPr>
            <a:t>Phản</a:t>
          </a:r>
          <a:r>
            <a:rPr lang="en-US" sz="3000" b="1" dirty="0">
              <a:latin typeface="+mj-lt"/>
            </a:rPr>
            <a:t> </a:t>
          </a:r>
          <a:r>
            <a:rPr lang="en-US" sz="3000" b="1" dirty="0" err="1">
              <a:latin typeface="+mj-lt"/>
            </a:rPr>
            <a:t>ứng</a:t>
          </a:r>
          <a:r>
            <a:rPr lang="en-US" sz="3000" b="1" dirty="0">
              <a:latin typeface="+mj-lt"/>
            </a:rPr>
            <a:t> </a:t>
          </a:r>
          <a:r>
            <a:rPr lang="en-US" sz="3000" b="1" dirty="0" err="1" smtClean="0">
              <a:latin typeface="+mj-lt"/>
            </a:rPr>
            <a:t>tạo</a:t>
          </a:r>
          <a:r>
            <a:rPr lang="en-US" sz="3000" b="1" dirty="0" smtClean="0">
              <a:latin typeface="+mj-lt"/>
            </a:rPr>
            <a:t> alkene</a:t>
          </a:r>
          <a:endParaRPr lang="en-US" sz="3000" b="1" dirty="0">
            <a:latin typeface="+mj-lt"/>
          </a:endParaRPr>
        </a:p>
      </dgm:t>
    </dgm:pt>
    <dgm:pt modelId="{6B3F8C7E-9BDF-46DA-B03C-A64836404696}" type="parTrans" cxnId="{81A114D0-9E99-4953-BD68-F43327C7AEA1}">
      <dgm:prSet/>
      <dgm:spPr/>
      <dgm:t>
        <a:bodyPr/>
        <a:lstStyle/>
        <a:p>
          <a:endParaRPr lang="en-US"/>
        </a:p>
      </dgm:t>
    </dgm:pt>
    <dgm:pt modelId="{1A70FA0E-0A02-445F-8E4D-387D16CC00E9}" type="sibTrans" cxnId="{81A114D0-9E99-4953-BD68-F43327C7AEA1}">
      <dgm:prSet/>
      <dgm:spPr/>
      <dgm:t>
        <a:bodyPr/>
        <a:lstStyle/>
        <a:p>
          <a:endParaRPr lang="en-US"/>
        </a:p>
      </dgm:t>
    </dgm:pt>
    <dgm:pt modelId="{D14FC811-7FDA-4E4B-84B8-AE8D17868642}">
      <dgm:prSet phldrT="[Text]" custT="1"/>
      <dgm:spPr>
        <a:solidFill>
          <a:schemeClr val="accent2"/>
        </a:solidFill>
      </dgm:spPr>
      <dgm:t>
        <a:bodyPr/>
        <a:lstStyle/>
        <a:p>
          <a:pPr algn="l">
            <a:lnSpc>
              <a:spcPct val="90000"/>
            </a:lnSpc>
          </a:pPr>
          <a:r>
            <a:rPr lang="en-US" sz="3000" b="1" dirty="0">
              <a:latin typeface="+mj-lt"/>
            </a:rPr>
            <a:t>2. </a:t>
          </a:r>
          <a:r>
            <a:rPr lang="en-US" sz="3000" b="1" dirty="0" err="1">
              <a:latin typeface="+mj-lt"/>
            </a:rPr>
            <a:t>Phản</a:t>
          </a:r>
          <a:r>
            <a:rPr lang="en-US" sz="3000" b="1" dirty="0">
              <a:latin typeface="+mj-lt"/>
            </a:rPr>
            <a:t> </a:t>
          </a:r>
          <a:r>
            <a:rPr lang="en-US" sz="3000" b="1" dirty="0" err="1">
              <a:latin typeface="+mj-lt"/>
            </a:rPr>
            <a:t>ứng</a:t>
          </a:r>
          <a:r>
            <a:rPr lang="en-US" sz="3000" b="1" dirty="0">
              <a:latin typeface="+mj-lt"/>
            </a:rPr>
            <a:t> </a:t>
          </a:r>
          <a:r>
            <a:rPr lang="en-US" sz="3000" b="1" dirty="0" err="1" smtClean="0">
              <a:latin typeface="+mj-lt"/>
            </a:rPr>
            <a:t>tạo</a:t>
          </a:r>
          <a:r>
            <a:rPr lang="en-US" sz="3000" b="1" dirty="0" smtClean="0">
              <a:latin typeface="+mj-lt"/>
            </a:rPr>
            <a:t> ether</a:t>
          </a:r>
          <a:endParaRPr lang="en-US" sz="3000" b="1" dirty="0">
            <a:latin typeface="+mj-lt"/>
          </a:endParaRPr>
        </a:p>
        <a:p>
          <a:pPr algn="l">
            <a:lnSpc>
              <a:spcPct val="100000"/>
            </a:lnSpc>
          </a:pPr>
          <a:endParaRPr lang="en-US" sz="3000" b="1" dirty="0">
            <a:latin typeface="+mj-lt"/>
          </a:endParaRPr>
        </a:p>
      </dgm:t>
    </dgm:pt>
    <dgm:pt modelId="{F93015CA-94E1-4DC0-97C5-A64F9F580343}" type="parTrans" cxnId="{3C2CA886-72CA-4EE9-98DA-08EE59F84505}">
      <dgm:prSet/>
      <dgm:spPr/>
      <dgm:t>
        <a:bodyPr/>
        <a:lstStyle/>
        <a:p>
          <a:endParaRPr lang="en-US"/>
        </a:p>
      </dgm:t>
    </dgm:pt>
    <dgm:pt modelId="{36663F32-5869-47FA-AA4E-3C3B16BD5743}" type="sibTrans" cxnId="{3C2CA886-72CA-4EE9-98DA-08EE59F84505}">
      <dgm:prSet/>
      <dgm:spPr/>
      <dgm:t>
        <a:bodyPr/>
        <a:lstStyle/>
        <a:p>
          <a:endParaRPr lang="en-US"/>
        </a:p>
      </dgm:t>
    </dgm:pt>
    <dgm:pt modelId="{B1375416-12DC-4E56-96B7-D666E5E7150E}" type="pres">
      <dgm:prSet presAssocID="{D0F7DF98-2320-4989-847C-07D9BBCC3D84}" presName="Name0" presStyleCnt="0">
        <dgm:presLayoutVars>
          <dgm:dir/>
          <dgm:resizeHandles val="exact"/>
        </dgm:presLayoutVars>
      </dgm:prSet>
      <dgm:spPr/>
    </dgm:pt>
    <dgm:pt modelId="{97378A12-3A40-4DF7-BD93-C6C1C441C7FF}" type="pres">
      <dgm:prSet presAssocID="{D0F7DF98-2320-4989-847C-07D9BBCC3D84}" presName="bkgdShp" presStyleLbl="alignAccFollowNode1" presStyleIdx="0" presStyleCnt="1" custScaleY="61339"/>
      <dgm:spPr/>
    </dgm:pt>
    <dgm:pt modelId="{D1ECDB54-B8A6-4FE1-8A41-C879E9F0895B}" type="pres">
      <dgm:prSet presAssocID="{D0F7DF98-2320-4989-847C-07D9BBCC3D84}" presName="linComp" presStyleCnt="0"/>
      <dgm:spPr/>
    </dgm:pt>
    <dgm:pt modelId="{E74A566D-77EA-466C-BCBA-4BBBA54A3E99}" type="pres">
      <dgm:prSet presAssocID="{7A30CC29-58AB-493C-87DF-C1301CE91AA2}" presName="compNode" presStyleCnt="0"/>
      <dgm:spPr/>
    </dgm:pt>
    <dgm:pt modelId="{050993A2-786A-42B5-9943-B09BBBD175DB}" type="pres">
      <dgm:prSet presAssocID="{7A30CC29-58AB-493C-87DF-C1301CE91AA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A1290-CA43-4C95-B142-084EECB6CF24}" type="pres">
      <dgm:prSet presAssocID="{7A30CC29-58AB-493C-87DF-C1301CE91AA2}" presName="invisiNode" presStyleLbl="node1" presStyleIdx="0" presStyleCnt="3"/>
      <dgm:spPr/>
    </dgm:pt>
    <dgm:pt modelId="{149BD4C0-45D2-4E95-BF55-9AE93D2AFF1C}" type="pres">
      <dgm:prSet presAssocID="{7A30CC29-58AB-493C-87DF-C1301CE91AA2}" presName="imagNode" presStyleLbl="fgImgPlace1" presStyleIdx="0" presStyleCnt="3" custLinFactNeighborX="-275" custLinFactNeighborY="74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7F042E2-E388-4BDD-8C13-56ADB7249D38}" type="pres">
      <dgm:prSet presAssocID="{78251FDD-31F6-4DD9-A674-7AEF2FDF700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39BDB8-5764-4E86-9F41-CE6B5EEB0A4A}" type="pres">
      <dgm:prSet presAssocID="{D14FC811-7FDA-4E4B-84B8-AE8D17868642}" presName="compNode" presStyleCnt="0"/>
      <dgm:spPr/>
    </dgm:pt>
    <dgm:pt modelId="{932A4297-6A59-48B4-BF87-230B0002D385}" type="pres">
      <dgm:prSet presAssocID="{D14FC811-7FDA-4E4B-84B8-AE8D17868642}" presName="node" presStyleLbl="node1" presStyleIdx="1" presStyleCnt="3" custScaleX="99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5E790-8502-47A8-B304-99708535B737}" type="pres">
      <dgm:prSet presAssocID="{D14FC811-7FDA-4E4B-84B8-AE8D17868642}" presName="invisiNode" presStyleLbl="node1" presStyleIdx="1" presStyleCnt="3"/>
      <dgm:spPr/>
    </dgm:pt>
    <dgm:pt modelId="{09688601-851C-42FA-8EFA-D12DC70E1D2B}" type="pres">
      <dgm:prSet presAssocID="{D14FC811-7FDA-4E4B-84B8-AE8D17868642}" presName="imagNode" presStyleLbl="fgImgPlace1" presStyleIdx="1" presStyleCnt="3" custLinFactNeighborX="485" custLinFactNeighborY="736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B8612CF7-C792-425F-8C8D-BC3A3FCB9FD3}" type="pres">
      <dgm:prSet presAssocID="{36663F32-5869-47FA-AA4E-3C3B16BD574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D54ABCD-FC40-49BB-AAFD-084A4B997553}" type="pres">
      <dgm:prSet presAssocID="{E69ADE9D-9B85-4E5D-8C25-36A6BF2F4BC2}" presName="compNode" presStyleCnt="0"/>
      <dgm:spPr/>
    </dgm:pt>
    <dgm:pt modelId="{F05465AD-7E47-4EB0-9D80-D79180FC0CA0}" type="pres">
      <dgm:prSet presAssocID="{E69ADE9D-9B85-4E5D-8C25-36A6BF2F4B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2C0A6-9D63-487E-86A0-7FC6F72AB483}" type="pres">
      <dgm:prSet presAssocID="{E69ADE9D-9B85-4E5D-8C25-36A6BF2F4BC2}" presName="invisiNode" presStyleLbl="node1" presStyleIdx="2" presStyleCnt="3"/>
      <dgm:spPr/>
    </dgm:pt>
    <dgm:pt modelId="{C103E587-C31C-4329-9114-EF399902FAC2}" type="pres">
      <dgm:prSet presAssocID="{E69ADE9D-9B85-4E5D-8C25-36A6BF2F4BC2}" presName="imagNode" presStyleLbl="fgImgPlace1" presStyleIdx="2" presStyleCnt="3" custLinFactX="11295" custLinFactNeighborX="100000" custLinFactNeighborY="8570"/>
      <dgm:spPr/>
    </dgm:pt>
  </dgm:ptLst>
  <dgm:cxnLst>
    <dgm:cxn modelId="{A0D20871-C9CB-44CB-89BC-B17052ACC026}" srcId="{D0F7DF98-2320-4989-847C-07D9BBCC3D84}" destId="{7A30CC29-58AB-493C-87DF-C1301CE91AA2}" srcOrd="0" destOrd="0" parTransId="{9AC3A836-5C70-4688-A7D1-FE60609A440A}" sibTransId="{78251FDD-31F6-4DD9-A674-7AEF2FDF700A}"/>
    <dgm:cxn modelId="{2AA0F035-4D4A-4B8B-AE10-80AE1BAF41D2}" type="presOf" srcId="{D14FC811-7FDA-4E4B-84B8-AE8D17868642}" destId="{932A4297-6A59-48B4-BF87-230B0002D385}" srcOrd="0" destOrd="0" presId="urn:microsoft.com/office/officeart/2005/8/layout/pList2"/>
    <dgm:cxn modelId="{3C2CA886-72CA-4EE9-98DA-08EE59F84505}" srcId="{D0F7DF98-2320-4989-847C-07D9BBCC3D84}" destId="{D14FC811-7FDA-4E4B-84B8-AE8D17868642}" srcOrd="1" destOrd="0" parTransId="{F93015CA-94E1-4DC0-97C5-A64F9F580343}" sibTransId="{36663F32-5869-47FA-AA4E-3C3B16BD5743}"/>
    <dgm:cxn modelId="{74A8B54B-68A2-4E96-9FB1-DD2FF94D1170}" type="presOf" srcId="{36663F32-5869-47FA-AA4E-3C3B16BD5743}" destId="{B8612CF7-C792-425F-8C8D-BC3A3FCB9FD3}" srcOrd="0" destOrd="0" presId="urn:microsoft.com/office/officeart/2005/8/layout/pList2"/>
    <dgm:cxn modelId="{9FDAACCC-EA8B-4CFF-B4CF-E7A9DFBD5283}" type="presOf" srcId="{7A30CC29-58AB-493C-87DF-C1301CE91AA2}" destId="{050993A2-786A-42B5-9943-B09BBBD175DB}" srcOrd="0" destOrd="0" presId="urn:microsoft.com/office/officeart/2005/8/layout/pList2"/>
    <dgm:cxn modelId="{4BEC5369-F2B7-4581-A1C8-3075D4949EDA}" type="presOf" srcId="{78251FDD-31F6-4DD9-A674-7AEF2FDF700A}" destId="{F7F042E2-E388-4BDD-8C13-56ADB7249D38}" srcOrd="0" destOrd="0" presId="urn:microsoft.com/office/officeart/2005/8/layout/pList2"/>
    <dgm:cxn modelId="{7769234A-9920-4F1B-8915-1632DB003552}" type="presOf" srcId="{D0F7DF98-2320-4989-847C-07D9BBCC3D84}" destId="{B1375416-12DC-4E56-96B7-D666E5E7150E}" srcOrd="0" destOrd="0" presId="urn:microsoft.com/office/officeart/2005/8/layout/pList2"/>
    <dgm:cxn modelId="{0B43E911-E86C-4180-BB93-3342A74C8DB9}" type="presOf" srcId="{E69ADE9D-9B85-4E5D-8C25-36A6BF2F4BC2}" destId="{F05465AD-7E47-4EB0-9D80-D79180FC0CA0}" srcOrd="0" destOrd="0" presId="urn:microsoft.com/office/officeart/2005/8/layout/pList2"/>
    <dgm:cxn modelId="{81A114D0-9E99-4953-BD68-F43327C7AEA1}" srcId="{D0F7DF98-2320-4989-847C-07D9BBCC3D84}" destId="{E69ADE9D-9B85-4E5D-8C25-36A6BF2F4BC2}" srcOrd="2" destOrd="0" parTransId="{6B3F8C7E-9BDF-46DA-B03C-A64836404696}" sibTransId="{1A70FA0E-0A02-445F-8E4D-387D16CC00E9}"/>
    <dgm:cxn modelId="{88568152-10F5-4029-9278-030F921F8AA0}" type="presParOf" srcId="{B1375416-12DC-4E56-96B7-D666E5E7150E}" destId="{97378A12-3A40-4DF7-BD93-C6C1C441C7FF}" srcOrd="0" destOrd="0" presId="urn:microsoft.com/office/officeart/2005/8/layout/pList2"/>
    <dgm:cxn modelId="{1A257832-7619-4109-B693-A0F2C3DDAEEA}" type="presParOf" srcId="{B1375416-12DC-4E56-96B7-D666E5E7150E}" destId="{D1ECDB54-B8A6-4FE1-8A41-C879E9F0895B}" srcOrd="1" destOrd="0" presId="urn:microsoft.com/office/officeart/2005/8/layout/pList2"/>
    <dgm:cxn modelId="{1A08EA95-3DAB-4960-BB01-63BB66DA1F44}" type="presParOf" srcId="{D1ECDB54-B8A6-4FE1-8A41-C879E9F0895B}" destId="{E74A566D-77EA-466C-BCBA-4BBBA54A3E99}" srcOrd="0" destOrd="0" presId="urn:microsoft.com/office/officeart/2005/8/layout/pList2"/>
    <dgm:cxn modelId="{7821B043-35C7-4EB8-BAA6-62DBBF885FE7}" type="presParOf" srcId="{E74A566D-77EA-466C-BCBA-4BBBA54A3E99}" destId="{050993A2-786A-42B5-9943-B09BBBD175DB}" srcOrd="0" destOrd="0" presId="urn:microsoft.com/office/officeart/2005/8/layout/pList2"/>
    <dgm:cxn modelId="{53B7247C-E2D2-4BF2-9563-2F39922F4F4C}" type="presParOf" srcId="{E74A566D-77EA-466C-BCBA-4BBBA54A3E99}" destId="{8CEA1290-CA43-4C95-B142-084EECB6CF24}" srcOrd="1" destOrd="0" presId="urn:microsoft.com/office/officeart/2005/8/layout/pList2"/>
    <dgm:cxn modelId="{53AD9BE0-BC8C-47A1-B29F-05EBB6DC5E4D}" type="presParOf" srcId="{E74A566D-77EA-466C-BCBA-4BBBA54A3E99}" destId="{149BD4C0-45D2-4E95-BF55-9AE93D2AFF1C}" srcOrd="2" destOrd="0" presId="urn:microsoft.com/office/officeart/2005/8/layout/pList2"/>
    <dgm:cxn modelId="{6B994BA7-359D-4CE5-A7CA-7C2C9F75E12B}" type="presParOf" srcId="{D1ECDB54-B8A6-4FE1-8A41-C879E9F0895B}" destId="{F7F042E2-E388-4BDD-8C13-56ADB7249D38}" srcOrd="1" destOrd="0" presId="urn:microsoft.com/office/officeart/2005/8/layout/pList2"/>
    <dgm:cxn modelId="{C77F1C71-49A5-423C-A372-ECA31FF986A3}" type="presParOf" srcId="{D1ECDB54-B8A6-4FE1-8A41-C879E9F0895B}" destId="{8F39BDB8-5764-4E86-9F41-CE6B5EEB0A4A}" srcOrd="2" destOrd="0" presId="urn:microsoft.com/office/officeart/2005/8/layout/pList2"/>
    <dgm:cxn modelId="{9C40852E-BEF2-4A51-B674-4BC7B67E4E0D}" type="presParOf" srcId="{8F39BDB8-5764-4E86-9F41-CE6B5EEB0A4A}" destId="{932A4297-6A59-48B4-BF87-230B0002D385}" srcOrd="0" destOrd="0" presId="urn:microsoft.com/office/officeart/2005/8/layout/pList2"/>
    <dgm:cxn modelId="{3648C166-4A1D-4299-A686-E84C7CB1E0A2}" type="presParOf" srcId="{8F39BDB8-5764-4E86-9F41-CE6B5EEB0A4A}" destId="{CB05E790-8502-47A8-B304-99708535B737}" srcOrd="1" destOrd="0" presId="urn:microsoft.com/office/officeart/2005/8/layout/pList2"/>
    <dgm:cxn modelId="{D8AF290E-8398-4F61-93CC-ABB8A7FEBF7C}" type="presParOf" srcId="{8F39BDB8-5764-4E86-9F41-CE6B5EEB0A4A}" destId="{09688601-851C-42FA-8EFA-D12DC70E1D2B}" srcOrd="2" destOrd="0" presId="urn:microsoft.com/office/officeart/2005/8/layout/pList2"/>
    <dgm:cxn modelId="{CAFC676C-D18D-4B8B-AA97-CFCE81BBA00C}" type="presParOf" srcId="{D1ECDB54-B8A6-4FE1-8A41-C879E9F0895B}" destId="{B8612CF7-C792-425F-8C8D-BC3A3FCB9FD3}" srcOrd="3" destOrd="0" presId="urn:microsoft.com/office/officeart/2005/8/layout/pList2"/>
    <dgm:cxn modelId="{A44B20D4-AC9F-49CD-B0E1-FB37E92D65D9}" type="presParOf" srcId="{D1ECDB54-B8A6-4FE1-8A41-C879E9F0895B}" destId="{3D54ABCD-FC40-49BB-AAFD-084A4B997553}" srcOrd="4" destOrd="0" presId="urn:microsoft.com/office/officeart/2005/8/layout/pList2"/>
    <dgm:cxn modelId="{E6E94707-EB3F-4952-8C62-1BA42CAFD816}" type="presParOf" srcId="{3D54ABCD-FC40-49BB-AAFD-084A4B997553}" destId="{F05465AD-7E47-4EB0-9D80-D79180FC0CA0}" srcOrd="0" destOrd="0" presId="urn:microsoft.com/office/officeart/2005/8/layout/pList2"/>
    <dgm:cxn modelId="{E847C411-5DD8-4F15-ABA9-A1E36668A0C7}" type="presParOf" srcId="{3D54ABCD-FC40-49BB-AAFD-084A4B997553}" destId="{E9E2C0A6-9D63-487E-86A0-7FC6F72AB483}" srcOrd="1" destOrd="0" presId="urn:microsoft.com/office/officeart/2005/8/layout/pList2"/>
    <dgm:cxn modelId="{99F44DE7-78F5-4ED7-A404-C3B75418DE54}" type="presParOf" srcId="{3D54ABCD-FC40-49BB-AAFD-084A4B997553}" destId="{C103E587-C31C-4329-9114-EF399902FAC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78A12-3A40-4DF7-BD93-C6C1C441C7FF}">
      <dsp:nvSpPr>
        <dsp:cNvPr id="0" name=""/>
        <dsp:cNvSpPr/>
      </dsp:nvSpPr>
      <dsp:spPr>
        <a:xfrm>
          <a:off x="0" y="380535"/>
          <a:ext cx="11498237" cy="120750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BD4C0-45D2-4E95-BF55-9AE93D2AFF1C}">
      <dsp:nvSpPr>
        <dsp:cNvPr id="0" name=""/>
        <dsp:cNvSpPr/>
      </dsp:nvSpPr>
      <dsp:spPr>
        <a:xfrm>
          <a:off x="335658" y="370315"/>
          <a:ext cx="3377607" cy="14436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993A2-786A-42B5-9943-B09BBBD175DB}">
      <dsp:nvSpPr>
        <dsp:cNvPr id="0" name=""/>
        <dsp:cNvSpPr/>
      </dsp:nvSpPr>
      <dsp:spPr>
        <a:xfrm rot="10800000">
          <a:off x="344947" y="1968575"/>
          <a:ext cx="3377607" cy="24060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+mj-lt"/>
            </a:rPr>
            <a:t>1. </a:t>
          </a:r>
          <a:r>
            <a:rPr lang="en-US" sz="2800" b="1" kern="1200" dirty="0" err="1">
              <a:latin typeface="+mj-lt"/>
            </a:rPr>
            <a:t>Phản</a:t>
          </a:r>
          <a:r>
            <a:rPr lang="en-US" sz="2800" b="1" kern="1200" dirty="0">
              <a:latin typeface="+mj-lt"/>
            </a:rPr>
            <a:t> </a:t>
          </a:r>
          <a:r>
            <a:rPr lang="en-US" sz="2800" b="1" kern="1200" dirty="0" err="1">
              <a:latin typeface="+mj-lt"/>
            </a:rPr>
            <a:t>ứng</a:t>
          </a:r>
          <a:r>
            <a:rPr lang="en-US" sz="2800" b="1" kern="1200" dirty="0">
              <a:latin typeface="+mj-lt"/>
            </a:rPr>
            <a:t> </a:t>
          </a:r>
          <a:r>
            <a:rPr lang="en-US" sz="2800" b="1" kern="1200" dirty="0" err="1" smtClean="0">
              <a:latin typeface="+mj-lt"/>
            </a:rPr>
            <a:t>thế</a:t>
          </a:r>
          <a:r>
            <a:rPr lang="en-US" sz="2800" b="1" kern="1200" dirty="0" smtClean="0">
              <a:latin typeface="+mj-lt"/>
            </a:rPr>
            <a:t> </a:t>
          </a:r>
          <a:r>
            <a:rPr lang="en-US" sz="2800" b="1" kern="1200" dirty="0" err="1" smtClean="0">
              <a:latin typeface="+mj-lt"/>
            </a:rPr>
            <a:t>nguyên</a:t>
          </a:r>
          <a:r>
            <a:rPr lang="en-US" sz="2800" b="1" kern="1200" dirty="0" smtClean="0">
              <a:latin typeface="+mj-lt"/>
            </a:rPr>
            <a:t> </a:t>
          </a:r>
          <a:r>
            <a:rPr lang="en-US" sz="2800" b="1" kern="1200" dirty="0" err="1" smtClean="0">
              <a:latin typeface="+mj-lt"/>
            </a:rPr>
            <a:t>tử</a:t>
          </a:r>
          <a:r>
            <a:rPr lang="en-US" sz="2800" b="1" kern="1200" dirty="0" smtClean="0">
              <a:latin typeface="+mj-lt"/>
            </a:rPr>
            <a:t> H </a:t>
          </a:r>
          <a:r>
            <a:rPr lang="en-US" sz="2800" b="1" kern="1200" dirty="0" err="1">
              <a:latin typeface="+mj-lt"/>
            </a:rPr>
            <a:t>của</a:t>
          </a:r>
          <a:r>
            <a:rPr lang="en-US" sz="2800" b="1" kern="1200" dirty="0">
              <a:latin typeface="+mj-lt"/>
            </a:rPr>
            <a:t> </a:t>
          </a:r>
          <a:r>
            <a:rPr lang="en-US" sz="2800" b="1" kern="1200" dirty="0" err="1">
              <a:latin typeface="+mj-lt"/>
            </a:rPr>
            <a:t>nhóm</a:t>
          </a:r>
          <a:r>
            <a:rPr lang="en-US" sz="2800" b="1" kern="1200" dirty="0">
              <a:latin typeface="+mj-lt"/>
            </a:rPr>
            <a:t> OH</a:t>
          </a:r>
        </a:p>
      </dsp:txBody>
      <dsp:txXfrm rot="10800000">
        <a:off x="418941" y="1968575"/>
        <a:ext cx="3229619" cy="2332043"/>
      </dsp:txXfrm>
    </dsp:sp>
    <dsp:sp modelId="{09688601-851C-42FA-8EFA-D12DC70E1D2B}">
      <dsp:nvSpPr>
        <dsp:cNvPr id="0" name=""/>
        <dsp:cNvSpPr/>
      </dsp:nvSpPr>
      <dsp:spPr>
        <a:xfrm>
          <a:off x="4076696" y="368799"/>
          <a:ext cx="3377607" cy="14436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A4297-6A59-48B4-BF87-230B0002D385}">
      <dsp:nvSpPr>
        <dsp:cNvPr id="0" name=""/>
        <dsp:cNvSpPr/>
      </dsp:nvSpPr>
      <dsp:spPr>
        <a:xfrm rot="10800000">
          <a:off x="4068809" y="1968575"/>
          <a:ext cx="3360617" cy="24060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latin typeface="+mj-lt"/>
            </a:rPr>
            <a:t>2. </a:t>
          </a:r>
          <a:r>
            <a:rPr lang="en-US" sz="3000" b="1" kern="1200" dirty="0" err="1">
              <a:latin typeface="+mj-lt"/>
            </a:rPr>
            <a:t>Phản</a:t>
          </a:r>
          <a:r>
            <a:rPr lang="en-US" sz="3000" b="1" kern="1200" dirty="0">
              <a:latin typeface="+mj-lt"/>
            </a:rPr>
            <a:t> </a:t>
          </a:r>
          <a:r>
            <a:rPr lang="en-US" sz="3000" b="1" kern="1200" dirty="0" err="1">
              <a:latin typeface="+mj-lt"/>
            </a:rPr>
            <a:t>ứng</a:t>
          </a:r>
          <a:r>
            <a:rPr lang="en-US" sz="3000" b="1" kern="1200" dirty="0">
              <a:latin typeface="+mj-lt"/>
            </a:rPr>
            <a:t> </a:t>
          </a:r>
          <a:r>
            <a:rPr lang="en-US" sz="3000" b="1" kern="1200" dirty="0" err="1" smtClean="0">
              <a:latin typeface="+mj-lt"/>
            </a:rPr>
            <a:t>tạo</a:t>
          </a:r>
          <a:r>
            <a:rPr lang="en-US" sz="3000" b="1" kern="1200" dirty="0" smtClean="0">
              <a:latin typeface="+mj-lt"/>
            </a:rPr>
            <a:t> ether</a:t>
          </a:r>
          <a:endParaRPr lang="en-US" sz="3000" b="1" kern="1200" dirty="0">
            <a:latin typeface="+mj-lt"/>
          </a:endParaRPr>
        </a:p>
        <a:p>
          <a:pPr lvl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3000" b="1" kern="1200" dirty="0">
            <a:latin typeface="+mj-lt"/>
          </a:endParaRPr>
        </a:p>
      </dsp:txBody>
      <dsp:txXfrm rot="10800000">
        <a:off x="4142803" y="1968575"/>
        <a:ext cx="3212629" cy="2332043"/>
      </dsp:txXfrm>
    </dsp:sp>
    <dsp:sp modelId="{C103E587-C31C-4329-9114-EF399902FAC2}">
      <dsp:nvSpPr>
        <dsp:cNvPr id="0" name=""/>
        <dsp:cNvSpPr/>
      </dsp:nvSpPr>
      <dsp:spPr>
        <a:xfrm>
          <a:off x="8120629" y="386195"/>
          <a:ext cx="3377607" cy="144362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20664677"/>
            <a:satOff val="-46321"/>
            <a:lumOff val="-4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465AD-7E47-4EB0-9D80-D79180FC0CA0}">
      <dsp:nvSpPr>
        <dsp:cNvPr id="0" name=""/>
        <dsp:cNvSpPr/>
      </dsp:nvSpPr>
      <dsp:spPr>
        <a:xfrm rot="10800000">
          <a:off x="7775682" y="1968575"/>
          <a:ext cx="3377607" cy="240603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9699329"/>
            <a:satOff val="-27207"/>
            <a:lumOff val="-4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latin typeface="+mj-lt"/>
            </a:rPr>
            <a:t>3. </a:t>
          </a:r>
          <a:r>
            <a:rPr lang="en-US" sz="3000" b="1" kern="1200" dirty="0" err="1">
              <a:latin typeface="+mj-lt"/>
            </a:rPr>
            <a:t>Phản</a:t>
          </a:r>
          <a:r>
            <a:rPr lang="en-US" sz="3000" b="1" kern="1200" dirty="0">
              <a:latin typeface="+mj-lt"/>
            </a:rPr>
            <a:t> </a:t>
          </a:r>
          <a:r>
            <a:rPr lang="en-US" sz="3000" b="1" kern="1200" dirty="0" err="1">
              <a:latin typeface="+mj-lt"/>
            </a:rPr>
            <a:t>ứng</a:t>
          </a:r>
          <a:r>
            <a:rPr lang="en-US" sz="3000" b="1" kern="1200" dirty="0">
              <a:latin typeface="+mj-lt"/>
            </a:rPr>
            <a:t> </a:t>
          </a:r>
          <a:r>
            <a:rPr lang="en-US" sz="3000" b="1" kern="1200" dirty="0" err="1" smtClean="0">
              <a:latin typeface="+mj-lt"/>
            </a:rPr>
            <a:t>tạo</a:t>
          </a:r>
          <a:r>
            <a:rPr lang="en-US" sz="3000" b="1" kern="1200" dirty="0" smtClean="0">
              <a:latin typeface="+mj-lt"/>
            </a:rPr>
            <a:t> alkene</a:t>
          </a:r>
          <a:endParaRPr lang="en-US" sz="3000" b="1" kern="1200" dirty="0">
            <a:latin typeface="+mj-lt"/>
          </a:endParaRPr>
        </a:p>
      </dsp:txBody>
      <dsp:txXfrm rot="10800000">
        <a:off x="7849676" y="1968575"/>
        <a:ext cx="3229619" cy="2332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en-US"/>
              <a:t>6/2/2023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0-04-07T15:47:01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6102 7813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en-US"/>
              <a:t>6/2/2023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err="1"/>
              <a:t>Cuộc</a:t>
            </a:r>
            <a:r>
              <a:rPr lang="en-US" baseline="0"/>
              <a:t> </a:t>
            </a:r>
            <a:r>
              <a:rPr lang="en-US" baseline="0" err="1"/>
              <a:t>thi</a:t>
            </a:r>
            <a:r>
              <a:rPr lang="en-US" baseline="0"/>
              <a:t> </a:t>
            </a:r>
            <a:r>
              <a:rPr lang="en-US" baseline="0" err="1"/>
              <a:t>của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gồm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</a:t>
            </a:r>
            <a:r>
              <a:rPr lang="en-US" baseline="0" err="1"/>
              <a:t>sự</a:t>
            </a:r>
            <a:r>
              <a:rPr lang="en-US" baseline="0"/>
              <a:t> </a:t>
            </a:r>
            <a:r>
              <a:rPr lang="en-US" baseline="0" err="1"/>
              <a:t>tham</a:t>
            </a:r>
            <a:r>
              <a:rPr lang="en-US" baseline="0"/>
              <a:t> </a:t>
            </a:r>
            <a:r>
              <a:rPr lang="en-US" baseline="0" err="1"/>
              <a:t>dự</a:t>
            </a:r>
            <a:r>
              <a:rPr lang="en-US" baseline="0"/>
              <a:t> </a:t>
            </a:r>
            <a:r>
              <a:rPr lang="en-US" baseline="0" err="1"/>
              <a:t>của</a:t>
            </a:r>
            <a:r>
              <a:rPr lang="en-US" baseline="0"/>
              <a:t> 6 </a:t>
            </a:r>
            <a:r>
              <a:rPr lang="en-US" baseline="0" err="1"/>
              <a:t>đội</a:t>
            </a:r>
            <a:r>
              <a:rPr lang="en-US" baseline="0"/>
              <a:t> </a:t>
            </a:r>
            <a:r>
              <a:rPr lang="en-US" baseline="0" err="1"/>
              <a:t>chơi</a:t>
            </a:r>
            <a:r>
              <a:rPr lang="en-US" baseline="0"/>
              <a:t> </a:t>
            </a:r>
            <a:r>
              <a:rPr lang="en-US" baseline="0" err="1"/>
              <a:t>đến</a:t>
            </a:r>
            <a:r>
              <a:rPr lang="en-US" baseline="0"/>
              <a:t> </a:t>
            </a:r>
            <a:r>
              <a:rPr lang="en-US" baseline="0" err="1"/>
              <a:t>từ</a:t>
            </a:r>
            <a:r>
              <a:rPr lang="en-US" baseline="0"/>
              <a:t> 6 </a:t>
            </a:r>
            <a:r>
              <a:rPr lang="en-US" baseline="0" err="1"/>
              <a:t>nhóm</a:t>
            </a:r>
            <a:r>
              <a:rPr lang="en-US" baseline="0"/>
              <a:t>, </a:t>
            </a:r>
            <a:r>
              <a:rPr lang="en-US" baseline="0" err="1"/>
              <a:t>nhóm</a:t>
            </a:r>
            <a:r>
              <a:rPr lang="en-US" baseline="0"/>
              <a:t> 1,2…6.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sẽ</a:t>
            </a:r>
            <a:r>
              <a:rPr lang="en-US" baseline="0"/>
              <a:t> </a:t>
            </a:r>
            <a:r>
              <a:rPr lang="en-US" baseline="0" err="1"/>
              <a:t>trải</a:t>
            </a:r>
            <a:r>
              <a:rPr lang="en-US" baseline="0"/>
              <a:t> qua 4 </a:t>
            </a:r>
            <a:r>
              <a:rPr lang="en-US" baseline="0" err="1"/>
              <a:t>vòng</a:t>
            </a:r>
            <a:r>
              <a:rPr lang="en-US" baseline="0"/>
              <a:t> </a:t>
            </a:r>
            <a:r>
              <a:rPr lang="en-US" baseline="0" err="1"/>
              <a:t>thi</a:t>
            </a:r>
            <a:r>
              <a:rPr lang="en-US" baseline="0"/>
              <a:t>: KHỞI ĐỘNG, VƯỢT CHƯỚNG NGẠI VẬT, TĂNG TỐC, VỀ ĐÍCH </a:t>
            </a:r>
            <a:r>
              <a:rPr lang="en-US" baseline="0" err="1"/>
              <a:t>để</a:t>
            </a:r>
            <a:r>
              <a:rPr lang="en-US" baseline="0"/>
              <a:t>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tìm</a:t>
            </a:r>
            <a:r>
              <a:rPr lang="en-US" baseline="0"/>
              <a:t> </a:t>
            </a:r>
            <a:r>
              <a:rPr lang="en-US" baseline="0" err="1"/>
              <a:t>hiểu</a:t>
            </a:r>
            <a:r>
              <a:rPr lang="en-US" baseline="0"/>
              <a:t> </a:t>
            </a:r>
            <a:r>
              <a:rPr lang="en-US" baseline="0" err="1"/>
              <a:t>nội</a:t>
            </a:r>
            <a:r>
              <a:rPr lang="en-US" baseline="0"/>
              <a:t> dung </a:t>
            </a:r>
            <a:r>
              <a:rPr lang="en-US" baseline="0" err="1"/>
              <a:t>bài</a:t>
            </a:r>
            <a:r>
              <a:rPr lang="en-US" baseline="0"/>
              <a:t> </a:t>
            </a:r>
            <a:r>
              <a:rPr lang="en-US" baseline="0" err="1"/>
              <a:t>học</a:t>
            </a:r>
            <a:r>
              <a:rPr lang="en-US" baseline="0"/>
              <a:t> </a:t>
            </a:r>
            <a:r>
              <a:rPr lang="en-US" baseline="0" err="1"/>
              <a:t>ngày</a:t>
            </a:r>
            <a:r>
              <a:rPr lang="en-US" baseline="0"/>
              <a:t> </a:t>
            </a:r>
            <a:r>
              <a:rPr lang="en-US" baseline="0" err="1"/>
              <a:t>hôm</a:t>
            </a:r>
            <a:r>
              <a:rPr lang="en-US" baseline="0"/>
              <a:t> nay </a:t>
            </a:r>
            <a:r>
              <a:rPr lang="en-US" baseline="0" err="1"/>
              <a:t>của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ta.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đã</a:t>
            </a:r>
            <a:r>
              <a:rPr lang="en-US" baseline="0"/>
              <a:t> </a:t>
            </a:r>
            <a:r>
              <a:rPr lang="en-US" baseline="0" err="1"/>
              <a:t>sẵn</a:t>
            </a:r>
            <a:r>
              <a:rPr lang="en-US" baseline="0"/>
              <a:t> sang </a:t>
            </a:r>
            <a:r>
              <a:rPr lang="en-US" baseline="0" err="1"/>
              <a:t>chưa</a:t>
            </a:r>
            <a:r>
              <a:rPr lang="en-US" baseline="0"/>
              <a:t>?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bắt</a:t>
            </a:r>
            <a:r>
              <a:rPr lang="en-US" baseline="0"/>
              <a:t> </a:t>
            </a:r>
            <a:r>
              <a:rPr lang="en-US" baseline="0" err="1"/>
              <a:t>đầu</a:t>
            </a:r>
            <a:r>
              <a:rPr lang="en-US" baseline="0"/>
              <a:t> </a:t>
            </a:r>
            <a:r>
              <a:rPr lang="en-US" baseline="0" err="1"/>
              <a:t>nhé</a:t>
            </a:r>
            <a:r>
              <a:rPr lang="en-US" baseline="0"/>
              <a:t>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258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53BCC6-764F-4BFE-BB26-ED2A843104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19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err="1"/>
              <a:t>Cuộc</a:t>
            </a:r>
            <a:r>
              <a:rPr lang="en-US" baseline="0"/>
              <a:t> </a:t>
            </a:r>
            <a:r>
              <a:rPr lang="en-US" baseline="0" err="1"/>
              <a:t>thi</a:t>
            </a:r>
            <a:r>
              <a:rPr lang="en-US" baseline="0"/>
              <a:t> </a:t>
            </a:r>
            <a:r>
              <a:rPr lang="en-US" baseline="0" err="1"/>
              <a:t>của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gồm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</a:t>
            </a:r>
            <a:r>
              <a:rPr lang="en-US" baseline="0" err="1"/>
              <a:t>sự</a:t>
            </a:r>
            <a:r>
              <a:rPr lang="en-US" baseline="0"/>
              <a:t> </a:t>
            </a:r>
            <a:r>
              <a:rPr lang="en-US" baseline="0" err="1"/>
              <a:t>tham</a:t>
            </a:r>
            <a:r>
              <a:rPr lang="en-US" baseline="0"/>
              <a:t> </a:t>
            </a:r>
            <a:r>
              <a:rPr lang="en-US" baseline="0" err="1"/>
              <a:t>dự</a:t>
            </a:r>
            <a:r>
              <a:rPr lang="en-US" baseline="0"/>
              <a:t> </a:t>
            </a:r>
            <a:r>
              <a:rPr lang="en-US" baseline="0" err="1"/>
              <a:t>của</a:t>
            </a:r>
            <a:r>
              <a:rPr lang="en-US" baseline="0"/>
              <a:t> 6 </a:t>
            </a:r>
            <a:r>
              <a:rPr lang="en-US" baseline="0" err="1"/>
              <a:t>đội</a:t>
            </a:r>
            <a:r>
              <a:rPr lang="en-US" baseline="0"/>
              <a:t> </a:t>
            </a:r>
            <a:r>
              <a:rPr lang="en-US" baseline="0" err="1"/>
              <a:t>chơi</a:t>
            </a:r>
            <a:r>
              <a:rPr lang="en-US" baseline="0"/>
              <a:t> </a:t>
            </a:r>
            <a:r>
              <a:rPr lang="en-US" baseline="0" err="1"/>
              <a:t>đến</a:t>
            </a:r>
            <a:r>
              <a:rPr lang="en-US" baseline="0"/>
              <a:t> </a:t>
            </a:r>
            <a:r>
              <a:rPr lang="en-US" baseline="0" err="1"/>
              <a:t>từ</a:t>
            </a:r>
            <a:r>
              <a:rPr lang="en-US" baseline="0"/>
              <a:t> 6 </a:t>
            </a:r>
            <a:r>
              <a:rPr lang="en-US" baseline="0" err="1"/>
              <a:t>nhóm</a:t>
            </a:r>
            <a:r>
              <a:rPr lang="en-US" baseline="0"/>
              <a:t>, </a:t>
            </a:r>
            <a:r>
              <a:rPr lang="en-US" baseline="0" err="1"/>
              <a:t>nhóm</a:t>
            </a:r>
            <a:r>
              <a:rPr lang="en-US" baseline="0"/>
              <a:t> 1,2…6.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sẽ</a:t>
            </a:r>
            <a:r>
              <a:rPr lang="en-US" baseline="0"/>
              <a:t> </a:t>
            </a:r>
            <a:r>
              <a:rPr lang="en-US" baseline="0" err="1"/>
              <a:t>trải</a:t>
            </a:r>
            <a:r>
              <a:rPr lang="en-US" baseline="0"/>
              <a:t> qua 4 </a:t>
            </a:r>
            <a:r>
              <a:rPr lang="en-US" baseline="0" err="1"/>
              <a:t>vòng</a:t>
            </a:r>
            <a:r>
              <a:rPr lang="en-US" baseline="0"/>
              <a:t> </a:t>
            </a:r>
            <a:r>
              <a:rPr lang="en-US" baseline="0" err="1"/>
              <a:t>thi</a:t>
            </a:r>
            <a:r>
              <a:rPr lang="en-US" baseline="0"/>
              <a:t>: KHỞI ĐỘNG, VƯỢT CHƯỚNG NGẠI VẬT, TĂNG TỐC, VỀ ĐÍCH </a:t>
            </a:r>
            <a:r>
              <a:rPr lang="en-US" baseline="0" err="1"/>
              <a:t>để</a:t>
            </a:r>
            <a:r>
              <a:rPr lang="en-US" baseline="0"/>
              <a:t>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tìm</a:t>
            </a:r>
            <a:r>
              <a:rPr lang="en-US" baseline="0"/>
              <a:t> </a:t>
            </a:r>
            <a:r>
              <a:rPr lang="en-US" baseline="0" err="1"/>
              <a:t>hiểu</a:t>
            </a:r>
            <a:r>
              <a:rPr lang="en-US" baseline="0"/>
              <a:t> </a:t>
            </a:r>
            <a:r>
              <a:rPr lang="en-US" baseline="0" err="1"/>
              <a:t>nội</a:t>
            </a:r>
            <a:r>
              <a:rPr lang="en-US" baseline="0"/>
              <a:t> dung </a:t>
            </a:r>
            <a:r>
              <a:rPr lang="en-US" baseline="0" err="1"/>
              <a:t>bài</a:t>
            </a:r>
            <a:r>
              <a:rPr lang="en-US" baseline="0"/>
              <a:t> </a:t>
            </a:r>
            <a:r>
              <a:rPr lang="en-US" baseline="0" err="1"/>
              <a:t>học</a:t>
            </a:r>
            <a:r>
              <a:rPr lang="en-US" baseline="0"/>
              <a:t> </a:t>
            </a:r>
            <a:r>
              <a:rPr lang="en-US" baseline="0" err="1"/>
              <a:t>ngày</a:t>
            </a:r>
            <a:r>
              <a:rPr lang="en-US" baseline="0"/>
              <a:t> </a:t>
            </a:r>
            <a:r>
              <a:rPr lang="en-US" baseline="0" err="1"/>
              <a:t>hôm</a:t>
            </a:r>
            <a:r>
              <a:rPr lang="en-US" baseline="0"/>
              <a:t> nay </a:t>
            </a:r>
            <a:r>
              <a:rPr lang="en-US" baseline="0" err="1"/>
              <a:t>của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ta.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đã</a:t>
            </a:r>
            <a:r>
              <a:rPr lang="en-US" baseline="0"/>
              <a:t> </a:t>
            </a:r>
            <a:r>
              <a:rPr lang="en-US" baseline="0" err="1"/>
              <a:t>sẵn</a:t>
            </a:r>
            <a:r>
              <a:rPr lang="en-US" baseline="0"/>
              <a:t> sang </a:t>
            </a:r>
            <a:r>
              <a:rPr lang="en-US" baseline="0" err="1"/>
              <a:t>chưa</a:t>
            </a:r>
            <a:r>
              <a:rPr lang="en-US" baseline="0"/>
              <a:t>?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bắt</a:t>
            </a:r>
            <a:r>
              <a:rPr lang="en-US" baseline="0"/>
              <a:t> </a:t>
            </a:r>
            <a:r>
              <a:rPr lang="en-US" baseline="0" err="1"/>
              <a:t>đầu</a:t>
            </a:r>
            <a:r>
              <a:rPr lang="en-US" baseline="0"/>
              <a:t> </a:t>
            </a:r>
            <a:r>
              <a:rPr lang="en-US" baseline="0" err="1"/>
              <a:t>nhé</a:t>
            </a:r>
            <a:r>
              <a:rPr lang="en-US" baseline="0"/>
              <a:t>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81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vừa</a:t>
            </a:r>
            <a:r>
              <a:rPr lang="en-US" baseline="0"/>
              <a:t> </a:t>
            </a:r>
            <a:r>
              <a:rPr lang="en-US" baseline="0" err="1"/>
              <a:t>xem</a:t>
            </a:r>
            <a:r>
              <a:rPr lang="en-US" baseline="0"/>
              <a:t> </a:t>
            </a:r>
            <a:r>
              <a:rPr lang="en-US" baseline="0" err="1"/>
              <a:t>xong</a:t>
            </a:r>
            <a:r>
              <a:rPr lang="en-US" baseline="0"/>
              <a:t> </a:t>
            </a:r>
            <a:r>
              <a:rPr lang="en-US" baseline="0" err="1"/>
              <a:t>videoclip</a:t>
            </a:r>
            <a:r>
              <a:rPr lang="en-US" baseline="0"/>
              <a:t>, </a:t>
            </a:r>
            <a:r>
              <a:rPr lang="en-US" baseline="0" err="1"/>
              <a:t>và</a:t>
            </a:r>
            <a:r>
              <a:rPr lang="en-US" baseline="0"/>
              <a:t> </a:t>
            </a:r>
            <a:r>
              <a:rPr lang="en-US" baseline="0" err="1"/>
              <a:t>bây</a:t>
            </a:r>
            <a:r>
              <a:rPr lang="en-US" baseline="0"/>
              <a:t> </a:t>
            </a:r>
            <a:r>
              <a:rPr lang="en-US" baseline="0" err="1"/>
              <a:t>giờ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hãy</a:t>
            </a:r>
            <a:r>
              <a:rPr lang="en-US" baseline="0"/>
              <a:t> </a:t>
            </a:r>
            <a:r>
              <a:rPr lang="en-US" baseline="0" err="1"/>
              <a:t>sẵn</a:t>
            </a:r>
            <a:r>
              <a:rPr lang="en-US" baseline="0"/>
              <a:t> </a:t>
            </a:r>
            <a:r>
              <a:rPr lang="en-US" baseline="0" err="1"/>
              <a:t>sàng</a:t>
            </a:r>
            <a:r>
              <a:rPr lang="en-US" baseline="0"/>
              <a:t> </a:t>
            </a:r>
            <a:r>
              <a:rPr lang="en-US" baseline="0" err="1"/>
              <a:t>thảo</a:t>
            </a:r>
            <a:r>
              <a:rPr lang="en-US" baseline="0"/>
              <a:t> </a:t>
            </a:r>
            <a:r>
              <a:rPr lang="en-US" baseline="0" err="1"/>
              <a:t>luận</a:t>
            </a:r>
            <a:r>
              <a:rPr lang="en-US" baseline="0"/>
              <a:t> </a:t>
            </a:r>
            <a:r>
              <a:rPr lang="en-US" baseline="0" err="1"/>
              <a:t>thật</a:t>
            </a:r>
            <a:r>
              <a:rPr lang="en-US" baseline="0"/>
              <a:t> </a:t>
            </a:r>
            <a:r>
              <a:rPr lang="en-US" baseline="0" err="1"/>
              <a:t>nhanh</a:t>
            </a:r>
            <a:r>
              <a:rPr lang="en-US" baseline="0"/>
              <a:t> </a:t>
            </a:r>
            <a:r>
              <a:rPr lang="en-US" baseline="0" err="1"/>
              <a:t>và</a:t>
            </a:r>
            <a:r>
              <a:rPr lang="en-US" baseline="0"/>
              <a:t> </a:t>
            </a:r>
            <a:r>
              <a:rPr lang="en-US" baseline="0" err="1"/>
              <a:t>viết</a:t>
            </a:r>
            <a:r>
              <a:rPr lang="en-US" baseline="0"/>
              <a:t> </a:t>
            </a:r>
            <a:r>
              <a:rPr lang="en-US" baseline="0" err="1"/>
              <a:t>đáp</a:t>
            </a:r>
            <a:r>
              <a:rPr lang="en-US" baseline="0"/>
              <a:t> </a:t>
            </a:r>
            <a:r>
              <a:rPr lang="en-US" baseline="0" err="1"/>
              <a:t>án</a:t>
            </a:r>
            <a:r>
              <a:rPr lang="en-US" baseline="0"/>
              <a:t> </a:t>
            </a:r>
            <a:r>
              <a:rPr lang="en-US" baseline="0" err="1"/>
              <a:t>vào</a:t>
            </a:r>
            <a:r>
              <a:rPr lang="en-US" baseline="0"/>
              <a:t> </a:t>
            </a:r>
            <a:r>
              <a:rPr lang="en-US" baseline="0" err="1"/>
              <a:t>bảng</a:t>
            </a:r>
            <a:r>
              <a:rPr lang="en-US" baseline="0"/>
              <a:t> </a:t>
            </a:r>
            <a:r>
              <a:rPr lang="en-US" baseline="0" err="1"/>
              <a:t>nhóm</a:t>
            </a:r>
            <a:r>
              <a:rPr lang="en-US" baseline="0"/>
              <a:t> </a:t>
            </a:r>
            <a:r>
              <a:rPr lang="en-US" baseline="0" err="1"/>
              <a:t>nhỏ</a:t>
            </a:r>
            <a:r>
              <a:rPr lang="en-US" baseline="0"/>
              <a:t>. </a:t>
            </a:r>
            <a:r>
              <a:rPr lang="en-US" baseline="0" err="1"/>
              <a:t>Mỗi</a:t>
            </a:r>
            <a:r>
              <a:rPr lang="en-US" baseline="0"/>
              <a:t> </a:t>
            </a:r>
            <a:r>
              <a:rPr lang="en-US" baseline="0" err="1"/>
              <a:t>câu</a:t>
            </a:r>
            <a:r>
              <a:rPr lang="en-US" baseline="0"/>
              <a:t> </a:t>
            </a:r>
            <a:r>
              <a:rPr lang="en-US" baseline="0" err="1"/>
              <a:t>hỏi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chỉ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10s </a:t>
            </a:r>
            <a:r>
              <a:rPr lang="en-US" baseline="0" err="1"/>
              <a:t>để</a:t>
            </a:r>
            <a:r>
              <a:rPr lang="en-US" baseline="0"/>
              <a:t> </a:t>
            </a:r>
            <a:r>
              <a:rPr lang="en-US" baseline="0" err="1"/>
              <a:t>trả</a:t>
            </a:r>
            <a:r>
              <a:rPr lang="en-US" baseline="0"/>
              <a:t> </a:t>
            </a:r>
            <a:r>
              <a:rPr lang="en-US" baseline="0" err="1"/>
              <a:t>lời</a:t>
            </a:r>
            <a:r>
              <a:rPr lang="en-US" baseline="0"/>
              <a:t>. </a:t>
            </a:r>
            <a:r>
              <a:rPr lang="en-US" baseline="0" err="1"/>
              <a:t>Khi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</a:t>
            </a:r>
            <a:r>
              <a:rPr lang="en-US" baseline="0" err="1"/>
              <a:t>hiệu</a:t>
            </a:r>
            <a:r>
              <a:rPr lang="en-US" baseline="0"/>
              <a:t> </a:t>
            </a:r>
            <a:r>
              <a:rPr lang="en-US" baseline="0" err="1"/>
              <a:t>lệnh</a:t>
            </a:r>
            <a:r>
              <a:rPr lang="en-US" baseline="0"/>
              <a:t>,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nhóm</a:t>
            </a:r>
            <a:r>
              <a:rPr lang="en-US" baseline="0"/>
              <a:t>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giơ</a:t>
            </a:r>
            <a:r>
              <a:rPr lang="en-US" baseline="0"/>
              <a:t> </a:t>
            </a:r>
            <a:r>
              <a:rPr lang="en-US" baseline="0" err="1"/>
              <a:t>bảng</a:t>
            </a:r>
            <a:r>
              <a:rPr lang="en-US" baseline="0"/>
              <a:t> </a:t>
            </a:r>
            <a:r>
              <a:rPr lang="en-US" baseline="0" err="1"/>
              <a:t>kết</a:t>
            </a:r>
            <a:r>
              <a:rPr lang="en-US" baseline="0"/>
              <a:t> </a:t>
            </a:r>
            <a:r>
              <a:rPr lang="en-US" baseline="0" err="1"/>
              <a:t>quả</a:t>
            </a:r>
            <a:r>
              <a:rPr lang="en-US" baseline="0"/>
              <a:t> </a:t>
            </a:r>
            <a:r>
              <a:rPr lang="en-US" baseline="0" err="1"/>
              <a:t>nhé</a:t>
            </a:r>
            <a:r>
              <a:rPr lang="en-US" baseline="0"/>
              <a:t>.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đã</a:t>
            </a:r>
            <a:r>
              <a:rPr lang="en-US" baseline="0"/>
              <a:t> </a:t>
            </a:r>
            <a:r>
              <a:rPr lang="en-US" baseline="0" err="1"/>
              <a:t>nắm</a:t>
            </a:r>
            <a:r>
              <a:rPr lang="en-US" baseline="0"/>
              <a:t> </a:t>
            </a:r>
            <a:r>
              <a:rPr lang="en-US" baseline="0" err="1"/>
              <a:t>luật</a:t>
            </a:r>
            <a:r>
              <a:rPr lang="en-US" baseline="0"/>
              <a:t> </a:t>
            </a:r>
            <a:r>
              <a:rPr lang="en-US" baseline="0" err="1"/>
              <a:t>chơi</a:t>
            </a:r>
            <a:r>
              <a:rPr lang="en-US" baseline="0"/>
              <a:t> </a:t>
            </a:r>
            <a:r>
              <a:rPr lang="en-US" baseline="0" err="1"/>
              <a:t>chưa</a:t>
            </a:r>
            <a:r>
              <a:rPr lang="en-US" baseline="0"/>
              <a:t>? </a:t>
            </a:r>
          </a:p>
          <a:p>
            <a:r>
              <a:rPr lang="en-US" baseline="0" err="1"/>
              <a:t>Cô</a:t>
            </a:r>
            <a:r>
              <a:rPr lang="en-US" baseline="0"/>
              <a:t> </a:t>
            </a:r>
            <a:r>
              <a:rPr lang="en-US" baseline="0" err="1"/>
              <a:t>sẽ</a:t>
            </a:r>
            <a:r>
              <a:rPr lang="en-US" baseline="0"/>
              <a:t> </a:t>
            </a:r>
            <a:r>
              <a:rPr lang="en-US" baseline="0" err="1"/>
              <a:t>bắt</a:t>
            </a:r>
            <a:r>
              <a:rPr lang="en-US" baseline="0"/>
              <a:t> </a:t>
            </a:r>
            <a:r>
              <a:rPr lang="en-US" baseline="0" err="1"/>
              <a:t>đầu</a:t>
            </a:r>
            <a:r>
              <a:rPr lang="en-US" baseline="0"/>
              <a:t> </a:t>
            </a:r>
            <a:r>
              <a:rPr lang="en-US" baseline="0" err="1"/>
              <a:t>với</a:t>
            </a:r>
            <a:r>
              <a:rPr lang="en-US" baseline="0"/>
              <a:t> </a:t>
            </a:r>
            <a:r>
              <a:rPr lang="en-US" baseline="0" err="1"/>
              <a:t>câu</a:t>
            </a:r>
            <a:r>
              <a:rPr lang="en-US" baseline="0"/>
              <a:t> </a:t>
            </a:r>
            <a:r>
              <a:rPr lang="en-US" baseline="0" err="1"/>
              <a:t>hỏi</a:t>
            </a:r>
            <a:r>
              <a:rPr lang="en-US" baseline="0"/>
              <a:t> </a:t>
            </a:r>
            <a:r>
              <a:rPr lang="en-US" baseline="0" err="1"/>
              <a:t>số</a:t>
            </a:r>
            <a:r>
              <a:rPr lang="en-US" baseline="0"/>
              <a:t> 1…………</a:t>
            </a:r>
            <a:r>
              <a:rPr lang="en-US" baseline="0" err="1"/>
              <a:t>xin</a:t>
            </a:r>
            <a:r>
              <a:rPr lang="en-US" baseline="0"/>
              <a:t> </a:t>
            </a:r>
            <a:r>
              <a:rPr lang="en-US" baseline="0" err="1"/>
              <a:t>chúc</a:t>
            </a:r>
            <a:r>
              <a:rPr lang="en-US" baseline="0"/>
              <a:t> </a:t>
            </a:r>
            <a:r>
              <a:rPr lang="en-US" baseline="0" err="1"/>
              <a:t>mừng</a:t>
            </a:r>
            <a:r>
              <a:rPr lang="en-US" baseline="0"/>
              <a:t>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nhóm</a:t>
            </a:r>
            <a:r>
              <a:rPr lang="en-US" baseline="0"/>
              <a:t>….</a:t>
            </a:r>
            <a:r>
              <a:rPr lang="en-US" baseline="0" err="1"/>
              <a:t>đã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</a:t>
            </a:r>
            <a:r>
              <a:rPr lang="en-US" baseline="0" err="1"/>
              <a:t>câu</a:t>
            </a:r>
            <a:r>
              <a:rPr lang="en-US" baseline="0"/>
              <a:t> </a:t>
            </a:r>
            <a:r>
              <a:rPr lang="en-US" baseline="0" err="1"/>
              <a:t>trả</a:t>
            </a:r>
            <a:r>
              <a:rPr lang="en-US" baseline="0"/>
              <a:t> </a:t>
            </a:r>
            <a:r>
              <a:rPr lang="en-US" baseline="0" err="1"/>
              <a:t>lời</a:t>
            </a:r>
            <a:r>
              <a:rPr lang="en-US" baseline="0"/>
              <a:t> </a:t>
            </a:r>
            <a:r>
              <a:rPr lang="en-US" baseline="0" err="1"/>
              <a:t>vô</a:t>
            </a:r>
            <a:r>
              <a:rPr lang="en-US" baseline="0"/>
              <a:t>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chính</a:t>
            </a:r>
            <a:r>
              <a:rPr lang="en-US" baseline="0"/>
              <a:t> </a:t>
            </a:r>
            <a:r>
              <a:rPr lang="en-US" baseline="0" err="1"/>
              <a:t>xác</a:t>
            </a:r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3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vừa</a:t>
            </a:r>
            <a:r>
              <a:rPr lang="en-US" baseline="0"/>
              <a:t> </a:t>
            </a:r>
            <a:r>
              <a:rPr lang="en-US" baseline="0" err="1"/>
              <a:t>xem</a:t>
            </a:r>
            <a:r>
              <a:rPr lang="en-US" baseline="0"/>
              <a:t> </a:t>
            </a:r>
            <a:r>
              <a:rPr lang="en-US" baseline="0" err="1"/>
              <a:t>xong</a:t>
            </a:r>
            <a:r>
              <a:rPr lang="en-US" baseline="0"/>
              <a:t> </a:t>
            </a:r>
            <a:r>
              <a:rPr lang="en-US" baseline="0" err="1"/>
              <a:t>videoclip</a:t>
            </a:r>
            <a:r>
              <a:rPr lang="en-US" baseline="0"/>
              <a:t>, </a:t>
            </a:r>
            <a:r>
              <a:rPr lang="en-US" baseline="0" err="1"/>
              <a:t>và</a:t>
            </a:r>
            <a:r>
              <a:rPr lang="en-US" baseline="0"/>
              <a:t> </a:t>
            </a:r>
            <a:r>
              <a:rPr lang="en-US" baseline="0" err="1"/>
              <a:t>bây</a:t>
            </a:r>
            <a:r>
              <a:rPr lang="en-US" baseline="0"/>
              <a:t> </a:t>
            </a:r>
            <a:r>
              <a:rPr lang="en-US" baseline="0" err="1"/>
              <a:t>giờ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hãy</a:t>
            </a:r>
            <a:r>
              <a:rPr lang="en-US" baseline="0"/>
              <a:t> </a:t>
            </a:r>
            <a:r>
              <a:rPr lang="en-US" baseline="0" err="1"/>
              <a:t>sẵn</a:t>
            </a:r>
            <a:r>
              <a:rPr lang="en-US" baseline="0"/>
              <a:t> </a:t>
            </a:r>
            <a:r>
              <a:rPr lang="en-US" baseline="0" err="1"/>
              <a:t>sàng</a:t>
            </a:r>
            <a:r>
              <a:rPr lang="en-US" baseline="0"/>
              <a:t> </a:t>
            </a:r>
            <a:r>
              <a:rPr lang="en-US" baseline="0" err="1"/>
              <a:t>thảo</a:t>
            </a:r>
            <a:r>
              <a:rPr lang="en-US" baseline="0"/>
              <a:t> </a:t>
            </a:r>
            <a:r>
              <a:rPr lang="en-US" baseline="0" err="1"/>
              <a:t>luận</a:t>
            </a:r>
            <a:r>
              <a:rPr lang="en-US" baseline="0"/>
              <a:t> </a:t>
            </a:r>
            <a:r>
              <a:rPr lang="en-US" baseline="0" err="1"/>
              <a:t>thật</a:t>
            </a:r>
            <a:r>
              <a:rPr lang="en-US" baseline="0"/>
              <a:t> </a:t>
            </a:r>
            <a:r>
              <a:rPr lang="en-US" baseline="0" err="1"/>
              <a:t>nhanh</a:t>
            </a:r>
            <a:r>
              <a:rPr lang="en-US" baseline="0"/>
              <a:t> </a:t>
            </a:r>
            <a:r>
              <a:rPr lang="en-US" baseline="0" err="1"/>
              <a:t>và</a:t>
            </a:r>
            <a:r>
              <a:rPr lang="en-US" baseline="0"/>
              <a:t> </a:t>
            </a:r>
            <a:r>
              <a:rPr lang="en-US" baseline="0" err="1"/>
              <a:t>viết</a:t>
            </a:r>
            <a:r>
              <a:rPr lang="en-US" baseline="0"/>
              <a:t> </a:t>
            </a:r>
            <a:r>
              <a:rPr lang="en-US" baseline="0" err="1"/>
              <a:t>đáp</a:t>
            </a:r>
            <a:r>
              <a:rPr lang="en-US" baseline="0"/>
              <a:t> </a:t>
            </a:r>
            <a:r>
              <a:rPr lang="en-US" baseline="0" err="1"/>
              <a:t>án</a:t>
            </a:r>
            <a:r>
              <a:rPr lang="en-US" baseline="0"/>
              <a:t> </a:t>
            </a:r>
            <a:r>
              <a:rPr lang="en-US" baseline="0" err="1"/>
              <a:t>vào</a:t>
            </a:r>
            <a:r>
              <a:rPr lang="en-US" baseline="0"/>
              <a:t> </a:t>
            </a:r>
            <a:r>
              <a:rPr lang="en-US" baseline="0" err="1"/>
              <a:t>bảng</a:t>
            </a:r>
            <a:r>
              <a:rPr lang="en-US" baseline="0"/>
              <a:t> </a:t>
            </a:r>
            <a:r>
              <a:rPr lang="en-US" baseline="0" err="1"/>
              <a:t>nhóm</a:t>
            </a:r>
            <a:r>
              <a:rPr lang="en-US" baseline="0"/>
              <a:t> </a:t>
            </a:r>
            <a:r>
              <a:rPr lang="en-US" baseline="0" err="1"/>
              <a:t>nhỏ</a:t>
            </a:r>
            <a:r>
              <a:rPr lang="en-US" baseline="0"/>
              <a:t>. </a:t>
            </a:r>
            <a:r>
              <a:rPr lang="en-US" baseline="0" err="1"/>
              <a:t>Mỗi</a:t>
            </a:r>
            <a:r>
              <a:rPr lang="en-US" baseline="0"/>
              <a:t> </a:t>
            </a:r>
            <a:r>
              <a:rPr lang="en-US" baseline="0" err="1"/>
              <a:t>câu</a:t>
            </a:r>
            <a:r>
              <a:rPr lang="en-US" baseline="0"/>
              <a:t> </a:t>
            </a:r>
            <a:r>
              <a:rPr lang="en-US" baseline="0" err="1"/>
              <a:t>hỏi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chỉ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10s </a:t>
            </a:r>
            <a:r>
              <a:rPr lang="en-US" baseline="0" err="1"/>
              <a:t>để</a:t>
            </a:r>
            <a:r>
              <a:rPr lang="en-US" baseline="0"/>
              <a:t> </a:t>
            </a:r>
            <a:r>
              <a:rPr lang="en-US" baseline="0" err="1"/>
              <a:t>trả</a:t>
            </a:r>
            <a:r>
              <a:rPr lang="en-US" baseline="0"/>
              <a:t> </a:t>
            </a:r>
            <a:r>
              <a:rPr lang="en-US" baseline="0" err="1"/>
              <a:t>lời</a:t>
            </a:r>
            <a:r>
              <a:rPr lang="en-US" baseline="0"/>
              <a:t>. </a:t>
            </a:r>
            <a:r>
              <a:rPr lang="en-US" baseline="0" err="1"/>
              <a:t>Khi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</a:t>
            </a:r>
            <a:r>
              <a:rPr lang="en-US" baseline="0" err="1"/>
              <a:t>hiệu</a:t>
            </a:r>
            <a:r>
              <a:rPr lang="en-US" baseline="0"/>
              <a:t> </a:t>
            </a:r>
            <a:r>
              <a:rPr lang="en-US" baseline="0" err="1"/>
              <a:t>lệnh</a:t>
            </a:r>
            <a:r>
              <a:rPr lang="en-US" baseline="0"/>
              <a:t>,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nhóm</a:t>
            </a:r>
            <a:r>
              <a:rPr lang="en-US" baseline="0"/>
              <a:t>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giơ</a:t>
            </a:r>
            <a:r>
              <a:rPr lang="en-US" baseline="0"/>
              <a:t> </a:t>
            </a:r>
            <a:r>
              <a:rPr lang="en-US" baseline="0" err="1"/>
              <a:t>bảng</a:t>
            </a:r>
            <a:r>
              <a:rPr lang="en-US" baseline="0"/>
              <a:t> </a:t>
            </a:r>
            <a:r>
              <a:rPr lang="en-US" baseline="0" err="1"/>
              <a:t>kết</a:t>
            </a:r>
            <a:r>
              <a:rPr lang="en-US" baseline="0"/>
              <a:t> </a:t>
            </a:r>
            <a:r>
              <a:rPr lang="en-US" baseline="0" err="1"/>
              <a:t>quả</a:t>
            </a:r>
            <a:r>
              <a:rPr lang="en-US" baseline="0"/>
              <a:t> </a:t>
            </a:r>
            <a:r>
              <a:rPr lang="en-US" baseline="0" err="1"/>
              <a:t>nhé</a:t>
            </a:r>
            <a:r>
              <a:rPr lang="en-US" baseline="0"/>
              <a:t>.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đã</a:t>
            </a:r>
            <a:r>
              <a:rPr lang="en-US" baseline="0"/>
              <a:t> </a:t>
            </a:r>
            <a:r>
              <a:rPr lang="en-US" baseline="0" err="1"/>
              <a:t>nắm</a:t>
            </a:r>
            <a:r>
              <a:rPr lang="en-US" baseline="0"/>
              <a:t> </a:t>
            </a:r>
            <a:r>
              <a:rPr lang="en-US" baseline="0" err="1"/>
              <a:t>luật</a:t>
            </a:r>
            <a:r>
              <a:rPr lang="en-US" baseline="0"/>
              <a:t> </a:t>
            </a:r>
            <a:r>
              <a:rPr lang="en-US" baseline="0" err="1"/>
              <a:t>chơi</a:t>
            </a:r>
            <a:r>
              <a:rPr lang="en-US" baseline="0"/>
              <a:t> </a:t>
            </a:r>
            <a:r>
              <a:rPr lang="en-US" baseline="0" err="1"/>
              <a:t>chưa</a:t>
            </a:r>
            <a:r>
              <a:rPr lang="en-US" baseline="0"/>
              <a:t>? </a:t>
            </a:r>
          </a:p>
          <a:p>
            <a:r>
              <a:rPr lang="en-US" baseline="0" err="1"/>
              <a:t>Cô</a:t>
            </a:r>
            <a:r>
              <a:rPr lang="en-US" baseline="0"/>
              <a:t> </a:t>
            </a:r>
            <a:r>
              <a:rPr lang="en-US" baseline="0" err="1"/>
              <a:t>sẽ</a:t>
            </a:r>
            <a:r>
              <a:rPr lang="en-US" baseline="0"/>
              <a:t> </a:t>
            </a:r>
            <a:r>
              <a:rPr lang="en-US" baseline="0" err="1"/>
              <a:t>bắt</a:t>
            </a:r>
            <a:r>
              <a:rPr lang="en-US" baseline="0"/>
              <a:t> </a:t>
            </a:r>
            <a:r>
              <a:rPr lang="en-US" baseline="0" err="1"/>
              <a:t>đầu</a:t>
            </a:r>
            <a:r>
              <a:rPr lang="en-US" baseline="0"/>
              <a:t> </a:t>
            </a:r>
            <a:r>
              <a:rPr lang="en-US" baseline="0" err="1"/>
              <a:t>với</a:t>
            </a:r>
            <a:r>
              <a:rPr lang="en-US" baseline="0"/>
              <a:t> </a:t>
            </a:r>
            <a:r>
              <a:rPr lang="en-US" baseline="0" err="1"/>
              <a:t>câu</a:t>
            </a:r>
            <a:r>
              <a:rPr lang="en-US" baseline="0"/>
              <a:t> </a:t>
            </a:r>
            <a:r>
              <a:rPr lang="en-US" baseline="0" err="1"/>
              <a:t>hỏi</a:t>
            </a:r>
            <a:r>
              <a:rPr lang="en-US" baseline="0"/>
              <a:t> </a:t>
            </a:r>
            <a:r>
              <a:rPr lang="en-US" baseline="0" err="1"/>
              <a:t>số</a:t>
            </a:r>
            <a:r>
              <a:rPr lang="en-US" baseline="0"/>
              <a:t> 1…………</a:t>
            </a:r>
            <a:r>
              <a:rPr lang="en-US" baseline="0" err="1"/>
              <a:t>xin</a:t>
            </a:r>
            <a:r>
              <a:rPr lang="en-US" baseline="0"/>
              <a:t> </a:t>
            </a:r>
            <a:r>
              <a:rPr lang="en-US" baseline="0" err="1"/>
              <a:t>chúc</a:t>
            </a:r>
            <a:r>
              <a:rPr lang="en-US" baseline="0"/>
              <a:t> </a:t>
            </a:r>
            <a:r>
              <a:rPr lang="en-US" baseline="0" err="1"/>
              <a:t>mừng</a:t>
            </a:r>
            <a:r>
              <a:rPr lang="en-US" baseline="0"/>
              <a:t>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nhóm</a:t>
            </a:r>
            <a:r>
              <a:rPr lang="en-US" baseline="0"/>
              <a:t>….</a:t>
            </a:r>
            <a:r>
              <a:rPr lang="en-US" baseline="0" err="1"/>
              <a:t>đã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</a:t>
            </a:r>
            <a:r>
              <a:rPr lang="en-US" baseline="0" err="1"/>
              <a:t>câu</a:t>
            </a:r>
            <a:r>
              <a:rPr lang="en-US" baseline="0"/>
              <a:t> </a:t>
            </a:r>
            <a:r>
              <a:rPr lang="en-US" baseline="0" err="1"/>
              <a:t>trả</a:t>
            </a:r>
            <a:r>
              <a:rPr lang="en-US" baseline="0"/>
              <a:t> </a:t>
            </a:r>
            <a:r>
              <a:rPr lang="en-US" baseline="0" err="1"/>
              <a:t>lời</a:t>
            </a:r>
            <a:r>
              <a:rPr lang="en-US" baseline="0"/>
              <a:t> </a:t>
            </a:r>
            <a:r>
              <a:rPr lang="en-US" baseline="0" err="1"/>
              <a:t>vô</a:t>
            </a:r>
            <a:r>
              <a:rPr lang="en-US" baseline="0"/>
              <a:t>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chính</a:t>
            </a:r>
            <a:r>
              <a:rPr lang="en-US" baseline="0"/>
              <a:t> </a:t>
            </a:r>
            <a:r>
              <a:rPr lang="en-US" baseline="0" err="1"/>
              <a:t>xác</a:t>
            </a:r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25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vừa</a:t>
            </a:r>
            <a:r>
              <a:rPr lang="en-US" baseline="0"/>
              <a:t> </a:t>
            </a:r>
            <a:r>
              <a:rPr lang="en-US" baseline="0" err="1"/>
              <a:t>xem</a:t>
            </a:r>
            <a:r>
              <a:rPr lang="en-US" baseline="0"/>
              <a:t> </a:t>
            </a:r>
            <a:r>
              <a:rPr lang="en-US" baseline="0" err="1"/>
              <a:t>xong</a:t>
            </a:r>
            <a:r>
              <a:rPr lang="en-US" baseline="0"/>
              <a:t> </a:t>
            </a:r>
            <a:r>
              <a:rPr lang="en-US" baseline="0" err="1"/>
              <a:t>videoclip</a:t>
            </a:r>
            <a:r>
              <a:rPr lang="en-US" baseline="0"/>
              <a:t>, </a:t>
            </a:r>
            <a:r>
              <a:rPr lang="en-US" baseline="0" err="1"/>
              <a:t>và</a:t>
            </a:r>
            <a:r>
              <a:rPr lang="en-US" baseline="0"/>
              <a:t> </a:t>
            </a:r>
            <a:r>
              <a:rPr lang="en-US" baseline="0" err="1"/>
              <a:t>bây</a:t>
            </a:r>
            <a:r>
              <a:rPr lang="en-US" baseline="0"/>
              <a:t> </a:t>
            </a:r>
            <a:r>
              <a:rPr lang="en-US" baseline="0" err="1"/>
              <a:t>giờ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hãy</a:t>
            </a:r>
            <a:r>
              <a:rPr lang="en-US" baseline="0"/>
              <a:t> </a:t>
            </a:r>
            <a:r>
              <a:rPr lang="en-US" baseline="0" err="1"/>
              <a:t>sẵn</a:t>
            </a:r>
            <a:r>
              <a:rPr lang="en-US" baseline="0"/>
              <a:t> </a:t>
            </a:r>
            <a:r>
              <a:rPr lang="en-US" baseline="0" err="1"/>
              <a:t>sàng</a:t>
            </a:r>
            <a:r>
              <a:rPr lang="en-US" baseline="0"/>
              <a:t> </a:t>
            </a:r>
            <a:r>
              <a:rPr lang="en-US" baseline="0" err="1"/>
              <a:t>thảo</a:t>
            </a:r>
            <a:r>
              <a:rPr lang="en-US" baseline="0"/>
              <a:t> </a:t>
            </a:r>
            <a:r>
              <a:rPr lang="en-US" baseline="0" err="1"/>
              <a:t>luận</a:t>
            </a:r>
            <a:r>
              <a:rPr lang="en-US" baseline="0"/>
              <a:t> </a:t>
            </a:r>
            <a:r>
              <a:rPr lang="en-US" baseline="0" err="1"/>
              <a:t>thật</a:t>
            </a:r>
            <a:r>
              <a:rPr lang="en-US" baseline="0"/>
              <a:t> </a:t>
            </a:r>
            <a:r>
              <a:rPr lang="en-US" baseline="0" err="1"/>
              <a:t>nhanh</a:t>
            </a:r>
            <a:r>
              <a:rPr lang="en-US" baseline="0"/>
              <a:t> </a:t>
            </a:r>
            <a:r>
              <a:rPr lang="en-US" baseline="0" err="1"/>
              <a:t>và</a:t>
            </a:r>
            <a:r>
              <a:rPr lang="en-US" baseline="0"/>
              <a:t> </a:t>
            </a:r>
            <a:r>
              <a:rPr lang="en-US" baseline="0" err="1"/>
              <a:t>viết</a:t>
            </a:r>
            <a:r>
              <a:rPr lang="en-US" baseline="0"/>
              <a:t> </a:t>
            </a:r>
            <a:r>
              <a:rPr lang="en-US" baseline="0" err="1"/>
              <a:t>đáp</a:t>
            </a:r>
            <a:r>
              <a:rPr lang="en-US" baseline="0"/>
              <a:t> </a:t>
            </a:r>
            <a:r>
              <a:rPr lang="en-US" baseline="0" err="1"/>
              <a:t>án</a:t>
            </a:r>
            <a:r>
              <a:rPr lang="en-US" baseline="0"/>
              <a:t> </a:t>
            </a:r>
            <a:r>
              <a:rPr lang="en-US" baseline="0" err="1"/>
              <a:t>vào</a:t>
            </a:r>
            <a:r>
              <a:rPr lang="en-US" baseline="0"/>
              <a:t> </a:t>
            </a:r>
            <a:r>
              <a:rPr lang="en-US" baseline="0" err="1"/>
              <a:t>bảng</a:t>
            </a:r>
            <a:r>
              <a:rPr lang="en-US" baseline="0"/>
              <a:t> </a:t>
            </a:r>
            <a:r>
              <a:rPr lang="en-US" baseline="0" err="1"/>
              <a:t>nhóm</a:t>
            </a:r>
            <a:r>
              <a:rPr lang="en-US" baseline="0"/>
              <a:t> </a:t>
            </a:r>
            <a:r>
              <a:rPr lang="en-US" baseline="0" err="1"/>
              <a:t>nhỏ</a:t>
            </a:r>
            <a:r>
              <a:rPr lang="en-US" baseline="0"/>
              <a:t>. </a:t>
            </a:r>
            <a:r>
              <a:rPr lang="en-US" baseline="0" err="1"/>
              <a:t>Mỗi</a:t>
            </a:r>
            <a:r>
              <a:rPr lang="en-US" baseline="0"/>
              <a:t> </a:t>
            </a:r>
            <a:r>
              <a:rPr lang="en-US" baseline="0" err="1"/>
              <a:t>câu</a:t>
            </a:r>
            <a:r>
              <a:rPr lang="en-US" baseline="0"/>
              <a:t> </a:t>
            </a:r>
            <a:r>
              <a:rPr lang="en-US" baseline="0" err="1"/>
              <a:t>hỏi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chỉ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10s </a:t>
            </a:r>
            <a:r>
              <a:rPr lang="en-US" baseline="0" err="1"/>
              <a:t>để</a:t>
            </a:r>
            <a:r>
              <a:rPr lang="en-US" baseline="0"/>
              <a:t> </a:t>
            </a:r>
            <a:r>
              <a:rPr lang="en-US" baseline="0" err="1"/>
              <a:t>trả</a:t>
            </a:r>
            <a:r>
              <a:rPr lang="en-US" baseline="0"/>
              <a:t> </a:t>
            </a:r>
            <a:r>
              <a:rPr lang="en-US" baseline="0" err="1"/>
              <a:t>lời</a:t>
            </a:r>
            <a:r>
              <a:rPr lang="en-US" baseline="0"/>
              <a:t>. </a:t>
            </a:r>
            <a:r>
              <a:rPr lang="en-US" baseline="0" err="1"/>
              <a:t>Khi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</a:t>
            </a:r>
            <a:r>
              <a:rPr lang="en-US" baseline="0" err="1"/>
              <a:t>hiệu</a:t>
            </a:r>
            <a:r>
              <a:rPr lang="en-US" baseline="0"/>
              <a:t> </a:t>
            </a:r>
            <a:r>
              <a:rPr lang="en-US" baseline="0" err="1"/>
              <a:t>lệnh</a:t>
            </a:r>
            <a:r>
              <a:rPr lang="en-US" baseline="0"/>
              <a:t>,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nhóm</a:t>
            </a:r>
            <a:r>
              <a:rPr lang="en-US" baseline="0"/>
              <a:t>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giơ</a:t>
            </a:r>
            <a:r>
              <a:rPr lang="en-US" baseline="0"/>
              <a:t> </a:t>
            </a:r>
            <a:r>
              <a:rPr lang="en-US" baseline="0" err="1"/>
              <a:t>bảng</a:t>
            </a:r>
            <a:r>
              <a:rPr lang="en-US" baseline="0"/>
              <a:t> </a:t>
            </a:r>
            <a:r>
              <a:rPr lang="en-US" baseline="0" err="1"/>
              <a:t>kết</a:t>
            </a:r>
            <a:r>
              <a:rPr lang="en-US" baseline="0"/>
              <a:t> </a:t>
            </a:r>
            <a:r>
              <a:rPr lang="en-US" baseline="0" err="1"/>
              <a:t>quả</a:t>
            </a:r>
            <a:r>
              <a:rPr lang="en-US" baseline="0"/>
              <a:t> </a:t>
            </a:r>
            <a:r>
              <a:rPr lang="en-US" baseline="0" err="1"/>
              <a:t>nhé</a:t>
            </a:r>
            <a:r>
              <a:rPr lang="en-US" baseline="0"/>
              <a:t>.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đã</a:t>
            </a:r>
            <a:r>
              <a:rPr lang="en-US" baseline="0"/>
              <a:t> </a:t>
            </a:r>
            <a:r>
              <a:rPr lang="en-US" baseline="0" err="1"/>
              <a:t>nắm</a:t>
            </a:r>
            <a:r>
              <a:rPr lang="en-US" baseline="0"/>
              <a:t> </a:t>
            </a:r>
            <a:r>
              <a:rPr lang="en-US" baseline="0" err="1"/>
              <a:t>luật</a:t>
            </a:r>
            <a:r>
              <a:rPr lang="en-US" baseline="0"/>
              <a:t> </a:t>
            </a:r>
            <a:r>
              <a:rPr lang="en-US" baseline="0" err="1"/>
              <a:t>chơi</a:t>
            </a:r>
            <a:r>
              <a:rPr lang="en-US" baseline="0"/>
              <a:t> </a:t>
            </a:r>
            <a:r>
              <a:rPr lang="en-US" baseline="0" err="1"/>
              <a:t>chưa</a:t>
            </a:r>
            <a:r>
              <a:rPr lang="en-US" baseline="0"/>
              <a:t>? </a:t>
            </a:r>
          </a:p>
          <a:p>
            <a:r>
              <a:rPr lang="en-US" baseline="0" err="1"/>
              <a:t>Cô</a:t>
            </a:r>
            <a:r>
              <a:rPr lang="en-US" baseline="0"/>
              <a:t> </a:t>
            </a:r>
            <a:r>
              <a:rPr lang="en-US" baseline="0" err="1"/>
              <a:t>sẽ</a:t>
            </a:r>
            <a:r>
              <a:rPr lang="en-US" baseline="0"/>
              <a:t> </a:t>
            </a:r>
            <a:r>
              <a:rPr lang="en-US" baseline="0" err="1"/>
              <a:t>bắt</a:t>
            </a:r>
            <a:r>
              <a:rPr lang="en-US" baseline="0"/>
              <a:t> </a:t>
            </a:r>
            <a:r>
              <a:rPr lang="en-US" baseline="0" err="1"/>
              <a:t>đầu</a:t>
            </a:r>
            <a:r>
              <a:rPr lang="en-US" baseline="0"/>
              <a:t> </a:t>
            </a:r>
            <a:r>
              <a:rPr lang="en-US" baseline="0" err="1"/>
              <a:t>với</a:t>
            </a:r>
            <a:r>
              <a:rPr lang="en-US" baseline="0"/>
              <a:t> </a:t>
            </a:r>
            <a:r>
              <a:rPr lang="en-US" baseline="0" err="1"/>
              <a:t>câu</a:t>
            </a:r>
            <a:r>
              <a:rPr lang="en-US" baseline="0"/>
              <a:t> </a:t>
            </a:r>
            <a:r>
              <a:rPr lang="en-US" baseline="0" err="1"/>
              <a:t>hỏi</a:t>
            </a:r>
            <a:r>
              <a:rPr lang="en-US" baseline="0"/>
              <a:t> </a:t>
            </a:r>
            <a:r>
              <a:rPr lang="en-US" baseline="0" err="1"/>
              <a:t>số</a:t>
            </a:r>
            <a:r>
              <a:rPr lang="en-US" baseline="0"/>
              <a:t> 1…………</a:t>
            </a:r>
            <a:r>
              <a:rPr lang="en-US" baseline="0" err="1"/>
              <a:t>xin</a:t>
            </a:r>
            <a:r>
              <a:rPr lang="en-US" baseline="0"/>
              <a:t> </a:t>
            </a:r>
            <a:r>
              <a:rPr lang="en-US" baseline="0" err="1"/>
              <a:t>chúc</a:t>
            </a:r>
            <a:r>
              <a:rPr lang="en-US" baseline="0"/>
              <a:t> </a:t>
            </a:r>
            <a:r>
              <a:rPr lang="en-US" baseline="0" err="1"/>
              <a:t>mừng</a:t>
            </a:r>
            <a:r>
              <a:rPr lang="en-US" baseline="0"/>
              <a:t>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nhóm</a:t>
            </a:r>
            <a:r>
              <a:rPr lang="en-US" baseline="0"/>
              <a:t>….</a:t>
            </a:r>
            <a:r>
              <a:rPr lang="en-US" baseline="0" err="1"/>
              <a:t>đã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</a:t>
            </a:r>
            <a:r>
              <a:rPr lang="en-US" baseline="0" err="1"/>
              <a:t>câu</a:t>
            </a:r>
            <a:r>
              <a:rPr lang="en-US" baseline="0"/>
              <a:t> </a:t>
            </a:r>
            <a:r>
              <a:rPr lang="en-US" baseline="0" err="1"/>
              <a:t>trả</a:t>
            </a:r>
            <a:r>
              <a:rPr lang="en-US" baseline="0"/>
              <a:t> </a:t>
            </a:r>
            <a:r>
              <a:rPr lang="en-US" baseline="0" err="1"/>
              <a:t>lời</a:t>
            </a:r>
            <a:r>
              <a:rPr lang="en-US" baseline="0"/>
              <a:t> </a:t>
            </a:r>
            <a:r>
              <a:rPr lang="en-US" baseline="0" err="1"/>
              <a:t>vô</a:t>
            </a:r>
            <a:r>
              <a:rPr lang="en-US" baseline="0"/>
              <a:t>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chính</a:t>
            </a:r>
            <a:r>
              <a:rPr lang="en-US" baseline="0"/>
              <a:t> </a:t>
            </a:r>
            <a:r>
              <a:rPr lang="en-US" baseline="0" err="1"/>
              <a:t>xác</a:t>
            </a:r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42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vừa</a:t>
            </a:r>
            <a:r>
              <a:rPr lang="en-US" baseline="0"/>
              <a:t> </a:t>
            </a:r>
            <a:r>
              <a:rPr lang="en-US" baseline="0" err="1"/>
              <a:t>xem</a:t>
            </a:r>
            <a:r>
              <a:rPr lang="en-US" baseline="0"/>
              <a:t> </a:t>
            </a:r>
            <a:r>
              <a:rPr lang="en-US" baseline="0" err="1"/>
              <a:t>xong</a:t>
            </a:r>
            <a:r>
              <a:rPr lang="en-US" baseline="0"/>
              <a:t> </a:t>
            </a:r>
            <a:r>
              <a:rPr lang="en-US" baseline="0" err="1"/>
              <a:t>videoclip</a:t>
            </a:r>
            <a:r>
              <a:rPr lang="en-US" baseline="0"/>
              <a:t>, </a:t>
            </a:r>
            <a:r>
              <a:rPr lang="en-US" baseline="0" err="1"/>
              <a:t>và</a:t>
            </a:r>
            <a:r>
              <a:rPr lang="en-US" baseline="0"/>
              <a:t> </a:t>
            </a:r>
            <a:r>
              <a:rPr lang="en-US" baseline="0" err="1"/>
              <a:t>bây</a:t>
            </a:r>
            <a:r>
              <a:rPr lang="en-US" baseline="0"/>
              <a:t> </a:t>
            </a:r>
            <a:r>
              <a:rPr lang="en-US" baseline="0" err="1"/>
              <a:t>giờ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hãy</a:t>
            </a:r>
            <a:r>
              <a:rPr lang="en-US" baseline="0"/>
              <a:t> </a:t>
            </a:r>
            <a:r>
              <a:rPr lang="en-US" baseline="0" err="1"/>
              <a:t>sẵn</a:t>
            </a:r>
            <a:r>
              <a:rPr lang="en-US" baseline="0"/>
              <a:t> </a:t>
            </a:r>
            <a:r>
              <a:rPr lang="en-US" baseline="0" err="1"/>
              <a:t>sàng</a:t>
            </a:r>
            <a:r>
              <a:rPr lang="en-US" baseline="0"/>
              <a:t> </a:t>
            </a:r>
            <a:r>
              <a:rPr lang="en-US" baseline="0" err="1"/>
              <a:t>thảo</a:t>
            </a:r>
            <a:r>
              <a:rPr lang="en-US" baseline="0"/>
              <a:t> </a:t>
            </a:r>
            <a:r>
              <a:rPr lang="en-US" baseline="0" err="1"/>
              <a:t>luận</a:t>
            </a:r>
            <a:r>
              <a:rPr lang="en-US" baseline="0"/>
              <a:t> </a:t>
            </a:r>
            <a:r>
              <a:rPr lang="en-US" baseline="0" err="1"/>
              <a:t>thật</a:t>
            </a:r>
            <a:r>
              <a:rPr lang="en-US" baseline="0"/>
              <a:t> </a:t>
            </a:r>
            <a:r>
              <a:rPr lang="en-US" baseline="0" err="1"/>
              <a:t>nhanh</a:t>
            </a:r>
            <a:r>
              <a:rPr lang="en-US" baseline="0"/>
              <a:t> </a:t>
            </a:r>
            <a:r>
              <a:rPr lang="en-US" baseline="0" err="1"/>
              <a:t>và</a:t>
            </a:r>
            <a:r>
              <a:rPr lang="en-US" baseline="0"/>
              <a:t> </a:t>
            </a:r>
            <a:r>
              <a:rPr lang="en-US" baseline="0" err="1"/>
              <a:t>viết</a:t>
            </a:r>
            <a:r>
              <a:rPr lang="en-US" baseline="0"/>
              <a:t> </a:t>
            </a:r>
            <a:r>
              <a:rPr lang="en-US" baseline="0" err="1"/>
              <a:t>đáp</a:t>
            </a:r>
            <a:r>
              <a:rPr lang="en-US" baseline="0"/>
              <a:t> </a:t>
            </a:r>
            <a:r>
              <a:rPr lang="en-US" baseline="0" err="1"/>
              <a:t>án</a:t>
            </a:r>
            <a:r>
              <a:rPr lang="en-US" baseline="0"/>
              <a:t> </a:t>
            </a:r>
            <a:r>
              <a:rPr lang="en-US" baseline="0" err="1"/>
              <a:t>vào</a:t>
            </a:r>
            <a:r>
              <a:rPr lang="en-US" baseline="0"/>
              <a:t> </a:t>
            </a:r>
            <a:r>
              <a:rPr lang="en-US" baseline="0" err="1"/>
              <a:t>bảng</a:t>
            </a:r>
            <a:r>
              <a:rPr lang="en-US" baseline="0"/>
              <a:t> </a:t>
            </a:r>
            <a:r>
              <a:rPr lang="en-US" baseline="0" err="1"/>
              <a:t>nhóm</a:t>
            </a:r>
            <a:r>
              <a:rPr lang="en-US" baseline="0"/>
              <a:t> </a:t>
            </a:r>
            <a:r>
              <a:rPr lang="en-US" baseline="0" err="1"/>
              <a:t>nhỏ</a:t>
            </a:r>
            <a:r>
              <a:rPr lang="en-US" baseline="0"/>
              <a:t>. </a:t>
            </a:r>
            <a:r>
              <a:rPr lang="en-US" baseline="0" err="1"/>
              <a:t>Mỗi</a:t>
            </a:r>
            <a:r>
              <a:rPr lang="en-US" baseline="0"/>
              <a:t> </a:t>
            </a:r>
            <a:r>
              <a:rPr lang="en-US" baseline="0" err="1"/>
              <a:t>câu</a:t>
            </a:r>
            <a:r>
              <a:rPr lang="en-US" baseline="0"/>
              <a:t> </a:t>
            </a:r>
            <a:r>
              <a:rPr lang="en-US" baseline="0" err="1"/>
              <a:t>hỏi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chỉ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10s </a:t>
            </a:r>
            <a:r>
              <a:rPr lang="en-US" baseline="0" err="1"/>
              <a:t>để</a:t>
            </a:r>
            <a:r>
              <a:rPr lang="en-US" baseline="0"/>
              <a:t> </a:t>
            </a:r>
            <a:r>
              <a:rPr lang="en-US" baseline="0" err="1"/>
              <a:t>trả</a:t>
            </a:r>
            <a:r>
              <a:rPr lang="en-US" baseline="0"/>
              <a:t> </a:t>
            </a:r>
            <a:r>
              <a:rPr lang="en-US" baseline="0" err="1"/>
              <a:t>lời</a:t>
            </a:r>
            <a:r>
              <a:rPr lang="en-US" baseline="0"/>
              <a:t>. </a:t>
            </a:r>
            <a:r>
              <a:rPr lang="en-US" baseline="0" err="1"/>
              <a:t>Khi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</a:t>
            </a:r>
            <a:r>
              <a:rPr lang="en-US" baseline="0" err="1"/>
              <a:t>hiệu</a:t>
            </a:r>
            <a:r>
              <a:rPr lang="en-US" baseline="0"/>
              <a:t> </a:t>
            </a:r>
            <a:r>
              <a:rPr lang="en-US" baseline="0" err="1"/>
              <a:t>lệnh</a:t>
            </a:r>
            <a:r>
              <a:rPr lang="en-US" baseline="0"/>
              <a:t>,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nhóm</a:t>
            </a:r>
            <a:r>
              <a:rPr lang="en-US" baseline="0"/>
              <a:t>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giơ</a:t>
            </a:r>
            <a:r>
              <a:rPr lang="en-US" baseline="0"/>
              <a:t> </a:t>
            </a:r>
            <a:r>
              <a:rPr lang="en-US" baseline="0" err="1"/>
              <a:t>bảng</a:t>
            </a:r>
            <a:r>
              <a:rPr lang="en-US" baseline="0"/>
              <a:t> </a:t>
            </a:r>
            <a:r>
              <a:rPr lang="en-US" baseline="0" err="1"/>
              <a:t>kết</a:t>
            </a:r>
            <a:r>
              <a:rPr lang="en-US" baseline="0"/>
              <a:t> </a:t>
            </a:r>
            <a:r>
              <a:rPr lang="en-US" baseline="0" err="1"/>
              <a:t>quả</a:t>
            </a:r>
            <a:r>
              <a:rPr lang="en-US" baseline="0"/>
              <a:t> </a:t>
            </a:r>
            <a:r>
              <a:rPr lang="en-US" baseline="0" err="1"/>
              <a:t>nhé</a:t>
            </a:r>
            <a:r>
              <a:rPr lang="en-US" baseline="0"/>
              <a:t>.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đã</a:t>
            </a:r>
            <a:r>
              <a:rPr lang="en-US" baseline="0"/>
              <a:t> </a:t>
            </a:r>
            <a:r>
              <a:rPr lang="en-US" baseline="0" err="1"/>
              <a:t>nắm</a:t>
            </a:r>
            <a:r>
              <a:rPr lang="en-US" baseline="0"/>
              <a:t> </a:t>
            </a:r>
            <a:r>
              <a:rPr lang="en-US" baseline="0" err="1"/>
              <a:t>luật</a:t>
            </a:r>
            <a:r>
              <a:rPr lang="en-US" baseline="0"/>
              <a:t> </a:t>
            </a:r>
            <a:r>
              <a:rPr lang="en-US" baseline="0" err="1"/>
              <a:t>chơi</a:t>
            </a:r>
            <a:r>
              <a:rPr lang="en-US" baseline="0"/>
              <a:t> </a:t>
            </a:r>
            <a:r>
              <a:rPr lang="en-US" baseline="0" err="1"/>
              <a:t>chưa</a:t>
            </a:r>
            <a:r>
              <a:rPr lang="en-US" baseline="0"/>
              <a:t>? </a:t>
            </a:r>
          </a:p>
          <a:p>
            <a:r>
              <a:rPr lang="en-US" baseline="0" err="1"/>
              <a:t>Cô</a:t>
            </a:r>
            <a:r>
              <a:rPr lang="en-US" baseline="0"/>
              <a:t> </a:t>
            </a:r>
            <a:r>
              <a:rPr lang="en-US" baseline="0" err="1"/>
              <a:t>sẽ</a:t>
            </a:r>
            <a:r>
              <a:rPr lang="en-US" baseline="0"/>
              <a:t> </a:t>
            </a:r>
            <a:r>
              <a:rPr lang="en-US" baseline="0" err="1"/>
              <a:t>bắt</a:t>
            </a:r>
            <a:r>
              <a:rPr lang="en-US" baseline="0"/>
              <a:t> </a:t>
            </a:r>
            <a:r>
              <a:rPr lang="en-US" baseline="0" err="1"/>
              <a:t>đầu</a:t>
            </a:r>
            <a:r>
              <a:rPr lang="en-US" baseline="0"/>
              <a:t> </a:t>
            </a:r>
            <a:r>
              <a:rPr lang="en-US" baseline="0" err="1"/>
              <a:t>với</a:t>
            </a:r>
            <a:r>
              <a:rPr lang="en-US" baseline="0"/>
              <a:t> </a:t>
            </a:r>
            <a:r>
              <a:rPr lang="en-US" baseline="0" err="1"/>
              <a:t>câu</a:t>
            </a:r>
            <a:r>
              <a:rPr lang="en-US" baseline="0"/>
              <a:t> </a:t>
            </a:r>
            <a:r>
              <a:rPr lang="en-US" baseline="0" err="1"/>
              <a:t>hỏi</a:t>
            </a:r>
            <a:r>
              <a:rPr lang="en-US" baseline="0"/>
              <a:t> </a:t>
            </a:r>
            <a:r>
              <a:rPr lang="en-US" baseline="0" err="1"/>
              <a:t>số</a:t>
            </a:r>
            <a:r>
              <a:rPr lang="en-US" baseline="0"/>
              <a:t> 1…………</a:t>
            </a:r>
            <a:r>
              <a:rPr lang="en-US" baseline="0" err="1"/>
              <a:t>xin</a:t>
            </a:r>
            <a:r>
              <a:rPr lang="en-US" baseline="0"/>
              <a:t> </a:t>
            </a:r>
            <a:r>
              <a:rPr lang="en-US" baseline="0" err="1"/>
              <a:t>chúc</a:t>
            </a:r>
            <a:r>
              <a:rPr lang="en-US" baseline="0"/>
              <a:t> </a:t>
            </a:r>
            <a:r>
              <a:rPr lang="en-US" baseline="0" err="1"/>
              <a:t>mừng</a:t>
            </a:r>
            <a:r>
              <a:rPr lang="en-US" baseline="0"/>
              <a:t>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nhóm</a:t>
            </a:r>
            <a:r>
              <a:rPr lang="en-US" baseline="0"/>
              <a:t>….</a:t>
            </a:r>
            <a:r>
              <a:rPr lang="en-US" baseline="0" err="1"/>
              <a:t>đã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</a:t>
            </a:r>
            <a:r>
              <a:rPr lang="en-US" baseline="0" err="1"/>
              <a:t>câu</a:t>
            </a:r>
            <a:r>
              <a:rPr lang="en-US" baseline="0"/>
              <a:t> </a:t>
            </a:r>
            <a:r>
              <a:rPr lang="en-US" baseline="0" err="1"/>
              <a:t>trả</a:t>
            </a:r>
            <a:r>
              <a:rPr lang="en-US" baseline="0"/>
              <a:t> </a:t>
            </a:r>
            <a:r>
              <a:rPr lang="en-US" baseline="0" err="1"/>
              <a:t>lời</a:t>
            </a:r>
            <a:r>
              <a:rPr lang="en-US" baseline="0"/>
              <a:t> </a:t>
            </a:r>
            <a:r>
              <a:rPr lang="en-US" baseline="0" err="1"/>
              <a:t>vô</a:t>
            </a:r>
            <a:r>
              <a:rPr lang="en-US" baseline="0"/>
              <a:t>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chính</a:t>
            </a:r>
            <a:r>
              <a:rPr lang="en-US" baseline="0"/>
              <a:t> </a:t>
            </a:r>
            <a:r>
              <a:rPr lang="en-US" baseline="0" err="1"/>
              <a:t>xác</a:t>
            </a:r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612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err="1"/>
              <a:t>Cuộc</a:t>
            </a:r>
            <a:r>
              <a:rPr lang="en-US" baseline="0"/>
              <a:t> </a:t>
            </a:r>
            <a:r>
              <a:rPr lang="en-US" baseline="0" err="1"/>
              <a:t>thi</a:t>
            </a:r>
            <a:r>
              <a:rPr lang="en-US" baseline="0"/>
              <a:t> </a:t>
            </a:r>
            <a:r>
              <a:rPr lang="en-US" baseline="0" err="1"/>
              <a:t>của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gồm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</a:t>
            </a:r>
            <a:r>
              <a:rPr lang="en-US" baseline="0" err="1"/>
              <a:t>sự</a:t>
            </a:r>
            <a:r>
              <a:rPr lang="en-US" baseline="0"/>
              <a:t> </a:t>
            </a:r>
            <a:r>
              <a:rPr lang="en-US" baseline="0" err="1"/>
              <a:t>tham</a:t>
            </a:r>
            <a:r>
              <a:rPr lang="en-US" baseline="0"/>
              <a:t> </a:t>
            </a:r>
            <a:r>
              <a:rPr lang="en-US" baseline="0" err="1"/>
              <a:t>dự</a:t>
            </a:r>
            <a:r>
              <a:rPr lang="en-US" baseline="0"/>
              <a:t> </a:t>
            </a:r>
            <a:r>
              <a:rPr lang="en-US" baseline="0" err="1"/>
              <a:t>của</a:t>
            </a:r>
            <a:r>
              <a:rPr lang="en-US" baseline="0"/>
              <a:t> 6 </a:t>
            </a:r>
            <a:r>
              <a:rPr lang="en-US" baseline="0" err="1"/>
              <a:t>đội</a:t>
            </a:r>
            <a:r>
              <a:rPr lang="en-US" baseline="0"/>
              <a:t> </a:t>
            </a:r>
            <a:r>
              <a:rPr lang="en-US" baseline="0" err="1"/>
              <a:t>chơi</a:t>
            </a:r>
            <a:r>
              <a:rPr lang="en-US" baseline="0"/>
              <a:t> </a:t>
            </a:r>
            <a:r>
              <a:rPr lang="en-US" baseline="0" err="1"/>
              <a:t>đến</a:t>
            </a:r>
            <a:r>
              <a:rPr lang="en-US" baseline="0"/>
              <a:t> </a:t>
            </a:r>
            <a:r>
              <a:rPr lang="en-US" baseline="0" err="1"/>
              <a:t>từ</a:t>
            </a:r>
            <a:r>
              <a:rPr lang="en-US" baseline="0"/>
              <a:t> 6 </a:t>
            </a:r>
            <a:r>
              <a:rPr lang="en-US" baseline="0" err="1"/>
              <a:t>nhóm</a:t>
            </a:r>
            <a:r>
              <a:rPr lang="en-US" baseline="0"/>
              <a:t>, </a:t>
            </a:r>
            <a:r>
              <a:rPr lang="en-US" baseline="0" err="1"/>
              <a:t>nhóm</a:t>
            </a:r>
            <a:r>
              <a:rPr lang="en-US" baseline="0"/>
              <a:t> 1,2…6.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sẽ</a:t>
            </a:r>
            <a:r>
              <a:rPr lang="en-US" baseline="0"/>
              <a:t> </a:t>
            </a:r>
            <a:r>
              <a:rPr lang="en-US" baseline="0" err="1"/>
              <a:t>trải</a:t>
            </a:r>
            <a:r>
              <a:rPr lang="en-US" baseline="0"/>
              <a:t> qua 4 </a:t>
            </a:r>
            <a:r>
              <a:rPr lang="en-US" baseline="0" err="1"/>
              <a:t>vòng</a:t>
            </a:r>
            <a:r>
              <a:rPr lang="en-US" baseline="0"/>
              <a:t> </a:t>
            </a:r>
            <a:r>
              <a:rPr lang="en-US" baseline="0" err="1"/>
              <a:t>thi</a:t>
            </a:r>
            <a:r>
              <a:rPr lang="en-US" baseline="0"/>
              <a:t>: KHỞI ĐỘNG, VƯỢT CHƯỚNG NGẠI VẬT, TĂNG TỐC, VỀ ĐÍCH </a:t>
            </a:r>
            <a:r>
              <a:rPr lang="en-US" baseline="0" err="1"/>
              <a:t>để</a:t>
            </a:r>
            <a:r>
              <a:rPr lang="en-US" baseline="0"/>
              <a:t>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tìm</a:t>
            </a:r>
            <a:r>
              <a:rPr lang="en-US" baseline="0"/>
              <a:t> </a:t>
            </a:r>
            <a:r>
              <a:rPr lang="en-US" baseline="0" err="1"/>
              <a:t>hiểu</a:t>
            </a:r>
            <a:r>
              <a:rPr lang="en-US" baseline="0"/>
              <a:t> </a:t>
            </a:r>
            <a:r>
              <a:rPr lang="en-US" baseline="0" err="1"/>
              <a:t>nội</a:t>
            </a:r>
            <a:r>
              <a:rPr lang="en-US" baseline="0"/>
              <a:t> dung </a:t>
            </a:r>
            <a:r>
              <a:rPr lang="en-US" baseline="0" err="1"/>
              <a:t>bài</a:t>
            </a:r>
            <a:r>
              <a:rPr lang="en-US" baseline="0"/>
              <a:t> </a:t>
            </a:r>
            <a:r>
              <a:rPr lang="en-US" baseline="0" err="1"/>
              <a:t>học</a:t>
            </a:r>
            <a:r>
              <a:rPr lang="en-US" baseline="0"/>
              <a:t> </a:t>
            </a:r>
            <a:r>
              <a:rPr lang="en-US" baseline="0" err="1"/>
              <a:t>ngày</a:t>
            </a:r>
            <a:r>
              <a:rPr lang="en-US" baseline="0"/>
              <a:t> </a:t>
            </a:r>
            <a:r>
              <a:rPr lang="en-US" baseline="0" err="1"/>
              <a:t>hôm</a:t>
            </a:r>
            <a:r>
              <a:rPr lang="en-US" baseline="0"/>
              <a:t> nay </a:t>
            </a:r>
            <a:r>
              <a:rPr lang="en-US" baseline="0" err="1"/>
              <a:t>của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ta.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đã</a:t>
            </a:r>
            <a:r>
              <a:rPr lang="en-US" baseline="0"/>
              <a:t> </a:t>
            </a:r>
            <a:r>
              <a:rPr lang="en-US" baseline="0" err="1"/>
              <a:t>sẵn</a:t>
            </a:r>
            <a:r>
              <a:rPr lang="en-US" baseline="0"/>
              <a:t> sang </a:t>
            </a:r>
            <a:r>
              <a:rPr lang="en-US" baseline="0" err="1"/>
              <a:t>chưa</a:t>
            </a:r>
            <a:r>
              <a:rPr lang="en-US" baseline="0"/>
              <a:t>?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bắt</a:t>
            </a:r>
            <a:r>
              <a:rPr lang="en-US" baseline="0"/>
              <a:t> </a:t>
            </a:r>
            <a:r>
              <a:rPr lang="en-US" baseline="0" err="1"/>
              <a:t>đầu</a:t>
            </a:r>
            <a:r>
              <a:rPr lang="en-US" baseline="0"/>
              <a:t> </a:t>
            </a:r>
            <a:r>
              <a:rPr lang="en-US" baseline="0" err="1"/>
              <a:t>nhé</a:t>
            </a:r>
            <a:r>
              <a:rPr lang="en-US" baseline="0"/>
              <a:t>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151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err="1"/>
              <a:t>Cuộc</a:t>
            </a:r>
            <a:r>
              <a:rPr lang="en-US" baseline="0"/>
              <a:t> </a:t>
            </a:r>
            <a:r>
              <a:rPr lang="en-US" baseline="0" err="1"/>
              <a:t>thi</a:t>
            </a:r>
            <a:r>
              <a:rPr lang="en-US" baseline="0"/>
              <a:t> </a:t>
            </a:r>
            <a:r>
              <a:rPr lang="en-US" baseline="0" err="1"/>
              <a:t>của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gồm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</a:t>
            </a:r>
            <a:r>
              <a:rPr lang="en-US" baseline="0" err="1"/>
              <a:t>sự</a:t>
            </a:r>
            <a:r>
              <a:rPr lang="en-US" baseline="0"/>
              <a:t> </a:t>
            </a:r>
            <a:r>
              <a:rPr lang="en-US" baseline="0" err="1"/>
              <a:t>tham</a:t>
            </a:r>
            <a:r>
              <a:rPr lang="en-US" baseline="0"/>
              <a:t> </a:t>
            </a:r>
            <a:r>
              <a:rPr lang="en-US" baseline="0" err="1"/>
              <a:t>dự</a:t>
            </a:r>
            <a:r>
              <a:rPr lang="en-US" baseline="0"/>
              <a:t> </a:t>
            </a:r>
            <a:r>
              <a:rPr lang="en-US" baseline="0" err="1"/>
              <a:t>của</a:t>
            </a:r>
            <a:r>
              <a:rPr lang="en-US" baseline="0"/>
              <a:t> 6 </a:t>
            </a:r>
            <a:r>
              <a:rPr lang="en-US" baseline="0" err="1"/>
              <a:t>đội</a:t>
            </a:r>
            <a:r>
              <a:rPr lang="en-US" baseline="0"/>
              <a:t> </a:t>
            </a:r>
            <a:r>
              <a:rPr lang="en-US" baseline="0" err="1"/>
              <a:t>chơi</a:t>
            </a:r>
            <a:r>
              <a:rPr lang="en-US" baseline="0"/>
              <a:t> </a:t>
            </a:r>
            <a:r>
              <a:rPr lang="en-US" baseline="0" err="1"/>
              <a:t>đến</a:t>
            </a:r>
            <a:r>
              <a:rPr lang="en-US" baseline="0"/>
              <a:t> </a:t>
            </a:r>
            <a:r>
              <a:rPr lang="en-US" baseline="0" err="1"/>
              <a:t>từ</a:t>
            </a:r>
            <a:r>
              <a:rPr lang="en-US" baseline="0"/>
              <a:t> 6 </a:t>
            </a:r>
            <a:r>
              <a:rPr lang="en-US" baseline="0" err="1"/>
              <a:t>nhóm</a:t>
            </a:r>
            <a:r>
              <a:rPr lang="en-US" baseline="0"/>
              <a:t>, </a:t>
            </a:r>
            <a:r>
              <a:rPr lang="en-US" baseline="0" err="1"/>
              <a:t>nhóm</a:t>
            </a:r>
            <a:r>
              <a:rPr lang="en-US" baseline="0"/>
              <a:t> 1,2…6.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sẽ</a:t>
            </a:r>
            <a:r>
              <a:rPr lang="en-US" baseline="0"/>
              <a:t> </a:t>
            </a:r>
            <a:r>
              <a:rPr lang="en-US" baseline="0" err="1"/>
              <a:t>trải</a:t>
            </a:r>
            <a:r>
              <a:rPr lang="en-US" baseline="0"/>
              <a:t> qua 4 </a:t>
            </a:r>
            <a:r>
              <a:rPr lang="en-US" baseline="0" err="1"/>
              <a:t>vòng</a:t>
            </a:r>
            <a:r>
              <a:rPr lang="en-US" baseline="0"/>
              <a:t> </a:t>
            </a:r>
            <a:r>
              <a:rPr lang="en-US" baseline="0" err="1"/>
              <a:t>thi</a:t>
            </a:r>
            <a:r>
              <a:rPr lang="en-US" baseline="0"/>
              <a:t>: KHỞI ĐỘNG, VƯỢT CHƯỚNG NGẠI VẬT, TĂNG TỐC, VỀ ĐÍCH </a:t>
            </a:r>
            <a:r>
              <a:rPr lang="en-US" baseline="0" err="1"/>
              <a:t>để</a:t>
            </a:r>
            <a:r>
              <a:rPr lang="en-US" baseline="0"/>
              <a:t>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tìm</a:t>
            </a:r>
            <a:r>
              <a:rPr lang="en-US" baseline="0"/>
              <a:t> </a:t>
            </a:r>
            <a:r>
              <a:rPr lang="en-US" baseline="0" err="1"/>
              <a:t>hiểu</a:t>
            </a:r>
            <a:r>
              <a:rPr lang="en-US" baseline="0"/>
              <a:t> </a:t>
            </a:r>
            <a:r>
              <a:rPr lang="en-US" baseline="0" err="1"/>
              <a:t>nội</a:t>
            </a:r>
            <a:r>
              <a:rPr lang="en-US" baseline="0"/>
              <a:t> dung </a:t>
            </a:r>
            <a:r>
              <a:rPr lang="en-US" baseline="0" err="1"/>
              <a:t>bài</a:t>
            </a:r>
            <a:r>
              <a:rPr lang="en-US" baseline="0"/>
              <a:t> </a:t>
            </a:r>
            <a:r>
              <a:rPr lang="en-US" baseline="0" err="1"/>
              <a:t>học</a:t>
            </a:r>
            <a:r>
              <a:rPr lang="en-US" baseline="0"/>
              <a:t> </a:t>
            </a:r>
            <a:r>
              <a:rPr lang="en-US" baseline="0" err="1"/>
              <a:t>ngày</a:t>
            </a:r>
            <a:r>
              <a:rPr lang="en-US" baseline="0"/>
              <a:t> </a:t>
            </a:r>
            <a:r>
              <a:rPr lang="en-US" baseline="0" err="1"/>
              <a:t>hôm</a:t>
            </a:r>
            <a:r>
              <a:rPr lang="en-US" baseline="0"/>
              <a:t> nay </a:t>
            </a:r>
            <a:r>
              <a:rPr lang="en-US" baseline="0" err="1"/>
              <a:t>của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ta.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đã</a:t>
            </a:r>
            <a:r>
              <a:rPr lang="en-US" baseline="0"/>
              <a:t> </a:t>
            </a:r>
            <a:r>
              <a:rPr lang="en-US" baseline="0" err="1"/>
              <a:t>sẵn</a:t>
            </a:r>
            <a:r>
              <a:rPr lang="en-US" baseline="0"/>
              <a:t> sang </a:t>
            </a:r>
            <a:r>
              <a:rPr lang="en-US" baseline="0" err="1"/>
              <a:t>chưa</a:t>
            </a:r>
            <a:r>
              <a:rPr lang="en-US" baseline="0"/>
              <a:t>?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bắt</a:t>
            </a:r>
            <a:r>
              <a:rPr lang="en-US" baseline="0"/>
              <a:t> </a:t>
            </a:r>
            <a:r>
              <a:rPr lang="en-US" baseline="0" err="1"/>
              <a:t>đầu</a:t>
            </a:r>
            <a:r>
              <a:rPr lang="en-US" baseline="0"/>
              <a:t> </a:t>
            </a:r>
            <a:r>
              <a:rPr lang="en-US" baseline="0" err="1"/>
              <a:t>nhé</a:t>
            </a:r>
            <a:r>
              <a:rPr lang="en-US" baseline="0"/>
              <a:t>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013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err="1"/>
              <a:t>Cuộc</a:t>
            </a:r>
            <a:r>
              <a:rPr lang="en-US" baseline="0"/>
              <a:t> </a:t>
            </a:r>
            <a:r>
              <a:rPr lang="en-US" baseline="0" err="1"/>
              <a:t>thi</a:t>
            </a:r>
            <a:r>
              <a:rPr lang="en-US" baseline="0"/>
              <a:t> </a:t>
            </a:r>
            <a:r>
              <a:rPr lang="en-US" baseline="0" err="1"/>
              <a:t>của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gồm</a:t>
            </a:r>
            <a:r>
              <a:rPr lang="en-US" baseline="0"/>
              <a:t> </a:t>
            </a:r>
            <a:r>
              <a:rPr lang="en-US" baseline="0" err="1"/>
              <a:t>có</a:t>
            </a:r>
            <a:r>
              <a:rPr lang="en-US" baseline="0"/>
              <a:t> </a:t>
            </a:r>
            <a:r>
              <a:rPr lang="en-US" baseline="0" err="1"/>
              <a:t>sự</a:t>
            </a:r>
            <a:r>
              <a:rPr lang="en-US" baseline="0"/>
              <a:t> </a:t>
            </a:r>
            <a:r>
              <a:rPr lang="en-US" baseline="0" err="1"/>
              <a:t>tham</a:t>
            </a:r>
            <a:r>
              <a:rPr lang="en-US" baseline="0"/>
              <a:t> </a:t>
            </a:r>
            <a:r>
              <a:rPr lang="en-US" baseline="0" err="1"/>
              <a:t>dự</a:t>
            </a:r>
            <a:r>
              <a:rPr lang="en-US" baseline="0"/>
              <a:t> </a:t>
            </a:r>
            <a:r>
              <a:rPr lang="en-US" baseline="0" err="1"/>
              <a:t>của</a:t>
            </a:r>
            <a:r>
              <a:rPr lang="en-US" baseline="0"/>
              <a:t> 6 </a:t>
            </a:r>
            <a:r>
              <a:rPr lang="en-US" baseline="0" err="1"/>
              <a:t>đội</a:t>
            </a:r>
            <a:r>
              <a:rPr lang="en-US" baseline="0"/>
              <a:t> </a:t>
            </a:r>
            <a:r>
              <a:rPr lang="en-US" baseline="0" err="1"/>
              <a:t>chơi</a:t>
            </a:r>
            <a:r>
              <a:rPr lang="en-US" baseline="0"/>
              <a:t> </a:t>
            </a:r>
            <a:r>
              <a:rPr lang="en-US" baseline="0" err="1"/>
              <a:t>đến</a:t>
            </a:r>
            <a:r>
              <a:rPr lang="en-US" baseline="0"/>
              <a:t> </a:t>
            </a:r>
            <a:r>
              <a:rPr lang="en-US" baseline="0" err="1"/>
              <a:t>từ</a:t>
            </a:r>
            <a:r>
              <a:rPr lang="en-US" baseline="0"/>
              <a:t> 6 </a:t>
            </a:r>
            <a:r>
              <a:rPr lang="en-US" baseline="0" err="1"/>
              <a:t>nhóm</a:t>
            </a:r>
            <a:r>
              <a:rPr lang="en-US" baseline="0"/>
              <a:t>, </a:t>
            </a:r>
            <a:r>
              <a:rPr lang="en-US" baseline="0" err="1"/>
              <a:t>nhóm</a:t>
            </a:r>
            <a:r>
              <a:rPr lang="en-US" baseline="0"/>
              <a:t> 1,2…6.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sẽ</a:t>
            </a:r>
            <a:r>
              <a:rPr lang="en-US" baseline="0"/>
              <a:t> </a:t>
            </a:r>
            <a:r>
              <a:rPr lang="en-US" baseline="0" err="1"/>
              <a:t>trải</a:t>
            </a:r>
            <a:r>
              <a:rPr lang="en-US" baseline="0"/>
              <a:t> qua 4 </a:t>
            </a:r>
            <a:r>
              <a:rPr lang="en-US" baseline="0" err="1"/>
              <a:t>vòng</a:t>
            </a:r>
            <a:r>
              <a:rPr lang="en-US" baseline="0"/>
              <a:t> </a:t>
            </a:r>
            <a:r>
              <a:rPr lang="en-US" baseline="0" err="1"/>
              <a:t>thi</a:t>
            </a:r>
            <a:r>
              <a:rPr lang="en-US" baseline="0"/>
              <a:t>: KHỞI ĐỘNG, VƯỢT CHƯỚNG NGẠI VẬT, TĂNG TỐC, VỀ ĐÍCH </a:t>
            </a:r>
            <a:r>
              <a:rPr lang="en-US" baseline="0" err="1"/>
              <a:t>để</a:t>
            </a:r>
            <a:r>
              <a:rPr lang="en-US" baseline="0"/>
              <a:t>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tìm</a:t>
            </a:r>
            <a:r>
              <a:rPr lang="en-US" baseline="0"/>
              <a:t> </a:t>
            </a:r>
            <a:r>
              <a:rPr lang="en-US" baseline="0" err="1"/>
              <a:t>hiểu</a:t>
            </a:r>
            <a:r>
              <a:rPr lang="en-US" baseline="0"/>
              <a:t> </a:t>
            </a:r>
            <a:r>
              <a:rPr lang="en-US" baseline="0" err="1"/>
              <a:t>nội</a:t>
            </a:r>
            <a:r>
              <a:rPr lang="en-US" baseline="0"/>
              <a:t> dung </a:t>
            </a:r>
            <a:r>
              <a:rPr lang="en-US" baseline="0" err="1"/>
              <a:t>bài</a:t>
            </a:r>
            <a:r>
              <a:rPr lang="en-US" baseline="0"/>
              <a:t> </a:t>
            </a:r>
            <a:r>
              <a:rPr lang="en-US" baseline="0" err="1"/>
              <a:t>học</a:t>
            </a:r>
            <a:r>
              <a:rPr lang="en-US" baseline="0"/>
              <a:t> </a:t>
            </a:r>
            <a:r>
              <a:rPr lang="en-US" baseline="0" err="1"/>
              <a:t>ngày</a:t>
            </a:r>
            <a:r>
              <a:rPr lang="en-US" baseline="0"/>
              <a:t> </a:t>
            </a:r>
            <a:r>
              <a:rPr lang="en-US" baseline="0" err="1"/>
              <a:t>hôm</a:t>
            </a:r>
            <a:r>
              <a:rPr lang="en-US" baseline="0"/>
              <a:t> nay </a:t>
            </a:r>
            <a:r>
              <a:rPr lang="en-US" baseline="0" err="1"/>
              <a:t>của</a:t>
            </a:r>
            <a:r>
              <a:rPr lang="en-US" baseline="0"/>
              <a:t> </a:t>
            </a:r>
            <a:r>
              <a:rPr lang="en-US" baseline="0" err="1"/>
              <a:t>chúng</a:t>
            </a:r>
            <a:r>
              <a:rPr lang="en-US" baseline="0"/>
              <a:t> ta. </a:t>
            </a:r>
            <a:r>
              <a:rPr lang="en-US" baseline="0" err="1"/>
              <a:t>Các</a:t>
            </a:r>
            <a:r>
              <a:rPr lang="en-US" baseline="0"/>
              <a:t> </a:t>
            </a:r>
            <a:r>
              <a:rPr lang="en-US" baseline="0" err="1"/>
              <a:t>em</a:t>
            </a:r>
            <a:r>
              <a:rPr lang="en-US" baseline="0"/>
              <a:t> </a:t>
            </a:r>
            <a:r>
              <a:rPr lang="en-US" baseline="0" err="1"/>
              <a:t>đã</a:t>
            </a:r>
            <a:r>
              <a:rPr lang="en-US" baseline="0"/>
              <a:t> </a:t>
            </a:r>
            <a:r>
              <a:rPr lang="en-US" baseline="0" err="1"/>
              <a:t>sẵn</a:t>
            </a:r>
            <a:r>
              <a:rPr lang="en-US" baseline="0"/>
              <a:t> sang </a:t>
            </a:r>
            <a:r>
              <a:rPr lang="en-US" baseline="0" err="1"/>
              <a:t>chưa</a:t>
            </a:r>
            <a:r>
              <a:rPr lang="en-US" baseline="0"/>
              <a:t>? </a:t>
            </a:r>
            <a:r>
              <a:rPr lang="en-US" baseline="0" err="1"/>
              <a:t>Chúng</a:t>
            </a:r>
            <a:r>
              <a:rPr lang="en-US" baseline="0"/>
              <a:t> ta </a:t>
            </a:r>
            <a:r>
              <a:rPr lang="en-US" baseline="0" err="1"/>
              <a:t>cùng</a:t>
            </a:r>
            <a:r>
              <a:rPr lang="en-US" baseline="0"/>
              <a:t> </a:t>
            </a:r>
            <a:r>
              <a:rPr lang="en-US" baseline="0" err="1"/>
              <a:t>bắt</a:t>
            </a:r>
            <a:r>
              <a:rPr lang="en-US" baseline="0"/>
              <a:t> </a:t>
            </a:r>
            <a:r>
              <a:rPr lang="en-US" baseline="0" err="1"/>
              <a:t>đầu</a:t>
            </a:r>
            <a:r>
              <a:rPr lang="en-US" baseline="0"/>
              <a:t> </a:t>
            </a:r>
            <a:r>
              <a:rPr lang="en-US" baseline="0" err="1"/>
              <a:t>nhé</a:t>
            </a:r>
            <a:r>
              <a:rPr lang="en-US" baseline="0"/>
              <a:t>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51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9" name="Picture 8" descr="Closeup of test tub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GV. ThS Phạm Lê Thanh</a:t>
            </a:r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GV. ThS Phạm Lê Thanh</a:t>
            </a:r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GV. ThS Phạm Lê Thanh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392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GV. ThS Phạm Lê Thanh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79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GV. ThS Phạm Lê Thanh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393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GV. ThS Phạm Lê Thanh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026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GV. ThS Phạm Lê Thanh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683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GV. ThS Phạm Lê Thanh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70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GV. ThS Phạm Lê Thanh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210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GV. ThS Phạm Lê Thanh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29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GV. ThS Phạm Lê Thanh</a:t>
            </a:r>
            <a:endParaRPr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GV. ThS Phạm Lê Thanh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22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GV. ThS Phạm Lê Thanh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386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GV. ThS Phạm Lê Thanh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82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219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60000" y="719996"/>
            <a:ext cx="10272000" cy="6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Fira Sans Condensed"/>
              <a:buNone/>
              <a:defRPr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7954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8966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019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649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471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094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941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69BFCA-C594-4D00-9766-C46C08CCE60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94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007F55-6A7B-4732-864A-08687105290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13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33C0F6-F756-4401-ACBF-314A53CEBB9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9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9D659-E79C-47C8-8A3F-6E456939C44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75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180D83-06F4-4ABF-A25E-20FFE2B9FFC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0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65F94C-B175-4CE7-93BD-8731F0A1A03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01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16192-B771-44CD-A19D-A340C43F02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40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E7A74E-0DFB-4393-9965-622AE90C5DB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66E6C3-6FB0-433E-9141-EF12A7DD52D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GV. ThS Phạm Lê Thanh</a:t>
            </a:r>
            <a:endParaRPr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D167A-2725-4FC0-848D-58AFF1CCF13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70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A78D6-F1FF-4E80-9CE8-1F668E7B101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95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DF4751-3AC2-4F29-8288-778C78D3F5E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206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C9D94A-B4D2-4F40-8465-2314242E9A9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62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GV. ThS Phạm Lê Thanh</a:t>
            </a:r>
            <a:endParaRPr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GV. ThS Phạm Lê Thanh</a:t>
            </a:r>
            <a:endParaRPr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GV. ThS Phạm Lê Thanh</a:t>
            </a:r>
            <a:endParaRPr/>
          </a:p>
        </p:txBody>
      </p:sp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GV. ThS Phạm Lê Thanh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GV. ThS Phạm Lê Thanh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7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Fira Sans Extra Condensed Medium"/>
              <a:buNone/>
              <a:defRPr sz="2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Fira Sans Extra Condensed Medium"/>
              <a:buChar char="○"/>
              <a:def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Fira Sans Extra Condensed Medium"/>
              <a:buChar char="■"/>
              <a:defRPr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1536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57FBE-0EBB-464E-AA3B-717F2F76CE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0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audio" Target="../media/audio2.wav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13.wmf"/><Relationship Id="rId5" Type="http://schemas.openxmlformats.org/officeDocument/2006/relationships/audio" Target="../media/audio5.wav"/><Relationship Id="rId10" Type="http://schemas.openxmlformats.org/officeDocument/2006/relationships/slide" Target="slide3.xml"/><Relationship Id="rId4" Type="http://schemas.openxmlformats.org/officeDocument/2006/relationships/audio" Target="../media/audio4.wav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audio" Target="../media/audio2.wav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13.wmf"/><Relationship Id="rId5" Type="http://schemas.openxmlformats.org/officeDocument/2006/relationships/audio" Target="../media/audio5.wav"/><Relationship Id="rId10" Type="http://schemas.openxmlformats.org/officeDocument/2006/relationships/slide" Target="slide3.xml"/><Relationship Id="rId4" Type="http://schemas.openxmlformats.org/officeDocument/2006/relationships/audio" Target="../media/audio4.wav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customXml" Target="../ink/ink1.xml"/><Relationship Id="rId3" Type="http://schemas.openxmlformats.org/officeDocument/2006/relationships/audio" Target="../media/audio2.wav"/><Relationship Id="rId7" Type="http://schemas.openxmlformats.org/officeDocument/2006/relationships/image" Target="../media/image10.emf"/><Relationship Id="rId12" Type="http://schemas.openxmlformats.org/officeDocument/2006/relationships/image" Target="../media/image13.wmf"/><Relationship Id="rId17" Type="http://schemas.openxmlformats.org/officeDocument/2006/relationships/image" Target="../media/image29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slide" Target="slide3.xml"/><Relationship Id="rId5" Type="http://schemas.openxmlformats.org/officeDocument/2006/relationships/audio" Target="../media/audio5.wav"/><Relationship Id="rId10" Type="http://schemas.openxmlformats.org/officeDocument/2006/relationships/slide" Target="slide8.xml"/><Relationship Id="rId4" Type="http://schemas.openxmlformats.org/officeDocument/2006/relationships/audio" Target="../media/audio4.wav"/><Relationship Id="rId9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audio" Target="../media/audio2.wav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13.wmf"/><Relationship Id="rId5" Type="http://schemas.openxmlformats.org/officeDocument/2006/relationships/audio" Target="../media/audio5.wav"/><Relationship Id="rId10" Type="http://schemas.openxmlformats.org/officeDocument/2006/relationships/slide" Target="slide9.xml"/><Relationship Id="rId4" Type="http://schemas.openxmlformats.org/officeDocument/2006/relationships/audio" Target="../media/audio4.wav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0" y="298301"/>
            <a:ext cx="3631061" cy="123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78" t="-2082" r="78" b="73888"/>
          <a:stretch/>
        </p:blipFill>
        <p:spPr>
          <a:xfrm>
            <a:off x="0" y="6077201"/>
            <a:ext cx="12192000" cy="1933575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57069" y="4147889"/>
            <a:ext cx="6910486" cy="69199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noProof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latin typeface="Arial"/>
              </a:rPr>
              <a:t>Giáo</a:t>
            </a:r>
            <a:r>
              <a:rPr lang="en-US" sz="2800" b="1" i="1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latin typeface="Arial"/>
              </a:rPr>
              <a:t> </a:t>
            </a:r>
            <a:r>
              <a:rPr lang="en-US" sz="2800" b="1" i="1" noProof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latin typeface="Arial"/>
              </a:rPr>
              <a:t>viên</a:t>
            </a:r>
            <a:r>
              <a:rPr lang="en-US" sz="2800" b="1" i="1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latin typeface="Arial"/>
              </a:rPr>
              <a:t>:            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uLnTx/>
                <a:uFillTx/>
                <a:latin typeface="Arial"/>
              </a:rPr>
              <a:t>Môn</a:t>
            </a:r>
            <a:r>
              <a:rPr kumimoji="0" lang="en-US" sz="2800" b="1" i="1" u="none" strike="noStrike" kern="1200" cap="none" spc="0" normalizeH="0" baseline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uLnTx/>
                <a:uFillTx/>
                <a:latin typeface="Arial"/>
              </a:rPr>
              <a:t>:</a:t>
            </a:r>
            <a:r>
              <a:rPr kumimoji="0" lang="en-US" sz="2800" b="1" i="1" u="none" strike="noStrike" kern="1200" cap="none" spc="0" normalizeH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uLnTx/>
                <a:uFillTx/>
                <a:latin typeface="Arial"/>
              </a:rPr>
              <a:t> </a:t>
            </a:r>
            <a:r>
              <a:rPr kumimoji="0" lang="en-US" sz="2800" b="1" i="1" u="none" strike="noStrike" kern="1200" cap="none" spc="0" normalizeH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uLnTx/>
                <a:uFillTx/>
                <a:latin typeface="Arial"/>
              </a:rPr>
              <a:t>Hóa</a:t>
            </a:r>
            <a:r>
              <a:rPr kumimoji="0" lang="en-US" sz="2800" b="1" i="1" u="none" strike="noStrike" kern="1200" cap="none" spc="0" normalizeH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uLnTx/>
                <a:uFillTx/>
                <a:latin typeface="Arial"/>
              </a:rPr>
              <a:t> </a:t>
            </a:r>
            <a:r>
              <a:rPr kumimoji="0" lang="en-US" sz="2800" b="1" i="1" u="none" strike="noStrike" kern="1200" cap="none" spc="0" normalizeH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uLnTx/>
                <a:uFillTx/>
                <a:latin typeface="Arial"/>
              </a:rPr>
              <a:t>học</a:t>
            </a:r>
            <a:endParaRPr kumimoji="0" lang="en-US" sz="2800" b="1" i="1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dist="38100" dir="2640000" algn="bl" rotWithShape="0">
                  <a:srgbClr val="E5E8E8">
                    <a:lumMod val="75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7683" y="2473124"/>
            <a:ext cx="11701561" cy="133375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latin typeface="Arial"/>
              </a:rPr>
              <a:t>CHÀO </a:t>
            </a:r>
            <a:r>
              <a:rPr lang="en-US" sz="5400" b="1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</a:rPr>
              <a:t>MỪNG CÁC </a:t>
            </a:r>
            <a:r>
              <a:rPr lang="en-US" sz="5400" b="1" dirty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</a:rPr>
              <a:t>EM HỌC SINH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dist="38100" dir="2640000" algn="bl" rotWithShape="0">
                  <a:srgbClr val="E5E8E8">
                    <a:lumMod val="75000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1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7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730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73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73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allAtOnce"/>
      <p:bldP spid="10" grpId="1" uiExpand="1" build="allAtOnce"/>
      <p:bldP spid="10" grpId="2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hanol-3D-ball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504" y="821520"/>
            <a:ext cx="3040350" cy="18954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35849" y="1115903"/>
            <a:ext cx="10649116" cy="69199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latin typeface="Arial"/>
              </a:rPr>
              <a:t>Bài</a:t>
            </a:r>
            <a:r>
              <a:rPr 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latin typeface="Arial"/>
              </a:rPr>
              <a:t> 20: ANCOL (</a:t>
            </a:r>
            <a:r>
              <a:rPr lang="en-US" sz="48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latin typeface="Arial"/>
              </a:rPr>
              <a:t>tiết</a:t>
            </a:r>
            <a:r>
              <a:rPr 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latin typeface="Arial"/>
              </a:rPr>
              <a:t> 2 )</a:t>
            </a:r>
            <a:endParaRPr lang="en-US" sz="48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rgbClr val="E5E8E8">
                    <a:lumMod val="75000"/>
                  </a:srgbClr>
                </a:outerShdw>
              </a:effectLst>
              <a:latin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36483" y="2964587"/>
            <a:ext cx="2327689" cy="234227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2700" cap="flat" cmpd="sng" algn="ctr">
            <a:solidFill>
              <a:srgbClr val="00B0E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536765" y="2333508"/>
            <a:ext cx="5649543" cy="691993"/>
          </a:xfrm>
          <a:prstGeom prst="rect">
            <a:avLst/>
          </a:prstGeom>
          <a:noFill/>
          <a:ln w="127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III. </a:t>
            </a:r>
            <a:r>
              <a:rPr kumimoji="0" lang="en-US" sz="3600" b="1" i="0" u="none" strike="noStrike" kern="120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chất</a:t>
            </a:r>
            <a:r>
              <a:rPr kumimoji="0" lang="en-US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3600" b="1" noProof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latin typeface="Arial"/>
              </a:rPr>
              <a:t>vật</a:t>
            </a:r>
            <a:r>
              <a:rPr lang="en-US" sz="3600" b="1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latin typeface="Arial"/>
              </a:rPr>
              <a:t> </a:t>
            </a:r>
            <a:r>
              <a:rPr lang="en-US" sz="3600" b="1" noProof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latin typeface="Arial"/>
              </a:rPr>
              <a:t>lý</a:t>
            </a:r>
            <a:endParaRPr kumimoji="0" lang="en-US" sz="36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3536765" y="3257433"/>
            <a:ext cx="8289475" cy="3098921"/>
          </a:xfrm>
          <a:prstGeom prst="rect">
            <a:avLst/>
          </a:prstGeom>
          <a:noFill/>
          <a:ln w="127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IV. </a:t>
            </a:r>
            <a:r>
              <a:rPr kumimoji="0" lang="en-US" sz="3600" b="1" i="0" u="none" strike="noStrike" kern="1200" cap="none" spc="0" normalizeH="0" baseline="0" noProof="0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chất</a:t>
            </a:r>
            <a:r>
              <a:rPr kumimoji="0" lang="en-US" sz="3600" b="1" i="0" u="none" strike="noStrike" kern="1200" cap="none" spc="0" normalizeH="0" noProof="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hóa</a:t>
            </a:r>
            <a:r>
              <a:rPr kumimoji="0" lang="en-US" sz="3600" b="1" i="0" u="none" strike="noStrike" kern="1200" cap="none" spc="0" normalizeH="0" noProof="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endParaRPr kumimoji="0" lang="en-US" sz="3600" b="1" i="0" u="none" strike="noStrike" kern="1200" cap="none" spc="0" normalizeH="0" noProof="0" dirty="0" smtClean="0">
              <a:ln w="12700">
                <a:noFill/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 b="1" baseline="0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Phản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ứng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thế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nguyên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tử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 H </a:t>
            </a:r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của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nhóm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 OH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Phản</a:t>
            </a:r>
            <a:r>
              <a:rPr kumimoji="0" lang="en-US" sz="3600" b="1" i="0" u="none" strike="noStrike" kern="1200" cap="none" spc="0" normalizeH="0" noProof="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ứng</a:t>
            </a:r>
            <a:r>
              <a:rPr kumimoji="0" lang="en-US" sz="3600" b="1" i="0" u="none" strike="noStrike" kern="1200" cap="none" spc="0" normalizeH="0" noProof="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tạo</a:t>
            </a:r>
            <a:r>
              <a:rPr kumimoji="0" lang="en-US" sz="3600" b="1" i="0" u="none" strike="noStrike" kern="1200" cap="none" spc="0" normalizeH="0" noProof="0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ether</a:t>
            </a:r>
          </a:p>
          <a:p>
            <a:pPr marL="742950" marR="0" lvl="0" indent="-7429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 b="1" baseline="0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Phản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ứng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tạo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prstClr val="white"/>
                </a:solidFill>
                <a:latin typeface="Arial"/>
              </a:rPr>
              <a:t> alkene</a:t>
            </a:r>
            <a:endParaRPr kumimoji="0" lang="en-US" sz="36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5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hanol-3D-ball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504" y="821520"/>
            <a:ext cx="3040350" cy="18954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235849" y="1115903"/>
            <a:ext cx="10649116" cy="69199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latin typeface="Arial"/>
              </a:rPr>
              <a:t>Bài</a:t>
            </a:r>
            <a:r>
              <a:rPr 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latin typeface="Arial"/>
              </a:rPr>
              <a:t> 20: ANCOL (</a:t>
            </a:r>
            <a:r>
              <a:rPr lang="en-US" sz="4800" b="1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latin typeface="Arial"/>
              </a:rPr>
              <a:t>tiết</a:t>
            </a:r>
            <a:r>
              <a:rPr lang="en-US" sz="48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latin typeface="Arial"/>
              </a:rPr>
              <a:t> 2 )</a:t>
            </a:r>
            <a:endParaRPr lang="en-US" sz="4800" b="1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rgbClr val="E5E8E8">
                    <a:lumMod val="75000"/>
                  </a:srgbClr>
                </a:outerShdw>
              </a:effectLst>
              <a:latin typeface="Arial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36483" y="2964587"/>
            <a:ext cx="2327689" cy="234227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2700" cap="flat" cmpd="sng" algn="ctr">
            <a:solidFill>
              <a:srgbClr val="00B0E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364172" y="2370998"/>
            <a:ext cx="5649543" cy="691993"/>
          </a:xfrm>
          <a:prstGeom prst="rect">
            <a:avLst/>
          </a:prstGeom>
          <a:noFill/>
          <a:ln w="127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III. </a:t>
            </a:r>
            <a:r>
              <a:rPr kumimoji="0" lang="en-US" sz="3600" b="1" i="0" u="none" strike="noStrike" kern="120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chất</a:t>
            </a:r>
            <a:r>
              <a:rPr kumimoji="0" lang="en-US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3600" b="1" noProof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latin typeface="Arial"/>
              </a:rPr>
              <a:t>vật</a:t>
            </a:r>
            <a:r>
              <a:rPr lang="en-US" sz="3600" b="1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latin typeface="Arial"/>
              </a:rPr>
              <a:t> </a:t>
            </a:r>
            <a:r>
              <a:rPr lang="en-US" sz="3600" b="1" noProof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latin typeface="Arial"/>
              </a:rPr>
              <a:t>lý</a:t>
            </a:r>
            <a:endParaRPr kumimoji="0" lang="en-US" sz="36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723580" y="3194339"/>
            <a:ext cx="5649543" cy="1981170"/>
          </a:xfrm>
          <a:prstGeom prst="rect">
            <a:avLst/>
          </a:prstGeom>
          <a:noFill/>
          <a:ln w="12700" cap="flat" cmpd="sng" algn="ctr">
            <a:solidFill>
              <a:srgbClr val="000000">
                <a:shade val="50000"/>
              </a:srgbClr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latin typeface="Arial"/>
              </a:rPr>
              <a:t>TRÒ CHƠI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latin typeface="Arial"/>
              </a:rPr>
              <a:t>“ HIỂU Ý ĐỒNG ĐỘI”</a:t>
            </a:r>
            <a:endParaRPr kumimoji="0" lang="en-US" sz="36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2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95501" y="3410269"/>
            <a:ext cx="3505200" cy="2065338"/>
            <a:chOff x="528" y="1273"/>
            <a:chExt cx="2208" cy="1301"/>
          </a:xfrm>
        </p:grpSpPr>
        <p:sp>
          <p:nvSpPr>
            <p:cNvPr id="37" name="Rectangle 36"/>
            <p:cNvSpPr/>
            <p:nvPr/>
          </p:nvSpPr>
          <p:spPr>
            <a:xfrm>
              <a:off x="528" y="1719"/>
              <a:ext cx="2208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sz="3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j-lt"/>
                  <a:ea typeface="Arial" panose="020B0604020202020204" pitchFamily="34" charset="0"/>
                </a:rPr>
                <a:t>R – CH – CH – O – H  </a:t>
              </a:r>
              <a:endParaRPr sz="36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80" y="1273"/>
              <a:ext cx="288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sz="3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j-lt"/>
                  <a:ea typeface="Arial" panose="020B0604020202020204" pitchFamily="34" charset="0"/>
                </a:rPr>
                <a:t>H</a:t>
              </a:r>
              <a:r>
                <a:rPr sz="3600" b="1" dirty="0">
                  <a:solidFill>
                    <a:srgbClr val="3333CC"/>
                  </a:solidFill>
                  <a:latin typeface="+mj-lt"/>
                  <a:ea typeface="Arial" panose="020B0604020202020204" pitchFamily="34" charset="0"/>
                </a:rPr>
                <a:t> </a:t>
              </a:r>
              <a:endParaRPr sz="3600" dirty="0">
                <a:solidFill>
                  <a:srgbClr val="3333CC"/>
                </a:solidFill>
                <a:latin typeface="+mj-lt"/>
                <a:ea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79" y="2190"/>
              <a:ext cx="288" cy="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sz="3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+mj-lt"/>
                  <a:ea typeface="Arial" panose="020B0604020202020204" pitchFamily="34" charset="0"/>
                </a:rPr>
                <a:t>H</a:t>
              </a:r>
              <a:r>
                <a:rPr sz="3600" b="1" dirty="0">
                  <a:solidFill>
                    <a:srgbClr val="3333CC"/>
                  </a:solidFill>
                  <a:latin typeface="+mj-lt"/>
                  <a:ea typeface="Arial" panose="020B0604020202020204" pitchFamily="34" charset="0"/>
                </a:rPr>
                <a:t> </a:t>
              </a:r>
              <a:endParaRPr sz="3600" dirty="0">
                <a:solidFill>
                  <a:srgbClr val="3333CC"/>
                </a:solidFill>
                <a:latin typeface="+mj-lt"/>
                <a:ea typeface="Arial" panose="020B0604020202020204" pitchFamily="34" charset="0"/>
              </a:endParaRPr>
            </a:p>
          </p:txBody>
        </p:sp>
        <p:sp>
          <p:nvSpPr>
            <p:cNvPr id="40" name="Line 8"/>
            <p:cNvSpPr/>
            <p:nvPr/>
          </p:nvSpPr>
          <p:spPr>
            <a:xfrm>
              <a:off x="1080" y="1584"/>
              <a:ext cx="0" cy="192"/>
            </a:xfrm>
            <a:prstGeom prst="line">
              <a:avLst/>
            </a:prstGeom>
            <a:ln w="22225" cap="flat" cmpd="sng">
              <a:noFill/>
              <a:prstDash val="solid"/>
              <a:headEnd type="none" w="med" len="med"/>
              <a:tailEnd type="none" w="med" len="med"/>
            </a:ln>
          </p:spPr>
        </p:sp>
        <p:sp>
          <p:nvSpPr>
            <p:cNvPr id="41" name="Line 9"/>
            <p:cNvSpPr/>
            <p:nvPr/>
          </p:nvSpPr>
          <p:spPr>
            <a:xfrm>
              <a:off x="1608" y="1998"/>
              <a:ext cx="0" cy="192"/>
            </a:xfrm>
            <a:prstGeom prst="line">
              <a:avLst/>
            </a:prstGeom>
            <a:ln w="22225" cap="flat" cmpd="sng">
              <a:noFill/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" name="Freeform 12"/>
          <p:cNvSpPr/>
          <p:nvPr/>
        </p:nvSpPr>
        <p:spPr>
          <a:xfrm>
            <a:off x="5909267" y="4147179"/>
            <a:ext cx="1930400" cy="711200"/>
          </a:xfrm>
          <a:custGeom>
            <a:avLst/>
            <a:gdLst/>
            <a:ahLst/>
            <a:cxnLst>
              <a:cxn ang="0">
                <a:pos x="161290000" y="0"/>
              </a:cxn>
              <a:cxn ang="0">
                <a:pos x="161290000" y="967740000"/>
              </a:cxn>
              <a:cxn ang="0">
                <a:pos x="1129030000" y="967740000"/>
              </a:cxn>
              <a:cxn ang="0">
                <a:pos x="2147483647" y="967740000"/>
              </a:cxn>
            </a:cxnLst>
            <a:rect l="0" t="0" r="0" b="0"/>
            <a:pathLst>
              <a:path w="1216" h="448">
                <a:moveTo>
                  <a:pt x="64" y="0"/>
                </a:moveTo>
                <a:cubicBezTo>
                  <a:pt x="32" y="160"/>
                  <a:pt x="0" y="320"/>
                  <a:pt x="64" y="384"/>
                </a:cubicBezTo>
                <a:cubicBezTo>
                  <a:pt x="128" y="448"/>
                  <a:pt x="256" y="384"/>
                  <a:pt x="448" y="384"/>
                </a:cubicBezTo>
                <a:cubicBezTo>
                  <a:pt x="640" y="384"/>
                  <a:pt x="1080" y="384"/>
                  <a:pt x="1216" y="384"/>
                </a:cubicBezTo>
              </a:path>
            </a:pathLst>
          </a:custGeom>
          <a:noFill/>
          <a:ln w="38100" cap="flat" cmpd="sng">
            <a:solidFill>
              <a:srgbClr val="FF9933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j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019559" y="4170624"/>
            <a:ext cx="2679700" cy="1092200"/>
          </a:xfrm>
          <a:custGeom>
            <a:avLst/>
            <a:gdLst/>
            <a:ahLst/>
            <a:cxnLst>
              <a:cxn ang="0">
                <a:pos x="141128750" y="0"/>
              </a:cxn>
              <a:cxn ang="0">
                <a:pos x="141128750" y="1451610000"/>
              </a:cxn>
              <a:cxn ang="0">
                <a:pos x="987901250" y="1693545000"/>
              </a:cxn>
              <a:cxn ang="0">
                <a:pos x="2147483647" y="1693545000"/>
              </a:cxn>
            </a:cxnLst>
            <a:rect l="0" t="0" r="0" b="0"/>
            <a:pathLst>
              <a:path w="1688" h="688">
                <a:moveTo>
                  <a:pt x="56" y="0"/>
                </a:moveTo>
                <a:cubicBezTo>
                  <a:pt x="28" y="232"/>
                  <a:pt x="0" y="464"/>
                  <a:pt x="56" y="576"/>
                </a:cubicBezTo>
                <a:cubicBezTo>
                  <a:pt x="112" y="688"/>
                  <a:pt x="120" y="656"/>
                  <a:pt x="392" y="672"/>
                </a:cubicBezTo>
                <a:cubicBezTo>
                  <a:pt x="664" y="688"/>
                  <a:pt x="1176" y="680"/>
                  <a:pt x="1688" y="672"/>
                </a:cubicBezTo>
              </a:path>
            </a:pathLst>
          </a:custGeom>
          <a:noFill/>
          <a:ln w="38100" cap="flat" cmpd="sng">
            <a:solidFill>
              <a:srgbClr val="2DFF2D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505887" y="4110962"/>
            <a:ext cx="3193898" cy="1862264"/>
            <a:chOff x="1296" y="1248"/>
            <a:chExt cx="1440" cy="816"/>
          </a:xfrm>
        </p:grpSpPr>
        <p:sp>
          <p:nvSpPr>
            <p:cNvPr id="30" name="Line 13"/>
            <p:cNvSpPr/>
            <p:nvPr/>
          </p:nvSpPr>
          <p:spPr>
            <a:xfrm>
              <a:off x="2496" y="1248"/>
              <a:ext cx="240" cy="0"/>
            </a:xfrm>
            <a:prstGeom prst="line">
              <a:avLst/>
            </a:prstGeom>
            <a:ln w="57150" cap="flat" cmpd="thinThick">
              <a:solidFill>
                <a:srgbClr val="FF65FF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1" name="Line 14"/>
            <p:cNvSpPr/>
            <p:nvPr/>
          </p:nvSpPr>
          <p:spPr>
            <a:xfrm>
              <a:off x="2736" y="1248"/>
              <a:ext cx="0" cy="624"/>
            </a:xfrm>
            <a:prstGeom prst="line">
              <a:avLst/>
            </a:prstGeom>
            <a:ln w="57150" cap="flat" cmpd="thinThick">
              <a:solidFill>
                <a:srgbClr val="FF65FF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>
                <a:latin typeface="+mj-lt"/>
              </a:endParaRPr>
            </a:p>
          </p:txBody>
        </p:sp>
        <p:sp>
          <p:nvSpPr>
            <p:cNvPr id="32" name="Line 15"/>
            <p:cNvSpPr/>
            <p:nvPr/>
          </p:nvSpPr>
          <p:spPr>
            <a:xfrm>
              <a:off x="2496" y="1248"/>
              <a:ext cx="0" cy="288"/>
            </a:xfrm>
            <a:prstGeom prst="line">
              <a:avLst/>
            </a:prstGeom>
            <a:ln w="57150" cap="flat" cmpd="thinThick">
              <a:solidFill>
                <a:srgbClr val="FF65FF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3" name="Line 16"/>
            <p:cNvSpPr/>
            <p:nvPr/>
          </p:nvSpPr>
          <p:spPr>
            <a:xfrm flipH="1">
              <a:off x="1296" y="1536"/>
              <a:ext cx="1200" cy="0"/>
            </a:xfrm>
            <a:prstGeom prst="line">
              <a:avLst/>
            </a:prstGeom>
            <a:ln w="57150" cap="flat" cmpd="thinThick">
              <a:solidFill>
                <a:srgbClr val="FF65FF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4" name="Line 17"/>
            <p:cNvSpPr/>
            <p:nvPr/>
          </p:nvSpPr>
          <p:spPr>
            <a:xfrm>
              <a:off x="1296" y="1536"/>
              <a:ext cx="0" cy="336"/>
            </a:xfrm>
            <a:prstGeom prst="line">
              <a:avLst/>
            </a:prstGeom>
            <a:ln w="57150" cap="flat" cmpd="thinThick">
              <a:solidFill>
                <a:srgbClr val="FF65FF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5" name="Line 18"/>
            <p:cNvSpPr/>
            <p:nvPr/>
          </p:nvSpPr>
          <p:spPr>
            <a:xfrm>
              <a:off x="1296" y="1872"/>
              <a:ext cx="1440" cy="0"/>
            </a:xfrm>
            <a:prstGeom prst="line">
              <a:avLst/>
            </a:prstGeom>
            <a:ln w="57150" cap="flat" cmpd="thinThick">
              <a:solidFill>
                <a:srgbClr val="FF65FF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6" name="Line 19"/>
            <p:cNvSpPr/>
            <p:nvPr/>
          </p:nvSpPr>
          <p:spPr>
            <a:xfrm>
              <a:off x="2016" y="1872"/>
              <a:ext cx="0" cy="192"/>
            </a:xfrm>
            <a:prstGeom prst="line">
              <a:avLst/>
            </a:prstGeom>
            <a:ln w="57150" cap="flat" cmpd="thinThick">
              <a:solidFill>
                <a:srgbClr val="FF65FF"/>
              </a:solidFill>
              <a:prstDash val="dash"/>
              <a:headEnd type="none" w="med" len="med"/>
              <a:tailEnd type="triangle" w="med" len="med"/>
            </a:ln>
          </p:spPr>
        </p:sp>
      </p:grpSp>
      <p:grpSp>
        <p:nvGrpSpPr>
          <p:cNvPr id="16" name="Group 15"/>
          <p:cNvGrpSpPr/>
          <p:nvPr/>
        </p:nvGrpSpPr>
        <p:grpSpPr>
          <a:xfrm>
            <a:off x="2971801" y="3322682"/>
            <a:ext cx="4827895" cy="1348371"/>
            <a:chOff x="864" y="1296"/>
            <a:chExt cx="2544" cy="720"/>
          </a:xfrm>
        </p:grpSpPr>
        <p:sp>
          <p:nvSpPr>
            <p:cNvPr id="23" name="Line 21"/>
            <p:cNvSpPr/>
            <p:nvPr/>
          </p:nvSpPr>
          <p:spPr>
            <a:xfrm>
              <a:off x="2016" y="1728"/>
              <a:ext cx="0" cy="288"/>
            </a:xfrm>
            <a:prstGeom prst="line">
              <a:avLst/>
            </a:prstGeom>
            <a:ln w="38100" cap="flat" cmpd="sng">
              <a:solidFill>
                <a:srgbClr val="00FFFF"/>
              </a:solidFill>
              <a:prstDash val="sysDash"/>
              <a:headEnd type="none" w="med" len="med"/>
              <a:tailEnd type="none" w="med" len="med"/>
            </a:ln>
          </p:spPr>
        </p:sp>
        <p:sp>
          <p:nvSpPr>
            <p:cNvPr id="24" name="Line 22"/>
            <p:cNvSpPr/>
            <p:nvPr/>
          </p:nvSpPr>
          <p:spPr>
            <a:xfrm>
              <a:off x="2016" y="2016"/>
              <a:ext cx="768" cy="0"/>
            </a:xfrm>
            <a:prstGeom prst="line">
              <a:avLst/>
            </a:prstGeom>
            <a:ln w="38100" cap="flat" cmpd="sng">
              <a:solidFill>
                <a:srgbClr val="00FFFF"/>
              </a:solidFill>
              <a:prstDash val="sysDash"/>
              <a:headEnd type="none" w="med" len="med"/>
              <a:tailEnd type="none" w="med" len="med"/>
            </a:ln>
          </p:spPr>
        </p:sp>
        <p:sp>
          <p:nvSpPr>
            <p:cNvPr id="25" name="Line 23"/>
            <p:cNvSpPr/>
            <p:nvPr/>
          </p:nvSpPr>
          <p:spPr>
            <a:xfrm flipH="1" flipV="1">
              <a:off x="2784" y="1296"/>
              <a:ext cx="7" cy="720"/>
            </a:xfrm>
            <a:prstGeom prst="line">
              <a:avLst/>
            </a:prstGeom>
            <a:ln w="38100" cap="flat" cmpd="sng">
              <a:solidFill>
                <a:srgbClr val="00FFFF"/>
              </a:solidFill>
              <a:prstDash val="sysDash"/>
              <a:headEnd type="none" w="med" len="med"/>
              <a:tailEnd type="none" w="med" len="med"/>
            </a:ln>
          </p:spPr>
        </p:sp>
        <p:sp>
          <p:nvSpPr>
            <p:cNvPr id="26" name="Line 24"/>
            <p:cNvSpPr/>
            <p:nvPr/>
          </p:nvSpPr>
          <p:spPr>
            <a:xfrm flipH="1">
              <a:off x="864" y="1728"/>
              <a:ext cx="1152" cy="0"/>
            </a:xfrm>
            <a:prstGeom prst="line">
              <a:avLst/>
            </a:prstGeom>
            <a:ln w="38100" cap="flat" cmpd="sng">
              <a:solidFill>
                <a:srgbClr val="00FFFF"/>
              </a:solidFill>
              <a:prstDash val="sysDash"/>
              <a:headEnd type="none" w="med" len="med"/>
              <a:tailEnd type="none" w="med" len="med"/>
            </a:ln>
          </p:spPr>
        </p:sp>
        <p:sp>
          <p:nvSpPr>
            <p:cNvPr id="27" name="Line 25"/>
            <p:cNvSpPr/>
            <p:nvPr/>
          </p:nvSpPr>
          <p:spPr>
            <a:xfrm flipV="1">
              <a:off x="864" y="1296"/>
              <a:ext cx="0" cy="432"/>
            </a:xfrm>
            <a:prstGeom prst="line">
              <a:avLst/>
            </a:prstGeom>
            <a:ln w="38100" cap="flat" cmpd="sng">
              <a:solidFill>
                <a:srgbClr val="00FFFF"/>
              </a:solidFill>
              <a:prstDash val="sysDash"/>
              <a:headEnd type="none" w="med" len="med"/>
              <a:tailEnd type="none" w="med" len="med"/>
            </a:ln>
          </p:spPr>
        </p:sp>
        <p:sp>
          <p:nvSpPr>
            <p:cNvPr id="28" name="Line 26"/>
            <p:cNvSpPr/>
            <p:nvPr/>
          </p:nvSpPr>
          <p:spPr>
            <a:xfrm>
              <a:off x="864" y="1296"/>
              <a:ext cx="1920" cy="0"/>
            </a:xfrm>
            <a:prstGeom prst="line">
              <a:avLst/>
            </a:prstGeom>
            <a:ln w="38100" cap="flat" cmpd="sng">
              <a:solidFill>
                <a:srgbClr val="00FFFF"/>
              </a:solidFill>
              <a:prstDash val="sysDash"/>
              <a:headEnd type="none" w="med" len="med"/>
              <a:tailEnd type="none" w="med" len="med"/>
            </a:ln>
          </p:spPr>
        </p:sp>
        <p:sp>
          <p:nvSpPr>
            <p:cNvPr id="29" name="Line 27"/>
            <p:cNvSpPr/>
            <p:nvPr/>
          </p:nvSpPr>
          <p:spPr>
            <a:xfrm>
              <a:off x="2784" y="1296"/>
              <a:ext cx="624" cy="0"/>
            </a:xfrm>
            <a:prstGeom prst="line">
              <a:avLst/>
            </a:prstGeom>
            <a:ln w="38100" cap="flat" cmpd="sng">
              <a:solidFill>
                <a:srgbClr val="00FFFF"/>
              </a:solidFill>
              <a:prstDash val="sysDash"/>
              <a:headEnd type="none" w="med" len="med"/>
              <a:tailEnd type="triangle" w="med" len="med"/>
            </a:ln>
          </p:spPr>
        </p:sp>
      </p:grp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7799696" y="4336402"/>
            <a:ext cx="30480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b="1">
                <a:latin typeface="+mj-lt"/>
                <a:ea typeface="Arial" panose="020B0604020202020204" pitchFamily="34" charset="0"/>
              </a:rPr>
              <a:t>(1) </a:t>
            </a:r>
            <a:r>
              <a:rPr sz="2800" b="1">
                <a:latin typeface="+mj-lt"/>
                <a:ea typeface="Arial" panose="020B0604020202020204" pitchFamily="34" charset="0"/>
              </a:rPr>
              <a:t>Thế </a:t>
            </a:r>
            <a:r>
              <a:rPr sz="2800" b="1" dirty="0">
                <a:latin typeface="+mj-lt"/>
                <a:ea typeface="Arial" panose="020B0604020202020204" pitchFamily="34" charset="0"/>
              </a:rPr>
              <a:t>nguyên tử H </a:t>
            </a:r>
            <a:endParaRPr sz="2800" dirty="0">
              <a:latin typeface="+mj-lt"/>
              <a:ea typeface="Arial" panose="020B0604020202020204" pitchFamily="34" charset="0"/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7651845" y="4962248"/>
            <a:ext cx="28956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b="1">
                <a:latin typeface="+mj-lt"/>
                <a:ea typeface="Arial" panose="020B0604020202020204" pitchFamily="34" charset="0"/>
              </a:rPr>
              <a:t>(2) </a:t>
            </a:r>
            <a:r>
              <a:rPr sz="2800" b="1">
                <a:latin typeface="+mj-lt"/>
                <a:ea typeface="Arial" panose="020B0604020202020204" pitchFamily="34" charset="0"/>
              </a:rPr>
              <a:t>Thế </a:t>
            </a:r>
            <a:r>
              <a:rPr sz="2800" b="1" dirty="0">
                <a:latin typeface="+mj-lt"/>
                <a:ea typeface="Arial" panose="020B0604020202020204" pitchFamily="34" charset="0"/>
              </a:rPr>
              <a:t>nhóm –OH </a:t>
            </a:r>
            <a:endParaRPr sz="2800" dirty="0">
              <a:latin typeface="+mj-lt"/>
              <a:ea typeface="Arial" panose="020B0604020202020204" pitchFamily="34" charset="0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7798557" y="2998425"/>
            <a:ext cx="2297944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b="1">
                <a:latin typeface="+mj-lt"/>
                <a:ea typeface="Arial" panose="020B0604020202020204" pitchFamily="34" charset="0"/>
              </a:rPr>
              <a:t>(3) </a:t>
            </a:r>
            <a:r>
              <a:rPr sz="2800" b="1">
                <a:latin typeface="+mj-lt"/>
                <a:ea typeface="Arial" panose="020B0604020202020204" pitchFamily="34" charset="0"/>
              </a:rPr>
              <a:t>Tách </a:t>
            </a:r>
            <a:r>
              <a:rPr sz="2800" b="1" dirty="0">
                <a:latin typeface="+mj-lt"/>
                <a:ea typeface="Arial" panose="020B0604020202020204" pitchFamily="34" charset="0"/>
              </a:rPr>
              <a:t>nước </a:t>
            </a:r>
            <a:endParaRPr sz="2800" dirty="0">
              <a:latin typeface="+mj-lt"/>
              <a:ea typeface="Arial" panose="020B0604020202020204" pitchFamily="34" charset="0"/>
            </a:endParaRP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2711795" y="5891944"/>
            <a:ext cx="44958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b="1">
                <a:latin typeface="+mj-lt"/>
                <a:ea typeface="Arial" panose="020B0604020202020204" pitchFamily="34" charset="0"/>
              </a:rPr>
              <a:t>(4) </a:t>
            </a:r>
            <a:r>
              <a:rPr sz="2800" b="1">
                <a:latin typeface="+mj-lt"/>
                <a:ea typeface="Arial" panose="020B0604020202020204" pitchFamily="34" charset="0"/>
              </a:rPr>
              <a:t>Oxi </a:t>
            </a:r>
            <a:r>
              <a:rPr sz="2800" b="1" dirty="0">
                <a:latin typeface="+mj-lt"/>
                <a:ea typeface="Arial" panose="020B0604020202020204" pitchFamily="34" charset="0"/>
              </a:rPr>
              <a:t>hóa không hoàn toàn</a:t>
            </a:r>
            <a:endParaRPr sz="2800" dirty="0">
              <a:latin typeface="+mj-lt"/>
              <a:ea typeface="Arial" panose="020B0604020202020204" pitchFamily="34" charset="0"/>
            </a:endParaRPr>
          </a:p>
        </p:txBody>
      </p:sp>
      <p:sp>
        <p:nvSpPr>
          <p:cNvPr id="21" name="Line 33"/>
          <p:cNvSpPr/>
          <p:nvPr/>
        </p:nvSpPr>
        <p:spPr>
          <a:xfrm>
            <a:off x="4906061" y="4453417"/>
            <a:ext cx="442064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" name="Line 34"/>
          <p:cNvSpPr/>
          <p:nvPr/>
        </p:nvSpPr>
        <p:spPr>
          <a:xfrm flipH="1">
            <a:off x="5706817" y="4453417"/>
            <a:ext cx="42763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IV. Tính chất hóa học</a:t>
            </a:r>
            <a:endParaRPr lang="en-US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344" r="25474" b="37162"/>
          <a:stretch/>
        </p:blipFill>
        <p:spPr>
          <a:xfrm rot="5400000">
            <a:off x="4356807" y="4460302"/>
            <a:ext cx="394281" cy="76930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65510" y="3514033"/>
            <a:ext cx="913070" cy="110105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7333"/>
              </p:ext>
            </p:extLst>
          </p:nvPr>
        </p:nvGraphicFramePr>
        <p:xfrm>
          <a:off x="1135453" y="1625518"/>
          <a:ext cx="4129896" cy="1463040"/>
        </p:xfrm>
        <a:graphic>
          <a:graphicData uri="http://schemas.openxmlformats.org/drawingml/2006/table">
            <a:tbl>
              <a:tblPr firstRow="1" bandRow="1"/>
              <a:tblGrid>
                <a:gridCol w="1376632">
                  <a:extLst>
                    <a:ext uri="{9D8B030D-6E8A-4147-A177-3AD203B41FA5}">
                      <a16:colId xmlns:a16="http://schemas.microsoft.com/office/drawing/2014/main" val="3043579827"/>
                    </a:ext>
                  </a:extLst>
                </a:gridCol>
                <a:gridCol w="1376632">
                  <a:extLst>
                    <a:ext uri="{9D8B030D-6E8A-4147-A177-3AD203B41FA5}">
                      <a16:colId xmlns:a16="http://schemas.microsoft.com/office/drawing/2014/main" val="2711093281"/>
                    </a:ext>
                  </a:extLst>
                </a:gridCol>
                <a:gridCol w="1376632">
                  <a:extLst>
                    <a:ext uri="{9D8B030D-6E8A-4147-A177-3AD203B41FA5}">
                      <a16:colId xmlns:a16="http://schemas.microsoft.com/office/drawing/2014/main" val="296990316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b="0" smtClean="0"/>
                        <a:t>Giá</a:t>
                      </a:r>
                      <a:r>
                        <a:rPr lang="en-US" sz="2600" b="0" baseline="0" smtClean="0"/>
                        <a:t> trị độ âm điện</a:t>
                      </a:r>
                      <a:endParaRPr lang="en-US" sz="2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36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smtClean="0"/>
                        <a:t>C</a:t>
                      </a:r>
                      <a:endParaRPr lang="en-US" sz="2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smtClean="0"/>
                        <a:t>O</a:t>
                      </a:r>
                      <a:endParaRPr lang="en-US" sz="2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smtClean="0"/>
                        <a:t>H</a:t>
                      </a:r>
                      <a:endParaRPr lang="en-US" sz="2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4575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600" b="0" smtClean="0"/>
                        <a:t>2,55</a:t>
                      </a:r>
                      <a:endParaRPr lang="en-US" sz="2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smtClean="0"/>
                        <a:t>3,44</a:t>
                      </a:r>
                      <a:endParaRPr lang="en-US" sz="2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smtClean="0"/>
                        <a:t>2,20</a:t>
                      </a:r>
                      <a:endParaRPr lang="en-US" sz="26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5279472"/>
                  </a:ext>
                </a:extLst>
              </a:tr>
            </a:tbl>
          </a:graphicData>
        </a:graphic>
      </p:graphicFrame>
      <p:pic>
        <p:nvPicPr>
          <p:cNvPr id="48" name="Picture 47" descr="Ethanol-3D-ball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964" y="432559"/>
            <a:ext cx="3040350" cy="189547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2847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35727797"/>
              </p:ext>
            </p:extLst>
          </p:nvPr>
        </p:nvGraphicFramePr>
        <p:xfrm>
          <a:off x="346881" y="1466629"/>
          <a:ext cx="11498237" cy="437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IV. Tính chất hóa học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180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Alternate Process 23"/>
          <p:cNvSpPr/>
          <p:nvPr/>
        </p:nvSpPr>
        <p:spPr>
          <a:xfrm>
            <a:off x="749613" y="1583514"/>
            <a:ext cx="5077981" cy="644498"/>
          </a:xfrm>
          <a:prstGeom prst="flowChartAlternateProcess">
            <a:avLst/>
          </a:prstGeom>
          <a:noFill/>
          <a:ln w="28575">
            <a:solidFill>
              <a:srgbClr val="F2760D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ancol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9612" y="2305373"/>
            <a:ext cx="4422888" cy="602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Tác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 kim loại kiềm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C9F40-B079-4B71-A627-7266DFEA7F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gray">
          <a:xfrm>
            <a:off x="0" y="784023"/>
            <a:ext cx="12192000" cy="563562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1.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Phản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ứng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thế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H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nhóm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OH</a:t>
            </a: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1066800" y="45242"/>
            <a:ext cx="10058400" cy="742673"/>
          </a:xfrm>
        </p:spPr>
        <p:txBody>
          <a:bodyPr/>
          <a:lstStyle/>
          <a:p>
            <a:r>
              <a:rPr lang="en-US" b="1" smtClean="0"/>
              <a:t>IV. Tính chất hóa học</a:t>
            </a:r>
            <a:endParaRPr lang="en-US" b="1"/>
          </a:p>
        </p:txBody>
      </p:sp>
      <p:grpSp>
        <p:nvGrpSpPr>
          <p:cNvPr id="12" name="Group 11"/>
          <p:cNvGrpSpPr/>
          <p:nvPr/>
        </p:nvGrpSpPr>
        <p:grpSpPr>
          <a:xfrm>
            <a:off x="749612" y="3039477"/>
            <a:ext cx="6215049" cy="543739"/>
            <a:chOff x="749612" y="3039477"/>
            <a:chExt cx="6215049" cy="543739"/>
          </a:xfrm>
        </p:grpSpPr>
        <p:sp>
          <p:nvSpPr>
            <p:cNvPr id="4" name="Rectangle 3"/>
            <p:cNvSpPr/>
            <p:nvPr/>
          </p:nvSpPr>
          <p:spPr>
            <a:xfrm>
              <a:off x="749612" y="3049737"/>
              <a:ext cx="61013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 smtClean="0">
                  <a:ea typeface="Calibri" panose="020F0502020204030204" pitchFamily="34" charset="0"/>
                </a:rPr>
                <a:t>C</a:t>
              </a:r>
              <a:r>
                <a:rPr lang="pt-BR" sz="2800" baseline="-25000" smtClean="0">
                  <a:ea typeface="Calibri" panose="020F0502020204030204" pitchFamily="34" charset="0"/>
                </a:rPr>
                <a:t>2</a:t>
              </a:r>
              <a:r>
                <a:rPr lang="pt-BR" sz="2800" smtClean="0">
                  <a:ea typeface="Calibri" panose="020F0502020204030204" pitchFamily="34" charset="0"/>
                </a:rPr>
                <a:t>H</a:t>
              </a:r>
              <a:r>
                <a:rPr lang="pt-BR" sz="2800" baseline="-25000" smtClean="0">
                  <a:ea typeface="Calibri" panose="020F0502020204030204" pitchFamily="34" charset="0"/>
                </a:rPr>
                <a:t>5</a:t>
              </a:r>
              <a:r>
                <a:rPr lang="pt-BR" sz="2800" smtClean="0">
                  <a:ea typeface="Calibri" panose="020F0502020204030204" pitchFamily="34" charset="0"/>
                </a:rPr>
                <a:t>-OH + Na → C</a:t>
              </a:r>
              <a:r>
                <a:rPr lang="pt-BR" sz="2800" baseline="-25000" smtClean="0">
                  <a:ea typeface="Calibri" panose="020F0502020204030204" pitchFamily="34" charset="0"/>
                </a:rPr>
                <a:t>2</a:t>
              </a:r>
              <a:r>
                <a:rPr lang="pt-BR" sz="2800" smtClean="0">
                  <a:ea typeface="Calibri" panose="020F0502020204030204" pitchFamily="34" charset="0"/>
                </a:rPr>
                <a:t>H</a:t>
              </a:r>
              <a:r>
                <a:rPr lang="pt-BR" sz="2800" baseline="-25000" smtClean="0">
                  <a:ea typeface="Calibri" panose="020F0502020204030204" pitchFamily="34" charset="0"/>
                </a:rPr>
                <a:t>5</a:t>
              </a:r>
              <a:r>
                <a:rPr lang="pt-BR" sz="2800" smtClean="0">
                  <a:ea typeface="Calibri" panose="020F0502020204030204" pitchFamily="34" charset="0"/>
                </a:rPr>
                <a:t>-ONa + 1/2 H</a:t>
              </a:r>
              <a:r>
                <a:rPr lang="pt-BR" sz="2800" baseline="-25000" smtClean="0">
                  <a:ea typeface="Calibri" panose="020F0502020204030204" pitchFamily="34" charset="0"/>
                </a:rPr>
                <a:t>2</a:t>
              </a:r>
              <a:endParaRPr lang="en-US" sz="2800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6431181" y="3049737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>
                  <a:solidFill>
                    <a:prstClr val="white"/>
                  </a:solidFill>
                  <a:ea typeface="Calibri" panose="020F0502020204030204" pitchFamily="34" charset="0"/>
                </a:rPr>
                <a:t>→</a:t>
              </a: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690414" y="3573572"/>
            <a:ext cx="1604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>
                <a:ea typeface="Calibri" panose="020F0502020204030204" pitchFamily="34" charset="0"/>
              </a:rPr>
              <a:t>n</a:t>
            </a:r>
            <a:r>
              <a:rPr lang="pt-BR" sz="2400" smtClean="0">
                <a:ea typeface="Calibri" panose="020F0502020204030204" pitchFamily="34" charset="0"/>
              </a:rPr>
              <a:t>atri etylat</a:t>
            </a:r>
            <a:endParaRPr lang="en-US" sz="2400"/>
          </a:p>
        </p:txBody>
      </p:sp>
      <p:pic>
        <p:nvPicPr>
          <p:cNvPr id="5" name="Phản ứng C2H5OH + Na ( sưu tầm 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3025.716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28" y="45242"/>
            <a:ext cx="12027899" cy="67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4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4" grpId="0" animBg="1"/>
      <p:bldP spid="13" grpId="0"/>
      <p:bldP spid="20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21636" y="1586329"/>
            <a:ext cx="5077981" cy="644498"/>
          </a:xfrm>
          <a:prstGeom prst="rect">
            <a:avLst/>
          </a:prstGeom>
          <a:noFill/>
          <a:ln w="28575">
            <a:solidFill>
              <a:srgbClr val="F2760D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ancol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C9F40-B079-4B71-A627-7266DFEA7F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gray">
          <a:xfrm>
            <a:off x="0" y="784023"/>
            <a:ext cx="12192000" cy="563562"/>
          </a:xfrm>
          <a:prstGeom prst="rect">
            <a:avLst/>
          </a:prstGeom>
          <a:solidFill>
            <a:schemeClr val="accent4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1.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Phản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ứng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thế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nguyên</a:t>
            </a:r>
            <a:r>
              <a:rPr kumimoji="0" lang="en-US" sz="2800" b="1" i="0" u="none" strike="noStrike" kern="0" cap="none" spc="0" normalizeH="0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noProof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tử</a:t>
            </a:r>
            <a:r>
              <a:rPr kumimoji="0" lang="en-US" sz="2800" b="1" i="0" u="none" strike="noStrike" kern="0" cap="none" spc="0" normalizeH="0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nhóm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OH</a:t>
            </a:r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>
          <a:xfrm>
            <a:off x="1066800" y="45242"/>
            <a:ext cx="10058400" cy="742673"/>
          </a:xfrm>
        </p:spPr>
        <p:txBody>
          <a:bodyPr/>
          <a:lstStyle/>
          <a:p>
            <a:r>
              <a:rPr lang="en-US" b="1" smtClean="0"/>
              <a:t>IV. Tính chất hóa học</a:t>
            </a:r>
            <a:endParaRPr lang="en-US" b="1"/>
          </a:p>
        </p:txBody>
      </p:sp>
      <p:grpSp>
        <p:nvGrpSpPr>
          <p:cNvPr id="14" name="Group 13"/>
          <p:cNvGrpSpPr/>
          <p:nvPr/>
        </p:nvGrpSpPr>
        <p:grpSpPr>
          <a:xfrm>
            <a:off x="2379056" y="3337536"/>
            <a:ext cx="5876376" cy="543739"/>
            <a:chOff x="2201635" y="3054245"/>
            <a:chExt cx="5876376" cy="543739"/>
          </a:xfrm>
        </p:grpSpPr>
        <p:sp>
          <p:nvSpPr>
            <p:cNvPr id="18" name="Rectangle 17"/>
            <p:cNvSpPr/>
            <p:nvPr/>
          </p:nvSpPr>
          <p:spPr>
            <a:xfrm>
              <a:off x="2201635" y="3064506"/>
              <a:ext cx="58763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pt-B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  2ROH</a:t>
              </a:r>
              <a:r>
                <a:rPr lang="en-US" sz="2800" dirty="0" smtClean="0"/>
                <a:t> </a:t>
              </a:r>
              <a:r>
                <a:rPr lang="pt-BR" sz="2800" dirty="0" smtClean="0">
                  <a:solidFill>
                    <a:prstClr val="white"/>
                  </a:solidFill>
                  <a:ea typeface="Calibri" panose="020F0502020204030204" pitchFamily="34" charset="0"/>
                </a:rPr>
                <a:t>+ 2Na </a:t>
              </a:r>
              <a:r>
                <a:rPr lang="pt-BR" sz="2800" dirty="0">
                  <a:solidFill>
                    <a:prstClr val="white"/>
                  </a:solidFill>
                  <a:ea typeface="Calibri" panose="020F0502020204030204" pitchFamily="34" charset="0"/>
                </a:rPr>
                <a:t>→ </a:t>
              </a:r>
              <a:r>
                <a:rPr lang="pt-BR" sz="2800" dirty="0" smtClean="0">
                  <a:solidFill>
                    <a:prstClr val="white"/>
                  </a:solidFill>
                  <a:ea typeface="Calibri" panose="020F0502020204030204" pitchFamily="34" charset="0"/>
                </a:rPr>
                <a:t>2RONa</a:t>
              </a:r>
              <a:r>
                <a:rPr kumimoji="0" lang="pt-B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 +</a:t>
              </a:r>
              <a:r>
                <a:rPr kumimoji="0" lang="pt-BR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pt-B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 H</a:t>
              </a:r>
              <a:r>
                <a:rPr kumimoji="0" lang="pt-BR" sz="28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2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7050327" y="3064505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+mn-cs"/>
                </a:rPr>
                <a:t>→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379056" y="2604740"/>
            <a:ext cx="6021921" cy="18775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676491" y="2643576"/>
            <a:ext cx="2419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srgbClr val="FFFF00"/>
                </a:solidFill>
              </a:rPr>
              <a:t>TỔNG QUÁT:</a:t>
            </a:r>
          </a:p>
        </p:txBody>
      </p:sp>
    </p:spTree>
    <p:extLst>
      <p:ext uri="{BB962C8B-B14F-4D97-AF65-F5344CB8AC3E}">
        <p14:creationId xmlns:p14="http://schemas.microsoft.com/office/powerpoint/2010/main" val="20991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1066800" y="1522804"/>
            <a:ext cx="4153469" cy="469769"/>
          </a:xfrm>
          <a:prstGeom prst="flowChartAlternateProcess">
            <a:avLst/>
          </a:prstGeom>
          <a:noFill/>
          <a:ln w="28575">
            <a:solidFill>
              <a:srgbClr val="2DFF2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r>
              <a:rPr lang="en-US" sz="2800" kern="0" dirty="0" err="1" smtClean="0">
                <a:solidFill>
                  <a:schemeClr val="tx1"/>
                </a:solidFill>
              </a:rPr>
              <a:t>Phản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ứng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với</a:t>
            </a:r>
            <a:r>
              <a:rPr lang="en-US" sz="2800" kern="0" dirty="0" smtClean="0">
                <a:solidFill>
                  <a:schemeClr val="tx1"/>
                </a:solidFill>
              </a:rPr>
              <a:t> alcohol</a:t>
            </a:r>
            <a:endParaRPr lang="en-US" sz="2800" kern="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18019E-8C32-4060-B64F-C6A98CF5FCED}"/>
              </a:ext>
            </a:extLst>
          </p:cNvPr>
          <p:cNvSpPr txBox="1"/>
          <p:nvPr/>
        </p:nvSpPr>
        <p:spPr>
          <a:xfrm>
            <a:off x="163526" y="2156437"/>
            <a:ext cx="565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Đun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 C</a:t>
            </a:r>
            <a:r>
              <a:rPr lang="en-US" sz="2400" b="1" baseline="-25000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OH </a:t>
            </a:r>
            <a:r>
              <a:rPr lang="en-US" sz="2400" b="1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ở </a:t>
            </a:r>
            <a:r>
              <a:rPr lang="en-US" sz="2400" b="1" smtClean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140</a:t>
            </a:r>
            <a:r>
              <a:rPr lang="en-US" sz="2400" b="1" baseline="30000" smtClean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en-US" sz="2400" b="1" smtClean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xt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 H</a:t>
            </a:r>
            <a:r>
              <a:rPr lang="en-US" sz="2400" b="1" baseline="-25000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SO</a:t>
            </a:r>
            <a:r>
              <a:rPr lang="en-US" sz="2400" b="1" baseline="-25000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4 </a:t>
            </a:r>
            <a:r>
              <a:rPr lang="en-US" sz="2400" b="1" baseline="-25000" dirty="0" err="1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đặc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792A76-64AE-4C29-9E5B-FA4C7814DEB2}"/>
              </a:ext>
            </a:extLst>
          </p:cNvPr>
          <p:cNvSpPr txBox="1"/>
          <p:nvPr/>
        </p:nvSpPr>
        <p:spPr>
          <a:xfrm>
            <a:off x="6198217" y="1852039"/>
            <a:ext cx="10287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Đun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hỗn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hợp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CH</a:t>
            </a:r>
            <a:r>
              <a:rPr lang="en-US" sz="2400" b="1" baseline="-2500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2400" b="1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OH </a:t>
            </a:r>
            <a:r>
              <a:rPr lang="en-US" sz="2400" b="1" smtClean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và </a:t>
            </a:r>
            <a:r>
              <a:rPr lang="en-US" sz="2400" b="1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400" b="1" baseline="-2500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b="1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H</a:t>
            </a:r>
            <a:r>
              <a:rPr lang="en-US" sz="2400" b="1" baseline="-2500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2400" b="1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OH </a:t>
            </a:r>
            <a:endParaRPr lang="en-US" sz="2400" b="1" smtClean="0">
              <a:solidFill>
                <a:schemeClr val="accent3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400" b="1" smtClean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ở 140</a:t>
            </a:r>
            <a:r>
              <a:rPr lang="en-US" sz="2400" b="1" baseline="30000" smtClean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lang="en-US" sz="2400" b="1" smtClean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xt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 H</a:t>
            </a:r>
            <a:r>
              <a:rPr lang="en-US" sz="2400" b="1" baseline="-25000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SO</a:t>
            </a:r>
            <a:r>
              <a:rPr lang="en-US" sz="2400" b="1" baseline="-25000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4 </a:t>
            </a:r>
            <a:r>
              <a:rPr lang="en-US" sz="2400" b="1" baseline="-25000" dirty="0" err="1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đặc</a:t>
            </a:r>
            <a:r>
              <a:rPr lang="en-US" sz="2400" b="1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98217" y="2794815"/>
            <a:ext cx="5616108" cy="980558"/>
            <a:chOff x="3172378" y="3961781"/>
            <a:chExt cx="5616108" cy="9805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265D7C-8218-461B-9861-4653B7F95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2378" y="3961781"/>
              <a:ext cx="5616108" cy="9123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5F7F22-0C48-4574-9F7B-15051FC59303}"/>
                </a:ext>
              </a:extLst>
            </p:cNvPr>
            <p:cNvSpPr txBox="1"/>
            <p:nvPr/>
          </p:nvSpPr>
          <p:spPr>
            <a:xfrm>
              <a:off x="5967849" y="4542229"/>
              <a:ext cx="25175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ethylmethyl</a:t>
              </a:r>
              <a:r>
                <a:rPr lang="en-US" sz="20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 ether</a:t>
              </a:r>
              <a:endParaRPr lang="en-US" sz="200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98217" y="3775373"/>
            <a:ext cx="5616108" cy="974323"/>
            <a:chOff x="3172378" y="4942339"/>
            <a:chExt cx="5616108" cy="9743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E9CEC3-4505-48FA-99CC-2AA1D4450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2378" y="4942339"/>
              <a:ext cx="5616108" cy="92225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D5E8F7-9805-443A-86E4-8C511EA2FAF6}"/>
                </a:ext>
              </a:extLst>
            </p:cNvPr>
            <p:cNvSpPr txBox="1"/>
            <p:nvPr/>
          </p:nvSpPr>
          <p:spPr>
            <a:xfrm>
              <a:off x="6580354" y="5516552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đimethyl</a:t>
              </a:r>
              <a:r>
                <a:rPr lang="en-US" sz="20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 ether</a:t>
              </a:r>
              <a:endParaRPr lang="en-US" sz="200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>
                <a:latin typeface="+mj-lt"/>
              </a:rPr>
              <a:t>16</a:t>
            </a:fld>
            <a:endParaRPr lang="en-US">
              <a:latin typeface="+mj-lt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gray">
          <a:xfrm>
            <a:off x="0" y="784023"/>
            <a:ext cx="12192000" cy="563562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 kern="0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2</a:t>
            </a:r>
            <a:r>
              <a:rPr lang="en-US" sz="2800" kern="0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. </a:t>
            </a:r>
            <a:r>
              <a:rPr lang="en-US" sz="2800" kern="0" dirty="0" err="1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Phản</a:t>
            </a:r>
            <a:r>
              <a:rPr lang="en-US" sz="2800" kern="0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2800" kern="0" dirty="0" err="1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ứng</a:t>
            </a:r>
            <a:r>
              <a:rPr lang="en-US" sz="2800" kern="0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2800" kern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tạo</a:t>
            </a:r>
            <a:r>
              <a:rPr lang="en-US" sz="2800" kern="0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 ether</a:t>
            </a:r>
            <a:endParaRPr lang="en-US" sz="2800" kern="0" dirty="0">
              <a:ln w="12700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>
          <a:xfrm>
            <a:off x="1066800" y="45242"/>
            <a:ext cx="10058400" cy="742673"/>
          </a:xfrm>
        </p:spPr>
        <p:txBody>
          <a:bodyPr/>
          <a:lstStyle/>
          <a:p>
            <a:r>
              <a:rPr lang="en-US" b="1" smtClean="0"/>
              <a:t>IV. Tính chất hóa học</a:t>
            </a:r>
            <a:endParaRPr lang="en-US" b="1"/>
          </a:p>
        </p:txBody>
      </p:sp>
      <p:grpSp>
        <p:nvGrpSpPr>
          <p:cNvPr id="4" name="Group 3"/>
          <p:cNvGrpSpPr/>
          <p:nvPr/>
        </p:nvGrpSpPr>
        <p:grpSpPr>
          <a:xfrm>
            <a:off x="347661" y="2801425"/>
            <a:ext cx="5145861" cy="937505"/>
            <a:chOff x="3172378" y="2457954"/>
            <a:chExt cx="5145861" cy="9375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7BB97A-344F-481F-9A13-7C21212BD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2378" y="2457954"/>
              <a:ext cx="5145861" cy="85045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5F7F22-0C48-4574-9F7B-15051FC59303}"/>
                </a:ext>
              </a:extLst>
            </p:cNvPr>
            <p:cNvSpPr txBox="1"/>
            <p:nvPr/>
          </p:nvSpPr>
          <p:spPr>
            <a:xfrm>
              <a:off x="3172379" y="2995349"/>
              <a:ext cx="5145860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                                              </a:t>
              </a:r>
              <a:r>
                <a:rPr lang="en-US" sz="2000" dirty="0" err="1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điethyl</a:t>
              </a:r>
              <a:r>
                <a:rPr lang="en-US" sz="20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 ether</a:t>
              </a:r>
              <a:endParaRPr lang="en-US" sz="200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198217" y="4765820"/>
            <a:ext cx="5616108" cy="986481"/>
            <a:chOff x="3172378" y="5932786"/>
            <a:chExt cx="5556300" cy="98648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FE32A97-C914-429D-921A-CB99AB7F4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2378" y="5932786"/>
              <a:ext cx="5556300" cy="91828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5F7F22-0C48-4574-9F7B-15051FC59303}"/>
                </a:ext>
              </a:extLst>
            </p:cNvPr>
            <p:cNvSpPr txBox="1"/>
            <p:nvPr/>
          </p:nvSpPr>
          <p:spPr>
            <a:xfrm>
              <a:off x="3172378" y="6519157"/>
              <a:ext cx="5556299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                                                   </a:t>
              </a:r>
              <a:r>
                <a:rPr lang="en-US" sz="2000" dirty="0" err="1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điethyl</a:t>
              </a:r>
              <a:r>
                <a:rPr lang="en-US" sz="2000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 ether</a:t>
              </a:r>
              <a:endParaRPr lang="en-US" sz="2000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5929952" y="1461159"/>
            <a:ext cx="0" cy="53829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24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04748" y="2243452"/>
            <a:ext cx="8617425" cy="42165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>
              <a:spcBef>
                <a:spcPts val="200"/>
              </a:spcBef>
            </a:pPr>
            <a:r>
              <a:rPr lang="en-US" sz="2800" b="1" dirty="0" smtClean="0">
                <a:solidFill>
                  <a:schemeClr val="accent3"/>
                </a:solidFill>
              </a:rPr>
              <a:t>TỔNG </a:t>
            </a:r>
            <a:r>
              <a:rPr lang="en-US" sz="2800" b="1" dirty="0">
                <a:solidFill>
                  <a:schemeClr val="accent3"/>
                </a:solidFill>
              </a:rPr>
              <a:t>QUÁT: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R – </a:t>
            </a:r>
            <a:r>
              <a:rPr lang="en-US" sz="2800" b="1" dirty="0">
                <a:solidFill>
                  <a:srgbClr val="FFFF00"/>
                </a:solidFill>
              </a:rPr>
              <a:t>OH</a:t>
            </a:r>
            <a:r>
              <a:rPr lang="en-US" sz="2800" dirty="0">
                <a:solidFill>
                  <a:srgbClr val="FFFF00"/>
                </a:solidFill>
              </a:rPr>
              <a:t>    </a:t>
            </a:r>
            <a:r>
              <a:rPr lang="en-US" sz="2800" dirty="0"/>
              <a:t>+   </a:t>
            </a:r>
            <a:r>
              <a:rPr lang="en-US" sz="2800" b="1" dirty="0">
                <a:solidFill>
                  <a:srgbClr val="FFFF00"/>
                </a:solidFill>
              </a:rPr>
              <a:t>H</a:t>
            </a:r>
            <a:r>
              <a:rPr lang="en-US" sz="2800" dirty="0"/>
              <a:t> – OR                   R-O-R       +    </a:t>
            </a:r>
            <a:r>
              <a:rPr lang="en-US" sz="2800" b="1" dirty="0">
                <a:solidFill>
                  <a:srgbClr val="FFFF00"/>
                </a:solidFill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</a:rPr>
              <a:t>2</a:t>
            </a:r>
            <a:r>
              <a:rPr lang="en-US" sz="2800" b="1" dirty="0">
                <a:solidFill>
                  <a:srgbClr val="FFFF00"/>
                </a:solidFill>
              </a:rPr>
              <a:t>O</a:t>
            </a:r>
            <a:r>
              <a:rPr lang="en-US" sz="2800" b="1" dirty="0">
                <a:solidFill>
                  <a:srgbClr val="0099FF"/>
                </a:solidFill>
              </a:rPr>
              <a:t> </a:t>
            </a:r>
          </a:p>
          <a:p>
            <a:pPr algn="l"/>
            <a:endParaRPr lang="en-US" sz="2800" dirty="0"/>
          </a:p>
          <a:p>
            <a:r>
              <a:rPr lang="en-US" sz="2800" dirty="0" smtClean="0"/>
              <a:t>                                                R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-O-R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r>
              <a:rPr lang="en-US" sz="2800" dirty="0" smtClean="0"/>
              <a:t>R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-OH     </a:t>
            </a:r>
            <a:r>
              <a:rPr lang="en-US" sz="2800" dirty="0"/>
              <a:t>+   HO-R</a:t>
            </a:r>
            <a:r>
              <a:rPr lang="en-US" sz="2800" baseline="30000" dirty="0"/>
              <a:t>2</a:t>
            </a:r>
            <a:r>
              <a:rPr lang="en-US" sz="2800" dirty="0"/>
              <a:t>                 </a:t>
            </a:r>
            <a:r>
              <a:rPr lang="en-US" sz="2800" dirty="0" smtClean="0"/>
              <a:t>R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-O-R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        +    </a:t>
            </a:r>
            <a:r>
              <a:rPr lang="en-US" sz="2800" b="1" dirty="0">
                <a:solidFill>
                  <a:srgbClr val="FFFF00"/>
                </a:solidFill>
              </a:rPr>
              <a:t>H</a:t>
            </a:r>
            <a:r>
              <a:rPr lang="en-US" sz="2800" b="1" baseline="-25000" dirty="0">
                <a:solidFill>
                  <a:srgbClr val="FFFF00"/>
                </a:solidFill>
              </a:rPr>
              <a:t>2</a:t>
            </a:r>
            <a:r>
              <a:rPr lang="en-US" sz="2800" b="1" dirty="0">
                <a:solidFill>
                  <a:srgbClr val="FFFF00"/>
                </a:solidFill>
              </a:rPr>
              <a:t>O </a:t>
            </a:r>
          </a:p>
          <a:p>
            <a:pPr algn="l"/>
            <a:r>
              <a:rPr lang="en-US" sz="2800" dirty="0"/>
              <a:t>	  </a:t>
            </a:r>
            <a:r>
              <a:rPr lang="en-US" sz="2800" dirty="0" smtClean="0"/>
              <a:t>			           R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-O-R</a:t>
            </a:r>
            <a:r>
              <a:rPr lang="en-US" sz="2800" baseline="30000" dirty="0" smtClean="0"/>
              <a:t>2</a:t>
            </a:r>
          </a:p>
          <a:p>
            <a:pPr algn="l"/>
            <a:endParaRPr lang="en-US" sz="28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3"/>
                </a:solidFill>
              </a:rPr>
              <a:t>n</a:t>
            </a:r>
            <a:r>
              <a:rPr lang="en-US" sz="2800" dirty="0" smtClean="0"/>
              <a:t> alcohol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 smtClean="0"/>
              <a:t>chức</a:t>
            </a:r>
            <a:r>
              <a:rPr lang="en-US" sz="2800" dirty="0" smtClean="0"/>
              <a:t>     </a:t>
            </a:r>
            <a:r>
              <a:rPr lang="en-US" sz="2800" dirty="0" err="1" smtClean="0">
                <a:solidFill>
                  <a:srgbClr val="005000"/>
                </a:solidFill>
              </a:rPr>
              <a:t>thu</a:t>
            </a:r>
            <a:r>
              <a:rPr lang="en-US" sz="2800" dirty="0" smtClean="0">
                <a:solidFill>
                  <a:srgbClr val="005000"/>
                </a:solidFill>
              </a:rPr>
              <a:t> </a:t>
            </a:r>
            <a:r>
              <a:rPr lang="en-US" sz="2800" dirty="0" err="1" smtClean="0">
                <a:solidFill>
                  <a:srgbClr val="005000"/>
                </a:solidFill>
              </a:rPr>
              <a:t>đượ</a:t>
            </a:r>
            <a:r>
              <a:rPr lang="en-US" sz="2800" dirty="0" smtClean="0">
                <a:solidFill>
                  <a:srgbClr val="005000"/>
                </a:solidFill>
              </a:rPr>
              <a:t> </a:t>
            </a:r>
            <a:r>
              <a:rPr lang="en-US" sz="2800" b="1" dirty="0" smtClean="0">
                <a:solidFill>
                  <a:schemeClr val="accent3"/>
                </a:solidFill>
              </a:rPr>
              <a:t>n(n+1</a:t>
            </a:r>
            <a:r>
              <a:rPr lang="en-US" sz="2800" b="1" dirty="0">
                <a:solidFill>
                  <a:schemeClr val="accent3"/>
                </a:solidFill>
              </a:rPr>
              <a:t>)/2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r>
              <a:rPr lang="en-US" sz="2800" dirty="0" smtClean="0"/>
              <a:t>ether</a:t>
            </a:r>
          </a:p>
          <a:p>
            <a:pPr algn="l"/>
            <a:endParaRPr lang="en-US" sz="8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5542301" y="3479848"/>
            <a:ext cx="990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5029200" y="4614080"/>
            <a:ext cx="990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326125" y="3029510"/>
            <a:ext cx="132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SO</a:t>
            </a:r>
            <a:r>
              <a:rPr lang="en-US" b="1" baseline="-25000"/>
              <a:t>4</a:t>
            </a:r>
            <a:r>
              <a:rPr lang="en-US" b="1"/>
              <a:t> đặc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2302" y="3480255"/>
            <a:ext cx="89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140</a:t>
            </a:r>
            <a:r>
              <a:rPr lang="en-US" b="1" baseline="30000"/>
              <a:t>o</a:t>
            </a:r>
            <a:r>
              <a:rPr lang="en-US" b="1"/>
              <a:t>C</a:t>
            </a:r>
          </a:p>
        </p:txBody>
      </p:sp>
      <p:sp>
        <p:nvSpPr>
          <p:cNvPr id="6" name="Left Brace 5"/>
          <p:cNvSpPr/>
          <p:nvPr/>
        </p:nvSpPr>
        <p:spPr bwMode="auto">
          <a:xfrm>
            <a:off x="6134526" y="3849587"/>
            <a:ext cx="398375" cy="1521761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/>
              <a:t>17</a:t>
            </a:fld>
            <a:endParaRPr lang="en-US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gray">
          <a:xfrm>
            <a:off x="0" y="784023"/>
            <a:ext cx="12192000" cy="563562"/>
          </a:xfrm>
          <a:prstGeom prst="rect">
            <a:avLst/>
          </a:prstGeom>
          <a:solidFill>
            <a:schemeClr val="accent2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 kern="0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2</a:t>
            </a:r>
            <a:r>
              <a:rPr lang="en-US" sz="2800" kern="0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. </a:t>
            </a:r>
            <a:r>
              <a:rPr lang="en-US" sz="2800" kern="0" dirty="0" err="1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Phản</a:t>
            </a:r>
            <a:r>
              <a:rPr lang="en-US" sz="2800" kern="0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2800" kern="0" dirty="0" err="1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ứng</a:t>
            </a:r>
            <a:r>
              <a:rPr lang="en-US" sz="2800" kern="0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2800" kern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tạo</a:t>
            </a:r>
            <a:r>
              <a:rPr lang="en-US" sz="2800" kern="0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 ether</a:t>
            </a:r>
            <a:endParaRPr lang="en-US" sz="2800" kern="0" dirty="0">
              <a:ln w="12700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1066800" y="45242"/>
            <a:ext cx="10058400" cy="742673"/>
          </a:xfrm>
        </p:spPr>
        <p:txBody>
          <a:bodyPr/>
          <a:lstStyle/>
          <a:p>
            <a:r>
              <a:rPr lang="en-US" b="1" smtClean="0"/>
              <a:t>IV. Tính chất hóa học</a:t>
            </a:r>
            <a:endParaRPr lang="en-US" b="1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gray">
          <a:xfrm>
            <a:off x="1604748" y="1448897"/>
            <a:ext cx="4153469" cy="469769"/>
          </a:xfrm>
          <a:prstGeom prst="flowChartAlternateProcess">
            <a:avLst/>
          </a:prstGeom>
          <a:noFill/>
          <a:ln w="28575">
            <a:solidFill>
              <a:srgbClr val="2DFF2D"/>
            </a:solidFill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Phản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ứng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với</a:t>
            </a:r>
            <a:r>
              <a:rPr lang="en-US" sz="2800" kern="0" dirty="0" smtClean="0">
                <a:solidFill>
                  <a:schemeClr val="tx1"/>
                </a:solidFill>
              </a:rPr>
              <a:t> alcohol</a:t>
            </a:r>
            <a:endParaRPr lang="en-US" sz="2800" kern="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516158" y="5997696"/>
            <a:ext cx="9906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299982" y="5547358"/>
            <a:ext cx="132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SO</a:t>
            </a:r>
            <a:r>
              <a:rPr lang="en-US" b="1" baseline="-25000"/>
              <a:t>4</a:t>
            </a:r>
            <a:r>
              <a:rPr lang="en-US" b="1"/>
              <a:t> đặc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16159" y="5998103"/>
            <a:ext cx="89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140</a:t>
            </a:r>
            <a:r>
              <a:rPr lang="en-US" b="1" baseline="30000"/>
              <a:t>o</a:t>
            </a:r>
            <a:r>
              <a:rPr lang="en-US" b="1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52314" y="4191508"/>
            <a:ext cx="132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H</a:t>
            </a:r>
            <a:r>
              <a:rPr lang="en-US" b="1" baseline="-25000"/>
              <a:t>2</a:t>
            </a:r>
            <a:r>
              <a:rPr lang="en-US" b="1"/>
              <a:t>SO</a:t>
            </a:r>
            <a:r>
              <a:rPr lang="en-US" b="1" baseline="-25000"/>
              <a:t>4</a:t>
            </a:r>
            <a:r>
              <a:rPr lang="en-US" b="1"/>
              <a:t> đặc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8491" y="4642253"/>
            <a:ext cx="89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140</a:t>
            </a:r>
            <a:r>
              <a:rPr lang="en-US" b="1" baseline="30000"/>
              <a:t>o</a:t>
            </a:r>
            <a:r>
              <a:rPr lang="en-US" b="1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054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16" grpId="0"/>
      <p:bldP spid="6" grpId="0" animBg="1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>
            <a:extLst>
              <a:ext uri="{FF2B5EF4-FFF2-40B4-BE49-F238E27FC236}">
                <a16:creationId xmlns:a16="http://schemas.microsoft.com/office/drawing/2014/main" id="{00055E4B-C3A7-4A34-B7E2-06C5A4685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2406" y="1468741"/>
            <a:ext cx="6527188" cy="532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C9F40-B079-4B71-A627-7266DFEA7F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gray">
          <a:xfrm>
            <a:off x="0" y="784023"/>
            <a:ext cx="12192000" cy="563562"/>
          </a:xfrm>
          <a:prstGeom prst="rect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3</a:t>
            </a:r>
            <a:r>
              <a:rPr kumimoji="0" lang="en-US" sz="2800" b="1" i="0" u="none" strike="noStrike" kern="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Phản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ứng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tạo</a:t>
            </a:r>
            <a:r>
              <a:rPr kumimoji="0" lang="en-US" sz="2800" b="1" i="0" u="none" strike="noStrike" kern="0" cap="none" spc="0" normalizeH="0" noProof="0" dirty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alkene</a:t>
            </a:r>
            <a:endParaRPr kumimoji="0" lang="en-US" sz="2800" b="1" i="0" u="none" strike="noStrike" kern="0" cap="none" spc="0" normalizeH="0" baseline="0" noProof="0" dirty="0">
              <a:ln w="12700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1066800" y="45242"/>
            <a:ext cx="10058400" cy="742673"/>
          </a:xfrm>
        </p:spPr>
        <p:txBody>
          <a:bodyPr/>
          <a:lstStyle/>
          <a:p>
            <a:r>
              <a:rPr lang="en-US" b="1" smtClean="0"/>
              <a:t>IV. Tính chất hóa học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276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50055" y="4466622"/>
            <a:ext cx="2933065" cy="1160463"/>
            <a:chOff x="2726207" y="5404027"/>
            <a:chExt cx="2933065" cy="1160463"/>
          </a:xfrm>
        </p:grpSpPr>
        <p:sp>
          <p:nvSpPr>
            <p:cNvPr id="12" name="Text Box 22"/>
            <p:cNvSpPr txBox="1"/>
            <p:nvPr/>
          </p:nvSpPr>
          <p:spPr>
            <a:xfrm>
              <a:off x="2726207" y="5404027"/>
              <a:ext cx="2933065" cy="116046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>
                <a:spcBef>
                  <a:spcPct val="50000"/>
                </a:spcBef>
              </a:pPr>
              <a:r>
                <a:rPr sz="2800" smtClean="0">
                  <a:latin typeface="+mj-lt"/>
                  <a:ea typeface="Arial" panose="020B0604020202020204" pitchFamily="34" charset="0"/>
                </a:rPr>
                <a:t>CH</a:t>
              </a:r>
              <a:r>
                <a:rPr sz="2800" baseline="-25000" smtClean="0">
                  <a:latin typeface="+mj-lt"/>
                  <a:ea typeface="Arial" panose="020B0604020202020204" pitchFamily="34" charset="0"/>
                </a:rPr>
                <a:t>2</a:t>
              </a:r>
              <a:r>
                <a:rPr sz="2800" smtClean="0">
                  <a:latin typeface="+mj-lt"/>
                  <a:ea typeface="Arial" panose="020B0604020202020204" pitchFamily="34" charset="0"/>
                </a:rPr>
                <a:t> </a:t>
              </a:r>
              <a:r>
                <a:rPr sz="2800" dirty="0">
                  <a:latin typeface="+mj-lt"/>
                  <a:ea typeface="Arial" panose="020B0604020202020204" pitchFamily="34" charset="0"/>
                </a:rPr>
                <a:t>– CH</a:t>
              </a:r>
              <a:r>
                <a:rPr sz="2800" baseline="-25000" dirty="0">
                  <a:latin typeface="+mj-lt"/>
                  <a:ea typeface="Arial" panose="020B0604020202020204" pitchFamily="34" charset="0"/>
                </a:rPr>
                <a:t>2        </a:t>
              </a:r>
              <a:endParaRPr sz="2800" dirty="0">
                <a:latin typeface="+mj-lt"/>
                <a:ea typeface="Arial" panose="020B0604020202020204" pitchFamily="34" charset="0"/>
              </a:endParaRPr>
            </a:p>
            <a:p>
              <a:pPr lvl="0" eaLnBrk="1" hangingPunct="1">
                <a:spcBef>
                  <a:spcPct val="50000"/>
                </a:spcBef>
              </a:pPr>
              <a:r>
                <a:rPr sz="2800" smtClean="0">
                  <a:solidFill>
                    <a:srgbClr val="FFFF00"/>
                  </a:solidFill>
                  <a:latin typeface="+mj-lt"/>
                  <a:ea typeface="Arial" panose="020B0604020202020204" pitchFamily="34" charset="0"/>
                </a:rPr>
                <a:t>H        </a:t>
              </a:r>
              <a:r>
                <a:rPr sz="2800" dirty="0">
                  <a:solidFill>
                    <a:srgbClr val="FFFF00"/>
                  </a:solidFill>
                  <a:latin typeface="+mj-lt"/>
                  <a:ea typeface="Arial" panose="020B0604020202020204" pitchFamily="34" charset="0"/>
                </a:rPr>
                <a:t>OH</a:t>
              </a:r>
            </a:p>
          </p:txBody>
        </p:sp>
        <p:sp>
          <p:nvSpPr>
            <p:cNvPr id="13" name="Line 23"/>
            <p:cNvSpPr/>
            <p:nvPr/>
          </p:nvSpPr>
          <p:spPr>
            <a:xfrm>
              <a:off x="2994490" y="5885905"/>
              <a:ext cx="0" cy="22860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5" name="Line 26"/>
            <p:cNvSpPr/>
            <p:nvPr/>
          </p:nvSpPr>
          <p:spPr>
            <a:xfrm>
              <a:off x="3962865" y="5885905"/>
              <a:ext cx="0" cy="22860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3" name="Text Box 33"/>
          <p:cNvSpPr txBox="1"/>
          <p:nvPr/>
        </p:nvSpPr>
        <p:spPr>
          <a:xfrm>
            <a:off x="4553414" y="4385781"/>
            <a:ext cx="2019299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>
              <a:spcBef>
                <a:spcPct val="50000"/>
              </a:spcBef>
            </a:pPr>
            <a:r>
              <a:rPr sz="2000" b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sz="2000" b="1" baseline="-25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sz="2000" b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SO</a:t>
            </a:r>
            <a:r>
              <a:rPr sz="2000" b="1" baseline="-25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2000" b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đặc</a:t>
            </a:r>
          </a:p>
          <a:p>
            <a:pPr lvl="0" algn="ctr" eaLnBrk="1" hangingPunct="1">
              <a:spcBef>
                <a:spcPct val="50000"/>
              </a:spcBef>
            </a:pPr>
            <a:r>
              <a:rPr sz="2000" b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170</a:t>
            </a:r>
            <a:r>
              <a:rPr sz="2000" b="1" baseline="3000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sz="2000" b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endParaRPr lang="vi-VN" altLang="x-none" sz="2000" b="1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Line 34"/>
          <p:cNvSpPr/>
          <p:nvPr/>
        </p:nvSpPr>
        <p:spPr>
          <a:xfrm>
            <a:off x="4686763" y="4825398"/>
            <a:ext cx="1752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" name="Text Box 35"/>
          <p:cNvSpPr txBox="1"/>
          <p:nvPr/>
        </p:nvSpPr>
        <p:spPr>
          <a:xfrm>
            <a:off x="6572712" y="4527741"/>
            <a:ext cx="1981200" cy="519113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sz="2800" dirty="0">
                <a:latin typeface="+mj-lt"/>
                <a:ea typeface="Arial" panose="020B0604020202020204" pitchFamily="34" charset="0"/>
              </a:rPr>
              <a:t>CH</a:t>
            </a:r>
            <a:r>
              <a:rPr sz="2800" baseline="-25000" dirty="0">
                <a:latin typeface="+mj-lt"/>
                <a:ea typeface="Arial" panose="020B0604020202020204" pitchFamily="34" charset="0"/>
              </a:rPr>
              <a:t>2</a:t>
            </a:r>
            <a:r>
              <a:rPr sz="2800" dirty="0">
                <a:latin typeface="+mj-lt"/>
                <a:ea typeface="Arial" panose="020B0604020202020204" pitchFamily="34" charset="0"/>
              </a:rPr>
              <a:t> = CH</a:t>
            </a:r>
            <a:r>
              <a:rPr sz="2800" baseline="-25000" dirty="0">
                <a:latin typeface="+mj-lt"/>
                <a:ea typeface="Arial" panose="020B0604020202020204" pitchFamily="34" charset="0"/>
              </a:rPr>
              <a:t>2        </a:t>
            </a:r>
            <a:endParaRPr sz="2800" dirty="0">
              <a:latin typeface="+mj-lt"/>
              <a:ea typeface="Arial" panose="020B0604020202020204" pitchFamily="34" charset="0"/>
            </a:endParaRPr>
          </a:p>
        </p:txBody>
      </p:sp>
      <p:sp>
        <p:nvSpPr>
          <p:cNvPr id="27" name="Text Box 36"/>
          <p:cNvSpPr txBox="1"/>
          <p:nvPr/>
        </p:nvSpPr>
        <p:spPr>
          <a:xfrm>
            <a:off x="8384004" y="4513452"/>
            <a:ext cx="1592509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sz="2800" dirty="0">
                <a:solidFill>
                  <a:srgbClr val="FFFF00"/>
                </a:solidFill>
                <a:latin typeface="+mj-lt"/>
                <a:ea typeface="Arial" panose="020B0604020202020204" pitchFamily="34" charset="0"/>
              </a:rPr>
              <a:t>+ H</a:t>
            </a:r>
            <a:r>
              <a:rPr sz="2800" baseline="-25000" dirty="0">
                <a:solidFill>
                  <a:srgbClr val="FFFF00"/>
                </a:solidFill>
                <a:latin typeface="+mj-lt"/>
                <a:ea typeface="Arial" panose="020B0604020202020204" pitchFamily="34" charset="0"/>
              </a:rPr>
              <a:t>2</a:t>
            </a:r>
            <a:r>
              <a:rPr sz="2800" dirty="0">
                <a:solidFill>
                  <a:srgbClr val="FFFF00"/>
                </a:solidFill>
                <a:latin typeface="+mj-lt"/>
                <a:ea typeface="Arial" panose="020B0604020202020204" pitchFamily="34" charset="0"/>
              </a:rPr>
              <a:t>O</a:t>
            </a:r>
            <a:r>
              <a:rPr sz="2800" baseline="-25000" dirty="0">
                <a:solidFill>
                  <a:srgbClr val="FFFF00"/>
                </a:solidFill>
                <a:latin typeface="+mj-lt"/>
                <a:ea typeface="Arial" panose="020B0604020202020204" pitchFamily="34" charset="0"/>
              </a:rPr>
              <a:t>        </a:t>
            </a:r>
            <a:endParaRPr sz="2800" dirty="0">
              <a:solidFill>
                <a:srgbClr val="FFFF00"/>
              </a:solidFill>
              <a:latin typeface="+mj-lt"/>
              <a:ea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en-US" smtClean="0">
                <a:latin typeface="+mj-lt"/>
              </a:rPr>
              <a:t>19</a:t>
            </a:fld>
            <a:endParaRPr lang="en-US">
              <a:latin typeface="+mj-lt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gray">
          <a:xfrm>
            <a:off x="0" y="784023"/>
            <a:ext cx="12192000" cy="563562"/>
          </a:xfrm>
          <a:prstGeom prst="rect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 kern="0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3</a:t>
            </a:r>
            <a:r>
              <a:rPr lang="en-US" sz="2800" kern="0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. </a:t>
            </a:r>
            <a:r>
              <a:rPr lang="en-US" sz="2800" kern="0" dirty="0" err="1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Phản</a:t>
            </a:r>
            <a:r>
              <a:rPr lang="en-US" sz="2800" kern="0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2800" kern="0" dirty="0" err="1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ứng</a:t>
            </a:r>
            <a:r>
              <a:rPr lang="en-US" sz="2800" kern="0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2800" kern="0" dirty="0" err="1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tạo</a:t>
            </a:r>
            <a:r>
              <a:rPr lang="en-US" sz="2800" kern="0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 alkene</a:t>
            </a:r>
            <a:endParaRPr lang="en-US" sz="2800" kern="0" dirty="0">
              <a:ln w="12700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1" name="Title 2"/>
          <p:cNvSpPr>
            <a:spLocks noGrp="1"/>
          </p:cNvSpPr>
          <p:nvPr>
            <p:ph type="title"/>
          </p:nvPr>
        </p:nvSpPr>
        <p:spPr>
          <a:xfrm>
            <a:off x="1066800" y="45242"/>
            <a:ext cx="10058400" cy="742673"/>
          </a:xfrm>
        </p:spPr>
        <p:txBody>
          <a:bodyPr/>
          <a:lstStyle/>
          <a:p>
            <a:r>
              <a:rPr lang="en-US" b="1" smtClean="0"/>
              <a:t>IV. Tính chất hóa học</a:t>
            </a:r>
            <a:endParaRPr lang="en-US" b="1"/>
          </a:p>
        </p:txBody>
      </p:sp>
      <p:sp>
        <p:nvSpPr>
          <p:cNvPr id="32" name="Rectangle 31"/>
          <p:cNvSpPr/>
          <p:nvPr/>
        </p:nvSpPr>
        <p:spPr bwMode="auto">
          <a:xfrm>
            <a:off x="2578339" y="5126813"/>
            <a:ext cx="1898923" cy="52189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00055E4B-C3A7-4A34-B7E2-06C5A4685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0932" y="1525898"/>
            <a:ext cx="3330135" cy="271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75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43690" y="1990916"/>
            <a:ext cx="11392277" cy="1813174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 BÓNG THẦN KÌ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188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gray">
          <a:xfrm>
            <a:off x="1128540" y="5504932"/>
            <a:ext cx="10017132" cy="12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Quy</a:t>
            </a:r>
            <a:r>
              <a:rPr kumimoji="0" lang="en-US" sz="260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tắc</a:t>
            </a:r>
            <a:r>
              <a:rPr kumimoji="0" lang="en-US" sz="260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 </a:t>
            </a:r>
            <a:r>
              <a:rPr kumimoji="0" lang="en-US" sz="260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</a:rPr>
              <a:t>Zaitsev: </a:t>
            </a:r>
            <a:r>
              <a:rPr kumimoji="0" lang="vi-VN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 OH ưu tiên tách ra cùng với </a:t>
            </a:r>
            <a:r>
              <a:rPr kumimoji="0" lang="en-US" sz="26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kumimoji="0" lang="en-US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kumimoji="0" lang="en-US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kumimoji="0" lang="vi-VN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kumimoji="0" lang="vi-VN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kumimoji="0" lang="en-US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kumimoji="0" lang="vi-VN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bậc </a:t>
            </a:r>
            <a:r>
              <a:rPr kumimoji="0" lang="vi-VN" sz="26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cao hơn để tạo thành liên kết đôi </a:t>
            </a:r>
            <a:r>
              <a:rPr kumimoji="0" lang="vi-VN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C=C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6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Text Box 33"/>
          <p:cNvSpPr txBox="1"/>
          <p:nvPr/>
        </p:nvSpPr>
        <p:spPr>
          <a:xfrm>
            <a:off x="3901398" y="1856061"/>
            <a:ext cx="2019299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kumimoji="0" sz="20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SO</a:t>
            </a:r>
            <a:r>
              <a:rPr kumimoji="0" sz="2000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đặc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170</a:t>
            </a:r>
            <a:r>
              <a:rPr kumimoji="0" sz="20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0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endParaRPr kumimoji="0" lang="vi-VN" altLang="x-none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Line 34"/>
          <p:cNvSpPr/>
          <p:nvPr/>
        </p:nvSpPr>
        <p:spPr>
          <a:xfrm>
            <a:off x="4060487" y="2316284"/>
            <a:ext cx="1752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" name="Left Bracket 3"/>
          <p:cNvSpPr/>
          <p:nvPr/>
        </p:nvSpPr>
        <p:spPr bwMode="auto">
          <a:xfrm>
            <a:off x="5893483" y="1578783"/>
            <a:ext cx="200163" cy="1542782"/>
          </a:xfrm>
          <a:prstGeom prst="leftBracke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04627" y="2087595"/>
            <a:ext cx="1341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H</a:t>
            </a:r>
            <a:r>
              <a:rPr kumimoji="0" lang="en-US" sz="280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71491" y="1663729"/>
            <a:ext cx="232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rgbClr val="FFFF00"/>
                </a:solidFill>
                <a:latin typeface="Arial"/>
              </a:rPr>
              <a:t>(s</a:t>
            </a:r>
            <a:r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</a:rPr>
              <a:t>ản phẩm chính)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19258" y="2675512"/>
            <a:ext cx="232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prstClr val="white"/>
                </a:solidFill>
                <a:latin typeface="Arial"/>
              </a:rPr>
              <a:t>(s</a:t>
            </a:r>
            <a:r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ản phẩm phụ)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C9F40-B079-4B71-A627-7266DFEA7F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gray">
          <a:xfrm>
            <a:off x="0" y="784023"/>
            <a:ext cx="12192000" cy="563562"/>
          </a:xfrm>
          <a:prstGeom prst="rect">
            <a:avLst/>
          </a:prstGeom>
          <a:solidFill>
            <a:srgbClr val="0000CC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3</a:t>
            </a:r>
            <a:r>
              <a:rPr kumimoji="0" lang="en-US" sz="2800" b="1" i="0" u="none" strike="noStrike" kern="0" cap="none" spc="0" normalizeH="0" baseline="0" noProof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Phản</a:t>
            </a: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err="1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ứng</a:t>
            </a:r>
            <a:r>
              <a:rPr kumimoji="0" lang="en-US" sz="2800" b="1" i="0" u="none" strike="noStrike" kern="0" cap="none" spc="0" normalizeH="0" baseline="0" noProof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800" b="1" i="0" u="none" strike="noStrike" kern="0" cap="none" spc="0" normalizeH="0" baseline="0" noProof="0" smtClean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tách nước</a:t>
            </a:r>
            <a:endParaRPr kumimoji="0" lang="en-US" sz="2800" b="1" i="0" u="none" strike="noStrike" kern="0" cap="none" spc="0" normalizeH="0" baseline="0" noProof="0" dirty="0">
              <a:ln w="12700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1066800" y="45242"/>
            <a:ext cx="10058400" cy="742673"/>
          </a:xfrm>
        </p:spPr>
        <p:txBody>
          <a:bodyPr/>
          <a:lstStyle/>
          <a:p>
            <a:r>
              <a:rPr lang="en-US" b="1" smtClean="0"/>
              <a:t>IV. Tính chất hóa học</a:t>
            </a:r>
            <a:endParaRPr lang="en-US" b="1"/>
          </a:p>
        </p:txBody>
      </p:sp>
      <p:grpSp>
        <p:nvGrpSpPr>
          <p:cNvPr id="3" name="Group 2"/>
          <p:cNvGrpSpPr/>
          <p:nvPr/>
        </p:nvGrpSpPr>
        <p:grpSpPr>
          <a:xfrm>
            <a:off x="416038" y="1972026"/>
            <a:ext cx="4184987" cy="1169551"/>
            <a:chOff x="852767" y="2080164"/>
            <a:chExt cx="4184987" cy="1169551"/>
          </a:xfrm>
        </p:grpSpPr>
        <p:grpSp>
          <p:nvGrpSpPr>
            <p:cNvPr id="27" name="Group 26"/>
            <p:cNvGrpSpPr/>
            <p:nvPr/>
          </p:nvGrpSpPr>
          <p:grpSpPr>
            <a:xfrm>
              <a:off x="852767" y="2080164"/>
              <a:ext cx="4184987" cy="1169551"/>
              <a:chOff x="2726207" y="5404027"/>
              <a:chExt cx="3754703" cy="1169551"/>
            </a:xfrm>
          </p:grpSpPr>
          <p:sp>
            <p:nvSpPr>
              <p:cNvPr id="28" name="Text Box 22"/>
              <p:cNvSpPr txBox="1"/>
              <p:nvPr/>
            </p:nvSpPr>
            <p:spPr>
              <a:xfrm>
                <a:off x="2726207" y="5404027"/>
                <a:ext cx="3754703" cy="116955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spcBef>
                    <a:spcPct val="50000"/>
                  </a:spcBef>
                </a:pPr>
                <a:r>
                  <a:rPr kumimoji="0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+mn-cs"/>
                  </a:rPr>
                  <a:t>CH</a:t>
                </a:r>
                <a:r>
                  <a:rPr kumimoji="0" lang="en-US" sz="2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+mn-cs"/>
                  </a:rPr>
                  <a:t>3</a:t>
                </a:r>
                <a:r>
                  <a:rPr kumimoji="0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+mn-cs"/>
                  </a:rPr>
                  <a:t>– </a:t>
                </a: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+mn-cs"/>
                  </a:rPr>
                  <a:t>CH</a:t>
                </a:r>
                <a:r>
                  <a:rPr kumimoji="0" lang="en-US" sz="2800" b="0" i="0" u="none" strike="noStrike" kern="1200" cap="none" spc="0" normalizeH="0" baseline="-2500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+mn-cs"/>
                  </a:rPr>
                  <a:t> </a:t>
                </a:r>
                <a:r>
                  <a:rPr kumimoji="0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+mn-cs"/>
                  </a:rPr>
                  <a:t>– CH</a:t>
                </a: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+mn-cs"/>
                  </a:rPr>
                  <a:t>– </a:t>
                </a: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+mn-cs"/>
                  </a:rPr>
                  <a:t>CH</a:t>
                </a:r>
                <a:r>
                  <a:rPr lang="en-US" sz="2800" baseline="-25000" smtClean="0">
                    <a:solidFill>
                      <a:prstClr val="white"/>
                    </a:solidFill>
                    <a:ea typeface="Arial" panose="020B0604020202020204" pitchFamily="34" charset="0"/>
                  </a:rPr>
                  <a:t>2</a:t>
                </a:r>
                <a:r>
                  <a:rPr kumimoji="0" sz="2800" b="0" i="0" u="none" strike="noStrike" kern="1200" cap="none" spc="0" normalizeH="0" baseline="-2500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+mn-cs"/>
                  </a:rPr>
                  <a:t>        </a:t>
                </a: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+mn-cs"/>
                </a:endParaRPr>
              </a:p>
              <a:p>
                <a:pPr lvl="0">
                  <a:spcBef>
                    <a:spcPct val="50000"/>
                  </a:spcBef>
                </a:pP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+mn-cs"/>
                  </a:rPr>
                  <a:t>           </a:t>
                </a:r>
                <a:r>
                  <a:rPr kumimoji="0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/>
                    <a:ea typeface="Arial" panose="020B0604020202020204" pitchFamily="34" charset="0"/>
                    <a:cs typeface="+mn-cs"/>
                  </a:rPr>
                  <a:t>H      OH</a:t>
                </a:r>
                <a:r>
                  <a:rPr lang="en-US" sz="2800">
                    <a:solidFill>
                      <a:srgbClr val="FFFF00"/>
                    </a:solidFill>
                    <a:ea typeface="Arial" panose="020B0604020202020204" pitchFamily="34" charset="0"/>
                  </a:rPr>
                  <a:t> </a:t>
                </a:r>
                <a:r>
                  <a:rPr lang="en-US" sz="2800" smtClean="0">
                    <a:solidFill>
                      <a:srgbClr val="FFFF00"/>
                    </a:solidFill>
                    <a:ea typeface="Arial" panose="020B0604020202020204" pitchFamily="34" charset="0"/>
                  </a:rPr>
                  <a:t>   H </a:t>
                </a:r>
                <a:endPara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30" name="Line 23"/>
              <p:cNvSpPr/>
              <p:nvPr/>
            </p:nvSpPr>
            <p:spPr>
              <a:xfrm>
                <a:off x="3845486" y="5868330"/>
                <a:ext cx="0" cy="22860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" name="Line 26"/>
              <p:cNvSpPr/>
              <p:nvPr/>
            </p:nvSpPr>
            <p:spPr>
              <a:xfrm>
                <a:off x="4642438" y="5868330"/>
                <a:ext cx="0" cy="228600"/>
              </a:xfrm>
              <a:prstGeom prst="line">
                <a:avLst/>
              </a:prstGeom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29" name="Line 23"/>
            <p:cNvSpPr/>
            <p:nvPr/>
          </p:nvSpPr>
          <p:spPr>
            <a:xfrm>
              <a:off x="3904094" y="2544467"/>
              <a:ext cx="0" cy="22860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8" name="Text Box 22"/>
          <p:cNvSpPr txBox="1"/>
          <p:nvPr/>
        </p:nvSpPr>
        <p:spPr>
          <a:xfrm>
            <a:off x="5895389" y="1558771"/>
            <a:ext cx="4184987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50000"/>
              </a:spcBef>
            </a:pPr>
            <a:r>
              <a:rPr kumimoji="0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CH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3</a:t>
            </a:r>
            <a:r>
              <a:rPr kumimoji="0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CH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 </a:t>
            </a:r>
            <a:r>
              <a:rPr lang="en-US" sz="2800">
                <a:solidFill>
                  <a:prstClr val="white"/>
                </a:solidFill>
                <a:latin typeface="Arial"/>
                <a:ea typeface="Arial" panose="020B0604020202020204" pitchFamily="34" charset="0"/>
              </a:rPr>
              <a:t>=</a:t>
            </a:r>
            <a:r>
              <a:rPr kumimoji="0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 CH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CH</a:t>
            </a:r>
            <a:r>
              <a:rPr lang="en-US" sz="2800" baseline="-25000" noProof="0">
                <a:solidFill>
                  <a:prstClr val="white"/>
                </a:solidFill>
                <a:ea typeface="Arial" panose="020B0604020202020204" pitchFamily="34" charset="0"/>
              </a:rPr>
              <a:t>3</a:t>
            </a:r>
            <a:r>
              <a:rPr kumimoji="0" sz="2800" b="0" i="0" u="none" strike="noStrike" kern="1200" cap="none" spc="0" normalizeH="0" baseline="-2500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       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+mn-cs"/>
            </a:endParaRPr>
          </a:p>
        </p:txBody>
      </p:sp>
      <p:sp>
        <p:nvSpPr>
          <p:cNvPr id="41" name="Text Box 22"/>
          <p:cNvSpPr txBox="1"/>
          <p:nvPr/>
        </p:nvSpPr>
        <p:spPr>
          <a:xfrm>
            <a:off x="5920319" y="2618357"/>
            <a:ext cx="4184987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50000"/>
              </a:spcBef>
            </a:pPr>
            <a:r>
              <a:rPr kumimoji="0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CH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3</a:t>
            </a:r>
            <a:r>
              <a:rPr kumimoji="0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–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CH</a:t>
            </a:r>
            <a:r>
              <a:rPr lang="en-US" sz="2800" baseline="-25000">
                <a:solidFill>
                  <a:prstClr val="white"/>
                </a:solidFill>
                <a:ea typeface="Arial" panose="020B0604020202020204" pitchFamily="34" charset="0"/>
              </a:rPr>
              <a:t>2</a:t>
            </a:r>
            <a:r>
              <a:rPr kumimoji="0" lang="en-US" sz="2800" b="0" i="0" u="none" strike="noStrike" kern="1200" cap="none" spc="0" normalizeH="0" baseline="-2500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 </a:t>
            </a:r>
            <a:r>
              <a:rPr lang="en-US" sz="2800">
                <a:solidFill>
                  <a:prstClr val="white"/>
                </a:solidFill>
                <a:ea typeface="Arial" panose="020B0604020202020204" pitchFamily="34" charset="0"/>
              </a:rPr>
              <a:t>–</a:t>
            </a:r>
            <a:r>
              <a:rPr kumimoji="0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 CH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 </a:t>
            </a:r>
            <a:r>
              <a:rPr lang="en-US" sz="2800">
                <a:solidFill>
                  <a:prstClr val="white"/>
                </a:solidFill>
                <a:latin typeface="Arial"/>
                <a:ea typeface="Arial" panose="020B0604020202020204" pitchFamily="34" charset="0"/>
              </a:rPr>
              <a:t>=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 CH</a:t>
            </a:r>
            <a:r>
              <a:rPr lang="en-US" sz="2800" baseline="-25000" smtClean="0">
                <a:solidFill>
                  <a:prstClr val="white"/>
                </a:solidFill>
                <a:ea typeface="Arial" panose="020B0604020202020204" pitchFamily="34" charset="0"/>
              </a:rPr>
              <a:t>2</a:t>
            </a:r>
            <a:r>
              <a:rPr kumimoji="0" sz="2800" b="0" i="0" u="none" strike="noStrike" kern="1200" cap="none" spc="0" normalizeH="0" baseline="-2500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       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+mn-cs"/>
            </a:endParaRPr>
          </a:p>
        </p:txBody>
      </p:sp>
      <p:sp>
        <p:nvSpPr>
          <p:cNvPr id="45" name="Text Box 22"/>
          <p:cNvSpPr txBox="1"/>
          <p:nvPr/>
        </p:nvSpPr>
        <p:spPr>
          <a:xfrm>
            <a:off x="933010" y="4878739"/>
            <a:ext cx="1798271" cy="52322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CH</a:t>
            </a:r>
            <a:r>
              <a:rPr lang="en-US" sz="2800" baseline="-25000" noProof="0">
                <a:solidFill>
                  <a:prstClr val="white"/>
                </a:solidFill>
                <a:ea typeface="Arial" panose="020B0604020202020204" pitchFamily="34" charset="0"/>
              </a:rPr>
              <a:t>3</a:t>
            </a:r>
            <a:r>
              <a:rPr lang="en-US" sz="2800" baseline="-25000" smtClean="0">
                <a:solidFill>
                  <a:prstClr val="white"/>
                </a:solidFill>
                <a:ea typeface="Arial" panose="020B0604020202020204" pitchFamily="34" charset="0"/>
              </a:rPr>
              <a:t> </a:t>
            </a:r>
            <a:r>
              <a:rPr lang="en-US" sz="2800" smtClean="0">
                <a:solidFill>
                  <a:prstClr val="white"/>
                </a:solidFill>
                <a:ea typeface="Arial" panose="020B0604020202020204" pitchFamily="34" charset="0"/>
              </a:rPr>
              <a:t>– OH</a:t>
            </a:r>
            <a:r>
              <a:rPr kumimoji="0" sz="2800" b="0" i="0" u="none" strike="noStrike" kern="1200" cap="none" spc="0" normalizeH="0" baseline="-2500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  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+mn-cs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37289" y="3185968"/>
            <a:ext cx="4795015" cy="1692771"/>
            <a:chOff x="2726207" y="5404027"/>
            <a:chExt cx="3754703" cy="1692771"/>
          </a:xfrm>
        </p:grpSpPr>
        <p:sp>
          <p:nvSpPr>
            <p:cNvPr id="49" name="Text Box 22"/>
            <p:cNvSpPr txBox="1"/>
            <p:nvPr/>
          </p:nvSpPr>
          <p:spPr>
            <a:xfrm>
              <a:off x="2726207" y="5404027"/>
              <a:ext cx="3754703" cy="169277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spcBef>
                  <a:spcPts val="1200"/>
                </a:spcBef>
              </a:pPr>
              <a:r>
                <a:rPr lang="en-US" sz="2800" smtClean="0">
                  <a:solidFill>
                    <a:prstClr val="white"/>
                  </a:solidFill>
                  <a:ea typeface="Arial" panose="020B0604020202020204" pitchFamily="34" charset="0"/>
                </a:rPr>
                <a:t>           CH</a:t>
              </a:r>
              <a:r>
                <a:rPr lang="en-US" sz="2800" baseline="-25000" smtClean="0">
                  <a:solidFill>
                    <a:prstClr val="white"/>
                  </a:solidFill>
                  <a:ea typeface="Arial" panose="020B0604020202020204" pitchFamily="34" charset="0"/>
                </a:rPr>
                <a:t>3</a:t>
              </a:r>
              <a:endPara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endParaRPr>
            </a:p>
            <a:p>
              <a:pPr lvl="0">
                <a:spcBef>
                  <a:spcPts val="1200"/>
                </a:spcBef>
              </a:pPr>
              <a:r>
                <a:rPr kumimoji="0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+mn-cs"/>
                </a:rPr>
                <a:t>CH</a:t>
              </a:r>
              <a:r>
                <a:rPr kumimoji="0" lang="en-US" sz="2800" b="0" i="0" u="none" strike="noStrike" kern="1200" cap="none" spc="0" normalizeH="0" baseline="-2500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+mn-cs"/>
                </a:rPr>
                <a:t>3</a:t>
              </a:r>
              <a:r>
                <a:rPr kumimoji="0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+mn-cs"/>
                </a:rPr>
                <a:t>–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+mn-cs"/>
                </a:rPr>
                <a:t>C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+mn-cs"/>
                </a:rPr>
                <a:t>– CH</a:t>
              </a:r>
              <a:r>
                <a:rPr lang="en-US" sz="2800" baseline="-25000" smtClean="0">
                  <a:solidFill>
                    <a:prstClr val="white"/>
                  </a:solidFill>
                  <a:ea typeface="Arial" panose="020B0604020202020204" pitchFamily="34" charset="0"/>
                </a:rPr>
                <a:t>2 </a:t>
              </a:r>
              <a:r>
                <a:rPr lang="en-US" sz="2800" smtClean="0">
                  <a:solidFill>
                    <a:prstClr val="white"/>
                  </a:solidFill>
                  <a:ea typeface="Arial" panose="020B0604020202020204" pitchFamily="34" charset="0"/>
                </a:rPr>
                <a:t>– OH</a:t>
              </a:r>
              <a:r>
                <a:rPr kumimoji="0" sz="2800" b="0" i="0" u="none" strike="noStrike" kern="1200" cap="none" spc="0" normalizeH="0" baseline="-2500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+mn-cs"/>
                </a:rPr>
                <a:t>        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endParaRPr>
            </a:p>
            <a:p>
              <a:pPr>
                <a:spcBef>
                  <a:spcPts val="1200"/>
                </a:spcBef>
              </a:pP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+mn-cs"/>
                </a:rPr>
                <a:t>           </a:t>
              </a:r>
              <a:r>
                <a:rPr lang="en-US" sz="2800" smtClean="0">
                  <a:solidFill>
                    <a:prstClr val="white"/>
                  </a:solidFill>
                  <a:ea typeface="Arial" panose="020B0604020202020204" pitchFamily="34" charset="0"/>
                </a:rPr>
                <a:t>CH</a:t>
              </a:r>
              <a:r>
                <a:rPr lang="en-US" sz="2800" baseline="-25000" smtClean="0">
                  <a:solidFill>
                    <a:prstClr val="white"/>
                  </a:solidFill>
                  <a:ea typeface="Arial" panose="020B0604020202020204" pitchFamily="34" charset="0"/>
                </a:rPr>
                <a:t>3</a:t>
              </a:r>
              <a:endParaRPr lang="en-US" sz="2800">
                <a:solidFill>
                  <a:prstClr val="white"/>
                </a:solidFill>
                <a:ea typeface="Arial" panose="020B0604020202020204" pitchFamily="34" charset="0"/>
              </a:endParaRPr>
            </a:p>
          </p:txBody>
        </p:sp>
        <p:sp>
          <p:nvSpPr>
            <p:cNvPr id="50" name="Line 23"/>
            <p:cNvSpPr/>
            <p:nvPr/>
          </p:nvSpPr>
          <p:spPr>
            <a:xfrm>
              <a:off x="3733275" y="5868330"/>
              <a:ext cx="0" cy="22860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" name="Line 26"/>
            <p:cNvSpPr/>
            <p:nvPr/>
          </p:nvSpPr>
          <p:spPr>
            <a:xfrm>
              <a:off x="3733275" y="6421064"/>
              <a:ext cx="0" cy="22860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" name="Right Brace 11"/>
          <p:cNvSpPr/>
          <p:nvPr/>
        </p:nvSpPr>
        <p:spPr>
          <a:xfrm>
            <a:off x="4360460" y="3282287"/>
            <a:ext cx="341194" cy="211967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839495" y="3887744"/>
            <a:ext cx="2595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smtClean="0">
                <a:solidFill>
                  <a:srgbClr val="FFFF00"/>
                </a:solidFill>
                <a:latin typeface="Arial"/>
              </a:rPr>
              <a:t>Không tách nước tạo thành anken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93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 animBg="1"/>
      <p:bldP spid="7" grpId="0"/>
      <p:bldP spid="8" grpId="0"/>
      <p:bldP spid="33" grpId="0"/>
      <p:bldP spid="38" grpId="0"/>
      <p:bldP spid="41" grpId="0"/>
      <p:bldP spid="45" grpId="0"/>
      <p:bldP spid="12" grpId="0" animBg="1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D6910-E011-473F-854E-E82C7AEFAD08}"/>
              </a:ext>
            </a:extLst>
          </p:cNvPr>
          <p:cNvSpPr/>
          <p:nvPr/>
        </p:nvSpPr>
        <p:spPr>
          <a:xfrm>
            <a:off x="1179889" y="31456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3FFEA375-DD2B-4606-9020-5F2713F36029}"/>
              </a:ext>
            </a:extLst>
          </p:cNvPr>
          <p:cNvSpPr/>
          <p:nvPr/>
        </p:nvSpPr>
        <p:spPr>
          <a:xfrm rot="162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1016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7CD36EF-6010-499E-AC60-414481861F21}"/>
              </a:ext>
            </a:extLst>
          </p:cNvPr>
          <p:cNvGrpSpPr/>
          <p:nvPr/>
        </p:nvGrpSpPr>
        <p:grpSpPr>
          <a:xfrm>
            <a:off x="1734025" y="3016178"/>
            <a:ext cx="1490450" cy="923100"/>
            <a:chOff x="280628" y="1551900"/>
            <a:chExt cx="1490450" cy="9231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322059F-EB9C-46C9-A80C-C22D54BAA9A7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EF392E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8C2478E6-AC58-47F4-A01E-86699709A5AA}"/>
                </a:ext>
              </a:extLst>
            </p:cNvPr>
            <p:cNvGrpSpPr/>
            <p:nvPr/>
          </p:nvGrpSpPr>
          <p:grpSpPr>
            <a:xfrm>
              <a:off x="652823" y="1591864"/>
              <a:ext cx="676788" cy="883136"/>
              <a:chOff x="-1517696" y="4598875"/>
              <a:chExt cx="676788" cy="883136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95DC70C-5845-47DF-BD0B-2621083DBA67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84641879-DA3A-4004-B7F6-93DD8D816FC7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6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02</a:t>
                </a: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51BBA7F-9337-4974-8EC8-21D41DC611CB}"/>
              </a:ext>
            </a:extLst>
          </p:cNvPr>
          <p:cNvGrpSpPr/>
          <p:nvPr/>
        </p:nvGrpSpPr>
        <p:grpSpPr>
          <a:xfrm>
            <a:off x="1734025" y="4422661"/>
            <a:ext cx="1490450" cy="923100"/>
            <a:chOff x="280628" y="1551900"/>
            <a:chExt cx="1490450" cy="92310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1D1D7CD-927B-43B0-983F-42452A06C839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9D4B856-2AF7-4C54-A780-650C544068CC}"/>
                </a:ext>
              </a:extLst>
            </p:cNvPr>
            <p:cNvGrpSpPr/>
            <p:nvPr/>
          </p:nvGrpSpPr>
          <p:grpSpPr>
            <a:xfrm>
              <a:off x="652823" y="1591864"/>
              <a:ext cx="675185" cy="883136"/>
              <a:chOff x="-1517696" y="4598875"/>
              <a:chExt cx="675185" cy="883136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0B5724F-A6E6-4827-BBEE-4CAFC26EC42F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AC844C9-5426-4963-AECB-3F5A269EE267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5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03</a:t>
                </a:r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16BD10B-DD0C-40E0-A36A-DFD9CE7D027D}"/>
              </a:ext>
            </a:extLst>
          </p:cNvPr>
          <p:cNvGrpSpPr/>
          <p:nvPr/>
        </p:nvGrpSpPr>
        <p:grpSpPr>
          <a:xfrm>
            <a:off x="1734025" y="1590645"/>
            <a:ext cx="1490450" cy="923100"/>
            <a:chOff x="280628" y="1551900"/>
            <a:chExt cx="1490450" cy="9231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49697F5C-0FD5-47BA-9DE1-5D63CDAD5990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8447B2A-57EA-4C02-912D-46EC93E4131A}"/>
                </a:ext>
              </a:extLst>
            </p:cNvPr>
            <p:cNvGrpSpPr/>
            <p:nvPr/>
          </p:nvGrpSpPr>
          <p:grpSpPr>
            <a:xfrm>
              <a:off x="652823" y="1591864"/>
              <a:ext cx="676788" cy="883136"/>
              <a:chOff x="-1517696" y="4598875"/>
              <a:chExt cx="676788" cy="883136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9F57DC8-3EEC-4C41-B525-CCD60A4D7E32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5D7AA87-0DE4-4762-9DBE-13872DAA03F8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6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01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7D76C67-FFCF-4630-9BD6-5F2A0EB150BF}"/>
              </a:ext>
            </a:extLst>
          </p:cNvPr>
          <p:cNvGrpSpPr/>
          <p:nvPr/>
        </p:nvGrpSpPr>
        <p:grpSpPr>
          <a:xfrm>
            <a:off x="1719252" y="554750"/>
            <a:ext cx="4361585" cy="5853549"/>
            <a:chOff x="1734414" y="495298"/>
            <a:chExt cx="4361585" cy="5853549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0FC28829-3A12-42E1-928D-18F10C740B60}"/>
                </a:ext>
              </a:extLst>
            </p:cNvPr>
            <p:cNvSpPr/>
            <p:nvPr/>
          </p:nvSpPr>
          <p:spPr>
            <a:xfrm rot="162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C84549-15E3-44A8-B3FF-74FCCC091ABE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144087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4F400A-F441-4A52-9E40-2701995EF73F}"/>
                </a:ext>
              </a:extLst>
            </p:cNvPr>
            <p:cNvCxnSpPr/>
            <p:nvPr/>
          </p:nvCxnSpPr>
          <p:spPr>
            <a:xfrm>
              <a:off x="5597236" y="509152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495468-4A19-41A4-80C0-D6C2BD40894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180108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440F2C-096A-4698-90C1-1391797A8B6C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16130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099197-4508-43DF-8F45-B3E92684D6C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521524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BB9604-E745-4A2E-B2EB-9FE96B70B9BE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881742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64AD1F-5D1A-4457-8411-365CF5237823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24196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6DF3198-F231-4625-B44A-10F436771FD8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60217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C672CD-EAF4-45F5-AEF9-252ACC964A6A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96239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77752F-0FA4-4ECF-BB85-F1A53299CA6D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4322614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146804-1F9C-42D6-9DB5-0985A6419956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4682832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31723DF-9D3F-4703-A4F9-19317C2ACD1B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04305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F7920E-92A1-4C96-BE90-14A0DBB1CCDA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40326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8F83F9-F46B-4517-8CA2-B0458B094FD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76348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82A6A0DA-0052-434A-A361-BEB2806E6CDD}"/>
              </a:ext>
            </a:extLst>
          </p:cNvPr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2761B6A-7E60-4335-9B53-851BE9E8EAEA}"/>
              </a:ext>
            </a:extLst>
          </p:cNvPr>
          <p:cNvGrpSpPr/>
          <p:nvPr/>
        </p:nvGrpSpPr>
        <p:grpSpPr>
          <a:xfrm>
            <a:off x="9032819" y="2942736"/>
            <a:ext cx="1490450" cy="923100"/>
            <a:chOff x="280628" y="1551900"/>
            <a:chExt cx="1490450" cy="923100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C015355-DF42-4F2B-8CDD-47E569576389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15195677-BDF3-499C-AAFD-159B98C52AAA}"/>
                </a:ext>
              </a:extLst>
            </p:cNvPr>
            <p:cNvGrpSpPr/>
            <p:nvPr/>
          </p:nvGrpSpPr>
          <p:grpSpPr>
            <a:xfrm>
              <a:off x="652823" y="1591864"/>
              <a:ext cx="675185" cy="883136"/>
              <a:chOff x="-1517696" y="4598875"/>
              <a:chExt cx="675185" cy="883136"/>
            </a:xfrm>
          </p:grpSpPr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2E457BB-DD8D-4E73-BEB6-0A555FDCE4C6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F22F4278-9F05-4941-94AC-29BB3616721D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5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05</a:t>
                </a:r>
              </a:p>
            </p:txBody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627FE49-99E7-4B02-B055-E198C7A822F1}"/>
              </a:ext>
            </a:extLst>
          </p:cNvPr>
          <p:cNvGrpSpPr/>
          <p:nvPr/>
        </p:nvGrpSpPr>
        <p:grpSpPr>
          <a:xfrm>
            <a:off x="9032819" y="4349219"/>
            <a:ext cx="1490450" cy="923100"/>
            <a:chOff x="280628" y="1551900"/>
            <a:chExt cx="1490450" cy="923100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3FF68241-07E0-4470-ABE5-BF803007AEE7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42334DB-4A44-44E9-882E-12051FB3D4BA}"/>
                </a:ext>
              </a:extLst>
            </p:cNvPr>
            <p:cNvGrpSpPr/>
            <p:nvPr/>
          </p:nvGrpSpPr>
          <p:grpSpPr>
            <a:xfrm>
              <a:off x="652823" y="1591864"/>
              <a:ext cx="678391" cy="883136"/>
              <a:chOff x="-1517696" y="4598875"/>
              <a:chExt cx="678391" cy="883136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2795201-D268-4F39-9FC2-BEE54C235263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960205D5-DC44-4F1E-8D11-9C71ECC45C2D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83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06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C84C1C0-B5DF-450E-B7B2-114F042642E7}"/>
              </a:ext>
            </a:extLst>
          </p:cNvPr>
          <p:cNvGrpSpPr/>
          <p:nvPr/>
        </p:nvGrpSpPr>
        <p:grpSpPr>
          <a:xfrm>
            <a:off x="9032819" y="1517203"/>
            <a:ext cx="1490450" cy="923100"/>
            <a:chOff x="280628" y="1551900"/>
            <a:chExt cx="1490450" cy="923100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76746D2-07F9-4B71-B928-1750A9E73F2F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F78FA5C3-89FA-4F3D-9D91-E42C1529F9DF}"/>
                </a:ext>
              </a:extLst>
            </p:cNvPr>
            <p:cNvGrpSpPr/>
            <p:nvPr/>
          </p:nvGrpSpPr>
          <p:grpSpPr>
            <a:xfrm>
              <a:off x="652823" y="1591864"/>
              <a:ext cx="678391" cy="883136"/>
              <a:chOff x="-1517696" y="4598875"/>
              <a:chExt cx="678391" cy="883136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CF9FC6D-8E40-48E5-AD35-D14A5E87A7D5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A1CC2CA-3D4C-4BCF-9AE5-689F72AEBF09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83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04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9CE824-2EE4-44F9-A3DB-19CA9C21F62D}"/>
              </a:ext>
            </a:extLst>
          </p:cNvPr>
          <p:cNvGrpSpPr/>
          <p:nvPr/>
        </p:nvGrpSpPr>
        <p:grpSpPr>
          <a:xfrm>
            <a:off x="6242326" y="549287"/>
            <a:ext cx="4410911" cy="7021055"/>
            <a:chOff x="6141677" y="-679137"/>
            <a:chExt cx="4410911" cy="7021055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7175EB0B-54E3-4B61-AE06-354B1C07F8C8}"/>
                </a:ext>
              </a:extLst>
            </p:cNvPr>
            <p:cNvSpPr/>
            <p:nvPr/>
          </p:nvSpPr>
          <p:spPr>
            <a:xfrm rot="5400000" flipH="1">
              <a:off x="5402623" y="59917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EFB61E0-C2C1-4D8D-A66E-79D604865A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143394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CB254AC-857F-4204-89C7-FF579CF5B33D}"/>
                </a:ext>
              </a:extLst>
            </p:cNvPr>
            <p:cNvCxnSpPr/>
            <p:nvPr/>
          </p:nvCxnSpPr>
          <p:spPr>
            <a:xfrm flipH="1">
              <a:off x="6689766" y="502223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502890-7B7D-4D36-8EF6-CA988EF5DE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179415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2DE8CD-D0D2-493A-AA15-05ADDEA77D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15437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DF7F1C-436C-4735-9DA6-1BE3FB27B9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514595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B172DC-A1F5-4DED-9A7A-CC2887B5B8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874813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06F625-3799-4723-B7CD-FBDA2911E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23503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53FFBFF-A143-4470-B96D-49BC26E63D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59524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EED108-3B06-4EA2-86FD-2516775C6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95546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207F5A2-769B-486F-828B-6393FC7B5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4315685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84C4941-6669-4A44-80DC-3228667BBD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4675903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923962-FFE5-414C-A611-A9465D8441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03612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774707D-2959-4296-B3B6-39789FC656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39633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6313AB8-F1FC-4C91-9672-04A79C9FC2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75655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C55092-028D-4014-B195-7D9CBF3B3F0D}"/>
              </a:ext>
            </a:extLst>
          </p:cNvPr>
          <p:cNvGrpSpPr/>
          <p:nvPr/>
        </p:nvGrpSpPr>
        <p:grpSpPr>
          <a:xfrm>
            <a:off x="5597236" y="488368"/>
            <a:ext cx="1122676" cy="5839694"/>
            <a:chOff x="5597236" y="488368"/>
            <a:chExt cx="1122676" cy="5839694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3D1C15F-512D-4848-B232-E161370D7242}"/>
                </a:ext>
              </a:extLst>
            </p:cNvPr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9600">
                  <a:schemeClr val="bg1">
                    <a:lumMod val="50000"/>
                    <a:alpha val="73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C921948-D23E-4396-B273-44EB6BA43ADA}"/>
                </a:ext>
              </a:extLst>
            </p:cNvPr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A055B3A-04C1-458E-8227-D67822ED4B5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34E09E9-E89E-4931-8C86-EF6372B8F5BD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Terminator 45">
                <a:extLst>
                  <a:ext uri="{FF2B5EF4-FFF2-40B4-BE49-F238E27FC236}">
                    <a16:creationId xmlns:a16="http://schemas.microsoft.com/office/drawing/2014/main" id="{DE2D9D42-7468-477F-8442-B2B30FFE1DAB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Terminator 46">
                <a:extLst>
                  <a:ext uri="{FF2B5EF4-FFF2-40B4-BE49-F238E27FC236}">
                    <a16:creationId xmlns:a16="http://schemas.microsoft.com/office/drawing/2014/main" id="{49EAC231-0145-4106-AF1F-2CA94DC04C6D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4EE62E1-63A2-49B1-93DF-1B8BDBD4F330}"/>
                </a:ext>
              </a:extLst>
            </p:cNvPr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F7AB221-76DE-4F31-8F0B-CF310CE788CB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313589F-5E62-437B-B094-C9518DAB0E54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89">
                <a:extLst>
                  <a:ext uri="{FF2B5EF4-FFF2-40B4-BE49-F238E27FC236}">
                    <a16:creationId xmlns:a16="http://schemas.microsoft.com/office/drawing/2014/main" id="{18EB6E9A-9E0E-4CB9-9520-E866835AC0AF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lowchart: Terminator 90">
                <a:extLst>
                  <a:ext uri="{FF2B5EF4-FFF2-40B4-BE49-F238E27FC236}">
                    <a16:creationId xmlns:a16="http://schemas.microsoft.com/office/drawing/2014/main" id="{4376386D-76E4-4FB7-9C9C-3E42C8644CB4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5C56A49-978D-4447-BDC9-59DFFCA7496B}"/>
                </a:ext>
              </a:extLst>
            </p:cNvPr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1FB403A-7B8A-4013-B47B-CDDF16F57C35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E404C56-9969-4F14-B4CF-958902A33E3C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lowchart: Terminator 94">
                <a:extLst>
                  <a:ext uri="{FF2B5EF4-FFF2-40B4-BE49-F238E27FC236}">
                    <a16:creationId xmlns:a16="http://schemas.microsoft.com/office/drawing/2014/main" id="{D3763110-FBF1-4382-9E22-10791032F4B4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Terminator 95">
                <a:extLst>
                  <a:ext uri="{FF2B5EF4-FFF2-40B4-BE49-F238E27FC236}">
                    <a16:creationId xmlns:a16="http://schemas.microsoft.com/office/drawing/2014/main" id="{893887EA-C9B7-4937-B9E9-802679C62ADD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60BA5C3-CE64-4D47-9B12-E29E54042683}"/>
                </a:ext>
              </a:extLst>
            </p:cNvPr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A66281A-6ECF-4214-B59E-9D7326AAE431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DA65BA5-B31E-48D6-80EA-4F14C9C02783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Terminator 99">
                <a:extLst>
                  <a:ext uri="{FF2B5EF4-FFF2-40B4-BE49-F238E27FC236}">
                    <a16:creationId xmlns:a16="http://schemas.microsoft.com/office/drawing/2014/main" id="{86A5B905-6A56-4594-8A83-518F4BBB0CB5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lowchart: Terminator 100">
                <a:extLst>
                  <a:ext uri="{FF2B5EF4-FFF2-40B4-BE49-F238E27FC236}">
                    <a16:creationId xmlns:a16="http://schemas.microsoft.com/office/drawing/2014/main" id="{4B1CA9D9-C048-4858-BE6E-8C681C1F658C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5B1A2B1-DEF2-4C5E-8F56-92AE28DACC6C}"/>
                </a:ext>
              </a:extLst>
            </p:cNvPr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2C803212-1B6D-446F-AEB5-52F20AA5AE87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1EBC513-6CB8-4082-BCC5-0DB9D7404AF6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>
                <a:extLst>
                  <a:ext uri="{FF2B5EF4-FFF2-40B4-BE49-F238E27FC236}">
                    <a16:creationId xmlns:a16="http://schemas.microsoft.com/office/drawing/2014/main" id="{766AD184-A229-4E8B-9837-F8BDB216B7EA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>
                <a:extLst>
                  <a:ext uri="{FF2B5EF4-FFF2-40B4-BE49-F238E27FC236}">
                    <a16:creationId xmlns:a16="http://schemas.microsoft.com/office/drawing/2014/main" id="{4BC5BE0F-C2C7-4F9D-8CC2-232968AC7DB3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3CC56-E511-4FA2-8AC8-B984381E43D8}"/>
                </a:ext>
              </a:extLst>
            </p:cNvPr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7DF5A8E-1D0A-425C-AFA2-49B0DB206B8B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21E26E3F-24A1-4D6C-BE1C-B02F7E173125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Terminator 109">
                <a:extLst>
                  <a:ext uri="{FF2B5EF4-FFF2-40B4-BE49-F238E27FC236}">
                    <a16:creationId xmlns:a16="http://schemas.microsoft.com/office/drawing/2014/main" id="{3A9D978C-E556-4CAC-A3E3-45F973F44BEF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>
                <a:extLst>
                  <a:ext uri="{FF2B5EF4-FFF2-40B4-BE49-F238E27FC236}">
                    <a16:creationId xmlns:a16="http://schemas.microsoft.com/office/drawing/2014/main" id="{282B4C4D-0643-424A-865B-03AFE80020B9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56104BC-A3DD-4AB5-80B3-01DB9D2A956D}"/>
                </a:ext>
              </a:extLst>
            </p:cNvPr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AA836E9-FFED-4DDC-98F4-FA76956B245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CD50E16A-4AAB-4450-8872-1819EEB905D1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>
                <a:extLst>
                  <a:ext uri="{FF2B5EF4-FFF2-40B4-BE49-F238E27FC236}">
                    <a16:creationId xmlns:a16="http://schemas.microsoft.com/office/drawing/2014/main" id="{A7992737-3349-4774-9F97-EFE367105DB4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Terminator 115">
                <a:extLst>
                  <a:ext uri="{FF2B5EF4-FFF2-40B4-BE49-F238E27FC236}">
                    <a16:creationId xmlns:a16="http://schemas.microsoft.com/office/drawing/2014/main" id="{DE747A86-8910-43F1-A80C-558106391F73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A4CA5FB-CD7E-410C-AFC5-FFD21CB075BD}"/>
                </a:ext>
              </a:extLst>
            </p:cNvPr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D14B7D99-67EE-4123-AB1B-13CD003F6CE6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6017387-7CE4-4ECC-A06B-5A5B4BF5174C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>
                <a:extLst>
                  <a:ext uri="{FF2B5EF4-FFF2-40B4-BE49-F238E27FC236}">
                    <a16:creationId xmlns:a16="http://schemas.microsoft.com/office/drawing/2014/main" id="{21F651CC-3E64-4F50-AC98-D0E7748BF51A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>
                <a:extLst>
                  <a:ext uri="{FF2B5EF4-FFF2-40B4-BE49-F238E27FC236}">
                    <a16:creationId xmlns:a16="http://schemas.microsoft.com/office/drawing/2014/main" id="{553B8E29-5E24-4D7D-96F5-44EAEEF3A8F1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25B26EC-B273-4C40-8D4C-4E773E3AF5E6}"/>
                </a:ext>
              </a:extLst>
            </p:cNvPr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C9C5C7E7-8D25-45D7-9830-90CA22F194A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9288B580-C04F-4E9D-A680-FC0C1A211EAB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lowchart: Terminator 124">
                <a:extLst>
                  <a:ext uri="{FF2B5EF4-FFF2-40B4-BE49-F238E27FC236}">
                    <a16:creationId xmlns:a16="http://schemas.microsoft.com/office/drawing/2014/main" id="{5B7E96A4-6D65-42EA-BE26-C806522D507C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>
                <a:extLst>
                  <a:ext uri="{FF2B5EF4-FFF2-40B4-BE49-F238E27FC236}">
                    <a16:creationId xmlns:a16="http://schemas.microsoft.com/office/drawing/2014/main" id="{63F8B186-9541-4BA3-83F1-D6582BF1B752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EE17C74-1DEC-4ACB-A575-200A1DC1AAFC}"/>
                </a:ext>
              </a:extLst>
            </p:cNvPr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176337F7-7CED-4AC6-8D78-8B767F5A4A31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0009E971-594C-4457-880D-98E220A55980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>
                <a:extLst>
                  <a:ext uri="{FF2B5EF4-FFF2-40B4-BE49-F238E27FC236}">
                    <a16:creationId xmlns:a16="http://schemas.microsoft.com/office/drawing/2014/main" id="{9DEC8107-5F3E-4C71-BB4F-2E329BA9EEB1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lowchart: Terminator 130">
                <a:extLst>
                  <a:ext uri="{FF2B5EF4-FFF2-40B4-BE49-F238E27FC236}">
                    <a16:creationId xmlns:a16="http://schemas.microsoft.com/office/drawing/2014/main" id="{F754E53C-4F61-4441-B4E1-05AA9C07C70A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5" name="Picture 134">
            <a:extLst>
              <a:ext uri="{FF2B5EF4-FFF2-40B4-BE49-F238E27FC236}">
                <a16:creationId xmlns:a16="http://schemas.microsoft.com/office/drawing/2014/main" id="{5C824DFB-A6A0-43D5-B5B3-6D88D70B78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2649">
            <a:off x="4731067" y="5311737"/>
            <a:ext cx="3312130" cy="1493914"/>
          </a:xfrm>
          <a:prstGeom prst="rect">
            <a:avLst/>
          </a:prstGeom>
        </p:spPr>
      </p:pic>
      <p:sp>
        <p:nvSpPr>
          <p:cNvPr id="52" name="Hình chữ nhật 51">
            <a:extLst>
              <a:ext uri="{FF2B5EF4-FFF2-40B4-BE49-F238E27FC236}">
                <a16:creationId xmlns:a16="http://schemas.microsoft.com/office/drawing/2014/main" id="{E29DFF55-AB27-47FB-978D-D94EDB810751}"/>
              </a:ext>
            </a:extLst>
          </p:cNvPr>
          <p:cNvSpPr/>
          <p:nvPr/>
        </p:nvSpPr>
        <p:spPr>
          <a:xfrm>
            <a:off x="1756956" y="1525006"/>
            <a:ext cx="3779769" cy="1358064"/>
          </a:xfrm>
          <a:prstGeom prst="rect">
            <a:avLst/>
          </a:prstGeom>
        </p:spPr>
        <p:txBody>
          <a:bodyPr/>
          <a:lstStyle/>
          <a:p>
            <a:pPr lvl="0"/>
            <a:endParaRPr 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7852" y="653777"/>
            <a:ext cx="2084832" cy="3693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2274" y="1022001"/>
            <a:ext cx="4029781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câu hỏi và bài tập sau: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ethanol (C</a:t>
            </a:r>
            <a:r>
              <a:rPr lang="vi-VN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OH) tác dụng được với tất cả các chất  trong  dãy nào sau đây?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lphaUcPeriod"/>
              <a:tabLst>
                <a:tab pos="3261360" algn="l"/>
              </a:tabLst>
            </a:pP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HBr, NaOH.	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261360" algn="l"/>
              </a:tabLst>
            </a:pP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Na, C</a:t>
            </a:r>
            <a:r>
              <a:rPr lang="vi-VN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OH, </a:t>
            </a: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NaOH.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261360" algn="l"/>
              </a:tabLst>
            </a:pP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Na, HBr, CuO.	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261360" algn="l"/>
              </a:tabLst>
            </a:pP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CuO, Cu(OH)</a:t>
            </a:r>
            <a:r>
              <a:rPr lang="vi-VN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HBr.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 :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đồng phân 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ứng với CTPT C</a:t>
            </a:r>
            <a:r>
              <a:rPr lang="vi-VN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là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lphaUcPeriod"/>
            </a:pP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lphaUcPeriod"/>
            </a:pP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	           		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lphaUcPeriod"/>
            </a:pP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lphaUcPeriod"/>
            </a:pPr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301693" y="719857"/>
            <a:ext cx="2084832" cy="369332"/>
          </a:xfrm>
          <a:prstGeom prst="rect">
            <a:avLst/>
          </a:prstGeom>
          <a:noFill/>
          <a:ln w="57150">
            <a:solidFill>
              <a:srgbClr val="005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Đáp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án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317699" y="2509011"/>
            <a:ext cx="4180485" cy="646331"/>
          </a:xfrm>
          <a:prstGeom prst="rect">
            <a:avLst/>
          </a:prstGeom>
          <a:noFill/>
          <a:ln w="57150">
            <a:solidFill>
              <a:srgbClr val="005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1: C</a:t>
            </a: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2: 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8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07407E-6 L -0.09857 0.00116 " pathEditMode="relative" rAng="0" ptsTypes="AA" p14:bounceEnd="40000">
                                          <p:cBhvr>
                                            <p:cTn id="6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44444E-6 L -0.09857 0.00116 " pathEditMode="relative" rAng="0" ptsTypes="AA" p14:bounceEnd="40000">
                                          <p:cBhvr>
                                            <p:cTn id="10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2.96296E-6 L -0.09857 0.00115 " pathEditMode="relative" rAng="0" ptsTypes="AA" p14:bounceEnd="40000">
                                          <p:cBhvr>
                                            <p:cTn id="14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3" presetClass="path" presetSubtype="0" accel="50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07407E-6 L 0.10118 4.07407E-6 " pathEditMode="relative" rAng="0" ptsTypes="AA" p14:bounceEnd="45000">
                                          <p:cBhvr>
                                            <p:cTn id="1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3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3.7037E-6 L 0.10118 3.7037E-6 " pathEditMode="relative" rAng="0" ptsTypes="AA" p14:bounceEnd="53000">
                                          <p:cBhvr>
                                            <p:cTn id="22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3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11111E-6 L 0.09935 -0.00162 " pathEditMode="relative" rAng="0" ptsTypes="AA" p14:bounceEnd="53000">
                                          <p:cBhvr>
                                            <p:cTn id="26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61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07407E-6 L -0.09857 0.0011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44444E-6 L -0.09857 0.00116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2.96296E-6 L -0.09857 0.00115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07407E-6 L 0.10118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3.7037E-6 L 0.10118 3.7037E-6 " pathEditMode="relative" rAng="0" ptsTypes="AA">
                                          <p:cBhvr>
                                            <p:cTn id="22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11111E-6 L 0.09935 -0.00162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61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3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D6910-E011-473F-854E-E82C7AEFAD08}"/>
              </a:ext>
            </a:extLst>
          </p:cNvPr>
          <p:cNvSpPr/>
          <p:nvPr/>
        </p:nvSpPr>
        <p:spPr>
          <a:xfrm>
            <a:off x="1179889" y="31456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3FFEA375-DD2B-4606-9020-5F2713F36029}"/>
              </a:ext>
            </a:extLst>
          </p:cNvPr>
          <p:cNvSpPr/>
          <p:nvPr/>
        </p:nvSpPr>
        <p:spPr>
          <a:xfrm rot="162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1016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7CD36EF-6010-499E-AC60-414481861F21}"/>
              </a:ext>
            </a:extLst>
          </p:cNvPr>
          <p:cNvGrpSpPr/>
          <p:nvPr/>
        </p:nvGrpSpPr>
        <p:grpSpPr>
          <a:xfrm>
            <a:off x="1734025" y="3016178"/>
            <a:ext cx="1490450" cy="923100"/>
            <a:chOff x="280628" y="1551900"/>
            <a:chExt cx="1490450" cy="9231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322059F-EB9C-46C9-A80C-C22D54BAA9A7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EF392E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8C2478E6-AC58-47F4-A01E-86699709A5AA}"/>
                </a:ext>
              </a:extLst>
            </p:cNvPr>
            <p:cNvGrpSpPr/>
            <p:nvPr/>
          </p:nvGrpSpPr>
          <p:grpSpPr>
            <a:xfrm>
              <a:off x="652823" y="1591864"/>
              <a:ext cx="676788" cy="883136"/>
              <a:chOff x="-1517696" y="4598875"/>
              <a:chExt cx="676788" cy="883136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95DC70C-5845-47DF-BD0B-2621083DBA67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84641879-DA3A-4004-B7F6-93DD8D816FC7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6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02</a:t>
                </a: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51BBA7F-9337-4974-8EC8-21D41DC611CB}"/>
              </a:ext>
            </a:extLst>
          </p:cNvPr>
          <p:cNvGrpSpPr/>
          <p:nvPr/>
        </p:nvGrpSpPr>
        <p:grpSpPr>
          <a:xfrm>
            <a:off x="1734025" y="4422661"/>
            <a:ext cx="1490450" cy="923100"/>
            <a:chOff x="280628" y="1551900"/>
            <a:chExt cx="1490450" cy="92310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1D1D7CD-927B-43B0-983F-42452A06C839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9D4B856-2AF7-4C54-A780-650C544068CC}"/>
                </a:ext>
              </a:extLst>
            </p:cNvPr>
            <p:cNvGrpSpPr/>
            <p:nvPr/>
          </p:nvGrpSpPr>
          <p:grpSpPr>
            <a:xfrm>
              <a:off x="652823" y="1591864"/>
              <a:ext cx="675185" cy="883136"/>
              <a:chOff x="-1517696" y="4598875"/>
              <a:chExt cx="675185" cy="883136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0B5724F-A6E6-4827-BBEE-4CAFC26EC42F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AC844C9-5426-4963-AECB-3F5A269EE267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5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03</a:t>
                </a:r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16BD10B-DD0C-40E0-A36A-DFD9CE7D027D}"/>
              </a:ext>
            </a:extLst>
          </p:cNvPr>
          <p:cNvGrpSpPr/>
          <p:nvPr/>
        </p:nvGrpSpPr>
        <p:grpSpPr>
          <a:xfrm>
            <a:off x="1734025" y="1590645"/>
            <a:ext cx="1490450" cy="923100"/>
            <a:chOff x="280628" y="1551900"/>
            <a:chExt cx="1490450" cy="9231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49697F5C-0FD5-47BA-9DE1-5D63CDAD5990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8447B2A-57EA-4C02-912D-46EC93E4131A}"/>
                </a:ext>
              </a:extLst>
            </p:cNvPr>
            <p:cNvGrpSpPr/>
            <p:nvPr/>
          </p:nvGrpSpPr>
          <p:grpSpPr>
            <a:xfrm>
              <a:off x="652823" y="1591864"/>
              <a:ext cx="676788" cy="883136"/>
              <a:chOff x="-1517696" y="4598875"/>
              <a:chExt cx="676788" cy="883136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9F57DC8-3EEC-4C41-B525-CCD60A4D7E32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5D7AA87-0DE4-4762-9DBE-13872DAA03F8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6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01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7D76C67-FFCF-4630-9BD6-5F2A0EB150BF}"/>
              </a:ext>
            </a:extLst>
          </p:cNvPr>
          <p:cNvGrpSpPr/>
          <p:nvPr/>
        </p:nvGrpSpPr>
        <p:grpSpPr>
          <a:xfrm>
            <a:off x="1719252" y="554750"/>
            <a:ext cx="4361585" cy="5853549"/>
            <a:chOff x="1734414" y="495298"/>
            <a:chExt cx="4361585" cy="5853549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0FC28829-3A12-42E1-928D-18F10C740B60}"/>
                </a:ext>
              </a:extLst>
            </p:cNvPr>
            <p:cNvSpPr/>
            <p:nvPr/>
          </p:nvSpPr>
          <p:spPr>
            <a:xfrm rot="162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C84549-15E3-44A8-B3FF-74FCCC091ABE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144087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4F400A-F441-4A52-9E40-2701995EF73F}"/>
                </a:ext>
              </a:extLst>
            </p:cNvPr>
            <p:cNvCxnSpPr/>
            <p:nvPr/>
          </p:nvCxnSpPr>
          <p:spPr>
            <a:xfrm>
              <a:off x="5597236" y="509152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495468-4A19-41A4-80C0-D6C2BD40894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180108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440F2C-096A-4698-90C1-1391797A8B6C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16130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099197-4508-43DF-8F45-B3E92684D6C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521524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BB9604-E745-4A2E-B2EB-9FE96B70B9BE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881742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64AD1F-5D1A-4457-8411-365CF5237823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24196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6DF3198-F231-4625-B44A-10F436771FD8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60217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C672CD-EAF4-45F5-AEF9-252ACC964A6A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96239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77752F-0FA4-4ECF-BB85-F1A53299CA6D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4322614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146804-1F9C-42D6-9DB5-0985A6419956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4682832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31723DF-9D3F-4703-A4F9-19317C2ACD1B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04305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F7920E-92A1-4C96-BE90-14A0DBB1CCDA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40326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8F83F9-F46B-4517-8CA2-B0458B094FD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76348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82A6A0DA-0052-434A-A361-BEB2806E6CDD}"/>
              </a:ext>
            </a:extLst>
          </p:cNvPr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2761B6A-7E60-4335-9B53-851BE9E8EAEA}"/>
              </a:ext>
            </a:extLst>
          </p:cNvPr>
          <p:cNvGrpSpPr/>
          <p:nvPr/>
        </p:nvGrpSpPr>
        <p:grpSpPr>
          <a:xfrm>
            <a:off x="9032819" y="2942736"/>
            <a:ext cx="1490450" cy="923100"/>
            <a:chOff x="280628" y="1551900"/>
            <a:chExt cx="1490450" cy="923100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C015355-DF42-4F2B-8CDD-47E569576389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15195677-BDF3-499C-AAFD-159B98C52AAA}"/>
                </a:ext>
              </a:extLst>
            </p:cNvPr>
            <p:cNvGrpSpPr/>
            <p:nvPr/>
          </p:nvGrpSpPr>
          <p:grpSpPr>
            <a:xfrm>
              <a:off x="652823" y="1591864"/>
              <a:ext cx="675185" cy="883136"/>
              <a:chOff x="-1517696" y="4598875"/>
              <a:chExt cx="675185" cy="883136"/>
            </a:xfrm>
          </p:grpSpPr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2E457BB-DD8D-4E73-BEB6-0A555FDCE4C6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F22F4278-9F05-4941-94AC-29BB3616721D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5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05</a:t>
                </a:r>
              </a:p>
            </p:txBody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627FE49-99E7-4B02-B055-E198C7A822F1}"/>
              </a:ext>
            </a:extLst>
          </p:cNvPr>
          <p:cNvGrpSpPr/>
          <p:nvPr/>
        </p:nvGrpSpPr>
        <p:grpSpPr>
          <a:xfrm>
            <a:off x="9032819" y="4349219"/>
            <a:ext cx="1490450" cy="923100"/>
            <a:chOff x="280628" y="1551900"/>
            <a:chExt cx="1490450" cy="923100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3FF68241-07E0-4470-ABE5-BF803007AEE7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42334DB-4A44-44E9-882E-12051FB3D4BA}"/>
                </a:ext>
              </a:extLst>
            </p:cNvPr>
            <p:cNvGrpSpPr/>
            <p:nvPr/>
          </p:nvGrpSpPr>
          <p:grpSpPr>
            <a:xfrm>
              <a:off x="652823" y="1591864"/>
              <a:ext cx="678391" cy="883136"/>
              <a:chOff x="-1517696" y="4598875"/>
              <a:chExt cx="678391" cy="883136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2795201-D268-4F39-9FC2-BEE54C235263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960205D5-DC44-4F1E-8D11-9C71ECC45C2D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83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06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C84C1C0-B5DF-450E-B7B2-114F042642E7}"/>
              </a:ext>
            </a:extLst>
          </p:cNvPr>
          <p:cNvGrpSpPr/>
          <p:nvPr/>
        </p:nvGrpSpPr>
        <p:grpSpPr>
          <a:xfrm>
            <a:off x="9032819" y="1517203"/>
            <a:ext cx="1490450" cy="923100"/>
            <a:chOff x="280628" y="1551900"/>
            <a:chExt cx="1490450" cy="923100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76746D2-07F9-4B71-B928-1750A9E73F2F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F78FA5C3-89FA-4F3D-9D91-E42C1529F9DF}"/>
                </a:ext>
              </a:extLst>
            </p:cNvPr>
            <p:cNvGrpSpPr/>
            <p:nvPr/>
          </p:nvGrpSpPr>
          <p:grpSpPr>
            <a:xfrm>
              <a:off x="652823" y="1591864"/>
              <a:ext cx="678391" cy="883136"/>
              <a:chOff x="-1517696" y="4598875"/>
              <a:chExt cx="678391" cy="883136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CF9FC6D-8E40-48E5-AD35-D14A5E87A7D5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A1CC2CA-3D4C-4BCF-9AE5-689F72AEBF09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83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04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9CE824-2EE4-44F9-A3DB-19CA9C21F62D}"/>
              </a:ext>
            </a:extLst>
          </p:cNvPr>
          <p:cNvGrpSpPr/>
          <p:nvPr/>
        </p:nvGrpSpPr>
        <p:grpSpPr>
          <a:xfrm>
            <a:off x="6242326" y="549287"/>
            <a:ext cx="4410911" cy="7021055"/>
            <a:chOff x="6141677" y="-679137"/>
            <a:chExt cx="4410911" cy="7021055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7175EB0B-54E3-4B61-AE06-354B1C07F8C8}"/>
                </a:ext>
              </a:extLst>
            </p:cNvPr>
            <p:cNvSpPr/>
            <p:nvPr/>
          </p:nvSpPr>
          <p:spPr>
            <a:xfrm rot="5400000" flipH="1">
              <a:off x="5402623" y="59917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EFB61E0-C2C1-4D8D-A66E-79D604865A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143394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CB254AC-857F-4204-89C7-FF579CF5B33D}"/>
                </a:ext>
              </a:extLst>
            </p:cNvPr>
            <p:cNvCxnSpPr/>
            <p:nvPr/>
          </p:nvCxnSpPr>
          <p:spPr>
            <a:xfrm flipH="1">
              <a:off x="6689766" y="502223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502890-7B7D-4D36-8EF6-CA988EF5DE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179415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2DE8CD-D0D2-493A-AA15-05ADDEA77D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15437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DF7F1C-436C-4735-9DA6-1BE3FB27B9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514595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B172DC-A1F5-4DED-9A7A-CC2887B5B8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874813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06F625-3799-4723-B7CD-FBDA2911E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23503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53FFBFF-A143-4470-B96D-49BC26E63D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59524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EED108-3B06-4EA2-86FD-2516775C6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95546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207F5A2-769B-486F-828B-6393FC7B5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4315685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84C4941-6669-4A44-80DC-3228667BBD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4675903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923962-FFE5-414C-A611-A9465D8441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03612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774707D-2959-4296-B3B6-39789FC656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39633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6313AB8-F1FC-4C91-9672-04A79C9FC2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75655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C55092-028D-4014-B195-7D9CBF3B3F0D}"/>
              </a:ext>
            </a:extLst>
          </p:cNvPr>
          <p:cNvGrpSpPr/>
          <p:nvPr/>
        </p:nvGrpSpPr>
        <p:grpSpPr>
          <a:xfrm>
            <a:off x="5597236" y="488368"/>
            <a:ext cx="1122676" cy="5839694"/>
            <a:chOff x="5597236" y="488368"/>
            <a:chExt cx="1122676" cy="5839694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3D1C15F-512D-4848-B232-E161370D7242}"/>
                </a:ext>
              </a:extLst>
            </p:cNvPr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9600">
                  <a:schemeClr val="bg1">
                    <a:lumMod val="50000"/>
                    <a:alpha val="73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C921948-D23E-4396-B273-44EB6BA43ADA}"/>
                </a:ext>
              </a:extLst>
            </p:cNvPr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A055B3A-04C1-458E-8227-D67822ED4B5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34E09E9-E89E-4931-8C86-EF6372B8F5BD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Terminator 45">
                <a:extLst>
                  <a:ext uri="{FF2B5EF4-FFF2-40B4-BE49-F238E27FC236}">
                    <a16:creationId xmlns:a16="http://schemas.microsoft.com/office/drawing/2014/main" id="{DE2D9D42-7468-477F-8442-B2B30FFE1DAB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Terminator 46">
                <a:extLst>
                  <a:ext uri="{FF2B5EF4-FFF2-40B4-BE49-F238E27FC236}">
                    <a16:creationId xmlns:a16="http://schemas.microsoft.com/office/drawing/2014/main" id="{49EAC231-0145-4106-AF1F-2CA94DC04C6D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4EE62E1-63A2-49B1-93DF-1B8BDBD4F330}"/>
                </a:ext>
              </a:extLst>
            </p:cNvPr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F7AB221-76DE-4F31-8F0B-CF310CE788CB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313589F-5E62-437B-B094-C9518DAB0E54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89">
                <a:extLst>
                  <a:ext uri="{FF2B5EF4-FFF2-40B4-BE49-F238E27FC236}">
                    <a16:creationId xmlns:a16="http://schemas.microsoft.com/office/drawing/2014/main" id="{18EB6E9A-9E0E-4CB9-9520-E866835AC0AF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lowchart: Terminator 90">
                <a:extLst>
                  <a:ext uri="{FF2B5EF4-FFF2-40B4-BE49-F238E27FC236}">
                    <a16:creationId xmlns:a16="http://schemas.microsoft.com/office/drawing/2014/main" id="{4376386D-76E4-4FB7-9C9C-3E42C8644CB4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5C56A49-978D-4447-BDC9-59DFFCA7496B}"/>
                </a:ext>
              </a:extLst>
            </p:cNvPr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1FB403A-7B8A-4013-B47B-CDDF16F57C35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E404C56-9969-4F14-B4CF-958902A33E3C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lowchart: Terminator 94">
                <a:extLst>
                  <a:ext uri="{FF2B5EF4-FFF2-40B4-BE49-F238E27FC236}">
                    <a16:creationId xmlns:a16="http://schemas.microsoft.com/office/drawing/2014/main" id="{D3763110-FBF1-4382-9E22-10791032F4B4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Terminator 95">
                <a:extLst>
                  <a:ext uri="{FF2B5EF4-FFF2-40B4-BE49-F238E27FC236}">
                    <a16:creationId xmlns:a16="http://schemas.microsoft.com/office/drawing/2014/main" id="{893887EA-C9B7-4937-B9E9-802679C62ADD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60BA5C3-CE64-4D47-9B12-E29E54042683}"/>
                </a:ext>
              </a:extLst>
            </p:cNvPr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A66281A-6ECF-4214-B59E-9D7326AAE431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DA65BA5-B31E-48D6-80EA-4F14C9C02783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Terminator 99">
                <a:extLst>
                  <a:ext uri="{FF2B5EF4-FFF2-40B4-BE49-F238E27FC236}">
                    <a16:creationId xmlns:a16="http://schemas.microsoft.com/office/drawing/2014/main" id="{86A5B905-6A56-4594-8A83-518F4BBB0CB5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lowchart: Terminator 100">
                <a:extLst>
                  <a:ext uri="{FF2B5EF4-FFF2-40B4-BE49-F238E27FC236}">
                    <a16:creationId xmlns:a16="http://schemas.microsoft.com/office/drawing/2014/main" id="{4B1CA9D9-C048-4858-BE6E-8C681C1F658C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5B1A2B1-DEF2-4C5E-8F56-92AE28DACC6C}"/>
                </a:ext>
              </a:extLst>
            </p:cNvPr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2C803212-1B6D-446F-AEB5-52F20AA5AE87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1EBC513-6CB8-4082-BCC5-0DB9D7404AF6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>
                <a:extLst>
                  <a:ext uri="{FF2B5EF4-FFF2-40B4-BE49-F238E27FC236}">
                    <a16:creationId xmlns:a16="http://schemas.microsoft.com/office/drawing/2014/main" id="{766AD184-A229-4E8B-9837-F8BDB216B7EA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>
                <a:extLst>
                  <a:ext uri="{FF2B5EF4-FFF2-40B4-BE49-F238E27FC236}">
                    <a16:creationId xmlns:a16="http://schemas.microsoft.com/office/drawing/2014/main" id="{4BC5BE0F-C2C7-4F9D-8CC2-232968AC7DB3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3CC56-E511-4FA2-8AC8-B984381E43D8}"/>
                </a:ext>
              </a:extLst>
            </p:cNvPr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7DF5A8E-1D0A-425C-AFA2-49B0DB206B8B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21E26E3F-24A1-4D6C-BE1C-B02F7E173125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Terminator 109">
                <a:extLst>
                  <a:ext uri="{FF2B5EF4-FFF2-40B4-BE49-F238E27FC236}">
                    <a16:creationId xmlns:a16="http://schemas.microsoft.com/office/drawing/2014/main" id="{3A9D978C-E556-4CAC-A3E3-45F973F44BEF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>
                <a:extLst>
                  <a:ext uri="{FF2B5EF4-FFF2-40B4-BE49-F238E27FC236}">
                    <a16:creationId xmlns:a16="http://schemas.microsoft.com/office/drawing/2014/main" id="{282B4C4D-0643-424A-865B-03AFE80020B9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56104BC-A3DD-4AB5-80B3-01DB9D2A956D}"/>
                </a:ext>
              </a:extLst>
            </p:cNvPr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AA836E9-FFED-4DDC-98F4-FA76956B245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CD50E16A-4AAB-4450-8872-1819EEB905D1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>
                <a:extLst>
                  <a:ext uri="{FF2B5EF4-FFF2-40B4-BE49-F238E27FC236}">
                    <a16:creationId xmlns:a16="http://schemas.microsoft.com/office/drawing/2014/main" id="{A7992737-3349-4774-9F97-EFE367105DB4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Terminator 115">
                <a:extLst>
                  <a:ext uri="{FF2B5EF4-FFF2-40B4-BE49-F238E27FC236}">
                    <a16:creationId xmlns:a16="http://schemas.microsoft.com/office/drawing/2014/main" id="{DE747A86-8910-43F1-A80C-558106391F73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A4CA5FB-CD7E-410C-AFC5-FFD21CB075BD}"/>
                </a:ext>
              </a:extLst>
            </p:cNvPr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D14B7D99-67EE-4123-AB1B-13CD003F6CE6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6017387-7CE4-4ECC-A06B-5A5B4BF5174C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>
                <a:extLst>
                  <a:ext uri="{FF2B5EF4-FFF2-40B4-BE49-F238E27FC236}">
                    <a16:creationId xmlns:a16="http://schemas.microsoft.com/office/drawing/2014/main" id="{21F651CC-3E64-4F50-AC98-D0E7748BF51A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>
                <a:extLst>
                  <a:ext uri="{FF2B5EF4-FFF2-40B4-BE49-F238E27FC236}">
                    <a16:creationId xmlns:a16="http://schemas.microsoft.com/office/drawing/2014/main" id="{553B8E29-5E24-4D7D-96F5-44EAEEF3A8F1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25B26EC-B273-4C40-8D4C-4E773E3AF5E6}"/>
                </a:ext>
              </a:extLst>
            </p:cNvPr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C9C5C7E7-8D25-45D7-9830-90CA22F194A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9288B580-C04F-4E9D-A680-FC0C1A211EAB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lowchart: Terminator 124">
                <a:extLst>
                  <a:ext uri="{FF2B5EF4-FFF2-40B4-BE49-F238E27FC236}">
                    <a16:creationId xmlns:a16="http://schemas.microsoft.com/office/drawing/2014/main" id="{5B7E96A4-6D65-42EA-BE26-C806522D507C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>
                <a:extLst>
                  <a:ext uri="{FF2B5EF4-FFF2-40B4-BE49-F238E27FC236}">
                    <a16:creationId xmlns:a16="http://schemas.microsoft.com/office/drawing/2014/main" id="{63F8B186-9541-4BA3-83F1-D6582BF1B752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EE17C74-1DEC-4ACB-A575-200A1DC1AAFC}"/>
                </a:ext>
              </a:extLst>
            </p:cNvPr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176337F7-7CED-4AC6-8D78-8B767F5A4A31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0009E971-594C-4457-880D-98E220A55980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>
                <a:extLst>
                  <a:ext uri="{FF2B5EF4-FFF2-40B4-BE49-F238E27FC236}">
                    <a16:creationId xmlns:a16="http://schemas.microsoft.com/office/drawing/2014/main" id="{9DEC8107-5F3E-4C71-BB4F-2E329BA9EEB1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lowchart: Terminator 130">
                <a:extLst>
                  <a:ext uri="{FF2B5EF4-FFF2-40B4-BE49-F238E27FC236}">
                    <a16:creationId xmlns:a16="http://schemas.microsoft.com/office/drawing/2014/main" id="{F754E53C-4F61-4441-B4E1-05AA9C07C70A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5" name="Picture 134">
            <a:extLst>
              <a:ext uri="{FF2B5EF4-FFF2-40B4-BE49-F238E27FC236}">
                <a16:creationId xmlns:a16="http://schemas.microsoft.com/office/drawing/2014/main" id="{5C824DFB-A6A0-43D5-B5B3-6D88D70B78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2649">
            <a:off x="4731067" y="5311737"/>
            <a:ext cx="3312130" cy="1493914"/>
          </a:xfrm>
          <a:prstGeom prst="rect">
            <a:avLst/>
          </a:prstGeom>
        </p:spPr>
      </p:pic>
      <p:sp>
        <p:nvSpPr>
          <p:cNvPr id="52" name="Hình chữ nhật 51">
            <a:extLst>
              <a:ext uri="{FF2B5EF4-FFF2-40B4-BE49-F238E27FC236}">
                <a16:creationId xmlns:a16="http://schemas.microsoft.com/office/drawing/2014/main" id="{E29DFF55-AB27-47FB-978D-D94EDB810751}"/>
              </a:ext>
            </a:extLst>
          </p:cNvPr>
          <p:cNvSpPr/>
          <p:nvPr/>
        </p:nvSpPr>
        <p:spPr>
          <a:xfrm>
            <a:off x="1756956" y="1525006"/>
            <a:ext cx="3779769" cy="1358064"/>
          </a:xfrm>
          <a:prstGeom prst="rect">
            <a:avLst/>
          </a:prstGeom>
        </p:spPr>
        <p:txBody>
          <a:bodyPr/>
          <a:lstStyle/>
          <a:p>
            <a:pPr lvl="0"/>
            <a:endParaRPr 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7852" y="653777"/>
            <a:ext cx="2084832" cy="3693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2274" y="1022001"/>
            <a:ext cx="4029781" cy="570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1.</a:t>
            </a:r>
            <a:endParaRPr lang="en-US" sz="17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câu hỏi và bài tập sau</a:t>
            </a:r>
            <a:r>
              <a:rPr lang="it-IT" sz="17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7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các chất sau: CH</a:t>
            </a:r>
            <a:r>
              <a:rPr lang="vi-VN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(I), CH</a:t>
            </a:r>
            <a:r>
              <a:rPr lang="vi-VN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(II), CH</a:t>
            </a:r>
            <a:r>
              <a:rPr lang="vi-VN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vi-VN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(III). Thứ tự giảm dần </a:t>
            </a: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sôi của các chất là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&gt; (I) &gt; (III).		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 &gt;(III) &gt; (II).	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(II) &gt; (I) &gt; (III).		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(II) &gt; (III) &gt; (I).                      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15,6 gam hỗn hợp 2 alcohol no, đơn chức, mạch hở, đồng đẳng kế tiếp tác dụng hết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9,2 gam Na, thu được 24,5 gam chất rắn. Hai alcohol đó là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</a:t>
            </a:r>
            <a:r>
              <a:rPr lang="pt-B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                       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pt-B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OH; C</a:t>
            </a:r>
            <a:r>
              <a:rPr lang="pt-B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</a:t>
            </a:r>
            <a:r>
              <a:rPr lang="pt-B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OH; C</a:t>
            </a:r>
            <a:r>
              <a:rPr lang="pt-B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                       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</a:t>
            </a:r>
            <a:r>
              <a:rPr lang="pt-B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OH; C</a:t>
            </a:r>
            <a:r>
              <a:rPr lang="pt-B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pt-B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7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301693" y="719857"/>
            <a:ext cx="2084832" cy="369332"/>
          </a:xfrm>
          <a:prstGeom prst="rect">
            <a:avLst/>
          </a:prstGeom>
          <a:noFill/>
          <a:ln w="57150">
            <a:solidFill>
              <a:srgbClr val="005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Đáp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án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317699" y="2509011"/>
            <a:ext cx="4180485" cy="646331"/>
          </a:xfrm>
          <a:prstGeom prst="rect">
            <a:avLst/>
          </a:prstGeom>
          <a:noFill/>
          <a:ln w="57150">
            <a:solidFill>
              <a:srgbClr val="005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3: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4: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751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07407E-6 L -0.09857 0.00116 " pathEditMode="relative" rAng="0" ptsTypes="AA" p14:bounceEnd="40000">
                                          <p:cBhvr>
                                            <p:cTn id="6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44444E-6 L -0.09857 0.00116 " pathEditMode="relative" rAng="0" ptsTypes="AA" p14:bounceEnd="40000">
                                          <p:cBhvr>
                                            <p:cTn id="10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2.96296E-6 L -0.09857 0.00115 " pathEditMode="relative" rAng="0" ptsTypes="AA" p14:bounceEnd="40000">
                                          <p:cBhvr>
                                            <p:cTn id="14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3" presetClass="path" presetSubtype="0" accel="50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07407E-6 L 0.10118 4.07407E-6 " pathEditMode="relative" rAng="0" ptsTypes="AA" p14:bounceEnd="45000">
                                          <p:cBhvr>
                                            <p:cTn id="1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3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3.7037E-6 L 0.10118 3.7037E-6 " pathEditMode="relative" rAng="0" ptsTypes="AA" p14:bounceEnd="53000">
                                          <p:cBhvr>
                                            <p:cTn id="22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3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11111E-6 L 0.09935 -0.00162 " pathEditMode="relative" rAng="0" ptsTypes="AA" p14:bounceEnd="53000">
                                          <p:cBhvr>
                                            <p:cTn id="26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61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07407E-6 L -0.09857 0.0011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44444E-6 L -0.09857 0.00116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2.96296E-6 L -0.09857 0.00115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07407E-6 L 0.10118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3.7037E-6 L 0.10118 3.7037E-6 " pathEditMode="relative" rAng="0" ptsTypes="AA">
                                          <p:cBhvr>
                                            <p:cTn id="22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11111E-6 L 0.09935 -0.00162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61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3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D6910-E011-473F-854E-E82C7AEFAD08}"/>
              </a:ext>
            </a:extLst>
          </p:cNvPr>
          <p:cNvSpPr/>
          <p:nvPr/>
        </p:nvSpPr>
        <p:spPr>
          <a:xfrm>
            <a:off x="1179889" y="31456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3FFEA375-DD2B-4606-9020-5F2713F36029}"/>
              </a:ext>
            </a:extLst>
          </p:cNvPr>
          <p:cNvSpPr/>
          <p:nvPr/>
        </p:nvSpPr>
        <p:spPr>
          <a:xfrm rot="162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1016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7CD36EF-6010-499E-AC60-414481861F21}"/>
              </a:ext>
            </a:extLst>
          </p:cNvPr>
          <p:cNvGrpSpPr/>
          <p:nvPr/>
        </p:nvGrpSpPr>
        <p:grpSpPr>
          <a:xfrm>
            <a:off x="1734025" y="3016178"/>
            <a:ext cx="1490450" cy="923100"/>
            <a:chOff x="280628" y="1551900"/>
            <a:chExt cx="1490450" cy="9231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322059F-EB9C-46C9-A80C-C22D54BAA9A7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EF392E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8C2478E6-AC58-47F4-A01E-86699709A5AA}"/>
                </a:ext>
              </a:extLst>
            </p:cNvPr>
            <p:cNvGrpSpPr/>
            <p:nvPr/>
          </p:nvGrpSpPr>
          <p:grpSpPr>
            <a:xfrm>
              <a:off x="652823" y="1591864"/>
              <a:ext cx="676788" cy="883136"/>
              <a:chOff x="-1517696" y="4598875"/>
              <a:chExt cx="676788" cy="883136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95DC70C-5845-47DF-BD0B-2621083DBA67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84641879-DA3A-4004-B7F6-93DD8D816FC7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6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02</a:t>
                </a: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51BBA7F-9337-4974-8EC8-21D41DC611CB}"/>
              </a:ext>
            </a:extLst>
          </p:cNvPr>
          <p:cNvGrpSpPr/>
          <p:nvPr/>
        </p:nvGrpSpPr>
        <p:grpSpPr>
          <a:xfrm>
            <a:off x="1734025" y="4422661"/>
            <a:ext cx="1490450" cy="923100"/>
            <a:chOff x="280628" y="1551900"/>
            <a:chExt cx="1490450" cy="92310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1D1D7CD-927B-43B0-983F-42452A06C839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9D4B856-2AF7-4C54-A780-650C544068CC}"/>
                </a:ext>
              </a:extLst>
            </p:cNvPr>
            <p:cNvGrpSpPr/>
            <p:nvPr/>
          </p:nvGrpSpPr>
          <p:grpSpPr>
            <a:xfrm>
              <a:off x="652823" y="1591864"/>
              <a:ext cx="675185" cy="883136"/>
              <a:chOff x="-1517696" y="4598875"/>
              <a:chExt cx="675185" cy="883136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0B5724F-A6E6-4827-BBEE-4CAFC26EC42F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AC844C9-5426-4963-AECB-3F5A269EE267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5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03</a:t>
                </a:r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16BD10B-DD0C-40E0-A36A-DFD9CE7D027D}"/>
              </a:ext>
            </a:extLst>
          </p:cNvPr>
          <p:cNvGrpSpPr/>
          <p:nvPr/>
        </p:nvGrpSpPr>
        <p:grpSpPr>
          <a:xfrm>
            <a:off x="1734025" y="1590645"/>
            <a:ext cx="1490450" cy="923100"/>
            <a:chOff x="280628" y="1551900"/>
            <a:chExt cx="1490450" cy="9231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49697F5C-0FD5-47BA-9DE1-5D63CDAD5990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8447B2A-57EA-4C02-912D-46EC93E4131A}"/>
                </a:ext>
              </a:extLst>
            </p:cNvPr>
            <p:cNvGrpSpPr/>
            <p:nvPr/>
          </p:nvGrpSpPr>
          <p:grpSpPr>
            <a:xfrm>
              <a:off x="652823" y="1591864"/>
              <a:ext cx="676788" cy="883136"/>
              <a:chOff x="-1517696" y="4598875"/>
              <a:chExt cx="676788" cy="883136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9F57DC8-3EEC-4C41-B525-CCD60A4D7E32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5D7AA87-0DE4-4762-9DBE-13872DAA03F8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6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01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7D76C67-FFCF-4630-9BD6-5F2A0EB150BF}"/>
              </a:ext>
            </a:extLst>
          </p:cNvPr>
          <p:cNvGrpSpPr/>
          <p:nvPr/>
        </p:nvGrpSpPr>
        <p:grpSpPr>
          <a:xfrm>
            <a:off x="1719252" y="554750"/>
            <a:ext cx="4361585" cy="5853549"/>
            <a:chOff x="1734414" y="495298"/>
            <a:chExt cx="4361585" cy="5853549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0FC28829-3A12-42E1-928D-18F10C740B60}"/>
                </a:ext>
              </a:extLst>
            </p:cNvPr>
            <p:cNvSpPr/>
            <p:nvPr/>
          </p:nvSpPr>
          <p:spPr>
            <a:xfrm rot="162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C84549-15E3-44A8-B3FF-74FCCC091ABE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144087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4F400A-F441-4A52-9E40-2701995EF73F}"/>
                </a:ext>
              </a:extLst>
            </p:cNvPr>
            <p:cNvCxnSpPr/>
            <p:nvPr/>
          </p:nvCxnSpPr>
          <p:spPr>
            <a:xfrm>
              <a:off x="5597236" y="509152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495468-4A19-41A4-80C0-D6C2BD40894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180108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440F2C-096A-4698-90C1-1391797A8B6C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16130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099197-4508-43DF-8F45-B3E92684D6C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521524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BB9604-E745-4A2E-B2EB-9FE96B70B9BE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881742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64AD1F-5D1A-4457-8411-365CF5237823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24196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6DF3198-F231-4625-B44A-10F436771FD8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60217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C672CD-EAF4-45F5-AEF9-252ACC964A6A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96239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77752F-0FA4-4ECF-BB85-F1A53299CA6D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4322614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146804-1F9C-42D6-9DB5-0985A6419956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4682832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31723DF-9D3F-4703-A4F9-19317C2ACD1B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04305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F7920E-92A1-4C96-BE90-14A0DBB1CCDA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40326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8F83F9-F46B-4517-8CA2-B0458B094FD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76348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82A6A0DA-0052-434A-A361-BEB2806E6CDD}"/>
              </a:ext>
            </a:extLst>
          </p:cNvPr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2761B6A-7E60-4335-9B53-851BE9E8EAEA}"/>
              </a:ext>
            </a:extLst>
          </p:cNvPr>
          <p:cNvGrpSpPr/>
          <p:nvPr/>
        </p:nvGrpSpPr>
        <p:grpSpPr>
          <a:xfrm>
            <a:off x="9032819" y="2942736"/>
            <a:ext cx="1490450" cy="923100"/>
            <a:chOff x="280628" y="1551900"/>
            <a:chExt cx="1490450" cy="923100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C015355-DF42-4F2B-8CDD-47E569576389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15195677-BDF3-499C-AAFD-159B98C52AAA}"/>
                </a:ext>
              </a:extLst>
            </p:cNvPr>
            <p:cNvGrpSpPr/>
            <p:nvPr/>
          </p:nvGrpSpPr>
          <p:grpSpPr>
            <a:xfrm>
              <a:off x="652823" y="1591864"/>
              <a:ext cx="675185" cy="883136"/>
              <a:chOff x="-1517696" y="4598875"/>
              <a:chExt cx="675185" cy="883136"/>
            </a:xfrm>
          </p:grpSpPr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2E457BB-DD8D-4E73-BEB6-0A555FDCE4C6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F22F4278-9F05-4941-94AC-29BB3616721D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5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05</a:t>
                </a:r>
              </a:p>
            </p:txBody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627FE49-99E7-4B02-B055-E198C7A822F1}"/>
              </a:ext>
            </a:extLst>
          </p:cNvPr>
          <p:cNvGrpSpPr/>
          <p:nvPr/>
        </p:nvGrpSpPr>
        <p:grpSpPr>
          <a:xfrm>
            <a:off x="9032819" y="4349219"/>
            <a:ext cx="1490450" cy="923100"/>
            <a:chOff x="280628" y="1551900"/>
            <a:chExt cx="1490450" cy="923100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3FF68241-07E0-4470-ABE5-BF803007AEE7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42334DB-4A44-44E9-882E-12051FB3D4BA}"/>
                </a:ext>
              </a:extLst>
            </p:cNvPr>
            <p:cNvGrpSpPr/>
            <p:nvPr/>
          </p:nvGrpSpPr>
          <p:grpSpPr>
            <a:xfrm>
              <a:off x="652823" y="1591864"/>
              <a:ext cx="678391" cy="883136"/>
              <a:chOff x="-1517696" y="4598875"/>
              <a:chExt cx="678391" cy="883136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2795201-D268-4F39-9FC2-BEE54C235263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960205D5-DC44-4F1E-8D11-9C71ECC45C2D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83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06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C84C1C0-B5DF-450E-B7B2-114F042642E7}"/>
              </a:ext>
            </a:extLst>
          </p:cNvPr>
          <p:cNvGrpSpPr/>
          <p:nvPr/>
        </p:nvGrpSpPr>
        <p:grpSpPr>
          <a:xfrm>
            <a:off x="9032819" y="1517203"/>
            <a:ext cx="1490450" cy="923100"/>
            <a:chOff x="280628" y="1551900"/>
            <a:chExt cx="1490450" cy="923100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76746D2-07F9-4B71-B928-1750A9E73F2F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F78FA5C3-89FA-4F3D-9D91-E42C1529F9DF}"/>
                </a:ext>
              </a:extLst>
            </p:cNvPr>
            <p:cNvGrpSpPr/>
            <p:nvPr/>
          </p:nvGrpSpPr>
          <p:grpSpPr>
            <a:xfrm>
              <a:off x="652823" y="1591864"/>
              <a:ext cx="678391" cy="883136"/>
              <a:chOff x="-1517696" y="4598875"/>
              <a:chExt cx="678391" cy="883136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CF9FC6D-8E40-48E5-AD35-D14A5E87A7D5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A1CC2CA-3D4C-4BCF-9AE5-689F72AEBF09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83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04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9CE824-2EE4-44F9-A3DB-19CA9C21F62D}"/>
              </a:ext>
            </a:extLst>
          </p:cNvPr>
          <p:cNvGrpSpPr/>
          <p:nvPr/>
        </p:nvGrpSpPr>
        <p:grpSpPr>
          <a:xfrm>
            <a:off x="6242326" y="549287"/>
            <a:ext cx="4410911" cy="7021055"/>
            <a:chOff x="6141677" y="-679137"/>
            <a:chExt cx="4410911" cy="7021055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7175EB0B-54E3-4B61-AE06-354B1C07F8C8}"/>
                </a:ext>
              </a:extLst>
            </p:cNvPr>
            <p:cNvSpPr/>
            <p:nvPr/>
          </p:nvSpPr>
          <p:spPr>
            <a:xfrm rot="5400000" flipH="1">
              <a:off x="5402623" y="59917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EFB61E0-C2C1-4D8D-A66E-79D604865A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143394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CB254AC-857F-4204-89C7-FF579CF5B33D}"/>
                </a:ext>
              </a:extLst>
            </p:cNvPr>
            <p:cNvCxnSpPr/>
            <p:nvPr/>
          </p:nvCxnSpPr>
          <p:spPr>
            <a:xfrm flipH="1">
              <a:off x="6689766" y="502223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502890-7B7D-4D36-8EF6-CA988EF5DE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179415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2DE8CD-D0D2-493A-AA15-05ADDEA77D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15437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DF7F1C-436C-4735-9DA6-1BE3FB27B9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514595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B172DC-A1F5-4DED-9A7A-CC2887B5B8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874813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06F625-3799-4723-B7CD-FBDA2911E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23503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53FFBFF-A143-4470-B96D-49BC26E63D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59524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EED108-3B06-4EA2-86FD-2516775C6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95546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207F5A2-769B-486F-828B-6393FC7B5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4315685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84C4941-6669-4A44-80DC-3228667BBD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4675903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923962-FFE5-414C-A611-A9465D8441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03612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774707D-2959-4296-B3B6-39789FC656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39633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6313AB8-F1FC-4C91-9672-04A79C9FC2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75655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C55092-028D-4014-B195-7D9CBF3B3F0D}"/>
              </a:ext>
            </a:extLst>
          </p:cNvPr>
          <p:cNvGrpSpPr/>
          <p:nvPr/>
        </p:nvGrpSpPr>
        <p:grpSpPr>
          <a:xfrm>
            <a:off x="5597236" y="488368"/>
            <a:ext cx="1122676" cy="5839694"/>
            <a:chOff x="5597236" y="488368"/>
            <a:chExt cx="1122676" cy="5839694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3D1C15F-512D-4848-B232-E161370D7242}"/>
                </a:ext>
              </a:extLst>
            </p:cNvPr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9600">
                  <a:schemeClr val="bg1">
                    <a:lumMod val="50000"/>
                    <a:alpha val="73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C921948-D23E-4396-B273-44EB6BA43ADA}"/>
                </a:ext>
              </a:extLst>
            </p:cNvPr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A055B3A-04C1-458E-8227-D67822ED4B5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34E09E9-E89E-4931-8C86-EF6372B8F5BD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Terminator 45">
                <a:extLst>
                  <a:ext uri="{FF2B5EF4-FFF2-40B4-BE49-F238E27FC236}">
                    <a16:creationId xmlns:a16="http://schemas.microsoft.com/office/drawing/2014/main" id="{DE2D9D42-7468-477F-8442-B2B30FFE1DAB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Terminator 46">
                <a:extLst>
                  <a:ext uri="{FF2B5EF4-FFF2-40B4-BE49-F238E27FC236}">
                    <a16:creationId xmlns:a16="http://schemas.microsoft.com/office/drawing/2014/main" id="{49EAC231-0145-4106-AF1F-2CA94DC04C6D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4EE62E1-63A2-49B1-93DF-1B8BDBD4F330}"/>
                </a:ext>
              </a:extLst>
            </p:cNvPr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F7AB221-76DE-4F31-8F0B-CF310CE788CB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313589F-5E62-437B-B094-C9518DAB0E54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89">
                <a:extLst>
                  <a:ext uri="{FF2B5EF4-FFF2-40B4-BE49-F238E27FC236}">
                    <a16:creationId xmlns:a16="http://schemas.microsoft.com/office/drawing/2014/main" id="{18EB6E9A-9E0E-4CB9-9520-E866835AC0AF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lowchart: Terminator 90">
                <a:extLst>
                  <a:ext uri="{FF2B5EF4-FFF2-40B4-BE49-F238E27FC236}">
                    <a16:creationId xmlns:a16="http://schemas.microsoft.com/office/drawing/2014/main" id="{4376386D-76E4-4FB7-9C9C-3E42C8644CB4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5C56A49-978D-4447-BDC9-59DFFCA7496B}"/>
                </a:ext>
              </a:extLst>
            </p:cNvPr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1FB403A-7B8A-4013-B47B-CDDF16F57C35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E404C56-9969-4F14-B4CF-958902A33E3C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lowchart: Terminator 94">
                <a:extLst>
                  <a:ext uri="{FF2B5EF4-FFF2-40B4-BE49-F238E27FC236}">
                    <a16:creationId xmlns:a16="http://schemas.microsoft.com/office/drawing/2014/main" id="{D3763110-FBF1-4382-9E22-10791032F4B4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Terminator 95">
                <a:extLst>
                  <a:ext uri="{FF2B5EF4-FFF2-40B4-BE49-F238E27FC236}">
                    <a16:creationId xmlns:a16="http://schemas.microsoft.com/office/drawing/2014/main" id="{893887EA-C9B7-4937-B9E9-802679C62ADD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60BA5C3-CE64-4D47-9B12-E29E54042683}"/>
                </a:ext>
              </a:extLst>
            </p:cNvPr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A66281A-6ECF-4214-B59E-9D7326AAE431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DA65BA5-B31E-48D6-80EA-4F14C9C02783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Terminator 99">
                <a:extLst>
                  <a:ext uri="{FF2B5EF4-FFF2-40B4-BE49-F238E27FC236}">
                    <a16:creationId xmlns:a16="http://schemas.microsoft.com/office/drawing/2014/main" id="{86A5B905-6A56-4594-8A83-518F4BBB0CB5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lowchart: Terminator 100">
                <a:extLst>
                  <a:ext uri="{FF2B5EF4-FFF2-40B4-BE49-F238E27FC236}">
                    <a16:creationId xmlns:a16="http://schemas.microsoft.com/office/drawing/2014/main" id="{4B1CA9D9-C048-4858-BE6E-8C681C1F658C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5B1A2B1-DEF2-4C5E-8F56-92AE28DACC6C}"/>
                </a:ext>
              </a:extLst>
            </p:cNvPr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2C803212-1B6D-446F-AEB5-52F20AA5AE87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1EBC513-6CB8-4082-BCC5-0DB9D7404AF6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>
                <a:extLst>
                  <a:ext uri="{FF2B5EF4-FFF2-40B4-BE49-F238E27FC236}">
                    <a16:creationId xmlns:a16="http://schemas.microsoft.com/office/drawing/2014/main" id="{766AD184-A229-4E8B-9837-F8BDB216B7EA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>
                <a:extLst>
                  <a:ext uri="{FF2B5EF4-FFF2-40B4-BE49-F238E27FC236}">
                    <a16:creationId xmlns:a16="http://schemas.microsoft.com/office/drawing/2014/main" id="{4BC5BE0F-C2C7-4F9D-8CC2-232968AC7DB3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3CC56-E511-4FA2-8AC8-B984381E43D8}"/>
                </a:ext>
              </a:extLst>
            </p:cNvPr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7DF5A8E-1D0A-425C-AFA2-49B0DB206B8B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21E26E3F-24A1-4D6C-BE1C-B02F7E173125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Terminator 109">
                <a:extLst>
                  <a:ext uri="{FF2B5EF4-FFF2-40B4-BE49-F238E27FC236}">
                    <a16:creationId xmlns:a16="http://schemas.microsoft.com/office/drawing/2014/main" id="{3A9D978C-E556-4CAC-A3E3-45F973F44BEF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>
                <a:extLst>
                  <a:ext uri="{FF2B5EF4-FFF2-40B4-BE49-F238E27FC236}">
                    <a16:creationId xmlns:a16="http://schemas.microsoft.com/office/drawing/2014/main" id="{282B4C4D-0643-424A-865B-03AFE80020B9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56104BC-A3DD-4AB5-80B3-01DB9D2A956D}"/>
                </a:ext>
              </a:extLst>
            </p:cNvPr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AA836E9-FFED-4DDC-98F4-FA76956B245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CD50E16A-4AAB-4450-8872-1819EEB905D1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>
                <a:extLst>
                  <a:ext uri="{FF2B5EF4-FFF2-40B4-BE49-F238E27FC236}">
                    <a16:creationId xmlns:a16="http://schemas.microsoft.com/office/drawing/2014/main" id="{A7992737-3349-4774-9F97-EFE367105DB4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Terminator 115">
                <a:extLst>
                  <a:ext uri="{FF2B5EF4-FFF2-40B4-BE49-F238E27FC236}">
                    <a16:creationId xmlns:a16="http://schemas.microsoft.com/office/drawing/2014/main" id="{DE747A86-8910-43F1-A80C-558106391F73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A4CA5FB-CD7E-410C-AFC5-FFD21CB075BD}"/>
                </a:ext>
              </a:extLst>
            </p:cNvPr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D14B7D99-67EE-4123-AB1B-13CD003F6CE6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6017387-7CE4-4ECC-A06B-5A5B4BF5174C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>
                <a:extLst>
                  <a:ext uri="{FF2B5EF4-FFF2-40B4-BE49-F238E27FC236}">
                    <a16:creationId xmlns:a16="http://schemas.microsoft.com/office/drawing/2014/main" id="{21F651CC-3E64-4F50-AC98-D0E7748BF51A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>
                <a:extLst>
                  <a:ext uri="{FF2B5EF4-FFF2-40B4-BE49-F238E27FC236}">
                    <a16:creationId xmlns:a16="http://schemas.microsoft.com/office/drawing/2014/main" id="{553B8E29-5E24-4D7D-96F5-44EAEEF3A8F1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25B26EC-B273-4C40-8D4C-4E773E3AF5E6}"/>
                </a:ext>
              </a:extLst>
            </p:cNvPr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C9C5C7E7-8D25-45D7-9830-90CA22F194A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9288B580-C04F-4E9D-A680-FC0C1A211EAB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lowchart: Terminator 124">
                <a:extLst>
                  <a:ext uri="{FF2B5EF4-FFF2-40B4-BE49-F238E27FC236}">
                    <a16:creationId xmlns:a16="http://schemas.microsoft.com/office/drawing/2014/main" id="{5B7E96A4-6D65-42EA-BE26-C806522D507C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>
                <a:extLst>
                  <a:ext uri="{FF2B5EF4-FFF2-40B4-BE49-F238E27FC236}">
                    <a16:creationId xmlns:a16="http://schemas.microsoft.com/office/drawing/2014/main" id="{63F8B186-9541-4BA3-83F1-D6582BF1B752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EE17C74-1DEC-4ACB-A575-200A1DC1AAFC}"/>
                </a:ext>
              </a:extLst>
            </p:cNvPr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176337F7-7CED-4AC6-8D78-8B767F5A4A31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0009E971-594C-4457-880D-98E220A55980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>
                <a:extLst>
                  <a:ext uri="{FF2B5EF4-FFF2-40B4-BE49-F238E27FC236}">
                    <a16:creationId xmlns:a16="http://schemas.microsoft.com/office/drawing/2014/main" id="{9DEC8107-5F3E-4C71-BB4F-2E329BA9EEB1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lowchart: Terminator 130">
                <a:extLst>
                  <a:ext uri="{FF2B5EF4-FFF2-40B4-BE49-F238E27FC236}">
                    <a16:creationId xmlns:a16="http://schemas.microsoft.com/office/drawing/2014/main" id="{F754E53C-4F61-4441-B4E1-05AA9C07C70A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5" name="Picture 134">
            <a:extLst>
              <a:ext uri="{FF2B5EF4-FFF2-40B4-BE49-F238E27FC236}">
                <a16:creationId xmlns:a16="http://schemas.microsoft.com/office/drawing/2014/main" id="{5C824DFB-A6A0-43D5-B5B3-6D88D70B78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2649">
            <a:off x="4731067" y="5311737"/>
            <a:ext cx="3312130" cy="1493914"/>
          </a:xfrm>
          <a:prstGeom prst="rect">
            <a:avLst/>
          </a:prstGeom>
        </p:spPr>
      </p:pic>
      <p:sp>
        <p:nvSpPr>
          <p:cNvPr id="52" name="Hình chữ nhật 51">
            <a:extLst>
              <a:ext uri="{FF2B5EF4-FFF2-40B4-BE49-F238E27FC236}">
                <a16:creationId xmlns:a16="http://schemas.microsoft.com/office/drawing/2014/main" id="{E29DFF55-AB27-47FB-978D-D94EDB810751}"/>
              </a:ext>
            </a:extLst>
          </p:cNvPr>
          <p:cNvSpPr/>
          <p:nvPr/>
        </p:nvSpPr>
        <p:spPr>
          <a:xfrm>
            <a:off x="1756956" y="1525006"/>
            <a:ext cx="3779769" cy="1358064"/>
          </a:xfrm>
          <a:prstGeom prst="rect">
            <a:avLst/>
          </a:prstGeom>
        </p:spPr>
        <p:txBody>
          <a:bodyPr/>
          <a:lstStyle/>
          <a:p>
            <a:pPr lvl="0"/>
            <a:endParaRPr 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7852" y="653777"/>
            <a:ext cx="2084832" cy="3693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2274" y="1022001"/>
            <a:ext cx="4029781" cy="346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1.</a:t>
            </a:r>
            <a:endParaRPr lang="en-US" sz="17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câu hỏi và bài tập sau</a:t>
            </a:r>
            <a:r>
              <a:rPr lang="it-IT" sz="17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7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r>
              <a:rPr lang="fr-FR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70</a:t>
            </a:r>
            <a:r>
              <a:rPr lang="fr-FR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100 ml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ml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100 ml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ml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methanol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ml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301693" y="719857"/>
            <a:ext cx="2084832" cy="369332"/>
          </a:xfrm>
          <a:prstGeom prst="rect">
            <a:avLst/>
          </a:prstGeom>
          <a:noFill/>
          <a:ln w="57150">
            <a:solidFill>
              <a:srgbClr val="005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Đáp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án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317699" y="2509011"/>
            <a:ext cx="4180485" cy="369332"/>
          </a:xfrm>
          <a:prstGeom prst="rect">
            <a:avLst/>
          </a:prstGeom>
          <a:noFill/>
          <a:ln w="57150">
            <a:solidFill>
              <a:srgbClr val="005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5:B </a:t>
            </a:r>
          </a:p>
        </p:txBody>
      </p:sp>
    </p:spTree>
    <p:extLst>
      <p:ext uri="{BB962C8B-B14F-4D97-AF65-F5344CB8AC3E}">
        <p14:creationId xmlns:p14="http://schemas.microsoft.com/office/powerpoint/2010/main" val="116521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07407E-6 L -0.09857 0.00116 " pathEditMode="relative" rAng="0" ptsTypes="AA" p14:bounceEnd="40000">
                                          <p:cBhvr>
                                            <p:cTn id="6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44444E-6 L -0.09857 0.00116 " pathEditMode="relative" rAng="0" ptsTypes="AA" p14:bounceEnd="40000">
                                          <p:cBhvr>
                                            <p:cTn id="10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2.96296E-6 L -0.09857 0.00115 " pathEditMode="relative" rAng="0" ptsTypes="AA" p14:bounceEnd="40000">
                                          <p:cBhvr>
                                            <p:cTn id="14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3" presetClass="path" presetSubtype="0" accel="50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07407E-6 L 0.10118 4.07407E-6 " pathEditMode="relative" rAng="0" ptsTypes="AA" p14:bounceEnd="45000">
                                          <p:cBhvr>
                                            <p:cTn id="1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3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3.7037E-6 L 0.10118 3.7037E-6 " pathEditMode="relative" rAng="0" ptsTypes="AA" p14:bounceEnd="53000">
                                          <p:cBhvr>
                                            <p:cTn id="22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3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11111E-6 L 0.09935 -0.00162 " pathEditMode="relative" rAng="0" ptsTypes="AA" p14:bounceEnd="53000">
                                          <p:cBhvr>
                                            <p:cTn id="26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61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07407E-6 L -0.09857 0.0011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44444E-6 L -0.09857 0.00116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2.96296E-6 L -0.09857 0.00115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07407E-6 L 0.10118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3.7037E-6 L 0.10118 3.7037E-6 " pathEditMode="relative" rAng="0" ptsTypes="AA">
                                          <p:cBhvr>
                                            <p:cTn id="22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11111E-6 L 0.09935 -0.00162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61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3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6D6910-E011-473F-854E-E82C7AEFAD08}"/>
              </a:ext>
            </a:extLst>
          </p:cNvPr>
          <p:cNvSpPr/>
          <p:nvPr/>
        </p:nvSpPr>
        <p:spPr>
          <a:xfrm>
            <a:off x="1179889" y="31456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3FFEA375-DD2B-4606-9020-5F2713F36029}"/>
              </a:ext>
            </a:extLst>
          </p:cNvPr>
          <p:cNvSpPr/>
          <p:nvPr/>
        </p:nvSpPr>
        <p:spPr>
          <a:xfrm rot="162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101600" dist="762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47CD36EF-6010-499E-AC60-414481861F21}"/>
              </a:ext>
            </a:extLst>
          </p:cNvPr>
          <p:cNvGrpSpPr/>
          <p:nvPr/>
        </p:nvGrpSpPr>
        <p:grpSpPr>
          <a:xfrm>
            <a:off x="1734025" y="3016178"/>
            <a:ext cx="1490450" cy="923100"/>
            <a:chOff x="280628" y="1551900"/>
            <a:chExt cx="1490450" cy="9231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2322059F-EB9C-46C9-A80C-C22D54BAA9A7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EF392E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8C2478E6-AC58-47F4-A01E-86699709A5AA}"/>
                </a:ext>
              </a:extLst>
            </p:cNvPr>
            <p:cNvGrpSpPr/>
            <p:nvPr/>
          </p:nvGrpSpPr>
          <p:grpSpPr>
            <a:xfrm>
              <a:off x="652823" y="1591864"/>
              <a:ext cx="676788" cy="883136"/>
              <a:chOff x="-1517696" y="4598875"/>
              <a:chExt cx="676788" cy="883136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195DC70C-5845-47DF-BD0B-2621083DBA67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84641879-DA3A-4004-B7F6-93DD8D816FC7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6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02</a:t>
                </a:r>
              </a:p>
            </p:txBody>
          </p:sp>
        </p:grp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51BBA7F-9337-4974-8EC8-21D41DC611CB}"/>
              </a:ext>
            </a:extLst>
          </p:cNvPr>
          <p:cNvGrpSpPr/>
          <p:nvPr/>
        </p:nvGrpSpPr>
        <p:grpSpPr>
          <a:xfrm>
            <a:off x="1734025" y="4422661"/>
            <a:ext cx="1490450" cy="923100"/>
            <a:chOff x="280628" y="1551900"/>
            <a:chExt cx="1490450" cy="92310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1D1D7CD-927B-43B0-983F-42452A06C839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9D4B856-2AF7-4C54-A780-650C544068CC}"/>
                </a:ext>
              </a:extLst>
            </p:cNvPr>
            <p:cNvGrpSpPr/>
            <p:nvPr/>
          </p:nvGrpSpPr>
          <p:grpSpPr>
            <a:xfrm>
              <a:off x="652823" y="1591864"/>
              <a:ext cx="675185" cy="883136"/>
              <a:chOff x="-1517696" y="4598875"/>
              <a:chExt cx="675185" cy="883136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0B5724F-A6E6-4827-BBEE-4CAFC26EC42F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AC844C9-5426-4963-AECB-3F5A269EE267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5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03</a:t>
                </a:r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16BD10B-DD0C-40E0-A36A-DFD9CE7D027D}"/>
              </a:ext>
            </a:extLst>
          </p:cNvPr>
          <p:cNvGrpSpPr/>
          <p:nvPr/>
        </p:nvGrpSpPr>
        <p:grpSpPr>
          <a:xfrm>
            <a:off x="1734025" y="1590645"/>
            <a:ext cx="1490450" cy="923100"/>
            <a:chOff x="280628" y="1551900"/>
            <a:chExt cx="1490450" cy="9231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49697F5C-0FD5-47BA-9DE1-5D63CDAD5990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78447B2A-57EA-4C02-912D-46EC93E4131A}"/>
                </a:ext>
              </a:extLst>
            </p:cNvPr>
            <p:cNvGrpSpPr/>
            <p:nvPr/>
          </p:nvGrpSpPr>
          <p:grpSpPr>
            <a:xfrm>
              <a:off x="652823" y="1591864"/>
              <a:ext cx="676788" cy="883136"/>
              <a:chOff x="-1517696" y="4598875"/>
              <a:chExt cx="676788" cy="883136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49F57DC8-3EEC-4C41-B525-CCD60A4D7E32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35D7AA87-0DE4-4762-9DBE-13872DAA03F8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67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01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7D76C67-FFCF-4630-9BD6-5F2A0EB150BF}"/>
              </a:ext>
            </a:extLst>
          </p:cNvPr>
          <p:cNvGrpSpPr/>
          <p:nvPr/>
        </p:nvGrpSpPr>
        <p:grpSpPr>
          <a:xfrm>
            <a:off x="1719252" y="554750"/>
            <a:ext cx="4361585" cy="5853549"/>
            <a:chOff x="1734414" y="495298"/>
            <a:chExt cx="4361585" cy="5853549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0FC28829-3A12-42E1-928D-18F10C740B60}"/>
                </a:ext>
              </a:extLst>
            </p:cNvPr>
            <p:cNvSpPr/>
            <p:nvPr/>
          </p:nvSpPr>
          <p:spPr>
            <a:xfrm rot="162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C84549-15E3-44A8-B3FF-74FCCC091ABE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144087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4F400A-F441-4A52-9E40-2701995EF73F}"/>
                </a:ext>
              </a:extLst>
            </p:cNvPr>
            <p:cNvCxnSpPr/>
            <p:nvPr/>
          </p:nvCxnSpPr>
          <p:spPr>
            <a:xfrm>
              <a:off x="5597236" y="509152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495468-4A19-41A4-80C0-D6C2BD40894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180108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C440F2C-096A-4698-90C1-1391797A8B6C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16130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099197-4508-43DF-8F45-B3E92684D6C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521524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2BB9604-E745-4A2E-B2EB-9FE96B70B9BE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2881742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64AD1F-5D1A-4457-8411-365CF5237823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24196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6DF3198-F231-4625-B44A-10F436771FD8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60217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C672CD-EAF4-45F5-AEF9-252ACC964A6A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396239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C77752F-0FA4-4ECF-BB85-F1A53299CA6D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4322614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146804-1F9C-42D6-9DB5-0985A6419956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4682832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31723DF-9D3F-4703-A4F9-19317C2ACD1B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043050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F7920E-92A1-4C96-BE90-14A0DBB1CCDA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403268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8F83F9-F46B-4517-8CA2-B0458B094FD1}"/>
                </a:ext>
              </a:extLst>
            </p:cNvPr>
            <p:cNvCxnSpPr>
              <a:cxnSpLocks/>
            </p:cNvCxnSpPr>
            <p:nvPr/>
          </p:nvCxnSpPr>
          <p:spPr>
            <a:xfrm>
              <a:off x="1734414" y="5763486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82A6A0DA-0052-434A-A361-BEB2806E6CDD}"/>
              </a:ext>
            </a:extLst>
          </p:cNvPr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2761B6A-7E60-4335-9B53-851BE9E8EAEA}"/>
              </a:ext>
            </a:extLst>
          </p:cNvPr>
          <p:cNvGrpSpPr/>
          <p:nvPr/>
        </p:nvGrpSpPr>
        <p:grpSpPr>
          <a:xfrm>
            <a:off x="9032819" y="2942736"/>
            <a:ext cx="1490450" cy="923100"/>
            <a:chOff x="280628" y="1551900"/>
            <a:chExt cx="1490450" cy="923100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AC015355-DF42-4F2B-8CDD-47E569576389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15195677-BDF3-499C-AAFD-159B98C52AAA}"/>
                </a:ext>
              </a:extLst>
            </p:cNvPr>
            <p:cNvGrpSpPr/>
            <p:nvPr/>
          </p:nvGrpSpPr>
          <p:grpSpPr>
            <a:xfrm>
              <a:off x="652823" y="1591864"/>
              <a:ext cx="675185" cy="883136"/>
              <a:chOff x="-1517696" y="4598875"/>
              <a:chExt cx="675185" cy="883136"/>
            </a:xfrm>
          </p:grpSpPr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42E457BB-DD8D-4E73-BEB6-0A555FDCE4C6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F22F4278-9F05-4941-94AC-29BB3616721D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51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05</a:t>
                </a:r>
              </a:p>
            </p:txBody>
          </p:sp>
        </p:grp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627FE49-99E7-4B02-B055-E198C7A822F1}"/>
              </a:ext>
            </a:extLst>
          </p:cNvPr>
          <p:cNvGrpSpPr/>
          <p:nvPr/>
        </p:nvGrpSpPr>
        <p:grpSpPr>
          <a:xfrm>
            <a:off x="9032819" y="4349219"/>
            <a:ext cx="1490450" cy="923100"/>
            <a:chOff x="280628" y="1551900"/>
            <a:chExt cx="1490450" cy="923100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3FF68241-07E0-4470-ABE5-BF803007AEE7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42334DB-4A44-44E9-882E-12051FB3D4BA}"/>
                </a:ext>
              </a:extLst>
            </p:cNvPr>
            <p:cNvGrpSpPr/>
            <p:nvPr/>
          </p:nvGrpSpPr>
          <p:grpSpPr>
            <a:xfrm>
              <a:off x="652823" y="1591864"/>
              <a:ext cx="678391" cy="883136"/>
              <a:chOff x="-1517696" y="4598875"/>
              <a:chExt cx="678391" cy="883136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2795201-D268-4F39-9FC2-BEE54C235263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960205D5-DC44-4F1E-8D11-9C71ECC45C2D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83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06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C84C1C0-B5DF-450E-B7B2-114F042642E7}"/>
              </a:ext>
            </a:extLst>
          </p:cNvPr>
          <p:cNvGrpSpPr/>
          <p:nvPr/>
        </p:nvGrpSpPr>
        <p:grpSpPr>
          <a:xfrm>
            <a:off x="9032819" y="1517203"/>
            <a:ext cx="1490450" cy="923100"/>
            <a:chOff x="280628" y="1551900"/>
            <a:chExt cx="1490450" cy="923100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76746D2-07F9-4B71-B928-1750A9E73F2F}"/>
                </a:ext>
              </a:extLst>
            </p:cNvPr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>
              <a:outerShdw dist="762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swald" panose="02000503000000000000" pitchFamily="2" charset="0"/>
              </a:endParaRP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F78FA5C3-89FA-4F3D-9D91-E42C1529F9DF}"/>
                </a:ext>
              </a:extLst>
            </p:cNvPr>
            <p:cNvGrpSpPr/>
            <p:nvPr/>
          </p:nvGrpSpPr>
          <p:grpSpPr>
            <a:xfrm>
              <a:off x="652823" y="1591864"/>
              <a:ext cx="678391" cy="883136"/>
              <a:chOff x="-1517696" y="4598875"/>
              <a:chExt cx="678391" cy="883136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CCF9FC6D-8E40-48E5-AD35-D14A5E87A7D5}"/>
                  </a:ext>
                </a:extLst>
              </p:cNvPr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STEP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A1CC2CA-3D4C-4BCF-9AE5-689F72AEBF09}"/>
                  </a:ext>
                </a:extLst>
              </p:cNvPr>
              <p:cNvSpPr txBox="1"/>
              <p:nvPr/>
            </p:nvSpPr>
            <p:spPr>
              <a:xfrm>
                <a:off x="-1517696" y="4835680"/>
                <a:ext cx="6783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bg1"/>
                    </a:solidFill>
                    <a:latin typeface="Oswald" panose="02000503000000000000" pitchFamily="2" charset="0"/>
                  </a:rPr>
                  <a:t>04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9CE824-2EE4-44F9-A3DB-19CA9C21F62D}"/>
              </a:ext>
            </a:extLst>
          </p:cNvPr>
          <p:cNvGrpSpPr/>
          <p:nvPr/>
        </p:nvGrpSpPr>
        <p:grpSpPr>
          <a:xfrm>
            <a:off x="6242326" y="549287"/>
            <a:ext cx="4410911" cy="7021055"/>
            <a:chOff x="6141677" y="-679137"/>
            <a:chExt cx="4410911" cy="7021055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7175EB0B-54E3-4B61-AE06-354B1C07F8C8}"/>
                </a:ext>
              </a:extLst>
            </p:cNvPr>
            <p:cNvSpPr/>
            <p:nvPr/>
          </p:nvSpPr>
          <p:spPr>
            <a:xfrm rot="5400000" flipH="1">
              <a:off x="5402623" y="59917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EFB61E0-C2C1-4D8D-A66E-79D604865A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143394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CB254AC-857F-4204-89C7-FF579CF5B33D}"/>
                </a:ext>
              </a:extLst>
            </p:cNvPr>
            <p:cNvCxnSpPr/>
            <p:nvPr/>
          </p:nvCxnSpPr>
          <p:spPr>
            <a:xfrm flipH="1">
              <a:off x="6689766" y="502223"/>
              <a:ext cx="0" cy="5839695"/>
            </a:xfrm>
            <a:prstGeom prst="line">
              <a:avLst/>
            </a:prstGeom>
            <a:ln>
              <a:solidFill>
                <a:srgbClr val="FF50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A502890-7B7D-4D36-8EF6-CA988EF5DE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179415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2DE8CD-D0D2-493A-AA15-05ADDEA77D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15437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DF7F1C-436C-4735-9DA6-1BE3FB27B9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514595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8B172DC-A1F5-4DED-9A7A-CC2887B5B8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2874813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06F625-3799-4723-B7CD-FBDA2911E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23503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53FFBFF-A143-4470-B96D-49BC26E63D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59524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EED108-3B06-4EA2-86FD-2516775C6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395546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207F5A2-769B-486F-828B-6393FC7B55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4315685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84C4941-6669-4A44-80DC-3228667BBD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4675903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923962-FFE5-414C-A611-A9465D8441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036121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774707D-2959-4296-B3B6-39789FC656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396339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6313AB8-F1FC-4C91-9672-04A79C9FC2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9766" y="5756557"/>
              <a:ext cx="3862822" cy="0"/>
            </a:xfrm>
            <a:prstGeom prst="line">
              <a:avLst/>
            </a:prstGeom>
            <a:ln>
              <a:solidFill>
                <a:srgbClr val="0EE0D6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EC55092-028D-4014-B195-7D9CBF3B3F0D}"/>
              </a:ext>
            </a:extLst>
          </p:cNvPr>
          <p:cNvGrpSpPr/>
          <p:nvPr/>
        </p:nvGrpSpPr>
        <p:grpSpPr>
          <a:xfrm>
            <a:off x="5597236" y="488368"/>
            <a:ext cx="1122676" cy="5839694"/>
            <a:chOff x="5597236" y="488368"/>
            <a:chExt cx="1122676" cy="5839694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73D1C15F-512D-4848-B232-E161370D7242}"/>
                </a:ext>
              </a:extLst>
            </p:cNvPr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49600">
                  <a:schemeClr val="bg1">
                    <a:lumMod val="50000"/>
                    <a:alpha val="73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C921948-D23E-4396-B273-44EB6BA43ADA}"/>
                </a:ext>
              </a:extLst>
            </p:cNvPr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A055B3A-04C1-458E-8227-D67822ED4B5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34E09E9-E89E-4931-8C86-EF6372B8F5BD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lowchart: Terminator 45">
                <a:extLst>
                  <a:ext uri="{FF2B5EF4-FFF2-40B4-BE49-F238E27FC236}">
                    <a16:creationId xmlns:a16="http://schemas.microsoft.com/office/drawing/2014/main" id="{DE2D9D42-7468-477F-8442-B2B30FFE1DAB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Terminator 46">
                <a:extLst>
                  <a:ext uri="{FF2B5EF4-FFF2-40B4-BE49-F238E27FC236}">
                    <a16:creationId xmlns:a16="http://schemas.microsoft.com/office/drawing/2014/main" id="{49EAC231-0145-4106-AF1F-2CA94DC04C6D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4EE62E1-63A2-49B1-93DF-1B8BDBD4F330}"/>
                </a:ext>
              </a:extLst>
            </p:cNvPr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F7AB221-76DE-4F31-8F0B-CF310CE788CB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313589F-5E62-437B-B094-C9518DAB0E54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lowchart: Terminator 89">
                <a:extLst>
                  <a:ext uri="{FF2B5EF4-FFF2-40B4-BE49-F238E27FC236}">
                    <a16:creationId xmlns:a16="http://schemas.microsoft.com/office/drawing/2014/main" id="{18EB6E9A-9E0E-4CB9-9520-E866835AC0AF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lowchart: Terminator 90">
                <a:extLst>
                  <a:ext uri="{FF2B5EF4-FFF2-40B4-BE49-F238E27FC236}">
                    <a16:creationId xmlns:a16="http://schemas.microsoft.com/office/drawing/2014/main" id="{4376386D-76E4-4FB7-9C9C-3E42C8644CB4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5C56A49-978D-4447-BDC9-59DFFCA7496B}"/>
                </a:ext>
              </a:extLst>
            </p:cNvPr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1FB403A-7B8A-4013-B47B-CDDF16F57C35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E404C56-9969-4F14-B4CF-958902A33E3C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lowchart: Terminator 94">
                <a:extLst>
                  <a:ext uri="{FF2B5EF4-FFF2-40B4-BE49-F238E27FC236}">
                    <a16:creationId xmlns:a16="http://schemas.microsoft.com/office/drawing/2014/main" id="{D3763110-FBF1-4382-9E22-10791032F4B4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lowchart: Terminator 95">
                <a:extLst>
                  <a:ext uri="{FF2B5EF4-FFF2-40B4-BE49-F238E27FC236}">
                    <a16:creationId xmlns:a16="http://schemas.microsoft.com/office/drawing/2014/main" id="{893887EA-C9B7-4937-B9E9-802679C62ADD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460BA5C3-CE64-4D47-9B12-E29E54042683}"/>
                </a:ext>
              </a:extLst>
            </p:cNvPr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A66281A-6ECF-4214-B59E-9D7326AAE431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DA65BA5-B31E-48D6-80EA-4F14C9C02783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lowchart: Terminator 99">
                <a:extLst>
                  <a:ext uri="{FF2B5EF4-FFF2-40B4-BE49-F238E27FC236}">
                    <a16:creationId xmlns:a16="http://schemas.microsoft.com/office/drawing/2014/main" id="{86A5B905-6A56-4594-8A83-518F4BBB0CB5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lowchart: Terminator 100">
                <a:extLst>
                  <a:ext uri="{FF2B5EF4-FFF2-40B4-BE49-F238E27FC236}">
                    <a16:creationId xmlns:a16="http://schemas.microsoft.com/office/drawing/2014/main" id="{4B1CA9D9-C048-4858-BE6E-8C681C1F658C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5B1A2B1-DEF2-4C5E-8F56-92AE28DACC6C}"/>
                </a:ext>
              </a:extLst>
            </p:cNvPr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2C803212-1B6D-446F-AEB5-52F20AA5AE87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1EBC513-6CB8-4082-BCC5-0DB9D7404AF6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lowchart: Terminator 104">
                <a:extLst>
                  <a:ext uri="{FF2B5EF4-FFF2-40B4-BE49-F238E27FC236}">
                    <a16:creationId xmlns:a16="http://schemas.microsoft.com/office/drawing/2014/main" id="{766AD184-A229-4E8B-9837-F8BDB216B7EA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lowchart: Terminator 105">
                <a:extLst>
                  <a:ext uri="{FF2B5EF4-FFF2-40B4-BE49-F238E27FC236}">
                    <a16:creationId xmlns:a16="http://schemas.microsoft.com/office/drawing/2014/main" id="{4BC5BE0F-C2C7-4F9D-8CC2-232968AC7DB3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E273CC56-E511-4FA2-8AC8-B984381E43D8}"/>
                </a:ext>
              </a:extLst>
            </p:cNvPr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7DF5A8E-1D0A-425C-AFA2-49B0DB206B8B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21E26E3F-24A1-4D6C-BE1C-B02F7E173125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lowchart: Terminator 109">
                <a:extLst>
                  <a:ext uri="{FF2B5EF4-FFF2-40B4-BE49-F238E27FC236}">
                    <a16:creationId xmlns:a16="http://schemas.microsoft.com/office/drawing/2014/main" id="{3A9D978C-E556-4CAC-A3E3-45F973F44BEF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lowchart: Terminator 110">
                <a:extLst>
                  <a:ext uri="{FF2B5EF4-FFF2-40B4-BE49-F238E27FC236}">
                    <a16:creationId xmlns:a16="http://schemas.microsoft.com/office/drawing/2014/main" id="{282B4C4D-0643-424A-865B-03AFE80020B9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56104BC-A3DD-4AB5-80B3-01DB9D2A956D}"/>
                </a:ext>
              </a:extLst>
            </p:cNvPr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AA836E9-FFED-4DDC-98F4-FA76956B245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CD50E16A-4AAB-4450-8872-1819EEB905D1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lowchart: Terminator 114">
                <a:extLst>
                  <a:ext uri="{FF2B5EF4-FFF2-40B4-BE49-F238E27FC236}">
                    <a16:creationId xmlns:a16="http://schemas.microsoft.com/office/drawing/2014/main" id="{A7992737-3349-4774-9F97-EFE367105DB4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lowchart: Terminator 115">
                <a:extLst>
                  <a:ext uri="{FF2B5EF4-FFF2-40B4-BE49-F238E27FC236}">
                    <a16:creationId xmlns:a16="http://schemas.microsoft.com/office/drawing/2014/main" id="{DE747A86-8910-43F1-A80C-558106391F73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A4CA5FB-CD7E-410C-AFC5-FFD21CB075BD}"/>
                </a:ext>
              </a:extLst>
            </p:cNvPr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D14B7D99-67EE-4123-AB1B-13CD003F6CE6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E6017387-7CE4-4ECC-A06B-5A5B4BF5174C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lowchart: Terminator 119">
                <a:extLst>
                  <a:ext uri="{FF2B5EF4-FFF2-40B4-BE49-F238E27FC236}">
                    <a16:creationId xmlns:a16="http://schemas.microsoft.com/office/drawing/2014/main" id="{21F651CC-3E64-4F50-AC98-D0E7748BF51A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lowchart: Terminator 120">
                <a:extLst>
                  <a:ext uri="{FF2B5EF4-FFF2-40B4-BE49-F238E27FC236}">
                    <a16:creationId xmlns:a16="http://schemas.microsoft.com/office/drawing/2014/main" id="{553B8E29-5E24-4D7D-96F5-44EAEEF3A8F1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25B26EC-B273-4C40-8D4C-4E773E3AF5E6}"/>
                </a:ext>
              </a:extLst>
            </p:cNvPr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C9C5C7E7-8D25-45D7-9830-90CA22F194A8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9288B580-C04F-4E9D-A680-FC0C1A211EAB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lowchart: Terminator 124">
                <a:extLst>
                  <a:ext uri="{FF2B5EF4-FFF2-40B4-BE49-F238E27FC236}">
                    <a16:creationId xmlns:a16="http://schemas.microsoft.com/office/drawing/2014/main" id="{5B7E96A4-6D65-42EA-BE26-C806522D507C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Flowchart: Terminator 125">
                <a:extLst>
                  <a:ext uri="{FF2B5EF4-FFF2-40B4-BE49-F238E27FC236}">
                    <a16:creationId xmlns:a16="http://schemas.microsoft.com/office/drawing/2014/main" id="{63F8B186-9541-4BA3-83F1-D6582BF1B752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EE17C74-1DEC-4ACB-A575-200A1DC1AAFC}"/>
                </a:ext>
              </a:extLst>
            </p:cNvPr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176337F7-7CED-4AC6-8D78-8B767F5A4A31}"/>
                  </a:ext>
                </a:extLst>
              </p:cNvPr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0009E971-594C-4457-880D-98E220A55980}"/>
                  </a:ext>
                </a:extLst>
              </p:cNvPr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lowchart: Terminator 129">
                <a:extLst>
                  <a:ext uri="{FF2B5EF4-FFF2-40B4-BE49-F238E27FC236}">
                    <a16:creationId xmlns:a16="http://schemas.microsoft.com/office/drawing/2014/main" id="{9DEC8107-5F3E-4C71-BB4F-2E329BA9EEB1}"/>
                  </a:ext>
                </a:extLst>
              </p:cNvPr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lowchart: Terminator 130">
                <a:extLst>
                  <a:ext uri="{FF2B5EF4-FFF2-40B4-BE49-F238E27FC236}">
                    <a16:creationId xmlns:a16="http://schemas.microsoft.com/office/drawing/2014/main" id="{F754E53C-4F61-4441-B4E1-05AA9C07C70A}"/>
                  </a:ext>
                </a:extLst>
              </p:cNvPr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24000">
                    <a:schemeClr val="tx1">
                      <a:lumMod val="75000"/>
                      <a:lumOff val="25000"/>
                    </a:schemeClr>
                  </a:gs>
                  <a:gs pos="47000">
                    <a:schemeClr val="bg1"/>
                  </a:gs>
                  <a:gs pos="79668">
                    <a:schemeClr val="bg1"/>
                  </a:gs>
                  <a:gs pos="93000">
                    <a:schemeClr val="tx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5" name="Picture 134">
            <a:extLst>
              <a:ext uri="{FF2B5EF4-FFF2-40B4-BE49-F238E27FC236}">
                <a16:creationId xmlns:a16="http://schemas.microsoft.com/office/drawing/2014/main" id="{5C824DFB-A6A0-43D5-B5B3-6D88D70B78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2649">
            <a:off x="4731067" y="5311737"/>
            <a:ext cx="3312130" cy="1493914"/>
          </a:xfrm>
          <a:prstGeom prst="rect">
            <a:avLst/>
          </a:prstGeom>
        </p:spPr>
      </p:pic>
      <p:sp>
        <p:nvSpPr>
          <p:cNvPr id="52" name="Hình chữ nhật 51">
            <a:extLst>
              <a:ext uri="{FF2B5EF4-FFF2-40B4-BE49-F238E27FC236}">
                <a16:creationId xmlns:a16="http://schemas.microsoft.com/office/drawing/2014/main" id="{E29DFF55-AB27-47FB-978D-D94EDB810751}"/>
              </a:ext>
            </a:extLst>
          </p:cNvPr>
          <p:cNvSpPr/>
          <p:nvPr/>
        </p:nvSpPr>
        <p:spPr>
          <a:xfrm>
            <a:off x="1756956" y="1525006"/>
            <a:ext cx="3779769" cy="1358064"/>
          </a:xfrm>
          <a:prstGeom prst="rect">
            <a:avLst/>
          </a:prstGeom>
        </p:spPr>
        <p:txBody>
          <a:bodyPr/>
          <a:lstStyle/>
          <a:p>
            <a:pPr lvl="0"/>
            <a:endParaRPr 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7852" y="653777"/>
            <a:ext cx="2084832" cy="36933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2274" y="1022001"/>
            <a:ext cx="4029781" cy="487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1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1.</a:t>
            </a:r>
            <a:endParaRPr lang="en-US" sz="17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câu hỏi và bài tập sau</a:t>
            </a:r>
            <a:r>
              <a:rPr lang="it-IT" sz="17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7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vi-V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ẻ,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fr-F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301693" y="719857"/>
            <a:ext cx="2084832" cy="369332"/>
          </a:xfrm>
          <a:prstGeom prst="rect">
            <a:avLst/>
          </a:prstGeom>
          <a:noFill/>
          <a:ln w="57150">
            <a:solidFill>
              <a:srgbClr val="005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Đáp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án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317699" y="2509011"/>
            <a:ext cx="4180485" cy="369332"/>
          </a:xfrm>
          <a:prstGeom prst="rect">
            <a:avLst/>
          </a:prstGeom>
          <a:noFill/>
          <a:ln w="57150">
            <a:solidFill>
              <a:srgbClr val="005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6:B </a:t>
            </a:r>
          </a:p>
        </p:txBody>
      </p:sp>
    </p:spTree>
    <p:extLst>
      <p:ext uri="{BB962C8B-B14F-4D97-AF65-F5344CB8AC3E}">
        <p14:creationId xmlns:p14="http://schemas.microsoft.com/office/powerpoint/2010/main" val="28564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07407E-6 L -0.09857 0.00116 " pathEditMode="relative" rAng="0" ptsTypes="AA" p14:bounceEnd="40000">
                                          <p:cBhvr>
                                            <p:cTn id="6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44444E-6 L -0.09857 0.00116 " pathEditMode="relative" rAng="0" ptsTypes="AA" p14:bounceEnd="40000">
                                          <p:cBhvr>
                                            <p:cTn id="10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2.96296E-6 L -0.09857 0.00115 " pathEditMode="relative" rAng="0" ptsTypes="AA" p14:bounceEnd="40000">
                                          <p:cBhvr>
                                            <p:cTn id="14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3" presetClass="path" presetSubtype="0" accel="50000" fill="hold" nodeType="click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07407E-6 L 0.10118 4.07407E-6 " pathEditMode="relative" rAng="0" ptsTypes="AA" p14:bounceEnd="45000">
                                          <p:cBhvr>
                                            <p:cTn id="1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3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3.7037E-6 L 0.10118 3.7037E-6 " pathEditMode="relative" rAng="0" ptsTypes="AA" p14:bounceEnd="53000">
                                          <p:cBhvr>
                                            <p:cTn id="22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3" presetClass="path" presetSubtype="0" accel="50000" fill="hold" nodeType="click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11111E-6 L 0.09935 -0.00162 " pathEditMode="relative" rAng="0" ptsTypes="AA" p14:bounceEnd="53000">
                                          <p:cBhvr>
                                            <p:cTn id="26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61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07407E-6 L -0.09857 0.0011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-4.44444E-6 L -0.09857 0.00116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2.96296E-6 L -0.09857 0.00115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935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07407E-6 L 0.10118 4.07407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3.7037E-6 L 0.10118 3.7037E-6 " pathEditMode="relative" rAng="0" ptsTypes="AA">
                                          <p:cBhvr>
                                            <p:cTn id="22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5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63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11111E-6 L 0.09935 -0.00162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61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2" grpId="0" animBg="1"/>
          <p:bldP spid="133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1752600"/>
            <a:ext cx="8534400" cy="2789238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txBody>
          <a:bodyPr anchor="ctr"/>
          <a:lstStyle/>
          <a:p>
            <a:pPr marL="342900" algn="ctr" defTabSz="685800">
              <a:defRPr/>
            </a:pP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oosterNextFYBlack" panose="02000A03000000020004" pitchFamily="2" charset="0"/>
                <a:cs typeface="Arial" panose="020B0604020202020204" pitchFamily="34" charset="0"/>
              </a:rPr>
              <a:t>XIN CẢM </a:t>
            </a:r>
            <a:r>
              <a:rPr lang="en-US" sz="36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oosterNextFYBlack" panose="02000A03000000020004" pitchFamily="2" charset="0"/>
                <a:cs typeface="Arial" panose="020B0604020202020204" pitchFamily="34" charset="0"/>
              </a:rPr>
              <a:t>ƠN!</a:t>
            </a:r>
            <a:endParaRPr lang="en-US" sz="12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oosterNextFYBlack" panose="02000A03000000020004" pitchFamily="2" charset="0"/>
              <a:cs typeface="Arial" panose="020B0604020202020204" pitchFamily="34" charset="0"/>
            </a:endParaRPr>
          </a:p>
          <a:p>
            <a:pPr marL="342900" algn="ctr" defTabSz="685800">
              <a:spcBef>
                <a:spcPts val="1800"/>
              </a:spcBef>
              <a:spcAft>
                <a:spcPts val="450"/>
              </a:spcAft>
              <a:defRPr/>
            </a:pP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oosterNextFYBlack" panose="02000A03000000020004" pitchFamily="2" charset="0"/>
                <a:cs typeface="Arial" panose="020B0604020202020204" pitchFamily="34" charset="0"/>
              </a:rPr>
              <a:t>CHÚC CÁC EM HỌC SINH </a:t>
            </a:r>
            <a:endParaRPr lang="en-US" sz="3600" b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oosterNextFYBlack" panose="02000A03000000020004" pitchFamily="2" charset="0"/>
              <a:cs typeface="Arial" panose="020B0604020202020204" pitchFamily="34" charset="0"/>
            </a:endParaRPr>
          </a:p>
          <a:p>
            <a:pPr marL="342900" algn="ctr" defTabSz="685800">
              <a:spcBef>
                <a:spcPts val="1800"/>
              </a:spcBef>
              <a:spcAft>
                <a:spcPts val="450"/>
              </a:spcAft>
              <a:defRPr/>
            </a:pPr>
            <a:r>
              <a:rPr lang="en-US" sz="36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oosterNextFYBlack" panose="02000A03000000020004" pitchFamily="2" charset="0"/>
                <a:cs typeface="Arial" panose="020B0604020202020204" pitchFamily="34" charset="0"/>
              </a:rPr>
              <a:t>LUÔN HỌC </a:t>
            </a:r>
            <a:r>
              <a:rPr lang="en-US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oosterNextFYBlack" panose="02000A03000000020004" pitchFamily="2" charset="0"/>
                <a:cs typeface="Arial" panose="020B0604020202020204" pitchFamily="34" charset="0"/>
              </a:rPr>
              <a:t>TỐT </a:t>
            </a:r>
          </a:p>
        </p:txBody>
      </p:sp>
    </p:spTree>
    <p:extLst>
      <p:ext uri="{BB962C8B-B14F-4D97-AF65-F5344CB8AC3E}">
        <p14:creationId xmlns:p14="http://schemas.microsoft.com/office/powerpoint/2010/main" val="56667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1856998" y="176213"/>
            <a:ext cx="3310290" cy="1813174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78669" y="2681558"/>
            <a:ext cx="1504630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4504" y="2765375"/>
            <a:ext cx="252786" cy="252786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82534" y="3956737"/>
            <a:ext cx="252786" cy="252786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28601" y="2765375"/>
            <a:ext cx="252786" cy="252786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50758" y="4010533"/>
            <a:ext cx="252786" cy="252786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475863" y="2117299"/>
            <a:ext cx="3934135" cy="671028"/>
            <a:chOff x="4765365" y="2514600"/>
            <a:chExt cx="3934135" cy="671028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4765365" y="2521541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953885" y="2089642"/>
            <a:ext cx="3596873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1967408" y="4240364"/>
            <a:ext cx="3606303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626437" y="4228776"/>
            <a:ext cx="3797629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1791638" y="1700560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Câu 1</a:t>
            </a:r>
            <a:endParaRPr kumimoji="0" lang="vi-VN" sz="2000" b="1" i="0" u="none" strike="noStrike" kern="1200" cap="none" spc="0" normalizeH="0" baseline="0" noProof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1574837" y="4644098"/>
            <a:ext cx="369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2000" b="1" i="0" u="none" strike="noStrike" kern="1200" cap="none" spc="0" normalizeH="0" baseline="0" noProof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7097455" y="4702492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vi-VN" sz="2000" b="1" i="0" u="none" strike="noStrike" kern="1200" cap="none" spc="0" normalizeH="0" baseline="0" noProof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043" y="297815"/>
            <a:ext cx="1380146" cy="1380146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3460785" y="372011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3452937" y="132803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924723" y="4839686"/>
            <a:ext cx="3248705" cy="2057038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37" y="5198804"/>
            <a:ext cx="1407653" cy="1407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3523821" y="3379153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3521688" y="3137292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195062" y="4839686"/>
            <a:ext cx="3202694" cy="1877641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48" y="5271577"/>
            <a:ext cx="1320777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8726072" y="3388291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8762864" y="3134692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116680" y="198674"/>
            <a:ext cx="3310290" cy="1813174"/>
          </a:xfrm>
          <a:prstGeom prst="rect">
            <a:avLst/>
          </a:prstGeom>
          <a:solidFill>
            <a:srgbClr val="008CF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nhóm 1"/>
          <p:cNvSpPr txBox="1"/>
          <p:nvPr/>
        </p:nvSpPr>
        <p:spPr>
          <a:xfrm>
            <a:off x="7051320" y="1723021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Câu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vi-VN" sz="2000" b="1" i="0" u="none" strike="noStrike" kern="1200" cap="none" spc="0" normalizeH="0" baseline="0" noProof="0">
              <a:ln>
                <a:noFill/>
              </a:ln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Left Bracket 58"/>
          <p:cNvSpPr/>
          <p:nvPr/>
        </p:nvSpPr>
        <p:spPr>
          <a:xfrm rot="16200000">
            <a:off x="8720467" y="394472"/>
            <a:ext cx="111088" cy="324088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Left Bracket 69"/>
          <p:cNvSpPr/>
          <p:nvPr/>
        </p:nvSpPr>
        <p:spPr>
          <a:xfrm rot="16200000" flipH="1">
            <a:off x="8712619" y="155264"/>
            <a:ext cx="105279" cy="324088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565" y="301904"/>
            <a:ext cx="1352520" cy="13525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46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0034 -0.229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750"/>
                            </p:stCondLst>
                            <p:childTnLst>
                              <p:par>
                                <p:cTn id="6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0039 -0.22986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5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5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5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5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5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0174 0.25162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50"/>
                            </p:stCondLst>
                            <p:childTnLst>
                              <p:par>
                                <p:cTn id="9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85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8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3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6 0.24908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000"/>
                            </p:stCondLst>
                            <p:childTnLst>
                              <p:par>
                                <p:cTn id="1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7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3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5" grpId="0"/>
      <p:bldP spid="66" grpId="0"/>
      <p:bldP spid="68" grpId="0" animBg="1"/>
      <p:bldP spid="69" grpId="0" animBg="1"/>
      <p:bldP spid="69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  <p:bldP spid="56" grpId="0" animBg="1"/>
      <p:bldP spid="57" grpId="0"/>
      <p:bldP spid="59" grpId="0" animBg="1"/>
      <p:bldP spid="70" grpId="0" animBg="1"/>
      <p:bldP spid="7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8" y="751039"/>
            <a:ext cx="8468478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CTTQ 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là: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A. C</a:t>
            </a:r>
            <a:r>
              <a:rPr lang="en-US" sz="3200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2n+2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B. 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2n+1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(n ≥1)</a:t>
            </a:r>
          </a:p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C. C</a:t>
            </a:r>
            <a:r>
              <a:rPr lang="en-US" sz="3200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2n+2-a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(OH)</a:t>
            </a:r>
            <a:r>
              <a:rPr lang="en-US" sz="3200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 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aseline="-2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2n-1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 (n ≥1)</a:t>
            </a:r>
            <a:endParaRPr lang="en-US" sz="32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438921" y="638239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" action="ppaction://noaction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BACK</a:t>
            </a:r>
            <a:endParaRPr lang="en-US" sz="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4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7" y="751039"/>
            <a:ext cx="8769916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A. 1</a:t>
            </a:r>
          </a:p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  </a:t>
            </a:r>
          </a:p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C. 3.</a:t>
            </a:r>
          </a:p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685892" y="631465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/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BACK</a:t>
            </a:r>
            <a:endParaRPr lang="en-US" sz="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8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53A02A-0A33-40D9-A04E-36FA92BFD8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rgbClr val="D5D5D5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286D6E2-21DD-4E5D-8CDE-11F5EBC7A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4" t="61486" r="76459" b="8386"/>
          <a:stretch/>
        </p:blipFill>
        <p:spPr>
          <a:xfrm>
            <a:off x="7275442" y="3429000"/>
            <a:ext cx="2411057" cy="183043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12465" y="4081933"/>
            <a:ext cx="167069" cy="4206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286D6E2-21DD-4E5D-8CDE-11F5EBC7A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4" t="6569" r="35557" b="81992"/>
          <a:stretch/>
        </p:blipFill>
        <p:spPr>
          <a:xfrm>
            <a:off x="5218793" y="805906"/>
            <a:ext cx="2305050" cy="672661"/>
          </a:xfrm>
          <a:prstGeom prst="rect">
            <a:avLst/>
          </a:prstGeom>
        </p:spPr>
      </p:pic>
      <p:pic>
        <p:nvPicPr>
          <p:cNvPr id="7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286D6E2-21DD-4E5D-8CDE-11F5EBC7A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7" t="16337" r="57840" b="66176"/>
          <a:stretch/>
        </p:blipFill>
        <p:spPr>
          <a:xfrm>
            <a:off x="1704301" y="1800556"/>
            <a:ext cx="3514492" cy="1056944"/>
          </a:xfrm>
          <a:prstGeom prst="rect">
            <a:avLst/>
          </a:prstGeom>
        </p:spPr>
      </p:pic>
      <p:pic>
        <p:nvPicPr>
          <p:cNvPr id="8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286D6E2-21DD-4E5D-8CDE-11F5EBC7A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90" t="39880" r="40646" b="36147"/>
          <a:stretch/>
        </p:blipFill>
        <p:spPr>
          <a:xfrm>
            <a:off x="1645056" y="3318004"/>
            <a:ext cx="3609975" cy="1409700"/>
          </a:xfrm>
          <a:prstGeom prst="rect">
            <a:avLst/>
          </a:prstGeom>
        </p:spPr>
      </p:pic>
      <p:pic>
        <p:nvPicPr>
          <p:cNvPr id="9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286D6E2-21DD-4E5D-8CDE-11F5EBC7AC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67" t="10078" r="12352" b="57850"/>
          <a:stretch/>
        </p:blipFill>
        <p:spPr>
          <a:xfrm>
            <a:off x="7248524" y="1664132"/>
            <a:ext cx="2809875" cy="188595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124950" y="1549154"/>
            <a:ext cx="933449" cy="1392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Oval 12"/>
          <p:cNvSpPr/>
          <p:nvPr/>
        </p:nvSpPr>
        <p:spPr>
          <a:xfrm>
            <a:off x="4321582" y="1531676"/>
            <a:ext cx="933449" cy="1392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17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7" y="751039"/>
            <a:ext cx="8518728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OH-CH(OH)-CH</a:t>
            </a:r>
            <a:r>
              <a:rPr lang="en-US" sz="3600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600" b="1" baseline="-25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A.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glicerol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B.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propane-1,2,3-triol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C. </a:t>
            </a:r>
            <a:r>
              <a:rPr lang="en-US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ethylene glycol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500924" y="631464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BACK</a:t>
            </a:r>
            <a:endParaRPr lang="en-US" sz="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2196720" y="281268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87360" y="280332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9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077527" y="751039"/>
            <a:ext cx="7145579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CTCT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ethanol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(CH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CHOH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819978" y="631465"/>
            <a:ext cx="387790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0116021" y="658568"/>
            <a:ext cx="214170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17013" y="1374973"/>
            <a:ext cx="455948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084434" y="3920594"/>
            <a:ext cx="767243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622176" y="304399"/>
            <a:ext cx="1082288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54551" y="277250"/>
              <a:ext cx="5405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9339263" y="6650834"/>
            <a:ext cx="633410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972672" y="6650834"/>
            <a:ext cx="657224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2" y="2220873"/>
            <a:ext cx="864426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912724" y="2520706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916823" y="2493275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912396" y="253420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929580" y="251011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916823" y="252401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928229" y="25204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893065" y="252267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899967" y="2496637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917853" y="251475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928229" y="247299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886321" y="2502321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4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thanol-3D-ball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964" y="432559"/>
            <a:ext cx="3040350" cy="18954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66568" y="1109517"/>
            <a:ext cx="2414685" cy="69199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sng" strike="noStrike" kern="120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4800" b="1" i="0" u="sng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20:</a:t>
            </a:r>
            <a:endParaRPr kumimoji="0" lang="en-US" sz="4800" b="1" i="0" u="sng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rgbClr val="E5E8E8">
                    <a:lumMod val="75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28925" y="3115034"/>
            <a:ext cx="6705600" cy="69199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ANCOL</a:t>
            </a:r>
            <a:endParaRPr kumimoji="0" lang="en-US" sz="13800" b="1" i="0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rgbClr val="E5E8E8">
                    <a:lumMod val="75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79" y="4499019"/>
            <a:ext cx="3018729" cy="2000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6"/>
          <a:stretch/>
        </p:blipFill>
        <p:spPr>
          <a:xfrm>
            <a:off x="153679" y="4499020"/>
            <a:ext cx="5782370" cy="2000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49" y="4499019"/>
            <a:ext cx="3018730" cy="2000249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258175" y="3461030"/>
            <a:ext cx="2414685" cy="69199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1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3500" b="1" i="1" u="none" strike="noStrike" kern="1200" cap="none" spc="0" normalizeH="0" baseline="0" noProof="0" dirty="0" err="1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tiết</a:t>
            </a:r>
            <a:r>
              <a:rPr kumimoji="0" lang="en-US" sz="3500" b="1" i="1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2</a:t>
            </a:r>
            <a:r>
              <a:rPr kumimoji="0" lang="en-US" sz="3500" b="1" i="1" u="none" strike="noStrike" kern="1200" cap="none" spc="0" normalizeH="0" noProof="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E5E8E8">
                      <a:lumMod val="75000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)</a:t>
            </a:r>
            <a:endParaRPr kumimoji="0" lang="en-US" sz="3500" b="1" i="1" u="none" strike="noStrike" kern="1200" cap="none" spc="0" normalizeH="0" baseline="0" noProof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rgbClr val="E5E8E8">
                    <a:lumMod val="75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2D9CF-84F5-40DC-9319-750C0EB7F7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0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D34EAFE-A676-4839-8C34-96A0988055B8}"/>
  <p:tag name="ISPRING_RESOURCE_FOLDER" val="E:\GVG CAP THANH PHO\ANCOL DU THI\ANCOL TIET 2   DAY CHINH THUC14\"/>
  <p:tag name="ISPRING_PRESENTATION_PATH" val="E:\GVG CAP THANH PHO\ANCOL DU THI\ANCOL TIET 2   DAY CHINH THUC14.pptx"/>
  <p:tag name="ISPRING_PROJECT_FOLDER_UPDATED" val="1"/>
  <p:tag name="ISPRING_SCREEN_RECS_UPDATED" val="E:\GVG CAP THANH PHO\ANCOL DU THI\ANCOL TIET 2   DAY CHINH THUC14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Science Project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60.potx" id="{B0D06C54-B873-49D2-AD73-EE9BB8599BFF}" vid="{334807F6-B3E0-4323-AC38-BDC7A606DAA1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inear COVID-19 Prevention by Slidesgo">
  <a:themeElements>
    <a:clrScheme name="Simple Light">
      <a:dk1>
        <a:srgbClr val="7400B8"/>
      </a:dk1>
      <a:lt1>
        <a:srgbClr val="5E60CE"/>
      </a:lt1>
      <a:dk2>
        <a:srgbClr val="5390D9"/>
      </a:dk2>
      <a:lt2>
        <a:srgbClr val="48BFE3"/>
      </a:lt2>
      <a:accent1>
        <a:srgbClr val="56CFE1"/>
      </a:accent1>
      <a:accent2>
        <a:srgbClr val="64DFDF"/>
      </a:accent2>
      <a:accent3>
        <a:srgbClr val="72EFDD"/>
      </a:accent3>
      <a:accent4>
        <a:srgbClr val="80FFDB"/>
      </a:accent4>
      <a:accent5>
        <a:srgbClr val="000000"/>
      </a:accent5>
      <a:accent6>
        <a:srgbClr val="490B6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1774</Words>
  <Application>Microsoft Office PowerPoint</Application>
  <PresentationFormat>Widescreen</PresentationFormat>
  <Paragraphs>336</Paragraphs>
  <Slides>25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#9Slide03 BoosterNextFYBlack</vt:lpstr>
      <vt:lpstr>.VnBlack</vt:lpstr>
      <vt:lpstr>Arial</vt:lpstr>
      <vt:lpstr>Calibri</vt:lpstr>
      <vt:lpstr>Calibri Light</vt:lpstr>
      <vt:lpstr>Fira Sans Condensed</vt:lpstr>
      <vt:lpstr>Fira Sans Extra Condensed</vt:lpstr>
      <vt:lpstr>Fira Sans Extra Condensed Medium</vt:lpstr>
      <vt:lpstr>Oswald</vt:lpstr>
      <vt:lpstr>Roboto</vt:lpstr>
      <vt:lpstr>Tahoma</vt:lpstr>
      <vt:lpstr>Times New Roman</vt:lpstr>
      <vt:lpstr>Wingdings</vt:lpstr>
      <vt:lpstr>Science Project 16x9</vt:lpstr>
      <vt:lpstr>1_Office Theme</vt:lpstr>
      <vt:lpstr>Linear COVID-19 Prevention by Slidesgo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Tính chất hóa học</vt:lpstr>
      <vt:lpstr>IV. Tính chất hóa học</vt:lpstr>
      <vt:lpstr>IV. Tính chất hóa học</vt:lpstr>
      <vt:lpstr>IV. Tính chất hóa học</vt:lpstr>
      <vt:lpstr>IV. Tính chất hóa học</vt:lpstr>
      <vt:lpstr>IV. Tính chất hóa học</vt:lpstr>
      <vt:lpstr>IV. Tính chất hóa học</vt:lpstr>
      <vt:lpstr>IV. Tính chất hóa học</vt:lpstr>
      <vt:lpstr>IV. Tính chất hóa học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creator>VnTeach.Com; MINH HẢI</dc:creator>
  <cp:keywords>VnTeach.Com</cp:keywords>
  <cp:lastModifiedBy>ThienIT</cp:lastModifiedBy>
  <cp:revision>202</cp:revision>
  <dcterms:created xsi:type="dcterms:W3CDTF">2020-04-04T16:15:45Z</dcterms:created>
  <dcterms:modified xsi:type="dcterms:W3CDTF">2023-06-02T10:07:15Z</dcterms:modified>
</cp:coreProperties>
</file>