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1308" r:id="rId2"/>
    <p:sldId id="1306" r:id="rId3"/>
    <p:sldId id="1232" r:id="rId4"/>
    <p:sldId id="1311" r:id="rId5"/>
    <p:sldId id="1309" r:id="rId6"/>
    <p:sldId id="1312" r:id="rId7"/>
    <p:sldId id="1289" r:id="rId8"/>
    <p:sldId id="1313" r:id="rId9"/>
    <p:sldId id="1315" r:id="rId10"/>
    <p:sldId id="13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9900"/>
    <a:srgbClr val="006600"/>
    <a:srgbClr val="FF6600"/>
    <a:srgbClr val="0000FF"/>
    <a:srgbClr val="FFFFFF"/>
    <a:srgbClr val="3333FF"/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1462" autoAdjust="0"/>
  </p:normalViewPr>
  <p:slideViewPr>
    <p:cSldViewPr>
      <p:cViewPr varScale="1">
        <p:scale>
          <a:sx n="62" d="100"/>
          <a:sy n="62" d="100"/>
        </p:scale>
        <p:origin x="8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8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AED22-7A29-4A9E-B8EC-A32B4889A174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15DA6-C5A1-4164-8FBC-E4B0D1B4B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33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15DA6-C5A1-4164-8FBC-E4B0D1B4BE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45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46ADC-47B5-4CFF-B8A0-0FA196B28F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FAA9-0797-459A-9DDC-60AF31E58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75974-2CCF-4A28-9DE5-C32BEC3E4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8F5FF-506E-4093-88E4-B6335DFC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CB38B-AEBD-499C-AE7B-5F6085F6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8A1FD-F559-44C6-9C31-56C1B1BC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41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46C5B-19CD-41D1-9132-4B557BDE5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A42BF-3120-4E76-884E-0CEC68192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64130-D43C-4C8C-A12F-3DE1D2098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9756-8432-4456-88F5-6345E305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78EF2-FDDE-41E0-9ECA-20FA235B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88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AB19A-A275-4334-BBD8-852322B71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6FD98-FFBC-4F1B-BCE7-1F21202BA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0E5B2-D5F2-443F-BA61-0F871C6A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AD875-7D32-4D5F-A51B-F8694B317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0F68A-15C9-4184-9377-52EEABB4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575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58939-70BC-40D1-852F-4B22446D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4CD1E-A1B4-4A03-B224-33D828934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CF2DA-1CD5-433D-8597-AD8A0A55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AD618-837E-4107-AE34-36BB1D98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747F4-25AF-4FFF-81AB-FAFC091C4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55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E61F-6057-47E9-A50C-B41118FF2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20EAC-53FA-4099-A1B5-9B68AA85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FE59E-42BB-431F-B6DD-E7837926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78F29-8DAD-4F66-9A9F-07BF23F31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4F01A-1056-4DDB-85AB-180AEEA14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EDF39-ABF5-446D-BAAB-4D564D4F7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32148-B6EE-49B6-9897-890CA65F3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9BE846-7945-4CBD-996F-CD7AECDC6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7488A-DC32-4854-92FA-E1C67D4D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EB1F2-1F80-4C49-ACC5-D166A8E4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158AA-AED6-4347-8E80-69F1CA77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71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6516C-30DF-425E-94E5-3D9DCF47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F750B-417B-41E3-920A-DA318CAB2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E2D2E-3395-432D-B6CC-A44212910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728D25-7F46-4AF7-A948-2E1ACE114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B626C-C118-465A-A34B-482EF3680A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C7E667-D97F-4B74-A5F8-3D3F775E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10FA65-DB34-4462-8479-733096EA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1572C-B771-4677-BC85-6BFCACCE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77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5350B-39AB-44BC-A510-71F23373B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6D1C-A2CD-40AE-A45A-6F397346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C07C9-B8D9-45A8-99FC-2AC9ED73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A4D27-9D6C-4811-8F2D-6712C8550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89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FFB9D-1CF4-446E-8DFD-DC02C2D5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08C77E-9C22-43AA-B179-0C3C6947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FACC6-65C2-4A6A-937D-AF68F54A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9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E74D6-7A89-4C06-9A1B-662FAAC0F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FECAD-3DE0-4C62-8BB1-F01CA5C9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3EE00-159F-4D36-B948-F6C6C6162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EB7696-0AAA-4E5A-89B9-FE591AB8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AE5D0-34CD-413E-BD2E-091DF24A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8E662-FEDD-47BA-BEA8-E108B936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06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83A6-3DB1-45B6-8B85-998A932E0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1F2E7C-EF7E-4C6E-ADE8-B2F30A917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8E69C-7FAF-4C20-A3B4-D7945CE2E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374EA-1756-4EAA-BFC5-D0F7B61E3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0CC2F-DB2A-4976-9DC1-7C1DBF46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B8417-9F8B-4609-8B23-ACF9B0866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29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905A1-B0BA-40AD-A229-2828D5B6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CDACB-D038-441F-BFB0-50458B8D8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176A6-B0E3-41CC-B3B6-1822956F28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F2AA0-E0A1-4E3F-A3AE-A9D779EB9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959DA-681D-4127-AE60-01C4F3E9C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81DF2-B961-4A43-8B93-FE9979AA9A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48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0"/>
            <a:ext cx="45339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657600"/>
            <a:ext cx="45339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4" name="Picture 1" descr="http://netvietgroup.com/netviet/netviet/News/tienich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463" y="3657600"/>
            <a:ext cx="4191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885" name="Picture 4" descr="images1644166_thu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3" y="-1"/>
            <a:ext cx="4419600" cy="269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9000" y="2831068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12: GIAO THOA SÓNG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6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0"/>
            <a:ext cx="11772901" cy="597490"/>
            <a:chOff x="74035" y="2231322"/>
            <a:chExt cx="11699956" cy="743957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4514357" cy="708275"/>
              <a:chOff x="587624" y="3377549"/>
              <a:chExt cx="2324683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2324683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5" y="2231322"/>
              <a:ext cx="10564786" cy="6744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smtClean="0">
                  <a:cs typeface="Arial" panose="020B0604020202020204" pitchFamily="34" charset="0"/>
                </a:rPr>
                <a:t>THÍ NGHIỆM CỦA YOUNG (Y-ÂNG) VỀ GIAO THOA ÁNH SÁNG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538A86F-F7C5-E640-7B65-C1C15ABB06F7}"/>
              </a:ext>
            </a:extLst>
          </p:cNvPr>
          <p:cNvSpPr txBox="1"/>
          <p:nvPr/>
        </p:nvSpPr>
        <p:spPr>
          <a:xfrm>
            <a:off x="5715000" y="4077471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facebook:vatlytrucquan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" y="762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ánh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3581400"/>
            <a:ext cx="28194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1524000"/>
            <a:ext cx="525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66046" y="2170331"/>
            <a:ext cx="365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218446" y="3593068"/>
            <a:ext cx="365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282696"/>
              </p:ext>
            </p:extLst>
          </p:nvPr>
        </p:nvGraphicFramePr>
        <p:xfrm>
          <a:off x="2584450" y="2882900"/>
          <a:ext cx="3054350" cy="710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r:id="rId5" imgW="1612900" imgH="393700" progId="Equation.DSMT4">
                  <p:embed/>
                </p:oleObj>
              </mc:Choice>
              <mc:Fallback>
                <p:oleObj r:id="rId5" imgW="1612900" imgH="393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2882900"/>
                        <a:ext cx="3054350" cy="710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614023"/>
              </p:ext>
            </p:extLst>
          </p:nvPr>
        </p:nvGraphicFramePr>
        <p:xfrm>
          <a:off x="2584450" y="4254500"/>
          <a:ext cx="42735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7" imgW="2019300" imgH="393700" progId="Equation.DSMT4">
                  <p:embed/>
                </p:oleObj>
              </mc:Choice>
              <mc:Fallback>
                <p:oleObj r:id="rId7" imgW="20193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4254500"/>
                        <a:ext cx="4273550" cy="774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023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6">
            <a:extLst>
              <a:ext uri="{FF2B5EF4-FFF2-40B4-BE49-F238E27FC236}">
                <a16:creationId xmlns:a16="http://schemas.microsoft.com/office/drawing/2014/main" id="{915A7278-3680-4F63-87E9-B2B61DDA569A}"/>
              </a:ext>
            </a:extLst>
          </p:cNvPr>
          <p:cNvGrpSpPr/>
          <p:nvPr/>
        </p:nvGrpSpPr>
        <p:grpSpPr>
          <a:xfrm>
            <a:off x="4876800" y="153812"/>
            <a:ext cx="2269096" cy="531988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" name="Rounded Rectangle 57">
              <a:extLst>
                <a:ext uri="{FF2B5EF4-FFF2-40B4-BE49-F238E27FC236}">
                  <a16:creationId xmlns:a16="http://schemas.microsoft.com/office/drawing/2014/main" id="{B5301CE9-501A-4EE2-9D96-48AEC9FE29FF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04006ED8-2EC5-4CA8-9308-7E51B58A717D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26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endParaRPr lang="en-US" sz="2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9" name="Picture 18" descr="D:\GIÁO AN 11\GIÁO AN\GIAO AN 11 KET NOI CHI THỨC\BAI 12\hính 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1295400"/>
            <a:ext cx="9677400" cy="441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398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65599"/>
            <a:ext cx="8603570" cy="541686"/>
            <a:chOff x="74035" y="2231322"/>
            <a:chExt cx="8550262" cy="756153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8293764" cy="708275"/>
              <a:chOff x="587624" y="3377549"/>
              <a:chExt cx="4270901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4270901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4" y="2231322"/>
              <a:ext cx="7415092" cy="756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err="1" smtClean="0">
                  <a:cs typeface="Arial" panose="020B0604020202020204" pitchFamily="34" charset="0"/>
                </a:rPr>
                <a:t>Hiện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tượng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giao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thoa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của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hai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sóng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mặt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nước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5800" y="762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 descr="D:\GIÁO AN 11\GIÁO AN\GIAO AN 11 KET NOI CHI THỨC\BAI 12\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770736"/>
            <a:ext cx="7086600" cy="5630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35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14400" y="685800"/>
            <a:ext cx="2069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2800" dirty="0"/>
          </a:p>
        </p:txBody>
      </p:sp>
      <p:sp>
        <p:nvSpPr>
          <p:cNvPr id="69" name="Oval 2"/>
          <p:cNvSpPr>
            <a:spLocks noChangeArrowheads="1"/>
          </p:cNvSpPr>
          <p:nvPr/>
        </p:nvSpPr>
        <p:spPr bwMode="auto">
          <a:xfrm>
            <a:off x="5005955" y="3959225"/>
            <a:ext cx="76200" cy="76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0" name="Oval 3"/>
          <p:cNvSpPr>
            <a:spLocks noChangeArrowheads="1"/>
          </p:cNvSpPr>
          <p:nvPr/>
        </p:nvSpPr>
        <p:spPr bwMode="auto">
          <a:xfrm>
            <a:off x="4832918" y="3773488"/>
            <a:ext cx="457200" cy="4572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" name="Oval 4"/>
          <p:cNvSpPr>
            <a:spLocks noChangeArrowheads="1"/>
          </p:cNvSpPr>
          <p:nvPr/>
        </p:nvSpPr>
        <p:spPr bwMode="auto">
          <a:xfrm>
            <a:off x="4368178" y="3255899"/>
            <a:ext cx="1371600" cy="1371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2" name="Oval 5"/>
          <p:cNvSpPr>
            <a:spLocks noChangeArrowheads="1"/>
          </p:cNvSpPr>
          <p:nvPr/>
        </p:nvSpPr>
        <p:spPr bwMode="auto">
          <a:xfrm>
            <a:off x="3928043" y="2881313"/>
            <a:ext cx="2286000" cy="22860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3" name="Oval 6"/>
          <p:cNvSpPr>
            <a:spLocks noChangeArrowheads="1"/>
          </p:cNvSpPr>
          <p:nvPr/>
        </p:nvSpPr>
        <p:spPr bwMode="auto">
          <a:xfrm>
            <a:off x="3472431" y="2422526"/>
            <a:ext cx="3198813" cy="31988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4" name="Oval 7"/>
          <p:cNvSpPr>
            <a:spLocks noChangeArrowheads="1"/>
          </p:cNvSpPr>
          <p:nvPr/>
        </p:nvSpPr>
        <p:spPr bwMode="auto">
          <a:xfrm>
            <a:off x="3015231" y="1979613"/>
            <a:ext cx="4113213" cy="4113212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5" name="Oval 8"/>
          <p:cNvSpPr>
            <a:spLocks noChangeArrowheads="1"/>
          </p:cNvSpPr>
          <p:nvPr/>
        </p:nvSpPr>
        <p:spPr bwMode="auto">
          <a:xfrm>
            <a:off x="2558031" y="1511301"/>
            <a:ext cx="5027613" cy="5027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6" name="Oval 9"/>
          <p:cNvSpPr>
            <a:spLocks noChangeArrowheads="1"/>
          </p:cNvSpPr>
          <p:nvPr/>
        </p:nvSpPr>
        <p:spPr bwMode="auto">
          <a:xfrm>
            <a:off x="7280843" y="3906838"/>
            <a:ext cx="76200" cy="76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7" name="Oval 10"/>
          <p:cNvSpPr>
            <a:spLocks noChangeArrowheads="1"/>
          </p:cNvSpPr>
          <p:nvPr/>
        </p:nvSpPr>
        <p:spPr bwMode="auto">
          <a:xfrm>
            <a:off x="7107805" y="3721100"/>
            <a:ext cx="457200" cy="4572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8" name="Oval 11"/>
          <p:cNvSpPr>
            <a:spLocks noChangeArrowheads="1"/>
          </p:cNvSpPr>
          <p:nvPr/>
        </p:nvSpPr>
        <p:spPr bwMode="auto">
          <a:xfrm>
            <a:off x="6661718" y="3286125"/>
            <a:ext cx="1371600" cy="1371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9" name="Oval 12"/>
          <p:cNvSpPr>
            <a:spLocks noChangeArrowheads="1"/>
          </p:cNvSpPr>
          <p:nvPr/>
        </p:nvSpPr>
        <p:spPr bwMode="auto">
          <a:xfrm>
            <a:off x="6202930" y="2828925"/>
            <a:ext cx="2286000" cy="22860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0" name="Oval 13"/>
          <p:cNvSpPr>
            <a:spLocks noChangeArrowheads="1"/>
          </p:cNvSpPr>
          <p:nvPr/>
        </p:nvSpPr>
        <p:spPr bwMode="auto">
          <a:xfrm>
            <a:off x="5747318" y="2370138"/>
            <a:ext cx="3198812" cy="31988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1" name="Oval 14"/>
          <p:cNvSpPr>
            <a:spLocks noChangeArrowheads="1"/>
          </p:cNvSpPr>
          <p:nvPr/>
        </p:nvSpPr>
        <p:spPr bwMode="auto">
          <a:xfrm>
            <a:off x="5290118" y="1927226"/>
            <a:ext cx="4113212" cy="4113213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2" name="Oval 15"/>
          <p:cNvSpPr>
            <a:spLocks noChangeArrowheads="1"/>
          </p:cNvSpPr>
          <p:nvPr/>
        </p:nvSpPr>
        <p:spPr bwMode="auto">
          <a:xfrm>
            <a:off x="4843237" y="1444626"/>
            <a:ext cx="5027613" cy="5027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3" name="Line 16"/>
          <p:cNvSpPr>
            <a:spLocks noChangeShapeType="1"/>
          </p:cNvSpPr>
          <p:nvPr/>
        </p:nvSpPr>
        <p:spPr bwMode="auto">
          <a:xfrm>
            <a:off x="6160069" y="1292225"/>
            <a:ext cx="98425" cy="5562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Arc 17"/>
          <p:cNvSpPr>
            <a:spLocks/>
          </p:cNvSpPr>
          <p:nvPr/>
        </p:nvSpPr>
        <p:spPr bwMode="auto">
          <a:xfrm>
            <a:off x="4994844" y="1287463"/>
            <a:ext cx="979487" cy="5535612"/>
          </a:xfrm>
          <a:custGeom>
            <a:avLst/>
            <a:gdLst>
              <a:gd name="T0" fmla="*/ 9331564 w 21600"/>
              <a:gd name="T1" fmla="*/ 0 h 41666"/>
              <a:gd name="T2" fmla="*/ 13690961 w 21600"/>
              <a:gd name="T3" fmla="*/ 735443772 h 41666"/>
              <a:gd name="T4" fmla="*/ 0 w 21600"/>
              <a:gd name="T5" fmla="*/ 372752377 h 41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6" fill="none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</a:path>
              <a:path w="21600" h="41666" stroke="0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  <a:lnTo>
                  <a:pt x="0" y="21118"/>
                </a:lnTo>
                <a:lnTo>
                  <a:pt x="4537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Arc 18"/>
          <p:cNvSpPr>
            <a:spLocks/>
          </p:cNvSpPr>
          <p:nvPr/>
        </p:nvSpPr>
        <p:spPr bwMode="auto">
          <a:xfrm>
            <a:off x="3939155" y="1457326"/>
            <a:ext cx="1817688" cy="5159375"/>
          </a:xfrm>
          <a:custGeom>
            <a:avLst/>
            <a:gdLst>
              <a:gd name="T0" fmla="*/ 29466490 w 21600"/>
              <a:gd name="T1" fmla="*/ 0 h 42360"/>
              <a:gd name="T2" fmla="*/ 30557102 w 21600"/>
              <a:gd name="T3" fmla="*/ 628402984 h 42360"/>
              <a:gd name="T4" fmla="*/ 0 w 21600"/>
              <a:gd name="T5" fmla="*/ 314423956 h 42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360" fill="none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</a:path>
              <a:path w="21600" h="42360" stroke="0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  <a:lnTo>
                  <a:pt x="0" y="21195"/>
                </a:lnTo>
                <a:lnTo>
                  <a:pt x="4161" y="-1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Arc 19"/>
          <p:cNvSpPr>
            <a:spLocks/>
          </p:cNvSpPr>
          <p:nvPr/>
        </p:nvSpPr>
        <p:spPr bwMode="auto">
          <a:xfrm>
            <a:off x="1261044" y="1855788"/>
            <a:ext cx="4244975" cy="4470400"/>
          </a:xfrm>
          <a:custGeom>
            <a:avLst/>
            <a:gdLst>
              <a:gd name="T0" fmla="*/ 443929463 w 21600"/>
              <a:gd name="T1" fmla="*/ 0 h 37097"/>
              <a:gd name="T2" fmla="*/ 410173264 w 21600"/>
              <a:gd name="T3" fmla="*/ 538708687 h 37097"/>
              <a:gd name="T4" fmla="*/ 0 w 21600"/>
              <a:gd name="T5" fmla="*/ 265571429 h 370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097" fill="none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</a:path>
              <a:path w="21600" h="37097" stroke="0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  <a:lnTo>
                  <a:pt x="0" y="18288"/>
                </a:lnTo>
                <a:lnTo>
                  <a:pt x="11493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Arc 21"/>
          <p:cNvSpPr>
            <a:spLocks/>
          </p:cNvSpPr>
          <p:nvPr/>
        </p:nvSpPr>
        <p:spPr bwMode="auto">
          <a:xfrm rot="10800000">
            <a:off x="6442644" y="1177926"/>
            <a:ext cx="979487" cy="5535613"/>
          </a:xfrm>
          <a:custGeom>
            <a:avLst/>
            <a:gdLst>
              <a:gd name="T0" fmla="*/ 9331564 w 21600"/>
              <a:gd name="T1" fmla="*/ 0 h 41666"/>
              <a:gd name="T2" fmla="*/ 13690961 w 21600"/>
              <a:gd name="T3" fmla="*/ 735444038 h 41666"/>
              <a:gd name="T4" fmla="*/ 0 w 21600"/>
              <a:gd name="T5" fmla="*/ 372752577 h 41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6" fill="none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</a:path>
              <a:path w="21600" h="41666" stroke="0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  <a:lnTo>
                  <a:pt x="0" y="21118"/>
                </a:lnTo>
                <a:lnTo>
                  <a:pt x="4537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Arc 22"/>
          <p:cNvSpPr>
            <a:spLocks/>
          </p:cNvSpPr>
          <p:nvPr/>
        </p:nvSpPr>
        <p:spPr bwMode="auto">
          <a:xfrm rot="10647592">
            <a:off x="6661719" y="1390651"/>
            <a:ext cx="1817687" cy="5159375"/>
          </a:xfrm>
          <a:custGeom>
            <a:avLst/>
            <a:gdLst>
              <a:gd name="T0" fmla="*/ 29466473 w 21600"/>
              <a:gd name="T1" fmla="*/ 0 h 42360"/>
              <a:gd name="T2" fmla="*/ 30557086 w 21600"/>
              <a:gd name="T3" fmla="*/ 628402984 h 42360"/>
              <a:gd name="T4" fmla="*/ 0 w 21600"/>
              <a:gd name="T5" fmla="*/ 314423956 h 42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360" fill="none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</a:path>
              <a:path w="21600" h="42360" stroke="0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  <a:lnTo>
                  <a:pt x="0" y="21195"/>
                </a:lnTo>
                <a:lnTo>
                  <a:pt x="4161" y="-1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Arc 23"/>
          <p:cNvSpPr>
            <a:spLocks/>
          </p:cNvSpPr>
          <p:nvPr/>
        </p:nvSpPr>
        <p:spPr bwMode="auto">
          <a:xfrm rot="10643624">
            <a:off x="6910956" y="1660525"/>
            <a:ext cx="4244975" cy="4470400"/>
          </a:xfrm>
          <a:custGeom>
            <a:avLst/>
            <a:gdLst>
              <a:gd name="T0" fmla="*/ 443929463 w 21600"/>
              <a:gd name="T1" fmla="*/ 0 h 37097"/>
              <a:gd name="T2" fmla="*/ 410173264 w 21600"/>
              <a:gd name="T3" fmla="*/ 538708687 h 37097"/>
              <a:gd name="T4" fmla="*/ 0 w 21600"/>
              <a:gd name="T5" fmla="*/ 265571429 h 370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097" fill="none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</a:path>
              <a:path w="21600" h="37097" stroke="0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  <a:lnTo>
                  <a:pt x="0" y="18288"/>
                </a:lnTo>
                <a:lnTo>
                  <a:pt x="11493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Text Box 36"/>
          <p:cNvSpPr txBox="1">
            <a:spLocks noChangeArrowheads="1"/>
          </p:cNvSpPr>
          <p:nvPr/>
        </p:nvSpPr>
        <p:spPr bwMode="auto">
          <a:xfrm>
            <a:off x="4331268" y="381635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solidFill>
                  <a:srgbClr val="003399"/>
                </a:solidFill>
                <a:latin typeface="Verdana" pitchFamily="34" charset="0"/>
              </a:rPr>
              <a:t>S</a:t>
            </a:r>
            <a:r>
              <a:rPr lang="en-US" altLang="vi-VN" baseline="-25000">
                <a:solidFill>
                  <a:srgbClr val="003399"/>
                </a:solidFill>
                <a:latin typeface="Verdana" pitchFamily="34" charset="0"/>
              </a:rPr>
              <a:t>1</a:t>
            </a:r>
            <a:endParaRPr lang="en-US" altLang="vi-VN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91" name="Text Box 37"/>
          <p:cNvSpPr txBox="1">
            <a:spLocks noChangeArrowheads="1"/>
          </p:cNvSpPr>
          <p:nvPr/>
        </p:nvSpPr>
        <p:spPr bwMode="auto">
          <a:xfrm>
            <a:off x="7553893" y="3729038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solidFill>
                  <a:srgbClr val="003399"/>
                </a:solidFill>
                <a:latin typeface="Verdana" pitchFamily="34" charset="0"/>
              </a:rPr>
              <a:t>S</a:t>
            </a:r>
            <a:r>
              <a:rPr lang="en-US" altLang="vi-VN" baseline="-25000">
                <a:solidFill>
                  <a:srgbClr val="003399"/>
                </a:solidFill>
                <a:latin typeface="Verdana" pitchFamily="34" charset="0"/>
              </a:rPr>
              <a:t>2</a:t>
            </a:r>
            <a:endParaRPr lang="en-US" altLang="vi-VN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92" name="Text Box 44"/>
          <p:cNvSpPr txBox="1">
            <a:spLocks noChangeArrowheads="1"/>
          </p:cNvSpPr>
          <p:nvPr/>
        </p:nvSpPr>
        <p:spPr bwMode="auto">
          <a:xfrm>
            <a:off x="1447801" y="5950804"/>
            <a:ext cx="1909497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endParaRPr lang="en-US" altLang="vi-VN" sz="2400" dirty="0">
              <a:latin typeface="Times New Roman" pitchFamily="18" charset="0"/>
            </a:endParaRPr>
          </a:p>
          <a:p>
            <a:pPr algn="ctr"/>
            <a:r>
              <a:rPr lang="en-US" altLang="vi-VN" sz="2400" dirty="0" err="1">
                <a:latin typeface="Times New Roman" pitchFamily="18" charset="0"/>
              </a:rPr>
              <a:t>Đứng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yên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29" name="Text Box 44"/>
          <p:cNvSpPr txBox="1">
            <a:spLocks noChangeArrowheads="1"/>
          </p:cNvSpPr>
          <p:nvPr/>
        </p:nvSpPr>
        <p:spPr bwMode="auto">
          <a:xfrm>
            <a:off x="5622264" y="6400801"/>
            <a:ext cx="196079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tâm</a:t>
            </a:r>
            <a:endParaRPr lang="en-US" altLang="vi-VN" sz="2400" dirty="0">
              <a:latin typeface="Times New Roman" pitchFamily="18" charset="0"/>
            </a:endParaRPr>
          </a:p>
        </p:txBody>
      </p:sp>
      <p:cxnSp>
        <p:nvCxnSpPr>
          <p:cNvPr id="3" name="Straight Connector 2"/>
          <p:cNvCxnSpPr>
            <a:stCxn id="69" idx="5"/>
            <a:endCxn id="76" idx="3"/>
          </p:cNvCxnSpPr>
          <p:nvPr/>
        </p:nvCxnSpPr>
        <p:spPr>
          <a:xfrm flipV="1">
            <a:off x="5070996" y="3971880"/>
            <a:ext cx="2221006" cy="52387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3500704" y="6103204"/>
            <a:ext cx="1909497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endParaRPr lang="en-US" altLang="vi-VN" sz="2400" dirty="0">
              <a:latin typeface="Times New Roman" pitchFamily="18" charset="0"/>
            </a:endParaRPr>
          </a:p>
          <a:p>
            <a:pPr algn="ctr"/>
            <a:r>
              <a:rPr lang="en-US" altLang="vi-VN" sz="2400" dirty="0" err="1">
                <a:latin typeface="Times New Roman" pitchFamily="18" charset="0"/>
              </a:rPr>
              <a:t>Dd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endParaRPr lang="en-US" altLang="vi-VN" sz="2400" dirty="0">
              <a:latin typeface="Times New Roman" pitchFamily="18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65599"/>
            <a:ext cx="8603570" cy="541686"/>
            <a:chOff x="74035" y="2231322"/>
            <a:chExt cx="8550262" cy="756153"/>
          </a:xfrm>
        </p:grpSpPr>
        <p:grpSp>
          <p:nvGrpSpPr>
            <p:cNvPr id="33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8293764" cy="708275"/>
              <a:chOff x="587624" y="3377549"/>
              <a:chExt cx="4270901" cy="1364238"/>
            </a:xfrm>
          </p:grpSpPr>
          <p:pic>
            <p:nvPicPr>
              <p:cNvPr id="36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4270901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4" y="2231322"/>
              <a:ext cx="7415092" cy="756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err="1" smtClean="0">
                  <a:cs typeface="Arial" panose="020B0604020202020204" pitchFamily="34" charset="0"/>
                </a:rPr>
                <a:t>Hiện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tượng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giao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thoa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của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hai</a:t>
              </a:r>
              <a:r>
                <a:rPr lang="en-US" sz="2800" i="1" dirty="0" smtClean="0">
                  <a:cs typeface="Arial" panose="020B0604020202020204" pitchFamily="34" charset="0"/>
                </a:rPr>
                <a:t> song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mặt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nước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94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/>
      <p:bldP spid="91" grpId="0"/>
      <p:bldP spid="92" grpId="0"/>
      <p:bldP spid="2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65599"/>
            <a:ext cx="8603570" cy="541686"/>
            <a:chOff x="74035" y="2231322"/>
            <a:chExt cx="8550262" cy="756153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8293764" cy="708275"/>
              <a:chOff x="587624" y="3377549"/>
              <a:chExt cx="4270901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4270901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4" y="2231322"/>
              <a:ext cx="7415092" cy="756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err="1" smtClean="0">
                  <a:cs typeface="Arial" panose="020B0604020202020204" pitchFamily="34" charset="0"/>
                </a:rPr>
                <a:t>Hiện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tượng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giao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thoa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của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hai</a:t>
              </a:r>
              <a:r>
                <a:rPr lang="en-US" sz="2800" i="1" dirty="0" smtClean="0">
                  <a:cs typeface="Arial" panose="020B0604020202020204" pitchFamily="34" charset="0"/>
                </a:rPr>
                <a:t> song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mặt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nước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5800" y="762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86000"/>
            <a:ext cx="975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gặp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gợn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ổn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ánh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gợi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ổn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714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65599"/>
            <a:ext cx="8603570" cy="541686"/>
            <a:chOff x="74035" y="2231322"/>
            <a:chExt cx="8550262" cy="756153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8293764" cy="708275"/>
              <a:chOff x="587624" y="3377549"/>
              <a:chExt cx="4270901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4270901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4" y="2231322"/>
              <a:ext cx="7415092" cy="756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err="1" smtClean="0">
                  <a:cs typeface="Arial" panose="020B0604020202020204" pitchFamily="34" charset="0"/>
                </a:rPr>
                <a:t>Hiện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tượng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giao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thoa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của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hai</a:t>
              </a:r>
              <a:r>
                <a:rPr lang="en-US" sz="2800" i="1" dirty="0" smtClean="0">
                  <a:cs typeface="Arial" panose="020B0604020202020204" pitchFamily="34" charset="0"/>
                </a:rPr>
                <a:t> song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mặt</a:t>
              </a:r>
              <a:r>
                <a:rPr lang="en-US" sz="2800" i="1" dirty="0" smtClean="0">
                  <a:cs typeface="Arial" panose="020B0604020202020204" pitchFamily="34" charset="0"/>
                </a:rPr>
                <a:t> </a:t>
              </a:r>
              <a:r>
                <a:rPr lang="en-US" sz="2800" i="1" dirty="0" err="1" smtClean="0">
                  <a:cs typeface="Arial" panose="020B0604020202020204" pitchFamily="34" charset="0"/>
                </a:rPr>
                <a:t>nước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5800" y="762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22860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Dao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cùng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cùng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tần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́.</a:t>
            </a:r>
          </a:p>
          <a:p>
            <a:pPr lv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Có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lệch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đổi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vậy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kết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nguồn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kết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tạo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kết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6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0"/>
            <a:ext cx="11772901" cy="597490"/>
            <a:chOff x="74035" y="2231322"/>
            <a:chExt cx="11699956" cy="743957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4514357" cy="708275"/>
              <a:chOff x="587624" y="3377549"/>
              <a:chExt cx="2324683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2324683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5" y="2231322"/>
              <a:ext cx="10564786" cy="6744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smtClean="0">
                  <a:cs typeface="Arial" panose="020B0604020202020204" pitchFamily="34" charset="0"/>
                </a:rPr>
                <a:t>THÍ NGHIỆM CỦA YOUNG (Y-ÂNG) VỀ GIAO THOA ÁNH SÁNG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538A86F-F7C5-E640-7B65-C1C15ABB06F7}"/>
              </a:ext>
            </a:extLst>
          </p:cNvPr>
          <p:cNvSpPr txBox="1"/>
          <p:nvPr/>
        </p:nvSpPr>
        <p:spPr>
          <a:xfrm>
            <a:off x="5715000" y="4077471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facebook:vatlytrucquan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" y="762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 descr="D:\GIÁO AN 11\GIÁO AN\GIAO AN 11 KET NOI CHI THỨC\BAI 12\6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1"/>
            <a:ext cx="8763000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1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0"/>
            <a:ext cx="11772901" cy="597490"/>
            <a:chOff x="74035" y="2231322"/>
            <a:chExt cx="11699956" cy="743957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4514357" cy="708275"/>
              <a:chOff x="587624" y="3377549"/>
              <a:chExt cx="2324683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2324683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5" y="2231322"/>
              <a:ext cx="10564786" cy="6744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smtClean="0">
                  <a:cs typeface="Arial" panose="020B0604020202020204" pitchFamily="34" charset="0"/>
                </a:rPr>
                <a:t>THÍ NGHIỆM CỦA YOUNG (Y-ÂNG) VỀ GIAO THOA ÁNH SÁNG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538A86F-F7C5-E640-7B65-C1C15ABB06F7}"/>
              </a:ext>
            </a:extLst>
          </p:cNvPr>
          <p:cNvSpPr txBox="1"/>
          <p:nvPr/>
        </p:nvSpPr>
        <p:spPr>
          <a:xfrm>
            <a:off x="5715000" y="4077471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facebook:vatlytrucquan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" y="762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ánh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159291"/>
              </p:ext>
            </p:extLst>
          </p:nvPr>
        </p:nvGraphicFramePr>
        <p:xfrm>
          <a:off x="2844800" y="1816100"/>
          <a:ext cx="1574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431613" imgH="393529" progId="Equation.DSMT4">
                  <p:embed/>
                </p:oleObj>
              </mc:Choice>
              <mc:Fallback>
                <p:oleObj r:id="rId5" imgW="431613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1816100"/>
                        <a:ext cx="1574800" cy="1079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8200" y="3581400"/>
            <a:ext cx="28194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79507"/>
              </p:ext>
            </p:extLst>
          </p:nvPr>
        </p:nvGraphicFramePr>
        <p:xfrm>
          <a:off x="838200" y="3352800"/>
          <a:ext cx="6019800" cy="2180114"/>
        </p:xfrm>
        <a:graphic>
          <a:graphicData uri="http://schemas.openxmlformats.org/drawingml/2006/table">
            <a:tbl>
              <a:tblPr/>
              <a:tblGrid>
                <a:gridCol w="6019800">
                  <a:extLst>
                    <a:ext uri="{9D8B030D-6E8A-4147-A177-3AD203B41FA5}">
                      <a16:colId xmlns:a16="http://schemas.microsoft.com/office/drawing/2014/main" val="2910285248"/>
                    </a:ext>
                  </a:extLst>
                </a:gridCol>
              </a:tblGrid>
              <a:tr h="21801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đó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khoảng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khoảng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cách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sáng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hoặc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tối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liên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tiếp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Khoảng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cách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hẹp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khoảng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cách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̀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khe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hẹp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đến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màn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566668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7006669" y="1905001"/>
            <a:ext cx="4804331" cy="3627913"/>
            <a:chOff x="1345" y="2693"/>
            <a:chExt cx="3731" cy="2203"/>
          </a:xfrm>
        </p:grpSpPr>
        <p:cxnSp>
          <p:nvCxnSpPr>
            <p:cNvPr id="21" name="AutoShape 2356"/>
            <p:cNvCxnSpPr>
              <a:cxnSpLocks noChangeShapeType="1"/>
            </p:cNvCxnSpPr>
            <p:nvPr/>
          </p:nvCxnSpPr>
          <p:spPr bwMode="auto">
            <a:xfrm>
              <a:off x="2140" y="2837"/>
              <a:ext cx="0" cy="59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357"/>
            <p:cNvCxnSpPr>
              <a:cxnSpLocks noChangeShapeType="1"/>
            </p:cNvCxnSpPr>
            <p:nvPr/>
          </p:nvCxnSpPr>
          <p:spPr bwMode="auto">
            <a:xfrm>
              <a:off x="4720" y="2837"/>
              <a:ext cx="0" cy="172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358"/>
            <p:cNvCxnSpPr>
              <a:cxnSpLocks noChangeShapeType="1"/>
            </p:cNvCxnSpPr>
            <p:nvPr/>
          </p:nvCxnSpPr>
          <p:spPr bwMode="auto">
            <a:xfrm>
              <a:off x="2140" y="3951"/>
              <a:ext cx="0" cy="6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359"/>
            <p:cNvCxnSpPr>
              <a:cxnSpLocks noChangeShapeType="1"/>
            </p:cNvCxnSpPr>
            <p:nvPr/>
          </p:nvCxnSpPr>
          <p:spPr bwMode="auto">
            <a:xfrm>
              <a:off x="2140" y="3476"/>
              <a:ext cx="0" cy="43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2360"/>
            <p:cNvCxnSpPr>
              <a:cxnSpLocks noChangeShapeType="1"/>
            </p:cNvCxnSpPr>
            <p:nvPr/>
          </p:nvCxnSpPr>
          <p:spPr bwMode="auto">
            <a:xfrm>
              <a:off x="1751" y="3705"/>
              <a:ext cx="2966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Text Box 2361"/>
            <p:cNvSpPr txBox="1">
              <a:spLocks noChangeArrowheads="1"/>
            </p:cNvSpPr>
            <p:nvPr/>
          </p:nvSpPr>
          <p:spPr bwMode="auto">
            <a:xfrm>
              <a:off x="4623" y="2693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9" name="Text Box 2362"/>
            <p:cNvSpPr txBox="1">
              <a:spLocks noChangeArrowheads="1"/>
            </p:cNvSpPr>
            <p:nvPr/>
          </p:nvSpPr>
          <p:spPr bwMode="auto">
            <a:xfrm>
              <a:off x="4640" y="4113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0" name="Text Box 2363"/>
            <p:cNvSpPr txBox="1">
              <a:spLocks noChangeArrowheads="1"/>
            </p:cNvSpPr>
            <p:nvPr/>
          </p:nvSpPr>
          <p:spPr bwMode="auto">
            <a:xfrm>
              <a:off x="4623" y="3520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31" name="Text Box 2364"/>
            <p:cNvSpPr txBox="1">
              <a:spLocks noChangeArrowheads="1"/>
            </p:cNvSpPr>
            <p:nvPr/>
          </p:nvSpPr>
          <p:spPr bwMode="auto">
            <a:xfrm>
              <a:off x="4488" y="4517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32" name="Text Box 2365"/>
            <p:cNvSpPr txBox="1">
              <a:spLocks noChangeArrowheads="1"/>
            </p:cNvSpPr>
            <p:nvPr/>
          </p:nvSpPr>
          <p:spPr bwMode="auto">
            <a:xfrm>
              <a:off x="1759" y="3178"/>
              <a:ext cx="57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24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Text Box 2366"/>
            <p:cNvSpPr txBox="1">
              <a:spLocks noChangeArrowheads="1"/>
            </p:cNvSpPr>
            <p:nvPr/>
          </p:nvSpPr>
          <p:spPr bwMode="auto">
            <a:xfrm>
              <a:off x="1750" y="3760"/>
              <a:ext cx="57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</a:t>
              </a:r>
              <a:r>
                <a:rPr lang="en-US" sz="24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4" name="AutoShape 2367"/>
            <p:cNvCxnSpPr>
              <a:cxnSpLocks noChangeShapeType="1"/>
            </p:cNvCxnSpPr>
            <p:nvPr/>
          </p:nvCxnSpPr>
          <p:spPr bwMode="auto">
            <a:xfrm flipV="1">
              <a:off x="2152" y="2909"/>
              <a:ext cx="2559" cy="549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368"/>
            <p:cNvCxnSpPr>
              <a:cxnSpLocks noChangeShapeType="1"/>
            </p:cNvCxnSpPr>
            <p:nvPr/>
          </p:nvCxnSpPr>
          <p:spPr bwMode="auto">
            <a:xfrm flipV="1">
              <a:off x="2152" y="2913"/>
              <a:ext cx="2559" cy="1016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2369"/>
            <p:cNvCxnSpPr>
              <a:cxnSpLocks noChangeShapeType="1"/>
            </p:cNvCxnSpPr>
            <p:nvPr/>
          </p:nvCxnSpPr>
          <p:spPr bwMode="auto">
            <a:xfrm>
              <a:off x="2152" y="2909"/>
              <a:ext cx="2559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" name="Text Box 2370"/>
            <p:cNvSpPr txBox="1">
              <a:spLocks noChangeArrowheads="1"/>
            </p:cNvSpPr>
            <p:nvPr/>
          </p:nvSpPr>
          <p:spPr bwMode="auto">
            <a:xfrm>
              <a:off x="1778" y="2709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55" y="2913"/>
              <a:ext cx="64" cy="68"/>
            </a:xfrm>
            <a:custGeom>
              <a:avLst/>
              <a:gdLst>
                <a:gd name="T0" fmla="*/ 0 w 64"/>
                <a:gd name="T1" fmla="*/ 68 h 68"/>
                <a:gd name="T2" fmla="*/ 64 w 64"/>
                <a:gd name="T3" fmla="*/ 68 h 68"/>
                <a:gd name="T4" fmla="*/ 64 w 64"/>
                <a:gd name="T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68">
                  <a:moveTo>
                    <a:pt x="0" y="68"/>
                  </a:moveTo>
                  <a:lnTo>
                    <a:pt x="64" y="68"/>
                  </a:lnTo>
                  <a:lnTo>
                    <a:pt x="64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2400"/>
            </a:p>
          </p:txBody>
        </p:sp>
        <p:sp>
          <p:nvSpPr>
            <p:cNvPr id="39" name="Text Box 2372"/>
            <p:cNvSpPr txBox="1">
              <a:spLocks noChangeArrowheads="1"/>
            </p:cNvSpPr>
            <p:nvPr/>
          </p:nvSpPr>
          <p:spPr bwMode="auto">
            <a:xfrm>
              <a:off x="4650" y="3122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0" name="Text Box 2373"/>
            <p:cNvSpPr txBox="1">
              <a:spLocks noChangeArrowheads="1"/>
            </p:cNvSpPr>
            <p:nvPr/>
          </p:nvSpPr>
          <p:spPr bwMode="auto">
            <a:xfrm>
              <a:off x="3240" y="3650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41" name="Text Box 2374"/>
            <p:cNvSpPr txBox="1">
              <a:spLocks noChangeArrowheads="1"/>
            </p:cNvSpPr>
            <p:nvPr/>
          </p:nvSpPr>
          <p:spPr bwMode="auto">
            <a:xfrm>
              <a:off x="3000" y="2891"/>
              <a:ext cx="60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en-US" sz="24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Text Box 2375"/>
            <p:cNvSpPr txBox="1">
              <a:spLocks noChangeArrowheads="1"/>
            </p:cNvSpPr>
            <p:nvPr/>
          </p:nvSpPr>
          <p:spPr bwMode="auto">
            <a:xfrm>
              <a:off x="3315" y="3321"/>
              <a:ext cx="60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en-US" sz="24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3" name="Text Box 2376"/>
            <p:cNvSpPr txBox="1">
              <a:spLocks noChangeArrowheads="1"/>
            </p:cNvSpPr>
            <p:nvPr/>
          </p:nvSpPr>
          <p:spPr bwMode="auto">
            <a:xfrm>
              <a:off x="2075" y="3412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4" name="AutoShape 2377"/>
            <p:cNvSpPr>
              <a:spLocks/>
            </p:cNvSpPr>
            <p:nvPr/>
          </p:nvSpPr>
          <p:spPr bwMode="auto">
            <a:xfrm>
              <a:off x="1640" y="3458"/>
              <a:ext cx="72" cy="471"/>
            </a:xfrm>
            <a:prstGeom prst="leftBrace">
              <a:avLst>
                <a:gd name="adj1" fmla="val 5451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2400"/>
            </a:p>
          </p:txBody>
        </p:sp>
        <p:sp>
          <p:nvSpPr>
            <p:cNvPr id="45" name="Text Box 2378"/>
            <p:cNvSpPr txBox="1">
              <a:spLocks noChangeArrowheads="1"/>
            </p:cNvSpPr>
            <p:nvPr/>
          </p:nvSpPr>
          <p:spPr bwMode="auto">
            <a:xfrm>
              <a:off x="1345" y="3455"/>
              <a:ext cx="426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6" name="AutoShape 2379"/>
            <p:cNvSpPr>
              <a:spLocks noChangeArrowheads="1"/>
            </p:cNvSpPr>
            <p:nvPr/>
          </p:nvSpPr>
          <p:spPr bwMode="auto">
            <a:xfrm>
              <a:off x="4700" y="4252"/>
              <a:ext cx="43" cy="43"/>
            </a:xfrm>
            <a:prstGeom prst="flowChartConnector">
              <a:avLst/>
            </a:prstGeom>
            <a:solidFill>
              <a:srgbClr val="0D0D0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48308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5094BBC-4AEF-45E2-800C-D9EB80EB9602}"/>
              </a:ext>
            </a:extLst>
          </p:cNvPr>
          <p:cNvGrpSpPr/>
          <p:nvPr/>
        </p:nvGrpSpPr>
        <p:grpSpPr>
          <a:xfrm>
            <a:off x="-76200" y="0"/>
            <a:ext cx="11772901" cy="597490"/>
            <a:chOff x="74035" y="2231322"/>
            <a:chExt cx="11699956" cy="743957"/>
          </a:xfrm>
        </p:grpSpPr>
        <p:grpSp>
          <p:nvGrpSpPr>
            <p:cNvPr id="5" name="Group 70">
              <a:extLst>
                <a:ext uri="{FF2B5EF4-FFF2-40B4-BE49-F238E27FC236}">
                  <a16:creationId xmlns:a16="http://schemas.microsoft.com/office/drawing/2014/main" id="{22027F8E-E199-4A54-B069-309AC25303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533" y="2267004"/>
              <a:ext cx="4514357" cy="708275"/>
              <a:chOff x="587624" y="3377549"/>
              <a:chExt cx="2324683" cy="1364238"/>
            </a:xfrm>
          </p:grpSpPr>
          <p:pic>
            <p:nvPicPr>
              <p:cNvPr id="8" name="Picture 8" descr="empty-green-rectangle">
                <a:extLst>
                  <a:ext uri="{FF2B5EF4-FFF2-40B4-BE49-F238E27FC236}">
                    <a16:creationId xmlns:a16="http://schemas.microsoft.com/office/drawing/2014/main" id="{1EE22726-B2BB-421D-B925-BEC456C6480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624" y="3377549"/>
                <a:ext cx="2324683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9" descr="green-top-faded">
                <a:extLst>
                  <a:ext uri="{FF2B5EF4-FFF2-40B4-BE49-F238E27FC236}">
                    <a16:creationId xmlns:a16="http://schemas.microsoft.com/office/drawing/2014/main" id="{06869E57-2328-4344-AAC1-8990C425C49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6D9640-ADB6-4E6A-B6DE-3A9270062E7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</a:p>
          </p:txBody>
        </p:sp>
        <p:sp>
          <p:nvSpPr>
            <p:cNvPr id="7" name="Rectangle 1026060">
              <a:extLst>
                <a:ext uri="{FF2B5EF4-FFF2-40B4-BE49-F238E27FC236}">
                  <a16:creationId xmlns:a16="http://schemas.microsoft.com/office/drawing/2014/main" id="{071903BE-FA19-43F4-A858-1F57B905E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205" y="2231322"/>
              <a:ext cx="10564786" cy="67447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 dirty="0" smtClean="0">
                  <a:cs typeface="Arial" panose="020B0604020202020204" pitchFamily="34" charset="0"/>
                </a:rPr>
                <a:t>THÍ NGHIỆM CỦA YOUNG (Y-ÂNG) VỀ GIAO THOA ÁNH SÁNG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538A86F-F7C5-E640-7B65-C1C15ABB06F7}"/>
              </a:ext>
            </a:extLst>
          </p:cNvPr>
          <p:cNvSpPr txBox="1"/>
          <p:nvPr/>
        </p:nvSpPr>
        <p:spPr>
          <a:xfrm>
            <a:off x="5715000" y="4077471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facebook:vatlytrucquan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5800" y="7620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bước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λ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ánh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3581400"/>
            <a:ext cx="28194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1524000"/>
            <a:ext cx="525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066046" y="2170331"/>
            <a:ext cx="365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544326"/>
              </p:ext>
            </p:extLst>
          </p:nvPr>
        </p:nvGraphicFramePr>
        <p:xfrm>
          <a:off x="2108200" y="2743199"/>
          <a:ext cx="3606800" cy="652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r:id="rId5" imgW="1778000" imgH="228600" progId="Equation.DSMT4">
                  <p:embed/>
                </p:oleObj>
              </mc:Choice>
              <mc:Fallback>
                <p:oleObj r:id="rId5" imgW="1778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2743199"/>
                        <a:ext cx="3606800" cy="652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1218446" y="3593068"/>
            <a:ext cx="3658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10741"/>
              </p:ext>
            </p:extLst>
          </p:nvPr>
        </p:nvGraphicFramePr>
        <p:xfrm>
          <a:off x="2108200" y="4254500"/>
          <a:ext cx="39878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r:id="rId7" imgW="2133600" imgH="393700" progId="Equation.DSMT4">
                  <p:embed/>
                </p:oleObj>
              </mc:Choice>
              <mc:Fallback>
                <p:oleObj r:id="rId7" imgW="21336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8200" y="4254500"/>
                        <a:ext cx="3987800" cy="92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377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4545</TotalTime>
  <Words>372</Words>
  <PresentationFormat>Widescreen</PresentationFormat>
  <Paragraphs>68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Verdana</vt:lpstr>
      <vt:lpstr>Office Theme</vt:lpstr>
      <vt:lpstr>Equation.DSMT4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2007-10-27T08:09:53Z</dcterms:created>
  <dcterms:modified xsi:type="dcterms:W3CDTF">2023-07-11T02:21:38Z</dcterms:modified>
</cp:coreProperties>
</file>