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327" r:id="rId9"/>
    <p:sldId id="328" r:id="rId10"/>
    <p:sldId id="326" r:id="rId11"/>
    <p:sldId id="268" r:id="rId12"/>
    <p:sldId id="269" r:id="rId13"/>
    <p:sldId id="25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29" r:id="rId53"/>
    <p:sldId id="308" r:id="rId54"/>
    <p:sldId id="309" r:id="rId55"/>
    <p:sldId id="310" r:id="rId56"/>
    <p:sldId id="311" r:id="rId57"/>
    <p:sldId id="312" r:id="rId58"/>
    <p:sldId id="313" r:id="rId59"/>
    <p:sldId id="330" r:id="rId60"/>
    <p:sldId id="314" r:id="rId61"/>
    <p:sldId id="331" r:id="rId62"/>
    <p:sldId id="315" r:id="rId63"/>
    <p:sldId id="316" r:id="rId64"/>
    <p:sldId id="317" r:id="rId65"/>
    <p:sldId id="333" r:id="rId66"/>
    <p:sldId id="318" r:id="rId67"/>
    <p:sldId id="334" r:id="rId68"/>
    <p:sldId id="319" r:id="rId69"/>
    <p:sldId id="320" r:id="rId70"/>
    <p:sldId id="335" r:id="rId71"/>
    <p:sldId id="322" r:id="rId72"/>
    <p:sldId id="321" r:id="rId73"/>
    <p:sldId id="323" r:id="rId7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23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3.wmf"/><Relationship Id="rId7" Type="http://schemas.openxmlformats.org/officeDocument/2006/relationships/image" Target="../media/image27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7" Type="http://schemas.openxmlformats.org/officeDocument/2006/relationships/image" Target="../media/image110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6" Type="http://schemas.openxmlformats.org/officeDocument/2006/relationships/image" Target="../media/image109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F666C-549A-4144-BE9D-24525954F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BD9DE4C-036E-4E91-B19E-9B62695B9F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7A7CDF-72C4-4519-A427-96E5F517D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A9C-1B12-4F59-AD8D-A4633FFB0FF2}" type="datetimeFigureOut">
              <a:rPr lang="vi-VN" smtClean="0"/>
              <a:t>19/02/2020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18EBA2-1C9B-4498-8DA9-08CBE3D4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B27A8F-BB3F-458B-8337-9A7C340F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EBA14-6DE7-482B-826A-78393C332B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657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674220-9A3A-43A2-BB98-D0115C21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D1291AE-DB74-422B-B293-0F36911FF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30FE65-319D-4E6E-A9F0-D524A8652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A9C-1B12-4F59-AD8D-A4633FFB0FF2}" type="datetimeFigureOut">
              <a:rPr lang="vi-VN" smtClean="0"/>
              <a:t>19/02/2020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563D86-EAA5-4A5D-B11B-2D97DDFD8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D7C6E1-F1A4-4822-B7C0-76A6E5D65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EBA14-6DE7-482B-826A-78393C332B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024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9C65148-1522-4572-BE02-6FD3C9CBF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4ED0ED9-5F1D-4943-A83D-17D729B9C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9ED8EE-862F-4674-A1DF-23E9F44FB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A9C-1B12-4F59-AD8D-A4633FFB0FF2}" type="datetimeFigureOut">
              <a:rPr lang="vi-VN" smtClean="0"/>
              <a:t>19/02/2020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329616-9A1E-4696-9D93-603C4D392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1EDE9F-CDBA-4022-B648-803821D9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EBA14-6DE7-482B-826A-78393C332B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818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F00235-F541-40B0-8C81-4FD52BA6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82B39F-9DDE-47BC-BD06-8574FF741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270BD7-569E-4F44-A680-3D422A0F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A9C-1B12-4F59-AD8D-A4633FFB0FF2}" type="datetimeFigureOut">
              <a:rPr lang="vi-VN" smtClean="0"/>
              <a:t>19/02/2020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C3AAE2-FFF2-4553-8C13-DE9C9BE9A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2FD58B-94B2-490B-A7A1-89D5F077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EBA14-6DE7-482B-826A-78393C332B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667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2105AC-0EEE-4CFD-A71A-3B3B46B89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248B2F-D243-4129-BA34-69CF15449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5C62E0-9CD9-49B6-96C2-1DD70329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A9C-1B12-4F59-AD8D-A4633FFB0FF2}" type="datetimeFigureOut">
              <a:rPr lang="vi-VN" smtClean="0"/>
              <a:t>19/02/2020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F5D981-CC4D-4FAA-B250-24AE7A1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C16043C-4650-462D-A891-D269447E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EBA14-6DE7-482B-826A-78393C332B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963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D0A10A-28CD-4427-9D29-C8D9D1A9D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7F6722-5CA1-42F5-B63E-BCD70E878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634E12-F3C5-41A9-A2AB-C59C880D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A9C-1B12-4F59-AD8D-A4633FFB0FF2}" type="datetimeFigureOut">
              <a:rPr lang="vi-VN" smtClean="0"/>
              <a:t>19/02/2020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DD062CF-29E0-45C5-82B6-0C6C8DB5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7DCAD3-C8EA-4942-943F-C7F83D838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EBA14-6DE7-482B-826A-78393C332B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71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6D3D45-7C80-464F-A924-F5C2F44A4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06C8D3A-B938-4AC8-B902-2B1F0DD1A4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F7053E4-475F-4DE4-AA8A-85AB5C118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20B1A12-EA60-4682-A2B8-6B4534A25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A9C-1B12-4F59-AD8D-A4633FFB0FF2}" type="datetimeFigureOut">
              <a:rPr lang="vi-VN" smtClean="0"/>
              <a:t>19/02/2020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5DB90E-BCC7-4F1F-A3CB-FDB4838F5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D6E8246-6931-4B65-B556-4CA6C6D72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EBA14-6DE7-482B-826A-78393C332B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978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902D03-C62D-49DE-87D7-10EB7546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5CB0F02-6E42-4829-8BF0-540C1DA4A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4AE3843-87EC-4027-9AD7-149719DB7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68C0BDE-0C18-4007-AC7C-EF3E665DB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35670DF-A394-46A4-A981-1516F5AB1B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43D95A-7ECD-4460-A322-AC0E69C8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A9C-1B12-4F59-AD8D-A4633FFB0FF2}" type="datetimeFigureOut">
              <a:rPr lang="vi-VN" smtClean="0"/>
              <a:t>19/02/2020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813A6DE-0B47-4EC4-97EA-3289A8D0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3256A31-07A4-4DEE-AE30-242FD047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EBA14-6DE7-482B-826A-78393C332B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21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4A49AE-C3E5-42E3-BC48-9DB0A02A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A285538-0E52-4F49-9013-D62F8949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A9C-1B12-4F59-AD8D-A4633FFB0FF2}" type="datetimeFigureOut">
              <a:rPr lang="vi-VN" smtClean="0"/>
              <a:t>19/02/2020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0C8949A-7B29-4717-BB3A-9FB140DFB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7FBA2FE-C467-4D36-8950-90A96518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EBA14-6DE7-482B-826A-78393C332B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86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BA131EB-0FA3-485C-B264-6D1D55D3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A9C-1B12-4F59-AD8D-A4633FFB0FF2}" type="datetimeFigureOut">
              <a:rPr lang="vi-VN" smtClean="0"/>
              <a:t>19/02/2020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EF8E50C-0112-4779-8E51-BEECDAA9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C49CAED-8AAB-41FB-BF65-99CDEE1A7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EBA14-6DE7-482B-826A-78393C332B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00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1AFA87-4533-47DA-B3E8-FB7B575E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6F9327-50B3-4140-8BAC-1F54DEB34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D2B052B-BFCF-438E-AA2A-DC4567CBB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77387B2-6EFA-4783-B562-FC483649F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A9C-1B12-4F59-AD8D-A4633FFB0FF2}" type="datetimeFigureOut">
              <a:rPr lang="vi-VN" smtClean="0"/>
              <a:t>19/02/2020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2B4FDD7-16D2-4C96-9A80-54E5DD42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D1DA189-ADE9-463A-A71F-FAD1A497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EBA14-6DE7-482B-826A-78393C332B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590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5C94CE-51CE-4682-BE38-4515B04DF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498EFBA-E59B-4713-AFF2-5FCFFC6B7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FE8877E-2D4E-4DC2-A24D-616D88421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6C14C4-3629-44D3-8659-81DD22EC2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74A9C-1B12-4F59-AD8D-A4633FFB0FF2}" type="datetimeFigureOut">
              <a:rPr lang="vi-VN" smtClean="0"/>
              <a:t>19/02/2020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AB87F7-A4E4-4CEB-A4F1-44385C5D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4BDC58-5589-42DF-801A-63C12CD60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EBA14-6DE7-482B-826A-78393C332B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776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EE38435-ADED-492E-A651-B04F5D9F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AE76F3-542C-4571-B179-687889A3A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11936"/>
            <a:ext cx="10515600" cy="5165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C3AB9A-AE12-4952-B5DB-C10975A44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74A9C-1B12-4F59-AD8D-A4633FFB0FF2}" type="datetimeFigureOut">
              <a:rPr lang="vi-VN" smtClean="0"/>
              <a:t>19/02/2020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C4B960-75A7-44A3-B815-12624C52D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9F35B3-98DD-4C40-BBF6-FAE4AFA39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EBA14-6DE7-482B-826A-78393C332B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395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slide" Target="slide11.xml"/><Relationship Id="rId4" Type="http://schemas.openxmlformats.org/officeDocument/2006/relationships/image" Target="../media/image13.png"/><Relationship Id="rId9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5" Type="http://schemas.openxmlformats.org/officeDocument/2006/relationships/slide" Target="slide8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5" Type="http://schemas.openxmlformats.org/officeDocument/2006/relationships/slide" Target="slide8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5.w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29.png"/><Relationship Id="rId21" Type="http://schemas.openxmlformats.org/officeDocument/2006/relationships/slide" Target="slide8.xml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7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7.bin"/><Relationship Id="rId20" Type="http://schemas.openxmlformats.org/officeDocument/2006/relationships/slide" Target="slide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8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8.xml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9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9.xml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10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10.xml"/><Relationship Id="rId4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10.xml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10.xml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10.xml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9.xml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9.xml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2.xml"/><Relationship Id="rId5" Type="http://schemas.openxmlformats.org/officeDocument/2006/relationships/slide" Target="slide10.xml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13.xml"/><Relationship Id="rId18" Type="http://schemas.openxmlformats.org/officeDocument/2006/relationships/slide" Target="slide4.xml"/><Relationship Id="rId3" Type="http://schemas.openxmlformats.org/officeDocument/2006/relationships/slide" Target="slide24.xml"/><Relationship Id="rId7" Type="http://schemas.openxmlformats.org/officeDocument/2006/relationships/slide" Target="slide19.xml"/><Relationship Id="rId12" Type="http://schemas.openxmlformats.org/officeDocument/2006/relationships/slide" Target="slide14.xml"/><Relationship Id="rId17" Type="http://schemas.openxmlformats.org/officeDocument/2006/relationships/slide" Target="slide2.xml"/><Relationship Id="rId2" Type="http://schemas.openxmlformats.org/officeDocument/2006/relationships/slide" Target="slide23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15.xml"/><Relationship Id="rId5" Type="http://schemas.openxmlformats.org/officeDocument/2006/relationships/slide" Target="slide26.xml"/><Relationship Id="rId15" Type="http://schemas.openxmlformats.org/officeDocument/2006/relationships/slide" Target="slide17.xml"/><Relationship Id="rId10" Type="http://schemas.openxmlformats.org/officeDocument/2006/relationships/slide" Target="slide16.xml"/><Relationship Id="rId4" Type="http://schemas.openxmlformats.org/officeDocument/2006/relationships/slide" Target="slide25.xml"/><Relationship Id="rId9" Type="http://schemas.openxmlformats.org/officeDocument/2006/relationships/slide" Target="slide21.xml"/><Relationship Id="rId14" Type="http://schemas.openxmlformats.org/officeDocument/2006/relationships/slide" Target="slide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10.xml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10.xml"/><Relationship Id="rId4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10.xml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slide" Target="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slide" Target="slide4.xml"/><Relationship Id="rId5" Type="http://schemas.openxmlformats.org/officeDocument/2006/relationships/image" Target="../media/image68.png"/><Relationship Id="rId4" Type="http://schemas.openxmlformats.org/officeDocument/2006/relationships/oleObject" Target="../embeddings/oleObject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slide" Target="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slide" Target="slide4.x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1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9.xml"/><Relationship Id="rId4" Type="http://schemas.openxmlformats.org/officeDocument/2006/relationships/slide" Target="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8.xml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9.xml"/><Relationship Id="rId4" Type="http://schemas.openxmlformats.org/officeDocument/2006/relationships/slide" Target="slide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9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28.xml"/><Relationship Id="rId18" Type="http://schemas.openxmlformats.org/officeDocument/2006/relationships/slide" Target="slide5.xml"/><Relationship Id="rId3" Type="http://schemas.openxmlformats.org/officeDocument/2006/relationships/slide" Target="slide39.xml"/><Relationship Id="rId7" Type="http://schemas.openxmlformats.org/officeDocument/2006/relationships/slide" Target="slide34.xml"/><Relationship Id="rId12" Type="http://schemas.openxmlformats.org/officeDocument/2006/relationships/slide" Target="slide29.xml"/><Relationship Id="rId17" Type="http://schemas.openxmlformats.org/officeDocument/2006/relationships/slide" Target="slide2.xml"/><Relationship Id="rId2" Type="http://schemas.openxmlformats.org/officeDocument/2006/relationships/slide" Target="slide38.xml"/><Relationship Id="rId16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11" Type="http://schemas.openxmlformats.org/officeDocument/2006/relationships/slide" Target="slide30.xml"/><Relationship Id="rId5" Type="http://schemas.openxmlformats.org/officeDocument/2006/relationships/slide" Target="slide41.xml"/><Relationship Id="rId15" Type="http://schemas.openxmlformats.org/officeDocument/2006/relationships/slide" Target="slide32.xml"/><Relationship Id="rId10" Type="http://schemas.openxmlformats.org/officeDocument/2006/relationships/slide" Target="slide31.xml"/><Relationship Id="rId4" Type="http://schemas.openxmlformats.org/officeDocument/2006/relationships/slide" Target="slide40.xml"/><Relationship Id="rId9" Type="http://schemas.openxmlformats.org/officeDocument/2006/relationships/slide" Target="slide36.xml"/><Relationship Id="rId14" Type="http://schemas.openxmlformats.org/officeDocument/2006/relationships/slide" Target="slide3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9.xml"/><Relationship Id="rId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5" Type="http://schemas.openxmlformats.org/officeDocument/2006/relationships/slide" Target="slide9.xml"/><Relationship Id="rId4" Type="http://schemas.openxmlformats.org/officeDocument/2006/relationships/slide" Target="slid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13" Type="http://schemas.openxmlformats.org/officeDocument/2006/relationships/slide" Target="slide44.xml"/><Relationship Id="rId18" Type="http://schemas.openxmlformats.org/officeDocument/2006/relationships/slide" Target="slide6.xml"/><Relationship Id="rId3" Type="http://schemas.openxmlformats.org/officeDocument/2006/relationships/slide" Target="slide57.xml"/><Relationship Id="rId7" Type="http://schemas.openxmlformats.org/officeDocument/2006/relationships/slide" Target="slide51.xml"/><Relationship Id="rId12" Type="http://schemas.openxmlformats.org/officeDocument/2006/relationships/slide" Target="slide46.xml"/><Relationship Id="rId17" Type="http://schemas.openxmlformats.org/officeDocument/2006/relationships/slide" Target="slide2.xml"/><Relationship Id="rId2" Type="http://schemas.openxmlformats.org/officeDocument/2006/relationships/slide" Target="slide56.xml"/><Relationship Id="rId1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0.xml"/><Relationship Id="rId11" Type="http://schemas.openxmlformats.org/officeDocument/2006/relationships/slide" Target="slide47.xml"/><Relationship Id="rId5" Type="http://schemas.openxmlformats.org/officeDocument/2006/relationships/slide" Target="slide60.xml"/><Relationship Id="rId15" Type="http://schemas.openxmlformats.org/officeDocument/2006/relationships/slide" Target="slide49.xml"/><Relationship Id="rId10" Type="http://schemas.openxmlformats.org/officeDocument/2006/relationships/slide" Target="slide48.xml"/><Relationship Id="rId4" Type="http://schemas.openxmlformats.org/officeDocument/2006/relationships/slide" Target="slide58.xml"/><Relationship Id="rId9" Type="http://schemas.openxmlformats.org/officeDocument/2006/relationships/slide" Target="slide54.xml"/><Relationship Id="rId14" Type="http://schemas.openxmlformats.org/officeDocument/2006/relationships/slide" Target="slide5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08.wmf"/><Relationship Id="rId18" Type="http://schemas.openxmlformats.org/officeDocument/2006/relationships/slide" Target="slide5.xml"/><Relationship Id="rId3" Type="http://schemas.openxmlformats.org/officeDocument/2006/relationships/image" Target="../media/image111.png"/><Relationship Id="rId7" Type="http://schemas.openxmlformats.org/officeDocument/2006/relationships/image" Target="../media/image105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11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07.wmf"/><Relationship Id="rId5" Type="http://schemas.openxmlformats.org/officeDocument/2006/relationships/image" Target="../media/image104.wmf"/><Relationship Id="rId15" Type="http://schemas.openxmlformats.org/officeDocument/2006/relationships/image" Target="../media/image109.wmf"/><Relationship Id="rId10" Type="http://schemas.openxmlformats.org/officeDocument/2006/relationships/oleObject" Target="../embeddings/oleObject14.bin"/><Relationship Id="rId19" Type="http://schemas.openxmlformats.org/officeDocument/2006/relationships/slide" Target="slide10.xml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06.wmf"/><Relationship Id="rId14" Type="http://schemas.openxmlformats.org/officeDocument/2006/relationships/oleObject" Target="../embeddings/oleObject16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69.xml"/><Relationship Id="rId7" Type="http://schemas.openxmlformats.org/officeDocument/2006/relationships/slide" Target="slide2.xml"/><Relationship Id="rId2" Type="http://schemas.openxmlformats.org/officeDocument/2006/relationships/slide" Target="slide7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2.xml"/><Relationship Id="rId5" Type="http://schemas.openxmlformats.org/officeDocument/2006/relationships/slide" Target="slide64.xml"/><Relationship Id="rId4" Type="http://schemas.openxmlformats.org/officeDocument/2006/relationships/slide" Target="slide6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6.xml"/><Relationship Id="rId4" Type="http://schemas.openxmlformats.org/officeDocument/2006/relationships/image" Target="../media/image131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9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slide" Target="slide6.xml"/><Relationship Id="rId4" Type="http://schemas.openxmlformats.org/officeDocument/2006/relationships/image" Target="../media/image140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1.xml"/><Relationship Id="rId5" Type="http://schemas.openxmlformats.org/officeDocument/2006/relationships/slide" Target="slide9.xml"/><Relationship Id="rId4" Type="http://schemas.openxmlformats.org/officeDocument/2006/relationships/slide" Target="slide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5" Type="http://schemas.openxmlformats.org/officeDocument/2006/relationships/slide" Target="slide6.xml"/><Relationship Id="rId4" Type="http://schemas.openxmlformats.org/officeDocument/2006/relationships/image" Target="../media/image1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7.png"/><Relationship Id="rId7" Type="http://schemas.openxmlformats.org/officeDocument/2006/relationships/slide" Target="slid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952500"/>
            <a:ext cx="8424862" cy="451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01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311" y="1237343"/>
            <a:ext cx="5510590" cy="41329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8706148" y="3747108"/>
                <a:ext cx="437853" cy="4924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121917" tIns="60958" rIns="121917" bIns="6095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148" y="3747108"/>
                <a:ext cx="437853" cy="49243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116112" y="32203"/>
            <a:ext cx="11582399" cy="9009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Góc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giữa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hai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mặt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phẳng</a:t>
            </a:r>
            <a:r>
              <a:rPr lang="en-US" altLang="ja-JP" sz="3200" b="1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en-US" altLang="ja-JP" sz="3200" b="1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0" y="786873"/>
            <a:ext cx="4201889" cy="9009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err="1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Phương</a:t>
            </a:r>
            <a:r>
              <a:rPr lang="en-US" altLang="ja-JP" sz="3200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ja-JP" sz="3200" dirty="0" err="1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pháp</a:t>
            </a:r>
            <a:r>
              <a:rPr lang="en-US" altLang="ja-JP" sz="3200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en-US" altLang="ja-JP" sz="3200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itle 1">
                <a:extLst>
                  <a:ext uri="{FF2B5EF4-FFF2-40B4-BE49-F238E27FC236}">
                    <a16:creationId xmlns="" xmlns:a16="http://schemas.microsoft.com/office/drawing/2014/main" id="{3A0E3945-4087-4C55-949C-702E8154AB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5082" y="1321856"/>
                <a:ext cx="4201889" cy="900940"/>
              </a:xfrm>
              <a:prstGeom prst="rect">
                <a:avLst/>
              </a:prstGeom>
            </p:spPr>
            <p:txBody>
              <a:bodyPr vert="horz" lIns="121917" tIns="60958" rIns="121917" bIns="60958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ja-JP" sz="3200" dirty="0" smtClean="0">
                    <a:solidFill>
                      <a:schemeClr val="tx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Bước 1: (P) </a:t>
                </a:r>
                <a14:m>
                  <m:oMath xmlns:m="http://schemas.openxmlformats.org/officeDocument/2006/math">
                    <m:r>
                      <a:rPr lang="en-US" altLang="ja-JP" sz="32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+mn-cs"/>
                      </a:rPr>
                      <m:t>∩(</m:t>
                    </m:r>
                    <m:r>
                      <a:rPr lang="en-US" altLang="ja-JP" sz="32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+mn-cs"/>
                      </a:rPr>
                      <m:t>𝑄</m:t>
                    </m:r>
                    <m:r>
                      <a:rPr lang="en-US" altLang="ja-JP" sz="32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+mn-cs"/>
                      </a:rPr>
                      <m:t>)</m:t>
                    </m:r>
                  </m:oMath>
                </a14:m>
                <a:r>
                  <a:rPr lang="en-US" altLang="ja-JP" sz="3200" dirty="0" smtClean="0">
                    <a:solidFill>
                      <a:schemeClr val="tx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 = c</a:t>
                </a:r>
                <a:endParaRPr lang="en-US" altLang="ja-JP" sz="3200" dirty="0">
                  <a:solidFill>
                    <a:schemeClr val="tx1"/>
                  </a:solidFill>
                  <a:latin typeface="Times New Roman" pitchFamily="18" charset="0"/>
                  <a:ea typeface="Cambria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4" name="Tit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A0E3945-4087-4C55-949C-702E8154A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82" y="1321856"/>
                <a:ext cx="4201889" cy="900940"/>
              </a:xfrm>
              <a:prstGeom prst="rect">
                <a:avLst/>
              </a:prstGeom>
              <a:blipFill rotWithShape="1">
                <a:blip r:embed="rId4"/>
                <a:stretch>
                  <a:fillRect b="-3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itle 1">
                <a:extLst>
                  <a:ext uri="{FF2B5EF4-FFF2-40B4-BE49-F238E27FC236}">
                    <a16:creationId xmlns="" xmlns:a16="http://schemas.microsoft.com/office/drawing/2014/main" id="{3A0E3945-4087-4C55-949C-702E8154AB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21348" y="1862052"/>
                <a:ext cx="7405917" cy="900940"/>
              </a:xfrm>
              <a:prstGeom prst="rect">
                <a:avLst/>
              </a:prstGeom>
            </p:spPr>
            <p:txBody>
              <a:bodyPr vert="horz" lIns="121917" tIns="60958" rIns="121917" bIns="60958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ja-JP" sz="3200" dirty="0" smtClean="0">
                    <a:solidFill>
                      <a:schemeClr val="tx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Bước 2: </a:t>
                </a:r>
                <a:r>
                  <a:rPr lang="en-US" altLang="ja-JP" sz="3200" dirty="0" err="1" smtClean="0">
                    <a:solidFill>
                      <a:schemeClr val="tx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Dựng</a:t>
                </a:r>
                <a:r>
                  <a:rPr lang="en-US" altLang="ja-JP" sz="3200" dirty="0" smtClean="0">
                    <a:solidFill>
                      <a:schemeClr val="tx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</a:rPr>
                      <m:t>⊥</m:t>
                    </m:r>
                  </m:oMath>
                </a14:m>
                <a:r>
                  <a:rPr lang="en-US" altLang="ja-JP" sz="3200" dirty="0" smtClean="0">
                    <a:solidFill>
                      <a:schemeClr val="tx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 c ( a </a:t>
                </a:r>
                <a14:m>
                  <m:oMath xmlns:m="http://schemas.openxmlformats.org/officeDocument/2006/math">
                    <m:r>
                      <a:rPr lang="en-US" altLang="ja-JP" sz="3200" b="0" i="1" smtClean="0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⊂</m:t>
                    </m:r>
                  </m:oMath>
                </a14:m>
                <a:r>
                  <a:rPr lang="en-US" altLang="ja-JP" sz="3200" dirty="0" smtClean="0">
                    <a:solidFill>
                      <a:schemeClr val="tx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 (Q) )</a:t>
                </a:r>
                <a:endParaRPr lang="en-US" altLang="ja-JP" sz="3200" dirty="0">
                  <a:solidFill>
                    <a:schemeClr val="tx1"/>
                  </a:solidFill>
                  <a:latin typeface="Times New Roman" pitchFamily="18" charset="0"/>
                  <a:ea typeface="Cambria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5" name="Tit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A0E3945-4087-4C55-949C-702E8154A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1348" y="1862052"/>
                <a:ext cx="7405917" cy="900940"/>
              </a:xfrm>
              <a:prstGeom prst="rect">
                <a:avLst/>
              </a:prstGeom>
              <a:blipFill rotWithShape="1">
                <a:blip r:embed="rId5"/>
                <a:stretch>
                  <a:fillRect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itle 1">
                <a:extLst>
                  <a:ext uri="{FF2B5EF4-FFF2-40B4-BE49-F238E27FC236}">
                    <a16:creationId xmlns="" xmlns:a16="http://schemas.microsoft.com/office/drawing/2014/main" id="{3A0E3945-4087-4C55-949C-702E8154AB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0577" y="2315790"/>
                <a:ext cx="7405917" cy="900940"/>
              </a:xfrm>
              <a:prstGeom prst="rect">
                <a:avLst/>
              </a:prstGeom>
            </p:spPr>
            <p:txBody>
              <a:bodyPr vert="horz" lIns="121917" tIns="60958" rIns="121917" bIns="60958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ja-JP" sz="3200" dirty="0" smtClean="0">
                    <a:solidFill>
                      <a:schemeClr val="tx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b </a:t>
                </a:r>
                <a14:m>
                  <m:oMath xmlns:m="http://schemas.openxmlformats.org/officeDocument/2006/math"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</a:rPr>
                      <m:t>⊥</m:t>
                    </m:r>
                  </m:oMath>
                </a14:m>
                <a:r>
                  <a:rPr lang="en-US" altLang="ja-JP" sz="3200" dirty="0" smtClean="0">
                    <a:solidFill>
                      <a:schemeClr val="tx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 c ( b </a:t>
                </a:r>
                <a14:m>
                  <m:oMath xmlns:m="http://schemas.openxmlformats.org/officeDocument/2006/math">
                    <m:r>
                      <a:rPr lang="en-US" altLang="ja-JP" sz="3200" b="0" i="1" smtClean="0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⊂</m:t>
                    </m:r>
                  </m:oMath>
                </a14:m>
                <a:r>
                  <a:rPr lang="en-US" altLang="ja-JP" sz="3200" dirty="0" smtClean="0">
                    <a:solidFill>
                      <a:schemeClr val="tx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 (p) )</a:t>
                </a:r>
                <a:endParaRPr lang="en-US" altLang="ja-JP" sz="3200" dirty="0">
                  <a:solidFill>
                    <a:schemeClr val="tx1"/>
                  </a:solidFill>
                  <a:latin typeface="Times New Roman" pitchFamily="18" charset="0"/>
                  <a:ea typeface="Cambria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6" name="Tit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A0E3945-4087-4C55-949C-702E8154A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577" y="2315790"/>
                <a:ext cx="7405917" cy="900940"/>
              </a:xfrm>
              <a:prstGeom prst="rect">
                <a:avLst/>
              </a:prstGeom>
              <a:blipFill rotWithShape="1">
                <a:blip r:embed="rId6"/>
                <a:stretch>
                  <a:fillRect b="-3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-540656" y="2853344"/>
            <a:ext cx="5617031" cy="9009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err="1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Bước</a:t>
            </a:r>
            <a:r>
              <a:rPr lang="en-US" altLang="ja-JP" sz="3200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3: </a:t>
            </a:r>
            <a:r>
              <a:rPr lang="en-US" altLang="ja-JP" sz="3200" dirty="0" err="1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Kết</a:t>
            </a:r>
            <a:r>
              <a:rPr lang="en-US" altLang="ja-JP" sz="3200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ja-JP" sz="3200" dirty="0" err="1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luận</a:t>
            </a:r>
            <a:r>
              <a:rPr lang="en-US" altLang="ja-JP" sz="3200" dirty="0" smtClean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en-US" altLang="ja-JP" sz="3200" dirty="0"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itle 1">
                <a:extLst>
                  <a:ext uri="{FF2B5EF4-FFF2-40B4-BE49-F238E27FC236}">
                    <a16:creationId xmlns="" xmlns:a16="http://schemas.microsoft.com/office/drawing/2014/main" id="{3A0E3945-4087-4C55-949C-702E8154AB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9311" y="3653969"/>
                <a:ext cx="6063342" cy="900940"/>
              </a:xfrm>
              <a:prstGeom prst="rect">
                <a:avLst/>
              </a:prstGeom>
            </p:spPr>
            <p:txBody>
              <a:bodyPr vert="horz" lIns="121917" tIns="60958" rIns="121917" bIns="60958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" pitchFamily="18" charset="0"/>
                          <a:cs typeface="+mn-cs"/>
                        </a:rPr>
                        <m:t>⇒ </m:t>
                      </m:r>
                      <m:acc>
                        <m:accPr>
                          <m:chr m:val="̂"/>
                          <m:ctrlPr>
                            <a:rPr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" pitchFamily="18" charset="0"/>
                              <a:cs typeface="+mn-cs"/>
                            </a:rPr>
                          </m:ctrlPr>
                        </m:accPr>
                        <m:e>
                          <m:d>
                            <m:dPr>
                              <m:ctrlPr>
                                <a:rPr lang="en-US" altLang="ja-JP" sz="32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altLang="ja-JP" sz="320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32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" pitchFamily="18" charset="0"/>
                                      <a:cs typeface="+mn-cs"/>
                                    </a:rPr>
                                    <m:t>𝑃</m:t>
                                  </m:r>
                                </m:e>
                              </m:d>
                              <m:r>
                                <a:rPr lang="en-US" altLang="ja-JP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" pitchFamily="18" charset="0"/>
                                  <a:cs typeface="+mn-cs"/>
                                </a:rPr>
                                <m:t>;(</m:t>
                              </m:r>
                              <m:r>
                                <a:rPr lang="en-US" altLang="ja-JP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" pitchFamily="18" charset="0"/>
                                  <a:cs typeface="+mn-cs"/>
                                </a:rPr>
                                <m:t>𝑄</m:t>
                              </m:r>
                              <m:r>
                                <a:rPr lang="en-US" altLang="ja-JP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" pitchFamily="18" charset="0"/>
                                  <a:cs typeface="+mn-cs"/>
                                </a:rPr>
                                <m:t>)</m:t>
                              </m:r>
                            </m:e>
                          </m:d>
                        </m:e>
                      </m:acc>
                      <m:r>
                        <a:rPr lang="en-US" altLang="ja-JP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" pitchFamily="18" charset="0"/>
                          <a:cs typeface="+mn-cs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ja-JP" sz="32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" pitchFamily="18" charset="0"/>
                              <a:cs typeface="+mn-cs"/>
                            </a:rPr>
                          </m:ctrlPr>
                        </m:accPr>
                        <m:e>
                          <m:d>
                            <m:dPr>
                              <m:ctrlPr>
                                <a:rPr lang="en-US" altLang="ja-JP" sz="32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altLang="ja-JP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" pitchFamily="18" charset="0"/>
                                  <a:cs typeface="+mn-cs"/>
                                </a:rPr>
                                <m:t>𝑎</m:t>
                              </m:r>
                              <m:r>
                                <a:rPr lang="en-US" altLang="ja-JP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" pitchFamily="18" charset="0"/>
                                  <a:cs typeface="+mn-cs"/>
                                </a:rPr>
                                <m:t>;</m:t>
                              </m:r>
                              <m:r>
                                <a:rPr lang="en-US" altLang="ja-JP" sz="32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" pitchFamily="18" charset="0"/>
                                  <a:cs typeface="+mn-cs"/>
                                </a:rPr>
                                <m:t>𝑏</m:t>
                              </m:r>
                            </m:e>
                          </m:d>
                        </m:e>
                      </m:acc>
                      <m:r>
                        <a:rPr lang="en-US" altLang="ja-JP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" pitchFamily="18" charset="0"/>
                          <a:cs typeface="+mn-cs"/>
                        </a:rPr>
                        <m:t>=</m:t>
                      </m:r>
                      <m:r>
                        <a:rPr lang="ja-JP" altLang="en-US" sz="3200" b="0" i="1">
                          <a:solidFill>
                            <a:schemeClr val="tx1"/>
                          </a:solidFill>
                          <a:latin typeface="Cambria Math"/>
                          <a:ea typeface="Cambria" pitchFamily="18" charset="0"/>
                        </a:rPr>
                        <m:t>𝛼</m:t>
                      </m:r>
                    </m:oMath>
                  </m:oMathPara>
                </a14:m>
                <a:endParaRPr lang="en-US" altLang="ja-JP" sz="3200" dirty="0">
                  <a:solidFill>
                    <a:schemeClr val="tx1"/>
                  </a:solidFill>
                  <a:latin typeface="Times New Roman" pitchFamily="18" charset="0"/>
                  <a:ea typeface="Cambria" pitchFamily="18" charset="0"/>
                  <a:cs typeface="Times New Roman" pitchFamily="18" charset="0"/>
                </a:endParaRPr>
              </a:p>
              <a:p>
                <a:endParaRPr lang="en-US" altLang="ja-JP" sz="3200" dirty="0">
                  <a:solidFill>
                    <a:schemeClr val="tx1"/>
                  </a:solidFill>
                  <a:latin typeface="Times New Roman" pitchFamily="18" charset="0"/>
                  <a:ea typeface="Cambria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8" name="Tit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A0E3945-4087-4C55-949C-702E8154A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11" y="3653969"/>
                <a:ext cx="6063342" cy="900940"/>
              </a:xfrm>
              <a:prstGeom prst="rect">
                <a:avLst/>
              </a:prstGeom>
              <a:blipFill rotWithShape="1">
                <a:blip r:embed="rId7"/>
                <a:stretch>
                  <a:fillRect t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itle 1">
                <a:extLst>
                  <a:ext uri="{FF2B5EF4-FFF2-40B4-BE49-F238E27FC236}">
                    <a16:creationId xmlns="" xmlns:a16="http://schemas.microsoft.com/office/drawing/2014/main" id="{3A0E3945-4087-4C55-949C-702E8154AB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376055" y="4201025"/>
                <a:ext cx="5694219" cy="707767"/>
              </a:xfrm>
              <a:prstGeom prst="rect">
                <a:avLst/>
              </a:prstGeom>
            </p:spPr>
            <p:txBody>
              <a:bodyPr vert="horz" lIns="121917" tIns="60958" rIns="121917" bIns="60958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" pitchFamily="18" charset="0"/>
                          <a:cs typeface="+mn-cs"/>
                        </a:rPr>
                        <m:t>𝐶h</m:t>
                      </m:r>
                      <m:r>
                        <a:rPr lang="en-US" altLang="ja-JP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" pitchFamily="18" charset="0"/>
                          <a:cs typeface="+mn-cs"/>
                        </a:rPr>
                        <m:t>ú ý:0 ≤</m:t>
                      </m:r>
                      <m:r>
                        <a:rPr lang="ja-JP" altLang="en-US" sz="32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+mn-cs"/>
                        </a:rPr>
                        <m:t>𝛼</m:t>
                      </m:r>
                      <m:r>
                        <a:rPr lang="ja-JP" altLang="en-US" sz="32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≤</m:t>
                      </m:r>
                      <m:sSup>
                        <m:sSupPr>
                          <m:ctrlPr>
                            <a:rPr lang="en-US" altLang="ja-JP" sz="3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altLang="ja-JP" sz="3200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90</m:t>
                          </m:r>
                        </m:e>
                        <m:sup>
                          <m:r>
                            <a:rPr lang="en-US" altLang="ja-JP" sz="3200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altLang="ja-JP" sz="3200" dirty="0">
                  <a:solidFill>
                    <a:schemeClr val="tx1"/>
                  </a:solidFill>
                  <a:latin typeface="Times New Roman" pitchFamily="18" charset="0"/>
                  <a:ea typeface="Cambria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9" name="Tit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A0E3945-4087-4C55-949C-702E8154A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76055" y="4201025"/>
                <a:ext cx="5694219" cy="70776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Isosceles Triangle 11">
            <a:hlinkClick r:id="rId9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hlinkClick r:id="rId10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2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533EEAE-5681-4B3D-9CCB-DB389768DCA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336" y="1383859"/>
            <a:ext cx="3699598" cy="301622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5888" y="754758"/>
                <a:ext cx="11929997" cy="53485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1:  </a:t>
                </a:r>
                <a:r>
                  <a:rPr lang="vi-VN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vi-VN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vi-VN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vi-VN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phương </a:t>
                </a:r>
                <a14:m>
                  <m:oMath xmlns:m="http://schemas.openxmlformats.org/officeDocument/2006/math">
                    <m:r>
                      <a:rPr lang="vi-VN" sz="3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vi-VN" sz="3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30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vi-VN" sz="3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vi-VN" sz="3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30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vi-VN" sz="3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vi-VN" sz="3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30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vi-VN" sz="3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vi-VN" sz="3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30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vi-VN" sz="3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vi-VN" sz="3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vi-VN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vi-VN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vi-VN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vi-VN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hai </a:t>
                </a:r>
                <a:r>
                  <a:rPr lang="vi-VN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vi-VN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vi-VN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marL="514350" indent="-514350">
                  <a:buFont typeface="Arial" panose="020B0604020202020204" pitchFamily="34" charset="0"/>
                  <a:buAutoNum type="alphaLcParenR"/>
                </a:pP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  <a:p>
                <a:pPr marL="514350" indent="-514350">
                  <a:buFont typeface="Arial" panose="020B0604020202020204" pitchFamily="34" charset="0"/>
                  <a:buAutoNum type="alphaLcParenR"/>
                </a:pP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  <a:p>
                <a:pPr marL="514350" indent="-514350">
                  <a:buFont typeface="Arial" panose="020B0604020202020204" pitchFamily="34" charset="0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en-US" sz="3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 // </m:t>
                    </m:r>
                    <m:r>
                      <a:rPr lang="en-US" sz="3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endParaRPr lang="vi-VN" sz="30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mà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0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vi-VN" sz="3000" i="1" smtClean="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lang="en-US" sz="30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3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sz="3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′,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e>
                        </m:acc>
                      </m:e>
                    </m:d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vi-VN" sz="3000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nên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vi-VN" sz="30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e>
                        </m:acc>
                      </m:e>
                    </m:d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tứ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ABCD là hình vuông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vi-VN" sz="3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e>
                        </m:acc>
                      </m:e>
                    </m:d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  <m:sSup>
                      <m:sSupPr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0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: B’C’//BC,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nên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vi-VN" sz="30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e>
                        </m:acc>
                      </m:e>
                    </m:d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  <m:sSup>
                      <m:sSupPr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88" y="754758"/>
                <a:ext cx="11929997" cy="5348514"/>
              </a:xfrm>
              <a:prstGeom prst="rect">
                <a:avLst/>
              </a:prstGeom>
              <a:blipFill rotWithShape="1">
                <a:blip r:embed="rId3"/>
                <a:stretch>
                  <a:fillRect l="-1226" t="-2281" b="-9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Isosceles Triangle 3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3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533EEAE-5681-4B3D-9CCB-DB389768DCA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721" y="412776"/>
            <a:ext cx="3699598" cy="301622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3572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30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vi-VN" sz="3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Cho </a:t>
                </a:r>
                <a:r>
                  <a:rPr lang="vi-VN" sz="30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hình</a:t>
                </a:r>
                <a:r>
                  <a:rPr lang="vi-VN" sz="3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vi-VN" sz="30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lập</a:t>
                </a:r>
                <a:r>
                  <a:rPr lang="vi-VN" sz="3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phương </a:t>
                </a:r>
                <a14:m>
                  <m:oMath xmlns:m="http://schemas.openxmlformats.org/officeDocument/2006/math">
                    <m:r>
                      <a:rPr lang="vi-VN" sz="3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vi-VN" sz="3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30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vi-VN" sz="3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vi-VN" sz="3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30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vi-VN" sz="3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vi-VN" sz="3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30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vi-VN" sz="3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vi-VN" sz="3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30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vi-VN" sz="3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vi-VN" sz="3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3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. </a:t>
                </a:r>
                <a:r>
                  <a:rPr lang="vi-VN" sz="30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Tính</a:t>
                </a:r>
                <a:r>
                  <a:rPr lang="vi-VN" sz="3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vi-VN" sz="30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góc</a:t>
                </a:r>
                <a:r>
                  <a:rPr lang="vi-VN" sz="3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vi-VN" sz="30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giữa</a:t>
                </a:r>
                <a:r>
                  <a:rPr lang="vi-VN" sz="3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hai </a:t>
                </a:r>
                <a:r>
                  <a:rPr lang="vi-VN" sz="30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đường</a:t>
                </a:r>
                <a:r>
                  <a:rPr lang="vi-VN" sz="3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vi-VN" sz="30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thẳng</a:t>
                </a:r>
                <a:r>
                  <a:rPr lang="vi-VN" sz="3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</a:p>
              <a:p>
                <a:pPr marL="514350" indent="-514350">
                  <a:buFont typeface="Arial" panose="020B0604020202020204" pitchFamily="34" charset="0"/>
                  <a:buAutoNum type="alphaLcParenR"/>
                </a:pP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514350" indent="-514350">
                  <a:buFont typeface="Arial" panose="020B0604020202020204" pitchFamily="34" charset="0"/>
                  <a:buAutoNum type="alphaLcParenR"/>
                </a:pP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514350" indent="-514350">
                  <a:buFont typeface="Arial" panose="020B0604020202020204" pitchFamily="34" charset="0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Ta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en-US" sz="3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3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’//</m:t>
                    </m:r>
                    <m:r>
                      <a:rPr lang="en-US" sz="3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𝐴𝐶𝐵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tam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các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chéo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các hình vuông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vi-VN" sz="3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vi-VN" sz="3000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vi-VN" sz="3000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′,</m:t>
                              </m:r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d>
                      <m:r>
                        <a:rPr lang="en-US" sz="3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vi-VN" sz="3000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vi-VN" sz="3000" i="1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𝐴𝐶</m:t>
                              </m:r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  <m:r>
                                <a:rPr lang="en-US" sz="30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d>
                      <m:r>
                        <a:rPr lang="en-US" sz="3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</m:t>
                      </m:r>
                      <m:sSup>
                        <m:sSupPr>
                          <m:ctrlPr>
                            <a:rPr lang="vi-VN" sz="3000" i="1">
                              <a:solidFill>
                                <a:schemeClr val="tx1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vi-VN" sz="3000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endParaRPr lang="vi-VN" sz="300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357257"/>
              </a:xfrm>
              <a:prstGeom prst="rect">
                <a:avLst/>
              </a:prstGeom>
              <a:blipFill rotWithShape="1">
                <a:blip r:embed="rId3"/>
                <a:stretch>
                  <a:fillRect l="-1175" t="-2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sosceles Triangle 6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6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87084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lập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phương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𝐸𝐹𝐺𝐻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Hãy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xác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định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cặp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vectơ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</a:t>
                </a:r>
                <a14:m>
                  <m:oMath xmlns:m="http://schemas.openxmlformats.org/officeDocument/2006/math">
                    <m:r>
                      <a:rPr lang="vi-VN" sz="3200" b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𝐸𝐺</m:t>
                        </m:r>
                      </m:e>
                    </m:acc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? 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b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Ta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𝐸𝐺</m:t>
                    </m:r>
                    <m:r>
                      <m:rPr>
                        <m:nor/>
                      </m:rPr>
                      <a:rPr lang="en-US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𝐴𝐶𝐺𝐸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hình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d>
                      <m:d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𝐸𝐺</m:t>
                            </m:r>
                          </m:e>
                        </m:acc>
                      </m:e>
                    </m:d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acc>
                      </m:e>
                    </m:d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=45°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6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87084"/>
                <a:ext cx="11929997" cy="6858000"/>
              </a:xfrm>
              <a:prstGeom prst="rect">
                <a:avLst/>
              </a:prstGeom>
              <a:blipFill rotWithShape="1">
                <a:blip r:embed="rId3"/>
                <a:stretch>
                  <a:fillRect l="-1277" t="-1956" r="-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E9AC6569-76F1-4BAD-B2B9-F12A86A50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030" y="14342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pSp>
        <p:nvGrpSpPr>
          <p:cNvPr id="10" name="Group 1">
            <a:extLst>
              <a:ext uri="{FF2B5EF4-FFF2-40B4-BE49-F238E27FC236}">
                <a16:creationId xmlns="" xmlns:a16="http://schemas.microsoft.com/office/drawing/2014/main" id="{D0FC21BB-23C8-43F9-8F1E-08C35881219D}"/>
              </a:ext>
            </a:extLst>
          </p:cNvPr>
          <p:cNvGrpSpPr>
            <a:grpSpLocks/>
          </p:cNvGrpSpPr>
          <p:nvPr/>
        </p:nvGrpSpPr>
        <p:grpSpPr bwMode="auto">
          <a:xfrm>
            <a:off x="8469441" y="569626"/>
            <a:ext cx="3357797" cy="3477718"/>
            <a:chOff x="6512" y="4922"/>
            <a:chExt cx="2243" cy="2155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902EF840-6B4C-4E5A-91C3-0C8644B601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6" y="5181"/>
              <a:ext cx="1803" cy="1657"/>
              <a:chOff x="4108" y="6426"/>
              <a:chExt cx="2475" cy="1964"/>
            </a:xfrm>
          </p:grpSpPr>
          <p:sp>
            <p:nvSpPr>
              <p:cNvPr id="20" name="AutoShape 26">
                <a:extLst>
                  <a:ext uri="{FF2B5EF4-FFF2-40B4-BE49-F238E27FC236}">
                    <a16:creationId xmlns="" xmlns:a16="http://schemas.microsoft.com/office/drawing/2014/main" id="{CEF2C1DA-8F0E-42AD-9348-B73555F9E6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1" y="7995"/>
                <a:ext cx="156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1" name="AutoShape 25">
                <a:extLst>
                  <a:ext uri="{FF2B5EF4-FFF2-40B4-BE49-F238E27FC236}">
                    <a16:creationId xmlns="" xmlns:a16="http://schemas.microsoft.com/office/drawing/2014/main" id="{943253D6-4450-4B92-A1A5-8B42F6CD1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1" y="8388"/>
                <a:ext cx="156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" name="AutoShape 24">
                <a:extLst>
                  <a:ext uri="{FF2B5EF4-FFF2-40B4-BE49-F238E27FC236}">
                    <a16:creationId xmlns="" xmlns:a16="http://schemas.microsoft.com/office/drawing/2014/main" id="{5CBC77EB-35A2-4471-95BA-17E386F23B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11" y="7995"/>
                <a:ext cx="910" cy="39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3" name="AutoShape 23">
                <a:extLst>
                  <a:ext uri="{FF2B5EF4-FFF2-40B4-BE49-F238E27FC236}">
                    <a16:creationId xmlns="" xmlns:a16="http://schemas.microsoft.com/office/drawing/2014/main" id="{BEC17E68-B2D9-4BCD-94AF-4BDCE21F7B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673" y="7995"/>
                <a:ext cx="910" cy="39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4" name="AutoShape 22">
                <a:extLst>
                  <a:ext uri="{FF2B5EF4-FFF2-40B4-BE49-F238E27FC236}">
                    <a16:creationId xmlns="" xmlns:a16="http://schemas.microsoft.com/office/drawing/2014/main" id="{7BAC0C51-A758-4894-9328-DAC85CA457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18" y="6435"/>
                <a:ext cx="156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" name="AutoShape 21">
                <a:extLst>
                  <a:ext uri="{FF2B5EF4-FFF2-40B4-BE49-F238E27FC236}">
                    <a16:creationId xmlns="" xmlns:a16="http://schemas.microsoft.com/office/drawing/2014/main" id="{9DFEC65D-FE9E-408B-A8BB-86C4DCA93B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8" y="6828"/>
                <a:ext cx="156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" name="AutoShape 20">
                <a:extLst>
                  <a:ext uri="{FF2B5EF4-FFF2-40B4-BE49-F238E27FC236}">
                    <a16:creationId xmlns="" xmlns:a16="http://schemas.microsoft.com/office/drawing/2014/main" id="{AA7DBCEF-CB5A-4D67-9D72-7B66EC0B7A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108" y="6435"/>
                <a:ext cx="910" cy="39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" name="AutoShape 19">
                <a:extLst>
                  <a:ext uri="{FF2B5EF4-FFF2-40B4-BE49-F238E27FC236}">
                    <a16:creationId xmlns="" xmlns:a16="http://schemas.microsoft.com/office/drawing/2014/main" id="{D62EEA76-1E82-4877-B221-EBE4AD607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670" y="6435"/>
                <a:ext cx="910" cy="39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" name="AutoShape 18">
                <a:extLst>
                  <a:ext uri="{FF2B5EF4-FFF2-40B4-BE49-F238E27FC236}">
                    <a16:creationId xmlns="" xmlns:a16="http://schemas.microsoft.com/office/drawing/2014/main" id="{BBF4A27C-D32B-485F-BBD6-4FC7ED372D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4237" y="7207"/>
                <a:ext cx="156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" name="AutoShape 17">
                <a:extLst>
                  <a:ext uri="{FF2B5EF4-FFF2-40B4-BE49-F238E27FC236}">
                    <a16:creationId xmlns="" xmlns:a16="http://schemas.microsoft.com/office/drawing/2014/main" id="{550279CB-D781-4BA2-9B9D-D55F15F2B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3330" y="7609"/>
                <a:ext cx="156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0" name="AutoShape 16">
                <a:extLst>
                  <a:ext uri="{FF2B5EF4-FFF2-40B4-BE49-F238E27FC236}">
                    <a16:creationId xmlns="" xmlns:a16="http://schemas.microsoft.com/office/drawing/2014/main" id="{DFBCCF79-9917-4D1A-813E-62621D56C5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4889" y="7607"/>
                <a:ext cx="156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1" name="AutoShape 15">
                <a:extLst>
                  <a:ext uri="{FF2B5EF4-FFF2-40B4-BE49-F238E27FC236}">
                    <a16:creationId xmlns="" xmlns:a16="http://schemas.microsoft.com/office/drawing/2014/main" id="{4FDB1BF1-F79C-4AE9-B611-D983ACC470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5781" y="7212"/>
                <a:ext cx="1562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2" name="AutoShape 14">
                <a:extLst>
                  <a:ext uri="{FF2B5EF4-FFF2-40B4-BE49-F238E27FC236}">
                    <a16:creationId xmlns="" xmlns:a16="http://schemas.microsoft.com/office/drawing/2014/main" id="{EF1E4BFE-6486-45F8-BD62-9A0FD51A38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21" y="7995"/>
                <a:ext cx="652" cy="39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3" name="AutoShape 13">
                <a:extLst>
                  <a:ext uri="{FF2B5EF4-FFF2-40B4-BE49-F238E27FC236}">
                    <a16:creationId xmlns="" xmlns:a16="http://schemas.microsoft.com/office/drawing/2014/main" id="{91CD3236-BDB6-42BD-8364-9A2AF155C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11" y="7995"/>
                <a:ext cx="2472" cy="39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4" name="AutoShape 12">
                <a:extLst>
                  <a:ext uri="{FF2B5EF4-FFF2-40B4-BE49-F238E27FC236}">
                    <a16:creationId xmlns="" xmlns:a16="http://schemas.microsoft.com/office/drawing/2014/main" id="{8EDDEC51-F6F1-45CD-92FF-BDD295ADC9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11" y="6431"/>
                <a:ext cx="2472" cy="39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" name="AutoShape 11">
                <a:extLst>
                  <a:ext uri="{FF2B5EF4-FFF2-40B4-BE49-F238E27FC236}">
                    <a16:creationId xmlns="" xmlns:a16="http://schemas.microsoft.com/office/drawing/2014/main" id="{22DF00CE-CCF8-439F-A7E7-3EBC6A06D5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0" y="6426"/>
                <a:ext cx="652" cy="393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graphicFrame>
          <p:nvGraphicFramePr>
            <p:cNvPr id="12" name="Object 11">
              <a:extLst>
                <a:ext uri="{FF2B5EF4-FFF2-40B4-BE49-F238E27FC236}">
                  <a16:creationId xmlns="" xmlns:a16="http://schemas.microsoft.com/office/drawing/2014/main" id="{E04A0367-76EB-445C-A106-6CBD2FE8807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22" y="4922"/>
            <a:ext cx="176" cy="2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6" name="Equation" r:id="rId4" imgW="152268" imgH="164957" progId="Equation.DSMT4">
                    <p:embed/>
                  </p:oleObj>
                </mc:Choice>
                <mc:Fallback>
                  <p:oleObj name="Equation" r:id="rId4" imgW="152268" imgH="164957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22" y="4922"/>
                          <a:ext cx="176" cy="2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>
              <a:extLst>
                <a:ext uri="{FF2B5EF4-FFF2-40B4-BE49-F238E27FC236}">
                  <a16:creationId xmlns="" xmlns:a16="http://schemas.microsoft.com/office/drawing/2014/main" id="{D5CC21A2-4D9B-48DC-963B-E7079AF04D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32" y="5369"/>
            <a:ext cx="191" cy="2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7" name="Equation" r:id="rId6" imgW="164885" imgH="164885" progId="Equation.DSMT4">
                    <p:embed/>
                  </p:oleObj>
                </mc:Choice>
                <mc:Fallback>
                  <p:oleObj name="Equation" r:id="rId6" imgW="164885" imgH="164885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32" y="5369"/>
                          <a:ext cx="191" cy="2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="" xmlns:a16="http://schemas.microsoft.com/office/drawing/2014/main" id="{453569AD-196F-49DC-9649-C40BE02A13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215" y="6286"/>
            <a:ext cx="177" cy="2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8" name="Equation" r:id="rId8" imgW="152268" imgH="164957" progId="Equation.DSMT4">
                    <p:embed/>
                  </p:oleObj>
                </mc:Choice>
                <mc:Fallback>
                  <p:oleObj name="Equation" r:id="rId8" imgW="152268" imgH="164957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15" y="6286"/>
                          <a:ext cx="177" cy="2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="" xmlns:a16="http://schemas.microsoft.com/office/drawing/2014/main" id="{A2C6D8C4-59EF-4FCF-95FE-86F0A6FEBCC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892" y="5467"/>
            <a:ext cx="192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19" name="Equation" r:id="rId10" imgW="164814" imgH="177492" progId="Equation.DSMT4">
                    <p:embed/>
                  </p:oleObj>
                </mc:Choice>
                <mc:Fallback>
                  <p:oleObj name="Equation" r:id="rId10" imgW="164814" imgH="177492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92" y="5467"/>
                          <a:ext cx="192" cy="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="" xmlns:a16="http://schemas.microsoft.com/office/drawing/2014/main" id="{CD5DAB0C-BC89-4690-B583-0A0FE84084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33" y="5059"/>
            <a:ext cx="206" cy="2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0" name="Equation" r:id="rId12" imgW="177492" imgH="164814" progId="Equation.DSMT4">
                    <p:embed/>
                  </p:oleObj>
                </mc:Choice>
                <mc:Fallback>
                  <p:oleObj name="Equation" r:id="rId12" imgW="177492" imgH="164814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33" y="5059"/>
                          <a:ext cx="206" cy="2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>
              <a:extLst>
                <a:ext uri="{FF2B5EF4-FFF2-40B4-BE49-F238E27FC236}">
                  <a16:creationId xmlns="" xmlns:a16="http://schemas.microsoft.com/office/drawing/2014/main" id="{88D8DEA3-AA88-494D-AC80-4E45A84A4E8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12" y="6740"/>
            <a:ext cx="177" cy="2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1" name="Equation" r:id="rId14" imgW="152268" imgH="164957" progId="Equation.DSMT4">
                    <p:embed/>
                  </p:oleObj>
                </mc:Choice>
                <mc:Fallback>
                  <p:oleObj name="Equation" r:id="rId14" imgW="152268" imgH="164957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2" y="6740"/>
                          <a:ext cx="177" cy="2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>
              <a:extLst>
                <a:ext uri="{FF2B5EF4-FFF2-40B4-BE49-F238E27FC236}">
                  <a16:creationId xmlns="" xmlns:a16="http://schemas.microsoft.com/office/drawing/2014/main" id="{2CB8E300-F1DC-44BE-86F3-29CA23D85FE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820" y="6840"/>
            <a:ext cx="177" cy="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2" name="Equation" r:id="rId16" imgW="152202" imgH="177569" progId="Equation.DSMT4">
                    <p:embed/>
                  </p:oleObj>
                </mc:Choice>
                <mc:Fallback>
                  <p:oleObj name="Equation" r:id="rId16" imgW="152202" imgH="177569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20" y="6840"/>
                          <a:ext cx="177" cy="2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="" xmlns:a16="http://schemas.microsoft.com/office/drawing/2014/main" id="{89867073-2A12-4535-9B15-025259FB1B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63" y="6384"/>
            <a:ext cx="192" cy="2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23" name="Equation" r:id="rId18" imgW="164885" imgH="164885" progId="Equation.DSMT4">
                    <p:embed/>
                  </p:oleObj>
                </mc:Choice>
                <mc:Fallback>
                  <p:oleObj name="Equation" r:id="rId18" imgW="164885" imgH="164885" progId="Equation.DSMT4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63" y="6384"/>
                          <a:ext cx="192" cy="2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" name="Oval 36"/>
          <p:cNvSpPr/>
          <p:nvPr/>
        </p:nvSpPr>
        <p:spPr>
          <a:xfrm>
            <a:off x="4009574" y="1165365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hlinkClick r:id="rId20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hlinkClick r:id="rId21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9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5144" y="174170"/>
                <a:ext cx="12035374" cy="66838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3:</a:t>
                </a:r>
                <a:r>
                  <a:rPr lang="en-US" sz="32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lập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phương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  <m:r>
                      <a:rPr lang="en-US" sz="3200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sSub>
                      <m:sSub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</m:e>
                      <m:sub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</m:e>
                      <m:sub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</m:e>
                      <m:sub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smtClean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𝐴𝐶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sSub>
                      <m:sSub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fr-FR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</m:e>
                      <m:sub>
                        <m:r>
                          <a:rPr lang="fr-FR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là: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3200" b="1" smtClean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20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fr-FR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fr-FR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m:rPr>
                        <m:nor/>
                      </m:rPr>
                      <a:rPr lang="fr-FR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fr-FR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  <m:sSub>
                      <m:sSub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  <m:sSub>
                          <m:sSubPr>
                            <m:ctrlP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  <m:sSub>
                      <m:sSub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fr-FR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  <m:sSub>
                          <m:sSubPr>
                            <m:ctrlP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fr-FR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fr-FR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fr-FR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sSup>
                      <m:sSup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fr-FR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  <m:sSub>
                      <m:sSub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44" y="174170"/>
                <a:ext cx="12035374" cy="6683829"/>
              </a:xfrm>
              <a:prstGeom prst="rect">
                <a:avLst/>
              </a:prstGeom>
              <a:blipFill rotWithShape="1">
                <a:blip r:embed="rId2"/>
                <a:stretch>
                  <a:fillRect l="-1317" t="-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E9AC6569-76F1-4BAD-B2B9-F12A86A50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030" y="14342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E896FAB-4ED2-47B5-9606-2D2C97F50D4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42" y="2782221"/>
            <a:ext cx="3777522" cy="329783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3871688" y="1818117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1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4: 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lập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phương </a:t>
                </a:r>
                <a14:m>
                  <m:oMath xmlns:m="http://schemas.openxmlformats.org/officeDocument/2006/math"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  <m:r>
                      <a:rPr lang="en-US" sz="3200" b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𝐸𝐹𝐺𝐻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𝐸𝐺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𝐵𝐶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là: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30°</m:t>
                    </m:r>
                  </m:oMath>
                </a14:m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𝐸𝐹𝐺𝐻</m:t>
                    </m:r>
                  </m:oMath>
                </a14:m>
                <a:r>
                  <a:rPr lang="nl-NL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hình </a:t>
                </a:r>
                <a:r>
                  <a:rPr lang="en-US" sz="320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lập</a:t>
                </a:r>
                <a:r>
                  <a:rPr lang="en-US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 nên </a:t>
                </a:r>
                <a14:m>
                  <m:oMath xmlns:m="http://schemas.openxmlformats.org/officeDocument/2006/math"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𝐸𝐺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nl-NL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𝐸𝐺𝐹</m:t>
                        </m:r>
                      </m:e>
                    </m:acc>
                    <m:r>
                      <a:rPr lang="nl-NL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=45°.</m:t>
                    </m:r>
                  </m:oMath>
                </a14:m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8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277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E9AC6569-76F1-4BAD-B2B9-F12A86A50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030" y="14342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C9642FD-6BAC-4D33-9A96-6DC09343F68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334" y="3667875"/>
            <a:ext cx="3610488" cy="33438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2157188" y="1463299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0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003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5: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tam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vuông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cân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𝐵𝐶</m:t>
                    </m:r>
                    <m:r>
                      <a:rPr lang="en-US" sz="3200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Trên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vuông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với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lấy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điểm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𝑆𝐴</m:t>
                    </m:r>
                    <m:r>
                      <a:rPr lang="en-US" sz="3200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vi-VN" sz="32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số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𝑆𝐵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d>
                    <m:r>
                      <a:rPr lang="en-US" sz="3200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3200" i="1" smtClean="0">
                  <a:solidFill>
                    <a:schemeClr val="tx1"/>
                  </a:solidFill>
                  <a:latin typeface="Cambria Math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32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𝑆𝐵</m:t>
                          </m:r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,(</m:t>
                          </m:r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𝐴𝐵𝐶</m:t>
                          </m:r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</m:acc>
                      <m:r>
                        <a:rPr lang="en-US" sz="3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𝑆𝐵𝐴</m:t>
                          </m:r>
                        </m:e>
                      </m:acc>
                      <m:r>
                        <a:rPr lang="en-US" sz="3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</m:oMath>
                  </m:oMathPara>
                </a14:m>
                <a:endParaRPr lang="en-US" sz="3200" i="1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3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𝑆𝐴</m:t>
                          </m:r>
                        </m:num>
                        <m:den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n-US" sz="3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vi-VN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ad>
                                <m:radPr>
                                  <m:degHide m:val="on"/>
                                  <m:ctrlPr>
                                    <a:rPr lang="vi-VN" sz="3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3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vi-VN" sz="32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vi-VN" sz="32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den>
                          </m:f>
                        </m:den>
                      </m:f>
                      <m:r>
                        <a:rPr lang="en-US" sz="3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vi-VN" sz="3200" i="1">
                              <a:solidFill>
                                <a:schemeClr val="tx1"/>
                              </a:solidFill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lang="en-US" sz="3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2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=60°.</m:t>
                      </m:r>
                    </m:oMath>
                  </m:oMathPara>
                </a14:m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03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329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B60B65E-936D-44F1-B110-2A3599B51F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199" y="2359574"/>
            <a:ext cx="4133135" cy="37086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5807901" y="2345061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2003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6: 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tứ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diện</a:t>
                </a:r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𝐵𝐶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𝐵𝐷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nhau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vuông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với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nhau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từng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đôi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một.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định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nào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sau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đây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đúng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?</a:t>
                </a: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𝐴𝐶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𝐵𝐶𝐷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𝐴𝐶𝐵</m:t>
                        </m:r>
                      </m:e>
                    </m:acc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𝐴𝐷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𝐴𝐷𝐵</m:t>
                        </m:r>
                      </m:e>
                    </m:acc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0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𝐴𝐶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𝐴𝐵𝐷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𝐴𝐶𝐵</m:t>
                        </m:r>
                      </m:e>
                    </m:acc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𝐶𝐷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𝐴𝐵𝐷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0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0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0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3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vi-VN" sz="3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e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𝐶𝐷</m:t>
                            </m:r>
                          </m:e>
                        </m:eqArr>
                      </m:e>
                    </m:d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d>
                      <m:dPr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𝐵𝐶𝐷</m:t>
                        </m:r>
                      </m:e>
                    </m:d>
                  </m:oMath>
                </a14:m>
                <a:endParaRPr lang="vi-VN" sz="30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vi-VN" sz="3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𝐶𝐷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e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𝐶𝐷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</m:eqArr>
                      </m:e>
                    </m:d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vi-VN" sz="3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vi-VN" sz="30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𝐵𝐶𝐷</m:t>
                                </m:r>
                              </m:e>
                            </m:d>
                          </m:e>
                        </m:d>
                      </m:e>
                    </m:acc>
                    <m:r>
                      <a:rPr lang="en-US" sz="3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000" i="1">
                            <a:solidFill>
                              <a:schemeClr val="tx1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𝐴𝐶𝐵</m:t>
                        </m:r>
                      </m:e>
                    </m:acc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0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0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003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226" t="-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E9AC6569-76F1-4BAD-B2B9-F12A86A50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030" y="14342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 b="1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96C4E1-424E-4408-9189-02B401CB0EA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1" y="1164102"/>
            <a:ext cx="3671668" cy="34161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320059" y="3004456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4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7: 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lập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phương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mặt phẳng</a:t>
                </a:r>
                <a:r>
                  <a:rPr lang="vi-VN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sSup>
                          <m:sSupPr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320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𝐴𝐵𝐶𝐷</m:t>
                        </m:r>
                      </m:e>
                    </m:d>
                  </m:oMath>
                </a14:m>
                <a:endParaRPr lang="en-US" sz="3200" i="1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  <m:sSup>
                          <m:sSupPr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277" t="-800" r="-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E9AC6569-76F1-4BAD-B2B9-F12A86A50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030" y="16189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D66137-9062-41B7-9CDE-F648203787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291" y="2637839"/>
            <a:ext cx="4529797" cy="35579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/>
          <p:cNvSpPr/>
          <p:nvPr/>
        </p:nvSpPr>
        <p:spPr>
          <a:xfrm>
            <a:off x="5825446" y="1464721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1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8: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chóp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tam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vuông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cân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tại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𝐵𝐶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𝑆𝐴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𝑆𝐴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𝑆𝐵𝐶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𝑆𝐴𝐵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𝑆𝐴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endPara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𝑆𝐵𝐴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vi-VN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𝑡𝑎𝑛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𝑆𝐵𝐴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𝑆𝐴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𝑆𝐵𝐴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277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E9AC6569-76F1-4BAD-B2B9-F12A86A50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030" y="14342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78E8DB3-E48B-499F-967D-5F52732756D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498" y="1093763"/>
            <a:ext cx="3880692" cy="36048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2157187" y="2075544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4">
            <a:extLst>
              <a:ext uri="{FF2B5EF4-FFF2-40B4-BE49-F238E27FC236}">
                <a16:creationId xmlns="" xmlns:a16="http://schemas.microsoft.com/office/drawing/2014/main" id="{C747A885-F2D1-409F-9DDA-9CB0AA9B9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1" y="304406"/>
            <a:ext cx="11624711" cy="58477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11" descr="FIREWRK8">
            <a:extLst>
              <a:ext uri="{FF2B5EF4-FFF2-40B4-BE49-F238E27FC236}">
                <a16:creationId xmlns="" xmlns:a16="http://schemas.microsoft.com/office/drawing/2014/main" id="{C4BE1026-8D85-4517-A42B-961A508F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137" y="310114"/>
            <a:ext cx="690499" cy="60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AutoShape 2">
            <a:extLst>
              <a:ext uri="{FF2B5EF4-FFF2-40B4-BE49-F238E27FC236}">
                <a16:creationId xmlns="" xmlns:a16="http://schemas.microsoft.com/office/drawing/2014/main" id="{6512D224-3B8D-44B0-B24C-E08BAE30CDA9}"/>
              </a:ext>
            </a:extLst>
          </p:cNvPr>
          <p:cNvSpPr>
            <a:spLocks noChangeArrowheads="1"/>
          </p:cNvSpPr>
          <p:nvPr/>
        </p:nvSpPr>
        <p:spPr bwMode="ltGray">
          <a:xfrm rot="5400000">
            <a:off x="650700" y="2840878"/>
            <a:ext cx="4267202" cy="2214544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>
              <a:latin typeface="Arial" charset="0"/>
              <a:cs typeface="+mn-cs"/>
            </a:endParaRPr>
          </a:p>
        </p:txBody>
      </p:sp>
      <p:sp>
        <p:nvSpPr>
          <p:cNvPr id="70" name="AutoShape 13">
            <a:extLst>
              <a:ext uri="{FF2B5EF4-FFF2-40B4-BE49-F238E27FC236}">
                <a16:creationId xmlns="" xmlns:a16="http://schemas.microsoft.com/office/drawing/2014/main" id="{19C1E010-0A75-458A-AC1E-141C2C69720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96282" y="2134848"/>
            <a:ext cx="6149211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>
              <a:defRPr/>
            </a:pP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B.Ví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dụ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minh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họa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sp>
        <p:nvSpPr>
          <p:cNvPr id="71" name="AutoShape 15">
            <a:hlinkClick r:id="rId3" action="ppaction://hlinksldjump"/>
            <a:extLst>
              <a:ext uri="{FF2B5EF4-FFF2-40B4-BE49-F238E27FC236}">
                <a16:creationId xmlns="" xmlns:a16="http://schemas.microsoft.com/office/drawing/2014/main" id="{577AD902-088F-4ACE-8D4B-39C5325F42C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21318" y="1373808"/>
            <a:ext cx="5708175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>
              <a:defRPr/>
            </a:pPr>
            <a:r>
              <a:rPr lang="en-US" sz="3200" dirty="0"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A.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Lý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thuyết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sp>
        <p:nvSpPr>
          <p:cNvPr id="72" name="AutoShape 40">
            <a:extLst>
              <a:ext uri="{FF2B5EF4-FFF2-40B4-BE49-F238E27FC236}">
                <a16:creationId xmlns="" xmlns:a16="http://schemas.microsoft.com/office/drawing/2014/main" id="{43C051DC-C7D1-4F76-A0E4-E9725AEA57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99785" y="2903136"/>
            <a:ext cx="6871416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Phần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1</a:t>
            </a:r>
            <a:r>
              <a:rPr lang="en-US" sz="3200" b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. </a:t>
            </a:r>
            <a:r>
              <a:rPr lang="en-US" sz="3200" b="1" smtClean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Nhận biết</a:t>
            </a:r>
            <a:endParaRPr lang="en-US" sz="3200" b="1" dirty="0">
              <a:solidFill>
                <a:srgbClr val="0000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sp>
        <p:nvSpPr>
          <p:cNvPr id="73" name="AutoShape 42">
            <a:hlinkClick r:id="rId4" action="ppaction://hlinksldjump"/>
            <a:extLst>
              <a:ext uri="{FF2B5EF4-FFF2-40B4-BE49-F238E27FC236}">
                <a16:creationId xmlns="" xmlns:a16="http://schemas.microsoft.com/office/drawing/2014/main" id="{0FAF4748-6605-4C2C-B023-89CDD8CF2848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20215" y="4425179"/>
            <a:ext cx="7054187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>
              <a:defRPr/>
            </a:pPr>
            <a:r>
              <a:rPr lang="en-US" sz="3200" dirty="0"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Phần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3.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Vận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dụng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thấp</a:t>
            </a:r>
            <a:endParaRPr lang="en-US" sz="3200" b="1" dirty="0">
              <a:solidFill>
                <a:srgbClr val="0000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sp>
        <p:nvSpPr>
          <p:cNvPr id="74" name="AutoShape 51">
            <a:hlinkClick r:id="rId5" action="ppaction://hlinksldjump"/>
            <a:extLst>
              <a:ext uri="{FF2B5EF4-FFF2-40B4-BE49-F238E27FC236}">
                <a16:creationId xmlns="" xmlns:a16="http://schemas.microsoft.com/office/drawing/2014/main" id="{CE672B44-7DA4-451C-91C7-5C64339B421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25721" y="3690246"/>
            <a:ext cx="7229154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>
              <a:defRPr/>
            </a:pPr>
            <a:r>
              <a:rPr lang="en-US" sz="3200" dirty="0"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Phần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2</a:t>
            </a:r>
            <a:r>
              <a:rPr lang="en-US" sz="3200" b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. </a:t>
            </a:r>
            <a:r>
              <a:rPr lang="en-US" sz="3200" b="1" smtClean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Thông hiểu</a:t>
            </a:r>
            <a:endParaRPr lang="en-US" sz="3200" b="1" dirty="0">
              <a:solidFill>
                <a:srgbClr val="0000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sp>
        <p:nvSpPr>
          <p:cNvPr id="75" name="AutoShape 42">
            <a:hlinkClick r:id="rId6" action="ppaction://hlinksldjump"/>
            <a:extLst>
              <a:ext uri="{FF2B5EF4-FFF2-40B4-BE49-F238E27FC236}">
                <a16:creationId xmlns="" xmlns:a16="http://schemas.microsoft.com/office/drawing/2014/main" id="{CAD2B4EC-B821-40B2-B9F1-5D402438BD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3748205" y="5206815"/>
            <a:ext cx="6097288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>
              <a:defRPr/>
            </a:pPr>
            <a:r>
              <a:rPr lang="en-US" sz="3200" dirty="0"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Phần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4.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Vận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dụng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cao</a:t>
            </a:r>
            <a:endParaRPr lang="en-US" sz="3200" b="1" dirty="0">
              <a:solidFill>
                <a:srgbClr val="0000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grpSp>
        <p:nvGrpSpPr>
          <p:cNvPr id="76" name="Group 65">
            <a:extLst>
              <a:ext uri="{FF2B5EF4-FFF2-40B4-BE49-F238E27FC236}">
                <a16:creationId xmlns="" xmlns:a16="http://schemas.microsoft.com/office/drawing/2014/main" id="{E6473F85-1D8D-43BB-80CC-11DB85C4BC47}"/>
              </a:ext>
            </a:extLst>
          </p:cNvPr>
          <p:cNvGrpSpPr>
            <a:grpSpLocks/>
          </p:cNvGrpSpPr>
          <p:nvPr/>
        </p:nvGrpSpPr>
        <p:grpSpPr bwMode="auto">
          <a:xfrm>
            <a:off x="2739564" y="1726734"/>
            <a:ext cx="228600" cy="228600"/>
            <a:chOff x="8229600" y="5638800"/>
            <a:chExt cx="228600" cy="228600"/>
          </a:xfrm>
        </p:grpSpPr>
        <p:sp>
          <p:nvSpPr>
            <p:cNvPr id="77" name="Oval 76">
              <a:extLst>
                <a:ext uri="{FF2B5EF4-FFF2-40B4-BE49-F238E27FC236}">
                  <a16:creationId xmlns="" xmlns:a16="http://schemas.microsoft.com/office/drawing/2014/main" id="{7D6BBE25-4167-45A1-B925-33E722E7CF47}"/>
                </a:ext>
              </a:extLst>
            </p:cNvPr>
            <p:cNvSpPr/>
            <p:nvPr/>
          </p:nvSpPr>
          <p:spPr>
            <a:xfrm>
              <a:off x="8229600" y="5638800"/>
              <a:ext cx="228600" cy="228600"/>
            </a:xfrm>
            <a:prstGeom prst="ellipse">
              <a:avLst/>
            </a:prstGeom>
            <a:solidFill>
              <a:srgbClr val="FFFFCC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78" name="4-Point Star 35">
              <a:extLst>
                <a:ext uri="{FF2B5EF4-FFF2-40B4-BE49-F238E27FC236}">
                  <a16:creationId xmlns="" xmlns:a16="http://schemas.microsoft.com/office/drawing/2014/main" id="{14A72920-E183-4776-8D42-2F327B826210}"/>
                </a:ext>
              </a:extLst>
            </p:cNvPr>
            <p:cNvSpPr/>
            <p:nvPr/>
          </p:nvSpPr>
          <p:spPr>
            <a:xfrm>
              <a:off x="8229600" y="5638800"/>
              <a:ext cx="228600" cy="22860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grpSp>
        <p:nvGrpSpPr>
          <p:cNvPr id="79" name="Group 66">
            <a:extLst>
              <a:ext uri="{FF2B5EF4-FFF2-40B4-BE49-F238E27FC236}">
                <a16:creationId xmlns="" xmlns:a16="http://schemas.microsoft.com/office/drawing/2014/main" id="{95980423-CCF8-4D69-9A77-F2A58F96124E}"/>
              </a:ext>
            </a:extLst>
          </p:cNvPr>
          <p:cNvGrpSpPr>
            <a:grpSpLocks/>
          </p:cNvGrpSpPr>
          <p:nvPr/>
        </p:nvGrpSpPr>
        <p:grpSpPr bwMode="auto">
          <a:xfrm>
            <a:off x="3476285" y="2351930"/>
            <a:ext cx="228600" cy="228600"/>
            <a:chOff x="8229600" y="5638800"/>
            <a:chExt cx="228600" cy="228600"/>
          </a:xfrm>
        </p:grpSpPr>
        <p:sp>
          <p:nvSpPr>
            <p:cNvPr id="80" name="Oval 79">
              <a:extLst>
                <a:ext uri="{FF2B5EF4-FFF2-40B4-BE49-F238E27FC236}">
                  <a16:creationId xmlns="" xmlns:a16="http://schemas.microsoft.com/office/drawing/2014/main" id="{C2C4D8A0-5EC3-448A-B3A5-0C0BF86DE489}"/>
                </a:ext>
              </a:extLst>
            </p:cNvPr>
            <p:cNvSpPr/>
            <p:nvPr/>
          </p:nvSpPr>
          <p:spPr>
            <a:xfrm>
              <a:off x="8229600" y="5638800"/>
              <a:ext cx="228600" cy="228600"/>
            </a:xfrm>
            <a:prstGeom prst="ellipse">
              <a:avLst/>
            </a:prstGeom>
            <a:solidFill>
              <a:srgbClr val="FFFFCC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81" name="4-Point Star 38">
              <a:extLst>
                <a:ext uri="{FF2B5EF4-FFF2-40B4-BE49-F238E27FC236}">
                  <a16:creationId xmlns="" xmlns:a16="http://schemas.microsoft.com/office/drawing/2014/main" id="{5AD3CAD2-0803-42DA-ABD7-95040BA18166}"/>
                </a:ext>
              </a:extLst>
            </p:cNvPr>
            <p:cNvSpPr/>
            <p:nvPr/>
          </p:nvSpPr>
          <p:spPr>
            <a:xfrm>
              <a:off x="8229600" y="5638800"/>
              <a:ext cx="228600" cy="22860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grpSp>
        <p:nvGrpSpPr>
          <p:cNvPr id="82" name="Group 69">
            <a:extLst>
              <a:ext uri="{FF2B5EF4-FFF2-40B4-BE49-F238E27FC236}">
                <a16:creationId xmlns="" xmlns:a16="http://schemas.microsoft.com/office/drawing/2014/main" id="{8D9D2BD9-A944-4950-AA10-4B5766A678A4}"/>
              </a:ext>
            </a:extLst>
          </p:cNvPr>
          <p:cNvGrpSpPr>
            <a:grpSpLocks/>
          </p:cNvGrpSpPr>
          <p:nvPr/>
        </p:nvGrpSpPr>
        <p:grpSpPr bwMode="auto">
          <a:xfrm>
            <a:off x="3683495" y="3102371"/>
            <a:ext cx="228600" cy="228600"/>
            <a:chOff x="8229600" y="5638800"/>
            <a:chExt cx="228600" cy="228600"/>
          </a:xfrm>
        </p:grpSpPr>
        <p:sp>
          <p:nvSpPr>
            <p:cNvPr id="83" name="Oval 82">
              <a:extLst>
                <a:ext uri="{FF2B5EF4-FFF2-40B4-BE49-F238E27FC236}">
                  <a16:creationId xmlns="" xmlns:a16="http://schemas.microsoft.com/office/drawing/2014/main" id="{3107472B-7956-4822-9C6A-9891AB0838BA}"/>
                </a:ext>
              </a:extLst>
            </p:cNvPr>
            <p:cNvSpPr/>
            <p:nvPr/>
          </p:nvSpPr>
          <p:spPr>
            <a:xfrm>
              <a:off x="8229600" y="5638800"/>
              <a:ext cx="228600" cy="228600"/>
            </a:xfrm>
            <a:prstGeom prst="ellipse">
              <a:avLst/>
            </a:prstGeom>
            <a:solidFill>
              <a:srgbClr val="FFFFCC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84" name="4-Point Star 41">
              <a:extLst>
                <a:ext uri="{FF2B5EF4-FFF2-40B4-BE49-F238E27FC236}">
                  <a16:creationId xmlns="" xmlns:a16="http://schemas.microsoft.com/office/drawing/2014/main" id="{89A25397-347B-47A0-A5F8-0041A9C22E3D}"/>
                </a:ext>
              </a:extLst>
            </p:cNvPr>
            <p:cNvSpPr/>
            <p:nvPr/>
          </p:nvSpPr>
          <p:spPr>
            <a:xfrm>
              <a:off x="8229600" y="5638800"/>
              <a:ext cx="228600" cy="22860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grpSp>
        <p:nvGrpSpPr>
          <p:cNvPr id="85" name="Group 74">
            <a:extLst>
              <a:ext uri="{FF2B5EF4-FFF2-40B4-BE49-F238E27FC236}">
                <a16:creationId xmlns="" xmlns:a16="http://schemas.microsoft.com/office/drawing/2014/main" id="{72026C21-6757-497F-8CD2-85B3C2E125E0}"/>
              </a:ext>
            </a:extLst>
          </p:cNvPr>
          <p:cNvGrpSpPr>
            <a:grpSpLocks/>
          </p:cNvGrpSpPr>
          <p:nvPr/>
        </p:nvGrpSpPr>
        <p:grpSpPr bwMode="auto">
          <a:xfrm>
            <a:off x="3758604" y="3920277"/>
            <a:ext cx="228600" cy="228600"/>
            <a:chOff x="8229600" y="5638800"/>
            <a:chExt cx="228600" cy="228600"/>
          </a:xfrm>
        </p:grpSpPr>
        <p:sp>
          <p:nvSpPr>
            <p:cNvPr id="86" name="Oval 85">
              <a:extLst>
                <a:ext uri="{FF2B5EF4-FFF2-40B4-BE49-F238E27FC236}">
                  <a16:creationId xmlns="" xmlns:a16="http://schemas.microsoft.com/office/drawing/2014/main" id="{C7EEFD93-2DED-47A4-B949-2CA6B758A63C}"/>
                </a:ext>
              </a:extLst>
            </p:cNvPr>
            <p:cNvSpPr/>
            <p:nvPr/>
          </p:nvSpPr>
          <p:spPr>
            <a:xfrm>
              <a:off x="8229600" y="5638800"/>
              <a:ext cx="228600" cy="228600"/>
            </a:xfrm>
            <a:prstGeom prst="ellipse">
              <a:avLst/>
            </a:prstGeom>
            <a:solidFill>
              <a:srgbClr val="FFFFCC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87" name="4-Point Star 44">
              <a:extLst>
                <a:ext uri="{FF2B5EF4-FFF2-40B4-BE49-F238E27FC236}">
                  <a16:creationId xmlns="" xmlns:a16="http://schemas.microsoft.com/office/drawing/2014/main" id="{854D6027-38EA-48A2-862A-7731C4E9A776}"/>
                </a:ext>
              </a:extLst>
            </p:cNvPr>
            <p:cNvSpPr/>
            <p:nvPr/>
          </p:nvSpPr>
          <p:spPr>
            <a:xfrm>
              <a:off x="8229600" y="5638800"/>
              <a:ext cx="228600" cy="22860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grpSp>
        <p:nvGrpSpPr>
          <p:cNvPr id="88" name="Group 77">
            <a:extLst>
              <a:ext uri="{FF2B5EF4-FFF2-40B4-BE49-F238E27FC236}">
                <a16:creationId xmlns="" xmlns:a16="http://schemas.microsoft.com/office/drawing/2014/main" id="{3B0D3E39-21F0-454D-A91F-D4D9485F53F7}"/>
              </a:ext>
            </a:extLst>
          </p:cNvPr>
          <p:cNvGrpSpPr>
            <a:grpSpLocks/>
          </p:cNvGrpSpPr>
          <p:nvPr/>
        </p:nvGrpSpPr>
        <p:grpSpPr bwMode="auto">
          <a:xfrm>
            <a:off x="3696281" y="4674243"/>
            <a:ext cx="228600" cy="228600"/>
            <a:chOff x="8229600" y="5638800"/>
            <a:chExt cx="228600" cy="228600"/>
          </a:xfrm>
        </p:grpSpPr>
        <p:sp>
          <p:nvSpPr>
            <p:cNvPr id="89" name="Oval 88">
              <a:extLst>
                <a:ext uri="{FF2B5EF4-FFF2-40B4-BE49-F238E27FC236}">
                  <a16:creationId xmlns="" xmlns:a16="http://schemas.microsoft.com/office/drawing/2014/main" id="{1AA7808C-76D5-4371-8E22-51EE89183C20}"/>
                </a:ext>
              </a:extLst>
            </p:cNvPr>
            <p:cNvSpPr/>
            <p:nvPr/>
          </p:nvSpPr>
          <p:spPr>
            <a:xfrm>
              <a:off x="8229600" y="5638800"/>
              <a:ext cx="228600" cy="228600"/>
            </a:xfrm>
            <a:prstGeom prst="ellipse">
              <a:avLst/>
            </a:prstGeom>
            <a:solidFill>
              <a:srgbClr val="FFFFCC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90" name="4-Point Star 47">
              <a:extLst>
                <a:ext uri="{FF2B5EF4-FFF2-40B4-BE49-F238E27FC236}">
                  <a16:creationId xmlns="" xmlns:a16="http://schemas.microsoft.com/office/drawing/2014/main" id="{58B872AF-F601-4738-B10F-A640D8213704}"/>
                </a:ext>
              </a:extLst>
            </p:cNvPr>
            <p:cNvSpPr/>
            <p:nvPr/>
          </p:nvSpPr>
          <p:spPr>
            <a:xfrm>
              <a:off x="8229600" y="5638800"/>
              <a:ext cx="228600" cy="22860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grpSp>
        <p:nvGrpSpPr>
          <p:cNvPr id="91" name="Group 80">
            <a:extLst>
              <a:ext uri="{FF2B5EF4-FFF2-40B4-BE49-F238E27FC236}">
                <a16:creationId xmlns="" xmlns:a16="http://schemas.microsoft.com/office/drawing/2014/main" id="{BEE9A61B-18E2-4126-87AF-DA029539450E}"/>
              </a:ext>
            </a:extLst>
          </p:cNvPr>
          <p:cNvGrpSpPr>
            <a:grpSpLocks/>
          </p:cNvGrpSpPr>
          <p:nvPr/>
        </p:nvGrpSpPr>
        <p:grpSpPr bwMode="auto">
          <a:xfrm>
            <a:off x="3430032" y="5386587"/>
            <a:ext cx="228600" cy="228600"/>
            <a:chOff x="8229600" y="5638800"/>
            <a:chExt cx="228600" cy="228600"/>
          </a:xfrm>
        </p:grpSpPr>
        <p:sp>
          <p:nvSpPr>
            <p:cNvPr id="92" name="Oval 91">
              <a:extLst>
                <a:ext uri="{FF2B5EF4-FFF2-40B4-BE49-F238E27FC236}">
                  <a16:creationId xmlns="" xmlns:a16="http://schemas.microsoft.com/office/drawing/2014/main" id="{BA0677D4-62DB-4284-8B2F-798B1119ED4E}"/>
                </a:ext>
              </a:extLst>
            </p:cNvPr>
            <p:cNvSpPr/>
            <p:nvPr/>
          </p:nvSpPr>
          <p:spPr>
            <a:xfrm>
              <a:off x="8229600" y="5638800"/>
              <a:ext cx="228600" cy="228600"/>
            </a:xfrm>
            <a:prstGeom prst="ellipse">
              <a:avLst/>
            </a:prstGeom>
            <a:solidFill>
              <a:srgbClr val="FFFFCC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93" name="4-Point Star 50">
              <a:extLst>
                <a:ext uri="{FF2B5EF4-FFF2-40B4-BE49-F238E27FC236}">
                  <a16:creationId xmlns="" xmlns:a16="http://schemas.microsoft.com/office/drawing/2014/main" id="{B6821D32-36E3-4DFF-8181-D5A24B05B1BF}"/>
                </a:ext>
              </a:extLst>
            </p:cNvPr>
            <p:cNvSpPr/>
            <p:nvPr/>
          </p:nvSpPr>
          <p:spPr>
            <a:xfrm>
              <a:off x="8229600" y="5638800"/>
              <a:ext cx="228600" cy="22860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sp>
        <p:nvSpPr>
          <p:cNvPr id="94" name="Oval 93">
            <a:extLst>
              <a:ext uri="{FF2B5EF4-FFF2-40B4-BE49-F238E27FC236}">
                <a16:creationId xmlns="" xmlns:a16="http://schemas.microsoft.com/office/drawing/2014/main" id="{A4E24E9A-81B4-4290-BC44-FC215AE743B6}"/>
              </a:ext>
            </a:extLst>
          </p:cNvPr>
          <p:cNvSpPr/>
          <p:nvPr/>
        </p:nvSpPr>
        <p:spPr>
          <a:xfrm>
            <a:off x="502780" y="2120057"/>
            <a:ext cx="3087805" cy="3870647"/>
          </a:xfrm>
          <a:prstGeom prst="ellipse">
            <a:avLst/>
          </a:prstGeom>
          <a:solidFill>
            <a:srgbClr val="FFFFCC"/>
          </a:solidFill>
          <a:ln>
            <a:solidFill>
              <a:srgbClr val="C0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95" name="AutoShape 42">
            <a:extLst>
              <a:ext uri="{FF2B5EF4-FFF2-40B4-BE49-F238E27FC236}">
                <a16:creationId xmlns="" xmlns:a16="http://schemas.microsoft.com/office/drawing/2014/main" id="{48D6109D-698F-4E02-A46F-683DA1DC394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31785" y="6006685"/>
            <a:ext cx="6204107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C.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tập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tự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luyện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grpSp>
        <p:nvGrpSpPr>
          <p:cNvPr id="96" name="Group 80">
            <a:extLst>
              <a:ext uri="{FF2B5EF4-FFF2-40B4-BE49-F238E27FC236}">
                <a16:creationId xmlns="" xmlns:a16="http://schemas.microsoft.com/office/drawing/2014/main" id="{AC539B52-E89A-4065-86E0-6866CAD50144}"/>
              </a:ext>
            </a:extLst>
          </p:cNvPr>
          <p:cNvGrpSpPr>
            <a:grpSpLocks/>
          </p:cNvGrpSpPr>
          <p:nvPr/>
        </p:nvGrpSpPr>
        <p:grpSpPr bwMode="auto">
          <a:xfrm>
            <a:off x="2803185" y="5944008"/>
            <a:ext cx="228600" cy="228600"/>
            <a:chOff x="8229600" y="5638800"/>
            <a:chExt cx="228600" cy="228600"/>
          </a:xfrm>
        </p:grpSpPr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E8602C37-FF86-4E2F-B116-7D46095D5DE7}"/>
                </a:ext>
              </a:extLst>
            </p:cNvPr>
            <p:cNvSpPr/>
            <p:nvPr/>
          </p:nvSpPr>
          <p:spPr>
            <a:xfrm>
              <a:off x="8229600" y="5638800"/>
              <a:ext cx="228600" cy="228600"/>
            </a:xfrm>
            <a:prstGeom prst="ellipse">
              <a:avLst/>
            </a:prstGeom>
            <a:solidFill>
              <a:srgbClr val="FFFFCC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98" name="4-Point Star 89">
              <a:extLst>
                <a:ext uri="{FF2B5EF4-FFF2-40B4-BE49-F238E27FC236}">
                  <a16:creationId xmlns="" xmlns:a16="http://schemas.microsoft.com/office/drawing/2014/main" id="{A3A64552-4792-4C13-BB68-54D85A1E3FFF}"/>
                </a:ext>
              </a:extLst>
            </p:cNvPr>
            <p:cNvSpPr/>
            <p:nvPr/>
          </p:nvSpPr>
          <p:spPr>
            <a:xfrm>
              <a:off x="8229600" y="5638800"/>
              <a:ext cx="228600" cy="22860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4800" y="308133"/>
            <a:ext cx="1105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CĐ42_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TRONG KHÔNG GIAN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9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5" grpId="0" animBg="1"/>
      <p:bldP spid="9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9: 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chóp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𝑆𝐴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𝑆𝐵𝐶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nào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sau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đây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?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𝑆𝐵𝐴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       </a:t>
                </a:r>
                <a:endParaRPr lang="en-US" sz="3200" smtClean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𝑆𝐶𝐴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𝑆𝐼𝐴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en-US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điểm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𝑆𝐶𝐵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𝑆𝐵𝐶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𝑆𝐴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d>
                      <m:dPr>
                        <m:ctrlPr>
                          <a:rPr lang="en-US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3200" i="1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𝑆𝐵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𝑆𝐵𝐶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);(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𝑆𝐵𝐴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277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BF3CAC9-49B0-4974-8E46-794AC8FD35A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541" y="1097280"/>
            <a:ext cx="3595102" cy="27115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338513" y="1494972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0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10: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chóp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đáy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hình vuông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Đường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thẳng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𝑆𝐴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vuông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với mặt phẳng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đáy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𝑆𝐴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𝑆𝐶𝐷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𝛼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khi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đó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𝑡𝑎𝑛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nhận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trị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nào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trong các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trị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sau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?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sz="32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20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Dễ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𝑆𝐴𝐷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𝑆𝐷𝐴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277" t="-800" r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A68B45A-76DA-4A5F-9371-9E298268D23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144" y="1912437"/>
            <a:ext cx="4059336" cy="30331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3782786" y="3788229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6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8697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11: 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chóp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đáy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hình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thoi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𝐵𝐴𝐷</m:t>
                        </m:r>
                      </m:e>
                    </m:acc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𝑆𝐴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𝑆𝐵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𝑆𝐷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𝑡𝑎𝑛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𝜑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𝑆𝐵𝐷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1.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C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𝑆𝐵𝐷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𝐴𝐵𝐶𝐷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𝑆𝐺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𝐴𝐵𝐶𝐷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𝐺𝑂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endParaRPr lang="en-US" sz="3200" i="1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𝜑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200" i="1" smtClean="0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𝑆𝑂𝐺</m:t>
                          </m:r>
                        </m:e>
                      </m:acc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𝜑</m:t>
                          </m:r>
                        </m:e>
                      </m:func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𝑆𝐺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𝑂𝐺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</m:rad>
                      <m:r>
                        <a:rPr lang="en-US" sz="32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97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277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C3B18BD-92E4-40AD-A304-A72518028C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664" y="1350498"/>
            <a:ext cx="4829175" cy="31112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260339" y="2554515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6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id="{443E7128-81FF-4191-A928-6552372464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8025" y="27703"/>
                <a:ext cx="11980102" cy="68078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12: 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tứ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,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vuông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với mặt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, tam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𝐵𝐶𝐷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 vuông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.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Khẳng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𝐴𝐵𝐷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𝐵𝐶𝐷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𝐴𝐶𝐵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𝐴𝐷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𝐴𝐷𝐵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𝐴𝐵𝐷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𝐶𝐵𝐴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en-US" sz="320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b="1" smtClean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⊥(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𝐵𝐶𝐷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hình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lên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𝐵𝐶𝐷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𝐵𝐶𝐷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;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e>
                        </m:d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𝐴𝐶𝐵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vi-VN" sz="3200" dirty="0">
                  <a:latin typeface="Times New Roman" panose="02020603050405020304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3E7128-81FF-4191-A928-655237246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25" y="27703"/>
                <a:ext cx="11980102" cy="6807896"/>
              </a:xfrm>
              <a:prstGeom prst="rect">
                <a:avLst/>
              </a:prstGeom>
              <a:blipFill rotWithShape="1">
                <a:blip r:embed="rId2"/>
                <a:stretch>
                  <a:fillRect l="-1272" t="-1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3AA4CA2-75A7-4FAC-B65C-3CD536A902E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08" y="829995"/>
            <a:ext cx="3995225" cy="32496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233133" y="1582058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6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id="{443E7128-81FF-4191-A928-6552372464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1898" y="27703"/>
                <a:ext cx="11980102" cy="68078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13: 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ABC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SA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vuông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với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ABC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là tam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vuông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cân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. Cho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dài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các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SA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AB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.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SB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ABC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là: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𝑆𝐵𝐴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𝐴𝑆𝐶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𝑆𝐴𝐵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𝑆𝐵𝐶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𝑆𝐴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⊥(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là hình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S lên (ABC)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là hình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SB lên (ABC)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⇒(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𝑆𝐵𝐴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3E7128-81FF-4191-A928-655237246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98" y="27703"/>
                <a:ext cx="11980102" cy="6807896"/>
              </a:xfrm>
              <a:prstGeom prst="rect">
                <a:avLst/>
              </a:prstGeom>
              <a:blipFill rotWithShape="1">
                <a:blip r:embed="rId2"/>
                <a:stretch>
                  <a:fillRect l="-1323" t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CABBC78-5BFE-4C01-AA73-096F315BE00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444" y="956603"/>
            <a:ext cx="4154658" cy="39552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293538" y="2090058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3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="" xmlns:a16="http://schemas.microsoft.com/office/drawing/2014/main" id="{443E7128-81FF-4191-A928-65523724642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11898" y="27703"/>
                <a:ext cx="11980102" cy="6807896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en-US" sz="32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14: 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2 mặt phẳng (P) và (Q)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tuyến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2 mặt phẳng (P) và (Q) không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phải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đây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lần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2 mặt phẳng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lần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 2 mặt phẳng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vuông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a.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 và b’, trong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trong (P) và vuông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a,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còn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b’ là hình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b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(Q).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 vuông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(P) và hình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b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(Q).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(P)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(Q).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lv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3E7128-81FF-4191-A928-6552372464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11898" y="27703"/>
                <a:ext cx="11980102" cy="6807896"/>
              </a:xfrm>
              <a:blipFill rotWithShape="1">
                <a:blip r:embed="rId2"/>
                <a:stretch>
                  <a:fillRect l="-1323" t="-806" b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299355" y="4542973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hlinkClick r:id="rId3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hlinkClick r:id="rId4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0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EDAF9AA-E5F7-4C27-A8FF-2410F51A30D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13" y="2742313"/>
            <a:ext cx="4681073" cy="378464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id="{443E7128-81FF-4191-A928-6552372464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1898" y="27703"/>
                <a:ext cx="11980102" cy="68078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15: 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S.ABCD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là hình vuông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O  , SA vuông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với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ABCD.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mặt phẳng (SBD) và (ABD) là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đây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𝑆𝐵𝐴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           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  <a:r>
                  <a:rPr lang="en-US" sz="32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𝑆𝑂𝐴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     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C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𝑆𝐶𝐴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 </a:t>
                </a: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𝑆𝐷𝐴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 B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3E7128-81FF-4191-A928-655237246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98" y="27703"/>
                <a:ext cx="11980102" cy="6807896"/>
              </a:xfrm>
              <a:prstGeom prst="rect">
                <a:avLst/>
              </a:prstGeom>
              <a:blipFill rotWithShape="1">
                <a:blip r:embed="rId3"/>
                <a:stretch>
                  <a:fillRect l="-1323" t="-806" r="-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sosceles Triangle 6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673025" y="2090060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1: 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Cho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tứ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ABCD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a.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AB và CD.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𝐴𝐷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𝐶𝐷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𝐴𝐷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vi-VN" sz="32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vi-VN" sz="32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𝐶𝐷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𝐶𝐷</m:t>
                            </m:r>
                          </m:e>
                        </m:acc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vi-VN" sz="32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𝐴𝐵</m:t>
                                </m:r>
                              </m:e>
                            </m:acc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vi-VN" sz="32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𝐶𝐷</m:t>
                                </m:r>
                              </m:e>
                            </m:acc>
                          </m:e>
                        </m: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vi-VN" sz="32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</m:acc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acc>
                              <m:accPr>
                                <m:chr m:val="⃗"/>
                                <m:ctrlPr>
                                  <a:rPr lang="vi-VN" sz="32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vi-VN" sz="32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</m:d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vi-VN" sz="32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</m:acc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acc>
                              <m:accPr>
                                <m:chr m:val="⃗"/>
                                <m:ctrlPr>
                                  <a:rPr lang="vi-VN" sz="32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</m: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acc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acc>
                          <m:accPr>
                            <m:chr m:val="⃗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acc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f>
                          <m:fPr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f>
                          <m:fPr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num>
                      <m:den>
                        <m:sSup>
                          <m:sSupPr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vi-VN" sz="3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</m:acc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vi-VN" sz="3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𝐶𝐷</m:t>
                            </m:r>
                          </m:e>
                        </m:acc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277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2226DFF-B050-462C-8679-1E5F6D748D5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482" y="717452"/>
            <a:ext cx="3106176" cy="34172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3995059" y="1465945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9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2: 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Cho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tứ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tròn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ngoại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tiếp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𝐵𝐶𝐷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𝐴𝑂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𝐶𝐷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bao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nhiêu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?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𝐴𝑂</m:t>
                        </m:r>
                      </m:e>
                    </m:acc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𝐶𝐷</m:t>
                        </m:r>
                      </m:e>
                    </m:acc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𝐶𝑂</m:t>
                            </m:r>
                          </m:e>
                        </m:acc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fr-FR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</m:t>
                            </m:r>
                          </m:e>
                        </m:acc>
                      </m:e>
                    </m:d>
                    <m:acc>
                      <m:accPr>
                        <m:chr m:val="⃗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𝐶𝐷</m:t>
                        </m:r>
                      </m:e>
                    </m:acc>
                  </m:oMath>
                </a14:m>
                <a:endParaRPr lang="vi-VN" sz="3200" i="1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𝐶𝑂</m:t>
                          </m:r>
                        </m:e>
                      </m:acc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𝐶𝐷</m:t>
                          </m:r>
                        </m:e>
                      </m:acc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𝐶𝐴</m:t>
                          </m:r>
                        </m:e>
                      </m:acc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𝐶𝐷</m:t>
                          </m:r>
                        </m:e>
                      </m:acc>
                    </m:oMath>
                  </m:oMathPara>
                </a14:m>
                <a:endParaRPr lang="en-US" sz="3200" i="1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𝐶𝑂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𝐶𝐷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func>
                      <m:sSup>
                        <m:sSupPr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𝐶𝐴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𝐶𝐷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unc>
                        <m:funcPr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e>
                      </m:func>
                      <m:sSup>
                        <m:sSupPr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fr-FR" sz="3200" i="1" smtClean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vi-VN" sz="32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vi-VN" sz="32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vi-VN" sz="32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vi-VN" sz="3200" i="1">
                              <a:latin typeface="Cambria Math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vi-VN" sz="3200" i="1">
                                  <a:latin typeface="Cambria Math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fr-FR" sz="32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=0.</m:t>
                      </m:r>
                    </m:oMath>
                  </m:oMathPara>
                </a14:m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𝐴𝑂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277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D1A3FD-D469-4B33-AF6D-F8DF57BFBA8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49" y="1280160"/>
            <a:ext cx="3713871" cy="37701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3985980" y="1480461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2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3: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chóp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đáy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hình vuông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các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bên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đều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Gọi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lần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lượt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trung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điểm của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Số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đo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của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𝑀𝑁</m:t>
                        </m:r>
                        <m:r>
                          <a:rPr lang="en-US" sz="32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𝑆𝐶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: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4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6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fr-FR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𝑆𝐴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𝑆𝐶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𝑆𝐴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lại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𝑆𝐴𝐶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lí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Pitago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𝑆𝐴𝐶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𝐴𝑆𝐶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𝑆𝐶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𝑆𝐴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𝑆𝐶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277" t="-800" r="-409" b="-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E9AC6569-76F1-4BAD-B2B9-F12A86A50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030" y="16189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4B25FE-9BB6-4AEC-BD89-C2DB5817FA3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6287" r="48138" b="26746"/>
          <a:stretch>
            <a:fillRect/>
          </a:stretch>
        </p:blipFill>
        <p:spPr bwMode="auto">
          <a:xfrm>
            <a:off x="7933067" y="1407921"/>
            <a:ext cx="3712991" cy="362011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/>
          <p:cNvSpPr/>
          <p:nvPr/>
        </p:nvSpPr>
        <p:spPr>
          <a:xfrm>
            <a:off x="5796418" y="2002972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rId4" action="ppaction://hlinksldjump"/>
          </p:cNvPr>
          <p:cNvSpPr/>
          <p:nvPr/>
        </p:nvSpPr>
        <p:spPr>
          <a:xfrm rot="16200000">
            <a:off x="10795909" y="6203063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hlinkClick r:id="rId5" action="ppaction://hlinksldjump"/>
          </p:cNvPr>
          <p:cNvSpPr/>
          <p:nvPr/>
        </p:nvSpPr>
        <p:spPr>
          <a:xfrm rot="5400000">
            <a:off x="11292861" y="6209691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4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0">
            <a:extLst>
              <a:ext uri="{FF2B5EF4-FFF2-40B4-BE49-F238E27FC236}">
                <a16:creationId xmlns="" xmlns:a16="http://schemas.microsoft.com/office/drawing/2014/main" id="{43C051DC-C7D1-4F76-A0E4-E9725AEA57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04335" y="788586"/>
            <a:ext cx="6871416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  Phần 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1</a:t>
            </a:r>
            <a:r>
              <a:rPr lang="en-US" sz="3200" b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. Nhận biết</a:t>
            </a:r>
            <a:endParaRPr lang="en-US" sz="3200" b="1" dirty="0">
              <a:solidFill>
                <a:srgbClr val="0000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3181350" y="449580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5219700" y="4495799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7162800" y="449580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9256713" y="449580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hlinkClick r:id="rId6" action="ppaction://hlinksldjump"/>
          </p:cNvPr>
          <p:cNvSpPr txBox="1"/>
          <p:nvPr/>
        </p:nvSpPr>
        <p:spPr>
          <a:xfrm>
            <a:off x="3181350" y="3506061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hlinkClick r:id="rId7" action="ppaction://hlinksldjump"/>
          </p:cNvPr>
          <p:cNvSpPr txBox="1"/>
          <p:nvPr/>
        </p:nvSpPr>
        <p:spPr>
          <a:xfrm>
            <a:off x="5219699" y="3506062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hlinkClick r:id="rId8" action="ppaction://hlinksldjump"/>
          </p:cNvPr>
          <p:cNvSpPr txBox="1"/>
          <p:nvPr/>
        </p:nvSpPr>
        <p:spPr>
          <a:xfrm>
            <a:off x="7162800" y="35375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Câu 9</a:t>
            </a:r>
          </a:p>
        </p:txBody>
      </p:sp>
      <p:sp>
        <p:nvSpPr>
          <p:cNvPr id="12" name="TextBox 11">
            <a:hlinkClick r:id="rId9" action="ppaction://hlinksldjump"/>
          </p:cNvPr>
          <p:cNvSpPr txBox="1"/>
          <p:nvPr/>
        </p:nvSpPr>
        <p:spPr>
          <a:xfrm>
            <a:off x="9190038" y="35375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hlinkClick r:id="rId10" action="ppaction://hlinksldjump"/>
          </p:cNvPr>
          <p:cNvSpPr txBox="1"/>
          <p:nvPr/>
        </p:nvSpPr>
        <p:spPr>
          <a:xfrm>
            <a:off x="9175751" y="25394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14" name="TextBox 13">
            <a:hlinkClick r:id="rId11" action="ppaction://hlinksldjump"/>
          </p:cNvPr>
          <p:cNvSpPr txBox="1"/>
          <p:nvPr/>
        </p:nvSpPr>
        <p:spPr>
          <a:xfrm>
            <a:off x="7162800" y="25394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5" name="TextBox 14">
            <a:hlinkClick r:id="rId12" action="ppaction://hlinksldjump"/>
          </p:cNvPr>
          <p:cNvSpPr txBox="1"/>
          <p:nvPr/>
        </p:nvSpPr>
        <p:spPr>
          <a:xfrm>
            <a:off x="5219700" y="25394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6" name="TextBox 15">
            <a:hlinkClick r:id="rId13" action="ppaction://hlinksldjump"/>
          </p:cNvPr>
          <p:cNvSpPr txBox="1"/>
          <p:nvPr/>
        </p:nvSpPr>
        <p:spPr>
          <a:xfrm>
            <a:off x="3152775" y="25088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7" name="TextBox 16">
            <a:hlinkClick r:id="rId14" action="ppaction://hlinksldjump"/>
          </p:cNvPr>
          <p:cNvSpPr txBox="1"/>
          <p:nvPr/>
        </p:nvSpPr>
        <p:spPr>
          <a:xfrm>
            <a:off x="1123950" y="451485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hlinkClick r:id="rId15" action="ppaction://hlinksldjump"/>
          </p:cNvPr>
          <p:cNvSpPr txBox="1"/>
          <p:nvPr/>
        </p:nvSpPr>
        <p:spPr>
          <a:xfrm>
            <a:off x="1123950" y="3525111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19" name="TextBox 18">
            <a:hlinkClick r:id="rId16" action="ppaction://hlinksldjump"/>
          </p:cNvPr>
          <p:cNvSpPr txBox="1"/>
          <p:nvPr/>
        </p:nvSpPr>
        <p:spPr>
          <a:xfrm>
            <a:off x="1095375" y="252787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0" name="Isosceles Triangle 19">
            <a:hlinkClick r:id="rId17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hlinkClick r:id="rId18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1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4: 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chóp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đáy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tam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vuông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huyền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𝐵𝐶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Hình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chiếu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vuông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trùng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với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trung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điểm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Biết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𝑆𝐵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số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đo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của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𝑆𝐴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30°.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45°.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60°.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75°.</m:t>
                    </m:r>
                  </m:oMath>
                </a14:m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𝑆𝐵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hình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𝑆𝐴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lên</a:t>
                </a:r>
                <a:r>
                  <a:rPr lang="en-US" sz="32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𝑚𝑝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𝑆𝐴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𝐴𝐵𝐶</m:t>
                            </m:r>
                          </m:e>
                        </m:d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𝑆𝐴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𝑆𝑀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𝑆𝐴𝑀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dụng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Pytago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𝑆𝑀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  <m:sSup>
                          <m:sSupPr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  <m:sSup>
                          <m:sSupPr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𝑆𝐴𝑀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𝑆𝐴𝑀</m:t>
                            </m:r>
                          </m:e>
                        </m:acc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𝑆𝑀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𝑆𝐴𝑀</m:t>
                        </m:r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277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E46134-ABCF-49F2-8209-84211149CFB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92" y="1611007"/>
            <a:ext cx="3360188" cy="331268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4000496" y="2002972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1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-29028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5: 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chóp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tứ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đều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tất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cả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các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đều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a</m:t>
                    </m:r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Tính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cosin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của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mặt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bên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mặt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đáy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	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000" i="1"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	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	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0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000" i="1"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0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điểm của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hình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chóp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𝑆𝑂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d>
                      <m:d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điểm của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mặt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bên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𝑆𝐵𝐶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mặt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3000" dirty="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𝑆𝐵𝐶</m:t>
                        </m:r>
                      </m:e>
                    </m:d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𝐴𝐵𝐶𝐷</m:t>
                        </m:r>
                      </m:e>
                    </m:d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𝑆𝐻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𝑂𝐻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𝑆𝐻𝑂</m:t>
                        </m:r>
                      </m:e>
                    </m:acc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𝑆𝐻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tam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𝑆𝐵𝐶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𝑆𝐻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vi-VN" sz="30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𝑆𝑂𝐻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𝑂𝐻</m:t>
                        </m:r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𝑆𝐻</m:t>
                        </m:r>
                      </m:den>
                    </m:f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vi-VN" sz="30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vi-VN" sz="30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ad>
                              <m:radPr>
                                <m:degHide m:val="on"/>
                                <m:ctrlPr>
                                  <a:rPr lang="vi-VN" sz="3000" i="1">
                                    <a:latin typeface="Cambria Math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0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den>
                    </m:f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0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vi-VN" sz="3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vi-VN" sz="3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-29028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175" t="-711" b="-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E9AC6569-76F1-4BAD-B2B9-F12A86A50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030" y="16189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5CA5FDB-7BA2-4F89-B19C-7D92FF27CC6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047" y="465992"/>
            <a:ext cx="3878433" cy="29630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/>
          <p:cNvSpPr/>
          <p:nvPr/>
        </p:nvSpPr>
        <p:spPr>
          <a:xfrm>
            <a:off x="2128157" y="1479410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8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6:</a:t>
                </a:r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chóp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30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đáy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tam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vuông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tại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</m:t>
                    </m:r>
                    <m:r>
                      <a:rPr lang="en-US" sz="30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en-US" sz="30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𝐵𝐶</m:t>
                    </m:r>
                    <m:r>
                      <a:rPr lang="en-US" sz="30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bên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𝑆𝐴</m:t>
                    </m:r>
                    <m:r>
                      <a:rPr lang="en-US" sz="30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3000" i="1"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vuông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với mặt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đáy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Gọi</a:t>
                </a:r>
                <a:r>
                  <a:rPr lang="en-US" sz="3000" dirty="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𝑀</m:t>
                    </m:r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trung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điểm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</m:t>
                    </m:r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tính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tan của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hai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𝑆𝑀𝐶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mặt </a:t>
                </a:r>
                <a:r>
                  <a:rPr lang="en-US" sz="30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đáy</a:t>
                </a:r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0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30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</a:t>
                </a:r>
                <a:r>
                  <a:rPr lang="en-US" sz="30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000" smtClean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0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30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0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Kẻ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</a:rPr>
                      <m:t>𝐴𝐻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𝐶𝑀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vi-VN" sz="30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vi-VN" sz="30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𝐶𝑀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𝐴𝐻</m:t>
                            </m:r>
                          </m:e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𝐶𝑀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𝑆𝐴</m:t>
                            </m:r>
                          </m:e>
                        </m:eqArr>
                      </m:e>
                    </m:d>
                    <m:r>
                      <a:rPr lang="en-US" sz="3000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𝐶𝑀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𝑆𝐴𝐻</m:t>
                        </m:r>
                      </m:e>
                    </m:d>
                  </m:oMath>
                </a14:m>
                <a:endParaRPr lang="vi-VN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vi-VN" sz="3000" i="1">
                              <a:latin typeface="Cambria Math"/>
                            </a:rPr>
                          </m:ctrlPr>
                        </m:accPr>
                        <m:e>
                          <m:d>
                            <m:dPr>
                              <m:ctrlPr>
                                <a:rPr lang="vi-VN" sz="3000" i="1">
                                  <a:latin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vi-VN" sz="3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𝑆𝑀𝐶</m:t>
                                  </m:r>
                                </m:e>
                              </m:d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vi-VN" sz="3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 panose="02040503050406030204" pitchFamily="18" charset="0"/>
                                    </a:rPr>
                                    <m:t>𝐴𝐵𝐶</m:t>
                                  </m:r>
                                </m:e>
                              </m:d>
                            </m:e>
                          </m:d>
                        </m:e>
                      </m:acc>
                      <m:r>
                        <a:rPr lang="en-US" sz="30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3000" i="1">
                              <a:latin typeface="Cambria Math"/>
                            </a:rPr>
                          </m:ctrlPr>
                        </m:accPr>
                        <m:e>
                          <m:d>
                            <m:dPr>
                              <m:ctrlPr>
                                <a:rPr lang="vi-VN" sz="3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𝐴𝐻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𝑆𝐻</m:t>
                              </m:r>
                            </m:e>
                          </m:d>
                        </m:e>
                      </m:acc>
                      <m:r>
                        <a:rPr lang="en-US" sz="30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30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𝑆𝐻𝐴</m:t>
                          </m:r>
                        </m:e>
                      </m:acc>
                    </m:oMath>
                  </m:oMathPara>
                </a14:m>
                <a:endParaRPr lang="vi-VN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</a:rPr>
                      <m:t>𝐴𝐻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0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vi-VN" sz="3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𝐴𝐵𝐶</m:t>
                            </m:r>
                          </m:sub>
                        </m:sSub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𝐶𝑀</m:t>
                        </m:r>
                      </m:den>
                    </m:f>
                    <m:r>
                      <a:rPr lang="en-US" sz="3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vi-VN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39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  <m:r>
                      <a:rPr lang="en-US" sz="3000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vi-VN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vi-VN" sz="3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𝑆𝐻𝐴</m:t>
                            </m:r>
                          </m:e>
                        </m:acc>
                      </m:e>
                    </m:func>
                    <m:r>
                      <a:rPr lang="en-US" sz="3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𝑆𝐴</m:t>
                        </m:r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𝐴𝐻</m:t>
                        </m:r>
                      </m:den>
                    </m:f>
                    <m:r>
                      <a:rPr lang="en-US" sz="3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 panose="02040503050406030204" pitchFamily="18" charset="0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vi-VN" sz="30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175" t="-711" r="-1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7">
            <a:extLst>
              <a:ext uri="{FF2B5EF4-FFF2-40B4-BE49-F238E27FC236}">
                <a16:creationId xmlns="" xmlns:a16="http://schemas.microsoft.com/office/drawing/2014/main" id="{E9AC6569-76F1-4BAD-B2B9-F12A86A50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030" y="16189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A91B2BE-6FCA-4EF2-A611-A3847B323C3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935" y="2067958"/>
            <a:ext cx="3965098" cy="37419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2186214" y="2946400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-87084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7: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lăng trụ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đều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′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′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′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tất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cả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các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a.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cosin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2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  <m:r>
                          <a:rPr lang="en-US" sz="32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mặt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đáy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M là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điểm của BC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Lại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′⊥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ra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𝑀𝐴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𝐵𝐶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𝐴𝐵𝐶</m:t>
                            </m:r>
                          </m:e>
                        </m:d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𝑀𝐴</m:t>
                        </m:r>
                      </m:e>
                    </m:acc>
                  </m:oMath>
                </a14:m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Mặt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do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vi-VN" sz="32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vi-VN" sz="32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𝑀𝐴</m:t>
                              </m:r>
                            </m:e>
                          </m:acc>
                        </m:e>
                      </m:func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𝑀𝐴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𝑀𝐴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vi-VN" sz="32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𝐴𝐴</m:t>
                              </m:r>
                              <m:sSup>
                                <m:sSupPr>
                                  <m:ctrlPr>
                                    <a:rPr lang="vi-VN" sz="3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sSup>
                                <m:sSupPr>
                                  <m:ctrlPr>
                                    <a:rPr lang="vi-VN" sz="3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latin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vi-VN" sz="3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ad>
                                <m:radPr>
                                  <m:degHide m:val="on"/>
                                  <m:ctrlPr>
                                    <a:rPr lang="vi-VN" sz="32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ad>
                            <m:radPr>
                              <m:degHide m:val="on"/>
                              <m:ctrlPr>
                                <a:rPr lang="vi-VN" sz="32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vi-VN" sz="32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vi-VN" sz="32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p>
                                    <m:sSupPr>
                                      <m:ctrlPr>
                                        <a:rPr lang="vi-VN" sz="32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rad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i="1"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vi-VN" sz="32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21</m:t>
                              </m:r>
                            </m:e>
                          </m:rad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-87084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277" t="-1244" b="-2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5936091-92AD-4AB0-A4B5-24CC7BA05AB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804" y="1125845"/>
            <a:ext cx="3734533" cy="38337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3973286" y="1407886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618854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619517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8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8: 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chóp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đáy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hình vuông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𝑆𝐴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𝐴𝐵𝐶𝐷</m:t>
                        </m:r>
                      </m:e>
                    </m:d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Biết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𝑆𝐴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𝐴𝐵𝐶𝐷</m:t>
                        </m:r>
                      </m:e>
                    </m:d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15000"/>
                  </a:lnSpc>
                  <a:spcAft>
                    <a:spcPts val="1000"/>
                  </a:spcAft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2.</m:t>
                        </m:r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𝑆𝐴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𝐴𝐵𝐶𝐷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hình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indent="0">
                  <a:lnSpc>
                    <a:spcPct val="100000"/>
                  </a:lnSpc>
                  <a:spcAft>
                    <a:spcPts val="1000"/>
                  </a:spcAft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𝐴𝐵𝐶𝐷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𝑆𝐶𝐴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𝐴𝐵𝐶𝐷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Tam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𝑆𝐴𝐶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vuông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tại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nên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vi-VN" sz="3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𝑆𝐶𝐴</m:t>
                            </m:r>
                          </m:e>
                        </m:acc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𝑆𝐴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endParaRPr lang="en-US" sz="3200" i="1" smtClean="0">
                  <a:latin typeface="Cambria Math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vi-VN" sz="32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𝑆𝐶𝐴</m:t>
                          </m:r>
                        </m:e>
                      </m:acc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  <m:sSup>
                        <m:sSupPr>
                          <m:ctrlPr>
                            <a:rPr lang="vi-VN" sz="3200" i="1"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  <a:blipFill rotWithShape="1">
                <a:blip r:embed="rId3"/>
                <a:stretch>
                  <a:fillRect l="-1277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6605CF0F-6374-4481-A62E-DB5550E129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596025"/>
              </p:ext>
            </p:extLst>
          </p:nvPr>
        </p:nvGraphicFramePr>
        <p:xfrm>
          <a:off x="8468467" y="1463040"/>
          <a:ext cx="3193652" cy="2881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Bitmap Image" r:id="rId4" imgW="3115110" imgH="3086531" progId="Paint.Picture">
                  <p:embed/>
                </p:oleObj>
              </mc:Choice>
              <mc:Fallback>
                <p:oleObj name="Bitmap Image" r:id="rId4" imgW="3115110" imgH="308653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8467" y="1463040"/>
                        <a:ext cx="3193652" cy="28810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/>
          <p:cNvSpPr/>
          <p:nvPr/>
        </p:nvSpPr>
        <p:spPr>
          <a:xfrm>
            <a:off x="344863" y="1799772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6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7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8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9</a:t>
                </a: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20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smtClean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hình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lập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phương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𝐴𝐵𝐶𝐷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′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′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′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′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Gọi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𝛼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𝐴𝐶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′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mp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  <m:r>
                          <a:rPr lang="en-US" sz="32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𝐵𝐶𝐷</m:t>
                        </m:r>
                        <m:r>
                          <a:rPr lang="en-US" sz="3200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e>
                    </m:d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Chọn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khẳng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định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đúng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trong các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khẳng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định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sau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?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= 3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= 4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vi-VN" sz="3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∩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𝐴𝐶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′=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∩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𝐶𝐷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′=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Mà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𝐶𝐷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eqAr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</m:t>
                        </m:r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sz="3200" i="1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𝐼𝐻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là hình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vuông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𝐵𝐶𝐷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sz="3200" i="1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𝐼𝐻</m:t>
                        </m:r>
                      </m:e>
                    </m:acc>
                  </m:oMath>
                </a14:m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là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𝐵𝐶𝐷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Mà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𝐼𝐻</m:t>
                            </m:r>
                          </m:e>
                        </m:acc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𝐼𝐻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.2=</m:t>
                    </m:r>
                    <m:rad>
                      <m:radPr>
                        <m:degHide m:val="on"/>
                        <m:ctrlPr>
                          <a:rPr lang="vi-VN" sz="3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  <a:blipFill rotWithShape="1">
                <a:blip r:embed="rId3"/>
                <a:stretch>
                  <a:fillRect l="-1277" t="-1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>
            <a:extLst>
              <a:ext uri="{FF2B5EF4-FFF2-40B4-BE49-F238E27FC236}">
                <a16:creationId xmlns="" xmlns:a16="http://schemas.microsoft.com/office/drawing/2014/main" id="{A2D20C4B-1983-475B-AC39-2ACEF283E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6" name="Object 5">
            <a:extLst>
              <a:ext uri="{FF2B5EF4-FFF2-40B4-BE49-F238E27FC236}">
                <a16:creationId xmlns="" xmlns:a16="http://schemas.microsoft.com/office/drawing/2014/main" id="{21FC449D-BA12-4AD0-8496-CADEB20A17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377581"/>
              </p:ext>
            </p:extLst>
          </p:nvPr>
        </p:nvGraphicFramePr>
        <p:xfrm>
          <a:off x="7900198" y="1150480"/>
          <a:ext cx="3864524" cy="33375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Bitmap Image" r:id="rId4" imgW="3029373" imgH="2952381" progId="Paint.Picture">
                  <p:embed/>
                </p:oleObj>
              </mc:Choice>
              <mc:Fallback>
                <p:oleObj name="Bitmap Image" r:id="rId4" imgW="3029373" imgH="295238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0198" y="1150480"/>
                        <a:ext cx="3864524" cy="33375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3042557" y="1814286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6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rId7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3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10: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lăng trụ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  <m:r>
                      <a:rPr lang="en-US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sSup>
                      <m:sSupPr>
                        <m:ctrlPr>
                          <a:rPr lang="vi-VN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đáy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tam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đều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sSup>
                      <m:sSupPr>
                        <m:ctrlPr>
                          <a:rPr lang="vi-VN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vi-VN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e>
                    </m:rad>
                  </m:oMath>
                </a14:m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Hình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chiếu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vuông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𝐻</m:t>
                    </m:r>
                  </m:oMath>
                </a14:m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</m:oMath>
                </a14:m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trên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vi-VN" i="1"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i="1"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i="1"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trùng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với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trọng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tâm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của tam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Côsin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của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bên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mặt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đáy</a:t>
                </a:r>
                <a:r>
                  <a:rPr lang="en-US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bằng</a:t>
                </a:r>
                <a:endParaRPr lang="en-US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vi-VN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lang="vi-VN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vi-VN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vi-VN" b="1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US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 	   </a:t>
                </a:r>
                <a:r>
                  <a:rPr lang="en-US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điểm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vi-VN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vi-VN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</m:t>
                    </m:r>
                    <m:sSup>
                      <m:sSupPr>
                        <m:ctrlPr>
                          <a:rPr lang="vi-VN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vi-VN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ra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vi-VN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i="1" smtClean="0"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vi-VN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là hình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vuông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vi-VN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lên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vi-VN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vi-VN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vi-VN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và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vi-VN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Tam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vi-VN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vuông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vi-VN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vi-VN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vi-VN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vi-VN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ad>
                              <m:radPr>
                                <m:degHide m:val="on"/>
                                <m:ctrlPr>
                                  <a:rPr lang="vi-VN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côsin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của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và mặt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022" t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56BCA79-B48A-44B4-A5F0-DB867867E5D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740" y="1412707"/>
            <a:ext cx="4232777" cy="26039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4862286" y="1524000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5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id="{0AEB5589-BCD2-4F0E-A74F-0ACF51F850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11:  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chóp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đáy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là tam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vuông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huyền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𝐵𝐶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Hình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chiếu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vuông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lên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trùng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với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trung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điểm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Biết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𝑆𝐵</m:t>
                    </m:r>
                    <m:r>
                      <a:rPr lang="en-US" sz="3200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số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đo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của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𝑆𝐴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ea typeface="Calibri" panose="020F0502020204030204" pitchFamily="34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30°.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	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45°.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60°.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75°.</m:t>
                    </m:r>
                  </m:oMath>
                </a14:m>
                <a:endParaRPr lang="en-US" sz="3200" dirty="0"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𝐵𝑀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𝑆𝐵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𝑆𝑀</m:t>
                    </m:r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⊥(</m:t>
                    </m:r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là hình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của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𝑆𝐴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lên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en-US" sz="3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𝑆𝐴</m:t>
                        </m:r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sz="320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𝐴𝐵𝐶</m:t>
                            </m:r>
                          </m:e>
                        </m:d>
                      </m:e>
                    </m:d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𝑆𝐴</m:t>
                        </m:r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d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𝑆𝐴𝑀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Áp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dụng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lý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Pytago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𝑆𝑀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2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sSup>
                          <m:sSupPr>
                            <m:ctrlPr>
                              <a:rPr lang="en-US" sz="32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en-US" sz="32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320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𝑆𝐴𝑀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32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𝑆𝐴𝑀</m:t>
                            </m:r>
                          </m:e>
                        </m:acc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20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𝑆𝑀</m:t>
                            </m:r>
                          </m:num>
                          <m:den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𝐴𝑀</m:t>
                            </m:r>
                          </m:den>
                        </m:f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320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e>
                    </m:func>
                    <m:r>
                      <a:rPr lang="en-US" sz="320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𝑆𝐴𝑀</m:t>
                        </m:r>
                      </m:e>
                    </m:acc>
                    <m:r>
                      <a:rPr lang="en-US" sz="320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320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AEB5589-BCD2-4F0E-A74F-0ACF51F85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20" y="0"/>
                <a:ext cx="11929997" cy="6858000"/>
              </a:xfrm>
              <a:prstGeom prst="rect">
                <a:avLst/>
              </a:prstGeom>
              <a:blipFill rotWithShape="1">
                <a:blip r:embed="rId2"/>
                <a:stretch>
                  <a:fillRect l="-1277" t="-1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693A02-73B4-4D46-97B7-ACC041FC297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019" y="1276032"/>
            <a:ext cx="3993234" cy="34444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4900386" y="1451429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534673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5353365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5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id="{443E7128-81FF-4191-A928-6552372464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1898" y="27703"/>
                <a:ext cx="11980102" cy="68078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12: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Cho hình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là hình vuông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vi-VN" sz="3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rad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𝑆𝐶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𝑚𝑝</m:t>
                    </m:r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𝑆𝐴𝐵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Chọn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khẳng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trong các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khẳng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e>
                        </m:ra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B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</m:ra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:r>
                  <a:rPr lang="en-US" sz="32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200" smtClean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smtClean="0">
                    <a:latin typeface="Times New Roman" pitchFamily="18" charset="0"/>
                    <a:cs typeface="Times New Roman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𝑆𝐴𝐵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𝑆𝐵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là hình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của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𝑆𝐶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lên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𝑆𝐴𝐵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𝑆𝐶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𝑆𝐴𝐵</m:t>
                            </m:r>
                          </m:e>
                        </m:d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𝑆𝐶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𝑆𝐵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𝐵𝑆𝐶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smtClean="0">
                    <a:latin typeface="Times New Roman" pitchFamily="18" charset="0"/>
                    <a:cs typeface="Times New Roman" pitchFamily="18" charset="0"/>
                  </a:rPr>
                  <a:t>Xét 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tam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𝑆𝐵𝐶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𝑡𝑎𝑛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𝐵𝑆𝐶</m:t>
                            </m:r>
                          </m:e>
                        </m:acc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𝐵𝐶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𝑆𝐵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</m:ra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</m:rad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3E7128-81FF-4191-A928-655237246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98" y="27703"/>
                <a:ext cx="11980102" cy="6807896"/>
              </a:xfrm>
              <a:prstGeom prst="rect">
                <a:avLst/>
              </a:prstGeom>
              <a:blipFill rotWithShape="1">
                <a:blip r:embed="rId2"/>
                <a:stretch>
                  <a:fillRect l="-1323" t="-1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ED00259-A932-43B1-9E07-B6C3D1016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856" y="1135383"/>
            <a:ext cx="3525419" cy="342018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37003" y="1611087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4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id="{443E7128-81FF-4191-A928-6552372464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1898" y="27703"/>
                <a:ext cx="11980102" cy="68078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13: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Cho hình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phương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ABCD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vi-VN" sz="32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32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32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32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lần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điểm của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AC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3200" i="1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p>
                        <m:r>
                          <a:rPr lang="en-US" sz="32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hợp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MN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và mặt phẳng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200" i="1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200" i="1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200" i="1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200" i="1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trị của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α</m:t>
                        </m:r>
                      </m:e>
                    </m:func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Đặt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.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điểm của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𝑀𝑃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ra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𝑀𝑁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vi-VN" sz="3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vi-VN" sz="3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vi-VN" sz="3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vi-VN" sz="32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2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𝑀𝑁𝑃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vuông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𝑀𝑁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vi-VN" sz="32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</m:t>
                        </m:r>
                        <m:sSup>
                          <m:sSup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𝑃</m:t>
                        </m:r>
                        <m:sSup>
                          <m:sSup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  <m:func>
                      <m:funcPr>
                        <m:ctrlPr>
                          <a:rPr lang="vi-VN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vi-VN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𝑀𝑁𝑃</m:t>
                            </m:r>
                          </m:e>
                        </m:acc>
                      </m:e>
                    </m:func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𝑀𝑃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𝑀𝑁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f>
                          <m:fPr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ad>
                              <m:radPr>
                                <m:degHide m:val="on"/>
                                <m:ctrlPr>
                                  <a:rPr lang="vi-VN" sz="32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rad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3E7128-81FF-4191-A928-655237246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98" y="27703"/>
                <a:ext cx="11980102" cy="6807896"/>
              </a:xfrm>
              <a:prstGeom prst="rect">
                <a:avLst/>
              </a:prstGeom>
              <a:blipFill rotWithShape="1">
                <a:blip r:embed="rId2"/>
                <a:stretch>
                  <a:fillRect l="-1323" t="-1971" r="-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EE42C64-92A5-4FCA-9236-B38B84498B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885" y="1016753"/>
            <a:ext cx="3483217" cy="29925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2999016" y="1640114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4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0">
            <a:extLst>
              <a:ext uri="{FF2B5EF4-FFF2-40B4-BE49-F238E27FC236}">
                <a16:creationId xmlns="" xmlns:a16="http://schemas.microsoft.com/office/drawing/2014/main" id="{43C051DC-C7D1-4F76-A0E4-E9725AEA57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04335" y="788586"/>
            <a:ext cx="6871416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      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Phần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2</a:t>
            </a:r>
            <a:r>
              <a:rPr lang="en-US" sz="3200" b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. Thông hiểu</a:t>
            </a:r>
            <a:endParaRPr lang="en-US" sz="3200" b="1" dirty="0">
              <a:solidFill>
                <a:srgbClr val="0000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sp>
        <p:nvSpPr>
          <p:cNvPr id="20" name="TextBox 19">
            <a:hlinkClick r:id="rId2" action="ppaction://hlinksldjump"/>
            <a:extLst>
              <a:ext uri="{FF2B5EF4-FFF2-40B4-BE49-F238E27FC236}">
                <a16:creationId xmlns="" xmlns:a16="http://schemas.microsoft.com/office/drawing/2014/main" id="{CA92D000-6E66-44C3-B6D7-9D35E2F95418}"/>
              </a:ext>
            </a:extLst>
          </p:cNvPr>
          <p:cNvSpPr txBox="1"/>
          <p:nvPr/>
        </p:nvSpPr>
        <p:spPr>
          <a:xfrm>
            <a:off x="3181350" y="449580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hlinkClick r:id="rId3" action="ppaction://hlinksldjump"/>
            <a:extLst>
              <a:ext uri="{FF2B5EF4-FFF2-40B4-BE49-F238E27FC236}">
                <a16:creationId xmlns="" xmlns:a16="http://schemas.microsoft.com/office/drawing/2014/main" id="{3C540CE3-3415-4DE2-AA81-69A02078ABC1}"/>
              </a:ext>
            </a:extLst>
          </p:cNvPr>
          <p:cNvSpPr txBox="1"/>
          <p:nvPr/>
        </p:nvSpPr>
        <p:spPr>
          <a:xfrm>
            <a:off x="5219700" y="4495799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13</a:t>
            </a:r>
          </a:p>
        </p:txBody>
      </p:sp>
      <p:sp>
        <p:nvSpPr>
          <p:cNvPr id="22" name="TextBox 21">
            <a:hlinkClick r:id="rId4" action="ppaction://hlinksldjump"/>
            <a:extLst>
              <a:ext uri="{FF2B5EF4-FFF2-40B4-BE49-F238E27FC236}">
                <a16:creationId xmlns="" xmlns:a16="http://schemas.microsoft.com/office/drawing/2014/main" id="{68CDE045-7A62-45DB-AB43-3AD0D14226B4}"/>
              </a:ext>
            </a:extLst>
          </p:cNvPr>
          <p:cNvSpPr txBox="1"/>
          <p:nvPr/>
        </p:nvSpPr>
        <p:spPr>
          <a:xfrm>
            <a:off x="7162800" y="449580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hlinkClick r:id="rId5" action="ppaction://hlinksldjump"/>
            <a:extLst>
              <a:ext uri="{FF2B5EF4-FFF2-40B4-BE49-F238E27FC236}">
                <a16:creationId xmlns="" xmlns:a16="http://schemas.microsoft.com/office/drawing/2014/main" id="{8D1A76CE-772F-4844-880D-9E5F0CBD7C80}"/>
              </a:ext>
            </a:extLst>
          </p:cNvPr>
          <p:cNvSpPr txBox="1"/>
          <p:nvPr/>
        </p:nvSpPr>
        <p:spPr>
          <a:xfrm>
            <a:off x="9256713" y="449580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15</a:t>
            </a:r>
          </a:p>
        </p:txBody>
      </p:sp>
      <p:sp>
        <p:nvSpPr>
          <p:cNvPr id="24" name="TextBox 23">
            <a:hlinkClick r:id="rId6" action="ppaction://hlinksldjump"/>
            <a:extLst>
              <a:ext uri="{FF2B5EF4-FFF2-40B4-BE49-F238E27FC236}">
                <a16:creationId xmlns="" xmlns:a16="http://schemas.microsoft.com/office/drawing/2014/main" id="{FEE4B047-E75A-4209-863C-2A5E8B38066F}"/>
              </a:ext>
            </a:extLst>
          </p:cNvPr>
          <p:cNvSpPr txBox="1"/>
          <p:nvPr/>
        </p:nvSpPr>
        <p:spPr>
          <a:xfrm>
            <a:off x="3181350" y="3506061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hlinkClick r:id="rId7" action="ppaction://hlinksldjump"/>
            <a:extLst>
              <a:ext uri="{FF2B5EF4-FFF2-40B4-BE49-F238E27FC236}">
                <a16:creationId xmlns="" xmlns:a16="http://schemas.microsoft.com/office/drawing/2014/main" id="{49EEE9DE-0719-42DD-8D38-38E22FAC4B16}"/>
              </a:ext>
            </a:extLst>
          </p:cNvPr>
          <p:cNvSpPr txBox="1"/>
          <p:nvPr/>
        </p:nvSpPr>
        <p:spPr>
          <a:xfrm>
            <a:off x="5219699" y="3506062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  <p:sp>
        <p:nvSpPr>
          <p:cNvPr id="26" name="TextBox 25">
            <a:hlinkClick r:id="rId8" action="ppaction://hlinksldjump"/>
            <a:extLst>
              <a:ext uri="{FF2B5EF4-FFF2-40B4-BE49-F238E27FC236}">
                <a16:creationId xmlns="" xmlns:a16="http://schemas.microsoft.com/office/drawing/2014/main" id="{F18232B4-C89A-4B4A-B586-CDDFF45C26B4}"/>
              </a:ext>
            </a:extLst>
          </p:cNvPr>
          <p:cNvSpPr txBox="1"/>
          <p:nvPr/>
        </p:nvSpPr>
        <p:spPr>
          <a:xfrm>
            <a:off x="7162800" y="35375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hlinkClick r:id="rId9" action="ppaction://hlinksldjump"/>
            <a:extLst>
              <a:ext uri="{FF2B5EF4-FFF2-40B4-BE49-F238E27FC236}">
                <a16:creationId xmlns="" xmlns:a16="http://schemas.microsoft.com/office/drawing/2014/main" id="{965EA4FE-4CC2-46D0-9998-1A12C4881E3E}"/>
              </a:ext>
            </a:extLst>
          </p:cNvPr>
          <p:cNvSpPr txBox="1"/>
          <p:nvPr/>
        </p:nvSpPr>
        <p:spPr>
          <a:xfrm>
            <a:off x="9190038" y="35375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2E1F1D6C-80AC-43B5-92ED-2BEB45295842}"/>
              </a:ext>
            </a:extLst>
          </p:cNvPr>
          <p:cNvSpPr txBox="1"/>
          <p:nvPr/>
        </p:nvSpPr>
        <p:spPr>
          <a:xfrm>
            <a:off x="9175751" y="25394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29" name="TextBox 2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45ED0B1D-17D6-40BE-8A66-D0E8F984A9B1}"/>
              </a:ext>
            </a:extLst>
          </p:cNvPr>
          <p:cNvSpPr txBox="1"/>
          <p:nvPr/>
        </p:nvSpPr>
        <p:spPr>
          <a:xfrm>
            <a:off x="7162800" y="25394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587651A-45AE-4195-A1A7-CD95792BA441}"/>
              </a:ext>
            </a:extLst>
          </p:cNvPr>
          <p:cNvSpPr txBox="1"/>
          <p:nvPr/>
        </p:nvSpPr>
        <p:spPr>
          <a:xfrm>
            <a:off x="5219700" y="25394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04697A43-19B2-4AEC-A38B-4C331ED3BBCE}"/>
              </a:ext>
            </a:extLst>
          </p:cNvPr>
          <p:cNvSpPr txBox="1"/>
          <p:nvPr/>
        </p:nvSpPr>
        <p:spPr>
          <a:xfrm>
            <a:off x="3152775" y="25088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5F6972C7-D744-40BB-B369-0EB92651A393}"/>
              </a:ext>
            </a:extLst>
          </p:cNvPr>
          <p:cNvSpPr txBox="1"/>
          <p:nvPr/>
        </p:nvSpPr>
        <p:spPr>
          <a:xfrm>
            <a:off x="1123950" y="451485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hlinkClick r:id="rId15" action="ppaction://hlinksldjump"/>
            <a:extLst>
              <a:ext uri="{FF2B5EF4-FFF2-40B4-BE49-F238E27FC236}">
                <a16:creationId xmlns="" xmlns:a16="http://schemas.microsoft.com/office/drawing/2014/main" id="{665BA3AD-27E0-4E23-B6BD-3B28C44960A9}"/>
              </a:ext>
            </a:extLst>
          </p:cNvPr>
          <p:cNvSpPr txBox="1"/>
          <p:nvPr/>
        </p:nvSpPr>
        <p:spPr>
          <a:xfrm>
            <a:off x="1123950" y="3525111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34" name="TextBox 33">
            <a:hlinkClick r:id="rId16" action="ppaction://hlinksldjump"/>
            <a:extLst>
              <a:ext uri="{FF2B5EF4-FFF2-40B4-BE49-F238E27FC236}">
                <a16:creationId xmlns="" xmlns:a16="http://schemas.microsoft.com/office/drawing/2014/main" id="{F96C4C47-FAB0-44A1-B08A-E84149743D3C}"/>
              </a:ext>
            </a:extLst>
          </p:cNvPr>
          <p:cNvSpPr txBox="1"/>
          <p:nvPr/>
        </p:nvSpPr>
        <p:spPr>
          <a:xfrm>
            <a:off x="1095375" y="252787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8" name="Isosceles Triangle 17">
            <a:hlinkClick r:id="rId17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hlinkClick r:id="rId18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4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id="{443E7128-81FF-4191-A928-6552372464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1898" y="27703"/>
                <a:ext cx="11980102" cy="68078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14: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hình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ABCD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là hình vuông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 Tam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SAB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nằm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trong mặt phẳng vuông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với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lần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điểm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AB</m:t>
                    </m:r>
                    <m:r>
                      <a:rPr lang="en-US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AD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sin của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tạo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bởi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SA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SHK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.	</a:t>
                </a:r>
                <a:r>
                  <a:rPr lang="en-US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.</a:t>
                </a:r>
                <a:r>
                  <a:rPr lang="en-US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mtClean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14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.	</a:t>
                </a:r>
                <a:r>
                  <a:rPr lang="en-US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.</a:t>
                </a:r>
                <a:endParaRPr lang="vi-VN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b="1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𝑆𝐴𝐵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;</a:t>
                </a:r>
                <a:endParaRPr lang="vi-VN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𝑆𝐴𝐵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∩</m:t>
                    </m:r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𝐴𝐵𝐶𝐷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;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𝑆𝐴𝐵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𝐻𝐾</m:t>
                    </m:r>
                    <m:r>
                      <m:rPr>
                        <m:nor/>
                      </m:rPr>
                      <a:rPr lang="en-US">
                        <a:latin typeface="Times New Roman" pitchFamily="18" charset="0"/>
                        <a:cs typeface="Times New Roman" pitchFamily="18" charset="0"/>
                      </a:rPr>
                      <m:t> //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𝐵𝐷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𝐻𝐾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vi-VN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Lại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𝐴𝐵𝐶𝐷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𝑆𝐻𝐾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𝐴𝐵𝐶𝐷</m:t>
                        </m:r>
                      </m:e>
                    </m:d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𝑆𝐻𝐾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∩</m:t>
                    </m:r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𝐴𝐵𝐶𝐷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𝐻𝐾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𝑆𝐻𝐾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vi-VN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hình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𝑆𝐻𝐾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 ; </m:t>
                        </m:r>
                        <m:d>
                          <m:dPr>
                            <m:ctrlPr>
                              <a:rPr lang="vi-VN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𝑆𝐻𝐾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𝐴𝑆𝐼</m:t>
                        </m:r>
                      </m:e>
                    </m:acc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Tam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𝑆𝐴𝐼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vuông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𝑆𝐻𝐾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nên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𝑠𝑖𝑛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vi-VN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𝐴𝑆𝐼</m:t>
                            </m:r>
                          </m:e>
                        </m:acc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𝐴𝐼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𝑆𝐴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3E7128-81FF-4191-A928-655237246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98" y="27703"/>
                <a:ext cx="11980102" cy="6807896"/>
              </a:xfrm>
              <a:prstGeom prst="rect">
                <a:avLst/>
              </a:prstGeom>
              <a:blipFill rotWithShape="1">
                <a:blip r:embed="rId2"/>
                <a:stretch>
                  <a:fillRect l="-1069" t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D01A3F1-B0DB-4C7F-8DFD-7C1375F2327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335" y="1466445"/>
            <a:ext cx="3722367" cy="34606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/>
          <p:cNvSpPr/>
          <p:nvPr/>
        </p:nvSpPr>
        <p:spPr>
          <a:xfrm>
            <a:off x="269954" y="1312229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13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id="{443E7128-81FF-4191-A928-6552372464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1898" y="158329"/>
                <a:ext cx="11980102" cy="680789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15: 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Cho hình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ABC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SA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ABC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và tam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ABC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không vuông.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lần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là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trực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ΔABC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ΔSBC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 Số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tạo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bởi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SC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BHK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là: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45°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120°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90°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65°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en-US" sz="3200" b="1" smtClean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vi-VN" sz="32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𝐵𝐻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𝐴𝐶</m:t>
                              </m:r>
                              <m:r>
                                <m:rPr>
                                  <m:nor/>
                                </m:rPr>
                                <a:rPr lang="en-US" sz="3200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     </m:t>
                              </m:r>
                              <m:d>
                                <m:dPr>
                                  <m:ctrlPr>
                                    <a:rPr lang="vi-VN" sz="3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𝑔𝑡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3200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𝐵𝐻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𝑆𝐴</m:t>
                              </m:r>
                              <m:r>
                                <m:rPr>
                                  <m:nor/>
                                </m:rPr>
                                <a:rPr lang="en-US" sz="3200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      </m:t>
                              </m:r>
                              <m:d>
                                <m:dPr>
                                  <m:ctrlPr>
                                    <a:rPr lang="vi-VN" sz="3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𝑆𝐴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  <m:d>
                                    <m:dPr>
                                      <m:ctrlPr>
                                        <a:rPr lang="vi-VN" sz="32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𝐴𝐵𝐶𝐷</m:t>
                                      </m:r>
                                    </m:e>
                                  </m:d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endParaRPr lang="en-US" sz="3200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𝐵𝐻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𝑆𝐴𝐶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𝐵𝐻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𝑆𝐶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Mà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𝐵𝐾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𝑆𝐶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𝑆𝐶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vi-VN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𝐵𝐻𝐾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</a:pP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43E7128-81FF-4191-A928-655237246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898" y="158329"/>
                <a:ext cx="11980102" cy="6807896"/>
              </a:xfrm>
              <a:prstGeom prst="rect">
                <a:avLst/>
              </a:prstGeom>
              <a:blipFill rotWithShape="1">
                <a:blip r:embed="rId2"/>
                <a:stretch>
                  <a:fillRect l="-1323" t="-1970" r="-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7B0F3B9-76D0-4F95-9EA0-C6A40E31AE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335" y="1195755"/>
            <a:ext cx="4262512" cy="41077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/>
          <p:cNvSpPr/>
          <p:nvPr/>
        </p:nvSpPr>
        <p:spPr>
          <a:xfrm>
            <a:off x="3958772" y="1596572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9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305536" y="42410"/>
                <a:ext cx="11684000" cy="6360391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1:</a:t>
                </a:r>
                <a:r>
                  <a:rPr lang="en-US" sz="28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tứ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ABCD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a, M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BC.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𝐴𝐵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DM,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</a:p>
              <a:p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Gọi N là trung điểm của AC</a:t>
                </a:r>
                <a:endParaRPr lang="en-US" sz="2800" i="1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𝑀𝑁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𝛥</m:t>
                    </m:r>
                    <m:r>
                      <a:rPr lang="en-US" sz="2800" i="1">
                        <a:latin typeface="Cambria Math"/>
                      </a:rPr>
                      <m:t>𝐴𝐵𝐶</m:t>
                    </m:r>
                  </m:oMath>
                </a14:m>
                <a:endParaRPr lang="en-US" sz="2800">
                  <a:latin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𝑀𝑁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//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𝐴𝐵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𝑀𝑁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800" i="1">
                                  <a:latin typeface="Cambria Math"/>
                                </a:rPr>
                                <m:t>𝐴𝐵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𝛥</m:t>
                    </m:r>
                    <m:r>
                      <a:rPr lang="en-US" sz="2800" i="1">
                        <a:latin typeface="Cambria Math"/>
                      </a:rPr>
                      <m:t>𝐵𝐶𝐷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𝛥</m:t>
                    </m:r>
                    <m:r>
                      <a:rPr lang="en-US" sz="2800" i="1">
                        <a:latin typeface="Cambria Math"/>
                      </a:rPr>
                      <m:t>𝐴𝐶𝐷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tam </a:t>
                </a:r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giác</a:t>
                </a: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a</a:t>
                </a:r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𝑀𝐷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𝑁𝐷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𝑀𝑁</m:t>
                    </m:r>
                    <m:r>
                      <a:rPr lang="en-US" sz="2800" i="1">
                        <a:latin typeface="Cambria Math"/>
                      </a:rPr>
                      <m:t>//</m:t>
                    </m:r>
                    <m:r>
                      <a:rPr lang="en-US" sz="2800" i="1">
                        <a:latin typeface="Cambria Math"/>
                      </a:rPr>
                      <m:t>𝐴𝐵</m:t>
                    </m:r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𝛼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𝐴𝐵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𝐷𝑀</m:t>
                            </m:r>
                          </m:e>
                        </m:d>
                      </m:e>
                    </m:acc>
                    <m:r>
                      <a:rPr lang="en-US" sz="28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𝑀𝑁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𝐷𝑀</m:t>
                            </m:r>
                          </m:e>
                        </m:d>
                      </m:e>
                    </m:acc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36" y="42410"/>
                <a:ext cx="11684000" cy="6360391"/>
              </a:xfrm>
              <a:prstGeom prst="rect">
                <a:avLst/>
              </a:prstGeom>
              <a:blipFill rotWithShape="1">
                <a:blip r:embed="rId2"/>
                <a:stretch>
                  <a:fillRect l="-782" t="-767" b="-1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347" y="1553337"/>
            <a:ext cx="4151082" cy="397175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537194" y="1553337"/>
            <a:ext cx="246280" cy="61554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2403" y="5880905"/>
            <a:ext cx="9840686" cy="61554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1424" y="2339526"/>
            <a:ext cx="246280" cy="1415768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9648" y="1066801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78509" y="279401"/>
                <a:ext cx="12090400" cy="7141182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endPara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𝛥</m:t>
                    </m:r>
                    <m:r>
                      <a:rPr lang="en-US" sz="3200" i="1">
                        <a:latin typeface="Cambria Math"/>
                      </a:rPr>
                      <m:t>𝑀𝑁𝐷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/>
                          </a:rPr>
                          <m:t>𝑐𝑜𝑠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/>
                              </a:rPr>
                              <m:t>𝑁𝑀𝐷</m:t>
                            </m:r>
                          </m:e>
                        </m:acc>
                      </m:e>
                    </m:func>
                    <m:r>
                      <a:rPr lang="en-US" sz="3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/>
                          </a:rPr>
                          <m:t>𝑀</m:t>
                        </m:r>
                        <m:sSup>
                          <m:s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/>
                              </a:rPr>
                              <m:t>𝑁</m:t>
                            </m:r>
                          </m:e>
                          <m:sup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/>
                          </a:rPr>
                          <m:t>+</m:t>
                        </m:r>
                        <m:r>
                          <a:rPr lang="en-US" sz="3200" i="1">
                            <a:latin typeface="Cambria Math"/>
                          </a:rPr>
                          <m:t>𝑀</m:t>
                        </m:r>
                        <m:sSup>
                          <m:s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3200" i="1">
                            <a:latin typeface="Cambria Math"/>
                          </a:rPr>
                          <m:t>−</m:t>
                        </m:r>
                        <m:r>
                          <a:rPr lang="en-US" sz="3200" i="1">
                            <a:latin typeface="Cambria Math"/>
                          </a:rPr>
                          <m:t>𝑁</m:t>
                        </m:r>
                        <m:sSup>
                          <m:sSup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en-US" sz="32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2</m:t>
                        </m:r>
                        <m:r>
                          <a:rPr lang="en-US" sz="3200" i="1">
                            <a:latin typeface="Cambria Math"/>
                          </a:rPr>
                          <m:t>𝑀𝑁</m:t>
                        </m:r>
                        <m:r>
                          <a:rPr lang="en-US" sz="3200" i="1">
                            <a:latin typeface="Cambria Math"/>
                          </a:rPr>
                          <m:t>.</m:t>
                        </m:r>
                        <m:r>
                          <a:rPr lang="en-US" sz="3200" i="1">
                            <a:latin typeface="Cambria Math"/>
                          </a:rPr>
                          <m:t>𝑀𝐷</m:t>
                        </m:r>
                      </m:den>
                    </m:f>
                  </m:oMath>
                </a14:m>
                <a:endParaRPr lang="en-US" sz="3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2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i="1">
                                          <a:latin typeface="Cambria Math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en-US" sz="3200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2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i="1">
                                          <a:latin typeface="Cambria Math"/>
                                        </a:rPr>
                                        <m:t>𝑎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3200" i="1">
                                              <a:latin typeface="Cambria Math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3200" i="1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e>
                                      </m:rad>
                                    </m:num>
                                    <m:den>
                                      <m:r>
                                        <a:rPr lang="en-US" sz="3200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2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200" i="1">
                                          <a:latin typeface="Cambria Math"/>
                                        </a:rPr>
                                        <m:t>𝑎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3200" i="1">
                                              <a:latin typeface="Cambria Math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3200" i="1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e>
                                      </m:rad>
                                    </m:num>
                                    <m:den>
                                      <m:r>
                                        <a:rPr lang="en-US" sz="3200" i="1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200" i="1">
                              <a:latin typeface="Cambria Math"/>
                            </a:rPr>
                            <m:t>.</m:t>
                          </m:r>
                          <m:f>
                            <m:f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200" i="1">
                                  <a:latin typeface="Cambria Math"/>
                                </a:rPr>
                                <m:t>𝑎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2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200" i="1">
                                      <a:latin typeface="Cambria Math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320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en-US" sz="3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en-US" sz="3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6</m:t>
                          </m:r>
                        </m:den>
                      </m:f>
                      <m:r>
                        <a:rPr lang="en-US" sz="3200" i="1">
                          <a:latin typeface="Cambria Math"/>
                        </a:rPr>
                        <m:t>&gt;0</m:t>
                      </m:r>
                    </m:oMath>
                  </m:oMathPara>
                </a14:m>
                <a:endParaRPr lang="en-US" sz="3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2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/>
                            </a:rPr>
                            <m:t>𝑁𝑀𝐷</m:t>
                          </m:r>
                        </m:e>
                      </m:acc>
                      <m:r>
                        <a:rPr lang="en-US" sz="3200" i="1">
                          <a:latin typeface="Cambria Math"/>
                        </a:rPr>
                        <m:t>&lt;90°⇒</m:t>
                      </m:r>
                      <m:acc>
                        <m:accPr>
                          <m:chr m:val="̂"/>
                          <m:ctrlPr>
                            <a:rPr lang="en-US" sz="3200" i="1">
                              <a:latin typeface="Cambria Math"/>
                            </a:rPr>
                          </m:ctrlPr>
                        </m:accPr>
                        <m:e>
                          <m:d>
                            <m:dPr>
                              <m:ctrlPr>
                                <a:rPr lang="en-US" sz="32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/>
                                </a:rPr>
                                <m:t>𝑀𝑁</m:t>
                              </m:r>
                              <m:r>
                                <a:rPr lang="en-US" sz="32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3200" i="1">
                                  <a:latin typeface="Cambria Math"/>
                                </a:rPr>
                                <m:t>𝐷𝑀</m:t>
                              </m:r>
                            </m:e>
                          </m:d>
                        </m:e>
                      </m:acc>
                      <m:r>
                        <a:rPr lang="en-US" sz="3200" i="1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2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/>
                            </a:rPr>
                            <m:t>𝑁𝑀𝐷</m:t>
                          </m:r>
                        </m:e>
                      </m:acc>
                    </m:oMath>
                  </m:oMathPara>
                </a14:m>
                <a:endParaRPr lang="en-US" sz="32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en-US" sz="3200" i="1">
                            <a:latin typeface="Cambria Math"/>
                          </a:rPr>
                          <m:t>𝛼</m:t>
                        </m:r>
                      </m:e>
                    </m:func>
                    <m:r>
                      <a:rPr lang="en-US" sz="32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32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200" i="1">
                            <a:latin typeface="Cambria Math"/>
                          </a:rPr>
                          <m:t>𝑐𝑜𝑠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/>
                              </a:rPr>
                              <m:t>𝑁𝑀𝐷</m:t>
                            </m:r>
                          </m:e>
                        </m:acc>
                      </m:e>
                    </m:func>
                    <m:r>
                      <a:rPr lang="en-US" sz="3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2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200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:endParaRPr lang="en-US" sz="3200" dirty="0"/>
              </a:p>
              <a:p>
                <a:pPr/>
                <a:endParaRPr lang="en-US" sz="3200" dirty="0"/>
              </a:p>
              <a:p>
                <a:endParaRPr lang="en-US" sz="3200" dirty="0"/>
              </a:p>
              <a:p>
                <a:endParaRPr lang="en-US" sz="3200" dirty="0"/>
              </a:p>
              <a:p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09" y="279401"/>
                <a:ext cx="12090400" cy="7141182"/>
              </a:xfrm>
              <a:prstGeom prst="rect">
                <a:avLst/>
              </a:prstGeom>
              <a:blipFill rotWithShape="1">
                <a:blip r:embed="rId2"/>
                <a:stretch>
                  <a:fillRect l="-1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64" y="3158123"/>
            <a:ext cx="4058063" cy="34813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Isosceles Triangle 8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236" y="76200"/>
                <a:ext cx="11785600" cy="9426744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S.ABCD,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ABCD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thang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D,  </a:t>
                </a:r>
                <a:r>
                  <a:rPr lang="en-US" sz="3000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𝐴𝐵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=2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𝐴𝐷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𝐷𝐶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𝑆𝐴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⊥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𝐴𝐵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𝑆𝐴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⊥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𝐴𝐷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𝑆𝐴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>
                    <a:latin typeface="Times New Roman" pitchFamily="18" charset="0"/>
                    <a:cs typeface="Times New Roman" pitchFamily="18" charset="0"/>
                  </a:rPr>
                  <a:t>a) Góc giữa đường thẳng SB và DC bằng</a:t>
                </a:r>
              </a:p>
              <a:p>
                <a:r>
                  <a:rPr lang="en-US" sz="30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30</a:t>
                </a:r>
                <a:r>
                  <a:rPr lang="en-US" sz="3000">
                    <a:latin typeface="Times New Roman" pitchFamily="18" charset="0"/>
                    <a:cs typeface="Times New Roman" pitchFamily="18" charset="0"/>
                  </a:rPr>
                  <a:t>°	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000">
                    <a:latin typeface="Times New Roman" pitchFamily="18" charset="0"/>
                    <a:cs typeface="Times New Roman" pitchFamily="18" charset="0"/>
                  </a:rPr>
                  <a:t> 45°	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000">
                    <a:latin typeface="Times New Roman" pitchFamily="18" charset="0"/>
                    <a:cs typeface="Times New Roman" pitchFamily="18" charset="0"/>
                  </a:rPr>
                  <a:t> 60°	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0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>
                    <a:latin typeface="Times New Roman" pitchFamily="18" charset="0"/>
                    <a:cs typeface="Times New Roman" pitchFamily="18" charset="0"/>
                  </a:rPr>
                  <a:t>75</a:t>
                </a:r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°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𝛼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SD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BC.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en-US" sz="3000" i="1">
                            <a:latin typeface="Cambria Math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42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42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28</m:t>
                        </m:r>
                      </m:den>
                    </m:f>
                  </m:oMath>
                </a14:m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</a:p>
              <a:p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a) Vì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𝐷𝐶</m:t>
                    </m:r>
                    <m:r>
                      <a:rPr lang="en-US" sz="3000" i="1">
                        <a:latin typeface="Cambria Math"/>
                      </a:rPr>
                      <m:t>//</m:t>
                    </m:r>
                    <m:r>
                      <a:rPr lang="en-US" sz="3000" i="1">
                        <a:latin typeface="Cambria Math"/>
                      </a:rPr>
                      <m:t>𝐴𝐵</m:t>
                    </m:r>
                  </m:oMath>
                </a14:m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000" i="1">
                            <a:latin typeface="Cambria Math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𝑆𝐵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𝐷𝐶</m:t>
                            </m:r>
                          </m:e>
                        </m:d>
                      </m:e>
                    </m:acc>
                    <m:r>
                      <a:rPr lang="en-US" sz="30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000" i="1">
                            <a:latin typeface="Cambria Math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𝑆𝐵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;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𝐴𝐵</m:t>
                            </m:r>
                          </m:e>
                        </m:d>
                        <m:r>
                          <a:rPr lang="en-US" sz="3000" i="1">
                            <a:latin typeface="Cambria Math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𝑆𝐵𝐴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 </m:t>
                            </m:r>
                          </m:e>
                        </m:acc>
                      </m:e>
                    </m:acc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𝛥</m:t>
                    </m:r>
                    <m:r>
                      <a:rPr lang="en-US" sz="3000" i="1">
                        <a:latin typeface="Cambria Math"/>
                      </a:rPr>
                      <m:t>𝑆𝐴𝐵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A, ta </a:t>
                </a:r>
                <a:r>
                  <a:rPr lang="en-US" sz="300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0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3000" i="1">
                              <a:latin typeface="Cambria Math"/>
                            </a:rPr>
                            <m:t>𝑡𝑎𝑛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𝑆𝐵𝐴</m:t>
                              </m:r>
                            </m:e>
                          </m:acc>
                        </m:e>
                      </m:func>
                      <m:r>
                        <a:rPr lang="en-US" sz="3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/>
                            </a:rPr>
                            <m:t>𝑆𝐴</m:t>
                          </m:r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𝐴𝐵</m:t>
                          </m:r>
                        </m:den>
                      </m:f>
                      <m:r>
                        <a:rPr lang="en-US" sz="3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𝑎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000" i="1">
                                      <a:latin typeface="Cambria Math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3000" i="1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2</m:t>
                          </m:r>
                          <m:r>
                            <a:rPr lang="en-US" sz="3000" i="1">
                              <a:latin typeface="Cambria Math"/>
                            </a:rPr>
                            <m:t>𝑎</m:t>
                          </m:r>
                        </m:den>
                      </m:f>
                      <m:r>
                        <a:rPr lang="en-US" sz="3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3000" i="1">
                          <a:latin typeface="Cambria Math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0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i="1">
                              <a:latin typeface="Cambria Math"/>
                            </a:rPr>
                            <m:t>𝑆𝐵𝐴</m:t>
                          </m:r>
                        </m:e>
                      </m:acc>
                      <m:r>
                        <a:rPr lang="en-US" sz="3000" i="1">
                          <a:latin typeface="Cambria Math"/>
                        </a:rPr>
                        <m:t>=30°</m:t>
                      </m:r>
                    </m:oMath>
                  </m:oMathPara>
                </a14:m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00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514350" indent="-514350">
                  <a:buAutoNum type="alphaUcPeriod"/>
                </a:pPr>
                <a:endParaRPr lang="en-US" sz="300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6" y="76200"/>
                <a:ext cx="11785600" cy="9426744"/>
              </a:xfrm>
              <a:prstGeom prst="rect">
                <a:avLst/>
              </a:prstGeom>
              <a:blipFill rotWithShape="1">
                <a:blip r:embed="rId2"/>
                <a:stretch>
                  <a:fillRect l="-983" t="-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486" y="1426782"/>
            <a:ext cx="4058713" cy="31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/>
          <p:cNvSpPr/>
          <p:nvPr/>
        </p:nvSpPr>
        <p:spPr>
          <a:xfrm>
            <a:off x="117528" y="1792515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766963" y="2880934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2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646" y="907329"/>
            <a:ext cx="4254500" cy="31115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26504" y="314548"/>
                <a:ext cx="10137577" cy="7929474"/>
              </a:xfrm>
              <a:prstGeom prst="rect">
                <a:avLst/>
              </a:prstGeom>
            </p:spPr>
            <p:txBody>
              <a:bodyPr wrap="none" lIns="121917" tIns="60958" rIns="121917" bIns="60958">
                <a:spAutoFit/>
              </a:bodyPr>
              <a:lstStyle/>
              <a:p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3000" dirty="0" err="1" smtClean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E </a:t>
                </a:r>
                <a:r>
                  <a:rPr lang="en-US" sz="3000" dirty="0" err="1" smtClean="0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 smtClean="0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 smtClean="0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 smtClean="0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AB</a:t>
                </a:r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>
                        <a:latin typeface="Cambria Math"/>
                      </a:rPr>
                      <m:t>⇒ </m:t>
                    </m:r>
                    <m:r>
                      <a:rPr lang="en-US" sz="3000" i="1">
                        <a:latin typeface="Cambria Math"/>
                      </a:rPr>
                      <m:t>𝐵𝐶𝐷𝐸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err="1"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30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hành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/>
                        </a:rPr>
                        <m:t>⇒</m:t>
                      </m:r>
                      <m:r>
                        <a:rPr lang="en-US" sz="3000" i="1">
                          <a:latin typeface="Cambria Math"/>
                        </a:rPr>
                        <m:t>𝐷𝐸</m:t>
                      </m:r>
                      <m:r>
                        <a:rPr lang="en-US" sz="3000" i="1">
                          <a:latin typeface="Cambria Math"/>
                        </a:rPr>
                        <m:t>//</m:t>
                      </m:r>
                      <m:r>
                        <a:rPr lang="en-US" sz="3000" i="1">
                          <a:latin typeface="Cambria Math"/>
                        </a:rPr>
                        <m:t>𝐵𝐶</m:t>
                      </m:r>
                      <m:r>
                        <a:rPr lang="en-US" sz="3000" i="1">
                          <a:latin typeface="Cambria Math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000" i="1">
                              <a:latin typeface="Cambria Math"/>
                            </a:rPr>
                          </m:ctrlPr>
                        </m:accPr>
                        <m:e>
                          <m:d>
                            <m:d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𝑆𝐷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𝐵𝐶</m:t>
                              </m:r>
                            </m:e>
                          </m:d>
                        </m:e>
                      </m:acc>
                      <m:r>
                        <a:rPr lang="en-US" sz="3000" i="1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000" i="1">
                              <a:latin typeface="Cambria Math"/>
                            </a:rPr>
                          </m:ctrlPr>
                        </m:accPr>
                        <m:e>
                          <m:d>
                            <m:d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𝑆𝐷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𝐷𝐸</m:t>
                              </m:r>
                            </m:e>
                          </m:d>
                        </m:e>
                      </m:acc>
                      <m:r>
                        <a:rPr lang="en-US" sz="3000" i="1">
                          <a:latin typeface="Cambria Math"/>
                        </a:rPr>
                        <m:t>=</m:t>
                      </m:r>
                      <m:r>
                        <a:rPr lang="en-US" sz="3000" i="1">
                          <a:latin typeface="Cambria Math"/>
                        </a:rPr>
                        <m:t>𝛼</m:t>
                      </m:r>
                    </m:oMath>
                  </m:oMathPara>
                </a14:m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3000" i="1">
                                <a:latin typeface="Cambria Math"/>
                              </a:rPr>
                              <m:t>&amp;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𝑆</m:t>
                            </m:r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0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𝑆</m:t>
                            </m:r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000" i="1">
                                <a:latin typeface="Cambria Math"/>
                              </a:rPr>
                              <m:t>=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𝑆</m:t>
                            </m:r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0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𝐴</m:t>
                            </m:r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000" i="1">
                                <a:latin typeface="Cambria Math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3000" i="1">
                                    <a:latin typeface="Cambria Math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sz="3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3000" i="1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3000" i="1">
                                <a:latin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000" i="1">
                                <a:latin typeface="Cambria Math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3000" i="1">
                                    <a:latin typeface="Cambria Math"/>
                                  </a:rPr>
                                  <m:t>7</m:t>
                                </m:r>
                                <m:sSup>
                                  <m:sSupPr>
                                    <m:ctrlPr>
                                      <a:rPr lang="en-US" sz="3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3000" i="1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</m:e>
                          <m:e>
                            <m:r>
                              <a:rPr lang="en-US" sz="3000" i="1">
                                <a:latin typeface="Cambria Math"/>
                              </a:rPr>
                              <m:t>&amp;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000" i="1">
                                <a:latin typeface="Cambria Math"/>
                              </a:rPr>
                              <m:t>=2</m:t>
                            </m:r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eqArr>
                      </m:e>
                    </m:d>
                  </m:oMath>
                </a14:m>
                <a:endParaRPr lang="en-US" sz="300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0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𝑆𝐸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𝑆𝐷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𝑎</m:t>
                              </m:r>
                              <m:f>
                                <m:f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3000" i="1"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3000" i="1">
                                          <a:latin typeface="Cambria Math"/>
                                        </a:rPr>
                                        <m:t>7</m:t>
                                      </m:r>
                                    </m:e>
                                  </m:rad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3000" i="1"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3000" i="1">
                                          <a:latin typeface="Cambria Math"/>
                                        </a:rPr>
                                        <m:t>3</m:t>
                                      </m:r>
                                    </m:e>
                                  </m:rad>
                                </m:den>
                              </m:f>
                            </m:e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𝐷𝐸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𝑎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000" i="1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rad>
                            </m:e>
                          </m:eqArr>
                        </m:e>
                      </m:d>
                    </m:oMath>
                  </m:oMathPara>
                </a14:m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000" i="1">
                              <a:latin typeface="Cambria Math"/>
                            </a:rPr>
                          </m:ctrlPr>
                        </m:funcPr>
                        <m:fName>
                          <m:r>
                            <a:rPr lang="en-US" sz="3000" i="1">
                              <a:latin typeface="Cambria Math"/>
                            </a:rPr>
                            <m:t>𝑐𝑜𝑠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𝑆𝐷𝐸</m:t>
                              </m:r>
                            </m:e>
                          </m:acc>
                        </m:e>
                      </m:func>
                      <m:r>
                        <a:rPr lang="en-US" sz="3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/>
                            </a:rPr>
                            <m:t>𝑆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>
                              <a:latin typeface="Cambria Math"/>
                            </a:rPr>
                            <m:t>+</m:t>
                          </m:r>
                          <m:r>
                            <a:rPr lang="en-US" sz="3000" i="1">
                              <a:latin typeface="Cambria Math"/>
                            </a:rPr>
                            <m:t>𝐷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>
                              <a:latin typeface="Cambria Math"/>
                            </a:rPr>
                            <m:t>−</m:t>
                          </m:r>
                          <m:r>
                            <a:rPr lang="en-US" sz="3000" i="1">
                              <a:latin typeface="Cambria Math"/>
                            </a:rPr>
                            <m:t>𝑆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2</m:t>
                          </m:r>
                          <m:r>
                            <a:rPr lang="en-US" sz="3000" i="1">
                              <a:latin typeface="Cambria Math"/>
                            </a:rPr>
                            <m:t>𝑆𝐷</m:t>
                          </m:r>
                          <m:r>
                            <a:rPr lang="en-US" sz="3000" i="1">
                              <a:latin typeface="Cambria Math"/>
                            </a:rPr>
                            <m:t>.</m:t>
                          </m:r>
                          <m:r>
                            <a:rPr lang="en-US" sz="3000" i="1">
                              <a:latin typeface="Cambria Math"/>
                            </a:rPr>
                            <m:t>𝐷𝐸</m:t>
                          </m:r>
                        </m:den>
                      </m:f>
                      <m:r>
                        <a:rPr lang="en-US" sz="3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2.</m:t>
                          </m:r>
                          <m:r>
                            <a:rPr lang="en-US" sz="3000" i="1">
                              <a:latin typeface="Cambria Math"/>
                            </a:rPr>
                            <m:t>𝑎</m:t>
                          </m:r>
                          <m:f>
                            <m:f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000" i="1">
                                      <a:latin typeface="Cambria Math"/>
                                    </a:rPr>
                                    <m:t>7</m:t>
                                  </m:r>
                                </m:e>
                              </m:ra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3000" i="1">
                                      <a:latin typeface="Cambria Math"/>
                                    </a:rPr>
                                    <m:t>3</m:t>
                                  </m:r>
                                </m:e>
                              </m:rad>
                            </m:den>
                          </m:f>
                          <m:r>
                            <a:rPr lang="en-US" sz="3000" i="1">
                              <a:latin typeface="Cambria Math"/>
                            </a:rPr>
                            <m:t>.</m:t>
                          </m:r>
                          <m:r>
                            <a:rPr lang="en-US" sz="3000" i="1">
                              <a:latin typeface="Cambria Math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n-US" sz="30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0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3000" i="1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3000" i="1">
                                  <a:latin typeface="Cambria Math"/>
                                </a:rPr>
                                <m:t>14</m:t>
                              </m:r>
                            </m:den>
                          </m:f>
                        </m:e>
                      </m:rad>
                      <m:r>
                        <a:rPr lang="en-US" sz="3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42</m:t>
                              </m:r>
                            </m:e>
                          </m:rad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04" y="314548"/>
                <a:ext cx="10137577" cy="7929474"/>
              </a:xfrm>
              <a:prstGeom prst="rect">
                <a:avLst/>
              </a:prstGeom>
              <a:blipFill rotWithShape="1">
                <a:blip r:embed="rId3"/>
                <a:stretch>
                  <a:fillRect l="-1082" t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Isosceles Triangle 13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4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0" y="-16320"/>
                <a:ext cx="11684000" cy="10068330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3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Cho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hộp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𝐴𝐵𝐶𝐷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dài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tất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cả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𝐵𝐴𝐷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𝐷𝐴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𝐴𝐵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60°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,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𝑁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lần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𝐶𝐷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tạo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bởi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giải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𝐴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/>
                              </a:rPr>
                              <m:t>//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/>
                              </a:rPr>
                              <m:t>𝐶</m:t>
                            </m:r>
                          </m:e>
                          <m:e>
                            <m:r>
                              <a:rPr lang="en-US" sz="2800" i="1">
                                <a:latin typeface="Cambria Math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𝑀𝑁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//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/>
                              </a:rPr>
                              <m:t>𝑃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P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𝐷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𝑀𝑁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/>
                              </a:rPr>
                              <m:t>𝐶</m:t>
                            </m:r>
                          </m:e>
                        </m:d>
                      </m:e>
                    </m:acc>
                    <m:r>
                      <a:rPr lang="en-US" sz="28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/>
                              </a:rPr>
                              <m:t>𝑃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/>
                              </a:rPr>
                              <m:t>𝐷</m:t>
                            </m:r>
                          </m:e>
                        </m:d>
                      </m:e>
                    </m:acc>
                    <m:r>
                      <a:rPr lang="en-US" sz="28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/>
                          </a:rPr>
                          <m:t>𝑃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𝐵𝐴𝐷</m:t>
                        </m:r>
                      </m:e>
                    </m:acc>
                    <m:r>
                      <a:rPr lang="en-US" sz="28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𝐷𝐴𝐴</m:t>
                        </m:r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e>
                    </m:acc>
                    <m:r>
                      <a:rPr lang="en-US" sz="28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  <m:r>
                          <a:rPr lang="en-US" sz="2800" i="1">
                            <a:latin typeface="Cambria Math"/>
                          </a:rPr>
                          <m:t>𝐴𝐵</m:t>
                        </m:r>
                      </m:e>
                    </m:acc>
                    <m:r>
                      <a:rPr lang="en-US" sz="2800" i="1">
                        <a:latin typeface="Cambria Math"/>
                      </a:rPr>
                      <m:t>=60°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hộp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a. Do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𝐷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𝑎</m:t>
                    </m:r>
                    <m:r>
                      <a:rPr lang="en-US" sz="2800" i="1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𝐷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𝑃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′2</m:t>
                            </m:r>
                          </m:sup>
                        </m:sSup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′2</m:t>
                            </m:r>
                          </m:sup>
                        </m:sSup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⇒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𝑃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  <m:r>
                          <a:rPr lang="en-US" sz="28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Áp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dụng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lý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cos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𝐷𝑃</m:t>
                    </m:r>
                    <m:r>
                      <a:rPr lang="en-US" sz="2800" i="1">
                        <a:latin typeface="Cambria Math"/>
                      </a:rPr>
                      <m:t>:</m:t>
                    </m:r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func>
                      <m:funcPr>
                        <m:ctrlPr>
                          <a:rPr lang="en-US" sz="28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i="1"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en-US" sz="2800" i="1">
                            <a:latin typeface="Cambria Math"/>
                          </a:rPr>
                          <m:t>𝛼</m:t>
                        </m:r>
                      </m:e>
                    </m:func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𝑃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/>
                          </a:rPr>
                          <m:t>−</m:t>
                        </m:r>
                        <m:r>
                          <a:rPr lang="en-US" sz="2800" i="1">
                            <a:latin typeface="Cambria Math"/>
                          </a:rPr>
                          <m:t>𝐷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𝑃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/>
                          </a:rPr>
                          <m:t>𝐷</m:t>
                        </m:r>
                        <m:r>
                          <a:rPr lang="en-US" sz="2800" i="1">
                            <a:latin typeface="Cambria Math"/>
                          </a:rPr>
                          <m:t>.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/>
                          </a:rPr>
                          <m:t>𝑃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6320"/>
                <a:ext cx="11684000" cy="10068330"/>
              </a:xfrm>
              <a:prstGeom prst="rect">
                <a:avLst/>
              </a:prstGeom>
              <a:blipFill rotWithShape="1">
                <a:blip r:embed="rId2"/>
                <a:stretch>
                  <a:fillRect l="-939" t="-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1666307"/>
            <a:ext cx="3594100" cy="25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/>
          <p:cNvSpPr/>
          <p:nvPr/>
        </p:nvSpPr>
        <p:spPr>
          <a:xfrm>
            <a:off x="5559880" y="1893962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8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964" y="889000"/>
            <a:ext cx="4241800" cy="37592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01600" y="18146"/>
                <a:ext cx="11887200" cy="11154588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 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4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S.ABCD,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ABCD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O,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a; SA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𝑆𝐴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cosin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SB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AC </a:t>
                </a:r>
                <a:r>
                  <a:rPr lang="en-US" sz="28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</a:p>
              <a:p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giải</a:t>
                </a:r>
                <a:endParaRPr lang="en-US" sz="2800" b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Gọi 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I là trung điểm 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của </a:t>
                </a:r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SD </a:t>
                </a:r>
              </a:p>
              <a:p>
                <a:pPr/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𝑂𝐼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𝛥</m:t>
                    </m:r>
                    <m:r>
                      <a:rPr lang="en-US" sz="2800" i="1">
                        <a:latin typeface="Cambria Math"/>
                      </a:rPr>
                      <m:t>𝑆𝐵𝐷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i="1"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𝑂𝐼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//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𝑆𝐵</m:t>
                              </m:r>
                            </m:e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𝑂𝐼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/>
                                    </a:rPr>
                                    <m:t>𝑆𝐵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800" i="1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𝑆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𝐴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+</m:t>
                                      </m:r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𝐴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𝐵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num>
                                <m:den>
                                  <m:r>
                                    <a:rPr lang="en-US" sz="28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800" i="1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3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num>
                                <m:den>
                                  <m:r>
                                    <a:rPr lang="en-US" sz="2800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2800" i="1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𝑂𝐼</m:t>
                    </m:r>
                    <m:r>
                      <a:rPr lang="en-US" sz="2800" i="1">
                        <a:latin typeface="Cambria Math"/>
                      </a:rPr>
                      <m:t>//</m:t>
                    </m:r>
                    <m:r>
                      <a:rPr lang="en-US" sz="2800" i="1">
                        <a:latin typeface="Cambria Math"/>
                      </a:rPr>
                      <m:t>𝑆𝐵</m:t>
                    </m:r>
                    <m:r>
                      <a:rPr lang="en-US" sz="2800" i="1">
                        <a:latin typeface="Cambria Math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𝑆𝐵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𝐴𝐶</m:t>
                            </m:r>
                          </m:e>
                        </m:d>
                      </m:e>
                    </m:acc>
                    <m:r>
                      <a:rPr lang="en-US" sz="28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𝑂𝐼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𝐴𝐶</m:t>
                            </m:r>
                          </m:e>
                        </m:d>
                      </m:e>
                    </m:acc>
                    <m:r>
                      <a:rPr lang="en-US" sz="28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𝐴𝑂𝐼</m:t>
                        </m:r>
                      </m:e>
                    </m:acc>
                  </m:oMath>
                </a14:m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𝐴𝐼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𝑆𝐷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𝑆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𝐴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3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𝑎</m:t>
                    </m:r>
                  </m:oMath>
                </a14:m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𝐴𝐼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𝑂𝐼</m:t>
                    </m:r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𝛥</m:t>
                    </m:r>
                    <m:r>
                      <a:rPr lang="en-US" sz="2800" i="1">
                        <a:latin typeface="Cambria Math"/>
                      </a:rPr>
                      <m:t>𝐴𝑂𝐼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cân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I.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H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𝑂𝐴</m:t>
                    </m:r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𝐼𝐻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r>
                      <a:rPr lang="en-US" sz="2800" i="1">
                        <a:latin typeface="Cambria Math"/>
                      </a:rPr>
                      <m:t>𝑂𝐴</m:t>
                    </m:r>
                  </m:oMath>
                </a14:m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𝑂𝐻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𝑂𝐴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𝛥</m:t>
                    </m:r>
                    <m:r>
                      <a:rPr lang="en-US" sz="2800" i="1">
                        <a:latin typeface="Cambria Math"/>
                      </a:rPr>
                      <m:t>𝑂𝐻𝐼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i="1">
                            <a:latin typeface="Cambria Math"/>
                          </a:rPr>
                          <m:t>𝑐𝑜𝑠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𝐻𝑂𝐼</m:t>
                            </m:r>
                          </m:e>
                        </m:acc>
                      </m:e>
                    </m:func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𝑂𝐻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𝑂𝐼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/>
                              </a:rPr>
                              <m:t>𝑎</m:t>
                            </m:r>
                            <m:rad>
                              <m:radPr>
                                <m:degHide m:val="on"/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en-US" sz="2800" i="1">
                                <a:latin typeface="Cambria Math"/>
                              </a:rPr>
                              <m:t>4</m:t>
                            </m:r>
                          </m:den>
                        </m:f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0" y="18146"/>
                <a:ext cx="11887200" cy="11154588"/>
              </a:xfrm>
              <a:prstGeom prst="rect">
                <a:avLst/>
              </a:prstGeom>
              <a:blipFill rotWithShape="1">
                <a:blip r:embed="rId3"/>
                <a:stretch>
                  <a:fillRect l="-821" t="-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/>
          <p:cNvSpPr/>
          <p:nvPr/>
        </p:nvSpPr>
        <p:spPr>
          <a:xfrm>
            <a:off x="1989367" y="1095676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hlinkClick r:id="rId5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4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40" y="2971513"/>
            <a:ext cx="4305300" cy="368819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52400" y="133417"/>
                <a:ext cx="11887200" cy="9254581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 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5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6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Cosin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		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endParaRPr lang="en-US" sz="2800" b="1" smtClean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giải</a:t>
                </a:r>
                <a:endPara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𝑀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𝐵𝐶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𝑂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tròn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ngoại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tiếp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𝑆𝐴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6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𝑆𝐴𝑂</m:t>
                        </m:r>
                      </m:e>
                    </m:acc>
                    <m:r>
                      <a:rPr lang="en-US" sz="2800" i="1">
                        <a:latin typeface="Cambria Math"/>
                      </a:rPr>
                      <m:t>=6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𝑆𝑂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𝑂𝐴</m:t>
                    </m:r>
                    <m:r>
                      <a:rPr lang="en-US" sz="2800" i="1">
                        <a:latin typeface="Cambria Math"/>
                      </a:rPr>
                      <m:t>.</m:t>
                    </m:r>
                    <m:func>
                      <m:funcPr>
                        <m:ctrlPr>
                          <a:rPr lang="en-US" sz="28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i="1">
                            <a:latin typeface="Cambria Math"/>
                          </a:rPr>
                          <m:t>𝑡𝑎𝑛</m:t>
                        </m:r>
                      </m:fName>
                      <m:e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e>
                    </m:func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</m:rad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𝑆𝐵𝐶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latin typeface="Cambria Math"/>
                            </a:rPr>
                          </m:ctrlPr>
                        </m:accPr>
                        <m:e>
                          <m:eqArr>
                            <m:eqArr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2800" i="1" smtClean="0">
                                  <a:latin typeface="Cambria Math"/>
                                </a:rPr>
                                <m:t>𝑆𝑀𝑂</m:t>
                              </m:r>
                            </m:e>
                            <m:e>
                              <m:r>
                                <m:rPr>
                                  <m:nor/>
                                </m:rPr>
                                <a:rPr lang="en-US" sz="2800" dirty="0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Ta</m:t>
                              </m:r>
                              <m:r>
                                <m:rPr>
                                  <m:nor/>
                                </m:rPr>
                                <a:rPr lang="en-US" sz="2800" dirty="0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800" dirty="0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c</m:t>
                              </m:r>
                              <m:r>
                                <m:rPr>
                                  <m:nor/>
                                </m:rPr>
                                <a:rPr lang="en-US" sz="2800" dirty="0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ó </m:t>
                              </m:r>
                              <m:func>
                                <m:func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2800" i="1">
                                      <a:latin typeface="Cambria Math"/>
                                    </a:rPr>
                                    <m:t>𝑐𝑜𝑠</m:t>
                                  </m:r>
                                </m:fName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𝑆𝑀𝑂</m:t>
                                      </m:r>
                                    </m:e>
                                  </m:acc>
                                </m:e>
                              </m:func>
                              <m:r>
                                <a:rPr lang="en-US" sz="2800" i="1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/>
                                    </a:rPr>
                                    <m:t>𝑂𝑀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/>
                                    </a:rPr>
                                    <m:t>𝑆𝑀</m:t>
                                  </m:r>
                                </m:den>
                              </m:f>
                              <m:r>
                                <a:rPr lang="en-US" sz="2800" i="1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/>
                                    </a:rPr>
                                    <m:t>𝑂𝑀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𝑆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𝑂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+</m:t>
                                      </m:r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𝑂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𝑀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den>
                              </m:f>
                              <m:r>
                                <a:rPr lang="en-US" sz="2800" i="1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𝑎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e>
                                      </m:rad>
                                    </m:num>
                                    <m:den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6</m:t>
                                      </m:r>
                                    </m:den>
                                  </m:f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8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2800" i="1">
                                                      <a:latin typeface="Cambria Math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2800" i="1">
                                                      <a:latin typeface="Cambria Math"/>
                                                    </a:rPr>
                                                    <m:t>𝑎</m:t>
                                                  </m:r>
                                                  <m:rad>
                                                    <m:radPr>
                                                      <m:degHide m:val="on"/>
                                                      <m:ctrlPr>
                                                        <a:rPr lang="en-US" sz="2800" i="1"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radPr>
                                                    <m:deg/>
                                                    <m:e>
                                                      <m:r>
                                                        <a:rPr lang="en-US" sz="2800" i="1">
                                                          <a:latin typeface="Cambria Math"/>
                                                        </a:rPr>
                                                        <m:t>3</m:t>
                                                      </m:r>
                                                    </m:e>
                                                  </m:rad>
                                                </m:num>
                                                <m:den>
                                                  <m:r>
                                                    <a:rPr lang="en-US" sz="2800" i="1">
                                                      <a:latin typeface="Cambria Math"/>
                                                    </a:rPr>
                                                    <m:t>6</m:t>
                                                  </m:r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800" i="1"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den>
                              </m:f>
                              <m:r>
                                <a:rPr lang="en-US" sz="2800" i="1"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13</m:t>
                                      </m:r>
                                    </m:e>
                                  </m:rad>
                                </m:den>
                              </m:f>
                              <m:r>
                                <m:rPr>
                                  <m:nor/>
                                </m:rPr>
                                <a:rPr lang="en-US" sz="2800" dirty="0">
                                  <a:latin typeface="Times New Roman" pitchFamily="18" charset="0"/>
                                  <a:cs typeface="Times New Roman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acc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33417"/>
                <a:ext cx="11887200" cy="9254581"/>
              </a:xfrm>
              <a:prstGeom prst="rect">
                <a:avLst/>
              </a:prstGeom>
              <a:blipFill rotWithShape="1">
                <a:blip r:embed="rId3"/>
                <a:stretch>
                  <a:fillRect l="-769" t="-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" y="550308"/>
            <a:ext cx="246280" cy="5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11" name="Oval 10"/>
          <p:cNvSpPr/>
          <p:nvPr/>
        </p:nvSpPr>
        <p:spPr>
          <a:xfrm>
            <a:off x="2990852" y="1236592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hlinkClick r:id="rId4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hlinkClick r:id="rId5" action="ppaction://hlinksldjump"/>
          </p:cNvPr>
          <p:cNvSpPr/>
          <p:nvPr/>
        </p:nvSpPr>
        <p:spPr>
          <a:xfrm rot="5400000">
            <a:off x="11309867" y="5815321"/>
            <a:ext cx="498852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2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03200" y="0"/>
                <a:ext cx="11785600" cy="7542382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000" b="1" dirty="0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 6: </a:t>
                </a:r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𝑆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𝐴𝐵𝐶𝐷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𝐴𝐵𝐶𝐷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𝑆𝐴𝐵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cao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𝐴𝐻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𝐵𝐷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𝑆𝐴𝐷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Chọn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30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𝑎</m:t>
                    </m:r>
                    <m:r>
                      <a:rPr lang="en-US" sz="3000" i="1">
                        <a:latin typeface="Cambria Math"/>
                      </a:rPr>
                      <m:t>=60°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𝑎</m:t>
                    </m:r>
                    <m:r>
                      <a:rPr lang="en-US" sz="3000" i="1">
                        <a:latin typeface="Cambria Math"/>
                      </a:rPr>
                      <m:t>=30°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000" b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𝐾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𝑆𝐴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𝐴𝐷</m:t>
                    </m:r>
                    <m:r>
                      <a:rPr lang="en-US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𝑆𝐴𝐵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𝛥</m:t>
                    </m:r>
                    <m:r>
                      <a:rPr lang="en-US" sz="3000" i="1">
                        <a:latin typeface="Cambria Math"/>
                      </a:rPr>
                      <m:t>𝑆𝐴𝐵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𝐵𝐾</m:t>
                    </m:r>
                    <m:r>
                      <a:rPr lang="en-US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𝑆𝐴𝐷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𝐵𝐷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𝑆𝐴𝐷</m:t>
                                </m:r>
                              </m:e>
                            </m:d>
                          </m:e>
                        </m:acc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𝐵𝐷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𝐾𝐷</m:t>
                            </m:r>
                          </m:e>
                        </m:acc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i="1">
                            <a:latin typeface="Cambria Math"/>
                          </a:rPr>
                          <m:t>𝐵𝐷𝐾</m:t>
                        </m:r>
                      </m:e>
                    </m:acc>
                    <m:r>
                      <a:rPr lang="en-US" sz="3000" i="1">
                        <a:latin typeface="Cambria Math"/>
                      </a:rPr>
                      <m:t>=</m:t>
                    </m:r>
                    <m:r>
                      <a:rPr lang="en-US" sz="30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𝐴𝐵𝐶𝐷</m:t>
                    </m:r>
                  </m:oMath>
                </a14:m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𝑥</m:t>
                    </m:r>
                  </m:oMath>
                </a14:m>
                <a:r>
                  <a:rPr lang="en-US" sz="3000">
                    <a:latin typeface="Times New Roman" pitchFamily="18" charset="0"/>
                    <a:cs typeface="Times New Roman" pitchFamily="18" charset="0"/>
                  </a:rPr>
                  <a:t>, </a:t>
                </a:r>
                <a:endParaRPr lang="en-US" sz="300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thì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𝐵𝐷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r>
                      <a:rPr lang="en-US" sz="3000" i="1">
                        <a:latin typeface="Cambria Math"/>
                      </a:rPr>
                      <m:t>𝑥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𝐵𝐾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𝑥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𝐵𝐾𝐷</m:t>
                    </m:r>
                  </m:oMath>
                </a14:m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000" i="1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𝐵𝐾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𝐵𝐷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0"/>
                <a:ext cx="11785600" cy="7542382"/>
              </a:xfrm>
              <a:prstGeom prst="rect">
                <a:avLst/>
              </a:prstGeom>
              <a:blipFill rotWithShape="1">
                <a:blip r:embed="rId2"/>
                <a:stretch>
                  <a:fillRect l="-931" t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285" y="2258593"/>
            <a:ext cx="3900715" cy="37503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/>
          <p:cNvSpPr/>
          <p:nvPr/>
        </p:nvSpPr>
        <p:spPr>
          <a:xfrm>
            <a:off x="3005366" y="1617594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4" action="ppaction://hlinksldjump"/>
          </p:cNvPr>
          <p:cNvSpPr/>
          <p:nvPr/>
        </p:nvSpPr>
        <p:spPr>
          <a:xfrm rot="16200000">
            <a:off x="10795909" y="6130493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hlinkClick r:id="rId5" action="ppaction://hlinksldjump"/>
          </p:cNvPr>
          <p:cNvSpPr/>
          <p:nvPr/>
        </p:nvSpPr>
        <p:spPr>
          <a:xfrm rot="5400000">
            <a:off x="11292861" y="6137121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7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0">
            <a:extLst>
              <a:ext uri="{FF2B5EF4-FFF2-40B4-BE49-F238E27FC236}">
                <a16:creationId xmlns="" xmlns:a16="http://schemas.microsoft.com/office/drawing/2014/main" id="{43C051DC-C7D1-4F76-A0E4-E9725AEA57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04335" y="788586"/>
            <a:ext cx="6871416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    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Phần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3.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Vận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dụng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thấp</a:t>
            </a:r>
            <a:endParaRPr lang="en-US" sz="3200" b="1" dirty="0">
              <a:solidFill>
                <a:srgbClr val="0000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sp>
        <p:nvSpPr>
          <p:cNvPr id="20" name="TextBox 19">
            <a:hlinkClick r:id="rId2" action="ppaction://hlinksldjump"/>
            <a:extLst>
              <a:ext uri="{FF2B5EF4-FFF2-40B4-BE49-F238E27FC236}">
                <a16:creationId xmlns="" xmlns:a16="http://schemas.microsoft.com/office/drawing/2014/main" id="{33E0B09E-1316-4544-8A9E-E2A7D5A33271}"/>
              </a:ext>
            </a:extLst>
          </p:cNvPr>
          <p:cNvSpPr txBox="1"/>
          <p:nvPr/>
        </p:nvSpPr>
        <p:spPr>
          <a:xfrm>
            <a:off x="3181350" y="449580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hlinkClick r:id="rId3" action="ppaction://hlinksldjump"/>
            <a:extLst>
              <a:ext uri="{FF2B5EF4-FFF2-40B4-BE49-F238E27FC236}">
                <a16:creationId xmlns="" xmlns:a16="http://schemas.microsoft.com/office/drawing/2014/main" id="{E2F6554B-AA50-44B2-B08E-F52F90684437}"/>
              </a:ext>
            </a:extLst>
          </p:cNvPr>
          <p:cNvSpPr txBox="1"/>
          <p:nvPr/>
        </p:nvSpPr>
        <p:spPr>
          <a:xfrm>
            <a:off x="5219700" y="4495799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hlinkClick r:id="rId4" action="ppaction://hlinksldjump"/>
            <a:extLst>
              <a:ext uri="{FF2B5EF4-FFF2-40B4-BE49-F238E27FC236}">
                <a16:creationId xmlns="" xmlns:a16="http://schemas.microsoft.com/office/drawing/2014/main" id="{DC4BF410-8D3D-45DE-84D0-491BCAD6B787}"/>
              </a:ext>
            </a:extLst>
          </p:cNvPr>
          <p:cNvSpPr txBox="1"/>
          <p:nvPr/>
        </p:nvSpPr>
        <p:spPr>
          <a:xfrm>
            <a:off x="7162800" y="449580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hlinkClick r:id="rId5" action="ppaction://hlinksldjump"/>
            <a:extLst>
              <a:ext uri="{FF2B5EF4-FFF2-40B4-BE49-F238E27FC236}">
                <a16:creationId xmlns="" xmlns:a16="http://schemas.microsoft.com/office/drawing/2014/main" id="{6791AD9B-4484-4E33-9F43-E383441B4775}"/>
              </a:ext>
            </a:extLst>
          </p:cNvPr>
          <p:cNvSpPr txBox="1"/>
          <p:nvPr/>
        </p:nvSpPr>
        <p:spPr>
          <a:xfrm>
            <a:off x="9256713" y="449580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hlinkClick r:id="rId6" action="ppaction://hlinksldjump"/>
            <a:extLst>
              <a:ext uri="{FF2B5EF4-FFF2-40B4-BE49-F238E27FC236}">
                <a16:creationId xmlns="" xmlns:a16="http://schemas.microsoft.com/office/drawing/2014/main" id="{D369527D-B458-4701-803E-7B7683AD437B}"/>
              </a:ext>
            </a:extLst>
          </p:cNvPr>
          <p:cNvSpPr txBox="1"/>
          <p:nvPr/>
        </p:nvSpPr>
        <p:spPr>
          <a:xfrm>
            <a:off x="3181350" y="3506061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hlinkClick r:id="rId7" action="ppaction://hlinksldjump"/>
            <a:extLst>
              <a:ext uri="{FF2B5EF4-FFF2-40B4-BE49-F238E27FC236}">
                <a16:creationId xmlns="" xmlns:a16="http://schemas.microsoft.com/office/drawing/2014/main" id="{2AD7AB7B-6F53-4847-BC13-76796FAEC5F8}"/>
              </a:ext>
            </a:extLst>
          </p:cNvPr>
          <p:cNvSpPr txBox="1"/>
          <p:nvPr/>
        </p:nvSpPr>
        <p:spPr>
          <a:xfrm>
            <a:off x="5219699" y="3506062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hlinkClick r:id="rId8" action="ppaction://hlinksldjump"/>
            <a:extLst>
              <a:ext uri="{FF2B5EF4-FFF2-40B4-BE49-F238E27FC236}">
                <a16:creationId xmlns="" xmlns:a16="http://schemas.microsoft.com/office/drawing/2014/main" id="{93BFC503-ED44-4BC2-8E3E-B238B93AD157}"/>
              </a:ext>
            </a:extLst>
          </p:cNvPr>
          <p:cNvSpPr txBox="1"/>
          <p:nvPr/>
        </p:nvSpPr>
        <p:spPr>
          <a:xfrm>
            <a:off x="7162800" y="35375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hlinkClick r:id="rId9" action="ppaction://hlinksldjump"/>
            <a:extLst>
              <a:ext uri="{FF2B5EF4-FFF2-40B4-BE49-F238E27FC236}">
                <a16:creationId xmlns="" xmlns:a16="http://schemas.microsoft.com/office/drawing/2014/main" id="{7E0795DD-8B0B-4375-8115-7BE3D3964F2B}"/>
              </a:ext>
            </a:extLst>
          </p:cNvPr>
          <p:cNvSpPr txBox="1"/>
          <p:nvPr/>
        </p:nvSpPr>
        <p:spPr>
          <a:xfrm>
            <a:off x="9190038" y="35375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929A7A2-0EC4-4887-99DE-8FF3E3467BF8}"/>
              </a:ext>
            </a:extLst>
          </p:cNvPr>
          <p:cNvSpPr txBox="1"/>
          <p:nvPr/>
        </p:nvSpPr>
        <p:spPr>
          <a:xfrm>
            <a:off x="9175751" y="25394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93072E0F-1051-4B0B-BA80-BBEDACEA5093}"/>
              </a:ext>
            </a:extLst>
          </p:cNvPr>
          <p:cNvSpPr txBox="1"/>
          <p:nvPr/>
        </p:nvSpPr>
        <p:spPr>
          <a:xfrm>
            <a:off x="7162800" y="25394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53AEA5F0-DF98-4F88-B69E-C245CB90AB30}"/>
              </a:ext>
            </a:extLst>
          </p:cNvPr>
          <p:cNvSpPr txBox="1"/>
          <p:nvPr/>
        </p:nvSpPr>
        <p:spPr>
          <a:xfrm>
            <a:off x="5219700" y="25394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1" name="TextBox 3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0B7C6F0E-D42E-4076-91FD-BF16A446187C}"/>
              </a:ext>
            </a:extLst>
          </p:cNvPr>
          <p:cNvSpPr txBox="1"/>
          <p:nvPr/>
        </p:nvSpPr>
        <p:spPr>
          <a:xfrm>
            <a:off x="3152775" y="25088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6E52091B-3AAE-4DA4-BDD2-AB56358481DF}"/>
              </a:ext>
            </a:extLst>
          </p:cNvPr>
          <p:cNvSpPr txBox="1"/>
          <p:nvPr/>
        </p:nvSpPr>
        <p:spPr>
          <a:xfrm>
            <a:off x="1123950" y="451485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hlinkClick r:id="rId15" action="ppaction://hlinksldjump"/>
            <a:extLst>
              <a:ext uri="{FF2B5EF4-FFF2-40B4-BE49-F238E27FC236}">
                <a16:creationId xmlns="" xmlns:a16="http://schemas.microsoft.com/office/drawing/2014/main" id="{A830A629-0599-412F-A2C9-ACA68A60D94A}"/>
              </a:ext>
            </a:extLst>
          </p:cNvPr>
          <p:cNvSpPr txBox="1"/>
          <p:nvPr/>
        </p:nvSpPr>
        <p:spPr>
          <a:xfrm>
            <a:off x="1123950" y="3525111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34" name="TextBox 33">
            <a:hlinkClick r:id="rId16" action="ppaction://hlinksldjump"/>
            <a:extLst>
              <a:ext uri="{FF2B5EF4-FFF2-40B4-BE49-F238E27FC236}">
                <a16:creationId xmlns="" xmlns:a16="http://schemas.microsoft.com/office/drawing/2014/main" id="{B5DDC732-3520-4B92-85B9-575A92B130CB}"/>
              </a:ext>
            </a:extLst>
          </p:cNvPr>
          <p:cNvSpPr txBox="1"/>
          <p:nvPr/>
        </p:nvSpPr>
        <p:spPr>
          <a:xfrm>
            <a:off x="1095375" y="252787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8" name="Isosceles Triangle 17">
            <a:hlinkClick r:id="rId17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hlinkClick r:id="rId18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03200" y="0"/>
                <a:ext cx="11582400" cy="7301610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 7: </a:t>
                </a:r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𝐴𝐵𝐶𝐷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).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𝐵𝐷</m:t>
                        </m:r>
                        <m:sSup>
                          <m:sSupPr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60°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90°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45°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30°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3000" b="1" smtClean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giải: </a:t>
                </a:r>
                <a:endParaRPr lang="en-US" sz="3000" b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𝑂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𝐴𝐵𝐶𝐷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Khi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𝐴𝑂</m:t>
                    </m:r>
                    <m:r>
                      <a:rPr lang="en-US" sz="3000" i="1">
                        <a:latin typeface="Cambria Math"/>
                      </a:rPr>
                      <m:t>⊥</m:t>
                    </m:r>
                    <m:r>
                      <a:rPr lang="en-US" sz="3000" i="1">
                        <a:latin typeface="Cambria Math"/>
                      </a:rPr>
                      <m:t>𝐵𝐷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(1).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𝐴𝐵𝐶𝐷</m:t>
                    </m:r>
                    <m:r>
                      <a:rPr lang="en-US" sz="30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𝐷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𝐵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𝐴𝐵𝐶𝐷</m:t>
                        </m:r>
                      </m:e>
                    </m:d>
                    <m:r>
                      <a:rPr lang="en-US" sz="3000" i="1">
                        <a:latin typeface="Cambria Math"/>
                      </a:rPr>
                      <m:t>⇒</m:t>
                    </m:r>
                    <m:r>
                      <a:rPr lang="en-US" sz="3000" i="1">
                        <a:latin typeface="Cambria Math"/>
                      </a:rPr>
                      <m:t>𝐵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⊥</m:t>
                    </m:r>
                    <m:r>
                      <a:rPr lang="en-US" sz="3000" i="1">
                        <a:latin typeface="Cambria Math"/>
                      </a:rPr>
                      <m:t>𝐴𝑂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(2).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(1)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(2) 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𝐴𝑂</m:t>
                    </m:r>
                    <m:r>
                      <a:rPr lang="en-US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𝐵𝐷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𝐷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sz="3000" i="1" smtClean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⇒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,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𝐴𝐵𝐶𝐷</m:t>
                            </m:r>
                          </m:e>
                        </m:d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𝑂</m:t>
                        </m:r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𝑂</m:t>
                        </m:r>
                      </m:e>
                    </m:acc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𝑂</m:t>
                    </m:r>
                  </m:oMath>
                </a14:m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000" i="1" smtClean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</m:e>
                    </m:func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𝑂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𝐴𝑂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𝑂</m:t>
                        </m:r>
                      </m:e>
                    </m:acc>
                    <m:r>
                      <a:rPr lang="en-US" sz="3000" i="1">
                        <a:latin typeface="Cambria Math"/>
                      </a:rPr>
                      <m:t>=30°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3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0"/>
                <a:ext cx="11582400" cy="7301610"/>
              </a:xfrm>
              <a:prstGeom prst="rect">
                <a:avLst/>
              </a:prstGeom>
              <a:blipFill rotWithShape="1">
                <a:blip r:embed="rId2"/>
                <a:stretch>
                  <a:fillRect l="-947" t="-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130" y="2647044"/>
            <a:ext cx="4835070" cy="374502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/>
          <p:cNvSpPr/>
          <p:nvPr/>
        </p:nvSpPr>
        <p:spPr>
          <a:xfrm>
            <a:off x="5784850" y="935423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hlinkClick r:id="rId4" action="ppaction://hlinksldjump"/>
          </p:cNvPr>
          <p:cNvSpPr/>
          <p:nvPr/>
        </p:nvSpPr>
        <p:spPr>
          <a:xfrm rot="16200000">
            <a:off x="10795909" y="6130493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5" action="ppaction://hlinksldjump"/>
          </p:cNvPr>
          <p:cNvSpPr/>
          <p:nvPr/>
        </p:nvSpPr>
        <p:spPr>
          <a:xfrm rot="5400000">
            <a:off x="11292861" y="6137121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5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92074" y="63954"/>
                <a:ext cx="11988800" cy="7695885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8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lăng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trụ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𝐴𝐵𝐶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lên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trùng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𝐺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hợp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60°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Sin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𝐴𝐵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𝐵𝐶</m:t>
                        </m:r>
                        <m:sSup>
                          <m:sSupPr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000" b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𝐺</m:t>
                    </m:r>
                    <m:r>
                      <a:rPr lang="en-US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𝐵𝐺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𝐵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lên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⇒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,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𝐴𝐵𝐶</m:t>
                            </m:r>
                          </m:e>
                        </m:d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,</m:t>
                        </m:r>
                        <m:r>
                          <a:rPr lang="en-US" sz="3000" i="1">
                            <a:latin typeface="Cambria Math"/>
                          </a:rPr>
                          <m:t>𝐵𝐺</m:t>
                        </m:r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000" i="1">
                            <a:latin typeface="Cambria Math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𝐵𝐺</m:t>
                        </m:r>
                      </m:e>
                    </m:acc>
                    <m:r>
                      <a:rPr lang="en-US" sz="3000" i="1">
                        <a:latin typeface="Cambria Math"/>
                      </a:rPr>
                      <m:t>=60°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𝑀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𝐵𝐶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𝐻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lên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𝑀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𝐵𝐶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⊥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𝐴𝑀</m:t>
                              </m:r>
                            </m:e>
                          </m:mr>
                          <m:m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𝐵𝐶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⊥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i="1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  <m:sup>
                                  <m:r>
                                    <a:rPr lang="en-US" sz="300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3000" i="1">
                                  <a:latin typeface="Cambria Math"/>
                                </a:rPr>
                                <m:t>𝐺</m:t>
                              </m:r>
                            </m:e>
                          </m:mr>
                        </m:m>
                      </m:e>
                    </m:d>
                    <m:r>
                      <a:rPr lang="en-US" sz="3000" i="1">
                        <a:latin typeface="Cambria Math"/>
                      </a:rPr>
                      <m:t>⇒</m:t>
                    </m:r>
                    <m:r>
                      <a:rPr lang="en-US" sz="3000" i="1">
                        <a:latin typeface="Cambria Math"/>
                      </a:rPr>
                      <m:t>𝐵𝐶</m:t>
                    </m:r>
                    <m:r>
                      <a:rPr lang="en-US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𝑀</m:t>
                        </m:r>
                      </m:e>
                    </m:d>
                    <m:r>
                      <a:rPr lang="en-US" sz="3000" i="1">
                        <a:latin typeface="Cambria Math"/>
                      </a:rPr>
                      <m:t>⇒</m:t>
                    </m:r>
                    <m:r>
                      <a:rPr lang="en-US" sz="3000" i="1">
                        <a:latin typeface="Cambria Math"/>
                      </a:rPr>
                      <m:t>𝐵𝐶</m:t>
                    </m:r>
                    <m:r>
                      <a:rPr lang="en-US" sz="3000" i="1">
                        <a:latin typeface="Cambria Math"/>
                      </a:rPr>
                      <m:t>⊥</m:t>
                    </m:r>
                    <m:r>
                      <a:rPr lang="en-US" sz="3000" i="1">
                        <a:latin typeface="Cambria Math"/>
                      </a:rPr>
                      <m:t>𝐴𝐻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Mà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𝐴𝐻</m:t>
                    </m:r>
                    <m:r>
                      <a:rPr lang="en-US" sz="3000" i="1">
                        <a:latin typeface="Cambria Math"/>
                      </a:rPr>
                      <m:t>⊥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𝑀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𝐴𝐻</m:t>
                    </m:r>
                    <m:r>
                      <a:rPr lang="en-US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𝐵𝐶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3000" i="1" smtClean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⇒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𝐴𝐵</m:t>
                        </m:r>
                        <m:r>
                          <a:rPr lang="en-US" sz="3000" i="1">
                            <a:latin typeface="Cambria Math"/>
                          </a:rPr>
                          <m:t>,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𝐵𝐶</m:t>
                            </m:r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𝐴𝐵</m:t>
                        </m:r>
                        <m:r>
                          <a:rPr lang="en-US" sz="3000" i="1">
                            <a:latin typeface="Cambria Math"/>
                          </a:rPr>
                          <m:t>,</m:t>
                        </m:r>
                        <m:r>
                          <a:rPr lang="en-US" sz="3000" i="1">
                            <a:latin typeface="Cambria Math"/>
                          </a:rPr>
                          <m:t>𝐻𝐵</m:t>
                        </m:r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i="1">
                            <a:latin typeface="Cambria Math"/>
                          </a:rPr>
                          <m:t>𝐴𝐵𝐻</m:t>
                        </m:r>
                      </m:e>
                    </m:acc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74" y="63954"/>
                <a:ext cx="11988800" cy="7695885"/>
              </a:xfrm>
              <a:prstGeom prst="rect">
                <a:avLst/>
              </a:prstGeom>
              <a:blipFill rotWithShape="1">
                <a:blip r:embed="rId2"/>
                <a:stretch>
                  <a:fillRect l="-915" t="-792" r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338" y="3527104"/>
            <a:ext cx="4068536" cy="333089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/>
          <p:cNvSpPr/>
          <p:nvPr/>
        </p:nvSpPr>
        <p:spPr>
          <a:xfrm>
            <a:off x="211364" y="2067537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hlinkClick r:id="rId4" action="ppaction://hlinksldjump"/>
          </p:cNvPr>
          <p:cNvSpPr/>
          <p:nvPr/>
        </p:nvSpPr>
        <p:spPr>
          <a:xfrm rot="16200000">
            <a:off x="10795909" y="6130493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hlinkClick r:id="rId5" action="ppaction://hlinksldjump"/>
          </p:cNvPr>
          <p:cNvSpPr/>
          <p:nvPr/>
        </p:nvSpPr>
        <p:spPr>
          <a:xfrm rot="5400000">
            <a:off x="11292861" y="6137121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4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803" y="1317672"/>
            <a:ext cx="4174826" cy="450410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329290" y="720704"/>
                <a:ext cx="8781244" cy="5458221"/>
              </a:xfrm>
              <a:prstGeom prst="rect">
                <a:avLst/>
              </a:prstGeom>
            </p:spPr>
            <p:txBody>
              <a:bodyPr wrap="none" lIns="121917" tIns="60958" rIns="121917" bIns="60958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𝐺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𝐵𝐺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func>
                      <m:func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𝑡𝑎𝑛</m:t>
                        </m:r>
                      </m:fName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e>
                    </m:func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0°=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e>
                    </m:rad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𝑀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𝐺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+</m:t>
                        </m:r>
                        <m:r>
                          <a:rPr lang="en-US" sz="3000" i="1">
                            <a:latin typeface="Cambria Math"/>
                          </a:rPr>
                          <m:t>𝐺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𝑀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0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0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𝑎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3000" i="1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000" i="1">
                                            <a:latin typeface="Cambria Math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3000" i="1">
                                    <a:latin typeface="Cambria Math"/>
                                  </a:rPr>
                                  <m:t>.</m:t>
                                </m:r>
                                <m:f>
                                  <m:fPr>
                                    <m:ctrlPr>
                                      <a:rPr lang="en-US" sz="30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39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𝛥</m:t>
                    </m:r>
                    <m:r>
                      <a:rPr lang="en-US" sz="3000" i="1">
                        <a:latin typeface="Cambria Math"/>
                      </a:rPr>
                      <m:t>𝐴𝐻𝑀</m:t>
                    </m:r>
                    <m:r>
                      <a:rPr lang="en-US" sz="3000" i="1">
                        <a:latin typeface="Cambria Math"/>
                      </a:rPr>
                      <m:t>∼</m:t>
                    </m:r>
                    <m:r>
                      <a:rPr lang="en-US" sz="3000" i="1">
                        <a:latin typeface="Cambria Math"/>
                      </a:rPr>
                      <m:t>𝛥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𝐺𝑀</m:t>
                    </m:r>
                    <m:r>
                      <a:rPr lang="en-US" sz="3000" i="1">
                        <a:latin typeface="Cambria Math"/>
                      </a:rPr>
                      <m:t>⇒</m:t>
                    </m:r>
                    <m:r>
                      <a:rPr lang="en-US" sz="3000" i="1">
                        <a:latin typeface="Cambria Math"/>
                      </a:rPr>
                      <m:t>𝐴𝐻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𝐴𝑀</m:t>
                        </m:r>
                        <m:r>
                          <a:rPr lang="en-US" sz="3000" i="1">
                            <a:latin typeface="Cambria Math"/>
                          </a:rPr>
                          <m:t>.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𝐺</m:t>
                        </m:r>
                      </m:num>
                      <m:den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𝑀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  <m:r>
                          <a:rPr lang="en-US" sz="3000" i="1">
                            <a:latin typeface="Cambria Math"/>
                          </a:rPr>
                          <m:t>.</m:t>
                        </m:r>
                        <m:f>
                          <m:f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latin typeface="Cambria Math"/>
                              </a:rPr>
                              <m:t>𝑎</m:t>
                            </m:r>
                            <m:rad>
                              <m:radPr>
                                <m:degHide m:val="on"/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latin typeface="Cambria Math"/>
                              </a:rPr>
                              <m:t>𝑎</m:t>
                            </m:r>
                            <m:rad>
                              <m:radPr>
                                <m:degHide m:val="on"/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39</m:t>
                                </m:r>
                              </m:e>
                            </m:rad>
                          </m:num>
                          <m:den>
                            <m:r>
                              <a:rPr lang="en-US" sz="3000" i="1">
                                <a:latin typeface="Cambria Math"/>
                              </a:rPr>
                              <m:t>6</m:t>
                            </m:r>
                          </m:den>
                        </m:f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𝑠𝑖𝑛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𝐴𝐵𝐻</m:t>
                            </m:r>
                          </m:e>
                        </m:acc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𝐴𝐻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𝐴𝐵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𝑠𝑖𝑛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𝐴𝐵𝐻</m:t>
                            </m:r>
                          </m:e>
                        </m:acc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latin typeface="Cambria Math"/>
                              </a:rPr>
                              <m:t>3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13</m:t>
                                </m:r>
                              </m:e>
                            </m:rad>
                          </m:den>
                        </m:f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90" y="720704"/>
                <a:ext cx="8781244" cy="5458221"/>
              </a:xfrm>
              <a:prstGeom prst="rect">
                <a:avLst/>
              </a:prstGeom>
              <a:blipFill rotWithShape="1">
                <a:blip r:embed="rId3"/>
                <a:stretch>
                  <a:fillRect l="-1249" r="-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Isosceles Triangle 10">
            <a:hlinkClick r:id="rId4" action="ppaction://hlinksldjump"/>
          </p:cNvPr>
          <p:cNvSpPr/>
          <p:nvPr/>
        </p:nvSpPr>
        <p:spPr>
          <a:xfrm rot="16200000">
            <a:off x="10795909" y="6130493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5" action="ppaction://hlinksldjump"/>
          </p:cNvPr>
          <p:cNvSpPr/>
          <p:nvPr/>
        </p:nvSpPr>
        <p:spPr>
          <a:xfrm rot="5400000">
            <a:off x="11292861" y="6137121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3855" y="23681"/>
                <a:ext cx="11684000" cy="8592797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000" b="1" dirty="0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9: </a:t>
                </a:r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𝐴𝐵𝐶𝐷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𝐵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𝐶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𝐷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cosin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𝐵𝐷𝐴</m:t>
                        </m:r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e>
                    </m:d>
                  </m:oMath>
                </a14:m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3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3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sz="3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b="1" smtClean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0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giải</a:t>
                </a:r>
                <a:endParaRPr lang="en-US" sz="3000" b="1" dirty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3000" i="1">
                                <a:latin typeface="Cambria Math"/>
                              </a:rPr>
                              <m:t>&amp;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𝐵𝐷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⊥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𝐴𝐶</m:t>
                            </m:r>
                          </m:e>
                          <m:e>
                            <m:r>
                              <a:rPr lang="en-US" sz="3000" i="1">
                                <a:latin typeface="Cambria Math"/>
                              </a:rPr>
                              <m:t>&amp;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𝐵𝐷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⊥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𝐴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𝐴</m:t>
                            </m:r>
                          </m:e>
                        </m:eqArr>
                      </m:e>
                    </m:d>
                    <m:r>
                      <a:rPr lang="en-US" sz="3000" i="1">
                        <a:latin typeface="Cambria Math"/>
                      </a:rPr>
                      <m:t>⇒</m:t>
                    </m:r>
                    <m:r>
                      <a:rPr lang="en-US" sz="3000" i="1">
                        <a:latin typeface="Cambria Math"/>
                      </a:rPr>
                      <m:t>𝐵𝐷</m:t>
                    </m:r>
                    <m:r>
                      <a:rPr lang="en-US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𝐴𝐶</m:t>
                        </m:r>
                      </m:e>
                    </m:d>
                  </m:oMath>
                </a14:m>
                <a:endParaRPr lang="en-US" sz="3000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000" i="1">
                              <a:latin typeface="Cambria Math"/>
                            </a:rPr>
                          </m:ctrlPr>
                        </m:accPr>
                        <m:e>
                          <m:d>
                            <m:d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/>
                                    </a:rPr>
                                    <m:t>𝐵𝐷𝐴</m:t>
                                  </m:r>
                                  <m:r>
                                    <a:rPr lang="en-US" sz="3000" i="1"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  <m:r>
                                <a:rPr lang="en-US" sz="3000" i="1">
                                  <a:latin typeface="Cambria Math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/>
                                    </a:rPr>
                                    <m:t>𝐴𝐵𝐶𝐷</m:t>
                                  </m:r>
                                </m:e>
                              </m:d>
                            </m:e>
                          </m:d>
                        </m:e>
                      </m:acc>
                      <m:r>
                        <a:rPr lang="en-US" sz="3000" i="1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0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i="1">
                              <a:latin typeface="Cambria Math"/>
                            </a:rPr>
                            <m:t>𝐴</m:t>
                          </m:r>
                          <m:r>
                            <a:rPr lang="en-US" sz="3000" i="1">
                              <a:latin typeface="Cambria Math"/>
                            </a:rPr>
                            <m:t>′</m:t>
                          </m:r>
                          <m:r>
                            <a:rPr lang="en-US" sz="3000" i="1">
                              <a:latin typeface="Cambria Math"/>
                            </a:rPr>
                            <m:t>𝑂𝐴</m:t>
                          </m:r>
                        </m:e>
                      </m:acc>
                    </m:oMath>
                  </m:oMathPara>
                </a14:m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/>
                        </a:rPr>
                        <m:t>𝐴𝑂</m:t>
                      </m:r>
                      <m:r>
                        <a:rPr lang="en-US" sz="3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3000" i="1">
                          <a:latin typeface="Cambria Math"/>
                        </a:rPr>
                        <m:t>,</m:t>
                      </m:r>
                      <m:sSup>
                        <m:sSupPr>
                          <m:ctrlPr>
                            <a:rPr lang="en-US" sz="3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sz="3000" i="1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3000" i="1">
                          <a:latin typeface="Cambria Math"/>
                        </a:rPr>
                        <m:t>𝐴</m:t>
                      </m:r>
                      <m:r>
                        <a:rPr lang="en-US" sz="3000" i="1">
                          <a:latin typeface="Cambria Math"/>
                        </a:rPr>
                        <m:t>=</m:t>
                      </m:r>
                      <m:r>
                        <a:rPr lang="en-US" sz="3000" i="1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3000" i="1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/>
                        </a:rPr>
                        <m:t>⇒</m:t>
                      </m:r>
                      <m:sSup>
                        <m:sSupPr>
                          <m:ctrlPr>
                            <a:rPr lang="en-US" sz="3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sz="3000" i="1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3000" i="1">
                          <a:latin typeface="Cambria Math"/>
                        </a:rPr>
                        <m:t>𝑂</m:t>
                      </m:r>
                      <m:r>
                        <a:rPr lang="en-US" sz="30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30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3000" i="1">
                              <a:latin typeface="Cambria Math"/>
                            </a:rPr>
                            <m:t>𝐴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𝑂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𝐴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′</m:t>
                              </m:r>
                              <m:r>
                                <a:rPr lang="en-US" sz="3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3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000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⇒</m:t>
                    </m:r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𝑐𝑜𝑠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𝐴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𝑂𝐴</m:t>
                            </m:r>
                          </m:e>
                        </m:acc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𝐴𝑂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  <m:r>
                          <a:rPr lang="en-US" sz="3000" i="1">
                            <a:latin typeface="Cambria Math"/>
                          </a:rPr>
                          <m:t>𝑂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:endParaRPr lang="en-US" sz="3000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i="1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5" y="23681"/>
                <a:ext cx="11684000" cy="8592797"/>
              </a:xfrm>
              <a:prstGeom prst="rect">
                <a:avLst/>
              </a:prstGeom>
              <a:blipFill rotWithShape="1">
                <a:blip r:embed="rId2"/>
                <a:stretch>
                  <a:fillRect l="-939" t="-781" r="-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1193800"/>
            <a:ext cx="4203700" cy="32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/>
          <p:cNvSpPr/>
          <p:nvPr/>
        </p:nvSpPr>
        <p:spPr>
          <a:xfrm>
            <a:off x="86425" y="1200308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hlinkClick r:id="rId4" action="ppaction://hlinksldjump"/>
          </p:cNvPr>
          <p:cNvSpPr/>
          <p:nvPr/>
        </p:nvSpPr>
        <p:spPr>
          <a:xfrm rot="16200000">
            <a:off x="10795909" y="6130493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5" action="ppaction://hlinksldjump"/>
          </p:cNvPr>
          <p:cNvSpPr/>
          <p:nvPr/>
        </p:nvSpPr>
        <p:spPr>
          <a:xfrm rot="5400000">
            <a:off x="11292861" y="6137121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9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3091" y="0"/>
                <a:ext cx="12090400" cy="8069513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10: </a:t>
                </a:r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45°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𝑠𝑖𝑛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bên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3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3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00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𝑀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𝐺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lần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𝐵𝐶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𝛥</m:t>
                    </m:r>
                    <m:r>
                      <a:rPr lang="en-US" sz="3000" i="1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𝑆𝐴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𝐴𝐵𝐶</m:t>
                                </m:r>
                              </m:e>
                            </m:d>
                          </m:e>
                        </m:acc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i="1">
                            <a:latin typeface="Cambria Math"/>
                          </a:rPr>
                          <m:t>𝑆𝐴𝐺</m:t>
                        </m:r>
                      </m:e>
                    </m:acc>
                    <m:r>
                      <a:rPr lang="en-US" sz="3000" i="1">
                        <a:latin typeface="Cambria Math"/>
                      </a:rPr>
                      <m:t>=45°</m:t>
                    </m:r>
                  </m:oMath>
                </a14:m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accPr>
                          <m:e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𝑆𝐵𝐶</m:t>
                                </m:r>
                              </m:e>
                            </m:d>
                            <m:r>
                              <a:rPr lang="en-US" sz="3000" i="1">
                                <a:latin typeface="Cambria Math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𝐴𝐵𝐶</m:t>
                                </m:r>
                              </m:e>
                            </m:d>
                          </m:e>
                        </m:acc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i="1">
                            <a:latin typeface="Cambria Math"/>
                          </a:rPr>
                          <m:t>𝑆𝑀𝐺</m:t>
                        </m:r>
                      </m:e>
                    </m:acc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𝑡𝑎𝑛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𝑆𝐴𝐺</m:t>
                            </m:r>
                          </m:e>
                        </m:acc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𝑆𝐺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𝐴𝐺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𝑡𝑎𝑛</m:t>
                        </m:r>
                      </m:fName>
                      <m:e>
                        <m:r>
                          <a:rPr lang="en-US" sz="3000" i="1">
                            <a:latin typeface="Cambria Math"/>
                          </a:rPr>
                          <m:t>4</m:t>
                        </m:r>
                      </m:e>
                    </m:func>
                    <m:r>
                      <a:rPr lang="en-US" sz="3000" i="1">
                        <a:latin typeface="Cambria Math"/>
                      </a:rPr>
                      <m:t>5°=1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𝑀𝐺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𝐴𝐺</m:t>
                    </m:r>
                  </m:oMath>
                </a14:m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𝑡𝑎𝑛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𝑆𝑀𝐺</m:t>
                            </m:r>
                          </m:e>
                        </m:acc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𝑆𝐺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𝑀𝐺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𝑆𝐺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0,5.</m:t>
                        </m:r>
                        <m:r>
                          <a:rPr lang="en-US" sz="3000" i="1">
                            <a:latin typeface="Cambria Math"/>
                          </a:rPr>
                          <m:t>𝐴𝐺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=2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𝑠𝑖𝑛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𝑆𝑀𝐺</m:t>
                            </m:r>
                          </m:e>
                        </m:acc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latin typeface="Cambria Math"/>
                          </a:rPr>
                          <m:t>1−</m:t>
                        </m:r>
                        <m:func>
                          <m:func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𝑐𝑜𝑠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𝑆𝑀𝐺</m:t>
                                </m:r>
                              </m:e>
                            </m:acc>
                          </m:e>
                        </m:func>
                      </m:e>
                    </m:rad>
                  </m:oMath>
                </a14:m>
                <a:endParaRPr lang="en-US" sz="3000" i="1" smtClean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latin typeface="Cambria Math"/>
                          </a:rPr>
                          <m:t>1−</m:t>
                        </m:r>
                        <m:f>
                          <m:f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3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i="1">
                                <a:latin typeface="Cambria Math"/>
                              </a:rPr>
                              <m:t>1+</m:t>
                            </m:r>
                            <m:func>
                              <m:func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3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𝑡𝑎𝑛</m:t>
                                    </m:r>
                                  </m:e>
                                  <m:sup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3000" i="1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𝑆𝑀𝐺</m:t>
                                    </m:r>
                                  </m:e>
                                </m:acc>
                              </m:e>
                            </m:func>
                          </m:den>
                        </m:f>
                      </m:e>
                    </m:rad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1" y="0"/>
                <a:ext cx="12090400" cy="8069513"/>
              </a:xfrm>
              <a:prstGeom prst="rect">
                <a:avLst/>
              </a:prstGeom>
              <a:blipFill rotWithShape="1">
                <a:blip r:embed="rId3"/>
                <a:stretch>
                  <a:fillRect l="-958" t="-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0" y="-276996"/>
            <a:ext cx="246280" cy="55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17" tIns="60958" rIns="121917" bIns="6095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6774492" y="2620875"/>
            <a:ext cx="5519100" cy="4295181"/>
            <a:chOff x="3119" y="10560"/>
            <a:chExt cx="2605" cy="2622"/>
          </a:xfrm>
        </p:grpSpPr>
        <p:sp>
          <p:nvSpPr>
            <p:cNvPr id="5" name="Arc 25"/>
            <p:cNvSpPr>
              <a:spLocks/>
            </p:cNvSpPr>
            <p:nvPr/>
          </p:nvSpPr>
          <p:spPr bwMode="auto">
            <a:xfrm>
              <a:off x="3403" y="11914"/>
              <a:ext cx="290" cy="307"/>
            </a:xfrm>
            <a:custGeom>
              <a:avLst/>
              <a:gdLst>
                <a:gd name="G0" fmla="+- 0 0 0"/>
                <a:gd name="G1" fmla="+- 16860 0 0"/>
                <a:gd name="G2" fmla="+- 21600 0 0"/>
                <a:gd name="T0" fmla="*/ 13501 w 21600"/>
                <a:gd name="T1" fmla="*/ 0 h 22882"/>
                <a:gd name="T2" fmla="*/ 20744 w 21600"/>
                <a:gd name="T3" fmla="*/ 22882 h 22882"/>
                <a:gd name="T4" fmla="*/ 0 w 21600"/>
                <a:gd name="T5" fmla="*/ 16860 h 22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2882" fill="none" extrusionOk="0">
                  <a:moveTo>
                    <a:pt x="13501" y="-1"/>
                  </a:moveTo>
                  <a:cubicBezTo>
                    <a:pt x="18620" y="4098"/>
                    <a:pt x="21600" y="10301"/>
                    <a:pt x="21600" y="16860"/>
                  </a:cubicBezTo>
                  <a:cubicBezTo>
                    <a:pt x="21600" y="18897"/>
                    <a:pt x="21311" y="20925"/>
                    <a:pt x="20743" y="22881"/>
                  </a:cubicBezTo>
                </a:path>
                <a:path w="21600" h="22882" stroke="0" extrusionOk="0">
                  <a:moveTo>
                    <a:pt x="13501" y="-1"/>
                  </a:moveTo>
                  <a:cubicBezTo>
                    <a:pt x="18620" y="4098"/>
                    <a:pt x="21600" y="10301"/>
                    <a:pt x="21600" y="16860"/>
                  </a:cubicBezTo>
                  <a:cubicBezTo>
                    <a:pt x="21600" y="18897"/>
                    <a:pt x="21311" y="20925"/>
                    <a:pt x="20743" y="22881"/>
                  </a:cubicBezTo>
                  <a:lnTo>
                    <a:pt x="0" y="16860"/>
                  </a:lnTo>
                  <a:close/>
                </a:path>
              </a:pathLst>
            </a:custGeom>
            <a:solidFill>
              <a:srgbClr val="FFD966"/>
            </a:solidFill>
            <a:ln w="38100" cmpd="dbl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Arc 24"/>
            <p:cNvSpPr>
              <a:spLocks/>
            </p:cNvSpPr>
            <p:nvPr/>
          </p:nvSpPr>
          <p:spPr bwMode="auto">
            <a:xfrm>
              <a:off x="4872" y="12334"/>
              <a:ext cx="200" cy="197"/>
            </a:xfrm>
            <a:custGeom>
              <a:avLst/>
              <a:gdLst>
                <a:gd name="G0" fmla="+- 20787 0 0"/>
                <a:gd name="G1" fmla="+- 20429 0 0"/>
                <a:gd name="G2" fmla="+- 21600 0 0"/>
                <a:gd name="T0" fmla="*/ 0 w 20787"/>
                <a:gd name="T1" fmla="*/ 14559 h 20429"/>
                <a:gd name="T2" fmla="*/ 13772 w 20787"/>
                <a:gd name="T3" fmla="*/ 0 h 20429"/>
                <a:gd name="T4" fmla="*/ 20787 w 20787"/>
                <a:gd name="T5" fmla="*/ 20429 h 20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87" h="20429" fill="none" extrusionOk="0">
                  <a:moveTo>
                    <a:pt x="-1" y="14558"/>
                  </a:moveTo>
                  <a:cubicBezTo>
                    <a:pt x="1925" y="7741"/>
                    <a:pt x="7071" y="2300"/>
                    <a:pt x="13771" y="-1"/>
                  </a:cubicBezTo>
                </a:path>
                <a:path w="20787" h="20429" stroke="0" extrusionOk="0">
                  <a:moveTo>
                    <a:pt x="-1" y="14558"/>
                  </a:moveTo>
                  <a:cubicBezTo>
                    <a:pt x="1925" y="7741"/>
                    <a:pt x="7071" y="2300"/>
                    <a:pt x="13771" y="-1"/>
                  </a:cubicBezTo>
                  <a:lnTo>
                    <a:pt x="20787" y="20429"/>
                  </a:lnTo>
                  <a:close/>
                </a:path>
              </a:pathLst>
            </a:custGeom>
            <a:solidFill>
              <a:srgbClr val="A8D08D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4420" y="10560"/>
            <a:ext cx="22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2" name="Equation" r:id="rId4" imgW="139700" imgH="177800" progId="Equation.DSMT4">
                    <p:embed/>
                  </p:oleObj>
                </mc:Choice>
                <mc:Fallback>
                  <p:oleObj name="Equation" r:id="rId4" imgW="1397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20" y="10560"/>
                          <a:ext cx="220" cy="2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3119" y="11989"/>
            <a:ext cx="240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3" name="Equation" r:id="rId6" imgW="152400" imgH="165100" progId="Equation.DSMT4">
                    <p:embed/>
                  </p:oleObj>
                </mc:Choice>
                <mc:Fallback>
                  <p:oleObj name="Equation" r:id="rId6" imgW="152400" imgH="1651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9" y="11989"/>
                          <a:ext cx="240" cy="2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AutoShape 21"/>
            <p:cNvSpPr>
              <a:spLocks noChangeShapeType="1"/>
            </p:cNvSpPr>
            <p:nvPr/>
          </p:nvSpPr>
          <p:spPr bwMode="auto">
            <a:xfrm>
              <a:off x="3384" y="12150"/>
              <a:ext cx="2100" cy="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0" name="AutoShape 20"/>
            <p:cNvSpPr>
              <a:spLocks noChangeShapeType="1"/>
            </p:cNvSpPr>
            <p:nvPr/>
          </p:nvSpPr>
          <p:spPr bwMode="auto">
            <a:xfrm>
              <a:off x="3384" y="12150"/>
              <a:ext cx="1293" cy="771"/>
            </a:xfrm>
            <a:prstGeom prst="straightConnector1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1" name="AutoShape 19"/>
            <p:cNvSpPr>
              <a:spLocks noChangeShapeType="1"/>
            </p:cNvSpPr>
            <p:nvPr/>
          </p:nvSpPr>
          <p:spPr bwMode="auto">
            <a:xfrm flipH="1">
              <a:off x="4677" y="12150"/>
              <a:ext cx="807" cy="771"/>
            </a:xfrm>
            <a:prstGeom prst="straightConnector1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2" name="AutoShape 18"/>
            <p:cNvSpPr>
              <a:spLocks noChangeShapeType="1"/>
            </p:cNvSpPr>
            <p:nvPr/>
          </p:nvSpPr>
          <p:spPr bwMode="auto">
            <a:xfrm>
              <a:off x="3384" y="12150"/>
              <a:ext cx="1706" cy="385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3" name="AutoShape 17"/>
            <p:cNvSpPr>
              <a:spLocks noChangeShapeType="1"/>
            </p:cNvSpPr>
            <p:nvPr/>
          </p:nvSpPr>
          <p:spPr bwMode="auto">
            <a:xfrm flipV="1">
              <a:off x="4517" y="10857"/>
              <a:ext cx="0" cy="1546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4" name="AutoShape 16"/>
            <p:cNvSpPr>
              <a:spLocks noChangeShapeType="1"/>
            </p:cNvSpPr>
            <p:nvPr/>
          </p:nvSpPr>
          <p:spPr bwMode="auto">
            <a:xfrm flipH="1" flipV="1">
              <a:off x="4518" y="10857"/>
              <a:ext cx="159" cy="2064"/>
            </a:xfrm>
            <a:prstGeom prst="straightConnector1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5" name="AutoShape 15"/>
            <p:cNvSpPr>
              <a:spLocks noChangeShapeType="1"/>
            </p:cNvSpPr>
            <p:nvPr/>
          </p:nvSpPr>
          <p:spPr bwMode="auto">
            <a:xfrm flipH="1" flipV="1">
              <a:off x="4518" y="10857"/>
              <a:ext cx="966" cy="1293"/>
            </a:xfrm>
            <a:prstGeom prst="straightConnector1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16" name="AutoShape 14"/>
            <p:cNvSpPr>
              <a:spLocks noChangeShapeType="1"/>
            </p:cNvSpPr>
            <p:nvPr/>
          </p:nvSpPr>
          <p:spPr bwMode="auto">
            <a:xfrm flipV="1">
              <a:off x="3384" y="10857"/>
              <a:ext cx="1134" cy="1293"/>
            </a:xfrm>
            <a:prstGeom prst="straightConnector1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4579" y="12921"/>
            <a:ext cx="240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4" name="Equation" r:id="rId8" imgW="152400" imgH="165100" progId="Equation.DSMT4">
                    <p:embed/>
                  </p:oleObj>
                </mc:Choice>
                <mc:Fallback>
                  <p:oleObj name="Equation" r:id="rId8" imgW="152400" imgH="1651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9" y="12921"/>
                          <a:ext cx="240" cy="2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/>
          </p:nvGraphicFramePr>
          <p:xfrm>
            <a:off x="5484" y="11989"/>
            <a:ext cx="24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5" name="Equation" r:id="rId10" imgW="152400" imgH="177800" progId="Equation.DSMT4">
                    <p:embed/>
                  </p:oleObj>
                </mc:Choice>
                <mc:Fallback>
                  <p:oleObj name="Equation" r:id="rId10" imgW="1524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4" y="11989"/>
                          <a:ext cx="240" cy="2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5032" y="12535"/>
            <a:ext cx="320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6" name="Equation" r:id="rId12" imgW="203200" imgH="165100" progId="Equation.DSMT4">
                    <p:embed/>
                  </p:oleObj>
                </mc:Choice>
                <mc:Fallback>
                  <p:oleObj name="Equation" r:id="rId12" imgW="203200" imgH="1651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2" y="12535"/>
                          <a:ext cx="320" cy="26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/>
          </p:nvGraphicFramePr>
          <p:xfrm>
            <a:off x="4370" y="12403"/>
            <a:ext cx="26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7" name="Equation" r:id="rId14" imgW="164885" imgH="177569" progId="Equation.DSMT4">
                    <p:embed/>
                  </p:oleObj>
                </mc:Choice>
                <mc:Fallback>
                  <p:oleObj name="Equation" r:id="rId14" imgW="164885" imgH="177569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0" y="12403"/>
                          <a:ext cx="260" cy="2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AutoShape 9"/>
            <p:cNvSpPr>
              <a:spLocks noChangeShapeType="1"/>
            </p:cNvSpPr>
            <p:nvPr/>
          </p:nvSpPr>
          <p:spPr bwMode="auto">
            <a:xfrm flipH="1" flipV="1">
              <a:off x="4518" y="10857"/>
              <a:ext cx="572" cy="1678"/>
            </a:xfrm>
            <a:prstGeom prst="straightConnector1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2" name="AutoShape 8"/>
            <p:cNvSpPr>
              <a:spLocks noChangeShapeType="1"/>
            </p:cNvSpPr>
            <p:nvPr/>
          </p:nvSpPr>
          <p:spPr bwMode="auto">
            <a:xfrm>
              <a:off x="4872" y="12578"/>
              <a:ext cx="120" cy="27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3" name="AutoShape 7"/>
            <p:cNvSpPr>
              <a:spLocks noChangeShapeType="1"/>
            </p:cNvSpPr>
            <p:nvPr/>
          </p:nvSpPr>
          <p:spPr bwMode="auto">
            <a:xfrm flipH="1">
              <a:off x="4872" y="12501"/>
              <a:ext cx="80" cy="76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4" name="AutoShape 6"/>
            <p:cNvSpPr>
              <a:spLocks noChangeShapeType="1"/>
            </p:cNvSpPr>
            <p:nvPr/>
          </p:nvSpPr>
          <p:spPr bwMode="auto">
            <a:xfrm flipH="1">
              <a:off x="5032" y="12319"/>
              <a:ext cx="105" cy="10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5" name="AutoShape 5"/>
            <p:cNvSpPr>
              <a:spLocks noChangeShapeType="1"/>
            </p:cNvSpPr>
            <p:nvPr/>
          </p:nvSpPr>
          <p:spPr bwMode="auto">
            <a:xfrm flipH="1" flipV="1">
              <a:off x="5135" y="12319"/>
              <a:ext cx="46" cy="134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6" name="AutoShape 4"/>
            <p:cNvSpPr>
              <a:spLocks noChangeShapeType="1"/>
            </p:cNvSpPr>
            <p:nvPr/>
          </p:nvSpPr>
          <p:spPr bwMode="auto">
            <a:xfrm flipV="1">
              <a:off x="4420" y="12250"/>
              <a:ext cx="0" cy="134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sp>
          <p:nvSpPr>
            <p:cNvPr id="27" name="AutoShape 3"/>
            <p:cNvSpPr>
              <a:spLocks noChangeShapeType="1"/>
            </p:cNvSpPr>
            <p:nvPr/>
          </p:nvSpPr>
          <p:spPr bwMode="auto">
            <a:xfrm>
              <a:off x="4420" y="12259"/>
              <a:ext cx="87" cy="20"/>
            </a:xfrm>
            <a:prstGeom prst="straightConnector1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00"/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/>
          </p:nvGraphicFramePr>
          <p:xfrm>
            <a:off x="3693" y="11884"/>
            <a:ext cx="400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38" name="Equation" r:id="rId16" imgW="254000" imgH="177800" progId="Equation.DSMT4">
                    <p:embed/>
                  </p:oleObj>
                </mc:Choice>
                <mc:Fallback>
                  <p:oleObj name="Equation" r:id="rId16" imgW="254000" imgH="177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3" y="11884"/>
                          <a:ext cx="400" cy="2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Oval 34"/>
          <p:cNvSpPr/>
          <p:nvPr/>
        </p:nvSpPr>
        <p:spPr>
          <a:xfrm>
            <a:off x="86425" y="1200308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hlinkClick r:id="rId18" action="ppaction://hlinksldjump"/>
          </p:cNvPr>
          <p:cNvSpPr/>
          <p:nvPr/>
        </p:nvSpPr>
        <p:spPr>
          <a:xfrm rot="16200000">
            <a:off x="10795909" y="6319175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hlinkClick r:id="rId19" action="ppaction://hlinksldjump"/>
          </p:cNvPr>
          <p:cNvSpPr/>
          <p:nvPr/>
        </p:nvSpPr>
        <p:spPr>
          <a:xfrm rot="5400000">
            <a:off x="11292861" y="6325803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2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0" y="-116112"/>
                <a:ext cx="11988800" cy="8488730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11: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𝑆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𝐴𝐵𝐶𝐷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𝐴𝐵𝐶𝐷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thoi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𝑂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𝑆𝑂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𝐵𝐶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𝑆𝐵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𝑆𝑂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𝑆𝐵𝐶</m:t>
                        </m:r>
                      </m:e>
                    </m:d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𝑆𝐶𝐷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90°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60°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45°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30°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b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𝑀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𝑆𝐶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, </a:t>
                </a:r>
                <a:endParaRPr lang="en-US" sz="280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do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tam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𝑆𝐵𝐶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cân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𝑆𝐶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r>
                      <a:rPr lang="en-US" sz="2800" i="1">
                        <a:latin typeface="Cambria Math"/>
                      </a:rPr>
                      <m:t>𝐵𝑀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Theo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giả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𝐵𝐷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𝑆𝐴𝐶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𝑆𝐶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r>
                      <a:rPr lang="en-US" sz="2800" i="1">
                        <a:latin typeface="Cambria Math"/>
                      </a:rPr>
                      <m:t>𝐵𝐷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80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Do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𝑆𝐶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𝐵𝐶𝑀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𝑆𝐶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r>
                      <a:rPr lang="en-US" sz="2800" i="1">
                        <a:latin typeface="Cambria Math"/>
                      </a:rPr>
                      <m:t>𝐷𝑀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𝑆𝐵𝐶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𝑆𝐶𝐷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là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𝐵𝑀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𝐷𝑀</m:t>
                    </m:r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. 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𝛥</m:t>
                    </m:r>
                    <m:r>
                      <a:rPr lang="en-US" sz="2800" i="1">
                        <a:latin typeface="Cambria Math"/>
                      </a:rPr>
                      <m:t>𝑆𝐵𝑂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𝛥</m:t>
                    </m:r>
                    <m:r>
                      <a:rPr lang="en-US" sz="2800" i="1">
                        <a:latin typeface="Cambria Math"/>
                      </a:rPr>
                      <m:t>𝐶𝐵𝑂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𝑆𝑂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𝐶𝑂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𝑂𝑀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𝑆𝐶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𝑂𝐵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𝑆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/>
                          </a:rPr>
                          <m:t>−</m:t>
                        </m:r>
                        <m:r>
                          <a:rPr lang="en-US" sz="2800" i="1">
                            <a:latin typeface="Cambria Math"/>
                          </a:rPr>
                          <m:t>𝑆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𝑂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𝐵𝑀𝑂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cân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𝑀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hay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𝐵𝑀𝑂</m:t>
                        </m:r>
                      </m:e>
                    </m:acc>
                    <m:r>
                      <a:rPr lang="en-US" sz="2800" i="1">
                        <a:latin typeface="Cambria Math"/>
                      </a:rPr>
                      <m:t>=45°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𝐵𝑀𝐷</m:t>
                        </m:r>
                      </m:e>
                    </m:acc>
                    <m:r>
                      <a:rPr lang="en-US" sz="2800" i="1">
                        <a:latin typeface="Cambria Math"/>
                      </a:rPr>
                      <m:t>=90°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16112"/>
                <a:ext cx="11988800" cy="8488730"/>
              </a:xfrm>
              <a:prstGeom prst="rect">
                <a:avLst/>
              </a:prstGeom>
              <a:blipFill rotWithShape="1">
                <a:blip r:embed="rId2"/>
                <a:stretch>
                  <a:fillRect l="-763" t="-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931964"/>
            <a:ext cx="4470400" cy="35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/>
          <p:cNvSpPr/>
          <p:nvPr/>
        </p:nvSpPr>
        <p:spPr>
          <a:xfrm>
            <a:off x="86425" y="1435590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hlinkClick r:id="rId4" action="ppaction://hlinksldjump"/>
          </p:cNvPr>
          <p:cNvSpPr/>
          <p:nvPr/>
        </p:nvSpPr>
        <p:spPr>
          <a:xfrm rot="16200000">
            <a:off x="10795909" y="58547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hlinkClick r:id="rId5" action="ppaction://hlinksldjump"/>
          </p:cNvPr>
          <p:cNvSpPr/>
          <p:nvPr/>
        </p:nvSpPr>
        <p:spPr>
          <a:xfrm rot="5400000">
            <a:off x="11292861" y="5861355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87745" y="1"/>
                <a:ext cx="12090400" cy="9076391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12.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</m:t>
                    </m:r>
                    <m:r>
                      <a:rPr lang="en-US" sz="2800" i="1">
                        <a:latin typeface="Cambria Math"/>
                      </a:rPr>
                      <m:t>.</m:t>
                    </m:r>
                    <m:r>
                      <a:rPr lang="en-US" sz="2800" i="1">
                        <a:latin typeface="Cambria Math"/>
                      </a:rPr>
                      <m:t>𝐴𝐵𝐶𝐷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𝑆𝐴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𝑀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𝑁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lần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𝑆𝐵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𝑆𝐷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𝑃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𝑆𝐶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𝐴𝑀𝑁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𝐴𝑃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𝑀𝑁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A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  <m:r>
                          <a:rPr lang="en-US" sz="2800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b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Dựng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𝑃</m:t>
                    </m:r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𝑂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𝐴𝐶</m:t>
                    </m:r>
                    <m:r>
                      <a:rPr lang="en-US" sz="2800" i="1">
                        <a:latin typeface="Cambria Math"/>
                      </a:rPr>
                      <m:t>∩</m:t>
                    </m:r>
                    <m:r>
                      <a:rPr lang="en-US" sz="2800" i="1">
                        <a:latin typeface="Cambria Math"/>
                      </a:rPr>
                      <m:t>𝐵𝐷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𝐼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𝑀𝑁</m:t>
                    </m:r>
                    <m:r>
                      <a:rPr lang="en-US" sz="2800" i="1">
                        <a:latin typeface="Cambria Math"/>
                      </a:rPr>
                      <m:t>∩</m:t>
                    </m:r>
                    <m:r>
                      <a:rPr lang="en-US" sz="2800" i="1">
                        <a:latin typeface="Cambria Math"/>
                      </a:rPr>
                      <m:t>𝑆𝑂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𝑃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𝐴𝐼</m:t>
                    </m:r>
                    <m:r>
                      <a:rPr lang="en-US" sz="2800" i="1">
                        <a:latin typeface="Cambria Math"/>
                      </a:rPr>
                      <m:t>∩</m:t>
                    </m:r>
                    <m:r>
                      <a:rPr lang="en-US" sz="2800" i="1">
                        <a:latin typeface="Cambria Math"/>
                      </a:rPr>
                      <m:t>𝑆𝐶</m:t>
                    </m:r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𝑆𝐴𝐵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𝑆𝐴𝐷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𝑆𝐴𝐵</m:t>
                        </m:r>
                      </m:e>
                    </m:acc>
                    <m:r>
                      <a:rPr lang="en-US" sz="28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𝑆𝐴𝐷</m:t>
                        </m:r>
                      </m:e>
                    </m:acc>
                    <m:r>
                      <a:rPr lang="en-US" sz="2800" i="1">
                        <a:latin typeface="Cambria Math"/>
                      </a:rPr>
                      <m:t>=90°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𝑆𝐴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chung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𝐴𝐵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𝐴𝐷</m:t>
                    </m:r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𝛥</m:t>
                    </m:r>
                    <m:r>
                      <a:rPr lang="en-US" sz="2800" i="1">
                        <a:latin typeface="Cambria Math"/>
                      </a:rPr>
                      <m:t>𝑆𝐴𝐵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𝛥</m:t>
                    </m:r>
                    <m:r>
                      <a:rPr lang="en-US" sz="2800" i="1">
                        <a:latin typeface="Cambria Math"/>
                      </a:rPr>
                      <m:t>𝑆𝐴𝐷</m:t>
                    </m:r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𝑆𝐴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𝑆𝐷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𝐴𝑀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𝐴𝑁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𝑀𝑁</m:t>
                    </m:r>
                    <m:r>
                      <m:rPr>
                        <m:nor/>
                      </m:rPr>
                      <a:rPr lang="en-US" sz="2800">
                        <a:latin typeface="Times New Roman" pitchFamily="18" charset="0"/>
                        <a:cs typeface="Times New Roman" pitchFamily="18" charset="0"/>
                      </a:rPr>
                      <m:t>//</m:t>
                    </m:r>
                    <m:r>
                      <a:rPr lang="en-US" sz="2800" i="1">
                        <a:latin typeface="Cambria Math"/>
                      </a:rPr>
                      <m:t>𝐵𝐷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(1)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𝐵𝐷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r>
                      <a:rPr lang="en-US" sz="2800" i="1">
                        <a:latin typeface="Cambria Math"/>
                      </a:rPr>
                      <m:t>𝐴𝐶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𝐴𝐵𝐶𝐷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).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𝐵𝐷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r>
                      <a:rPr lang="en-US" sz="2800" i="1">
                        <a:latin typeface="Cambria Math"/>
                      </a:rPr>
                      <m:t>𝑆𝐴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𝑆𝐴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).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𝐵𝐷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𝑆𝐴𝐶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𝐴𝑃</m:t>
                    </m:r>
                    <m:r>
                      <a:rPr lang="en-US" sz="2800" i="1">
                        <a:latin typeface="Cambria Math"/>
                      </a:rPr>
                      <m:t>⊂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𝑆𝐴𝐶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𝐵𝐷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r>
                      <a:rPr lang="en-US" sz="2800" i="1">
                        <a:latin typeface="Cambria Math"/>
                      </a:rPr>
                      <m:t>𝐴𝑃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𝑀𝑁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r>
                      <a:rPr lang="en-US" sz="2800" i="1">
                        <a:latin typeface="Cambria Math"/>
                      </a:rPr>
                      <m:t>𝐴𝑃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hay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𝐴𝑃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𝑀𝑁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45" y="1"/>
                <a:ext cx="12090400" cy="9076391"/>
              </a:xfrm>
              <a:prstGeom prst="rect">
                <a:avLst/>
              </a:prstGeom>
              <a:blipFill rotWithShape="1">
                <a:blip r:embed="rId2"/>
                <a:stretch>
                  <a:fillRect l="-756" t="-470" r="-1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1295401"/>
            <a:ext cx="4513695" cy="343625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/>
          <p:cNvSpPr/>
          <p:nvPr/>
        </p:nvSpPr>
        <p:spPr>
          <a:xfrm>
            <a:off x="1958768" y="1824337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hlinkClick r:id="rId4" action="ppaction://hlinksldjump"/>
          </p:cNvPr>
          <p:cNvSpPr/>
          <p:nvPr/>
        </p:nvSpPr>
        <p:spPr>
          <a:xfrm rot="16200000">
            <a:off x="10795909" y="527416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hlinkClick r:id="rId5" action="ppaction://hlinksldjump"/>
          </p:cNvPr>
          <p:cNvSpPr/>
          <p:nvPr/>
        </p:nvSpPr>
        <p:spPr>
          <a:xfrm rot="5400000">
            <a:off x="11292861" y="5280795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7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0" y="108596"/>
                <a:ext cx="12192000" cy="7097323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2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 13. 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𝑆</m:t>
                    </m:r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𝑆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lên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trùng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𝐻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𝐵𝐶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𝑆𝐵𝐶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𝑆𝐴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𝐴𝐵𝐶</m:t>
                        </m:r>
                      </m:e>
                    </m:d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60°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.	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75°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45°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.	</a:t>
                </a:r>
                <a:r>
                  <a:rPr lang="en-US" sz="32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>
                        <a:solidFill>
                          <a:schemeClr val="tx1"/>
                        </a:solidFill>
                        <a:latin typeface="Cambria Math"/>
                      </a:rPr>
                      <m:t>30°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32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b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Do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 </m:t>
                    </m:r>
                    <m:r>
                      <a:rPr lang="en-US" sz="3200" i="1">
                        <a:latin typeface="Cambria Math"/>
                      </a:rPr>
                      <m:t>𝐻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𝑆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lên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𝑆𝐻</m:t>
                    </m:r>
                    <m:r>
                      <a:rPr lang="en-US" sz="32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𝐴𝐻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𝑆𝐻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lên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mp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⇒</m:t>
                    </m:r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</a:rPr>
                          <m:t>𝑆𝐴</m:t>
                        </m:r>
                        <m:r>
                          <a:rPr lang="en-US" sz="3200" i="1">
                            <a:latin typeface="Cambria Math"/>
                          </a:rPr>
                          <m:t>;</m:t>
                        </m:r>
                        <m:d>
                          <m:dPr>
                            <m:ctrlPr>
                              <a:rPr lang="en-US" sz="32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200" i="1">
                                <a:latin typeface="Cambria Math"/>
                              </a:rPr>
                              <m:t>𝐴𝐵𝐶</m:t>
                            </m:r>
                          </m:e>
                        </m:d>
                      </m:e>
                    </m:d>
                    <m:r>
                      <a:rPr lang="en-US" sz="32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</a:rPr>
                          <m:t>𝑆𝐴</m:t>
                        </m:r>
                        <m:r>
                          <a:rPr lang="en-US" sz="3200" i="1">
                            <a:latin typeface="Cambria Math"/>
                          </a:rPr>
                          <m:t>;</m:t>
                        </m:r>
                        <m:r>
                          <a:rPr lang="en-US" sz="3200" i="1">
                            <a:latin typeface="Cambria Math"/>
                          </a:rPr>
                          <m:t>𝐴𝐻</m:t>
                        </m:r>
                      </m:e>
                    </m:d>
                    <m:r>
                      <a:rPr lang="en-US" sz="32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2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/>
                          </a:rPr>
                          <m:t>𝑆𝐴𝐻</m:t>
                        </m:r>
                      </m:e>
                    </m:acc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𝑆𝐻</m:t>
                    </m:r>
                    <m:r>
                      <a:rPr lang="en-US" sz="32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2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</a:rPr>
                          <m:t>𝐴𝐵𝐶</m:t>
                        </m:r>
                      </m:e>
                    </m:d>
                    <m:r>
                      <a:rPr lang="en-US" sz="3200" i="1">
                        <a:latin typeface="Cambria Math"/>
                      </a:rPr>
                      <m:t>⇒</m:t>
                    </m:r>
                    <m:r>
                      <a:rPr lang="en-US" sz="3200" i="1">
                        <a:latin typeface="Cambria Math"/>
                      </a:rPr>
                      <m:t>𝑆𝐻</m:t>
                    </m:r>
                    <m:r>
                      <a:rPr lang="en-US" sz="3200" i="1">
                        <a:latin typeface="Cambria Math"/>
                      </a:rPr>
                      <m:t>⊥</m:t>
                    </m:r>
                    <m:r>
                      <a:rPr lang="en-US" sz="3200" i="1">
                        <a:latin typeface="Cambria Math"/>
                      </a:rPr>
                      <m:t>𝐴𝐻</m:t>
                    </m:r>
                  </m:oMath>
                </a14:m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Mà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△</m:t>
                    </m:r>
                    <m:r>
                      <a:rPr lang="en-US" sz="3200" i="1">
                        <a:latin typeface="Cambria Math"/>
                      </a:rPr>
                      <m:t>𝐴𝐵𝐶</m:t>
                    </m:r>
                    <m:r>
                      <a:rPr lang="en-US" sz="3200" i="1">
                        <a:latin typeface="Cambria Math"/>
                      </a:rPr>
                      <m:t>=△</m:t>
                    </m:r>
                    <m:r>
                      <a:rPr lang="en-US" sz="3200" i="1">
                        <a:latin typeface="Cambria Math"/>
                      </a:rPr>
                      <m:t>𝑆𝐵𝐶</m:t>
                    </m:r>
                    <m:r>
                      <a:rPr lang="en-US" sz="3200" i="1">
                        <a:latin typeface="Cambria Math"/>
                      </a:rPr>
                      <m:t>⇒</m:t>
                    </m:r>
                    <m:r>
                      <a:rPr lang="en-US" sz="3200" i="1">
                        <a:latin typeface="Cambria Math"/>
                      </a:rPr>
                      <m:t>𝑆𝐻</m:t>
                    </m:r>
                    <m:r>
                      <a:rPr lang="en-US" sz="3200" i="1">
                        <a:latin typeface="Cambria Math"/>
                      </a:rPr>
                      <m:t>=</m:t>
                    </m:r>
                    <m:r>
                      <a:rPr lang="en-US" sz="3200" i="1">
                        <a:latin typeface="Cambria Math"/>
                      </a:rPr>
                      <m:t>𝐴𝐻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tam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𝑆𝐴𝐻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cân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𝐻</m:t>
                    </m:r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2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/>
                          </a:rPr>
                          <m:t>𝑆𝐴𝐻</m:t>
                        </m:r>
                      </m:e>
                    </m:acc>
                    <m:r>
                      <a:rPr lang="en-US" sz="3200" i="1">
                        <a:latin typeface="Cambria Math"/>
                      </a:rPr>
                      <m:t>=4</m:t>
                    </m:r>
                    <m:sSup>
                      <m:sSupPr>
                        <m:ctrlPr>
                          <a:rPr lang="en-US" sz="3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3200" i="1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itchFamily="18" charset="0"/>
                    <a:cs typeface="Times New Roman" pitchFamily="18" charset="0"/>
                  </a:rPr>
                  <a:t> .</a:t>
                </a:r>
              </a:p>
              <a:p>
                <a:endParaRPr lang="en-US" sz="320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8596"/>
                <a:ext cx="12192000" cy="7097323"/>
              </a:xfrm>
              <a:prstGeom prst="rect">
                <a:avLst/>
              </a:prstGeom>
              <a:blipFill rotWithShape="1">
                <a:blip r:embed="rId2"/>
                <a:stretch>
                  <a:fillRect l="-1000" t="-1031" r="-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454" y="3404530"/>
            <a:ext cx="3211287" cy="357684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/>
          <p:cNvSpPr/>
          <p:nvPr/>
        </p:nvSpPr>
        <p:spPr>
          <a:xfrm>
            <a:off x="4672939" y="2090203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hlinkClick r:id="rId4" action="ppaction://hlinksldjump"/>
          </p:cNvPr>
          <p:cNvSpPr/>
          <p:nvPr/>
        </p:nvSpPr>
        <p:spPr>
          <a:xfrm rot="16200000">
            <a:off x="10795909" y="6203063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5" action="ppaction://hlinksldjump"/>
          </p:cNvPr>
          <p:cNvSpPr/>
          <p:nvPr/>
        </p:nvSpPr>
        <p:spPr>
          <a:xfrm rot="5400000">
            <a:off x="11292861" y="6209691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9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0841" y="2765211"/>
            <a:ext cx="9144000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198" y="3298083"/>
            <a:ext cx="8940800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537" y="3823049"/>
            <a:ext cx="8023431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682" y="5610388"/>
            <a:ext cx="11292115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0841" y="6131861"/>
            <a:ext cx="246280" cy="55399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endParaRPr lang="en-US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0" y="-25837"/>
                <a:ext cx="11988800" cy="6902911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 14.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𝑆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𝐴𝐵𝐶𝐷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𝑆𝐴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𝐴𝐵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𝑀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𝑁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𝑃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𝑄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lần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𝑆𝐴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𝑆𝐵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𝑆𝐶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𝑆𝐷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cosin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𝐷𝑁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𝑀𝑄𝑃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			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		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		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15</m:t>
                            </m:r>
                          </m:e>
                        </m:rad>
                      </m:num>
                      <m:den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b="1" smtClean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𝑂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𝐴𝐵𝐶𝐷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𝑆𝑂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𝑀𝑄𝑃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cũng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𝑀𝑁𝑃𝑄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𝑀𝑁𝑃𝑄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song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song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err="1"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nên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𝐷𝑁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𝑀𝑁𝑃𝑄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bằng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𝐷𝑁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𝑆𝐵𝐷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𝐻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vuông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𝑁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𝐵𝐷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𝐷𝑁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𝑁𝐷𝐻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5837"/>
                <a:ext cx="11988800" cy="6902911"/>
              </a:xfrm>
              <a:prstGeom prst="rect">
                <a:avLst/>
              </a:prstGeom>
              <a:blipFill rotWithShape="1">
                <a:blip r:embed="rId2"/>
                <a:stretch>
                  <a:fillRect l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2125774"/>
            <a:ext cx="4140200" cy="403860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252615" y="2240245"/>
            <a:ext cx="3250960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endParaRPr lang="en-US" sz="2800" dirty="0"/>
          </a:p>
        </p:txBody>
      </p:sp>
      <p:sp>
        <p:nvSpPr>
          <p:cNvPr id="10" name="Oval 9"/>
          <p:cNvSpPr/>
          <p:nvPr/>
        </p:nvSpPr>
        <p:spPr>
          <a:xfrm>
            <a:off x="76827" y="1495116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hlinkClick r:id="rId4" action="ppaction://hlinksldjump"/>
          </p:cNvPr>
          <p:cNvSpPr/>
          <p:nvPr/>
        </p:nvSpPr>
        <p:spPr>
          <a:xfrm rot="16200000">
            <a:off x="10795909" y="6130493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hlinkClick r:id="rId5" action="ppaction://hlinksldjump"/>
          </p:cNvPr>
          <p:cNvSpPr/>
          <p:nvPr/>
        </p:nvSpPr>
        <p:spPr>
          <a:xfrm rot="5400000">
            <a:off x="11292861" y="6137121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0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856" y="1397000"/>
            <a:ext cx="4584700" cy="38862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06336" y="694412"/>
                <a:ext cx="11158350" cy="4667043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𝑆𝑂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𝑆</m:t>
                        </m:r>
                        <m:sSup>
                          <m:sSupPr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  <m:sSup>
                          <m:sSupPr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𝑂</m:t>
                            </m:r>
                          </m:e>
                          <m:sup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0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000" b="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𝑎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3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3000" b="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5</m:t>
                                    </m:r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0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0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000" b="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𝑎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30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0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3000" b="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endParaRPr lang="en-US" sz="3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𝑁𝐻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𝑆𝑂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;	</a:t>
                </a:r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𝐷𝐻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𝐵𝐷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.</m:t>
                    </m:r>
                    <m:r>
                      <a:rPr lang="en-US" sz="3000" i="1">
                        <a:latin typeface="Cambria Math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𝑁𝐷𝐻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cân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𝐻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nên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i="1">
                            <a:latin typeface="Cambria Math"/>
                          </a:rPr>
                          <m:t>𝑁𝐷𝐻</m:t>
                        </m:r>
                      </m:e>
                    </m:acc>
                    <m:r>
                      <a:rPr lang="en-US" sz="3000" i="1">
                        <a:latin typeface="Cambria Math"/>
                      </a:rPr>
                      <m:t>=4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𝑐𝑜𝑠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𝑁𝐷𝐻</m:t>
                            </m:r>
                          </m:e>
                        </m:acc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36" y="694412"/>
                <a:ext cx="11158350" cy="4667043"/>
              </a:xfrm>
              <a:prstGeom prst="rect">
                <a:avLst/>
              </a:prstGeom>
              <a:blipFill rotWithShape="1">
                <a:blip r:embed="rId3"/>
                <a:stretch>
                  <a:fillRect l="-1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Isosceles Triangle 8">
            <a:hlinkClick r:id="rId4" action="ppaction://hlinksldjump"/>
          </p:cNvPr>
          <p:cNvSpPr/>
          <p:nvPr/>
        </p:nvSpPr>
        <p:spPr>
          <a:xfrm rot="16200000">
            <a:off x="10795909" y="6130493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rId5" action="ppaction://hlinksldjump"/>
          </p:cNvPr>
          <p:cNvSpPr/>
          <p:nvPr/>
        </p:nvSpPr>
        <p:spPr>
          <a:xfrm rot="5400000">
            <a:off x="11292861" y="6130493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0">
            <a:extLst>
              <a:ext uri="{FF2B5EF4-FFF2-40B4-BE49-F238E27FC236}">
                <a16:creationId xmlns="" xmlns:a16="http://schemas.microsoft.com/office/drawing/2014/main" id="{43C051DC-C7D1-4F76-A0E4-E9725AEA57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04335" y="788586"/>
            <a:ext cx="6871416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      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Phần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4.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Vận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dụng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cao</a:t>
            </a:r>
            <a:endParaRPr lang="en-US" sz="3200" b="1" dirty="0">
              <a:solidFill>
                <a:srgbClr val="0000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sp>
        <p:nvSpPr>
          <p:cNvPr id="21" name="TextBox 20">
            <a:hlinkClick r:id="rId2" action="ppaction://hlinksldjump"/>
            <a:extLst>
              <a:ext uri="{FF2B5EF4-FFF2-40B4-BE49-F238E27FC236}">
                <a16:creationId xmlns="" xmlns:a16="http://schemas.microsoft.com/office/drawing/2014/main" id="{098B84E5-3D5A-4303-8163-259271C3D175}"/>
              </a:ext>
            </a:extLst>
          </p:cNvPr>
          <p:cNvSpPr txBox="1"/>
          <p:nvPr/>
        </p:nvSpPr>
        <p:spPr>
          <a:xfrm>
            <a:off x="9199815" y="28748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hlinkClick r:id="rId3" action="ppaction://hlinksldjump"/>
            <a:extLst>
              <a:ext uri="{FF2B5EF4-FFF2-40B4-BE49-F238E27FC236}">
                <a16:creationId xmlns="" xmlns:a16="http://schemas.microsoft.com/office/drawing/2014/main" id="{2D116311-D887-475E-A44A-4AC352C1DFBC}"/>
              </a:ext>
            </a:extLst>
          </p:cNvPr>
          <p:cNvSpPr txBox="1"/>
          <p:nvPr/>
        </p:nvSpPr>
        <p:spPr>
          <a:xfrm>
            <a:off x="7186864" y="28748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hlinkClick r:id="rId4" action="ppaction://hlinksldjump"/>
            <a:extLst>
              <a:ext uri="{FF2B5EF4-FFF2-40B4-BE49-F238E27FC236}">
                <a16:creationId xmlns="" xmlns:a16="http://schemas.microsoft.com/office/drawing/2014/main" id="{BA2A77EC-6A51-47F0-86B7-056DAF74C522}"/>
              </a:ext>
            </a:extLst>
          </p:cNvPr>
          <p:cNvSpPr txBox="1"/>
          <p:nvPr/>
        </p:nvSpPr>
        <p:spPr>
          <a:xfrm>
            <a:off x="5243764" y="28748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hlinkClick r:id="rId5" action="ppaction://hlinksldjump"/>
            <a:extLst>
              <a:ext uri="{FF2B5EF4-FFF2-40B4-BE49-F238E27FC236}">
                <a16:creationId xmlns="" xmlns:a16="http://schemas.microsoft.com/office/drawing/2014/main" id="{745C8C66-DF03-4067-9C7F-2C0016A87188}"/>
              </a:ext>
            </a:extLst>
          </p:cNvPr>
          <p:cNvSpPr txBox="1"/>
          <p:nvPr/>
        </p:nvSpPr>
        <p:spPr>
          <a:xfrm>
            <a:off x="3176839" y="284422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hlinkClick r:id="rId6" action="ppaction://hlinksldjump"/>
            <a:extLst>
              <a:ext uri="{FF2B5EF4-FFF2-40B4-BE49-F238E27FC236}">
                <a16:creationId xmlns="" xmlns:a16="http://schemas.microsoft.com/office/drawing/2014/main" id="{4CE7376D-CD54-4F35-A381-BF158D6A3505}"/>
              </a:ext>
            </a:extLst>
          </p:cNvPr>
          <p:cNvSpPr txBox="1"/>
          <p:nvPr/>
        </p:nvSpPr>
        <p:spPr>
          <a:xfrm>
            <a:off x="1119439" y="286327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" name="Isosceles Triangle 7">
            <a:hlinkClick r:id="rId7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8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090052"/>
            <a:ext cx="3875314" cy="305868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-29029" y="-29032"/>
                <a:ext cx="12090400" cy="8020268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 15</a:t>
                </a:r>
                <a:r>
                  <a:rPr lang="en-US" sz="2800" b="1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8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chóp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𝑆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𝐴𝐵𝐶𝐷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𝐴𝐵𝐶𝐷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thoi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𝐴𝐵𝐶</m:t>
                        </m:r>
                      </m:e>
                    </m:acc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=60°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𝑆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lên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𝐴𝐵𝐶𝐷</m:t>
                        </m:r>
                      </m:e>
                    </m:d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trùng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𝜑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𝑆𝐵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𝑆𝐶𝐷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rằng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𝑆𝐵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A.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     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28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b="1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𝑂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80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Dựng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𝑑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𝑂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𝑑</m:t>
                    </m:r>
                    <m:r>
                      <a:rPr lang="en-US" sz="2800">
                        <a:latin typeface="Cambria Math"/>
                      </a:rPr>
                      <m:t>//</m:t>
                    </m:r>
                    <m:r>
                      <a:rPr lang="en-US" sz="2800" i="1">
                        <a:latin typeface="Cambria Math"/>
                      </a:rPr>
                      <m:t>𝑆𝐵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𝑑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cắt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𝑆𝐷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𝐾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80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Khi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𝑆𝐵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𝑆𝐶𝐷</m:t>
                        </m:r>
                      </m:e>
                    </m:d>
                  </m:oMath>
                </a14:m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𝑂𝐾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𝑆𝐶𝐷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𝑆𝑂</m:t>
                    </m:r>
                    <m:r>
                      <a:rPr lang="en-US" sz="2800" i="1">
                        <a:latin typeface="Cambria Math"/>
                      </a:rPr>
                      <m:t>⊥(</m:t>
                    </m:r>
                    <m:r>
                      <a:rPr lang="en-US" sz="2800" i="1">
                        <a:latin typeface="Cambria Math"/>
                      </a:rPr>
                      <m:t>𝐴𝐵𝐶𝐷</m:t>
                    </m:r>
                    <m:r>
                      <a:rPr lang="en-US" sz="2800" i="1">
                        <a:latin typeface="Cambria Math"/>
                      </a:rPr>
                      <m:t>)⇒</m:t>
                    </m:r>
                    <m:r>
                      <a:rPr lang="en-US" sz="2800" i="1">
                        <a:latin typeface="Cambria Math"/>
                      </a:rPr>
                      <m:t>𝑆𝑂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r>
                      <a:rPr lang="en-US" sz="2800" i="1">
                        <a:latin typeface="Cambria Math"/>
                      </a:rPr>
                      <m:t>𝐶𝐷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lại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𝛥</m:t>
                    </m:r>
                    <m:r>
                      <a:rPr lang="en-US" sz="2800" i="1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(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𝛥</m:t>
                    </m:r>
                    <m:r>
                      <a:rPr lang="en-US" sz="2800" i="1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cân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𝐵𝐴𝐶</m:t>
                        </m:r>
                      </m:e>
                    </m:acc>
                    <m:r>
                      <a:rPr lang="en-US" sz="2800" i="1">
                        <a:latin typeface="Cambria Math"/>
                      </a:rPr>
                      <m:t>=60°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).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⇒</m:t>
                      </m:r>
                      <m:r>
                        <a:rPr lang="en-US" sz="2800" i="1">
                          <a:latin typeface="Cambria Math"/>
                        </a:rPr>
                        <m:t>𝐴𝐵</m:t>
                      </m:r>
                      <m:r>
                        <a:rPr lang="en-US" sz="2800" i="1">
                          <a:latin typeface="Cambria Math"/>
                        </a:rPr>
                        <m:t>⊥</m:t>
                      </m:r>
                      <m:r>
                        <a:rPr lang="en-US" sz="2800" i="1">
                          <a:latin typeface="Cambria Math"/>
                        </a:rPr>
                        <m:t>𝐶𝑂</m:t>
                      </m:r>
                      <m:r>
                        <a:rPr lang="en-US" sz="2800" i="1">
                          <a:latin typeface="Cambria Math"/>
                        </a:rPr>
                        <m:t>⇒</m:t>
                      </m:r>
                      <m:r>
                        <a:rPr lang="en-US" sz="2800" i="1">
                          <a:latin typeface="Cambria Math"/>
                        </a:rPr>
                        <m:t>𝐶𝐷</m:t>
                      </m:r>
                      <m:r>
                        <a:rPr lang="en-US" sz="2800" i="1">
                          <a:latin typeface="Cambria Math"/>
                        </a:rPr>
                        <m:t>⊥</m:t>
                      </m:r>
                      <m:r>
                        <a:rPr lang="en-US" sz="2800" i="1">
                          <a:latin typeface="Cambria Math"/>
                        </a:rPr>
                        <m:t>𝐶𝑂</m:t>
                      </m:r>
                    </m:oMath>
                  </m:oMathPara>
                </a14:m>
                <a:endParaRPr lang="en-US" sz="2800" i="1" smtClean="0">
                  <a:latin typeface="Cambria Math"/>
                </a:endParaRPr>
              </a:p>
              <a:p>
                <a:pPr/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𝐶𝐷</m:t>
                    </m:r>
                    <m:r>
                      <a:rPr lang="en-US" sz="2800" i="1">
                        <a:latin typeface="Cambria Math"/>
                      </a:rPr>
                      <m:t>⊥(</m:t>
                    </m:r>
                    <m:r>
                      <a:rPr lang="en-US" sz="2800" i="1">
                        <a:latin typeface="Cambria Math"/>
                      </a:rPr>
                      <m:t>𝑆𝐶𝑂</m:t>
                    </m:r>
                    <m:r>
                      <a:rPr lang="en-US" sz="2800" i="1">
                        <a:latin typeface="Cambria Math"/>
                      </a:rPr>
                      <m:t>)⇒(</m:t>
                    </m:r>
                    <m:r>
                      <a:rPr lang="en-US" sz="2800" i="1">
                        <a:latin typeface="Cambria Math"/>
                      </a:rPr>
                      <m:t>𝑆𝐶𝐷</m:t>
                    </m:r>
                    <m:r>
                      <a:rPr lang="en-US" sz="2800" i="1">
                        <a:latin typeface="Cambria Math"/>
                      </a:rPr>
                      <m:t>)⊥(</m:t>
                    </m:r>
                    <m:r>
                      <a:rPr lang="en-US" sz="2800" i="1">
                        <a:latin typeface="Cambria Math"/>
                      </a:rPr>
                      <m:t>𝑆𝐶𝑂</m:t>
                    </m:r>
                    <m:r>
                      <a:rPr lang="en-US" sz="2800" i="1">
                        <a:latin typeface="Cambria Math"/>
                      </a:rPr>
                      <m:t>)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𝐻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𝑂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𝑆𝐶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/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𝑂𝐻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⊥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𝑆𝐶</m:t>
                            </m:r>
                          </m:e>
                          <m:e>
                            <m:r>
                              <a:rPr lang="en-US" sz="2800" i="1">
                                <a:latin typeface="Cambria Math"/>
                              </a:rPr>
                              <m:t>𝑂𝐻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⊥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𝐶𝐷</m:t>
                            </m:r>
                          </m:e>
                        </m:eqArr>
                      </m:e>
                    </m:d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𝑂𝐻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𝑆𝐶𝐷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óc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𝑆𝐵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𝑆𝐶𝐷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/>
                          </a:rPr>
                          <m:t>𝑂𝐾𝐻</m:t>
                        </m:r>
                      </m:e>
                    </m:acc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𝜑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.</a:t>
                </a:r>
              </a:p>
              <a:p>
                <a:pPr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029" y="-29032"/>
                <a:ext cx="12090400" cy="8020268"/>
              </a:xfrm>
              <a:prstGeom prst="rect">
                <a:avLst/>
              </a:prstGeom>
              <a:blipFill rotWithShape="1">
                <a:blip r:embed="rId3"/>
                <a:stretch>
                  <a:fillRect l="-756" t="-304" r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7986206" y="1495116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hlinkClick r:id="rId4" action="ppaction://hlinksldjump"/>
          </p:cNvPr>
          <p:cNvSpPr/>
          <p:nvPr/>
        </p:nvSpPr>
        <p:spPr>
          <a:xfrm rot="16200000">
            <a:off x="10795909" y="6130493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hlinkClick r:id="rId5" action="ppaction://hlinksldjump"/>
          </p:cNvPr>
          <p:cNvSpPr/>
          <p:nvPr/>
        </p:nvSpPr>
        <p:spPr>
          <a:xfrm rot="5400000">
            <a:off x="11292861" y="6137121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4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971" y="2002971"/>
            <a:ext cx="5109029" cy="43978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01601" y="0"/>
                <a:ext cx="12090400" cy="5346716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endPara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b="1" smtClean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i="1"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2800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sz="28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8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i="1">
                            <a:latin typeface="Cambria Math"/>
                          </a:rPr>
                          <m:t>𝑠𝑖𝑛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𝑂𝐾𝐻</m:t>
                            </m:r>
                          </m:e>
                        </m:acc>
                      </m:e>
                    </m:func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𝑂𝐻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𝑂𝐾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Tứ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</m:t>
                    </m:r>
                    <m:r>
                      <a:rPr lang="en-US" sz="2800" i="1">
                        <a:latin typeface="Cambria Math"/>
                      </a:rPr>
                      <m:t>.</m:t>
                    </m:r>
                    <m:r>
                      <a:rPr lang="en-US" sz="2800" i="1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tứ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: </a:t>
                </a:r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𝑂𝐶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𝑆𝑂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𝑂𝐻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𝑂𝐾</m:t>
                    </m:r>
                    <m:r>
                      <a:rPr lang="en-US" sz="2800">
                        <a:latin typeface="Cambria Math"/>
                      </a:rPr>
                      <m:t> //</m:t>
                    </m:r>
                    <m:r>
                      <a:rPr lang="en-US" sz="2800" i="1">
                        <a:latin typeface="Cambria Math"/>
                      </a:rPr>
                      <m:t> </m:t>
                    </m:r>
                    <m:r>
                      <a:rPr lang="en-US" sz="2800" i="1">
                        <a:latin typeface="Cambria Math"/>
                      </a:rPr>
                      <m:t>𝑆𝐵</m:t>
                    </m:r>
                    <m:r>
                      <a:rPr lang="en-US" sz="2800" i="1">
                        <a:latin typeface="Cambria Math"/>
                      </a:rPr>
                      <m:t>⇒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𝑂𝐾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𝑆𝐵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𝐷𝑂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𝐷𝐵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𝑂𝐾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𝑆𝐵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⇒</m:t>
                    </m:r>
                    <m:func>
                      <m:funcPr>
                        <m:ctrlPr>
                          <a:rPr lang="en-US" sz="28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i="1"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2800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𝑂𝐻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𝑂𝐾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01" y="0"/>
                <a:ext cx="12090400" cy="5346716"/>
              </a:xfrm>
              <a:prstGeom prst="rect">
                <a:avLst/>
              </a:prstGeom>
              <a:blipFill rotWithShape="1">
                <a:blip r:embed="rId3"/>
                <a:stretch>
                  <a:fillRect l="-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Isosceles Triangle 12">
            <a:hlinkClick r:id="rId4" action="ppaction://hlinksldjump"/>
          </p:cNvPr>
          <p:cNvSpPr/>
          <p:nvPr/>
        </p:nvSpPr>
        <p:spPr>
          <a:xfrm rot="16200000">
            <a:off x="10795909" y="6130493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hlinkClick r:id="rId5" action="ppaction://hlinksldjump"/>
          </p:cNvPr>
          <p:cNvSpPr/>
          <p:nvPr/>
        </p:nvSpPr>
        <p:spPr>
          <a:xfrm rot="5400000">
            <a:off x="11292861" y="6137121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3546" y="-44670"/>
                <a:ext cx="12192000" cy="8691093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1: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lăng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trụ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đứng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𝐴𝐵𝐶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cân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𝐴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𝐴𝐵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𝐴𝐶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=2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=2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𝑀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𝑁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lần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𝐵𝐶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𝐶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</a:rPr>
                      <m:t>𝛼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𝐴𝑀𝑁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𝐴𝐵𝑁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Lời </a:t>
                </a:r>
                <a:r>
                  <a:rPr lang="en-US" sz="2800" b="1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:</a:t>
                </a:r>
                <a:endParaRPr lang="en-US" sz="2800" b="1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𝐵𝐶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𝐴𝐵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 sz="2800" i="1">
                        <a:latin typeface="Cambria Math"/>
                      </a:rPr>
                      <m:t>=2</m:t>
                    </m:r>
                    <m:r>
                      <a:rPr lang="en-US" sz="2800" i="1">
                        <a:latin typeface="Cambria Math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</m:rad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𝐵𝐶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i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𝐶𝑁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𝐶𝑀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𝐵𝑀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𝐻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𝑀𝑁</m:t>
                    </m:r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𝐶𝐻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r>
                      <a:rPr lang="en-US" sz="2800" i="1">
                        <a:latin typeface="Cambria Math"/>
                      </a:rPr>
                      <m:t>𝑀𝑁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𝐴𝑀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 ⊥ 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𝐵𝐶</m:t>
                            </m:r>
                          </m:e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𝐴𝑀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⊥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e>
                        </m:eqAr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𝐴𝑀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𝐵𝐶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 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𝐴𝑀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𝐵𝐶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𝐴𝑀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r>
                      <a:rPr lang="en-US" sz="2800" i="1">
                        <a:latin typeface="Cambria Math"/>
                      </a:rPr>
                      <m:t>𝐶𝐻</m:t>
                    </m:r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𝐶𝐻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𝐴𝑀𝑁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 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khác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𝐴𝐵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⊥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𝐴𝐶</m:t>
                            </m:r>
                          </m:e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𝐴𝐵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⊥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𝑁𝐶</m:t>
                            </m:r>
                          </m:e>
                        </m:eqArr>
                      </m:e>
                    </m:d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𝐴𝐵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𝐴𝑁𝐶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𝐾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𝐶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𝐴𝑁</m:t>
                    </m:r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⇒</m:t>
                    </m:r>
                    <m:d>
                      <m:dPr>
                        <m:begChr m:val="{"/>
                        <m:endChr m:val="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latin typeface="Cambria Math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𝐴𝐵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⊥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𝐶𝐾</m:t>
                            </m:r>
                          </m:e>
                          <m:e>
                            <m:r>
                              <a:rPr lang="en-US" sz="2800" i="1">
                                <a:latin typeface="Cambria Math"/>
                              </a:rPr>
                              <m:t>&amp;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𝐴𝑁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⊥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𝐶𝐾</m:t>
                            </m:r>
                          </m:e>
                        </m:eqArr>
                      </m:e>
                    </m:d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𝐶𝐾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𝐴𝑁𝐵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6" y="-44670"/>
                <a:ext cx="12192000" cy="8691093"/>
              </a:xfrm>
              <a:prstGeom prst="rect">
                <a:avLst/>
              </a:prstGeom>
              <a:blipFill rotWithShape="1">
                <a:blip r:embed="rId2"/>
                <a:stretch>
                  <a:fillRect l="-750" t="-561" r="-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960" y="1551894"/>
            <a:ext cx="3263900" cy="40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/>
          <p:cNvSpPr/>
          <p:nvPr/>
        </p:nvSpPr>
        <p:spPr>
          <a:xfrm>
            <a:off x="3755920" y="1495116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4" action="ppaction://hlinksldjump"/>
          </p:cNvPr>
          <p:cNvSpPr/>
          <p:nvPr/>
        </p:nvSpPr>
        <p:spPr>
          <a:xfrm rot="16200000">
            <a:off x="10795909" y="5578961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hlinkClick r:id="rId5" action="ppaction://hlinksldjump"/>
          </p:cNvPr>
          <p:cNvSpPr/>
          <p:nvPr/>
        </p:nvSpPr>
        <p:spPr>
          <a:xfrm rot="5400000">
            <a:off x="11292861" y="558558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6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155" y="1295400"/>
            <a:ext cx="3263900" cy="40132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0" y="671428"/>
                <a:ext cx="9681029" cy="4587727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1</m:t>
                        </m:r>
                      </m:e>
                    </m:d>
                    <m:r>
                      <a:rPr lang="en-US" sz="3000" i="1">
                        <a:latin typeface="Cambria Math"/>
                      </a:rPr>
                      <m:t>,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⇒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𝐴𝑀𝑁</m:t>
                            </m:r>
                          </m:e>
                        </m:d>
                        <m:r>
                          <a:rPr lang="en-US" sz="3000" i="1">
                            <a:latin typeface="Cambria Math"/>
                          </a:rPr>
                          <m:t>,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𝐵𝐴𝑁</m:t>
                            </m:r>
                          </m:e>
                        </m:d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𝐶𝐾</m:t>
                        </m:r>
                        <m:r>
                          <a:rPr lang="en-US" sz="3000" i="1">
                            <a:latin typeface="Cambria Math"/>
                          </a:rPr>
                          <m:t>,</m:t>
                        </m:r>
                        <m:r>
                          <a:rPr lang="en-US" sz="3000" i="1">
                            <a:latin typeface="Cambria Math"/>
                          </a:rPr>
                          <m:t>𝐶𝐻</m:t>
                        </m:r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i="1">
                            <a:latin typeface="Cambria Math"/>
                          </a:rPr>
                          <m:t>𝐻𝐶𝐾</m:t>
                        </m:r>
                      </m:e>
                    </m:acc>
                    <m:r>
                      <a:rPr lang="en-US" sz="3000" i="1">
                        <a:latin typeface="Cambria Math"/>
                      </a:rPr>
                      <m:t>=</m:t>
                    </m:r>
                    <m:r>
                      <a:rPr lang="en-US" sz="3000" i="1">
                        <a:latin typeface="Cambria Math"/>
                      </a:rPr>
                      <m:t>𝛼</m:t>
                    </m:r>
                  </m:oMath>
                </a14:m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Tam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𝐶𝑀𝑁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cân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𝐶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𝐶𝐻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𝑀𝑁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𝐶𝑀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r>
                      <a:rPr lang="en-US" sz="30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Tam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𝐴𝑁𝐶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𝐶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000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/>
                        </a:rPr>
                        <m:t>⇒</m:t>
                      </m:r>
                      <m:r>
                        <a:rPr lang="en-US" sz="3000" i="1">
                          <a:latin typeface="Cambria Math"/>
                        </a:rPr>
                        <m:t>𝐶𝐾</m:t>
                      </m:r>
                      <m:r>
                        <a:rPr lang="en-US" sz="3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/>
                            </a:rPr>
                            <m:t>𝑁𝐶</m:t>
                          </m:r>
                          <m:r>
                            <a:rPr lang="en-US" sz="3000" i="1">
                              <a:latin typeface="Cambria Math"/>
                            </a:rPr>
                            <m:t>.</m:t>
                          </m:r>
                          <m:r>
                            <a:rPr lang="en-US" sz="3000" i="1">
                              <a:latin typeface="Cambria Math"/>
                            </a:rPr>
                            <m:t>𝐴𝐶</m:t>
                          </m:r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𝐴𝑁</m:t>
                          </m:r>
                        </m:den>
                      </m:f>
                      <m:r>
                        <a:rPr lang="en-US" sz="3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/>
                            </a:rPr>
                            <m:t>𝑁𝐶</m:t>
                          </m:r>
                          <m:r>
                            <a:rPr lang="en-US" sz="3000" i="1">
                              <a:latin typeface="Cambria Math"/>
                            </a:rPr>
                            <m:t>.</m:t>
                          </m:r>
                          <m:r>
                            <a:rPr lang="en-US" sz="3000" i="1">
                              <a:latin typeface="Cambria Math"/>
                            </a:rPr>
                            <m:t>𝐴𝐶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en-US" sz="3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0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𝐴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i="1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en-US" sz="3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3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3000" i="1">
                              <a:latin typeface="Cambria Math"/>
                            </a:rPr>
                            <m:t>.2</m:t>
                          </m:r>
                          <m:r>
                            <a:rPr lang="en-US" sz="3000" i="1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6</m:t>
                              </m:r>
                            </m:e>
                          </m:rad>
                        </m:den>
                      </m:f>
                      <m:r>
                        <a:rPr lang="en-US" sz="3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/>
                            </a:rPr>
                            <m:t>2</m:t>
                          </m:r>
                          <m:r>
                            <a:rPr lang="en-US" sz="3000" i="1">
                              <a:latin typeface="Cambria Math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Xét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𝛥</m:t>
                    </m:r>
                    <m:r>
                      <a:rPr lang="en-US" sz="3000" i="1">
                        <a:latin typeface="Cambria Math"/>
                      </a:rPr>
                      <m:t>𝐶𝐻𝐾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⇒</m:t>
                    </m:r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en-US" sz="3000" i="1">
                            <a:latin typeface="Cambria Math"/>
                          </a:rPr>
                          <m:t>𝛼</m:t>
                        </m:r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𝐶𝐻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𝐶𝐾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r>
                      <a:rPr lang="en-US" sz="3000" i="1">
                        <a:latin typeface="Cambria Math"/>
                      </a:rPr>
                      <m:t>𝑎</m:t>
                    </m:r>
                    <m:r>
                      <a:rPr lang="en-US" sz="30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/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71428"/>
                <a:ext cx="9681029" cy="4587727"/>
              </a:xfrm>
              <a:prstGeom prst="rect">
                <a:avLst/>
              </a:prstGeom>
              <a:blipFill rotWithShape="1">
                <a:blip r:embed="rId3"/>
                <a:stretch>
                  <a:fillRect l="-1134" t="-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5578961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558558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6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00281" y="61684"/>
                <a:ext cx="12090400" cy="7786423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2800" b="1" dirty="0" err="1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Cho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lăng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trụ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𝐴𝐵𝐶</m:t>
                    </m:r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𝐴𝐵</m:t>
                    </m:r>
                    <m:r>
                      <a:rPr lang="en-US" sz="2800" i="1">
                        <a:latin typeface="Cambria Math"/>
                      </a:rPr>
                      <m:t>=2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=2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𝑀</m:t>
                    </m:r>
                    <m:r>
                      <a:rPr lang="en-US" sz="2800" i="1">
                        <a:latin typeface="Cambria Math"/>
                      </a:rPr>
                      <m:t>,</m:t>
                    </m:r>
                    <m:r>
                      <a:rPr lang="en-US" sz="2800" i="1">
                        <a:latin typeface="Cambria Math"/>
                      </a:rPr>
                      <m:t>𝑁</m:t>
                    </m:r>
                    <m:r>
                      <a:rPr lang="en-US" sz="2800" i="1">
                        <a:latin typeface="Cambria Math"/>
                      </a:rPr>
                      <m:t>,</m:t>
                    </m:r>
                    <m:r>
                      <a:rPr lang="en-US" sz="2800" i="1">
                        <a:latin typeface="Cambria Math"/>
                      </a:rPr>
                      <m:t>𝑃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lần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𝐵𝐶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Côsin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tạo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bởi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𝑀𝑁𝑃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65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65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17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65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18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65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b="1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Lời </a:t>
                </a:r>
                <a:r>
                  <a:rPr lang="en-US" sz="2800" b="1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:</a:t>
                </a:r>
                <a:endParaRPr lang="en-US" sz="2800" b="1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𝐼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∩</m:t>
                    </m:r>
                    <m:r>
                      <a:rPr lang="en-US" sz="2800" i="1">
                        <a:latin typeface="Cambria Math"/>
                      </a:rPr>
                      <m:t>𝑁𝐶</m:t>
                    </m:r>
                    <m:r>
                      <a:rPr lang="en-US" sz="2800" i="1">
                        <a:latin typeface="Cambria Math"/>
                      </a:rPr>
                      <m:t>,</m:t>
                    </m:r>
                    <m:r>
                      <a:rPr lang="en-US" sz="2800" i="1">
                        <a:latin typeface="Cambria Math"/>
                      </a:rPr>
                      <m:t>𝐾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>
                      <a:rPr lang="en-US" sz="28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∩</m:t>
                    </m:r>
                    <m:r>
                      <a:rPr lang="en-US" sz="2800" i="1">
                        <a:latin typeface="Cambria Math"/>
                      </a:rPr>
                      <m:t>𝐵𝑀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𝐼𝐾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800" i="1">
                        <a:latin typeface="Cambria Math"/>
                      </a:rPr>
                      <m:t>∩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𝑀𝑁𝑃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𝑀𝑁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endParaRPr lang="en-US" sz="2800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⇒</m:t>
                      </m:r>
                      <m:r>
                        <a:rPr lang="en-US" sz="2800" i="1">
                          <a:latin typeface="Cambria Math"/>
                        </a:rPr>
                        <m:t>𝑀𝑁</m:t>
                      </m:r>
                      <m:r>
                        <a:rPr lang="en-US" sz="2800" i="1">
                          <a:latin typeface="Cambria Math"/>
                        </a:rPr>
                        <m:t>//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en-US" sz="2800" i="1">
                              <a:latin typeface="Cambria Math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en-US" sz="2800" i="1"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2800" i="1">
                          <a:latin typeface="Cambria Math"/>
                        </a:rPr>
                        <m:t>⇒</m:t>
                      </m:r>
                      <m:r>
                        <a:rPr lang="en-US" sz="2800" i="1">
                          <a:latin typeface="Cambria Math"/>
                        </a:rPr>
                        <m:t>𝐼𝐾</m:t>
                      </m:r>
                      <m:r>
                        <a:rPr lang="en-US" sz="2800" i="1">
                          <a:latin typeface="Cambria Math"/>
                        </a:rPr>
                        <m:t>//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en-US" sz="2800" i="1">
                              <a:latin typeface="Cambria Math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/>
                            </a:rPr>
                            <m:t>𝐶</m:t>
                          </m:r>
                        </m:e>
                        <m:sup>
                          <m:r>
                            <a:rPr lang="en-US" sz="2800" i="1">
                              <a:latin typeface="Cambria Math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𝑄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𝐴𝑄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𝐴𝑄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r>
                      <a:rPr lang="en-US" sz="2800" i="1">
                        <a:latin typeface="Cambria Math"/>
                      </a:rPr>
                      <m:t>𝐼𝐾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𝑄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⊥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/>
                          </a:rPr>
                          <m:t>𝑄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𝐼𝐾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/>
                          </a:rPr>
                          <m:t>𝑄𝑃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⇒</m:t>
                    </m:r>
                    <m:r>
                      <a:rPr lang="en-US" sz="2800" i="1">
                        <a:latin typeface="Cambria Math"/>
                      </a:rPr>
                      <m:t>𝐼𝐾</m:t>
                    </m:r>
                    <m:r>
                      <a:rPr lang="en-US" sz="2800" i="1">
                        <a:latin typeface="Cambria Math"/>
                      </a:rPr>
                      <m:t>⊥</m:t>
                    </m:r>
                    <m:r>
                      <a:rPr lang="en-US" sz="2800" i="1">
                        <a:latin typeface="Cambria Math"/>
                      </a:rPr>
                      <m:t>𝐸𝑃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đây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𝑀𝑁𝑃</m:t>
                        </m:r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𝐴𝑄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𝐸𝑃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Xét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nhật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𝑄𝑃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=2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𝑄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func>
                      <m:funcPr>
                        <m:ctrlPr>
                          <a:rPr lang="en-US" sz="28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i="1"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e>
                    </m:func>
                    <m:r>
                      <a:rPr lang="en-US" sz="2800" i="1">
                        <a:latin typeface="Cambria Math"/>
                      </a:rPr>
                      <m:t>0°=3⇒</m:t>
                    </m:r>
                    <m:r>
                      <a:rPr lang="en-US" sz="2800" i="1">
                        <a:latin typeface="Cambria Math"/>
                      </a:rPr>
                      <m:t>𝐴𝑄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13</m:t>
                        </m:r>
                      </m:e>
                    </m:ra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1" y="61684"/>
                <a:ext cx="12090400" cy="7786423"/>
              </a:xfrm>
              <a:prstGeom prst="rect">
                <a:avLst/>
              </a:prstGeom>
              <a:blipFill rotWithShape="1">
                <a:blip r:embed="rId2"/>
                <a:stretch>
                  <a:fillRect l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337" y="1716314"/>
            <a:ext cx="33020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/>
          <p:cNvSpPr/>
          <p:nvPr/>
        </p:nvSpPr>
        <p:spPr>
          <a:xfrm>
            <a:off x="2173864" y="1553172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4" action="ppaction://hlinksldjump"/>
          </p:cNvPr>
          <p:cNvSpPr/>
          <p:nvPr/>
        </p:nvSpPr>
        <p:spPr>
          <a:xfrm rot="16200000">
            <a:off x="10795909" y="5578961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hlinkClick r:id="rId5" action="ppaction://hlinksldjump"/>
          </p:cNvPr>
          <p:cNvSpPr/>
          <p:nvPr/>
        </p:nvSpPr>
        <p:spPr>
          <a:xfrm rot="5400000">
            <a:off x="11292861" y="558558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86" y="1059543"/>
            <a:ext cx="4178795" cy="399505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65594" y="1205780"/>
                <a:ext cx="8128000" cy="4344840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𝐸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𝑀𝑁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∩</m:t>
                    </m:r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𝑄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𝐸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𝑄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⇒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𝐸𝑃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⇒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𝐸𝐻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𝐻𝑃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𝐻𝑄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𝐻𝐴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𝐸𝑄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𝐴𝑃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000" i="1" smtClean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⇒</m:t>
                    </m:r>
                    <m:r>
                      <a:rPr lang="en-US" sz="3000" i="1">
                        <a:latin typeface="Cambria Math"/>
                      </a:rPr>
                      <m:t>𝐻𝐸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𝐸𝑃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𝐻𝑄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𝐴𝑄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𝑐𝑜𝑠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𝐸𝐻𝑄</m:t>
                            </m:r>
                          </m:e>
                        </m:acc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𝐻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𝐸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+</m:t>
                        </m:r>
                        <m:r>
                          <a:rPr lang="en-US" sz="3000" i="1">
                            <a:latin typeface="Cambria Math"/>
                          </a:rPr>
                          <m:t>𝐻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𝑄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−</m:t>
                        </m:r>
                        <m:r>
                          <a:rPr lang="en-US" sz="3000" i="1">
                            <a:latin typeface="Cambria Math"/>
                          </a:rPr>
                          <m:t>𝐸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𝑄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  <m:r>
                          <a:rPr lang="en-US" sz="3000" i="1">
                            <a:latin typeface="Cambria Math"/>
                          </a:rPr>
                          <m:t>𝐻𝐸</m:t>
                        </m:r>
                        <m:r>
                          <a:rPr lang="en-US" sz="3000" i="1">
                            <a:latin typeface="Cambria Math"/>
                          </a:rPr>
                          <m:t>.</m:t>
                        </m:r>
                        <m:r>
                          <a:rPr lang="en-US" sz="3000" i="1">
                            <a:latin typeface="Cambria Math"/>
                          </a:rPr>
                          <m:t>𝐻𝑄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65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94" y="1205780"/>
                <a:ext cx="8128000" cy="4344840"/>
              </a:xfrm>
              <a:prstGeom prst="rect">
                <a:avLst/>
              </a:prstGeom>
              <a:blipFill rotWithShape="1">
                <a:blip r:embed="rId3"/>
                <a:stretch>
                  <a:fillRect l="-1350" t="-1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sosceles Triangle 9">
            <a:hlinkClick r:id="rId4" action="ppaction://hlinksldjump"/>
          </p:cNvPr>
          <p:cNvSpPr/>
          <p:nvPr/>
        </p:nvSpPr>
        <p:spPr>
          <a:xfrm rot="16200000">
            <a:off x="10795909" y="5578961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hlinkClick r:id="rId5" action="ppaction://hlinksldjump"/>
          </p:cNvPr>
          <p:cNvSpPr/>
          <p:nvPr/>
        </p:nvSpPr>
        <p:spPr>
          <a:xfrm rot="5400000">
            <a:off x="11292861" y="558558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3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0" y="-24529"/>
                <a:ext cx="12192000" cy="7388557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000" b="1" dirty="0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3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lăng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trụ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𝐴𝐵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, 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𝐵𝐶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=2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, </m:t>
                    </m:r>
                    <m:acc>
                      <m:accPr>
                        <m:chr m:val="̂"/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𝐴𝐵𝐶</m:t>
                        </m:r>
                      </m:e>
                    </m:acc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=60°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lên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trùng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trọng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tâm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𝐺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𝐴𝐴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tạo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60°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tạo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bởi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𝐴𝐴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𝐵𝐶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41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51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51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7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41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b="1" smtClean="0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b="1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Lời 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:</a:t>
                </a:r>
                <a:endParaRPr lang="en-US" sz="3000" b="1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=</m:t>
                    </m:r>
                    <m:r>
                      <a:rPr lang="en-US" sz="30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+</m:t>
                    </m:r>
                    <m:r>
                      <a:rPr lang="en-US" sz="3000" i="1">
                        <a:latin typeface="Cambria Math"/>
                      </a:rPr>
                      <m:t>𝐵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−2</m:t>
                    </m:r>
                    <m:r>
                      <a:rPr lang="en-US" sz="3000" i="1">
                        <a:latin typeface="Cambria Math"/>
                      </a:rPr>
                      <m:t>𝐴𝐵</m:t>
                    </m:r>
                    <m:r>
                      <a:rPr lang="en-US" sz="3000" i="1">
                        <a:latin typeface="Cambria Math"/>
                      </a:rPr>
                      <m:t>.</m:t>
                    </m:r>
                    <m:r>
                      <a:rPr lang="en-US" sz="3000" i="1">
                        <a:latin typeface="Cambria Math"/>
                      </a:rPr>
                      <m:t>𝐵𝐶</m:t>
                    </m:r>
                    <m:r>
                      <a:rPr lang="en-US" sz="3000" i="1">
                        <a:latin typeface="Cambria Math"/>
                      </a:rPr>
                      <m:t>.</m:t>
                    </m:r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en-US" sz="3000" i="1">
                            <a:latin typeface="Cambria Math"/>
                          </a:rPr>
                          <m:t>6</m:t>
                        </m:r>
                      </m:e>
                    </m:func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=3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3000" i="1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/>
                        </a:rPr>
                        <m:t>⇒</m:t>
                      </m:r>
                      <m:r>
                        <a:rPr lang="en-US" sz="3000" i="1">
                          <a:latin typeface="Cambria Math"/>
                        </a:rPr>
                        <m:t>𝐴𝐶</m:t>
                      </m:r>
                      <m:r>
                        <a:rPr lang="en-US" sz="3000" i="1">
                          <a:latin typeface="Cambria Math"/>
                        </a:rPr>
                        <m:t>=</m:t>
                      </m:r>
                      <m:r>
                        <a:rPr lang="en-US" sz="3000" i="1">
                          <a:latin typeface="Cambria Math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3000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3000" i="1">
                              <a:latin typeface="Cambria Math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Xét</a:t>
                </a:r>
                <a14:m>
                  <m:oMath xmlns:m="http://schemas.openxmlformats.org/officeDocument/2006/math">
                    <m:r>
                      <a:rPr lang="en-US" sz="3000">
                        <a:latin typeface="Cambria Math"/>
                      </a:rPr>
                      <m:t> </m:t>
                    </m:r>
                    <m:r>
                      <a:rPr lang="en-US" sz="3000" i="1">
                        <a:latin typeface="Cambria Math"/>
                      </a:rPr>
                      <m:t>𝛥</m:t>
                    </m:r>
                    <m:r>
                      <a:rPr lang="en-US" sz="3000" i="1"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+</m:t>
                    </m:r>
                    <m:r>
                      <a:rPr lang="en-US" sz="30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+3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=4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=</m:t>
                    </m:r>
                    <m:r>
                      <a:rPr lang="en-US" sz="3000" i="1">
                        <a:latin typeface="Cambria Math"/>
                      </a:rPr>
                      <m:t>𝐵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⇒</m:t>
                    </m:r>
                    <m:r>
                      <a:rPr lang="en-US" sz="3000" i="1">
                        <a:latin typeface="Cambria Math"/>
                      </a:rPr>
                      <m:t>𝛥</m:t>
                    </m:r>
                    <m:r>
                      <a:rPr lang="en-US" sz="3000" i="1">
                        <a:latin typeface="Cambria Math"/>
                      </a:rPr>
                      <m:t>𝐴𝐵𝐶</m:t>
                    </m:r>
                    <m:r>
                      <a:rPr lang="en-US" sz="30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tại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latin typeface="Cambria Math"/>
                      </a:rPr>
                      <m:t> </m:t>
                    </m:r>
                    <m:r>
                      <a:rPr lang="en-US" sz="3000" i="1">
                        <a:latin typeface="Cambria Math"/>
                      </a:rPr>
                      <m:t>𝐴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Gọi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𝑀</m:t>
                    </m:r>
                    <m:r>
                      <a:rPr lang="en-US" sz="30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𝐵𝐶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Theo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giả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thiết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</m:t>
                    </m:r>
                    <m:r>
                      <a:rPr lang="en-US" sz="3000" i="1">
                        <a:latin typeface="Cambria Math"/>
                      </a:rPr>
                      <m:t>′</m:t>
                    </m:r>
                    <m:r>
                      <a:rPr lang="en-US" sz="3000" i="1">
                        <a:latin typeface="Cambria Math"/>
                      </a:rPr>
                      <m:t>𝐺</m:t>
                    </m:r>
                    <m:r>
                      <a:rPr lang="en-US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⇒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14:m>
                  <m:oMath xmlns:m="http://schemas.openxmlformats.org/officeDocument/2006/math">
                    <m:r>
                      <a:rPr lang="en-US" sz="3000" b="0" i="0" smtClean="0">
                        <a:latin typeface="Cambria Math"/>
                      </a:rPr>
                      <m:t> </m:t>
                    </m:r>
                    <m:r>
                      <a:rPr lang="en-US" sz="3000" i="1">
                        <a:latin typeface="Cambria Math"/>
                      </a:rPr>
                      <m:t>𝐴𝐴</m:t>
                    </m:r>
                    <m:r>
                      <a:rPr lang="en-US" sz="3000" i="1">
                        <a:latin typeface="Cambria Math"/>
                      </a:rPr>
                      <m:t>′</m:t>
                    </m:r>
                  </m:oMath>
                </a14:m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i="1">
                            <a:latin typeface="Cambria Math"/>
                          </a:rPr>
                        </m:ctrlPr>
                      </m:accPr>
                      <m:e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  <m:r>
                          <a:rPr lang="en-US" sz="3000" i="1">
                            <a:latin typeface="Cambria Math"/>
                          </a:rPr>
                          <m:t>𝐴𝐺</m:t>
                        </m:r>
                      </m:e>
                    </m:acc>
                    <m:r>
                      <a:rPr lang="en-US" sz="3000" i="1">
                        <a:latin typeface="Cambria Math"/>
                      </a:rPr>
                      <m:t>=6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24529"/>
                <a:ext cx="12192000" cy="7388557"/>
              </a:xfrm>
              <a:prstGeom prst="rect">
                <a:avLst/>
              </a:prstGeom>
              <a:blipFill rotWithShape="1">
                <a:blip r:embed="rId2"/>
                <a:stretch>
                  <a:fillRect l="-900" t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397" y="2246802"/>
            <a:ext cx="4476750" cy="44152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/>
          <p:cNvSpPr/>
          <p:nvPr/>
        </p:nvSpPr>
        <p:spPr>
          <a:xfrm>
            <a:off x="1906258" y="2005502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4" action="ppaction://hlinksldjump"/>
          </p:cNvPr>
          <p:cNvSpPr/>
          <p:nvPr/>
        </p:nvSpPr>
        <p:spPr>
          <a:xfrm rot="16200000">
            <a:off x="10795909" y="570958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hlinkClick r:id="rId5" action="ppaction://hlinksldjump"/>
          </p:cNvPr>
          <p:cNvSpPr/>
          <p:nvPr/>
        </p:nvSpPr>
        <p:spPr>
          <a:xfrm rot="5400000">
            <a:off x="11292861" y="5716215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304800" y="2511010"/>
                <a:ext cx="7502753" cy="5200009"/>
              </a:xfrm>
              <a:prstGeom prst="rect">
                <a:avLst/>
              </a:prstGeom>
            </p:spPr>
            <p:txBody>
              <a:bodyPr wrap="none" lIns="121917" tIns="60958" rIns="121917" bIns="60958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𝐵𝐶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=2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; 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𝐴𝐺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𝐴𝑀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30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𝐴𝐴</m:t>
                    </m:r>
                    <m:r>
                      <a:rPr lang="en-US" sz="3000" i="1">
                        <a:latin typeface="Cambria Math"/>
                      </a:rPr>
                      <m:t>′=2.</m:t>
                    </m:r>
                    <m:r>
                      <a:rPr lang="en-US" sz="3000" i="1">
                        <a:latin typeface="Cambria Math"/>
                      </a:rPr>
                      <m:t>𝐴𝐺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4</m:t>
                        </m:r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;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</m:t>
                    </m:r>
                    <m:r>
                      <a:rPr lang="en-US" sz="3000" i="1">
                        <a:latin typeface="Cambria Math"/>
                      </a:rPr>
                      <m:t>′</m:t>
                    </m:r>
                    <m:r>
                      <a:rPr lang="en-US" sz="3000" i="1">
                        <a:latin typeface="Cambria Math"/>
                      </a:rPr>
                      <m:t>𝐺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r>
                      <a:rPr lang="en-US" sz="3000" i="1">
                        <a:latin typeface="Cambria Math"/>
                      </a:rPr>
                      <m:t>𝐴𝐺</m:t>
                    </m:r>
                    <m:r>
                      <a:rPr lang="en-US" sz="3000" i="1">
                        <a:latin typeface="Cambria Math"/>
                      </a:rPr>
                      <m:t>.</m:t>
                    </m:r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𝑡𝑎𝑛</m:t>
                        </m:r>
                      </m:fName>
                      <m:e>
                        <m:r>
                          <a:rPr lang="en-US" sz="3000" i="1">
                            <a:latin typeface="Cambria Math"/>
                          </a:rPr>
                          <m:t>6</m:t>
                        </m:r>
                      </m:e>
                    </m:func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𝑑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𝐴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; 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US" sz="3000" i="1">
                                    <a:latin typeface="Cambria Math"/>
                                  </a:rPr>
                                  <m:t>′</m:t>
                                </m:r>
                                <m:r>
                                  <a:rPr lang="en-US" sz="3000" i="1">
                                    <a:latin typeface="Cambria Math"/>
                                  </a:rPr>
                                  <m:t>𝐵𝐶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𝑑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𝐺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; 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US" sz="3000" i="1">
                                    <a:latin typeface="Cambria Math"/>
                                  </a:rPr>
                                  <m:t>′</m:t>
                                </m:r>
                                <m:r>
                                  <a:rPr lang="en-US" sz="3000" i="1">
                                    <a:latin typeface="Cambria Math"/>
                                  </a:rPr>
                                  <m:t>𝐵𝐶</m:t>
                                </m:r>
                              </m:e>
                            </m:d>
                          </m:e>
                        </m:d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𝑀𝐴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𝑀𝐺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Kẻ</a:t>
                </a:r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𝐺𝐼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∥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𝐴𝐵</m:t>
                            </m:r>
                          </m:e>
                          <m:e>
                            <m:r>
                              <a:rPr lang="en-US" sz="3000" i="1">
                                <a:latin typeface="Cambria Math"/>
                              </a:rPr>
                              <m:t>𝐺𝐾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∥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𝐴𝐶</m:t>
                            </m:r>
                          </m:e>
                        </m:eqArr>
                      </m:e>
                    </m:d>
                    <m:r>
                      <a:rPr lang="en-US" sz="3000" i="1">
                        <a:latin typeface="Cambria Math"/>
                      </a:rPr>
                      <m:t>⇒</m:t>
                    </m:r>
                    <m:d>
                      <m:dPr>
                        <m:begChr m:val="{"/>
                        <m:endChr m:val=""/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𝐺𝐼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3000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000" i="1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3000" i="1">
                                <a:latin typeface="Cambria Math"/>
                              </a:rPr>
                              <m:t>𝐴𝐵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3000" i="1">
                                    <a:latin typeface="Cambria Math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3000" i="1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</m:e>
                          <m:e>
                            <m:r>
                              <a:rPr lang="en-US" sz="3000" i="1">
                                <a:latin typeface="Cambria Math"/>
                              </a:rPr>
                              <m:t>𝐺𝐾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3000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000" i="1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3000" i="1">
                                <a:latin typeface="Cambria Math"/>
                              </a:rPr>
                              <m:t>𝐴𝐶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3000" i="1">
                                    <a:latin typeface="Cambria Math"/>
                                  </a:rPr>
                                  <m:t>𝑎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3000" i="1">
                                        <a:latin typeface="Cambria Math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3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sz="3000" i="1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</m:e>
                        </m:eqArr>
                      </m:e>
                    </m:d>
                  </m:oMath>
                </a14:m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511010"/>
                <a:ext cx="7502753" cy="5200009"/>
              </a:xfrm>
              <a:prstGeom prst="rect">
                <a:avLst/>
              </a:prstGeom>
              <a:blipFill rotWithShape="1">
                <a:blip r:embed="rId2"/>
                <a:stretch>
                  <a:fillRect l="-1462" r="-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57" y="-121011"/>
            <a:ext cx="2423886" cy="317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2511010"/>
            <a:ext cx="4476750" cy="44152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Isosceles Triangle 11">
            <a:hlinkClick r:id="rId5" action="ppaction://hlinksldjump"/>
          </p:cNvPr>
          <p:cNvSpPr/>
          <p:nvPr/>
        </p:nvSpPr>
        <p:spPr>
          <a:xfrm rot="16200000">
            <a:off x="10795909" y="5956325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hlinkClick r:id="rId6" action="ppaction://hlinksldjump"/>
          </p:cNvPr>
          <p:cNvSpPr/>
          <p:nvPr/>
        </p:nvSpPr>
        <p:spPr>
          <a:xfrm rot="5400000">
            <a:off x="11292861" y="5962953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5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8056" y="190489"/>
                <a:ext cx="12192000" cy="5558569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endParaRPr lang="en-US" sz="3000" b="1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Tứ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diện</a:t>
                </a:r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</m:t>
                    </m:r>
                    <m:r>
                      <a:rPr lang="en-US" sz="3000" i="1">
                        <a:latin typeface="Cambria Math"/>
                      </a:rPr>
                      <m:t>′</m:t>
                    </m:r>
                    <m:r>
                      <a:rPr lang="en-US" sz="3000" i="1">
                        <a:latin typeface="Cambria Math"/>
                      </a:rPr>
                      <m:t>𝐺𝐼𝐾</m:t>
                    </m:r>
                  </m:oMath>
                </a14:m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vuông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/>
                        </a:rPr>
                        <m:t>⇒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𝐺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; </m:t>
                              </m:r>
                              <m:d>
                                <m:d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000" i="1">
                                      <a:latin typeface="Cambria Math"/>
                                    </a:rPr>
                                    <m:t>𝐴</m:t>
                                  </m:r>
                                  <m:r>
                                    <a:rPr lang="en-US" sz="3000" i="1">
                                      <a:latin typeface="Cambria Math"/>
                                    </a:rPr>
                                    <m:t>′</m:t>
                                  </m:r>
                                  <m:r>
                                    <a:rPr lang="en-US" sz="3000" i="1">
                                      <a:latin typeface="Cambria Math"/>
                                    </a:rPr>
                                    <m:t>𝐵𝐶</m:t>
                                  </m:r>
                                </m:e>
                              </m:d>
                            </m:e>
                          </m:d>
                        </m:den>
                      </m:f>
                      <m:r>
                        <a:rPr lang="en-US" sz="3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𝐴</m:t>
                          </m:r>
                          <m:r>
                            <a:rPr lang="en-US" sz="3000" i="1">
                              <a:latin typeface="Cambria Math"/>
                            </a:rPr>
                            <m:t>′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0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𝐼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0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000" i="1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12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0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9</m:t>
                        </m:r>
                      </m:num>
                      <m:den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0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153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12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𝑎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⇒</m:t>
                    </m:r>
                    <m:r>
                      <a:rPr lang="en-US" sz="3000" i="1">
                        <a:latin typeface="Cambria Math"/>
                      </a:rPr>
                      <m:t>𝑑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𝐺</m:t>
                        </m:r>
                        <m:r>
                          <a:rPr lang="en-US" sz="3000" i="1">
                            <a:latin typeface="Cambria Math"/>
                          </a:rPr>
                          <m:t>; 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𝐴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𝐵𝐶</m:t>
                            </m:r>
                          </m:e>
                        </m:d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51</m:t>
                            </m:r>
                          </m:e>
                        </m:rad>
                      </m:den>
                    </m:f>
                    <m:r>
                      <a:rPr lang="en-US" sz="3000" i="1">
                        <a:latin typeface="Cambria Math"/>
                      </a:rPr>
                      <m:t>⇒</m:t>
                    </m:r>
                    <m:r>
                      <a:rPr lang="en-US" sz="3000" i="1">
                        <a:latin typeface="Cambria Math"/>
                      </a:rPr>
                      <m:t>𝑑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  <m:r>
                          <a:rPr lang="en-US" sz="3000" i="1">
                            <a:latin typeface="Cambria Math"/>
                          </a:rPr>
                          <m:t>; 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𝐴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′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𝐵𝐶</m:t>
                            </m:r>
                          </m:e>
                        </m:d>
                      </m:e>
                    </m:d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6</m:t>
                        </m:r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51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: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b="0" i="1" smtClean="0">
                            <a:latin typeface="Cambria Math"/>
                          </a:rPr>
                          <m:t> </m:t>
                        </m:r>
                        <m:r>
                          <a:rPr lang="en-US" sz="3000" i="1">
                            <a:latin typeface="Cambria Math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𝐴𝐴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′; 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US" sz="3000" i="1">
                                    <a:latin typeface="Cambria Math"/>
                                  </a:rPr>
                                  <m:t>′</m:t>
                                </m:r>
                                <m:r>
                                  <a:rPr lang="en-US" sz="3000" i="1">
                                    <a:latin typeface="Cambria Math"/>
                                  </a:rPr>
                                  <m:t>𝐵𝐶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𝑑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𝐴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; 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US" sz="3000" i="1">
                                    <a:latin typeface="Cambria Math"/>
                                  </a:rPr>
                                  <m:t>′</m:t>
                                </m:r>
                                <m:r>
                                  <a:rPr lang="en-US" sz="3000" i="1">
                                    <a:latin typeface="Cambria Math"/>
                                  </a:rPr>
                                  <m:t>𝐵𝐶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𝐴𝐴</m:t>
                        </m:r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51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6" y="190489"/>
                <a:ext cx="12192000" cy="5558569"/>
              </a:xfrm>
              <a:prstGeom prst="rect">
                <a:avLst/>
              </a:prstGeom>
              <a:blipFill rotWithShape="1">
                <a:blip r:embed="rId2"/>
                <a:stretch>
                  <a:fillRect l="-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417" y="2188303"/>
            <a:ext cx="4045526" cy="42705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Isosceles Triangle 8">
            <a:hlinkClick r:id="rId4" action="ppaction://hlinksldjump"/>
          </p:cNvPr>
          <p:cNvSpPr/>
          <p:nvPr/>
        </p:nvSpPr>
        <p:spPr>
          <a:xfrm rot="16200000">
            <a:off x="10795909" y="570958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rId5" action="ppaction://hlinksldjump"/>
          </p:cNvPr>
          <p:cNvSpPr/>
          <p:nvPr/>
        </p:nvSpPr>
        <p:spPr>
          <a:xfrm rot="5400000">
            <a:off x="11292861" y="5716215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0" y="0"/>
                <a:ext cx="12192000" cy="7478005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000" b="1" dirty="0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4: 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lăng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trụ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000" i="1">
                        <a:solidFill>
                          <a:schemeClr val="tx1"/>
                        </a:solidFill>
                        <a:latin typeface="Cambria Math"/>
                      </a:rPr>
                      <m:t>𝐴𝐵𝐶</m:t>
                    </m:r>
                    <m:r>
                      <a:rPr lang="nl-NL" sz="300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r>
                      <a:rPr lang="nl-NL" sz="3000" i="1">
                        <a:solidFill>
                          <a:schemeClr val="tx1"/>
                        </a:solidFill>
                        <a:latin typeface="Cambria Math"/>
                      </a:rPr>
                      <m:t>𝐴</m:t>
                    </m:r>
                    <m:r>
                      <a:rPr lang="nl-NL" sz="300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  <m:r>
                      <a:rPr lang="nl-NL" sz="3000" i="1">
                        <a:solidFill>
                          <a:schemeClr val="tx1"/>
                        </a:solidFill>
                        <a:latin typeface="Cambria Math"/>
                      </a:rPr>
                      <m:t>𝐵</m:t>
                    </m:r>
                    <m:r>
                      <a:rPr lang="nl-NL" sz="300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  <m:r>
                      <a:rPr lang="nl-NL" sz="3000" i="1">
                        <a:solidFill>
                          <a:schemeClr val="tx1"/>
                        </a:solidFill>
                        <a:latin typeface="Cambria Math"/>
                      </a:rPr>
                      <m:t>𝐶</m:t>
                    </m:r>
                    <m:r>
                      <a:rPr lang="nl-NL" sz="300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000" i="1">
                        <a:solidFill>
                          <a:schemeClr val="tx1"/>
                        </a:solidFill>
                        <a:latin typeface="Cambria Math"/>
                      </a:rPr>
                      <m:t>𝐴𝐵𝐶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tam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giác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𝐶𝐶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′=</m:t>
                    </m:r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𝐶𝐶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tạo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đáy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60°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𝐴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𝐵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≤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𝐴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𝐶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𝐴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𝐵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⊥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𝐴𝑀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𝑀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𝐵𝐶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𝜑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𝐵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  <m:r>
                      <a:rPr lang="en-US" sz="3000" i="1">
                        <a:solidFill>
                          <a:schemeClr val="tx1"/>
                        </a:solidFill>
                        <a:latin typeface="Cambria Math"/>
                      </a:rPr>
                      <m:t>𝐶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nl-NL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  <m:r>
                          <a:rPr lang="nl-NL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  <m:r>
                          <a:rPr lang="nl-NL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</m:t>
                        </m:r>
                      </m:e>
                    </m:d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nl-NL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nl-NL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𝜑</m:t>
                        </m:r>
                      </m:e>
                    </m:func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nl-NL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609</m:t>
                            </m:r>
                          </m:e>
                        </m:rad>
                      </m:num>
                      <m:den>
                        <m:r>
                          <a:rPr lang="nl-NL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29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3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nl-NL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3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nl-NL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609</m:t>
                            </m:r>
                          </m:e>
                        </m:rad>
                      </m:num>
                      <m:den>
                        <m:r>
                          <a:rPr lang="nl-NL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137</m:t>
                        </m:r>
                      </m:den>
                    </m:f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3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30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US" sz="30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nl-NL" sz="3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609</m:t>
                            </m:r>
                          </m:e>
                        </m:rad>
                      </m:num>
                      <m:den>
                        <m:r>
                          <a:rPr lang="nl-NL" sz="3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145</m:t>
                        </m:r>
                      </m:den>
                    </m:f>
                  </m:oMath>
                </a14:m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b="1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Lời </a:t>
                </a:r>
                <a:r>
                  <a:rPr lang="en-US" sz="3000" b="1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3000" b="1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:</a:t>
                </a:r>
                <a:endParaRPr lang="en-US" sz="3000" b="1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pt-BR" sz="3000" i="1">
                                <a:latin typeface="Cambria Math"/>
                              </a:rPr>
                              <m:t>𝐴𝑀</m:t>
                            </m:r>
                            <m:r>
                              <a:rPr lang="pt-BR" sz="3000" i="1">
                                <a:latin typeface="Cambria Math"/>
                              </a:rPr>
                              <m:t>⊥</m:t>
                            </m:r>
                            <m:r>
                              <a:rPr lang="pt-BR" sz="3000" i="1">
                                <a:latin typeface="Cambria Math"/>
                              </a:rPr>
                              <m:t>𝐵𝐶</m:t>
                            </m:r>
                          </m:e>
                          <m:e>
                            <m:r>
                              <a:rPr lang="pt-BR" sz="3000" i="1">
                                <a:latin typeface="Cambria Math"/>
                              </a:rPr>
                              <m:t>𝐴𝑀</m:t>
                            </m:r>
                            <m:r>
                              <a:rPr lang="pt-BR" sz="3000" i="1">
                                <a:latin typeface="Cambria Math"/>
                              </a:rPr>
                              <m:t>⊥</m:t>
                            </m:r>
                            <m:r>
                              <a:rPr lang="pt-BR" sz="3000" i="1">
                                <a:latin typeface="Cambria Math"/>
                              </a:rPr>
                              <m:t>𝐴</m:t>
                            </m:r>
                            <m:r>
                              <a:rPr lang="pt-BR" sz="3000" i="1">
                                <a:latin typeface="Cambria Math"/>
                              </a:rPr>
                              <m:t>′</m:t>
                            </m:r>
                            <m:r>
                              <a:rPr lang="pt-BR" sz="3000" i="1">
                                <a:latin typeface="Cambria Math"/>
                              </a:rPr>
                              <m:t>𝐵</m:t>
                            </m:r>
                          </m:e>
                        </m:eqArr>
                      </m:e>
                    </m:d>
                    <m:r>
                      <a:rPr lang="pt-BR" sz="3000" i="1">
                        <a:latin typeface="Cambria Math"/>
                      </a:rPr>
                      <m:t>⇒</m:t>
                    </m:r>
                    <m:r>
                      <a:rPr lang="pt-BR" sz="3000" i="1">
                        <a:latin typeface="Cambria Math"/>
                      </a:rPr>
                      <m:t>𝐴𝑀</m:t>
                    </m:r>
                    <m:r>
                      <a:rPr lang="pt-BR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sz="3000" i="1">
                            <a:latin typeface="Cambria Math"/>
                          </a:rPr>
                          <m:t>𝐴</m:t>
                        </m:r>
                        <m:r>
                          <a:rPr lang="pt-BR" sz="3000" i="1">
                            <a:latin typeface="Cambria Math"/>
                          </a:rPr>
                          <m:t>′</m:t>
                        </m:r>
                        <m:r>
                          <a:rPr lang="pt-BR" sz="3000" i="1">
                            <a:latin typeface="Cambria Math"/>
                          </a:rPr>
                          <m:t>𝐵𝐶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000" i="1">
                        <a:latin typeface="Cambria Math"/>
                      </a:rPr>
                      <m:t>𝐻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000" i="1">
                        <a:latin typeface="Cambria Math"/>
                      </a:rPr>
                      <m:t>𝐴</m:t>
                    </m:r>
                    <m:r>
                      <a:rPr lang="pt-BR" sz="3000" i="1">
                        <a:latin typeface="Cambria Math"/>
                      </a:rPr>
                      <m:t>′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000" i="1">
                        <a:latin typeface="Cambria Math"/>
                      </a:rPr>
                      <m:t>𝐵𝐶</m:t>
                    </m:r>
                  </m:oMath>
                </a14:m>
                <a:r>
                  <a:rPr lang="en-US" sz="300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300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Khi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000" i="1">
                        <a:latin typeface="Cambria Math"/>
                      </a:rPr>
                      <m:t>𝐴</m:t>
                    </m:r>
                    <m:r>
                      <a:rPr lang="nl-NL" sz="3000" i="1">
                        <a:latin typeface="Cambria Math"/>
                      </a:rPr>
                      <m:t>′</m:t>
                    </m:r>
                    <m:r>
                      <a:rPr lang="nl-NL" sz="3000" i="1">
                        <a:latin typeface="Cambria Math"/>
                      </a:rPr>
                      <m:t>𝐻</m:t>
                    </m:r>
                    <m:r>
                      <a:rPr lang="nl-NL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nl-NL" sz="3000" i="1"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000" i="1">
                        <a:latin typeface="Cambria Math"/>
                      </a:rPr>
                      <m:t>𝐶𝐶</m:t>
                    </m:r>
                    <m:r>
                      <a:rPr lang="nl-NL" sz="3000" i="1">
                        <a:latin typeface="Cambria Math"/>
                      </a:rPr>
                      <m:t>′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nl-NL" sz="3000" i="1">
                            <a:latin typeface="Cambria Math"/>
                          </a:rPr>
                          <m:t>𝐴𝐵𝐶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i="1">
                            <a:latin typeface="Cambria Math"/>
                          </a:rPr>
                        </m:ctrlPr>
                      </m:accPr>
                      <m:e>
                        <m:r>
                          <a:rPr lang="nl-NL" sz="3000" i="1">
                            <a:latin typeface="Cambria Math"/>
                          </a:rPr>
                          <m:t>𝐴</m:t>
                        </m:r>
                        <m:r>
                          <a:rPr lang="nl-NL" sz="3000" i="1">
                            <a:latin typeface="Cambria Math"/>
                          </a:rPr>
                          <m:t>′</m:t>
                        </m:r>
                        <m:r>
                          <a:rPr lang="nl-NL" sz="3000" i="1">
                            <a:latin typeface="Cambria Math"/>
                          </a:rPr>
                          <m:t>𝐴𝐻</m:t>
                        </m:r>
                      </m:e>
                    </m:acc>
                    <m:r>
                      <a:rPr lang="nl-NL" sz="3000" i="1">
                        <a:latin typeface="Cambria Math"/>
                      </a:rPr>
                      <m:t>=6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nl-NL" sz="3000" i="1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nl-NL" sz="3000" i="1"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𝐴𝐻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𝐴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𝑎</m:t>
                    </m:r>
                  </m:oMath>
                </a14:m>
                <a:endParaRPr lang="en-US" sz="3000" i="1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⇒</m:t>
                    </m:r>
                    <m:r>
                      <a:rPr lang="en-US" sz="3000" i="1">
                        <a:latin typeface="Cambria Math"/>
                      </a:rPr>
                      <m:t>𝐻𝑀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𝐻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3000" i="1">
                            <a:latin typeface="Cambria Math"/>
                          </a:rPr>
                          <m:t>−</m:t>
                        </m:r>
                        <m:r>
                          <a:rPr lang="en-US" sz="3000" i="1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𝑀</m:t>
                            </m:r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7478005"/>
              </a:xfrm>
              <a:prstGeom prst="rect">
                <a:avLst/>
              </a:prstGeom>
              <a:blipFill rotWithShape="1">
                <a:blip r:embed="rId2"/>
                <a:stretch>
                  <a:fillRect l="-900" t="-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31" y="2750808"/>
            <a:ext cx="4834863" cy="36674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/>
          <p:cNvSpPr/>
          <p:nvPr/>
        </p:nvSpPr>
        <p:spPr>
          <a:xfrm>
            <a:off x="7537801" y="2379954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rId4" action="ppaction://hlinksldjump"/>
          </p:cNvPr>
          <p:cNvSpPr/>
          <p:nvPr/>
        </p:nvSpPr>
        <p:spPr>
          <a:xfrm rot="16200000">
            <a:off x="10795909" y="570958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5" action="ppaction://hlinksldjump"/>
          </p:cNvPr>
          <p:cNvSpPr/>
          <p:nvPr/>
        </p:nvSpPr>
        <p:spPr>
          <a:xfrm rot="5400000">
            <a:off x="11292861" y="5716215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0">
            <a:extLst>
              <a:ext uri="{FF2B5EF4-FFF2-40B4-BE49-F238E27FC236}">
                <a16:creationId xmlns="" xmlns:a16="http://schemas.microsoft.com/office/drawing/2014/main" id="{43C051DC-C7D1-4F76-A0E4-E9725AEA57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51458" y="153261"/>
            <a:ext cx="6871416" cy="609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algn="ctr">
            <a:solidFill>
              <a:srgbClr val="0000CC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       C.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Bài</a:t>
            </a:r>
            <a:r>
              <a:rPr lang="en-US" sz="3200" b="1" dirty="0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</a:t>
            </a:r>
            <a:r>
              <a:rPr lang="en-US" sz="3200" b="1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tập</a:t>
            </a:r>
            <a:r>
              <a:rPr lang="en-US" sz="3200" b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 rèn </a:t>
            </a:r>
            <a:r>
              <a:rPr lang="en-US" sz="3200" b="1" dirty="0" err="1">
                <a:solidFill>
                  <a:srgbClr val="00008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ani" panose="02040502050405020303" pitchFamily="18" charset="0"/>
                <a:cs typeface="Vani" panose="02040502050405020303" pitchFamily="18" charset="0"/>
              </a:rPr>
              <a:t>luyện</a:t>
            </a:r>
            <a:endParaRPr lang="en-US" sz="3200" b="1" dirty="0">
              <a:solidFill>
                <a:srgbClr val="0000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ani" panose="02040502050405020303" pitchFamily="18" charset="0"/>
              <a:cs typeface="Vani" panose="02040502050405020303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2FF3D09-8FFB-4F57-83BB-92E1C85B0022}"/>
              </a:ext>
            </a:extLst>
          </p:cNvPr>
          <p:cNvSpPr txBox="1"/>
          <p:nvPr/>
        </p:nvSpPr>
        <p:spPr>
          <a:xfrm>
            <a:off x="3109160" y="2691061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EB77940-41C1-413A-AA81-8192B0D307B1}"/>
              </a:ext>
            </a:extLst>
          </p:cNvPr>
          <p:cNvSpPr txBox="1"/>
          <p:nvPr/>
        </p:nvSpPr>
        <p:spPr>
          <a:xfrm>
            <a:off x="5147510" y="269106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634CD161-0A48-44F9-9A05-E7FC93836563}"/>
              </a:ext>
            </a:extLst>
          </p:cNvPr>
          <p:cNvSpPr txBox="1"/>
          <p:nvPr/>
        </p:nvSpPr>
        <p:spPr>
          <a:xfrm>
            <a:off x="7090610" y="2691061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CD7670E-F8E5-4EB4-B50B-1FDEE92CFE92}"/>
              </a:ext>
            </a:extLst>
          </p:cNvPr>
          <p:cNvSpPr txBox="1"/>
          <p:nvPr/>
        </p:nvSpPr>
        <p:spPr>
          <a:xfrm>
            <a:off x="9152774" y="2630763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9643D3FB-7CE9-43D7-BFA6-D363E325E507}"/>
              </a:ext>
            </a:extLst>
          </p:cNvPr>
          <p:cNvSpPr txBox="1"/>
          <p:nvPr/>
        </p:nvSpPr>
        <p:spPr>
          <a:xfrm>
            <a:off x="3109160" y="1821638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343AFDF-A650-40A8-A20D-110C9BA7285B}"/>
              </a:ext>
            </a:extLst>
          </p:cNvPr>
          <p:cNvSpPr txBox="1"/>
          <p:nvPr/>
        </p:nvSpPr>
        <p:spPr>
          <a:xfrm>
            <a:off x="5147509" y="1821639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A944218B-3371-49D2-A89B-0B477332C518}"/>
              </a:ext>
            </a:extLst>
          </p:cNvPr>
          <p:cNvSpPr txBox="1"/>
          <p:nvPr/>
        </p:nvSpPr>
        <p:spPr>
          <a:xfrm>
            <a:off x="7090610" y="1853102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74F0957-12C5-4E02-B0FC-33ADEFF32958}"/>
              </a:ext>
            </a:extLst>
          </p:cNvPr>
          <p:cNvSpPr txBox="1"/>
          <p:nvPr/>
        </p:nvSpPr>
        <p:spPr>
          <a:xfrm>
            <a:off x="9117848" y="1853102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FE97036-68DE-470F-AB9A-8DBD58F27FF8}"/>
              </a:ext>
            </a:extLst>
          </p:cNvPr>
          <p:cNvSpPr txBox="1"/>
          <p:nvPr/>
        </p:nvSpPr>
        <p:spPr>
          <a:xfrm>
            <a:off x="9103561" y="97532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71AA8F7-64B2-4BE0-8E57-BA72EA55CE98}"/>
              </a:ext>
            </a:extLst>
          </p:cNvPr>
          <p:cNvSpPr txBox="1"/>
          <p:nvPr/>
        </p:nvSpPr>
        <p:spPr>
          <a:xfrm>
            <a:off x="7090610" y="97532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43240CC-6E71-4FFD-A938-A32FB5734398}"/>
              </a:ext>
            </a:extLst>
          </p:cNvPr>
          <p:cNvSpPr txBox="1"/>
          <p:nvPr/>
        </p:nvSpPr>
        <p:spPr>
          <a:xfrm>
            <a:off x="5147510" y="97532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7C956998-2A28-4702-BA87-01DF191F0743}"/>
              </a:ext>
            </a:extLst>
          </p:cNvPr>
          <p:cNvSpPr txBox="1"/>
          <p:nvPr/>
        </p:nvSpPr>
        <p:spPr>
          <a:xfrm>
            <a:off x="3080585" y="94472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13F9BCC0-A4E0-4C7A-9D41-5CA7A2C6AC66}"/>
              </a:ext>
            </a:extLst>
          </p:cNvPr>
          <p:cNvSpPr txBox="1"/>
          <p:nvPr/>
        </p:nvSpPr>
        <p:spPr>
          <a:xfrm>
            <a:off x="1051760" y="2710111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DF3FC6E-A198-457B-9E1B-DF7859C9741B}"/>
              </a:ext>
            </a:extLst>
          </p:cNvPr>
          <p:cNvSpPr txBox="1"/>
          <p:nvPr/>
        </p:nvSpPr>
        <p:spPr>
          <a:xfrm>
            <a:off x="1051760" y="1840688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608FA215-5800-4FEE-9CBE-09E9FAA0F1CC}"/>
              </a:ext>
            </a:extLst>
          </p:cNvPr>
          <p:cNvSpPr txBox="1"/>
          <p:nvPr/>
        </p:nvSpPr>
        <p:spPr>
          <a:xfrm>
            <a:off x="1023185" y="96377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531873D-41A8-4866-8AB6-68C2E91A2273}"/>
              </a:ext>
            </a:extLst>
          </p:cNvPr>
          <p:cNvSpPr txBox="1"/>
          <p:nvPr/>
        </p:nvSpPr>
        <p:spPr>
          <a:xfrm>
            <a:off x="3109160" y="418885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7DCDECA7-F24E-489B-BBFA-645360987EA3}"/>
              </a:ext>
            </a:extLst>
          </p:cNvPr>
          <p:cNvSpPr txBox="1"/>
          <p:nvPr/>
        </p:nvSpPr>
        <p:spPr>
          <a:xfrm>
            <a:off x="5147510" y="4188854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F2C2175E-218D-45D8-82FE-8576E86C6C32}"/>
              </a:ext>
            </a:extLst>
          </p:cNvPr>
          <p:cNvSpPr txBox="1"/>
          <p:nvPr/>
        </p:nvSpPr>
        <p:spPr>
          <a:xfrm>
            <a:off x="7090610" y="418885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1966B8CB-74B8-4A1E-8359-30F4897EA36E}"/>
              </a:ext>
            </a:extLst>
          </p:cNvPr>
          <p:cNvSpPr txBox="1"/>
          <p:nvPr/>
        </p:nvSpPr>
        <p:spPr>
          <a:xfrm>
            <a:off x="9184523" y="418885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166D8538-F35B-44D7-8BC1-498ACD060DC3}"/>
              </a:ext>
            </a:extLst>
          </p:cNvPr>
          <p:cNvSpPr txBox="1"/>
          <p:nvPr/>
        </p:nvSpPr>
        <p:spPr>
          <a:xfrm>
            <a:off x="3109160" y="337834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EBD25D58-BD68-495A-B409-5564D5CE7125}"/>
              </a:ext>
            </a:extLst>
          </p:cNvPr>
          <p:cNvSpPr txBox="1"/>
          <p:nvPr/>
        </p:nvSpPr>
        <p:spPr>
          <a:xfrm>
            <a:off x="5147509" y="3378346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7ABA0A85-1BBD-41DD-BC19-EE1B0BF667EB}"/>
              </a:ext>
            </a:extLst>
          </p:cNvPr>
          <p:cNvSpPr txBox="1"/>
          <p:nvPr/>
        </p:nvSpPr>
        <p:spPr>
          <a:xfrm>
            <a:off x="7090610" y="3409809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EDC700C5-9E83-43FD-9FF0-12F4BCC4F671}"/>
              </a:ext>
            </a:extLst>
          </p:cNvPr>
          <p:cNvSpPr txBox="1"/>
          <p:nvPr/>
        </p:nvSpPr>
        <p:spPr>
          <a:xfrm>
            <a:off x="9141829" y="3409809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C18BB212-BA5B-4DFC-93F7-66927A5C73AC}"/>
              </a:ext>
            </a:extLst>
          </p:cNvPr>
          <p:cNvSpPr txBox="1"/>
          <p:nvPr/>
        </p:nvSpPr>
        <p:spPr>
          <a:xfrm>
            <a:off x="1051760" y="420790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F60D5402-C915-443E-86A5-9650B25899BF}"/>
              </a:ext>
            </a:extLst>
          </p:cNvPr>
          <p:cNvSpPr txBox="1"/>
          <p:nvPr/>
        </p:nvSpPr>
        <p:spPr>
          <a:xfrm>
            <a:off x="1051760" y="3397395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16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E84FD07E-E98F-4BD4-A887-A518346E3B4A}"/>
              </a:ext>
            </a:extLst>
          </p:cNvPr>
          <p:cNvSpPr txBox="1"/>
          <p:nvPr/>
        </p:nvSpPr>
        <p:spPr>
          <a:xfrm>
            <a:off x="3109160" y="5077326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EA6E8FD8-2853-4DAA-9F02-EA9F4F4DE27E}"/>
              </a:ext>
            </a:extLst>
          </p:cNvPr>
          <p:cNvSpPr txBox="1"/>
          <p:nvPr/>
        </p:nvSpPr>
        <p:spPr>
          <a:xfrm>
            <a:off x="5147509" y="5077327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F602794D-5F99-4D8D-8849-AB01D8A9E084}"/>
              </a:ext>
            </a:extLst>
          </p:cNvPr>
          <p:cNvSpPr txBox="1"/>
          <p:nvPr/>
        </p:nvSpPr>
        <p:spPr>
          <a:xfrm>
            <a:off x="7090610" y="510879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C6A166C4-22C1-4A19-937F-D99ADB262949}"/>
              </a:ext>
            </a:extLst>
          </p:cNvPr>
          <p:cNvSpPr txBox="1"/>
          <p:nvPr/>
        </p:nvSpPr>
        <p:spPr>
          <a:xfrm>
            <a:off x="9117848" y="5108790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30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3891B268-9407-492A-9FE0-714939C75DF0}"/>
              </a:ext>
            </a:extLst>
          </p:cNvPr>
          <p:cNvSpPr txBox="1"/>
          <p:nvPr/>
        </p:nvSpPr>
        <p:spPr>
          <a:xfrm>
            <a:off x="1051760" y="5096376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34F6D383-6AA3-4634-B8AA-C8C17F4DC868}"/>
              </a:ext>
            </a:extLst>
          </p:cNvPr>
          <p:cNvSpPr txBox="1"/>
          <p:nvPr/>
        </p:nvSpPr>
        <p:spPr>
          <a:xfrm>
            <a:off x="9141829" y="5974296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35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E02920D2-F8B9-4318-9F51-14171D0D5402}"/>
              </a:ext>
            </a:extLst>
          </p:cNvPr>
          <p:cNvSpPr txBox="1"/>
          <p:nvPr/>
        </p:nvSpPr>
        <p:spPr>
          <a:xfrm>
            <a:off x="7128878" y="5974296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34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C76E1C63-0239-4749-A4AA-545B83696BB0}"/>
              </a:ext>
            </a:extLst>
          </p:cNvPr>
          <p:cNvSpPr txBox="1"/>
          <p:nvPr/>
        </p:nvSpPr>
        <p:spPr>
          <a:xfrm>
            <a:off x="5185778" y="5974296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33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7DBFABBE-3C10-4D45-91BE-1D1C4A93E994}"/>
              </a:ext>
            </a:extLst>
          </p:cNvPr>
          <p:cNvSpPr txBox="1"/>
          <p:nvPr/>
        </p:nvSpPr>
        <p:spPr>
          <a:xfrm>
            <a:off x="3118853" y="5943696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32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CD602099-5076-4D71-A5A9-3EC76CE33AC6}"/>
              </a:ext>
            </a:extLst>
          </p:cNvPr>
          <p:cNvSpPr txBox="1"/>
          <p:nvPr/>
        </p:nvSpPr>
        <p:spPr>
          <a:xfrm>
            <a:off x="1061453" y="5962746"/>
            <a:ext cx="166687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31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8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30909" y="3287802"/>
                <a:ext cx="8026400" cy="4368371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𝐵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≤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𝐴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′</m:t>
                    </m:r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𝐶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𝐻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nằm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𝐵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0" i="1">
                        <a:solidFill>
                          <a:schemeClr val="tx1"/>
                        </a:solidFill>
                        <a:latin typeface="Cambria Math"/>
                      </a:rPr>
                      <m:t>𝑀</m:t>
                    </m:r>
                  </m:oMath>
                </a14:m>
                <a:r>
                  <a:rPr lang="en-US" sz="3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300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Từ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000" b="0" i="1">
                        <a:solidFill>
                          <a:schemeClr val="tx1"/>
                        </a:solidFill>
                        <a:latin typeface="Cambria Math"/>
                      </a:rPr>
                      <m:t>𝐵𝐶</m:t>
                    </m:r>
                    <m:r>
                      <a:rPr lang="pt-BR" sz="3000" b="0" i="1">
                        <a:solidFill>
                          <a:schemeClr val="tx1"/>
                        </a:solidFill>
                        <a:latin typeface="Cambria Math"/>
                      </a:rPr>
                      <m:t>=3</m:t>
                    </m:r>
                    <m:r>
                      <a:rPr lang="pt-BR" sz="3000" b="0" i="1">
                        <a:solidFill>
                          <a:schemeClr val="tx1"/>
                        </a:solidFill>
                        <a:latin typeface="Cambria Math"/>
                      </a:rPr>
                      <m:t>𝐵𝐻</m:t>
                    </m:r>
                  </m:oMath>
                </a14:m>
                <a:r>
                  <a:rPr lang="en-US" sz="3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000" i="1">
                        <a:latin typeface="Cambria Math"/>
                      </a:rPr>
                      <m:t>𝐼</m:t>
                    </m:r>
                    <m:r>
                      <a:rPr lang="pt-BR" sz="3000" i="1">
                        <a:latin typeface="Cambria Math"/>
                      </a:rPr>
                      <m:t>,</m:t>
                    </m:r>
                    <m:r>
                      <a:rPr lang="pt-BR" sz="3000" i="1">
                        <a:latin typeface="Cambria Math"/>
                      </a:rPr>
                      <m:t>𝐾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lần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lượt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000" i="1">
                        <a:latin typeface="Cambria Math"/>
                      </a:rPr>
                      <m:t>𝐻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000" i="1">
                        <a:latin typeface="Cambria Math"/>
                      </a:rPr>
                      <m:t>𝐴𝐵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000" i="1">
                        <a:latin typeface="Cambria Math"/>
                      </a:rPr>
                      <m:t>𝐴</m:t>
                    </m:r>
                    <m:r>
                      <a:rPr lang="pt-BR" sz="3000" i="1">
                        <a:latin typeface="Cambria Math"/>
                      </a:rPr>
                      <m:t>′</m:t>
                    </m:r>
                    <m:r>
                      <a:rPr lang="pt-BR" sz="3000" i="1">
                        <a:latin typeface="Cambria Math"/>
                      </a:rPr>
                      <m:t>𝐼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000" i="1">
                        <a:latin typeface="Cambria Math"/>
                      </a:rPr>
                      <m:t>𝐻𝐾</m:t>
                    </m:r>
                    <m:r>
                      <a:rPr lang="pt-BR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pt-BR" sz="3000" i="1">
                            <a:latin typeface="Cambria Math"/>
                          </a:rPr>
                          <m:t>𝐴</m:t>
                        </m:r>
                        <m:r>
                          <a:rPr lang="pt-BR" sz="3000" i="1">
                            <a:latin typeface="Cambria Math"/>
                          </a:rPr>
                          <m:t>′</m:t>
                        </m:r>
                        <m:r>
                          <a:rPr lang="pt-BR" sz="3000" i="1">
                            <a:latin typeface="Cambria Math"/>
                          </a:rPr>
                          <m:t>𝐴𝐵</m:t>
                        </m:r>
                      </m:e>
                    </m:d>
                  </m:oMath>
                </a14:m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000" i="1">
                        <a:latin typeface="Cambria Math"/>
                      </a:rPr>
                      <m:t>𝐻𝐼</m:t>
                    </m:r>
                    <m:r>
                      <a:rPr lang="pt-BR" sz="3000" i="1">
                        <a:latin typeface="Cambria Math"/>
                      </a:rPr>
                      <m:t>=</m:t>
                    </m:r>
                    <m:r>
                      <a:rPr lang="pt-BR" sz="3000" i="1">
                        <a:latin typeface="Cambria Math"/>
                      </a:rPr>
                      <m:t>𝐵𝐻</m:t>
                    </m:r>
                    <m:r>
                      <a:rPr lang="pt-BR" sz="3000" i="1">
                        <a:latin typeface="Cambria Math"/>
                      </a:rPr>
                      <m:t>.</m:t>
                    </m:r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pt-BR" sz="3000" i="1"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pt-BR" sz="3000" i="1">
                            <a:latin typeface="Cambria Math"/>
                          </a:rPr>
                          <m:t>6</m:t>
                        </m:r>
                      </m:e>
                    </m:func>
                    <m:r>
                      <a:rPr lang="pt-BR" sz="3000" i="1">
                        <a:latin typeface="Cambria Math"/>
                      </a:rPr>
                      <m:t>0°=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3000" i="1">
                            <a:latin typeface="Cambria Math"/>
                          </a:rPr>
                          <m:t>𝑎</m:t>
                        </m:r>
                      </m:num>
                      <m:den>
                        <m:r>
                          <a:rPr lang="pt-BR" sz="30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pt-BR" sz="30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pt-BR" sz="3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3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pt-BR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pt-BR" sz="3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3000" i="1"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pt-BR" sz="30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endParaRPr lang="en-US" sz="3000" i="1" smtClean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𝐴</m:t>
                    </m:r>
                    <m:r>
                      <a:rPr lang="en-US" sz="3000" i="1">
                        <a:latin typeface="Cambria Math"/>
                      </a:rPr>
                      <m:t>′</m:t>
                    </m:r>
                    <m:r>
                      <a:rPr lang="en-US" sz="3000" i="1">
                        <a:latin typeface="Cambria Math"/>
                      </a:rPr>
                      <m:t>𝐻</m:t>
                    </m:r>
                    <m:r>
                      <a:rPr lang="en-US" sz="3000" i="1">
                        <a:latin typeface="Cambria Math"/>
                      </a:rPr>
                      <m:t>=</m:t>
                    </m:r>
                    <m:r>
                      <a:rPr lang="en-US" sz="3000" i="1">
                        <a:latin typeface="Cambria Math"/>
                      </a:rPr>
                      <m:t>𝐴𝐴</m:t>
                    </m:r>
                    <m:r>
                      <a:rPr lang="en-US" sz="3000" i="1">
                        <a:latin typeface="Cambria Math"/>
                      </a:rPr>
                      <m:t>′.</m:t>
                    </m:r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3000" i="1">
                            <a:latin typeface="Cambria Math"/>
                          </a:rPr>
                          <m:t>6</m:t>
                        </m:r>
                      </m:e>
                    </m:func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sz="3000" i="1"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𝑎</m:t>
                    </m:r>
                    <m:r>
                      <a:rPr lang="en-US" sz="3000" i="1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𝑎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09" y="3287802"/>
                <a:ext cx="8026400" cy="4368371"/>
              </a:xfrm>
              <a:prstGeom prst="rect">
                <a:avLst/>
              </a:prstGeom>
              <a:blipFill rotWithShape="1">
                <a:blip r:embed="rId2"/>
                <a:stretch>
                  <a:fillRect l="-1443" t="-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14" y="112801"/>
            <a:ext cx="4760685" cy="415988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Isosceles Triangle 9">
            <a:hlinkClick r:id="rId4" action="ppaction://hlinksldjump"/>
          </p:cNvPr>
          <p:cNvSpPr/>
          <p:nvPr/>
        </p:nvSpPr>
        <p:spPr>
          <a:xfrm rot="16200000">
            <a:off x="10795909" y="570958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hlinkClick r:id="rId5" action="ppaction://hlinksldjump"/>
          </p:cNvPr>
          <p:cNvSpPr/>
          <p:nvPr/>
        </p:nvSpPr>
        <p:spPr>
          <a:xfrm rot="5400000">
            <a:off x="11292861" y="5716215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619" y="16819"/>
                <a:ext cx="12192000" cy="8245458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Câu 5: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lăng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trụ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𝐴𝐵𝐶</m:t>
                    </m:r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tất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cả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cạnh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𝑀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𝑁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tương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ứng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đoạn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𝐴𝐶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𝐵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Côsin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chemeClr val="tx1"/>
                        </a:solidFill>
                        <a:latin typeface="Cambria Math"/>
                      </a:rPr>
                      <m:t>𝑀𝑁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 </a:t>
                </a:r>
                <a:endParaRPr lang="en-US" sz="280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B.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.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105</m:t>
                            </m:r>
                          </m:e>
                        </m:rad>
                      </m:num>
                      <m:den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Lời </a:t>
                </a:r>
                <a:r>
                  <a:rPr lang="en-US" sz="2800" b="1" smtClean="0">
                    <a:solidFill>
                      <a:srgbClr val="0000FF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giải</a:t>
                </a:r>
                <a:endParaRPr lang="en-US" sz="2800" b="1">
                  <a:solidFill>
                    <a:srgbClr val="0000FF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𝛼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𝑀𝑁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endParaRPr lang="en-US" sz="2800" i="1" smtClean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𝐾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chiếu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vuông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𝑁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lên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. </a:t>
                </a:r>
                <a:endParaRPr lang="en-US" sz="280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Khi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2800" i="1"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2800" i="1">
                            <a:latin typeface="Cambria Math"/>
                          </a:rPr>
                          <m:t>𝛼</m:t>
                        </m:r>
                      </m:e>
                    </m:func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𝑁𝐾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𝑁𝐼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𝑑</m:t>
                        </m:r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𝑁</m:t>
                            </m:r>
                            <m:r>
                              <a:rPr lang="en-US" sz="2800" i="1">
                                <a:latin typeface="Cambria Math"/>
                              </a:rPr>
                              <m:t>;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/>
                                  </a:rPr>
                                  <m:t>𝐵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en-US" sz="2800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𝑁𝐼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Chuẩn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hóa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𝑎</m:t>
                    </m:r>
                    <m:r>
                      <a:rPr lang="en-US" sz="2800" i="1">
                        <a:latin typeface="Cambria Math"/>
                      </a:rPr>
                      <m:t>=1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𝐸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trung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</a:t>
                </a:r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Khi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𝐵𝑀𝐸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nhật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/>
                      </a:rPr>
                      <m:t>𝐼</m:t>
                    </m:r>
                    <m:r>
                      <a:rPr lang="fr-FR" sz="2800" i="1">
                        <a:latin typeface="Cambria Math"/>
                      </a:rPr>
                      <m:t>=</m:t>
                    </m:r>
                    <m:r>
                      <a:rPr lang="fr-FR" sz="2800" i="1">
                        <a:latin typeface="Cambria Math"/>
                      </a:rPr>
                      <m:t>𝑀𝑁</m:t>
                    </m:r>
                    <m:r>
                      <a:rPr lang="fr-FR" sz="2800" i="1">
                        <a:latin typeface="Cambria Math"/>
                      </a:rPr>
                      <m:t>∩</m:t>
                    </m:r>
                    <m:r>
                      <a:rPr lang="fr-FR" sz="2800" i="1">
                        <a:latin typeface="Cambria Math"/>
                      </a:rPr>
                      <m:t>𝐵𝐸</m:t>
                    </m:r>
                  </m:oMath>
                </a14:m>
                <a:r>
                  <a:rPr lang="en-US" sz="2800">
                    <a:latin typeface="Times New Roman" pitchFamily="18" charset="0"/>
                    <a:cs typeface="Times New Roman" pitchFamily="18" charset="0"/>
                  </a:rPr>
                  <a:t>, </a:t>
                </a:r>
                <a:endParaRPr lang="en-US" sz="280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smtClean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𝑀𝑁</m:t>
                    </m:r>
                    <m:r>
                      <a:rPr lang="en-US" sz="28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2800" i="1">
                            <a:latin typeface="Cambria Math"/>
                          </a:rPr>
                          <m:t>+</m:t>
                        </m:r>
                        <m:r>
                          <a:rPr lang="en-US" sz="2800" i="1">
                            <a:latin typeface="Cambria Math"/>
                          </a:rPr>
                          <m:t>𝐵</m:t>
                        </m:r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8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800" i="1">
                        <a:latin typeface="Cambria Math"/>
                      </a:rPr>
                      <m:t>=1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latin typeface="Cambria Math"/>
                      </a:rPr>
                      <m:t>𝐼𝑁</m:t>
                    </m:r>
                    <m:r>
                      <a:rPr lang="fr-FR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sz="28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fr-FR" sz="2800" i="1">
                        <a:latin typeface="Cambria Math"/>
                      </a:rPr>
                      <m:t>𝑀𝑁</m:t>
                    </m:r>
                    <m:r>
                      <a:rPr lang="fr-FR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sz="28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/>
                          </a:rPr>
                          <m:t>𝑑</m:t>
                        </m:r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fr-FR" sz="2800" i="1">
                                <a:latin typeface="Cambria Math"/>
                              </a:rPr>
                              <m:t>𝑁</m:t>
                            </m:r>
                            <m:r>
                              <a:rPr lang="fr-FR" sz="2800" i="1">
                                <a:latin typeface="Cambria Math"/>
                              </a:rPr>
                              <m:t>;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2800" i="1">
                                    <a:latin typeface="Cambria Math"/>
                                  </a:rPr>
                                  <m:t>𝐵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8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fr-FR" sz="2800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800" i="1">
                                        <a:latin typeface="Cambria Math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fr-FR" sz="2800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num>
                      <m:den>
                        <m:r>
                          <a:rPr lang="fr-FR" sz="2800" i="1">
                            <a:latin typeface="Cambria Math"/>
                          </a:rPr>
                          <m:t>𝑑</m:t>
                        </m:r>
                        <m:d>
                          <m:d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2800" i="1">
                                    <a:latin typeface="Cambria Math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fr-FR" sz="28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fr-FR" sz="2800" i="1">
                                <a:latin typeface="Cambria Math"/>
                              </a:rPr>
                              <m:t>;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2800" i="1">
                                    <a:latin typeface="Cambria Math"/>
                                  </a:rPr>
                                  <m:t>𝐵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8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fr-FR" sz="2800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800" i="1">
                                        <a:latin typeface="Cambria Math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fr-FR" sz="2800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den>
                    </m:f>
                    <m:r>
                      <a:rPr lang="fr-FR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/>
                          </a:rPr>
                          <m:t>𝑁𝐵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28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fr-FR" sz="28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fr-FR" sz="2800" i="1">
                            <a:latin typeface="Cambria Math"/>
                          </a:rPr>
                          <m:t>𝐵</m:t>
                        </m:r>
                      </m:den>
                    </m:f>
                    <m:r>
                      <a:rPr lang="fr-FR" sz="28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sz="2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" y="16819"/>
                <a:ext cx="12192000" cy="8245458"/>
              </a:xfrm>
              <a:prstGeom prst="rect">
                <a:avLst/>
              </a:prstGeom>
              <a:blipFill rotWithShape="1">
                <a:blip r:embed="rId2"/>
                <a:stretch>
                  <a:fillRect l="-800" t="-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1" y="1634552"/>
            <a:ext cx="2705100" cy="3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219" y="4227085"/>
            <a:ext cx="3454400" cy="27085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/>
          <p:cNvSpPr/>
          <p:nvPr/>
        </p:nvSpPr>
        <p:spPr>
          <a:xfrm>
            <a:off x="1964315" y="1523611"/>
            <a:ext cx="419100" cy="4826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hlinkClick r:id="rId5" action="ppaction://hlinksldjump"/>
          </p:cNvPr>
          <p:cNvSpPr/>
          <p:nvPr/>
        </p:nvSpPr>
        <p:spPr>
          <a:xfrm rot="16200000">
            <a:off x="10873165" y="638613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hlinkClick r:id="rId6" action="ppaction://hlinksldjump"/>
          </p:cNvPr>
          <p:cNvSpPr/>
          <p:nvPr/>
        </p:nvSpPr>
        <p:spPr>
          <a:xfrm rot="5400000">
            <a:off x="11370117" y="639276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3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8" y="551543"/>
            <a:ext cx="5415644" cy="446495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07821" y="1227365"/>
                <a:ext cx="8737600" cy="5773692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3000" i="1">
                          <a:solidFill>
                            <a:schemeClr val="tx1"/>
                          </a:solidFill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sz="3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𝐶</m:t>
                          </m:r>
                          <m:r>
                            <a:rPr lang="pt-BR" sz="3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d>
                            <m:d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sz="3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  <m:r>
                                <a:rPr lang="pt-BR" sz="3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′</m:t>
                              </m:r>
                              <m:r>
                                <a:rPr lang="pt-BR" sz="3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𝐴𝐵</m:t>
                              </m:r>
                            </m:e>
                          </m:d>
                        </m:e>
                      </m:d>
                      <m:r>
                        <a:rPr lang="pt-BR" sz="3000" i="1">
                          <a:solidFill>
                            <a:schemeClr val="tx1"/>
                          </a:solidFill>
                          <a:latin typeface="Cambria Math"/>
                        </a:rPr>
                        <m:t>=3</m:t>
                      </m:r>
                      <m:r>
                        <a:rPr lang="pt-BR" sz="3000" i="1">
                          <a:solidFill>
                            <a:schemeClr val="tx1"/>
                          </a:solidFill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3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pt-BR" sz="3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𝐻</m:t>
                          </m:r>
                          <m:r>
                            <a:rPr lang="pt-BR" sz="3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d>
                            <m:dPr>
                              <m:ctrlPr>
                                <a:rPr lang="en-US" sz="3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pt-BR" sz="3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  <m:r>
                                <a:rPr lang="pt-BR" sz="3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′</m:t>
                              </m:r>
                              <m:r>
                                <a:rPr lang="pt-BR" sz="3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3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/>
                        </a:rPr>
                        <m:t>=</m:t>
                      </m:r>
                      <m:r>
                        <a:rPr lang="pt-BR" sz="3000" i="1">
                          <a:latin typeface="Cambria Math"/>
                        </a:rPr>
                        <m:t>3</m:t>
                      </m:r>
                      <m:r>
                        <a:rPr lang="pt-BR" sz="3000" i="1">
                          <a:latin typeface="Cambria Math"/>
                        </a:rPr>
                        <m:t>𝐻𝐾</m:t>
                      </m:r>
                      <m:r>
                        <a:rPr lang="pt-BR" sz="3000" i="1">
                          <a:latin typeface="Cambria Math"/>
                        </a:rPr>
                        <m:t>=3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t-BR" sz="3000" i="1">
                              <a:latin typeface="Cambria Math"/>
                            </a:rPr>
                            <m:t>𝐻𝐼</m:t>
                          </m:r>
                          <m:r>
                            <a:rPr lang="pt-BR" sz="3000" i="1">
                              <a:latin typeface="Cambria Math"/>
                            </a:rPr>
                            <m:t>.</m:t>
                          </m:r>
                          <m:r>
                            <a:rPr lang="pt-BR" sz="3000" i="1">
                              <a:latin typeface="Cambria Math"/>
                            </a:rPr>
                            <m:t>𝐴</m:t>
                          </m:r>
                          <m:r>
                            <a:rPr lang="pt-BR" sz="3000" i="1">
                              <a:latin typeface="Cambria Math"/>
                            </a:rPr>
                            <m:t>′</m:t>
                          </m:r>
                          <m:r>
                            <a:rPr lang="pt-BR" sz="3000" i="1">
                              <a:latin typeface="Cambria Math"/>
                            </a:rPr>
                            <m:t>𝐻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3000" i="1">
                                  <a:latin typeface="Cambria Math"/>
                                </a:rPr>
                                <m:t>𝐻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pt-BR" sz="3000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p>
                                  <m:r>
                                    <a:rPr lang="pt-BR" sz="3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pt-BR" sz="30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pt-BR" sz="3000" i="1">
                                  <a:latin typeface="Cambria Math"/>
                                </a:rPr>
                                <m:t>𝐴</m:t>
                              </m:r>
                              <m:r>
                                <a:rPr lang="pt-BR" sz="3000" i="1">
                                  <a:latin typeface="Cambria Math"/>
                                </a:rPr>
                                <m:t>′</m:t>
                              </m:r>
                              <m:sSup>
                                <m:sSup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pt-BR" sz="3000" i="1"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p>
                                  <m:r>
                                    <a:rPr lang="pt-BR" sz="3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pt-BR" sz="3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3000" i="1">
                                  <a:latin typeface="Cambria Math"/>
                                </a:rPr>
                                <m:t>609</m:t>
                              </m:r>
                            </m:e>
                          </m:rad>
                        </m:num>
                        <m:den>
                          <m:r>
                            <a:rPr lang="pt-BR" sz="3000" i="1">
                              <a:latin typeface="Cambria Math"/>
                            </a:rPr>
                            <m:t>29</m:t>
                          </m:r>
                        </m:den>
                      </m:f>
                      <m:r>
                        <a:rPr lang="pt-BR" sz="3000" i="1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000" i="1">
                        <a:latin typeface="Cambria Math"/>
                      </a:rPr>
                      <m:t>𝐴</m:t>
                    </m:r>
                    <m:r>
                      <a:rPr lang="pt-BR" sz="3000" i="1">
                        <a:latin typeface="Cambria Math"/>
                      </a:rPr>
                      <m:t>′</m:t>
                    </m:r>
                    <m:r>
                      <a:rPr lang="pt-BR" sz="3000" i="1">
                        <a:latin typeface="Cambria Math"/>
                      </a:rPr>
                      <m:t>𝐶</m:t>
                    </m:r>
                    <m:r>
                      <a:rPr lang="pt-BR" sz="30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pt-BR" sz="3000" i="1">
                            <a:latin typeface="Cambria Math"/>
                          </a:rPr>
                          <m:t>𝐴</m:t>
                        </m:r>
                        <m:r>
                          <a:rPr lang="pt-BR" sz="3000" i="1">
                            <a:latin typeface="Cambria Math"/>
                          </a:rPr>
                          <m:t>′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3000" i="1">
                                <a:latin typeface="Cambria Math"/>
                              </a:rPr>
                              <m:t>𝐻</m:t>
                            </m:r>
                          </m:e>
                          <m:sup>
                            <m:r>
                              <a:rPr lang="pt-BR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pt-BR" sz="3000" i="1">
                            <a:latin typeface="Cambria Math"/>
                          </a:rPr>
                          <m:t>+</m:t>
                        </m:r>
                        <m:r>
                          <a:rPr lang="pt-BR" sz="3000" i="1">
                            <a:latin typeface="Cambria Math"/>
                          </a:rPr>
                          <m:t>𝐻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pt-BR" sz="3000" i="1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pt-BR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pt-BR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pt-BR" sz="3000" i="1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pt-BR" sz="30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pt-BR" sz="3000" i="1">
                        <a:latin typeface="Cambria Math"/>
                      </a:rPr>
                      <m:t>𝑎</m:t>
                    </m:r>
                  </m:oMath>
                </a14:m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Vậy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000" i="1">
                        <a:latin typeface="Cambria Math"/>
                      </a:rPr>
                      <m:t>𝜑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giữa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/>
                      </a:rPr>
                      <m:t>𝐵</m:t>
                    </m:r>
                    <m:r>
                      <a:rPr lang="en-US" sz="3000" i="1">
                        <a:latin typeface="Cambria Math"/>
                      </a:rPr>
                      <m:t>′</m:t>
                    </m:r>
                    <m:r>
                      <a:rPr lang="en-US" sz="3000" i="1">
                        <a:latin typeface="Cambria Math"/>
                      </a:rPr>
                      <m:t>𝐶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và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nl-NL" sz="3000" i="1">
                            <a:latin typeface="Cambria Math"/>
                          </a:rPr>
                          <m:t>𝐴</m:t>
                        </m:r>
                        <m:r>
                          <a:rPr lang="nl-NL" sz="3000" i="1">
                            <a:latin typeface="Cambria Math"/>
                          </a:rPr>
                          <m:t>′</m:t>
                        </m:r>
                        <m:r>
                          <a:rPr lang="nl-NL" sz="3000" i="1">
                            <a:latin typeface="Cambria Math"/>
                          </a:rPr>
                          <m:t>𝐴𝐵</m:t>
                        </m:r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thỏa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mãn</a:t>
                </a:r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nl-NL" sz="3000" i="1"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nl-NL" sz="3000" i="1">
                            <a:latin typeface="Cambria Math"/>
                          </a:rPr>
                          <m:t>𝜑</m:t>
                        </m:r>
                      </m:e>
                    </m:func>
                    <m:r>
                      <a:rPr lang="nl-NL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nl-NL" sz="3000" i="1">
                            <a:latin typeface="Cambria Math"/>
                          </a:rPr>
                          <m:t>𝑑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nl-NL" sz="3000" i="1">
                                <a:latin typeface="Cambria Math"/>
                              </a:rPr>
                              <m:t>𝐶</m:t>
                            </m:r>
                            <m:r>
                              <a:rPr lang="nl-NL" sz="3000" i="1">
                                <a:latin typeface="Cambria Math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nl-NL" sz="3000" i="1"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nl-NL" sz="3000" i="1">
                                    <a:latin typeface="Cambria Math"/>
                                  </a:rPr>
                                  <m:t>′</m:t>
                                </m:r>
                                <m:r>
                                  <a:rPr lang="nl-NL" sz="3000" i="1">
                                    <a:latin typeface="Cambria Math"/>
                                  </a:rPr>
                                  <m:t>𝐴𝐵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nl-NL" sz="3000" i="1">
                            <a:latin typeface="Cambria Math"/>
                          </a:rPr>
                          <m:t>𝐴</m:t>
                        </m:r>
                        <m:r>
                          <a:rPr lang="nl-NL" sz="3000" i="1">
                            <a:latin typeface="Cambria Math"/>
                          </a:rPr>
                          <m:t>′</m:t>
                        </m:r>
                        <m:r>
                          <a:rPr lang="nl-NL" sz="3000" i="1">
                            <a:latin typeface="Cambria Math"/>
                          </a:rPr>
                          <m:t>𝐶</m:t>
                        </m:r>
                      </m:den>
                    </m:f>
                    <m:r>
                      <a:rPr lang="nl-NL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nl-NL" sz="3000" i="1">
                                    <a:latin typeface="Cambria Math"/>
                                  </a:rPr>
                                  <m:t>609</m:t>
                                </m:r>
                              </m:e>
                            </m:rad>
                          </m:num>
                          <m:den>
                            <m:r>
                              <a:rPr lang="nl-NL" sz="3000" i="1">
                                <a:latin typeface="Cambria Math"/>
                              </a:rPr>
                              <m:t>29</m:t>
                            </m:r>
                          </m:den>
                        </m:f>
                        <m:r>
                          <a:rPr lang="nl-NL" sz="3000" i="1">
                            <a:latin typeface="Cambria Math"/>
                          </a:rPr>
                          <m:t>𝑎</m:t>
                        </m:r>
                      </m:num>
                      <m:den>
                        <m:f>
                          <m:f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nl-NL" sz="3000" i="1"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nl-NL" sz="3000" i="1">
                                <a:latin typeface="Cambria Math"/>
                              </a:rPr>
                              <m:t>3</m:t>
                            </m:r>
                          </m:den>
                        </m:f>
                        <m:r>
                          <a:rPr lang="nl-NL" sz="3000" i="1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nl-NL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nl-NL" sz="3000" i="1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nl-NL" sz="3000" i="1">
                                <a:latin typeface="Cambria Math"/>
                              </a:rPr>
                              <m:t>609</m:t>
                            </m:r>
                          </m:e>
                        </m:rad>
                      </m:num>
                      <m:den>
                        <m:r>
                          <a:rPr lang="nl-NL" sz="3000" i="1">
                            <a:latin typeface="Cambria Math"/>
                          </a:rPr>
                          <m:t>145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21" y="1227365"/>
                <a:ext cx="8737600" cy="5773692"/>
              </a:xfrm>
              <a:prstGeom prst="rect">
                <a:avLst/>
              </a:prstGeom>
              <a:blipFill rotWithShape="1">
                <a:blip r:embed="rId3"/>
                <a:stretch>
                  <a:fillRect l="-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Isosceles Triangle 7">
            <a:hlinkClick r:id="rId4" action="ppaction://hlinksldjump"/>
          </p:cNvPr>
          <p:cNvSpPr/>
          <p:nvPr/>
        </p:nvSpPr>
        <p:spPr>
          <a:xfrm rot="16200000">
            <a:off x="10795909" y="570958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5400000">
            <a:off x="11292861" y="5716215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687" y="961736"/>
            <a:ext cx="2705100" cy="3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686" y="4149436"/>
            <a:ext cx="3454400" cy="270856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97217" y="319318"/>
                <a:ext cx="10310077" cy="5954575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+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3000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fr-FR" sz="30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3000" i="1">
                                    <a:latin typeface="Cambria Math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fr-FR" sz="30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fr-FR" sz="3000" i="1">
                                <a:latin typeface="Cambria Math"/>
                              </a:rPr>
                              <m:t>⊥</m:t>
                            </m:r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3000" i="1">
                                    <a:latin typeface="Cambria Math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fr-FR" sz="30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fr-FR" sz="3000" i="1">
                                <a:latin typeface="Cambria Math"/>
                              </a:rPr>
                              <m:t>𝐸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3000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fr-FR" sz="30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3000" i="1">
                                    <a:latin typeface="Cambria Math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fr-FR" sz="30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fr-FR" sz="3000" i="1">
                                <a:latin typeface="Cambria Math"/>
                              </a:rPr>
                              <m:t>⊥</m:t>
                            </m:r>
                            <m:r>
                              <a:rPr lang="fr-FR" sz="3000" i="1">
                                <a:latin typeface="Cambria Math"/>
                              </a:rPr>
                              <m:t>𝑀𝐸</m:t>
                            </m:r>
                          </m:e>
                        </m:eqArr>
                      </m:e>
                    </m:d>
                    <m:r>
                      <a:rPr lang="fr-FR" sz="3000" i="1">
                        <a:latin typeface="Cambria Math"/>
                      </a:rPr>
                      <m:t>⇒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3000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fr-FR" sz="3000" i="1">
                            <a:latin typeface="Cambria Math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3000" i="1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fr-FR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fr-FR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3000" i="1">
                            <a:latin typeface="Cambria Math"/>
                          </a:rPr>
                          <m:t>𝐵𝑀𝐸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fr-FR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fr-FR" sz="3000" i="1">
                        <a:latin typeface="Cambria Math"/>
                      </a:rPr>
                      <m:t>⇒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3000" i="1">
                            <a:latin typeface="Cambria Math"/>
                          </a:rPr>
                          <m:t>𝐵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fr-FR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fr-FR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fr-FR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3000" i="1">
                            <a:latin typeface="Cambria Math"/>
                          </a:rPr>
                          <m:t>𝐵𝑀𝐸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fr-FR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smtClean="0">
                    <a:latin typeface="Times New Roman" pitchFamily="18" charset="0"/>
                    <a:cs typeface="Times New Roman" pitchFamily="18" charset="0"/>
                  </a:rPr>
                  <a:t>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3000" i="1">
                            <a:latin typeface="Cambria Math"/>
                          </a:rPr>
                          <m:t>𝐵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fr-FR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fr-FR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fr-FR" sz="3000" i="1">
                        <a:latin typeface="Cambria Math"/>
                      </a:rPr>
                      <m:t>∩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3000" i="1">
                            <a:latin typeface="Cambria Math"/>
                          </a:rPr>
                          <m:t>𝐵𝑀𝐸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fr-FR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fr-FR" sz="3000" i="1">
                        <a:latin typeface="Cambria Math"/>
                      </a:rPr>
                      <m:t>=</m:t>
                    </m:r>
                    <m:r>
                      <a:rPr lang="fr-FR" sz="3000" i="1">
                        <a:latin typeface="Cambria Math"/>
                      </a:rPr>
                      <m:t>𝐵𝐸</m:t>
                    </m:r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Kẻ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fr-FR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fr-FR" sz="3000" i="1">
                        <a:latin typeface="Cambria Math"/>
                      </a:rPr>
                      <m:t>𝐻</m:t>
                    </m:r>
                    <m:r>
                      <a:rPr lang="fr-FR" sz="3000" i="1">
                        <a:latin typeface="Cambria Math"/>
                      </a:rPr>
                      <m:t>⊥</m:t>
                    </m:r>
                    <m:r>
                      <a:rPr lang="fr-FR" sz="3000" i="1">
                        <a:latin typeface="Cambria Math"/>
                      </a:rPr>
                      <m:t>𝐵𝐸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3000" i="1">
                            <a:latin typeface="Cambria Math"/>
                          </a:rPr>
                          <m:t>𝐻</m:t>
                        </m:r>
                        <m:r>
                          <a:rPr lang="fr-FR" sz="3000" i="1">
                            <a:latin typeface="Cambria Math"/>
                          </a:rPr>
                          <m:t>∈</m:t>
                        </m:r>
                        <m:r>
                          <a:rPr lang="fr-FR" sz="3000" i="1">
                            <a:latin typeface="Cambria Math"/>
                          </a:rPr>
                          <m:t>𝐵𝐸</m:t>
                        </m:r>
                      </m:e>
                    </m:d>
                  </m:oMath>
                </a14:m>
                <a:endParaRPr lang="en-US" sz="3000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fr-FR" sz="3000" i="1">
                        <a:latin typeface="Cambria Math"/>
                      </a:rPr>
                      <m:t>⇒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fr-FR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fr-FR" sz="3000" i="1">
                        <a:latin typeface="Cambria Math"/>
                      </a:rPr>
                      <m:t>𝐻</m:t>
                    </m:r>
                    <m:r>
                      <a:rPr lang="fr-FR" sz="3000" i="1">
                        <a:latin typeface="Cambria Math"/>
                      </a:rPr>
                      <m:t>⊥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3000" i="1">
                            <a:latin typeface="Cambria Math"/>
                          </a:rPr>
                          <m:t>𝐵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𝐴</m:t>
                            </m:r>
                          </m:e>
                          <m:sup>
                            <m:r>
                              <a:rPr lang="fr-FR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fr-FR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fr-FR" sz="3000" i="1">
                        <a:latin typeface="Cambria Math"/>
                      </a:rPr>
                      <m:t>⇒</m:t>
                    </m:r>
                    <m:r>
                      <a:rPr lang="fr-FR" sz="3000" i="1">
                        <a:latin typeface="Cambria Math"/>
                      </a:rPr>
                      <m:t>𝑑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fr-FR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fr-FR" sz="3000" i="1">
                            <a:latin typeface="Cambria Math"/>
                          </a:rPr>
                          <m:t>;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3000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fr-FR" sz="30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3000" i="1">
                                    <a:latin typeface="Cambria Math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fr-FR" sz="30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fr-FR" sz="30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fr-FR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fr-FR" sz="3000" i="1">
                        <a:latin typeface="Cambria Math"/>
                      </a:rPr>
                      <m:t>𝐻</m:t>
                    </m:r>
                  </m:oMath>
                </a14:m>
                <a:r>
                  <a:rPr lang="en-US" sz="30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sz="3000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fr-FR" sz="3000" i="1"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fr-FR" sz="3000" i="1">
                        <a:latin typeface="Cambria Math"/>
                      </a:rPr>
                      <m:t>𝐻</m:t>
                    </m:r>
                    <m:r>
                      <a:rPr lang="fr-FR" sz="30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fr-FR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𝐸</m:t>
                            </m:r>
                          </m:e>
                          <m:sup>
                            <m:r>
                              <a:rPr lang="fr-FR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fr-FR" sz="3000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fr-FR" sz="3000" i="1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𝐵</m:t>
                            </m:r>
                          </m:e>
                          <m:sup>
                            <m:r>
                              <a:rPr lang="fr-FR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fr-FR" sz="30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3000" i="1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r>
                              <a:rPr lang="fr-FR" sz="3000" i="1">
                                <a:latin typeface="Cambria Math"/>
                              </a:rPr>
                              <m:t>4</m:t>
                            </m:r>
                          </m:den>
                        </m:f>
                        <m:r>
                          <a:rPr lang="fr-FR" sz="3000" i="1">
                            <a:latin typeface="Cambria Math"/>
                          </a:rPr>
                          <m:t>+1</m:t>
                        </m:r>
                      </m:e>
                    </m:rad>
                    <m:r>
                      <a:rPr lang="fr-FR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fr-FR" sz="3000" i="1">
                                <a:latin typeface="Cambria Math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fr-FR" sz="3000" i="1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3000" i="1">
                            <a:latin typeface="Cambria Math"/>
                          </a:rPr>
                          <m:t>𝑑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𝑁</m:t>
                            </m:r>
                            <m:r>
                              <a:rPr lang="fr-FR" sz="3000" i="1">
                                <a:latin typeface="Cambria Math"/>
                              </a:rPr>
                              <m:t>;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3000" i="1">
                                    <a:latin typeface="Cambria Math"/>
                                  </a:rPr>
                                  <m:t>𝐵</m:t>
                                </m:r>
                                <m:sSup>
                                  <m:sSupPr>
                                    <m:ctrlPr>
                                      <a:rPr lang="en-US" sz="3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30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fr-FR" sz="3000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3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3000" i="1">
                                        <a:latin typeface="Cambria Math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fr-FR" sz="3000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num>
                      <m:den>
                        <m:r>
                          <a:rPr lang="fr-FR" sz="3000" i="1">
                            <a:latin typeface="Cambria Math"/>
                          </a:rPr>
                          <m:t>𝑑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3000" i="1">
                                    <a:latin typeface="Cambria Math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fr-FR" sz="30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fr-FR" sz="3000" i="1">
                                <a:latin typeface="Cambria Math"/>
                              </a:rPr>
                              <m:t>;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fr-FR" sz="3000" i="1">
                                    <a:latin typeface="Cambria Math"/>
                                  </a:rPr>
                                  <m:t>𝐵</m:t>
                                </m:r>
                                <m:sSup>
                                  <m:sSupPr>
                                    <m:ctrlPr>
                                      <a:rPr lang="en-US" sz="3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30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fr-FR" sz="3000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3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3000" i="1">
                                        <a:latin typeface="Cambria Math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fr-FR" sz="3000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den>
                    </m:f>
                    <m:r>
                      <a:rPr lang="fr-FR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sz="3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fr-FR" sz="3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fr-FR" sz="3000" i="1">
                        <a:latin typeface="Cambria Math"/>
                      </a:rPr>
                      <m:t>⇒</m:t>
                    </m:r>
                    <m:r>
                      <a:rPr lang="fr-FR" sz="3000" i="1">
                        <a:latin typeface="Cambria Math"/>
                      </a:rPr>
                      <m:t>𝑑</m:t>
                    </m:r>
                    <m:d>
                      <m:dPr>
                        <m:ctrlPr>
                          <a:rPr lang="en-US" sz="3000" i="1">
                            <a:latin typeface="Cambria Math"/>
                          </a:rPr>
                        </m:ctrlPr>
                      </m:dPr>
                      <m:e>
                        <m:r>
                          <a:rPr lang="fr-FR" sz="3000" i="1">
                            <a:latin typeface="Cambria Math"/>
                          </a:rPr>
                          <m:t>𝑁</m:t>
                        </m:r>
                        <m:r>
                          <a:rPr lang="fr-FR" sz="3000" i="1">
                            <a:latin typeface="Cambria Math"/>
                          </a:rPr>
                          <m:t>;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fr-FR" sz="3000" i="1">
                                <a:latin typeface="Cambria Math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3000" i="1">
                                    <a:latin typeface="Cambria Math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fr-FR" sz="30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3000" i="1">
                                    <a:latin typeface="Cambria Math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fr-FR" sz="3000" i="1">
                                    <a:latin typeface="Cambria Math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fr-FR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fr-FR" sz="3000" i="1">
                                <a:latin typeface="Cambria Math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fr-FR" sz="3000" i="1">
                            <a:latin typeface="Cambria Math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𝑠𝑖𝑛</m:t>
                        </m:r>
                      </m:fName>
                      <m:e>
                        <m:r>
                          <a:rPr lang="en-US" sz="3000" i="1">
                            <a:latin typeface="Cambria Math"/>
                          </a:rPr>
                          <m:t>𝛼</m:t>
                        </m:r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𝑑</m:t>
                        </m:r>
                        <m:d>
                          <m:d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3000" i="1">
                                <a:latin typeface="Cambria Math"/>
                              </a:rPr>
                              <m:t>𝑁</m:t>
                            </m:r>
                            <m:r>
                              <a:rPr lang="en-US" sz="3000" i="1">
                                <a:latin typeface="Cambria Math"/>
                              </a:rPr>
                              <m:t>;</m:t>
                            </m:r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𝐵</m:t>
                                </m:r>
                                <m:sSup>
                                  <m:sSupPr>
                                    <m:ctrlPr>
                                      <a:rPr lang="en-US" sz="3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3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𝐶</m:t>
                                    </m:r>
                                  </m:e>
                                  <m:sup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𝑁𝐼</m:t>
                        </m:r>
                      </m:den>
                    </m:f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, </a:t>
                </a:r>
              </a:p>
              <a:p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do </a:t>
                </a:r>
                <a:r>
                  <a:rPr lang="en-US" sz="30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000" i="1">
                            <a:latin typeface="Cambria Math"/>
                          </a:rPr>
                        </m:ctrlPr>
                      </m:funcPr>
                      <m:fName>
                        <m:r>
                          <a:rPr lang="en-US" sz="3000" i="1">
                            <a:latin typeface="Cambria Math"/>
                          </a:rPr>
                          <m:t>𝑐𝑜𝑠</m:t>
                        </m:r>
                      </m:fName>
                      <m:e>
                        <m:r>
                          <a:rPr lang="en-US" sz="3000" i="1">
                            <a:latin typeface="Cambria Math"/>
                          </a:rPr>
                          <m:t>𝛼</m:t>
                        </m:r>
                      </m:e>
                    </m:func>
                    <m:r>
                      <a:rPr lang="en-US" sz="30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latin typeface="Cambria Math"/>
                          </a:rPr>
                          <m:t>1−</m:t>
                        </m:r>
                        <m:func>
                          <m:func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000" i="1">
                                    <a:latin typeface="Cambria Math"/>
                                  </a:rPr>
                                  <m:t>𝑠𝑖𝑛</m:t>
                                </m:r>
                              </m:e>
                              <m:sup>
                                <m:r>
                                  <a:rPr lang="en-US" sz="3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3000" i="1">
                                <a:latin typeface="Cambria Math"/>
                              </a:rPr>
                              <m:t>𝛼</m:t>
                            </m:r>
                          </m:e>
                        </m:func>
                      </m:e>
                    </m:rad>
                    <m:r>
                      <a:rPr lang="en-US" sz="3000" i="1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30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000" i="1">
                            <a:latin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000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000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3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3000" i="1">
                                            <a:latin typeface="Cambria Math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000" i="1">
                                            <a:latin typeface="Cambria Math"/>
                                          </a:rPr>
                                          <m:t>21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3000" i="1">
                                        <a:latin typeface="Cambria Math"/>
                                      </a:rPr>
                                      <m:t>14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3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3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000" i="1">
                                <a:latin typeface="Cambria Math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3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17" y="319318"/>
                <a:ext cx="10310077" cy="5954575"/>
              </a:xfrm>
              <a:prstGeom prst="rect">
                <a:avLst/>
              </a:prstGeom>
              <a:blipFill rotWithShape="1">
                <a:blip r:embed="rId4"/>
                <a:stretch>
                  <a:fillRect l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Isosceles Triangle 8">
            <a:hlinkClick r:id="rId5" action="ppaction://hlinksldjump"/>
          </p:cNvPr>
          <p:cNvSpPr/>
          <p:nvPr/>
        </p:nvSpPr>
        <p:spPr>
          <a:xfrm rot="16200000">
            <a:off x="10810423" y="6291168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hlinkClick r:id="rId6" action="ppaction://hlinksldjump"/>
          </p:cNvPr>
          <p:cNvSpPr/>
          <p:nvPr/>
        </p:nvSpPr>
        <p:spPr>
          <a:xfrm rot="5400000">
            <a:off x="11307375" y="6297796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4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3352799" y="1"/>
            <a:ext cx="5492751" cy="9009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Lý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thuyết</a:t>
            </a:r>
            <a:r>
              <a:rPr lang="en-US" altLang="ja-JP" sz="32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-914400" y="618443"/>
            <a:ext cx="13411200" cy="9009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Góc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giữa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hai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thẳng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chéo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en-US" altLang="ja-JP" sz="3200" b="1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b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altLang="ja-JP" sz="32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-50800" y="1193801"/>
            <a:ext cx="3403600" cy="9009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Phương</a:t>
            </a:r>
            <a:r>
              <a:rPr lang="en-US" altLang="ja-JP" sz="32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ja-JP" sz="32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pháp</a:t>
            </a:r>
            <a:r>
              <a:rPr lang="en-US" altLang="ja-JP" sz="32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: 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93889" y="1519383"/>
            <a:ext cx="2844800" cy="102582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93891" y="2930829"/>
            <a:ext cx="3011055" cy="12093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8437417" y="1526705"/>
            <a:ext cx="812800" cy="5961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9467271" y="3239261"/>
            <a:ext cx="812800" cy="5961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636000" y="1824774"/>
            <a:ext cx="2844800" cy="102582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9725889" y="1670459"/>
            <a:ext cx="812800" cy="5961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a’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839200" y="2359063"/>
            <a:ext cx="2641600" cy="117645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9299171" y="2533072"/>
            <a:ext cx="121920" cy="1219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10709564" y="2839394"/>
            <a:ext cx="812800" cy="5961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b’</a:t>
            </a: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9014691" y="2552531"/>
            <a:ext cx="812800" cy="5961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27" name="Arc 26"/>
          <p:cNvSpPr/>
          <p:nvPr/>
        </p:nvSpPr>
        <p:spPr>
          <a:xfrm rot="2831477">
            <a:off x="9366788" y="2313831"/>
            <a:ext cx="614379" cy="598740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9905059" y="2337688"/>
                <a:ext cx="608109" cy="615549"/>
              </a:xfrm>
              <a:prstGeom prst="rect">
                <a:avLst/>
              </a:prstGeom>
              <a:noFill/>
            </p:spPr>
            <p:txBody>
              <a:bodyPr wrap="none" lIns="121917" tIns="60958" rIns="121917" bIns="6095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059" y="2337688"/>
                <a:ext cx="608109" cy="61554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-406400" y="1693093"/>
            <a:ext cx="4978400" cy="9009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Bước</a:t>
            </a:r>
            <a:r>
              <a:rPr lang="en-US" altLang="ja-JP" sz="32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1: </a:t>
            </a:r>
            <a:r>
              <a:rPr lang="en-US" altLang="ja-JP" sz="32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Dựng</a:t>
            </a:r>
            <a:r>
              <a:rPr lang="en-US" altLang="ja-JP" sz="32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a’//a </a:t>
            </a:r>
          </a:p>
        </p:txBody>
      </p:sp>
      <p:sp>
        <p:nvSpPr>
          <p:cNvPr id="30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914400" y="2223261"/>
            <a:ext cx="4978400" cy="9009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b’//b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itle 1">
                <a:extLst>
                  <a:ext uri="{FF2B5EF4-FFF2-40B4-BE49-F238E27FC236}">
                    <a16:creationId xmlns="" xmlns:a16="http://schemas.microsoft.com/office/drawing/2014/main" id="{3A0E3945-4087-4C55-949C-702E8154AB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711200" y="2832861"/>
                <a:ext cx="7213600" cy="900940"/>
              </a:xfrm>
              <a:prstGeom prst="rect">
                <a:avLst/>
              </a:prstGeom>
            </p:spPr>
            <p:txBody>
              <a:bodyPr vert="horz" lIns="121917" tIns="60958" rIns="121917" bIns="60958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ja-JP" sz="3200" dirty="0" smtClean="0">
                    <a:solidFill>
                      <a:schemeClr val="tx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Bước 2: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ja-JP" sz="3200" i="1">
                            <a:solidFill>
                              <a:schemeClr val="tx1"/>
                            </a:solidFill>
                            <a:latin typeface="Cambria Math"/>
                            <a:ea typeface="Cambria" pitchFamily="18" charset="0"/>
                            <a:cs typeface="+mn-cs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altLang="ja-JP" sz="32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" pitchFamily="18" charset="0"/>
                                <a:cs typeface="+mn-cs"/>
                              </a:rPr>
                              <m:t>𝑎</m:t>
                            </m:r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" pitchFamily="18" charset="0"/>
                                <a:cs typeface="+mn-cs"/>
                              </a:rPr>
                              <m:t>;</m:t>
                            </m:r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" pitchFamily="18" charset="0"/>
                                <a:cs typeface="+mn-cs"/>
                              </a:rPr>
                              <m:t>𝑏</m:t>
                            </m:r>
                          </m:e>
                        </m:d>
                      </m:e>
                    </m:acc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ja-JP" sz="3200" i="1">
                            <a:solidFill>
                              <a:schemeClr val="tx1"/>
                            </a:solidFill>
                            <a:latin typeface="Cambria Math"/>
                            <a:ea typeface="Cambria" pitchFamily="18" charset="0"/>
                            <a:cs typeface="+mn-cs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altLang="ja-JP" sz="32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" pitchFamily="18" charset="0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ja-JP" sz="3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" pitchFamily="18" charset="0"/>
                                    <a:cs typeface="+mn-cs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" pitchFamily="18" charset="0"/>
                                    <a:cs typeface="+mn-cs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" pitchFamily="18" charset="0"/>
                                <a:cs typeface="+mn-cs"/>
                              </a:rPr>
                              <m:t>;</m:t>
                            </m:r>
                            <m:sSup>
                              <m:sSupPr>
                                <m:ctrlPr>
                                  <a:rPr lang="en-US" altLang="ja-JP" sz="32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" pitchFamily="18" charset="0"/>
                                    <a:cs typeface="+mn-cs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altLang="ja-JP" sz="3200" b="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" pitchFamily="18" charset="0"/>
                                    <a:cs typeface="+mn-cs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acc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= </m:t>
                    </m:r>
                    <m:r>
                      <a:rPr lang="ja-JP" altLang="en-US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𝛼</m:t>
                    </m:r>
                  </m:oMath>
                </a14:m>
                <a:endParaRPr lang="en-US" altLang="ja-JP" sz="3200" dirty="0">
                  <a:solidFill>
                    <a:schemeClr val="tx1"/>
                  </a:solidFill>
                  <a:latin typeface="Times New Roman" pitchFamily="18" charset="0"/>
                  <a:ea typeface="Cambria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1" name="Tit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A0E3945-4087-4C55-949C-702E8154A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11200" y="2832861"/>
                <a:ext cx="7213600" cy="900940"/>
              </a:xfrm>
              <a:prstGeom prst="rect">
                <a:avLst/>
              </a:prstGeom>
              <a:blipFill rotWithShape="1">
                <a:blip r:embed="rId3"/>
                <a:stretch>
                  <a:fillRect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itle 1">
                <a:extLst>
                  <a:ext uri="{FF2B5EF4-FFF2-40B4-BE49-F238E27FC236}">
                    <a16:creationId xmlns="" xmlns:a16="http://schemas.microsoft.com/office/drawing/2014/main" id="{3A0E3945-4087-4C55-949C-702E8154AB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01600" y="3474985"/>
                <a:ext cx="7213600" cy="900940"/>
              </a:xfrm>
              <a:prstGeom prst="rect">
                <a:avLst/>
              </a:prstGeom>
            </p:spPr>
            <p:txBody>
              <a:bodyPr vert="horz" lIns="121917" tIns="60958" rIns="121917" bIns="60958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" pitchFamily="18" charset="0"/>
                          <a:cs typeface="+mn-cs"/>
                        </a:rPr>
                        <m:t>𝐶h</m:t>
                      </m:r>
                      <m:r>
                        <a:rPr lang="en-US" altLang="ja-JP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" pitchFamily="18" charset="0"/>
                          <a:cs typeface="+mn-cs"/>
                        </a:rPr>
                        <m:t>ú ý:0 ≤</m:t>
                      </m:r>
                      <m:r>
                        <a:rPr lang="ja-JP" altLang="en-US" sz="32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+mn-cs"/>
                        </a:rPr>
                        <m:t>𝛼</m:t>
                      </m:r>
                      <m:r>
                        <a:rPr lang="ja-JP" altLang="en-US" sz="32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≤</m:t>
                      </m:r>
                      <m:sSup>
                        <m:sSupPr>
                          <m:ctrlPr>
                            <a:rPr lang="en-US" altLang="ja-JP" sz="3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altLang="ja-JP" sz="3200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90</m:t>
                          </m:r>
                        </m:e>
                        <m:sup>
                          <m:r>
                            <a:rPr lang="en-US" altLang="ja-JP" sz="3200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altLang="ja-JP" sz="3200" dirty="0">
                  <a:solidFill>
                    <a:schemeClr val="tx1"/>
                  </a:solidFill>
                  <a:latin typeface="Times New Roman" pitchFamily="18" charset="0"/>
                  <a:ea typeface="Cambria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32" name="Tit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A0E3945-4087-4C55-949C-702E8154A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1600" y="3474985"/>
                <a:ext cx="7213600" cy="90094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Isosceles Triangle 21">
            <a:hlinkClick r:id="rId5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>
            <a:hlinkClick r:id="rId6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0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3" grpId="0"/>
      <p:bldP spid="14" grpId="0"/>
      <p:bldP spid="16" grpId="0"/>
      <p:bldP spid="19" grpId="0" animBg="1"/>
      <p:bldP spid="20" grpId="0"/>
      <p:bldP spid="21" grpId="0"/>
      <p:bldP spid="27" grpId="0" animBg="1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174166" y="89661"/>
            <a:ext cx="8432800" cy="9009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Góc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giữa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thẳng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mặt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phẳng</a:t>
            </a:r>
            <a:r>
              <a:rPr lang="en-US" altLang="ja-JP" sz="32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(P)</a:t>
            </a:r>
            <a:r>
              <a:rPr lang="en-US" altLang="ja-JP" sz="32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Parallelogram 4"/>
          <p:cNvSpPr/>
          <p:nvPr/>
        </p:nvSpPr>
        <p:spPr>
          <a:xfrm>
            <a:off x="6101080" y="2299855"/>
            <a:ext cx="5892800" cy="1625600"/>
          </a:xfrm>
          <a:prstGeom prst="parallelogram">
            <a:avLst>
              <a:gd name="adj" fmla="val 66667"/>
            </a:avLst>
          </a:prstGeom>
          <a:solidFill>
            <a:schemeClr val="accent1"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518400" y="1301766"/>
            <a:ext cx="1701800" cy="181088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223376" y="3124200"/>
            <a:ext cx="736600" cy="812800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80000">
            <a:off x="9933639" y="3955537"/>
            <a:ext cx="727075" cy="711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7416800" y="1003695"/>
            <a:ext cx="812800" cy="5961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8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6299200" y="3347590"/>
            <a:ext cx="812800" cy="5961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(P) </a:t>
            </a:r>
          </a:p>
        </p:txBody>
      </p:sp>
      <p:sp>
        <p:nvSpPr>
          <p:cNvPr id="24" name="Oval 23"/>
          <p:cNvSpPr/>
          <p:nvPr/>
        </p:nvSpPr>
        <p:spPr>
          <a:xfrm>
            <a:off x="7486996" y="1263143"/>
            <a:ext cx="121920" cy="1219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6911571" y="1098073"/>
            <a:ext cx="812800" cy="5961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6" name="Oval 25"/>
          <p:cNvSpPr/>
          <p:nvPr/>
        </p:nvSpPr>
        <p:spPr>
          <a:xfrm>
            <a:off x="9142152" y="3032764"/>
            <a:ext cx="121920" cy="1219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9047480" y="2734694"/>
            <a:ext cx="812800" cy="5961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M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7547956" y="1343795"/>
            <a:ext cx="60960" cy="181088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7539257" y="3071707"/>
            <a:ext cx="121920" cy="1219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6976533" y="2834597"/>
            <a:ext cx="812800" cy="5961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H</a:t>
            </a:r>
          </a:p>
        </p:txBody>
      </p:sp>
      <p:cxnSp>
        <p:nvCxnSpPr>
          <p:cNvPr id="33" name="Straight Connector 32"/>
          <p:cNvCxnSpPr>
            <a:stCxn id="31" idx="6"/>
            <a:endCxn id="26" idx="3"/>
          </p:cNvCxnSpPr>
          <p:nvPr/>
        </p:nvCxnSpPr>
        <p:spPr>
          <a:xfrm>
            <a:off x="7661178" y="3132667"/>
            <a:ext cx="1498829" cy="416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-32326" y="553225"/>
            <a:ext cx="3846484" cy="90094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Phương</a:t>
            </a:r>
            <a:r>
              <a:rPr lang="en-US" altLang="ja-JP" sz="32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ja-JP" sz="32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pháp</a:t>
            </a:r>
            <a:r>
              <a:rPr lang="en-US" altLang="ja-JP" sz="32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43" name="Arc 42"/>
          <p:cNvSpPr/>
          <p:nvPr/>
        </p:nvSpPr>
        <p:spPr>
          <a:xfrm rot="13963312">
            <a:off x="8740199" y="2647662"/>
            <a:ext cx="614379" cy="598740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/>
              <p:cNvSpPr txBox="1"/>
              <p:nvPr/>
            </p:nvSpPr>
            <p:spPr>
              <a:xfrm>
                <a:off x="8229600" y="2497841"/>
                <a:ext cx="608109" cy="615549"/>
              </a:xfrm>
              <a:prstGeom prst="rect">
                <a:avLst/>
              </a:prstGeom>
              <a:noFill/>
            </p:spPr>
            <p:txBody>
              <a:bodyPr wrap="none" lIns="121917" tIns="60958" rIns="121917" bIns="60958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2497841"/>
                <a:ext cx="608109" cy="61554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itle 1">
                <a:extLst>
                  <a:ext uri="{FF2B5EF4-FFF2-40B4-BE49-F238E27FC236}">
                    <a16:creationId xmlns="" xmlns:a16="http://schemas.microsoft.com/office/drawing/2014/main" id="{3A0E3945-4087-4C55-949C-702E8154AB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58245" y="1133225"/>
                <a:ext cx="4862484" cy="900940"/>
              </a:xfrm>
              <a:prstGeom prst="rect">
                <a:avLst/>
              </a:prstGeom>
            </p:spPr>
            <p:txBody>
              <a:bodyPr vert="horz" lIns="121917" tIns="60958" rIns="121917" bIns="60958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ja-JP" sz="3200" dirty="0" smtClean="0">
                    <a:solidFill>
                      <a:schemeClr val="tx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Bước 1: </a:t>
                </a:r>
                <a14:m>
                  <m:oMath xmlns:m="http://schemas.openxmlformats.org/officeDocument/2006/math"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𝑑</m:t>
                    </m:r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+mn-cs"/>
                      </a:rPr>
                      <m:t>∩</m:t>
                    </m:r>
                    <m:d>
                      <m:dPr>
                        <m:ctrlPr>
                          <a:rPr lang="en-US" altLang="ja-JP" sz="32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+mn-cs"/>
                          </a:rPr>
                        </m:ctrlPr>
                      </m:dPr>
                      <m:e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  <a:cs typeface="+mn-cs"/>
                          </a:rPr>
                          <m:t>𝑃</m:t>
                        </m:r>
                      </m:e>
                    </m:d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+mn-cs"/>
                      </a:rPr>
                      <m:t>=</m:t>
                    </m:r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+mn-cs"/>
                      </a:rPr>
                      <m:t>𝑀</m:t>
                    </m:r>
                  </m:oMath>
                </a14:m>
                <a:endParaRPr lang="en-US" altLang="ja-JP" sz="3200" dirty="0">
                  <a:solidFill>
                    <a:schemeClr val="tx1"/>
                  </a:solidFill>
                  <a:latin typeface="Times New Roman" pitchFamily="18" charset="0"/>
                  <a:ea typeface="Cambria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5" name="Tit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A0E3945-4087-4C55-949C-702E8154A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245" y="1133225"/>
                <a:ext cx="4862484" cy="900940"/>
              </a:xfrm>
              <a:prstGeom prst="rect">
                <a:avLst/>
              </a:prstGeom>
              <a:blipFill rotWithShape="1">
                <a:blip r:embed="rId3"/>
                <a:stretch>
                  <a:fillRect b="-3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itle 1">
                <a:extLst>
                  <a:ext uri="{FF2B5EF4-FFF2-40B4-BE49-F238E27FC236}">
                    <a16:creationId xmlns="" xmlns:a16="http://schemas.microsoft.com/office/drawing/2014/main" id="{3A0E3945-4087-4C55-949C-702E8154AB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917" y="1698755"/>
                <a:ext cx="5167284" cy="653669"/>
              </a:xfrm>
              <a:prstGeom prst="rect">
                <a:avLst/>
              </a:prstGeom>
            </p:spPr>
            <p:txBody>
              <a:bodyPr vert="horz" lIns="121917" tIns="60958" rIns="121917" bIns="60958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ja-JP" sz="3200" dirty="0" smtClean="0">
                    <a:solidFill>
                      <a:schemeClr val="tx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Bước 2: </a:t>
                </a:r>
                <a14:m>
                  <m:oMath xmlns:m="http://schemas.openxmlformats.org/officeDocument/2006/math"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𝐷</m:t>
                    </m:r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ự</m:t>
                    </m:r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𝑛𝑔</m:t>
                    </m:r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 </m:t>
                    </m:r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𝐴𝐻</m:t>
                    </m:r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 ⊥</m:t>
                    </m:r>
                    <m:d>
                      <m:dPr>
                        <m:ctrlPr>
                          <a:rPr lang="en-US" altLang="ja-JP" sz="3200" i="1">
                            <a:solidFill>
                              <a:schemeClr val="tx1"/>
                            </a:solidFill>
                            <a:latin typeface="Cambria Math"/>
                            <a:ea typeface="Cambria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/>
                            <a:ea typeface="Cambria" pitchFamily="18" charset="0"/>
                            <a:cs typeface="+mn-cs"/>
                          </a:rPr>
                          <m:t>𝑃</m:t>
                        </m:r>
                      </m:e>
                    </m:d>
                  </m:oMath>
                </a14:m>
                <a:endParaRPr lang="en-US" altLang="ja-JP" sz="3200" dirty="0">
                  <a:solidFill>
                    <a:schemeClr val="tx1"/>
                  </a:solidFill>
                  <a:latin typeface="Times New Roman" pitchFamily="18" charset="0"/>
                  <a:ea typeface="Cambria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6" name="Tit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A0E3945-4087-4C55-949C-702E8154A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17" y="1698755"/>
                <a:ext cx="5167284" cy="653669"/>
              </a:xfrm>
              <a:prstGeom prst="rect">
                <a:avLst/>
              </a:prstGeom>
              <a:blipFill rotWithShape="1">
                <a:blip r:embed="rId4"/>
                <a:stretch>
                  <a:fillRect t="-7477" b="-24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itle 1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3A0E3945-4087-4C55-949C-702E8154AB69}"/>
              </a:ext>
            </a:extLst>
          </p:cNvPr>
          <p:cNvSpPr txBox="1">
            <a:spLocks/>
          </p:cNvSpPr>
          <p:nvPr/>
        </p:nvSpPr>
        <p:spPr>
          <a:xfrm>
            <a:off x="-498301" y="2149764"/>
            <a:ext cx="8520084" cy="653669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( HM </a:t>
            </a:r>
            <a:r>
              <a:rPr lang="en-US" altLang="ja-JP" sz="28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là</a:t>
            </a:r>
            <a:r>
              <a:rPr lang="en-US" altLang="ja-JP" sz="28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ja-JP" sz="28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hình</a:t>
            </a:r>
            <a:r>
              <a:rPr lang="en-US" altLang="ja-JP" sz="28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ja-JP" sz="28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chiếu</a:t>
            </a:r>
            <a:r>
              <a:rPr lang="en-US" altLang="ja-JP" sz="28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ja-JP" sz="28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vuông</a:t>
            </a:r>
            <a:r>
              <a:rPr lang="en-US" altLang="ja-JP" sz="28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ja-JP" sz="28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góc</a:t>
            </a:r>
            <a:r>
              <a:rPr lang="en-US" altLang="ja-JP" sz="28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altLang="ja-JP" sz="28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của</a:t>
            </a:r>
            <a:r>
              <a:rPr lang="en-US" altLang="ja-JP" sz="28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AM </a:t>
            </a:r>
            <a:r>
              <a:rPr lang="en-US" altLang="ja-JP" sz="28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lên</a:t>
            </a:r>
            <a:r>
              <a:rPr lang="en-US" altLang="ja-JP" sz="28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(P)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itle 1">
                <a:extLst>
                  <a:ext uri="{FF2B5EF4-FFF2-40B4-BE49-F238E27FC236}">
                    <a16:creationId xmlns="" xmlns:a16="http://schemas.microsoft.com/office/drawing/2014/main" id="{3A0E3945-4087-4C55-949C-702E8154AB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93486" y="2613155"/>
                <a:ext cx="7010400" cy="653669"/>
              </a:xfrm>
              <a:prstGeom prst="rect">
                <a:avLst/>
              </a:prstGeom>
            </p:spPr>
            <p:txBody>
              <a:bodyPr vert="horz" lIns="121917" tIns="60958" rIns="121917" bIns="60958" rtlCol="0" anchor="ctr">
                <a:normAutofit lnSpcReduction="10000"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ja-JP" sz="3200" dirty="0" smtClean="0">
                    <a:solidFill>
                      <a:schemeClr val="tx1"/>
                    </a:solidFill>
                    <a:latin typeface="Times New Roman" pitchFamily="18" charset="0"/>
                    <a:ea typeface="Cambria" pitchFamily="18" charset="0"/>
                    <a:cs typeface="Times New Roman" pitchFamily="18" charset="0"/>
                  </a:rPr>
                  <a:t>Bước 3: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ja-JP" sz="3200" i="1">
                            <a:solidFill>
                              <a:schemeClr val="tx1"/>
                            </a:solidFill>
                            <a:latin typeface="Cambria Math"/>
                            <a:ea typeface="Cambria" pitchFamily="18" charset="0"/>
                            <a:cs typeface="+mn-cs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en-US" altLang="ja-JP" sz="32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" pitchFamily="18" charset="0"/>
                                <a:cs typeface="+mn-cs"/>
                              </a:rPr>
                              <m:t>𝑑</m:t>
                            </m:r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" pitchFamily="18" charset="0"/>
                                <a:cs typeface="+mn-cs"/>
                              </a:rPr>
                              <m:t>;(</m:t>
                            </m:r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" pitchFamily="18" charset="0"/>
                                <a:cs typeface="+mn-cs"/>
                              </a:rPr>
                              <m:t>𝑃</m:t>
                            </m:r>
                            <m:r>
                              <a:rPr lang="en-US" altLang="ja-JP" sz="3200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" pitchFamily="18" charset="0"/>
                                <a:cs typeface="+mn-cs"/>
                              </a:rPr>
                              <m:t>)</m:t>
                            </m:r>
                          </m:e>
                        </m:d>
                      </m:e>
                    </m:acc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ja-JP" sz="3200" i="1">
                            <a:solidFill>
                              <a:schemeClr val="tx1"/>
                            </a:solidFill>
                            <a:latin typeface="Cambria Math"/>
                            <a:ea typeface="Cambria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lang="en-US" altLang="ja-JP" sz="3200" b="0" i="1">
                            <a:solidFill>
                              <a:schemeClr val="tx1"/>
                            </a:solidFill>
                            <a:latin typeface="Cambria Math"/>
                            <a:ea typeface="Cambria" pitchFamily="18" charset="0"/>
                            <a:cs typeface="+mn-cs"/>
                          </a:rPr>
                          <m:t>𝐴𝑀𝐻</m:t>
                        </m:r>
                      </m:e>
                    </m:acc>
                    <m:r>
                      <a:rPr lang="en-US" altLang="ja-JP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=</m:t>
                    </m:r>
                    <m:r>
                      <a:rPr lang="ja-JP" altLang="en-US" sz="3200" b="0" i="1">
                        <a:solidFill>
                          <a:schemeClr val="tx1"/>
                        </a:solidFill>
                        <a:latin typeface="Cambria Math"/>
                        <a:ea typeface="Cambria" pitchFamily="18" charset="0"/>
                        <a:cs typeface="+mn-cs"/>
                      </a:rPr>
                      <m:t>𝛼</m:t>
                    </m:r>
                  </m:oMath>
                </a14:m>
                <a:endParaRPr lang="en-US" altLang="ja-JP" sz="3200" dirty="0">
                  <a:solidFill>
                    <a:schemeClr val="tx1"/>
                  </a:solidFill>
                  <a:latin typeface="Times New Roman" pitchFamily="18" charset="0"/>
                  <a:ea typeface="Cambria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8" name="Tit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A0E3945-4087-4C55-949C-702E8154A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3486" y="2613155"/>
                <a:ext cx="7010400" cy="653669"/>
              </a:xfrm>
              <a:prstGeom prst="rect">
                <a:avLst/>
              </a:prstGeom>
              <a:blipFill rotWithShape="1">
                <a:blip r:embed="rId5"/>
                <a:stretch>
                  <a:fillRect t="-8411" b="-23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itle 1">
                <a:extLst>
                  <a:ext uri="{FF2B5EF4-FFF2-40B4-BE49-F238E27FC236}">
                    <a16:creationId xmlns="" xmlns:a16="http://schemas.microsoft.com/office/drawing/2014/main" id="{3A0E3945-4087-4C55-949C-702E8154AB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624112" y="3134749"/>
                <a:ext cx="5694219" cy="707767"/>
              </a:xfrm>
              <a:prstGeom prst="rect">
                <a:avLst/>
              </a:prstGeom>
            </p:spPr>
            <p:txBody>
              <a:bodyPr vert="horz" lIns="121917" tIns="60958" rIns="121917" bIns="60958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" pitchFamily="18" charset="0"/>
                          <a:cs typeface="+mn-cs"/>
                        </a:rPr>
                        <m:t>𝐶h</m:t>
                      </m:r>
                      <m:r>
                        <a:rPr lang="en-US" altLang="ja-JP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" pitchFamily="18" charset="0"/>
                          <a:cs typeface="+mn-cs"/>
                        </a:rPr>
                        <m:t>ú ý:0 ≤</m:t>
                      </m:r>
                      <m:r>
                        <a:rPr lang="ja-JP" altLang="en-US" sz="32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+mn-cs"/>
                        </a:rPr>
                        <m:t>𝛼</m:t>
                      </m:r>
                      <m:r>
                        <a:rPr lang="ja-JP" altLang="en-US" sz="32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≤</m:t>
                      </m:r>
                      <m:sSup>
                        <m:sSupPr>
                          <m:ctrlPr>
                            <a:rPr lang="en-US" altLang="ja-JP" sz="3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altLang="ja-JP" sz="3200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90</m:t>
                          </m:r>
                        </m:e>
                        <m:sup>
                          <m:r>
                            <a:rPr lang="en-US" altLang="ja-JP" sz="3200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altLang="ja-JP" sz="3200" dirty="0">
                  <a:solidFill>
                    <a:schemeClr val="tx1"/>
                  </a:solidFill>
                  <a:latin typeface="Times New Roman" pitchFamily="18" charset="0"/>
                  <a:ea typeface="Cambria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9" name="Title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A0E3945-4087-4C55-949C-702E8154A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4112" y="3134749"/>
                <a:ext cx="5694219" cy="70776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Isosceles Triangle 28">
            <a:hlinkClick r:id="rId7" action="ppaction://hlinksldjump"/>
          </p:cNvPr>
          <p:cNvSpPr/>
          <p:nvPr/>
        </p:nvSpPr>
        <p:spPr>
          <a:xfrm rot="16200000">
            <a:off x="10795909" y="5825699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hlinkClick r:id="rId8" action="ppaction://hlinksldjump"/>
          </p:cNvPr>
          <p:cNvSpPr/>
          <p:nvPr/>
        </p:nvSpPr>
        <p:spPr>
          <a:xfrm rot="5400000">
            <a:off x="11292861" y="5832327"/>
            <a:ext cx="532864" cy="410857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8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24" grpId="0" animBg="1"/>
      <p:bldP spid="25" grpId="0"/>
      <p:bldP spid="26" grpId="0" animBg="1"/>
      <p:bldP spid="27" grpId="0"/>
      <p:bldP spid="31" grpId="0" animBg="1"/>
      <p:bldP spid="32" grpId="0"/>
      <p:bldP spid="37" grpId="0"/>
      <p:bldP spid="43" grpId="0" animBg="1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~present</Template>
  <TotalTime>2162</TotalTime>
  <Words>5133</Words>
  <PresentationFormat>Custom</PresentationFormat>
  <Paragraphs>692</Paragraphs>
  <Slides>73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Office Theme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2019-10-01T03:04:33Z</dcterms:created>
  <dcterms:modified xsi:type="dcterms:W3CDTF">2020-02-20T08:47:37Z</dcterms:modified>
</cp:coreProperties>
</file>