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67"/>
  </p:notesMasterIdLst>
  <p:sldIdLst>
    <p:sldId id="256" r:id="rId2"/>
    <p:sldId id="257" r:id="rId3"/>
    <p:sldId id="266" r:id="rId4"/>
    <p:sldId id="260" r:id="rId5"/>
    <p:sldId id="267" r:id="rId6"/>
    <p:sldId id="268" r:id="rId7"/>
    <p:sldId id="261" r:id="rId8"/>
    <p:sldId id="269" r:id="rId9"/>
    <p:sldId id="262" r:id="rId10"/>
    <p:sldId id="263" r:id="rId11"/>
    <p:sldId id="264" r:id="rId12"/>
    <p:sldId id="270" r:id="rId13"/>
    <p:sldId id="271" r:id="rId14"/>
    <p:sldId id="265" r:id="rId15"/>
    <p:sldId id="272" r:id="rId16"/>
    <p:sldId id="273" r:id="rId17"/>
    <p:sldId id="274" r:id="rId18"/>
    <p:sldId id="275" r:id="rId19"/>
    <p:sldId id="259"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2" r:id="rId36"/>
    <p:sldId id="293" r:id="rId37"/>
    <p:sldId id="294" r:id="rId38"/>
    <p:sldId id="295" r:id="rId39"/>
    <p:sldId id="296" r:id="rId40"/>
    <p:sldId id="297" r:id="rId41"/>
    <p:sldId id="291"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58" r:id="rId66"/>
  </p:sldIdLst>
  <p:sldSz cx="18288000" cy="10287000"/>
  <p:notesSz cx="6858000" cy="9144000"/>
  <p:embeddedFontLst>
    <p:embeddedFont>
      <p:font typeface="Calibri" panose="020F0502020204030204" pitchFamily="34" charset="0"/>
      <p:regular r:id="rId68"/>
      <p:bold r:id="rId69"/>
      <p:italic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DEC"/>
    <a:srgbClr val="F6E7E6"/>
    <a:srgbClr val="EFF4E4"/>
    <a:srgbClr val="934BC9"/>
    <a:srgbClr val="FFF4D1"/>
    <a:srgbClr val="EDF6F9"/>
    <a:srgbClr val="F0E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447" autoAdjust="0"/>
  </p:normalViewPr>
  <p:slideViewPr>
    <p:cSldViewPr>
      <p:cViewPr varScale="1">
        <p:scale>
          <a:sx n="41" d="100"/>
          <a:sy n="41" d="100"/>
        </p:scale>
        <p:origin x="99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12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BD2D5-F2C3-4A22-8162-806D0259310B}"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C6BC67-43BC-4092-8E54-A85405C21749}" type="slidenum">
              <a:rPr lang="en-US" smtClean="0"/>
              <a:t>‹#›</a:t>
            </a:fld>
            <a:endParaRPr lang="en-US"/>
          </a:p>
        </p:txBody>
      </p:sp>
    </p:spTree>
    <p:extLst>
      <p:ext uri="{BB962C8B-B14F-4D97-AF65-F5344CB8AC3E}">
        <p14:creationId xmlns:p14="http://schemas.microsoft.com/office/powerpoint/2010/main" val="1482979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5.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svg"/><Relationship Id="rId7"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svg"/><Relationship Id="rId7" Type="http://schemas.openxmlformats.org/officeDocument/2006/relationships/image" Target="../media/image4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47.sv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6.svg"/><Relationship Id="rId7" Type="http://schemas.openxmlformats.org/officeDocument/2006/relationships/image" Target="../media/image5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svg"/><Relationship Id="rId7"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svg"/><Relationship Id="rId7"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8.svg"/><Relationship Id="rId7" Type="http://schemas.openxmlformats.org/officeDocument/2006/relationships/image" Target="../media/image5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4.svg"/><Relationship Id="rId10" Type="http://schemas.openxmlformats.org/officeDocument/2006/relationships/image" Target="../media/image61.png"/><Relationship Id="rId4" Type="http://schemas.openxmlformats.org/officeDocument/2006/relationships/image" Target="../media/image3.png"/><Relationship Id="rId9" Type="http://schemas.openxmlformats.org/officeDocument/2006/relationships/image" Target="../media/image60.svg"/></Relationships>
</file>

<file path=ppt/slides/_rels/slide19.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sv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sv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sv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svg"/><Relationship Id="rId7" Type="http://schemas.openxmlformats.org/officeDocument/2006/relationships/image" Target="../media/image7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4.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4.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svg"/><Relationship Id="rId7" Type="http://schemas.openxmlformats.org/officeDocument/2006/relationships/image" Target="../media/image4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47.sv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4.svg"/><Relationship Id="rId7" Type="http://schemas.openxmlformats.org/officeDocument/2006/relationships/image" Target="../media/image2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svg"/><Relationship Id="rId10" Type="http://schemas.openxmlformats.org/officeDocument/2006/relationships/image" Target="../media/image85.jpeg"/><Relationship Id="rId4" Type="http://schemas.openxmlformats.org/officeDocument/2006/relationships/image" Target="../media/image5.png"/><Relationship Id="rId9" Type="http://schemas.openxmlformats.org/officeDocument/2006/relationships/image" Target="../media/image84.jpeg"/></Relationships>
</file>

<file path=ppt/slides/_rels/slide32.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4.svg"/><Relationship Id="rId7" Type="http://schemas.openxmlformats.org/officeDocument/2006/relationships/image" Target="../media/image2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svg"/><Relationship Id="rId10" Type="http://schemas.openxmlformats.org/officeDocument/2006/relationships/image" Target="../media/image88.png"/><Relationship Id="rId4" Type="http://schemas.openxmlformats.org/officeDocument/2006/relationships/image" Target="../media/image5.png"/><Relationship Id="rId9" Type="http://schemas.openxmlformats.org/officeDocument/2006/relationships/image" Target="../media/image87.jpeg"/></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svg"/><Relationship Id="rId7" Type="http://schemas.openxmlformats.org/officeDocument/2006/relationships/image" Target="../media/image9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 Id="rId9" Type="http://schemas.openxmlformats.org/officeDocument/2006/relationships/image" Target="../media/image9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7.svg"/></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4.svg"/><Relationship Id="rId7" Type="http://schemas.openxmlformats.org/officeDocument/2006/relationships/image" Target="../media/image10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103.svg"/></Relationships>
</file>

<file path=ppt/slides/_rels/slide3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6.sv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svg"/><Relationship Id="rId3" Type="http://schemas.openxmlformats.org/officeDocument/2006/relationships/image" Target="../media/image4.svg"/><Relationship Id="rId7" Type="http://schemas.openxmlformats.org/officeDocument/2006/relationships/image" Target="../media/image107.svg"/><Relationship Id="rId12" Type="http://schemas.openxmlformats.org/officeDocument/2006/relationships/image" Target="../media/image1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11.svg"/><Relationship Id="rId5" Type="http://schemas.openxmlformats.org/officeDocument/2006/relationships/image" Target="../media/image6.svg"/><Relationship Id="rId10" Type="http://schemas.openxmlformats.org/officeDocument/2006/relationships/image" Target="../media/image110.png"/><Relationship Id="rId4" Type="http://schemas.openxmlformats.org/officeDocument/2006/relationships/image" Target="../media/image5.png"/><Relationship Id="rId9" Type="http://schemas.openxmlformats.org/officeDocument/2006/relationships/image" Target="../media/image109.svg"/></Relationships>
</file>

<file path=ppt/slides/_rels/slide39.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8.svg"/><Relationship Id="rId7" Type="http://schemas.openxmlformats.org/officeDocument/2006/relationships/image" Target="../media/image11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4.svg"/><Relationship Id="rId10" Type="http://schemas.openxmlformats.org/officeDocument/2006/relationships/image" Target="../media/image118.jpeg"/><Relationship Id="rId4" Type="http://schemas.openxmlformats.org/officeDocument/2006/relationships/image" Target="../media/image3.png"/><Relationship Id="rId9" Type="http://schemas.openxmlformats.org/officeDocument/2006/relationships/image" Target="../media/image117.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svg"/><Relationship Id="rId7" Type="http://schemas.openxmlformats.org/officeDocument/2006/relationships/image" Target="../media/image4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47.svg"/></Relationships>
</file>

<file path=ppt/slides/_rels/slide4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6.sv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4.svg"/><Relationship Id="rId7" Type="http://schemas.openxmlformats.org/officeDocument/2006/relationships/image" Target="../media/image5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23.svg"/></Relationships>
</file>

<file path=ppt/slides/_rels/slide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15.svg"/><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15.svg"/><Relationship Id="rId4" Type="http://schemas.openxmlformats.org/officeDocument/2006/relationships/image" Target="../media/image114.png"/></Relationships>
</file>

<file path=ppt/slides/_rels/slide4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6.sv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4.svg"/><Relationship Id="rId7" Type="http://schemas.openxmlformats.org/officeDocument/2006/relationships/image" Target="../media/image5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23.sv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sv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2.svg"/><Relationship Id="rId3" Type="http://schemas.openxmlformats.org/officeDocument/2006/relationships/image" Target="../media/image4.svg"/><Relationship Id="rId7" Type="http://schemas.openxmlformats.org/officeDocument/2006/relationships/image" Target="../media/image128.svg"/><Relationship Id="rId12" Type="http://schemas.openxmlformats.org/officeDocument/2006/relationships/image" Target="../media/image131.png"/><Relationship Id="rId2" Type="http://schemas.openxmlformats.org/officeDocument/2006/relationships/image" Target="../media/image3.png"/><Relationship Id="rId16"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51.svg"/><Relationship Id="rId5" Type="http://schemas.openxmlformats.org/officeDocument/2006/relationships/image" Target="../media/image6.svg"/><Relationship Id="rId15" Type="http://schemas.openxmlformats.org/officeDocument/2006/relationships/image" Target="../media/image123.svg"/><Relationship Id="rId10" Type="http://schemas.openxmlformats.org/officeDocument/2006/relationships/image" Target="../media/image50.png"/><Relationship Id="rId4" Type="http://schemas.openxmlformats.org/officeDocument/2006/relationships/image" Target="../media/image5.png"/><Relationship Id="rId9" Type="http://schemas.openxmlformats.org/officeDocument/2006/relationships/image" Target="../media/image130.svg"/><Relationship Id="rId14" Type="http://schemas.openxmlformats.org/officeDocument/2006/relationships/image" Target="../media/image122.png"/></Relationships>
</file>

<file path=ppt/slides/_rels/slide51.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2.svg"/><Relationship Id="rId3" Type="http://schemas.openxmlformats.org/officeDocument/2006/relationships/image" Target="../media/image4.svg"/><Relationship Id="rId7" Type="http://schemas.openxmlformats.org/officeDocument/2006/relationships/image" Target="../media/image128.svg"/><Relationship Id="rId12" Type="http://schemas.openxmlformats.org/officeDocument/2006/relationships/image" Target="../media/image131.png"/><Relationship Id="rId2" Type="http://schemas.openxmlformats.org/officeDocument/2006/relationships/image" Target="../media/image3.png"/><Relationship Id="rId16"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51.svg"/><Relationship Id="rId5" Type="http://schemas.openxmlformats.org/officeDocument/2006/relationships/image" Target="../media/image6.svg"/><Relationship Id="rId15" Type="http://schemas.openxmlformats.org/officeDocument/2006/relationships/image" Target="../media/image123.svg"/><Relationship Id="rId10" Type="http://schemas.openxmlformats.org/officeDocument/2006/relationships/image" Target="../media/image50.png"/><Relationship Id="rId4" Type="http://schemas.openxmlformats.org/officeDocument/2006/relationships/image" Target="../media/image5.png"/><Relationship Id="rId9" Type="http://schemas.openxmlformats.org/officeDocument/2006/relationships/image" Target="../media/image130.svg"/><Relationship Id="rId14" Type="http://schemas.openxmlformats.org/officeDocument/2006/relationships/image" Target="../media/image122.png"/></Relationships>
</file>

<file path=ppt/slides/_rels/slide5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6.svg"/><Relationship Id="rId7" Type="http://schemas.openxmlformats.org/officeDocument/2006/relationships/image" Target="../media/image5.png"/><Relationship Id="rId12" Type="http://schemas.openxmlformats.org/officeDocument/2006/relationships/image" Target="../media/image11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7.svg"/><Relationship Id="rId11" Type="http://schemas.openxmlformats.org/officeDocument/2006/relationships/image" Target="../media/image112.png"/><Relationship Id="rId5" Type="http://schemas.openxmlformats.org/officeDocument/2006/relationships/image" Target="../media/image136.png"/><Relationship Id="rId10" Type="http://schemas.openxmlformats.org/officeDocument/2006/relationships/image" Target="../media/image4.svg"/><Relationship Id="rId4" Type="http://schemas.openxmlformats.org/officeDocument/2006/relationships/image" Target="../media/image135.png"/><Relationship Id="rId9" Type="http://schemas.openxmlformats.org/officeDocument/2006/relationships/image" Target="../media/image3.png"/></Relationships>
</file>

<file path=ppt/slides/_rels/slide5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4.svg"/><Relationship Id="rId7" Type="http://schemas.openxmlformats.org/officeDocument/2006/relationships/image" Target="../media/image13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41.svg"/></Relationships>
</file>

<file path=ppt/slides/_rels/slide5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45.jpeg"/><Relationship Id="rId3" Type="http://schemas.openxmlformats.org/officeDocument/2006/relationships/image" Target="../media/image6.svg"/><Relationship Id="rId7" Type="http://schemas.openxmlformats.org/officeDocument/2006/relationships/image" Target="../media/image51.svg"/><Relationship Id="rId12" Type="http://schemas.openxmlformats.org/officeDocument/2006/relationships/image" Target="../media/image144.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43.jpeg"/><Relationship Id="rId5" Type="http://schemas.openxmlformats.org/officeDocument/2006/relationships/image" Target="../media/image130.svg"/><Relationship Id="rId10" Type="http://schemas.openxmlformats.org/officeDocument/2006/relationships/image" Target="../media/image142.jpeg"/><Relationship Id="rId4" Type="http://schemas.openxmlformats.org/officeDocument/2006/relationships/image" Target="../media/image129.png"/><Relationship Id="rId9" Type="http://schemas.openxmlformats.org/officeDocument/2006/relationships/image" Target="../media/image4.svg"/></Relationships>
</file>

<file path=ppt/slides/_rels/slide5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5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47.jpeg"/><Relationship Id="rId5" Type="http://schemas.openxmlformats.org/officeDocument/2006/relationships/image" Target="../media/image130.svg"/><Relationship Id="rId10" Type="http://schemas.openxmlformats.org/officeDocument/2006/relationships/image" Target="../media/image146.jpeg"/><Relationship Id="rId4" Type="http://schemas.openxmlformats.org/officeDocument/2006/relationships/image" Target="../media/image129.png"/><Relationship Id="rId9" Type="http://schemas.openxmlformats.org/officeDocument/2006/relationships/image" Target="../media/image4.svg"/></Relationships>
</file>

<file path=ppt/slides/_rels/slide5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svg"/><Relationship Id="rId7" Type="http://schemas.openxmlformats.org/officeDocument/2006/relationships/image" Target="../media/image4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47.svg"/></Relationships>
</file>

<file path=ppt/slides/_rels/slide57.xml.rels><?xml version="1.0" encoding="UTF-8" standalone="yes"?>
<Relationships xmlns="http://schemas.openxmlformats.org/package/2006/relationships"><Relationship Id="rId8" Type="http://schemas.openxmlformats.org/officeDocument/2006/relationships/image" Target="../media/image152.svg"/><Relationship Id="rId3" Type="http://schemas.openxmlformats.org/officeDocument/2006/relationships/image" Target="../media/image4.svg"/><Relationship Id="rId7" Type="http://schemas.openxmlformats.org/officeDocument/2006/relationships/image" Target="../media/image15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0.svg"/><Relationship Id="rId5" Type="http://schemas.openxmlformats.org/officeDocument/2006/relationships/image" Target="../media/image149.png"/><Relationship Id="rId10" Type="http://schemas.openxmlformats.org/officeDocument/2006/relationships/image" Target="../media/image154.svg"/><Relationship Id="rId4" Type="http://schemas.openxmlformats.org/officeDocument/2006/relationships/image" Target="../media/image148.png"/><Relationship Id="rId9" Type="http://schemas.openxmlformats.org/officeDocument/2006/relationships/image" Target="../media/image153.png"/></Relationships>
</file>

<file path=ppt/slides/_rels/slide5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4.svg"/><Relationship Id="rId7" Type="http://schemas.openxmlformats.org/officeDocument/2006/relationships/image" Target="../media/image5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23.svg"/></Relationships>
</file>

<file path=ppt/slides/_rels/slide5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15.svg"/><Relationship Id="rId4" Type="http://schemas.openxmlformats.org/officeDocument/2006/relationships/image" Target="../media/image114.png"/></Relationships>
</file>

<file path=ppt/slides/_rels/slide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15.svg"/><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7.jpeg"/><Relationship Id="rId5" Type="http://schemas.openxmlformats.org/officeDocument/2006/relationships/image" Target="../media/image115.svg"/><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1.svg"/><Relationship Id="rId4" Type="http://schemas.openxmlformats.org/officeDocument/2006/relationships/image" Target="../media/image140.png"/></Relationships>
</file>

<file path=ppt/slides/_rels/slide6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23.png"/><Relationship Id="rId4" Type="http://schemas.openxmlformats.org/officeDocument/2006/relationships/image" Target="../media/image28.sv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grpSp>
        <p:nvGrpSpPr>
          <p:cNvPr id="2" name="Group 2"/>
          <p:cNvGrpSpPr/>
          <p:nvPr/>
        </p:nvGrpSpPr>
        <p:grpSpPr>
          <a:xfrm>
            <a:off x="2138167" y="587686"/>
            <a:ext cx="12762256" cy="9699314"/>
            <a:chOff x="0" y="0"/>
            <a:chExt cx="17016341" cy="12932419"/>
          </a:xfrm>
        </p:grpSpPr>
        <p:grpSp>
          <p:nvGrpSpPr>
            <p:cNvPr id="3" name="Group 3"/>
            <p:cNvGrpSpPr/>
            <p:nvPr/>
          </p:nvGrpSpPr>
          <p:grpSpPr>
            <a:xfrm rot="-1102305">
              <a:off x="8978608" y="10406571"/>
              <a:ext cx="3574726" cy="1395737"/>
              <a:chOff x="0" y="0"/>
              <a:chExt cx="706119" cy="275701"/>
            </a:xfrm>
          </p:grpSpPr>
          <p:sp>
            <p:nvSpPr>
              <p:cNvPr id="4" name="Freeform 4"/>
              <p:cNvSpPr/>
              <p:nvPr/>
            </p:nvSpPr>
            <p:spPr>
              <a:xfrm>
                <a:off x="0" y="0"/>
                <a:ext cx="706119" cy="275701"/>
              </a:xfrm>
              <a:custGeom>
                <a:avLst/>
                <a:gdLst/>
                <a:ahLst/>
                <a:cxnLst/>
                <a:rect l="l" t="t" r="r" b="b"/>
                <a:pathLst>
                  <a:path w="706119" h="275701">
                    <a:moveTo>
                      <a:pt x="0" y="0"/>
                    </a:moveTo>
                    <a:lnTo>
                      <a:pt x="706119" y="0"/>
                    </a:lnTo>
                    <a:lnTo>
                      <a:pt x="706119" y="275701"/>
                    </a:lnTo>
                    <a:lnTo>
                      <a:pt x="0" y="275701"/>
                    </a:lnTo>
                    <a:lnTo>
                      <a:pt x="0" y="0"/>
                    </a:lnTo>
                  </a:path>
                </a:pathLst>
              </a:custGeom>
              <a:solidFill>
                <a:srgbClr val="FFFAE7"/>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3276"/>
                  </a:lnSpc>
                </a:pPr>
                <a:endParaRPr/>
              </a:p>
            </p:txBody>
          </p:sp>
        </p:grpSp>
      </p:grpSp>
      <p:sp>
        <p:nvSpPr>
          <p:cNvPr id="8" name="Freeform 8"/>
          <p:cNvSpPr/>
          <p:nvPr/>
        </p:nvSpPr>
        <p:spPr>
          <a:xfrm flipH="1">
            <a:off x="14478000" y="6210300"/>
            <a:ext cx="3799114" cy="4781340"/>
          </a:xfrm>
          <a:custGeom>
            <a:avLst/>
            <a:gdLst/>
            <a:ahLst/>
            <a:cxnLst/>
            <a:rect l="l" t="t" r="r" b="b"/>
            <a:pathLst>
              <a:path w="4273508" h="5467140">
                <a:moveTo>
                  <a:pt x="4273509" y="0"/>
                </a:moveTo>
                <a:lnTo>
                  <a:pt x="0" y="0"/>
                </a:lnTo>
                <a:lnTo>
                  <a:pt x="0" y="5467140"/>
                </a:lnTo>
                <a:lnTo>
                  <a:pt x="4273509" y="5467140"/>
                </a:lnTo>
                <a:lnTo>
                  <a:pt x="4273509" y="0"/>
                </a:lnTo>
                <a:close/>
              </a:path>
            </a:pathLst>
          </a:custGeom>
          <a:blipFill>
            <a:blip r:embed="rId2">
              <a:extLst>
                <a:ext uri="{96DAC541-7B7A-43D3-8B79-37D633B846F1}">
                  <asvg:svgBlip xmlns:asvg="http://schemas.microsoft.com/office/drawing/2016/SVG/main" r:embed="rId3"/>
                </a:ext>
              </a:extLst>
            </a:blip>
            <a:stretch>
              <a:fillRect b="-81400"/>
            </a:stretch>
          </a:blipFill>
        </p:spPr>
        <p:txBody>
          <a:bodyPr/>
          <a:lstStyle/>
          <a:p>
            <a:endParaRPr lang="en-US"/>
          </a:p>
        </p:txBody>
      </p:sp>
      <p:sp>
        <p:nvSpPr>
          <p:cNvPr id="9" name="Freeform 9"/>
          <p:cNvSpPr/>
          <p:nvPr/>
        </p:nvSpPr>
        <p:spPr>
          <a:xfrm>
            <a:off x="16585954" y="-211862"/>
            <a:ext cx="2116368" cy="2072277"/>
          </a:xfrm>
          <a:custGeom>
            <a:avLst/>
            <a:gdLst/>
            <a:ahLst/>
            <a:cxnLst/>
            <a:rect l="l" t="t" r="r" b="b"/>
            <a:pathLst>
              <a:path w="2116368" h="2072277">
                <a:moveTo>
                  <a:pt x="0" y="0"/>
                </a:moveTo>
                <a:lnTo>
                  <a:pt x="2116368" y="0"/>
                </a:lnTo>
                <a:lnTo>
                  <a:pt x="2116368" y="2072277"/>
                </a:lnTo>
                <a:lnTo>
                  <a:pt x="0" y="20722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2351199">
            <a:off x="-735148" y="-871613"/>
            <a:ext cx="2626737" cy="2918597"/>
          </a:xfrm>
          <a:custGeom>
            <a:avLst/>
            <a:gdLst/>
            <a:ahLst/>
            <a:cxnLst/>
            <a:rect l="l" t="t" r="r" b="b"/>
            <a:pathLst>
              <a:path w="2626737" h="2918597">
                <a:moveTo>
                  <a:pt x="0" y="0"/>
                </a:moveTo>
                <a:lnTo>
                  <a:pt x="2626737" y="0"/>
                </a:lnTo>
                <a:lnTo>
                  <a:pt x="2626737" y="2918597"/>
                </a:lnTo>
                <a:lnTo>
                  <a:pt x="0" y="29185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611697">
            <a:off x="16767112" y="154694"/>
            <a:ext cx="1946054" cy="2220601"/>
          </a:xfrm>
          <a:custGeom>
            <a:avLst/>
            <a:gdLst/>
            <a:ahLst/>
            <a:cxnLst/>
            <a:rect l="l" t="t" r="r" b="b"/>
            <a:pathLst>
              <a:path w="1946054" h="2220601">
                <a:moveTo>
                  <a:pt x="0" y="0"/>
                </a:moveTo>
                <a:lnTo>
                  <a:pt x="1946054" y="0"/>
                </a:lnTo>
                <a:lnTo>
                  <a:pt x="1946054" y="2220600"/>
                </a:lnTo>
                <a:lnTo>
                  <a:pt x="0" y="22206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13846" y="8428707"/>
            <a:ext cx="2096699" cy="2053018"/>
          </a:xfrm>
          <a:custGeom>
            <a:avLst/>
            <a:gdLst/>
            <a:ahLst/>
            <a:cxnLst/>
            <a:rect l="l" t="t" r="r" b="b"/>
            <a:pathLst>
              <a:path w="2096699" h="2053018">
                <a:moveTo>
                  <a:pt x="0" y="0"/>
                </a:moveTo>
                <a:lnTo>
                  <a:pt x="2096699" y="0"/>
                </a:lnTo>
                <a:lnTo>
                  <a:pt x="2096699" y="2053018"/>
                </a:lnTo>
                <a:lnTo>
                  <a:pt x="0" y="2053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16382989" y="-175199"/>
            <a:ext cx="1883240" cy="1844006"/>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3">
            <a:extLst>
              <a:ext uri="{FF2B5EF4-FFF2-40B4-BE49-F238E27FC236}">
                <a16:creationId xmlns:a16="http://schemas.microsoft.com/office/drawing/2014/main" id="{07AAB7B3-F6C5-D1CA-D306-EC076EF236E2}"/>
              </a:ext>
            </a:extLst>
          </p:cNvPr>
          <p:cNvSpPr/>
          <p:nvPr/>
        </p:nvSpPr>
        <p:spPr>
          <a:xfrm>
            <a:off x="636813" y="2563284"/>
            <a:ext cx="17068800" cy="7188468"/>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3702639-019D-337F-6E96-04733A07B389}"/>
              </a:ext>
            </a:extLst>
          </p:cNvPr>
          <p:cNvSpPr txBox="1"/>
          <p:nvPr/>
        </p:nvSpPr>
        <p:spPr>
          <a:xfrm>
            <a:off x="6457121" y="3095462"/>
            <a:ext cx="10561869" cy="612411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Các mục tiêu của chủ đề không chỉ thực hiện trong giờ </a:t>
            </a:r>
            <a:r>
              <a:rPr lang="vi-VN" sz="3800" i="1">
                <a:solidFill>
                  <a:srgbClr val="000000"/>
                </a:solidFill>
                <a:latin typeface="Arial" panose="020B0604020202020204" pitchFamily="34" charset="0"/>
                <a:ea typeface="Calibri" panose="020F0502020204030204" pitchFamily="34" charset="0"/>
                <a:cs typeface="Arial" panose="020B0604020202020204" pitchFamily="34" charset="0"/>
              </a:rPr>
              <a:t>Hoạt động giáo dục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mà còn được rèn luyện trong các giờ </a:t>
            </a:r>
            <a:r>
              <a:rPr lang="vi-VN" sz="3800" i="1">
                <a:solidFill>
                  <a:srgbClr val="000000"/>
                </a:solidFill>
                <a:latin typeface="Arial" panose="020B0604020202020204" pitchFamily="34" charset="0"/>
                <a:ea typeface="Calibri" panose="020F0502020204030204" pitchFamily="34" charset="0"/>
                <a:cs typeface="Arial" panose="020B0604020202020204" pitchFamily="34" charset="0"/>
              </a:rPr>
              <a:t>Sinh hoạt lớp</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800" i="1">
                <a:solidFill>
                  <a:srgbClr val="000000"/>
                </a:solidFill>
                <a:latin typeface="Arial" panose="020B0604020202020204" pitchFamily="34" charset="0"/>
                <a:ea typeface="Calibri" panose="020F0502020204030204" pitchFamily="34" charset="0"/>
                <a:cs typeface="Arial" panose="020B0604020202020204" pitchFamily="34" charset="0"/>
              </a:rPr>
              <a:t>Sinh hoạt dưới cờ</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và hoạt động ngoại khóa khác. </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Các em cần tham gia đầy đủ, tích cực vào các hoạt động tập thể và vận dụng rèn luyện vào cuộc sống</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
        <p:nvSpPr>
          <p:cNvPr id="26" name="Line Callout 1 (Border and Accent Bar) 3">
            <a:extLst>
              <a:ext uri="{FF2B5EF4-FFF2-40B4-BE49-F238E27FC236}">
                <a16:creationId xmlns:a16="http://schemas.microsoft.com/office/drawing/2014/main" id="{68E73D74-6C6B-2432-CEA2-DB6A0131F1E5}"/>
              </a:ext>
            </a:extLst>
          </p:cNvPr>
          <p:cNvSpPr/>
          <p:nvPr/>
        </p:nvSpPr>
        <p:spPr>
          <a:xfrm>
            <a:off x="318630" y="535248"/>
            <a:ext cx="12711570" cy="1484052"/>
          </a:xfrm>
          <a:prstGeom prst="accentBorderCallout1">
            <a:avLst>
              <a:gd name="adj1" fmla="val 18750"/>
              <a:gd name="adj2" fmla="val -3127"/>
              <a:gd name="adj3" fmla="val 17954"/>
              <a:gd name="adj4" fmla="val -17509"/>
            </a:avLst>
          </a:prstGeom>
          <a:solidFill>
            <a:schemeClr val="bg1"/>
          </a:solidFill>
          <a:ln>
            <a:solidFill>
              <a:schemeClr val="accent4">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accent4">
                    <a:lumMod val="50000"/>
                  </a:schemeClr>
                </a:solidFill>
                <a:latin typeface="Arial" panose="020B0604020202020204" pitchFamily="34" charset="0"/>
                <a:cs typeface="Arial" panose="020B0604020202020204" pitchFamily="34" charset="0"/>
              </a:rPr>
              <a:t>Định hướng </a:t>
            </a:r>
            <a:r>
              <a:rPr lang="en-US" sz="4400" b="1">
                <a:solidFill>
                  <a:schemeClr val="accent4">
                    <a:lumMod val="50000"/>
                  </a:schemeClr>
                </a:solidFill>
                <a:latin typeface="Arial" panose="020B0604020202020204" pitchFamily="34" charset="0"/>
                <a:cs typeface="Arial" panose="020B0604020202020204" pitchFamily="34" charset="0"/>
              </a:rPr>
              <a:t>nội dung của</a:t>
            </a:r>
            <a:r>
              <a:rPr lang="vi-VN" sz="4400" b="1">
                <a:solidFill>
                  <a:schemeClr val="accent4">
                    <a:lumMod val="50000"/>
                  </a:schemeClr>
                </a:solidFill>
                <a:latin typeface="Arial" panose="020B0604020202020204" pitchFamily="34" charset="0"/>
                <a:cs typeface="Arial" panose="020B0604020202020204" pitchFamily="34" charset="0"/>
              </a:rPr>
              <a:t> </a:t>
            </a:r>
            <a:r>
              <a:rPr lang="en-US" sz="4400" b="1">
                <a:solidFill>
                  <a:schemeClr val="accent4">
                    <a:lumMod val="50000"/>
                  </a:schemeClr>
                </a:solidFill>
                <a:latin typeface="Arial" panose="020B0604020202020204" pitchFamily="34" charset="0"/>
                <a:cs typeface="Arial" panose="020B0604020202020204" pitchFamily="34" charset="0"/>
              </a:rPr>
              <a:t>C</a:t>
            </a:r>
            <a:r>
              <a:rPr lang="vi-VN" sz="4400" b="1">
                <a:solidFill>
                  <a:schemeClr val="accent4">
                    <a:lumMod val="50000"/>
                  </a:schemeClr>
                </a:solidFill>
                <a:latin typeface="Arial" panose="020B0604020202020204" pitchFamily="34" charset="0"/>
                <a:cs typeface="Arial" panose="020B0604020202020204" pitchFamily="34" charset="0"/>
              </a:rPr>
              <a:t>hủ đề</a:t>
            </a:r>
            <a:r>
              <a:rPr lang="en-US" sz="4400" b="1">
                <a:solidFill>
                  <a:schemeClr val="accent4">
                    <a:lumMod val="50000"/>
                  </a:schemeClr>
                </a:solidFill>
                <a:latin typeface="Arial" panose="020B0604020202020204" pitchFamily="34" charset="0"/>
                <a:cs typeface="Arial" panose="020B0604020202020204" pitchFamily="34" charset="0"/>
              </a:rPr>
              <a:t> 1</a:t>
            </a:r>
            <a:endParaRPr lang="en-US" sz="4400" b="1" i="1" dirty="0">
              <a:solidFill>
                <a:schemeClr val="accent4">
                  <a:lumMod val="50000"/>
                </a:schemeClr>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63EC9CAA-09D0-0457-3B94-5C288EE44916}"/>
              </a:ext>
            </a:extLst>
          </p:cNvPr>
          <p:cNvGrpSpPr/>
          <p:nvPr/>
        </p:nvGrpSpPr>
        <p:grpSpPr>
          <a:xfrm>
            <a:off x="1301667" y="4230536"/>
            <a:ext cx="4658507" cy="3853963"/>
            <a:chOff x="1301667" y="4230536"/>
            <a:chExt cx="4658507" cy="3853963"/>
          </a:xfrm>
        </p:grpSpPr>
        <p:grpSp>
          <p:nvGrpSpPr>
            <p:cNvPr id="29" name="Group 8">
              <a:extLst>
                <a:ext uri="{FF2B5EF4-FFF2-40B4-BE49-F238E27FC236}">
                  <a16:creationId xmlns:a16="http://schemas.microsoft.com/office/drawing/2014/main" id="{83126F82-B8A9-C329-898C-20CC8D7B0B7F}"/>
                </a:ext>
              </a:extLst>
            </p:cNvPr>
            <p:cNvGrpSpPr/>
            <p:nvPr/>
          </p:nvGrpSpPr>
          <p:grpSpPr>
            <a:xfrm>
              <a:off x="1301667" y="4230536"/>
              <a:ext cx="4658507" cy="3853963"/>
              <a:chOff x="0" y="0"/>
              <a:chExt cx="1100661" cy="893945"/>
            </a:xfrm>
          </p:grpSpPr>
          <p:sp>
            <p:nvSpPr>
              <p:cNvPr id="31" name="Freeform 9">
                <a:extLst>
                  <a:ext uri="{FF2B5EF4-FFF2-40B4-BE49-F238E27FC236}">
                    <a16:creationId xmlns:a16="http://schemas.microsoft.com/office/drawing/2014/main" id="{04A03FE1-AC75-021F-F87F-FB50430B93CF}"/>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32" name="TextBox 10">
                <a:extLst>
                  <a:ext uri="{FF2B5EF4-FFF2-40B4-BE49-F238E27FC236}">
                    <a16:creationId xmlns:a16="http://schemas.microsoft.com/office/drawing/2014/main" id="{A9AEE748-077B-6E59-B868-950FABAD7267}"/>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30" name="Picture 10">
              <a:extLst>
                <a:ext uri="{FF2B5EF4-FFF2-40B4-BE49-F238E27FC236}">
                  <a16:creationId xmlns:a16="http://schemas.microsoft.com/office/drawing/2014/main" id="{86772FB9-CF64-BF68-BEFF-9D3D619759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78929" y="5132614"/>
              <a:ext cx="3103982" cy="2498706"/>
            </a:xfrm>
            <a:prstGeom prst="rect">
              <a:avLst/>
            </a:prstGeom>
          </p:spPr>
        </p:pic>
      </p:grpSp>
      <p:sp>
        <p:nvSpPr>
          <p:cNvPr id="20" name="Freeform 20"/>
          <p:cNvSpPr/>
          <p:nvPr/>
        </p:nvSpPr>
        <p:spPr>
          <a:xfrm rot="-2351199">
            <a:off x="-103284" y="9187981"/>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right)">
                                      <p:cBhvr>
                                        <p:cTn id="18" dur="500"/>
                                        <p:tgtEl>
                                          <p:spTgt spid="25">
                                            <p:txEl>
                                              <p:pRg st="0" end="0"/>
                                            </p:txEl>
                                          </p:spTgt>
                                        </p:tgtEl>
                                      </p:cBhvr>
                                    </p:animEffec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25">
                                            <p:txEl>
                                              <p:pRg st="1" end="1"/>
                                            </p:txEl>
                                          </p:spTgt>
                                        </p:tgtEl>
                                        <p:attrNameLst>
                                          <p:attrName>style.visibility</p:attrName>
                                        </p:attrNameLst>
                                      </p:cBhvr>
                                      <p:to>
                                        <p:strVal val="visible"/>
                                      </p:to>
                                    </p:set>
                                    <p:animEffect transition="in" filter="wipe(right)">
                                      <p:cBhvr>
                                        <p:cTn id="2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A4C58446-4341-9849-F1FE-AEB47735A1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26155">
            <a:off x="5105884" y="-3286583"/>
            <a:ext cx="8076231" cy="16860166"/>
          </a:xfrm>
          <a:prstGeom prst="rect">
            <a:avLst/>
          </a:prstGeom>
        </p:spPr>
      </p:pic>
      <p:sp>
        <p:nvSpPr>
          <p:cNvPr id="15" name="TextBox 9">
            <a:extLst>
              <a:ext uri="{FF2B5EF4-FFF2-40B4-BE49-F238E27FC236}">
                <a16:creationId xmlns:a16="http://schemas.microsoft.com/office/drawing/2014/main" id="{1E427913-68D5-3F47-103E-989E611C8338}"/>
              </a:ext>
            </a:extLst>
          </p:cNvPr>
          <p:cNvSpPr txBox="1"/>
          <p:nvPr/>
        </p:nvSpPr>
        <p:spPr>
          <a:xfrm>
            <a:off x="1250000" y="2447902"/>
            <a:ext cx="15787998" cy="4994381"/>
          </a:xfrm>
          <a:prstGeom prst="rect">
            <a:avLst/>
          </a:prstGeom>
        </p:spPr>
        <p:txBody>
          <a:bodyPr wrap="square" lIns="0" tIns="0" rIns="0" bIns="0" rtlCol="0" anchor="t">
            <a:spAutoFit/>
          </a:bodyPr>
          <a:lstStyle/>
          <a:p>
            <a:pPr algn="ctr">
              <a:lnSpc>
                <a:spcPct val="150000"/>
              </a:lnSpc>
            </a:pPr>
            <a:r>
              <a:rPr lang="en-US" sz="7000" b="1">
                <a:latin typeface="Arial" panose="020B0604020202020204" pitchFamily="34" charset="0"/>
                <a:cs typeface="Arial" panose="020B0604020202020204" pitchFamily="34" charset="0"/>
              </a:rPr>
              <a:t>Hoạt động giáo dục theo chủ đề</a:t>
            </a:r>
          </a:p>
          <a:p>
            <a:pPr algn="ctr">
              <a:lnSpc>
                <a:spcPct val="150000"/>
              </a:lnSpc>
            </a:pPr>
            <a:r>
              <a:rPr lang="en-US" sz="7800" b="1">
                <a:solidFill>
                  <a:srgbClr val="C00000"/>
                </a:solidFill>
                <a:latin typeface="Arial" panose="020B0604020202020204" pitchFamily="34" charset="0"/>
                <a:cs typeface="Arial" panose="020B0604020202020204" pitchFamily="34" charset="0"/>
              </a:rPr>
              <a:t>Chủ đề 1: </a:t>
            </a:r>
          </a:p>
          <a:p>
            <a:pPr algn="ctr">
              <a:lnSpc>
                <a:spcPct val="150000"/>
              </a:lnSpc>
            </a:pPr>
            <a:r>
              <a:rPr lang="en-US" sz="7800" b="1">
                <a:solidFill>
                  <a:srgbClr val="C00000"/>
                </a:solidFill>
                <a:latin typeface="Arial" panose="020B0604020202020204" pitchFamily="34" charset="0"/>
                <a:cs typeface="Arial" panose="020B0604020202020204" pitchFamily="34" charset="0"/>
              </a:rPr>
              <a:t>Phấn đấu hoàn thiện bản thân</a:t>
            </a:r>
            <a:endParaRPr lang="vi-VN" sz="7800" b="1">
              <a:solidFill>
                <a:srgbClr val="C00000"/>
              </a:solidFill>
              <a:latin typeface="Arial" panose="020B0604020202020204" pitchFamily="34" charset="0"/>
              <a:cs typeface="Arial" panose="020B0604020202020204" pitchFamily="34" charset="0"/>
            </a:endParaRPr>
          </a:p>
        </p:txBody>
      </p:sp>
      <p:sp>
        <p:nvSpPr>
          <p:cNvPr id="7" name="Freeform 7"/>
          <p:cNvSpPr/>
          <p:nvPr/>
        </p:nvSpPr>
        <p:spPr>
          <a:xfrm>
            <a:off x="228600" y="245054"/>
            <a:ext cx="2438400" cy="1300843"/>
          </a:xfrm>
          <a:custGeom>
            <a:avLst/>
            <a:gdLst/>
            <a:ahLst/>
            <a:cxnLst/>
            <a:rect l="l" t="t" r="r" b="b"/>
            <a:pathLst>
              <a:path w="4961507" h="3031030">
                <a:moveTo>
                  <a:pt x="0" y="0"/>
                </a:moveTo>
                <a:lnTo>
                  <a:pt x="4961507" y="0"/>
                </a:lnTo>
                <a:lnTo>
                  <a:pt x="4961507" y="3031030"/>
                </a:lnTo>
                <a:lnTo>
                  <a:pt x="0" y="30310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611599" y="228725"/>
            <a:ext cx="1447800" cy="1219200"/>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id="{94D63392-508C-0E5A-A27A-C68D970210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03950" y="7790544"/>
            <a:ext cx="10080099" cy="274682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barn(inVertical)">
                                      <p:cBhvr>
                                        <p:cTn id="15"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9" name="Freeform 9"/>
          <p:cNvSpPr/>
          <p:nvPr/>
        </p:nvSpPr>
        <p:spPr>
          <a:xfrm>
            <a:off x="16306800" y="-266700"/>
            <a:ext cx="1981200" cy="1600200"/>
          </a:xfrm>
          <a:custGeom>
            <a:avLst/>
            <a:gdLst/>
            <a:ahLst/>
            <a:cxnLst/>
            <a:rect l="l" t="t" r="r" b="b"/>
            <a:pathLst>
              <a:path w="2351661" h="2302668">
                <a:moveTo>
                  <a:pt x="0" y="0"/>
                </a:moveTo>
                <a:lnTo>
                  <a:pt x="2351662" y="0"/>
                </a:lnTo>
                <a:lnTo>
                  <a:pt x="2351662" y="2302668"/>
                </a:lnTo>
                <a:lnTo>
                  <a:pt x="0" y="2302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28600" y="8223"/>
            <a:ext cx="2057400" cy="1295400"/>
          </a:xfrm>
          <a:custGeom>
            <a:avLst/>
            <a:gdLst/>
            <a:ahLst/>
            <a:cxnLst/>
            <a:rect l="l" t="t" r="r" b="b"/>
            <a:pathLst>
              <a:path w="2351661" h="2302668">
                <a:moveTo>
                  <a:pt x="0" y="0"/>
                </a:moveTo>
                <a:lnTo>
                  <a:pt x="2351661" y="0"/>
                </a:lnTo>
                <a:lnTo>
                  <a:pt x="2351661" y="2302668"/>
                </a:lnTo>
                <a:lnTo>
                  <a:pt x="0" y="2302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F6B073B6-35BD-AD1D-8BEC-051582A5E234}"/>
              </a:ext>
            </a:extLst>
          </p:cNvPr>
          <p:cNvGrpSpPr/>
          <p:nvPr/>
        </p:nvGrpSpPr>
        <p:grpSpPr>
          <a:xfrm>
            <a:off x="774170" y="2366105"/>
            <a:ext cx="7817834" cy="3411801"/>
            <a:chOff x="833823" y="1889099"/>
            <a:chExt cx="7817834" cy="3411801"/>
          </a:xfrm>
        </p:grpSpPr>
        <p:sp>
          <p:nvSpPr>
            <p:cNvPr id="7" name="Freeform 7">
              <a:extLst>
                <a:ext uri="{FF2B5EF4-FFF2-40B4-BE49-F238E27FC236}">
                  <a16:creationId xmlns:a16="http://schemas.microsoft.com/office/drawing/2014/main" id="{FA75CCFB-3B1C-5DCE-A375-3A688FE2AC73}"/>
                </a:ext>
              </a:extLst>
            </p:cNvPr>
            <p:cNvSpPr/>
            <p:nvPr/>
          </p:nvSpPr>
          <p:spPr>
            <a:xfrm>
              <a:off x="833823" y="1889099"/>
              <a:ext cx="7817834" cy="3411801"/>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8" name="TextBox 7">
              <a:extLst>
                <a:ext uri="{FF2B5EF4-FFF2-40B4-BE49-F238E27FC236}">
                  <a16:creationId xmlns:a16="http://schemas.microsoft.com/office/drawing/2014/main" id="{ECDCAC25-C85B-4693-39E4-3D982AEB02A3}"/>
                </a:ext>
              </a:extLst>
            </p:cNvPr>
            <p:cNvSpPr txBox="1"/>
            <p:nvPr/>
          </p:nvSpPr>
          <p:spPr>
            <a:xfrm>
              <a:off x="1009661" y="2243616"/>
              <a:ext cx="7410556"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1: </a:t>
              </a:r>
              <a:r>
                <a:rPr lang="en-US" sz="4000">
                  <a:effectLst/>
                  <a:latin typeface="Arial" panose="020B0604020202020204" pitchFamily="34" charset="0"/>
                  <a:ea typeface="Calibri" panose="020F0502020204030204" pitchFamily="34" charset="0"/>
                  <a:cs typeface="Arial" panose="020B0604020202020204" pitchFamily="34" charset="0"/>
                </a:rPr>
                <a:t>Tìm hiểu nội dung và cách phấn đấu hoàn thiện bản thân</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81311398-4658-7C63-A8F4-B4EA6F6B3A35}"/>
              </a:ext>
            </a:extLst>
          </p:cNvPr>
          <p:cNvGrpSpPr/>
          <p:nvPr/>
        </p:nvGrpSpPr>
        <p:grpSpPr>
          <a:xfrm>
            <a:off x="9171801" y="2366106"/>
            <a:ext cx="8397631" cy="3411800"/>
            <a:chOff x="8935861" y="2543079"/>
            <a:chExt cx="8397631" cy="3411800"/>
          </a:xfrm>
        </p:grpSpPr>
        <p:sp>
          <p:nvSpPr>
            <p:cNvPr id="12" name="Freeform 7">
              <a:extLst>
                <a:ext uri="{FF2B5EF4-FFF2-40B4-BE49-F238E27FC236}">
                  <a16:creationId xmlns:a16="http://schemas.microsoft.com/office/drawing/2014/main" id="{C049CF16-35AF-93E5-3C59-F8877B4F000C}"/>
                </a:ext>
              </a:extLst>
            </p:cNvPr>
            <p:cNvSpPr/>
            <p:nvPr/>
          </p:nvSpPr>
          <p:spPr>
            <a:xfrm>
              <a:off x="8935861" y="2543079"/>
              <a:ext cx="8397631" cy="3411800"/>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34" name="TextBox 11">
              <a:extLst>
                <a:ext uri="{FF2B5EF4-FFF2-40B4-BE49-F238E27FC236}">
                  <a16:creationId xmlns:a16="http://schemas.microsoft.com/office/drawing/2014/main" id="{282EE4E5-DE9A-153F-1BBC-DD013AC1480F}"/>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35" name="TextBox 34">
              <a:extLst>
                <a:ext uri="{FF2B5EF4-FFF2-40B4-BE49-F238E27FC236}">
                  <a16:creationId xmlns:a16="http://schemas.microsoft.com/office/drawing/2014/main" id="{0DAAA639-AB4D-1451-98D6-CA89DE8921BE}"/>
                </a:ext>
              </a:extLst>
            </p:cNvPr>
            <p:cNvSpPr txBox="1"/>
            <p:nvPr/>
          </p:nvSpPr>
          <p:spPr>
            <a:xfrm>
              <a:off x="9464008" y="2897595"/>
              <a:ext cx="7494058"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2: </a:t>
              </a:r>
              <a:r>
                <a:rPr lang="vi-VN" sz="4000">
                  <a:effectLst/>
                  <a:latin typeface="Arial" panose="020B0604020202020204" pitchFamily="34" charset="0"/>
                  <a:ea typeface="Calibri" panose="020F0502020204030204" pitchFamily="34" charset="0"/>
                  <a:cs typeface="Arial" panose="020B0604020202020204" pitchFamily="34" charset="0"/>
                </a:rPr>
                <a:t>Tìm hiểu việc tuân thủ nội quy, quy định trong nhà trường và cộng đồng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5115D4FC-91CA-403A-E18C-83DBE2B46515}"/>
              </a:ext>
            </a:extLst>
          </p:cNvPr>
          <p:cNvGrpSpPr/>
          <p:nvPr/>
        </p:nvGrpSpPr>
        <p:grpSpPr>
          <a:xfrm>
            <a:off x="3764530" y="0"/>
            <a:ext cx="10758940" cy="1735078"/>
            <a:chOff x="3677277" y="831974"/>
            <a:chExt cx="10758940" cy="1735078"/>
          </a:xfrm>
        </p:grpSpPr>
        <p:sp>
          <p:nvSpPr>
            <p:cNvPr id="37" name="Freeform 3">
              <a:extLst>
                <a:ext uri="{FF2B5EF4-FFF2-40B4-BE49-F238E27FC236}">
                  <a16:creationId xmlns:a16="http://schemas.microsoft.com/office/drawing/2014/main" id="{3EB2563A-0F1A-8824-ABBD-A20FED8FEF19}"/>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t="-34305" b="-32863"/>
              </a:stretch>
            </a:blipFill>
          </p:spPr>
          <p:txBody>
            <a:bodyPr/>
            <a:lstStyle/>
            <a:p>
              <a:endParaRPr lang="en-US"/>
            </a:p>
          </p:txBody>
        </p:sp>
        <p:sp>
          <p:nvSpPr>
            <p:cNvPr id="38" name="TextBox 37">
              <a:extLst>
                <a:ext uri="{FF2B5EF4-FFF2-40B4-BE49-F238E27FC236}">
                  <a16:creationId xmlns:a16="http://schemas.microsoft.com/office/drawing/2014/main" id="{C35E702F-A973-BBB7-9207-B274315B0103}"/>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7C2FC250-8234-0051-B4DF-F87807E94976}"/>
              </a:ext>
            </a:extLst>
          </p:cNvPr>
          <p:cNvGrpSpPr/>
          <p:nvPr/>
        </p:nvGrpSpPr>
        <p:grpSpPr>
          <a:xfrm>
            <a:off x="746369" y="6169264"/>
            <a:ext cx="7817834" cy="3411802"/>
            <a:chOff x="833823" y="2244226"/>
            <a:chExt cx="7817834" cy="3411802"/>
          </a:xfrm>
        </p:grpSpPr>
        <p:sp>
          <p:nvSpPr>
            <p:cNvPr id="40" name="Freeform 7">
              <a:extLst>
                <a:ext uri="{FF2B5EF4-FFF2-40B4-BE49-F238E27FC236}">
                  <a16:creationId xmlns:a16="http://schemas.microsoft.com/office/drawing/2014/main" id="{2E91AD2A-6590-DB99-86D2-53744C2CC4A2}"/>
                </a:ext>
              </a:extLst>
            </p:cNvPr>
            <p:cNvSpPr/>
            <p:nvPr/>
          </p:nvSpPr>
          <p:spPr>
            <a:xfrm>
              <a:off x="833823" y="2244226"/>
              <a:ext cx="7817834" cy="341180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41" name="TextBox 40">
              <a:extLst>
                <a:ext uri="{FF2B5EF4-FFF2-40B4-BE49-F238E27FC236}">
                  <a16:creationId xmlns:a16="http://schemas.microsoft.com/office/drawing/2014/main" id="{4DFF9CD1-F018-FA68-D157-B098BC5954D0}"/>
                </a:ext>
              </a:extLst>
            </p:cNvPr>
            <p:cNvSpPr txBox="1"/>
            <p:nvPr/>
          </p:nvSpPr>
          <p:spPr>
            <a:xfrm>
              <a:off x="1206945" y="2575999"/>
              <a:ext cx="7127192"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3: </a:t>
              </a:r>
              <a:r>
                <a:rPr lang="vi-VN" sz="4000">
                  <a:effectLst/>
                  <a:latin typeface="Arial" panose="020B0604020202020204" pitchFamily="34" charset="0"/>
                  <a:ea typeface="Calibri" panose="020F0502020204030204" pitchFamily="34" charset="0"/>
                  <a:cs typeface="Arial" panose="020B0604020202020204" pitchFamily="34" charset="0"/>
                </a:rPr>
                <a:t>Thể hiện sự tuân thủ nội quy, quy định của nhóm, lớp và nhà trường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19BD463C-F34A-DA71-DD52-AFD5D1BF81D5}"/>
              </a:ext>
            </a:extLst>
          </p:cNvPr>
          <p:cNvGrpSpPr/>
          <p:nvPr/>
        </p:nvGrpSpPr>
        <p:grpSpPr>
          <a:xfrm>
            <a:off x="9144000" y="6169263"/>
            <a:ext cx="8397631" cy="3411802"/>
            <a:chOff x="8935861" y="2898204"/>
            <a:chExt cx="8397631" cy="3411802"/>
          </a:xfrm>
        </p:grpSpPr>
        <p:sp>
          <p:nvSpPr>
            <p:cNvPr id="43" name="Freeform 7">
              <a:extLst>
                <a:ext uri="{FF2B5EF4-FFF2-40B4-BE49-F238E27FC236}">
                  <a16:creationId xmlns:a16="http://schemas.microsoft.com/office/drawing/2014/main" id="{E88CFA5B-51DE-33F0-3FB1-4C9EB9F74A1D}"/>
                </a:ext>
              </a:extLst>
            </p:cNvPr>
            <p:cNvSpPr/>
            <p:nvPr/>
          </p:nvSpPr>
          <p:spPr>
            <a:xfrm>
              <a:off x="8935861" y="2898204"/>
              <a:ext cx="8397631" cy="341180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44" name="TextBox 11">
              <a:extLst>
                <a:ext uri="{FF2B5EF4-FFF2-40B4-BE49-F238E27FC236}">
                  <a16:creationId xmlns:a16="http://schemas.microsoft.com/office/drawing/2014/main" id="{264E14F1-7744-448E-AABA-EA8137E7765C}"/>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45" name="TextBox 44">
              <a:extLst>
                <a:ext uri="{FF2B5EF4-FFF2-40B4-BE49-F238E27FC236}">
                  <a16:creationId xmlns:a16="http://schemas.microsoft.com/office/drawing/2014/main" id="{6DC9C464-7688-8AB4-9A46-B62D0F0756E1}"/>
                </a:ext>
              </a:extLst>
            </p:cNvPr>
            <p:cNvSpPr txBox="1"/>
            <p:nvPr/>
          </p:nvSpPr>
          <p:spPr>
            <a:xfrm>
              <a:off x="9207276" y="3691642"/>
              <a:ext cx="7930109"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4: </a:t>
              </a:r>
              <a:r>
                <a:rPr lang="vi-VN" sz="4000">
                  <a:effectLst/>
                  <a:latin typeface="Arial" panose="020B0604020202020204" pitchFamily="34" charset="0"/>
                  <a:ea typeface="Calibri" panose="020F0502020204030204" pitchFamily="34" charset="0"/>
                  <a:cs typeface="Arial" panose="020B0604020202020204" pitchFamily="34" charset="0"/>
                </a:rPr>
                <a:t>Thực hiện quy định nơi công cộng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7830396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0-#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1+#ppt_w/2"/>
                                          </p:val>
                                        </p:tav>
                                        <p:tav tm="100000">
                                          <p:val>
                                            <p:strVal val="#ppt_x"/>
                                          </p:val>
                                        </p:tav>
                                      </p:tavLst>
                                    </p:anim>
                                    <p:anim calcmode="lin" valueType="num">
                                      <p:cBhvr additive="base">
                                        <p:cTn id="26"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9" name="Freeform 9"/>
          <p:cNvSpPr/>
          <p:nvPr/>
        </p:nvSpPr>
        <p:spPr>
          <a:xfrm>
            <a:off x="16306800" y="-266700"/>
            <a:ext cx="1981200" cy="1600200"/>
          </a:xfrm>
          <a:custGeom>
            <a:avLst/>
            <a:gdLst/>
            <a:ahLst/>
            <a:cxnLst/>
            <a:rect l="l" t="t" r="r" b="b"/>
            <a:pathLst>
              <a:path w="2351661" h="2302668">
                <a:moveTo>
                  <a:pt x="0" y="0"/>
                </a:moveTo>
                <a:lnTo>
                  <a:pt x="2351662" y="0"/>
                </a:lnTo>
                <a:lnTo>
                  <a:pt x="2351662" y="2302668"/>
                </a:lnTo>
                <a:lnTo>
                  <a:pt x="0" y="2302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28600" y="8223"/>
            <a:ext cx="2057400" cy="1295400"/>
          </a:xfrm>
          <a:custGeom>
            <a:avLst/>
            <a:gdLst/>
            <a:ahLst/>
            <a:cxnLst/>
            <a:rect l="l" t="t" r="r" b="b"/>
            <a:pathLst>
              <a:path w="2351661" h="2302668">
                <a:moveTo>
                  <a:pt x="0" y="0"/>
                </a:moveTo>
                <a:lnTo>
                  <a:pt x="2351661" y="0"/>
                </a:lnTo>
                <a:lnTo>
                  <a:pt x="2351661" y="2302668"/>
                </a:lnTo>
                <a:lnTo>
                  <a:pt x="0" y="2302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F6B073B6-35BD-AD1D-8BEC-051582A5E234}"/>
              </a:ext>
            </a:extLst>
          </p:cNvPr>
          <p:cNvGrpSpPr/>
          <p:nvPr/>
        </p:nvGrpSpPr>
        <p:grpSpPr>
          <a:xfrm>
            <a:off x="774170" y="2366105"/>
            <a:ext cx="7817834" cy="3411801"/>
            <a:chOff x="833823" y="1889099"/>
            <a:chExt cx="7817834" cy="3411801"/>
          </a:xfrm>
        </p:grpSpPr>
        <p:sp>
          <p:nvSpPr>
            <p:cNvPr id="7" name="Freeform 7">
              <a:extLst>
                <a:ext uri="{FF2B5EF4-FFF2-40B4-BE49-F238E27FC236}">
                  <a16:creationId xmlns:a16="http://schemas.microsoft.com/office/drawing/2014/main" id="{FA75CCFB-3B1C-5DCE-A375-3A688FE2AC73}"/>
                </a:ext>
              </a:extLst>
            </p:cNvPr>
            <p:cNvSpPr/>
            <p:nvPr/>
          </p:nvSpPr>
          <p:spPr>
            <a:xfrm>
              <a:off x="833823" y="1889099"/>
              <a:ext cx="7817834" cy="3411801"/>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8" name="TextBox 7">
              <a:extLst>
                <a:ext uri="{FF2B5EF4-FFF2-40B4-BE49-F238E27FC236}">
                  <a16:creationId xmlns:a16="http://schemas.microsoft.com/office/drawing/2014/main" id="{ECDCAC25-C85B-4693-39E4-3D982AEB02A3}"/>
                </a:ext>
              </a:extLst>
            </p:cNvPr>
            <p:cNvSpPr txBox="1"/>
            <p:nvPr/>
          </p:nvSpPr>
          <p:spPr>
            <a:xfrm>
              <a:off x="1153647" y="2243616"/>
              <a:ext cx="7127192"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5: </a:t>
              </a:r>
              <a:r>
                <a:rPr lang="vi-VN" sz="4000">
                  <a:effectLst/>
                  <a:latin typeface="Arial" panose="020B0604020202020204" pitchFamily="34" charset="0"/>
                  <a:ea typeface="Calibri" panose="020F0502020204030204" pitchFamily="34" charset="0"/>
                  <a:cs typeface="Arial" panose="020B0604020202020204" pitchFamily="34" charset="0"/>
                </a:rPr>
                <a:t>Thể hiện sự nỗ lực vượt qua khó khăn để hoàn thiện bản thân</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81311398-4658-7C63-A8F4-B4EA6F6B3A35}"/>
              </a:ext>
            </a:extLst>
          </p:cNvPr>
          <p:cNvGrpSpPr/>
          <p:nvPr/>
        </p:nvGrpSpPr>
        <p:grpSpPr>
          <a:xfrm>
            <a:off x="9171801" y="2366106"/>
            <a:ext cx="8397631" cy="3411800"/>
            <a:chOff x="8935861" y="2543079"/>
            <a:chExt cx="8397631" cy="3411800"/>
          </a:xfrm>
        </p:grpSpPr>
        <p:sp>
          <p:nvSpPr>
            <p:cNvPr id="12" name="Freeform 7">
              <a:extLst>
                <a:ext uri="{FF2B5EF4-FFF2-40B4-BE49-F238E27FC236}">
                  <a16:creationId xmlns:a16="http://schemas.microsoft.com/office/drawing/2014/main" id="{C049CF16-35AF-93E5-3C59-F8877B4F000C}"/>
                </a:ext>
              </a:extLst>
            </p:cNvPr>
            <p:cNvSpPr/>
            <p:nvPr/>
          </p:nvSpPr>
          <p:spPr>
            <a:xfrm>
              <a:off x="8935861" y="2543079"/>
              <a:ext cx="8397631" cy="3411800"/>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34" name="TextBox 11">
              <a:extLst>
                <a:ext uri="{FF2B5EF4-FFF2-40B4-BE49-F238E27FC236}">
                  <a16:creationId xmlns:a16="http://schemas.microsoft.com/office/drawing/2014/main" id="{282EE4E5-DE9A-153F-1BBC-DD013AC1480F}"/>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35" name="TextBox 34">
              <a:extLst>
                <a:ext uri="{FF2B5EF4-FFF2-40B4-BE49-F238E27FC236}">
                  <a16:creationId xmlns:a16="http://schemas.microsoft.com/office/drawing/2014/main" id="{0DAAA639-AB4D-1451-98D6-CA89DE8921BE}"/>
                </a:ext>
              </a:extLst>
            </p:cNvPr>
            <p:cNvSpPr txBox="1"/>
            <p:nvPr/>
          </p:nvSpPr>
          <p:spPr>
            <a:xfrm>
              <a:off x="9508336" y="2874851"/>
              <a:ext cx="7272385"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6: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Thu hút các bạn cùng phấn đấu hoàn thiện bản thân</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5115D4FC-91CA-403A-E18C-83DBE2B46515}"/>
              </a:ext>
            </a:extLst>
          </p:cNvPr>
          <p:cNvGrpSpPr/>
          <p:nvPr/>
        </p:nvGrpSpPr>
        <p:grpSpPr>
          <a:xfrm>
            <a:off x="3764530" y="0"/>
            <a:ext cx="10758940" cy="1735078"/>
            <a:chOff x="3677277" y="831974"/>
            <a:chExt cx="10758940" cy="1735078"/>
          </a:xfrm>
        </p:grpSpPr>
        <p:sp>
          <p:nvSpPr>
            <p:cNvPr id="37" name="Freeform 3">
              <a:extLst>
                <a:ext uri="{FF2B5EF4-FFF2-40B4-BE49-F238E27FC236}">
                  <a16:creationId xmlns:a16="http://schemas.microsoft.com/office/drawing/2014/main" id="{3EB2563A-0F1A-8824-ABBD-A20FED8FEF19}"/>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t="-34305" b="-32863"/>
              </a:stretch>
            </a:blipFill>
          </p:spPr>
          <p:txBody>
            <a:bodyPr/>
            <a:lstStyle/>
            <a:p>
              <a:endParaRPr lang="en-US"/>
            </a:p>
          </p:txBody>
        </p:sp>
        <p:sp>
          <p:nvSpPr>
            <p:cNvPr id="38" name="TextBox 37">
              <a:extLst>
                <a:ext uri="{FF2B5EF4-FFF2-40B4-BE49-F238E27FC236}">
                  <a16:creationId xmlns:a16="http://schemas.microsoft.com/office/drawing/2014/main" id="{C35E702F-A973-BBB7-9207-B274315B0103}"/>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7C2FC250-8234-0051-B4DF-F87807E94976}"/>
              </a:ext>
            </a:extLst>
          </p:cNvPr>
          <p:cNvGrpSpPr/>
          <p:nvPr/>
        </p:nvGrpSpPr>
        <p:grpSpPr>
          <a:xfrm>
            <a:off x="746369" y="6169264"/>
            <a:ext cx="7817834" cy="3411802"/>
            <a:chOff x="833823" y="2244226"/>
            <a:chExt cx="7817834" cy="3411802"/>
          </a:xfrm>
        </p:grpSpPr>
        <p:sp>
          <p:nvSpPr>
            <p:cNvPr id="40" name="Freeform 7">
              <a:extLst>
                <a:ext uri="{FF2B5EF4-FFF2-40B4-BE49-F238E27FC236}">
                  <a16:creationId xmlns:a16="http://schemas.microsoft.com/office/drawing/2014/main" id="{2E91AD2A-6590-DB99-86D2-53744C2CC4A2}"/>
                </a:ext>
              </a:extLst>
            </p:cNvPr>
            <p:cNvSpPr/>
            <p:nvPr/>
          </p:nvSpPr>
          <p:spPr>
            <a:xfrm>
              <a:off x="833823" y="2244226"/>
              <a:ext cx="7817834" cy="341180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41" name="TextBox 40">
              <a:extLst>
                <a:ext uri="{FF2B5EF4-FFF2-40B4-BE49-F238E27FC236}">
                  <a16:creationId xmlns:a16="http://schemas.microsoft.com/office/drawing/2014/main" id="{4DFF9CD1-F018-FA68-D157-B098BC5954D0}"/>
                </a:ext>
              </a:extLst>
            </p:cNvPr>
            <p:cNvSpPr txBox="1"/>
            <p:nvPr/>
          </p:nvSpPr>
          <p:spPr>
            <a:xfrm>
              <a:off x="1206945" y="2575999"/>
              <a:ext cx="7127192"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7: </a:t>
              </a:r>
              <a:r>
                <a:rPr lang="vi-VN" sz="4000">
                  <a:effectLst/>
                  <a:latin typeface="Arial" panose="020B0604020202020204" pitchFamily="34" charset="0"/>
                  <a:ea typeface="Calibri" panose="020F0502020204030204" pitchFamily="34" charset="0"/>
                  <a:cs typeface="Arial" panose="020B0604020202020204" pitchFamily="34" charset="0"/>
                </a:rPr>
                <a:t>Lập kế hoạch tiếp tục phấn đấu hoàn thiện bản thân</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19BD463C-F34A-DA71-DD52-AFD5D1BF81D5}"/>
              </a:ext>
            </a:extLst>
          </p:cNvPr>
          <p:cNvGrpSpPr/>
          <p:nvPr/>
        </p:nvGrpSpPr>
        <p:grpSpPr>
          <a:xfrm>
            <a:off x="9144000" y="6169263"/>
            <a:ext cx="8397631" cy="3411802"/>
            <a:chOff x="8935861" y="2898204"/>
            <a:chExt cx="8397631" cy="3411802"/>
          </a:xfrm>
        </p:grpSpPr>
        <p:sp>
          <p:nvSpPr>
            <p:cNvPr id="43" name="Freeform 7">
              <a:extLst>
                <a:ext uri="{FF2B5EF4-FFF2-40B4-BE49-F238E27FC236}">
                  <a16:creationId xmlns:a16="http://schemas.microsoft.com/office/drawing/2014/main" id="{E88CFA5B-51DE-33F0-3FB1-4C9EB9F74A1D}"/>
                </a:ext>
              </a:extLst>
            </p:cNvPr>
            <p:cNvSpPr/>
            <p:nvPr/>
          </p:nvSpPr>
          <p:spPr>
            <a:xfrm>
              <a:off x="8935861" y="2898204"/>
              <a:ext cx="8397631" cy="341180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44" name="TextBox 11">
              <a:extLst>
                <a:ext uri="{FF2B5EF4-FFF2-40B4-BE49-F238E27FC236}">
                  <a16:creationId xmlns:a16="http://schemas.microsoft.com/office/drawing/2014/main" id="{264E14F1-7744-448E-AABA-EA8137E7765C}"/>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45" name="TextBox 44">
              <a:extLst>
                <a:ext uri="{FF2B5EF4-FFF2-40B4-BE49-F238E27FC236}">
                  <a16:creationId xmlns:a16="http://schemas.microsoft.com/office/drawing/2014/main" id="{6DC9C464-7688-8AB4-9A46-B62D0F0756E1}"/>
                </a:ext>
              </a:extLst>
            </p:cNvPr>
            <p:cNvSpPr txBox="1"/>
            <p:nvPr/>
          </p:nvSpPr>
          <p:spPr>
            <a:xfrm>
              <a:off x="9336167" y="3740176"/>
              <a:ext cx="7753094"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8: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Khảo sát kết quả hoạt động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1432025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0-#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1+#ppt_w/2"/>
                                          </p:val>
                                        </p:tav>
                                        <p:tav tm="100000">
                                          <p:val>
                                            <p:strVal val="#ppt_x"/>
                                          </p:val>
                                        </p:tav>
                                      </p:tavLst>
                                    </p:anim>
                                    <p:anim calcmode="lin" valueType="num">
                                      <p:cBhvr additive="base">
                                        <p:cTn id="26"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4" name="Freeform 4"/>
          <p:cNvSpPr/>
          <p:nvPr/>
        </p:nvSpPr>
        <p:spPr>
          <a:xfrm rot="611697">
            <a:off x="16792759" y="-188207"/>
            <a:ext cx="1946054" cy="2220601"/>
          </a:xfrm>
          <a:custGeom>
            <a:avLst/>
            <a:gdLst/>
            <a:ahLst/>
            <a:cxnLst/>
            <a:rect l="l" t="t" r="r" b="b"/>
            <a:pathLst>
              <a:path w="1946054" h="2220601">
                <a:moveTo>
                  <a:pt x="0" y="0"/>
                </a:moveTo>
                <a:lnTo>
                  <a:pt x="1946053" y="0"/>
                </a:lnTo>
                <a:lnTo>
                  <a:pt x="1946053" y="2220600"/>
                </a:lnTo>
                <a:lnTo>
                  <a:pt x="0" y="2220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304800" y="-342901"/>
            <a:ext cx="1914691" cy="1874802"/>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0" y="8648700"/>
            <a:ext cx="2167193" cy="1896294"/>
          </a:xfrm>
          <a:custGeom>
            <a:avLst/>
            <a:gdLst/>
            <a:ahLst/>
            <a:cxnLst/>
            <a:rect l="l" t="t" r="r" b="b"/>
            <a:pathLst>
              <a:path w="2167193" h="1896294">
                <a:moveTo>
                  <a:pt x="0" y="0"/>
                </a:moveTo>
                <a:lnTo>
                  <a:pt x="2167192" y="0"/>
                </a:lnTo>
                <a:lnTo>
                  <a:pt x="2167192" y="1896294"/>
                </a:lnTo>
                <a:lnTo>
                  <a:pt x="0" y="1896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2181114" y="2524439"/>
            <a:ext cx="6096000" cy="7762561"/>
          </a:xfrm>
          <a:custGeom>
            <a:avLst/>
            <a:gdLst/>
            <a:ahLst/>
            <a:cxnLst/>
            <a:rect l="l" t="t" r="r" b="b"/>
            <a:pathLst>
              <a:path w="4681783" h="5760583">
                <a:moveTo>
                  <a:pt x="0" y="0"/>
                </a:moveTo>
                <a:lnTo>
                  <a:pt x="4681783" y="0"/>
                </a:lnTo>
                <a:lnTo>
                  <a:pt x="4681783" y="5760583"/>
                </a:lnTo>
                <a:lnTo>
                  <a:pt x="0" y="57605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20">
            <a:extLst>
              <a:ext uri="{FF2B5EF4-FFF2-40B4-BE49-F238E27FC236}">
                <a16:creationId xmlns:a16="http://schemas.microsoft.com/office/drawing/2014/main" id="{A19A8CF5-E011-BEB1-AEDB-AE302BBCEFC7}"/>
              </a:ext>
            </a:extLst>
          </p:cNvPr>
          <p:cNvSpPr txBox="1"/>
          <p:nvPr/>
        </p:nvSpPr>
        <p:spPr>
          <a:xfrm>
            <a:off x="740228" y="3085148"/>
            <a:ext cx="11223172" cy="4116704"/>
          </a:xfrm>
          <a:prstGeom prst="rect">
            <a:avLst/>
          </a:prstGeom>
        </p:spPr>
        <p:txBody>
          <a:bodyPr wrap="square" lIns="0" tIns="0" rIns="0" bIns="0" rtlCol="0" anchor="t">
            <a:spAutoFit/>
          </a:bodyPr>
          <a:lstStyle/>
          <a:p>
            <a:pPr algn="ctr">
              <a:lnSpc>
                <a:spcPct val="150000"/>
              </a:lnSpc>
            </a:pPr>
            <a:r>
              <a:rPr lang="vi-VN" sz="6200" b="1">
                <a:solidFill>
                  <a:srgbClr val="C00000"/>
                </a:solidFill>
                <a:latin typeface="Arial" panose="020B0604020202020204" pitchFamily="34" charset="0"/>
                <a:ea typeface="Calibri" panose="020F0502020204030204" pitchFamily="34" charset="0"/>
                <a:cs typeface="Arial" panose="020B0604020202020204" pitchFamily="34" charset="0"/>
              </a:rPr>
              <a:t>Hoạt động 1: </a:t>
            </a:r>
            <a:endParaRPr lang="en-US" sz="62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200" b="1">
                <a:solidFill>
                  <a:srgbClr val="C00000"/>
                </a:solidFill>
                <a:latin typeface="Arial" panose="020B0604020202020204" pitchFamily="34" charset="0"/>
                <a:ea typeface="Calibri" panose="020F0502020204030204" pitchFamily="34" charset="0"/>
                <a:cs typeface="Arial" panose="020B0604020202020204" pitchFamily="34" charset="0"/>
              </a:rPr>
              <a:t>T</a:t>
            </a:r>
            <a:r>
              <a:rPr lang="vi-VN" sz="6200" b="1">
                <a:solidFill>
                  <a:srgbClr val="C00000"/>
                </a:solidFill>
                <a:latin typeface="Arial" panose="020B0604020202020204" pitchFamily="34" charset="0"/>
                <a:ea typeface="Calibri" panose="020F0502020204030204" pitchFamily="34" charset="0"/>
                <a:cs typeface="Arial" panose="020B0604020202020204" pitchFamily="34" charset="0"/>
              </a:rPr>
              <a:t>ìm hiểu nội dung và cách phấn đấu hoàn thiện bản thân</a:t>
            </a:r>
            <a:endParaRPr lang="vi-VN" sz="62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ECBFB5C-128A-F5C5-3F92-F2AC30668127}"/>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19" name="Freeform 4">
            <a:extLst>
              <a:ext uri="{FF2B5EF4-FFF2-40B4-BE49-F238E27FC236}">
                <a16:creationId xmlns:a16="http://schemas.microsoft.com/office/drawing/2014/main" id="{29B4E34F-9C5A-5FC4-77C9-DFB197D36FF4}"/>
              </a:ext>
            </a:extLst>
          </p:cNvPr>
          <p:cNvSpPr/>
          <p:nvPr/>
        </p:nvSpPr>
        <p:spPr>
          <a:xfrm>
            <a:off x="16633137" y="133383"/>
            <a:ext cx="1404492" cy="1501311"/>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a:extLst>
              <a:ext uri="{FF2B5EF4-FFF2-40B4-BE49-F238E27FC236}">
                <a16:creationId xmlns:a16="http://schemas.microsoft.com/office/drawing/2014/main" id="{027B72B7-890C-210C-D53F-ADE744E5A777}"/>
              </a:ext>
            </a:extLst>
          </p:cNvPr>
          <p:cNvSpPr/>
          <p:nvPr/>
        </p:nvSpPr>
        <p:spPr>
          <a:xfrm>
            <a:off x="348462" y="9286898"/>
            <a:ext cx="659049" cy="836888"/>
          </a:xfrm>
          <a:custGeom>
            <a:avLst/>
            <a:gdLst/>
            <a:ahLst/>
            <a:cxnLst/>
            <a:rect l="l" t="t" r="r" b="b"/>
            <a:pathLst>
              <a:path w="659049" h="836888">
                <a:moveTo>
                  <a:pt x="0" y="0"/>
                </a:moveTo>
                <a:lnTo>
                  <a:pt x="659049" y="0"/>
                </a:lnTo>
                <a:lnTo>
                  <a:pt x="659049" y="836888"/>
                </a:lnTo>
                <a:lnTo>
                  <a:pt x="0" y="8368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81FADF7-A576-7BA9-D7CA-DB65F8B8CB9E}"/>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11" name="Freeform 5">
            <a:extLst>
              <a:ext uri="{FF2B5EF4-FFF2-40B4-BE49-F238E27FC236}">
                <a16:creationId xmlns:a16="http://schemas.microsoft.com/office/drawing/2014/main" id="{1B41C157-F419-4917-F68F-EDA5981DB720}"/>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5">
            <a:extLst>
              <a:ext uri="{FF2B5EF4-FFF2-40B4-BE49-F238E27FC236}">
                <a16:creationId xmlns:a16="http://schemas.microsoft.com/office/drawing/2014/main" id="{03D49CA1-5CCD-7729-7F03-55D8A10FA7A9}"/>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D48A3B1-6631-2E0F-EB28-90C49E59D8DD}"/>
              </a:ext>
            </a:extLst>
          </p:cNvPr>
          <p:cNvSpPr txBox="1"/>
          <p:nvPr/>
        </p:nvSpPr>
        <p:spPr>
          <a:xfrm>
            <a:off x="2185324" y="501243"/>
            <a:ext cx="13917352"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Chỉ ra các nội dung cần phấn đấu hoàn thiện bản thân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6DCBBE97-E166-7052-9A94-48CD139747D8}"/>
              </a:ext>
            </a:extLst>
          </p:cNvPr>
          <p:cNvGrpSpPr/>
          <p:nvPr/>
        </p:nvGrpSpPr>
        <p:grpSpPr>
          <a:xfrm>
            <a:off x="893959" y="2235700"/>
            <a:ext cx="9614920" cy="4965201"/>
            <a:chOff x="555725" y="2160147"/>
            <a:chExt cx="9614920" cy="4965201"/>
          </a:xfrm>
        </p:grpSpPr>
        <p:grpSp>
          <p:nvGrpSpPr>
            <p:cNvPr id="15" name="Group 14">
              <a:extLst>
                <a:ext uri="{FF2B5EF4-FFF2-40B4-BE49-F238E27FC236}">
                  <a16:creationId xmlns:a16="http://schemas.microsoft.com/office/drawing/2014/main" id="{B8BEAB5F-769D-BE8D-4BA0-F11ED3AB96A9}"/>
                </a:ext>
              </a:extLst>
            </p:cNvPr>
            <p:cNvGrpSpPr/>
            <p:nvPr/>
          </p:nvGrpSpPr>
          <p:grpSpPr>
            <a:xfrm>
              <a:off x="1201204" y="3010548"/>
              <a:ext cx="8969441" cy="4114800"/>
              <a:chOff x="1201204" y="3010548"/>
              <a:chExt cx="8969441" cy="4114800"/>
            </a:xfrm>
          </p:grpSpPr>
          <p:sp>
            <p:nvSpPr>
              <p:cNvPr id="18" name="Freeform 3">
                <a:extLst>
                  <a:ext uri="{FF2B5EF4-FFF2-40B4-BE49-F238E27FC236}">
                    <a16:creationId xmlns:a16="http://schemas.microsoft.com/office/drawing/2014/main" id="{8AE93637-C459-BCBD-A6C7-7482A554EB84}"/>
                  </a:ext>
                </a:extLst>
              </p:cNvPr>
              <p:cNvSpPr/>
              <p:nvPr/>
            </p:nvSpPr>
            <p:spPr>
              <a:xfrm>
                <a:off x="1201204" y="3010548"/>
                <a:ext cx="8969441" cy="4114800"/>
              </a:xfrm>
              <a:prstGeom prst="wedgeRectCallout">
                <a:avLst>
                  <a:gd name="adj1" fmla="val 62793"/>
                  <a:gd name="adj2" fmla="val 41325"/>
                </a:avLst>
              </a:prstGeom>
              <a:solidFill>
                <a:srgbClr val="FFF4D1"/>
              </a:solidFill>
              <a:ln>
                <a:solidFill>
                  <a:srgbClr val="FFC000"/>
                </a:solidFill>
              </a:ln>
            </p:spPr>
            <p:txBody>
              <a:bodyPr/>
              <a:lstStyle/>
              <a:p>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B287511-39FB-A041-F24D-A3FF68A98F95}"/>
                  </a:ext>
                </a:extLst>
              </p:cNvPr>
              <p:cNvSpPr txBox="1"/>
              <p:nvPr/>
            </p:nvSpPr>
            <p:spPr>
              <a:xfrm>
                <a:off x="1533024" y="4157886"/>
                <a:ext cx="8305800" cy="1911549"/>
              </a:xfrm>
              <a:prstGeom prst="rect">
                <a:avLst/>
              </a:prstGeom>
              <a:noFill/>
            </p:spPr>
            <p:txBody>
              <a:bodyPr wrap="square">
                <a:spAutoFit/>
              </a:bodyPr>
              <a:lstStyle/>
              <a:p>
                <a:pPr algn="ctr">
                  <a:lnSpc>
                    <a:spcPct val="150000"/>
                  </a:lnSpc>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Các em hãy nêu các nội dung cần phấn đấu hoàn thiện bản thân</a:t>
                </a:r>
                <a:endParaRPr lang="en-US" sz="4200" i="1" dirty="0">
                  <a:latin typeface="Arial" panose="020B0604020202020204" pitchFamily="34" charset="0"/>
                  <a:cs typeface="Arial" panose="020B0604020202020204" pitchFamily="34" charset="0"/>
                </a:endParaRPr>
              </a:p>
            </p:txBody>
          </p:sp>
        </p:grpSp>
        <p:pic>
          <p:nvPicPr>
            <p:cNvPr id="16" name="Picture 15">
              <a:extLst>
                <a:ext uri="{FF2B5EF4-FFF2-40B4-BE49-F238E27FC236}">
                  <a16:creationId xmlns:a16="http://schemas.microsoft.com/office/drawing/2014/main" id="{F12E57F3-5AFD-6037-D834-C6C4B2AF079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0608254">
              <a:off x="555725" y="2160147"/>
              <a:ext cx="1337957" cy="1712585"/>
            </a:xfrm>
            <a:prstGeom prst="rect">
              <a:avLst/>
            </a:prstGeom>
          </p:spPr>
        </p:pic>
      </p:grpSp>
      <p:pic>
        <p:nvPicPr>
          <p:cNvPr id="21" name="Picture 20" descr="A group of kids sitting around a table&#10;&#10;Description automatically generated with low confidence">
            <a:extLst>
              <a:ext uri="{FF2B5EF4-FFF2-40B4-BE49-F238E27FC236}">
                <a16:creationId xmlns:a16="http://schemas.microsoft.com/office/drawing/2014/main" id="{6C270917-29C0-5260-AA42-AD241BD9A4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70330" y="6504817"/>
            <a:ext cx="7147883" cy="3750049"/>
          </a:xfrm>
          <a:prstGeom prst="rect">
            <a:avLst/>
          </a:prstGeom>
        </p:spPr>
      </p:pic>
    </p:spTree>
    <p:extLst>
      <p:ext uri="{BB962C8B-B14F-4D97-AF65-F5344CB8AC3E}">
        <p14:creationId xmlns:p14="http://schemas.microsoft.com/office/powerpoint/2010/main" val="12636511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176605" y="9318054"/>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6825001" y="-141943"/>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Line Callout 1 (Border and Accent Bar) 3">
            <a:extLst>
              <a:ext uri="{FF2B5EF4-FFF2-40B4-BE49-F238E27FC236}">
                <a16:creationId xmlns:a16="http://schemas.microsoft.com/office/drawing/2014/main" id="{4BC4F75E-2C09-65C6-954C-4ACFBC918150}"/>
              </a:ext>
            </a:extLst>
          </p:cNvPr>
          <p:cNvSpPr/>
          <p:nvPr/>
        </p:nvSpPr>
        <p:spPr>
          <a:xfrm>
            <a:off x="228598" y="968946"/>
            <a:ext cx="8077199" cy="2802953"/>
          </a:xfrm>
          <a:prstGeom prst="accentBorderCallout1">
            <a:avLst>
              <a:gd name="adj1" fmla="val 18750"/>
              <a:gd name="adj2" fmla="val -3127"/>
              <a:gd name="adj3" fmla="val 17954"/>
              <a:gd name="adj4" fmla="val -17509"/>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Các nội dung cần phấn đấu hoàn thiện bản thân là:</a:t>
            </a:r>
            <a:endParaRPr lang="en-US" sz="4000" b="1" dirty="0">
              <a:solidFill>
                <a:srgbClr val="C00000"/>
              </a:solidFill>
              <a:latin typeface="Arial" panose="020B0604020202020204" pitchFamily="34" charset="0"/>
              <a:cs typeface="Arial" panose="020B0604020202020204" pitchFamily="34" charset="0"/>
            </a:endParaRPr>
          </a:p>
        </p:txBody>
      </p:sp>
      <p:sp>
        <p:nvSpPr>
          <p:cNvPr id="5" name="Rounded Rectangle 19">
            <a:extLst>
              <a:ext uri="{FF2B5EF4-FFF2-40B4-BE49-F238E27FC236}">
                <a16:creationId xmlns:a16="http://schemas.microsoft.com/office/drawing/2014/main" id="{99C1FC25-A707-5738-73C9-209823886A8E}"/>
              </a:ext>
            </a:extLst>
          </p:cNvPr>
          <p:cNvSpPr/>
          <p:nvPr/>
        </p:nvSpPr>
        <p:spPr>
          <a:xfrm>
            <a:off x="10059492" y="3771899"/>
            <a:ext cx="7058822" cy="2725541"/>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latin typeface="Arial" panose="020B0604020202020204" pitchFamily="34" charset="0"/>
                <a:cs typeface="Arial" panose="020B0604020202020204" pitchFamily="34" charset="0"/>
              </a:rPr>
              <a:t>Thể hiện trách nhiệm trong công việc ở nhà, ở trường và trong cộng đồng</a:t>
            </a:r>
            <a:endParaRPr lang="en-US" sz="3400" dirty="0">
              <a:solidFill>
                <a:schemeClr val="tx1"/>
              </a:solidFill>
              <a:latin typeface="Arial" panose="020B0604020202020204" pitchFamily="34" charset="0"/>
              <a:cs typeface="Arial" panose="020B0604020202020204" pitchFamily="34" charset="0"/>
            </a:endParaRPr>
          </a:p>
        </p:txBody>
      </p:sp>
      <p:sp>
        <p:nvSpPr>
          <p:cNvPr id="6" name="Rounded Rectangle 23">
            <a:extLst>
              <a:ext uri="{FF2B5EF4-FFF2-40B4-BE49-F238E27FC236}">
                <a16:creationId xmlns:a16="http://schemas.microsoft.com/office/drawing/2014/main" id="{458F0C25-B334-B463-C0FE-D97D5276D785}"/>
              </a:ext>
            </a:extLst>
          </p:cNvPr>
          <p:cNvSpPr/>
          <p:nvPr/>
        </p:nvSpPr>
        <p:spPr>
          <a:xfrm>
            <a:off x="10059094" y="7116667"/>
            <a:ext cx="7058822" cy="2421245"/>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latin typeface="Arial" panose="020B0604020202020204" pitchFamily="34" charset="0"/>
                <a:cs typeface="Arial" panose="020B0604020202020204" pitchFamily="34" charset="0"/>
              </a:rPr>
              <a:t>Ứng xử văn minh, lịch sự với mọi người xung quanh</a:t>
            </a:r>
            <a:endParaRPr lang="en-US" sz="3400" dirty="0">
              <a:solidFill>
                <a:schemeClr val="tx1"/>
              </a:solidFill>
              <a:latin typeface="Arial" panose="020B0604020202020204" pitchFamily="34" charset="0"/>
              <a:cs typeface="Arial" panose="020B0604020202020204" pitchFamily="34" charset="0"/>
            </a:endParaRPr>
          </a:p>
        </p:txBody>
      </p:sp>
      <p:sp>
        <p:nvSpPr>
          <p:cNvPr id="7" name="Rounded Rectangle 19">
            <a:extLst>
              <a:ext uri="{FF2B5EF4-FFF2-40B4-BE49-F238E27FC236}">
                <a16:creationId xmlns:a16="http://schemas.microsoft.com/office/drawing/2014/main" id="{1FFDF58B-A517-13F1-128B-5F8E51302026}"/>
              </a:ext>
            </a:extLst>
          </p:cNvPr>
          <p:cNvSpPr/>
          <p:nvPr/>
        </p:nvSpPr>
        <p:spPr>
          <a:xfrm>
            <a:off x="10059492" y="968945"/>
            <a:ext cx="7048462" cy="2183725"/>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latin typeface="Arial" panose="020B0604020202020204" pitchFamily="34" charset="0"/>
                <a:cs typeface="Arial" panose="020B0604020202020204" pitchFamily="34" charset="0"/>
              </a:rPr>
              <a:t>Tuân thủ quy định, kỉ luật trong học tập và cuộc sống</a:t>
            </a:r>
            <a:endParaRPr lang="en-US" sz="3400" dirty="0">
              <a:solidFill>
                <a:schemeClr val="tx1"/>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E584E44C-D148-427F-3041-31598826077E}"/>
              </a:ext>
            </a:extLst>
          </p:cNvPr>
          <p:cNvGrpSpPr/>
          <p:nvPr/>
        </p:nvGrpSpPr>
        <p:grpSpPr>
          <a:xfrm>
            <a:off x="1371600" y="4251249"/>
            <a:ext cx="6520512" cy="5509906"/>
            <a:chOff x="847162" y="4165596"/>
            <a:chExt cx="6520512" cy="5509906"/>
          </a:xfrm>
        </p:grpSpPr>
        <p:pic>
          <p:nvPicPr>
            <p:cNvPr id="23" name="Picture 22" descr="A cartoon of a person reading a book&#10;&#10;Description automatically generated">
              <a:extLst>
                <a:ext uri="{FF2B5EF4-FFF2-40B4-BE49-F238E27FC236}">
                  <a16:creationId xmlns:a16="http://schemas.microsoft.com/office/drawing/2014/main" id="{1C622A01-FA9B-AAB5-B728-9050ECBC02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162" y="4165596"/>
              <a:ext cx="3424396" cy="3389719"/>
            </a:xfrm>
            <a:prstGeom prst="ellipse">
              <a:avLst/>
            </a:prstGeom>
          </p:spPr>
        </p:pic>
        <p:pic>
          <p:nvPicPr>
            <p:cNvPr id="33" name="Picture 32" descr="A cartoon of a group of people running&#10;&#10;Description automatically generated">
              <a:extLst>
                <a:ext uri="{FF2B5EF4-FFF2-40B4-BE49-F238E27FC236}">
                  <a16:creationId xmlns:a16="http://schemas.microsoft.com/office/drawing/2014/main" id="{0E2ED414-0AF4-C2A6-62EE-7D13C107CCC7}"/>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5000"/>
                      </a14:imgEffect>
                      <a14:imgEffect>
                        <a14:brightnessContrast contrast="3000"/>
                      </a14:imgEffect>
                    </a14:imgLayer>
                  </a14:imgProps>
                </a:ext>
                <a:ext uri="{28A0092B-C50C-407E-A947-70E740481C1C}">
                  <a14:useLocalDpi xmlns:a14="http://schemas.microsoft.com/office/drawing/2010/main" val="0"/>
                </a:ext>
              </a:extLst>
            </a:blip>
            <a:stretch>
              <a:fillRect/>
            </a:stretch>
          </p:blipFill>
          <p:spPr>
            <a:xfrm>
              <a:off x="3962400" y="6343025"/>
              <a:ext cx="3405274" cy="3332477"/>
            </a:xfrm>
            <a:prstGeom prst="ellipse">
              <a:avLst/>
            </a:prstGeom>
          </p:spPr>
        </p:pic>
      </p:grpSp>
      <p:grpSp>
        <p:nvGrpSpPr>
          <p:cNvPr id="11" name="Group 10">
            <a:extLst>
              <a:ext uri="{FF2B5EF4-FFF2-40B4-BE49-F238E27FC236}">
                <a16:creationId xmlns:a16="http://schemas.microsoft.com/office/drawing/2014/main" id="{AA72AD05-9D4D-A114-E9AD-E4320E6EC733}"/>
              </a:ext>
            </a:extLst>
          </p:cNvPr>
          <p:cNvGrpSpPr/>
          <p:nvPr/>
        </p:nvGrpSpPr>
        <p:grpSpPr>
          <a:xfrm rot="16200000">
            <a:off x="8051693" y="3491352"/>
            <a:ext cx="2947309" cy="1067494"/>
            <a:chOff x="6498137" y="3625822"/>
            <a:chExt cx="558104" cy="973671"/>
          </a:xfrm>
        </p:grpSpPr>
        <p:cxnSp>
          <p:nvCxnSpPr>
            <p:cNvPr id="12" name="Straight Connector 11">
              <a:extLst>
                <a:ext uri="{FF2B5EF4-FFF2-40B4-BE49-F238E27FC236}">
                  <a16:creationId xmlns:a16="http://schemas.microsoft.com/office/drawing/2014/main" id="{83706333-08CF-0D0F-671F-F8369FBE8FA4}"/>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7A72C57-ACC0-CDDA-8C87-32E30675C227}"/>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119F74B-BF82-9863-A417-2CE81CB05EA4}"/>
              </a:ext>
            </a:extLst>
          </p:cNvPr>
          <p:cNvGrpSpPr/>
          <p:nvPr/>
        </p:nvGrpSpPr>
        <p:grpSpPr>
          <a:xfrm rot="16200000" flipH="1">
            <a:off x="6639488" y="4903559"/>
            <a:ext cx="5772115" cy="1067891"/>
            <a:chOff x="6498137" y="3625822"/>
            <a:chExt cx="558104" cy="973671"/>
          </a:xfrm>
        </p:grpSpPr>
        <p:cxnSp>
          <p:nvCxnSpPr>
            <p:cNvPr id="15" name="Straight Connector 14">
              <a:extLst>
                <a:ext uri="{FF2B5EF4-FFF2-40B4-BE49-F238E27FC236}">
                  <a16:creationId xmlns:a16="http://schemas.microsoft.com/office/drawing/2014/main" id="{34E81CFE-A86D-29E6-D4DC-8F13153634EE}"/>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93E1E4F-893E-75B2-C01D-8E626B3AA52E}"/>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8287808C-F7AB-7492-C671-24570D78ACAD}"/>
              </a:ext>
            </a:extLst>
          </p:cNvPr>
          <p:cNvGrpSpPr/>
          <p:nvPr/>
        </p:nvGrpSpPr>
        <p:grpSpPr>
          <a:xfrm rot="16200000">
            <a:off x="8293794" y="6558260"/>
            <a:ext cx="2463105" cy="1067493"/>
            <a:chOff x="6498137" y="3625822"/>
            <a:chExt cx="558104" cy="973671"/>
          </a:xfrm>
        </p:grpSpPr>
        <p:cxnSp>
          <p:nvCxnSpPr>
            <p:cNvPr id="18" name="Straight Connector 17">
              <a:extLst>
                <a:ext uri="{FF2B5EF4-FFF2-40B4-BE49-F238E27FC236}">
                  <a16:creationId xmlns:a16="http://schemas.microsoft.com/office/drawing/2014/main" id="{C400F950-EE5B-8685-9107-4B6BAD7DB562}"/>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28FEBE-51E9-D9EC-C9E8-EE8EFFA9343C}"/>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6338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righ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righ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176605" y="9318054"/>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6825001" y="-141943"/>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Line Callout 1 (Border and Accent Bar) 3">
            <a:extLst>
              <a:ext uri="{FF2B5EF4-FFF2-40B4-BE49-F238E27FC236}">
                <a16:creationId xmlns:a16="http://schemas.microsoft.com/office/drawing/2014/main" id="{4BC4F75E-2C09-65C6-954C-4ACFBC918150}"/>
              </a:ext>
            </a:extLst>
          </p:cNvPr>
          <p:cNvSpPr/>
          <p:nvPr/>
        </p:nvSpPr>
        <p:spPr>
          <a:xfrm>
            <a:off x="228598" y="968946"/>
            <a:ext cx="8077199" cy="2802953"/>
          </a:xfrm>
          <a:prstGeom prst="accentBorderCallout1">
            <a:avLst>
              <a:gd name="adj1" fmla="val 18750"/>
              <a:gd name="adj2" fmla="val -3127"/>
              <a:gd name="adj3" fmla="val 17954"/>
              <a:gd name="adj4" fmla="val -17509"/>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Các nội dung cần phấn đấu hoàn thiện bản thân là:</a:t>
            </a:r>
            <a:endParaRPr lang="en-US" sz="4000" b="1" dirty="0">
              <a:solidFill>
                <a:srgbClr val="C00000"/>
              </a:solidFill>
              <a:latin typeface="Arial" panose="020B0604020202020204" pitchFamily="34" charset="0"/>
              <a:cs typeface="Arial" panose="020B0604020202020204" pitchFamily="34" charset="0"/>
            </a:endParaRPr>
          </a:p>
        </p:txBody>
      </p:sp>
      <p:sp>
        <p:nvSpPr>
          <p:cNvPr id="5" name="Rounded Rectangle 19">
            <a:extLst>
              <a:ext uri="{FF2B5EF4-FFF2-40B4-BE49-F238E27FC236}">
                <a16:creationId xmlns:a16="http://schemas.microsoft.com/office/drawing/2014/main" id="{99C1FC25-A707-5738-73C9-209823886A8E}"/>
              </a:ext>
            </a:extLst>
          </p:cNvPr>
          <p:cNvSpPr/>
          <p:nvPr/>
        </p:nvSpPr>
        <p:spPr>
          <a:xfrm>
            <a:off x="10059492" y="3771899"/>
            <a:ext cx="7058822" cy="2725541"/>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latin typeface="Arial" panose="020B0604020202020204" pitchFamily="34" charset="0"/>
                <a:cs typeface="Arial" panose="020B0604020202020204" pitchFamily="34" charset="0"/>
              </a:rPr>
              <a:t>Sắp xếp thời gian hợp lí, khoa học cho các nhiệm vụ học tập và các hoạt động khác</a:t>
            </a:r>
            <a:endParaRPr lang="en-US" sz="3400" dirty="0">
              <a:solidFill>
                <a:schemeClr val="tx1"/>
              </a:solidFill>
              <a:latin typeface="Arial" panose="020B0604020202020204" pitchFamily="34" charset="0"/>
              <a:cs typeface="Arial" panose="020B0604020202020204" pitchFamily="34" charset="0"/>
            </a:endParaRPr>
          </a:p>
        </p:txBody>
      </p:sp>
      <p:sp>
        <p:nvSpPr>
          <p:cNvPr id="6" name="Rounded Rectangle 23">
            <a:extLst>
              <a:ext uri="{FF2B5EF4-FFF2-40B4-BE49-F238E27FC236}">
                <a16:creationId xmlns:a16="http://schemas.microsoft.com/office/drawing/2014/main" id="{458F0C25-B334-B463-C0FE-D97D5276D785}"/>
              </a:ext>
            </a:extLst>
          </p:cNvPr>
          <p:cNvSpPr/>
          <p:nvPr/>
        </p:nvSpPr>
        <p:spPr>
          <a:xfrm>
            <a:off x="10059094" y="7116667"/>
            <a:ext cx="7058822" cy="2421245"/>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latin typeface="Arial" panose="020B0604020202020204" pitchFamily="34" charset="0"/>
                <a:cs typeface="Arial" panose="020B0604020202020204" pitchFamily="34" charset="0"/>
              </a:rPr>
              <a:t>Khám phá những điều mới mẻ từ cuộc sống xung quanh</a:t>
            </a:r>
            <a:endParaRPr lang="en-US" sz="3400" dirty="0">
              <a:solidFill>
                <a:schemeClr val="tx1"/>
              </a:solidFill>
              <a:latin typeface="Arial" panose="020B0604020202020204" pitchFamily="34" charset="0"/>
              <a:cs typeface="Arial" panose="020B0604020202020204" pitchFamily="34" charset="0"/>
            </a:endParaRPr>
          </a:p>
        </p:txBody>
      </p:sp>
      <p:sp>
        <p:nvSpPr>
          <p:cNvPr id="7" name="Rounded Rectangle 19">
            <a:extLst>
              <a:ext uri="{FF2B5EF4-FFF2-40B4-BE49-F238E27FC236}">
                <a16:creationId xmlns:a16="http://schemas.microsoft.com/office/drawing/2014/main" id="{1FFDF58B-A517-13F1-128B-5F8E51302026}"/>
              </a:ext>
            </a:extLst>
          </p:cNvPr>
          <p:cNvSpPr/>
          <p:nvPr/>
        </p:nvSpPr>
        <p:spPr>
          <a:xfrm>
            <a:off x="10059492" y="968945"/>
            <a:ext cx="7048462" cy="2183725"/>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latin typeface="Arial" panose="020B0604020202020204" pitchFamily="34" charset="0"/>
                <a:cs typeface="Arial" panose="020B0604020202020204" pitchFamily="34" charset="0"/>
              </a:rPr>
              <a:t>Hình thành thói quen rèn luyện sức khỏe</a:t>
            </a:r>
            <a:endParaRPr lang="en-US" sz="3400" dirty="0">
              <a:solidFill>
                <a:schemeClr val="tx1"/>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E584E44C-D148-427F-3041-31598826077E}"/>
              </a:ext>
            </a:extLst>
          </p:cNvPr>
          <p:cNvGrpSpPr/>
          <p:nvPr/>
        </p:nvGrpSpPr>
        <p:grpSpPr>
          <a:xfrm>
            <a:off x="1371600" y="4251249"/>
            <a:ext cx="6520512" cy="5509906"/>
            <a:chOff x="847162" y="4165596"/>
            <a:chExt cx="6520512" cy="5509906"/>
          </a:xfrm>
        </p:grpSpPr>
        <p:pic>
          <p:nvPicPr>
            <p:cNvPr id="23" name="Picture 22" descr="A cartoon of a person reading a book&#10;&#10;Description automatically generated">
              <a:extLst>
                <a:ext uri="{FF2B5EF4-FFF2-40B4-BE49-F238E27FC236}">
                  <a16:creationId xmlns:a16="http://schemas.microsoft.com/office/drawing/2014/main" id="{1C622A01-FA9B-AAB5-B728-9050ECBC02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162" y="4165596"/>
              <a:ext cx="3424396" cy="3389719"/>
            </a:xfrm>
            <a:prstGeom prst="ellipse">
              <a:avLst/>
            </a:prstGeom>
          </p:spPr>
        </p:pic>
        <p:pic>
          <p:nvPicPr>
            <p:cNvPr id="33" name="Picture 32" descr="A cartoon of a group of people running&#10;&#10;Description automatically generated">
              <a:extLst>
                <a:ext uri="{FF2B5EF4-FFF2-40B4-BE49-F238E27FC236}">
                  <a16:creationId xmlns:a16="http://schemas.microsoft.com/office/drawing/2014/main" id="{0E2ED414-0AF4-C2A6-62EE-7D13C107CCC7}"/>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5000"/>
                      </a14:imgEffect>
                      <a14:imgEffect>
                        <a14:brightnessContrast contrast="3000"/>
                      </a14:imgEffect>
                    </a14:imgLayer>
                  </a14:imgProps>
                </a:ext>
                <a:ext uri="{28A0092B-C50C-407E-A947-70E740481C1C}">
                  <a14:useLocalDpi xmlns:a14="http://schemas.microsoft.com/office/drawing/2010/main" val="0"/>
                </a:ext>
              </a:extLst>
            </a:blip>
            <a:stretch>
              <a:fillRect/>
            </a:stretch>
          </p:blipFill>
          <p:spPr>
            <a:xfrm>
              <a:off x="3962400" y="6343025"/>
              <a:ext cx="3405274" cy="3332477"/>
            </a:xfrm>
            <a:prstGeom prst="ellipse">
              <a:avLst/>
            </a:prstGeom>
          </p:spPr>
        </p:pic>
      </p:grpSp>
      <p:grpSp>
        <p:nvGrpSpPr>
          <p:cNvPr id="11" name="Group 10">
            <a:extLst>
              <a:ext uri="{FF2B5EF4-FFF2-40B4-BE49-F238E27FC236}">
                <a16:creationId xmlns:a16="http://schemas.microsoft.com/office/drawing/2014/main" id="{AA72AD05-9D4D-A114-E9AD-E4320E6EC733}"/>
              </a:ext>
            </a:extLst>
          </p:cNvPr>
          <p:cNvGrpSpPr/>
          <p:nvPr/>
        </p:nvGrpSpPr>
        <p:grpSpPr>
          <a:xfrm rot="16200000">
            <a:off x="8051693" y="3491352"/>
            <a:ext cx="2947309" cy="1067494"/>
            <a:chOff x="6498137" y="3625822"/>
            <a:chExt cx="558104" cy="973671"/>
          </a:xfrm>
        </p:grpSpPr>
        <p:cxnSp>
          <p:nvCxnSpPr>
            <p:cNvPr id="12" name="Straight Connector 11">
              <a:extLst>
                <a:ext uri="{FF2B5EF4-FFF2-40B4-BE49-F238E27FC236}">
                  <a16:creationId xmlns:a16="http://schemas.microsoft.com/office/drawing/2014/main" id="{83706333-08CF-0D0F-671F-F8369FBE8FA4}"/>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7A72C57-ACC0-CDDA-8C87-32E30675C227}"/>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119F74B-BF82-9863-A417-2CE81CB05EA4}"/>
              </a:ext>
            </a:extLst>
          </p:cNvPr>
          <p:cNvGrpSpPr/>
          <p:nvPr/>
        </p:nvGrpSpPr>
        <p:grpSpPr>
          <a:xfrm rot="16200000" flipH="1">
            <a:off x="6639488" y="4903559"/>
            <a:ext cx="5772115" cy="1067891"/>
            <a:chOff x="6498137" y="3625822"/>
            <a:chExt cx="558104" cy="973671"/>
          </a:xfrm>
        </p:grpSpPr>
        <p:cxnSp>
          <p:nvCxnSpPr>
            <p:cNvPr id="15" name="Straight Connector 14">
              <a:extLst>
                <a:ext uri="{FF2B5EF4-FFF2-40B4-BE49-F238E27FC236}">
                  <a16:creationId xmlns:a16="http://schemas.microsoft.com/office/drawing/2014/main" id="{34E81CFE-A86D-29E6-D4DC-8F13153634EE}"/>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93E1E4F-893E-75B2-C01D-8E626B3AA52E}"/>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8287808C-F7AB-7492-C671-24570D78ACAD}"/>
              </a:ext>
            </a:extLst>
          </p:cNvPr>
          <p:cNvGrpSpPr/>
          <p:nvPr/>
        </p:nvGrpSpPr>
        <p:grpSpPr>
          <a:xfrm rot="16200000">
            <a:off x="8293794" y="6558260"/>
            <a:ext cx="2463105" cy="1067493"/>
            <a:chOff x="6498137" y="3625822"/>
            <a:chExt cx="558104" cy="973671"/>
          </a:xfrm>
        </p:grpSpPr>
        <p:cxnSp>
          <p:nvCxnSpPr>
            <p:cNvPr id="18" name="Straight Connector 17">
              <a:extLst>
                <a:ext uri="{FF2B5EF4-FFF2-40B4-BE49-F238E27FC236}">
                  <a16:creationId xmlns:a16="http://schemas.microsoft.com/office/drawing/2014/main" id="{C400F950-EE5B-8685-9107-4B6BAD7DB562}"/>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28FEBE-51E9-D9EC-C9E8-EE8EFFA9343C}"/>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674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righ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4" name="Freeform 4"/>
          <p:cNvSpPr/>
          <p:nvPr/>
        </p:nvSpPr>
        <p:spPr>
          <a:xfrm rot="611697">
            <a:off x="17095068" y="-10322"/>
            <a:ext cx="1288438" cy="1272785"/>
          </a:xfrm>
          <a:custGeom>
            <a:avLst/>
            <a:gdLst/>
            <a:ahLst/>
            <a:cxnLst/>
            <a:rect l="l" t="t" r="r" b="b"/>
            <a:pathLst>
              <a:path w="1946054" h="2220601">
                <a:moveTo>
                  <a:pt x="0" y="0"/>
                </a:moveTo>
                <a:lnTo>
                  <a:pt x="1946053" y="0"/>
                </a:lnTo>
                <a:lnTo>
                  <a:pt x="1946053" y="2220600"/>
                </a:lnTo>
                <a:lnTo>
                  <a:pt x="0" y="2220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5443" y="9039356"/>
            <a:ext cx="1524000" cy="1242201"/>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3">
            <a:extLst>
              <a:ext uri="{FF2B5EF4-FFF2-40B4-BE49-F238E27FC236}">
                <a16:creationId xmlns:a16="http://schemas.microsoft.com/office/drawing/2014/main" id="{63BDED89-E5F9-628B-A461-22919A508F01}"/>
              </a:ext>
            </a:extLst>
          </p:cNvPr>
          <p:cNvSpPr/>
          <p:nvPr/>
        </p:nvSpPr>
        <p:spPr>
          <a:xfrm>
            <a:off x="1291938" y="1795165"/>
            <a:ext cx="12900551" cy="7071241"/>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7122FE49-CA83-ED6B-DEFC-E0A66C75D409}"/>
              </a:ext>
            </a:extLst>
          </p:cNvPr>
          <p:cNvGrpSpPr/>
          <p:nvPr/>
        </p:nvGrpSpPr>
        <p:grpSpPr>
          <a:xfrm>
            <a:off x="2870890" y="1041350"/>
            <a:ext cx="9742645" cy="1442979"/>
            <a:chOff x="3619170" y="659644"/>
            <a:chExt cx="9742645" cy="1442979"/>
          </a:xfrm>
        </p:grpSpPr>
        <p:pic>
          <p:nvPicPr>
            <p:cNvPr id="10" name="Picture 9">
              <a:extLst>
                <a:ext uri="{FF2B5EF4-FFF2-40B4-BE49-F238E27FC236}">
                  <a16:creationId xmlns:a16="http://schemas.microsoft.com/office/drawing/2014/main" id="{D7E55DEE-2992-BA5A-F1B4-C992B84616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54633" y="659644"/>
              <a:ext cx="8663264" cy="1442979"/>
            </a:xfrm>
            <a:prstGeom prst="rect">
              <a:avLst/>
            </a:prstGeom>
          </p:spPr>
        </p:pic>
        <p:sp>
          <p:nvSpPr>
            <p:cNvPr id="11" name="TextBox 10">
              <a:extLst>
                <a:ext uri="{FF2B5EF4-FFF2-40B4-BE49-F238E27FC236}">
                  <a16:creationId xmlns:a16="http://schemas.microsoft.com/office/drawing/2014/main" id="{82F2E453-CD4F-CF4F-0E15-158493E468C4}"/>
                </a:ext>
              </a:extLst>
            </p:cNvPr>
            <p:cNvSpPr txBox="1"/>
            <p:nvPr/>
          </p:nvSpPr>
          <p:spPr>
            <a:xfrm>
              <a:off x="3619170" y="909026"/>
              <a:ext cx="9742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KẾT LUẬN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84687156-D06B-0DDA-8F22-D1CC97E6949E}"/>
              </a:ext>
            </a:extLst>
          </p:cNvPr>
          <p:cNvSpPr txBox="1"/>
          <p:nvPr/>
        </p:nvSpPr>
        <p:spPr>
          <a:xfrm>
            <a:off x="2269671" y="2718495"/>
            <a:ext cx="10849641" cy="5518242"/>
          </a:xfrm>
          <a:prstGeom prst="rect">
            <a:avLst/>
          </a:prstGeom>
          <a:noFill/>
        </p:spPr>
        <p:txBody>
          <a:bodyPr wrap="square">
            <a:spAutoFit/>
          </a:bodyPr>
          <a:lstStyle/>
          <a:p>
            <a:pPr lvl="0" algn="just">
              <a:lnSpc>
                <a:spcPct val="150000"/>
              </a:lnSpc>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Hoàn thiện bản thân là hành động vượt lên khó khăn, trở ngại, không ngừng lao động, học tập, tu dưỡng, rèn luyện, phát huy ưu điểm, khắc phục, sửa chữa khuyết điểm, học hỏi những điểm hay, điểm tốt của người khác để bản thân ngày một tốt hơn.</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4" name="Picture 14">
            <a:extLst>
              <a:ext uri="{FF2B5EF4-FFF2-40B4-BE49-F238E27FC236}">
                <a16:creationId xmlns:a16="http://schemas.microsoft.com/office/drawing/2014/main" id="{410FC5A4-7264-5A4B-3B96-F5E97D911E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3135641" y="1514354"/>
            <a:ext cx="1280559" cy="756694"/>
          </a:xfrm>
          <a:prstGeom prst="rect">
            <a:avLst/>
          </a:prstGeom>
        </p:spPr>
      </p:pic>
      <p:pic>
        <p:nvPicPr>
          <p:cNvPr id="15" name="Picture 10">
            <a:extLst>
              <a:ext uri="{FF2B5EF4-FFF2-40B4-BE49-F238E27FC236}">
                <a16:creationId xmlns:a16="http://schemas.microsoft.com/office/drawing/2014/main" id="{FD29DDA6-B20D-A75B-3544-37A9F31CA87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41762" y="7342052"/>
            <a:ext cx="5449881" cy="2861187"/>
          </a:xfrm>
          <a:prstGeom prst="rect">
            <a:avLst/>
          </a:prstGeom>
        </p:spPr>
      </p:pic>
    </p:spTree>
    <p:extLst>
      <p:ext uri="{BB962C8B-B14F-4D97-AF65-F5344CB8AC3E}">
        <p14:creationId xmlns:p14="http://schemas.microsoft.com/office/powerpoint/2010/main" val="8337845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2" name="Freeform 2"/>
          <p:cNvSpPr/>
          <p:nvPr/>
        </p:nvSpPr>
        <p:spPr>
          <a:xfrm>
            <a:off x="2185324" y="5981700"/>
            <a:ext cx="4171718" cy="5562167"/>
          </a:xfrm>
          <a:custGeom>
            <a:avLst/>
            <a:gdLst/>
            <a:ahLst/>
            <a:cxnLst/>
            <a:rect l="l" t="t" r="r" b="b"/>
            <a:pathLst>
              <a:path w="5147810" h="6789677">
                <a:moveTo>
                  <a:pt x="0" y="0"/>
                </a:moveTo>
                <a:lnTo>
                  <a:pt x="5147810" y="0"/>
                </a:lnTo>
                <a:lnTo>
                  <a:pt x="5147810" y="6789677"/>
                </a:lnTo>
                <a:lnTo>
                  <a:pt x="0" y="67896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7221200" y="9139490"/>
            <a:ext cx="1295400" cy="1143000"/>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 y="0"/>
            <a:ext cx="1752600" cy="1257300"/>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B3FE288A-2839-52B9-A67E-15583271C48A}"/>
              </a:ext>
            </a:extLst>
          </p:cNvPr>
          <p:cNvSpPr txBox="1"/>
          <p:nvPr/>
        </p:nvSpPr>
        <p:spPr>
          <a:xfrm>
            <a:off x="2185324" y="501243"/>
            <a:ext cx="13917352"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2: Xác định cách phấn đấu hoàn thiện bản thân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hought Bubble: Cloud 10">
            <a:extLst>
              <a:ext uri="{FF2B5EF4-FFF2-40B4-BE49-F238E27FC236}">
                <a16:creationId xmlns:a16="http://schemas.microsoft.com/office/drawing/2014/main" id="{8D1BB28B-4A5E-FE56-433E-792994BE8175}"/>
              </a:ext>
            </a:extLst>
          </p:cNvPr>
          <p:cNvSpPr/>
          <p:nvPr/>
        </p:nvSpPr>
        <p:spPr>
          <a:xfrm>
            <a:off x="7924800" y="2792759"/>
            <a:ext cx="8788305" cy="4701481"/>
          </a:xfrm>
          <a:prstGeom prst="cloudCallout">
            <a:avLst>
              <a:gd name="adj1" fmla="val -58313"/>
              <a:gd name="adj2" fmla="val 59450"/>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Em hãy nêu một số cách phấn đấu hoàn thiện bản thân?</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6" name="Freeform 6"/>
          <p:cNvSpPr/>
          <p:nvPr/>
        </p:nvSpPr>
        <p:spPr>
          <a:xfrm>
            <a:off x="-190500" y="-388394"/>
            <a:ext cx="1142999" cy="1295400"/>
          </a:xfrm>
          <a:custGeom>
            <a:avLst/>
            <a:gdLst/>
            <a:ahLst/>
            <a:cxnLst/>
            <a:rect l="l" t="t" r="r" b="b"/>
            <a:pathLst>
              <a:path w="2351661" h="2302668">
                <a:moveTo>
                  <a:pt x="0" y="0"/>
                </a:moveTo>
                <a:lnTo>
                  <a:pt x="2351661" y="0"/>
                </a:lnTo>
                <a:lnTo>
                  <a:pt x="2351661" y="2302668"/>
                </a:lnTo>
                <a:lnTo>
                  <a:pt x="0" y="2302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Rectangle 12">
            <a:extLst>
              <a:ext uri="{FF2B5EF4-FFF2-40B4-BE49-F238E27FC236}">
                <a16:creationId xmlns:a16="http://schemas.microsoft.com/office/drawing/2014/main" id="{BD8D68AD-8E67-1B85-CEF6-921AAE7B1A55}"/>
              </a:ext>
            </a:extLst>
          </p:cNvPr>
          <p:cNvSpPr/>
          <p:nvPr/>
        </p:nvSpPr>
        <p:spPr>
          <a:xfrm>
            <a:off x="1575732" y="8877300"/>
            <a:ext cx="15136535" cy="707886"/>
          </a:xfrm>
          <a:prstGeom prst="rect">
            <a:avLst/>
          </a:prstGeom>
        </p:spPr>
        <p:txBody>
          <a:bodyPr wrap="square">
            <a:spAutoFit/>
          </a:bodyPr>
          <a:lstStyle/>
          <a:p>
            <a:pPr marL="571500" indent="-571500" algn="ctr">
              <a:spcBef>
                <a:spcPts val="300"/>
              </a:spcBef>
              <a:spcAft>
                <a:spcPts val="300"/>
              </a:spcAft>
              <a:buFont typeface="Wingdings" panose="05000000000000000000" pitchFamily="2" charset="2"/>
              <a:buChar char="Ø"/>
            </a:pPr>
            <a:r>
              <a:rPr lang="en-US" sz="4000" b="1">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Xem </a:t>
            </a:r>
            <a:r>
              <a:rPr lang="vi-VN" sz="4000" b="1">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video về Tấm gương Cao </a:t>
            </a:r>
            <a:r>
              <a:rPr lang="en-US" sz="4000" b="1">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Bá</a:t>
            </a:r>
            <a:r>
              <a:rPr lang="vi-VN" sz="4000" b="1">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 Quát </a:t>
            </a:r>
            <a:r>
              <a:rPr lang="en-US" sz="4000" b="1">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và </a:t>
            </a:r>
            <a:r>
              <a:rPr lang="en-US" sz="4000" b="1" err="1">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trả</a:t>
            </a:r>
            <a:r>
              <a:rPr lang="en-US" sz="4000" b="1">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 lời </a:t>
            </a:r>
            <a:r>
              <a:rPr lang="en-US" sz="4000" b="1" dirty="0" err="1">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câu</a:t>
            </a:r>
            <a:r>
              <a:rPr lang="en-US" sz="40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hỏi</a:t>
            </a:r>
            <a:endParaRPr lang="en-US" sz="40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4D022B1B-D849-717E-DC41-5963C5F16065}"/>
              </a:ext>
            </a:extLst>
          </p:cNvPr>
          <p:cNvGrpSpPr/>
          <p:nvPr/>
        </p:nvGrpSpPr>
        <p:grpSpPr>
          <a:xfrm>
            <a:off x="5981700" y="-28898"/>
            <a:ext cx="6324600" cy="1580477"/>
            <a:chOff x="5715000" y="-1"/>
            <a:chExt cx="6324600" cy="1563773"/>
          </a:xfrm>
        </p:grpSpPr>
        <p:sp>
          <p:nvSpPr>
            <p:cNvPr id="18" name="Round Same Side Corner Rectangle 11">
              <a:extLst>
                <a:ext uri="{FF2B5EF4-FFF2-40B4-BE49-F238E27FC236}">
                  <a16:creationId xmlns:a16="http://schemas.microsoft.com/office/drawing/2014/main" id="{76709DEA-C7F3-8562-45B8-7CCD54F7D0E2}"/>
                </a:ext>
              </a:extLst>
            </p:cNvPr>
            <p:cNvSpPr/>
            <p:nvPr/>
          </p:nvSpPr>
          <p:spPr>
            <a:xfrm flipV="1">
              <a:off x="5715000" y="-1"/>
              <a:ext cx="6324600" cy="156377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FDDD4E7-7008-4A7F-1970-BC59FD466C67}"/>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0" name="Line Callout 1 (Border and Accent Bar) 3">
            <a:extLst>
              <a:ext uri="{FF2B5EF4-FFF2-40B4-BE49-F238E27FC236}">
                <a16:creationId xmlns:a16="http://schemas.microsoft.com/office/drawing/2014/main" id="{4D400212-C3E8-E976-2889-54942BD3A093}"/>
              </a:ext>
            </a:extLst>
          </p:cNvPr>
          <p:cNvSpPr/>
          <p:nvPr/>
        </p:nvSpPr>
        <p:spPr>
          <a:xfrm>
            <a:off x="381000" y="2171700"/>
            <a:ext cx="11676118" cy="1248984"/>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C00000"/>
                </a:solidFill>
                <a:latin typeface="Arial" panose="020B0604020202020204" pitchFamily="34" charset="0"/>
                <a:cs typeface="Arial" panose="020B0604020202020204" pitchFamily="34" charset="0"/>
              </a:rPr>
              <a:t>Nhiệm vụ 1: Giới thiệu ý nghĩa chủ đề</a:t>
            </a:r>
            <a:endParaRPr lang="en-US" sz="4200" b="1" i="1" dirty="0">
              <a:solidFill>
                <a:srgbClr val="C00000"/>
              </a:solidFill>
              <a:latin typeface="Arial" panose="020B0604020202020204" pitchFamily="34" charset="0"/>
              <a:cs typeface="Arial" panose="020B0604020202020204" pitchFamily="34" charset="0"/>
            </a:endParaRPr>
          </a:p>
        </p:txBody>
      </p:sp>
      <p:pic>
        <p:nvPicPr>
          <p:cNvPr id="21" name="Câu chuyện Cao Bá Quát luyện chữ- TTV">
            <a:hlinkClick r:id="" action="ppaction://media"/>
            <a:extLst>
              <a:ext uri="{FF2B5EF4-FFF2-40B4-BE49-F238E27FC236}">
                <a16:creationId xmlns:a16="http://schemas.microsoft.com/office/drawing/2014/main" id="{565F1EF7-3EAE-6531-3607-C4ED2AFE942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62600" y="4229100"/>
            <a:ext cx="7162799" cy="4029075"/>
          </a:xfrm>
          <a:prstGeom prst="rect">
            <a:avLst/>
          </a:prstGeom>
        </p:spPr>
      </p:pic>
      <p:sp>
        <p:nvSpPr>
          <p:cNvPr id="22" name="Freeform 3">
            <a:extLst>
              <a:ext uri="{FF2B5EF4-FFF2-40B4-BE49-F238E27FC236}">
                <a16:creationId xmlns:a16="http://schemas.microsoft.com/office/drawing/2014/main" id="{61009D17-B929-1E52-ABF8-2B8EB2A6BC1A}"/>
              </a:ext>
            </a:extLst>
          </p:cNvPr>
          <p:cNvSpPr/>
          <p:nvPr/>
        </p:nvSpPr>
        <p:spPr>
          <a:xfrm>
            <a:off x="17182119" y="-50669"/>
            <a:ext cx="1143000" cy="1143000"/>
          </a:xfrm>
          <a:custGeom>
            <a:avLst/>
            <a:gdLst/>
            <a:ahLst/>
            <a:cxnLst/>
            <a:rect l="l" t="t" r="r" b="b"/>
            <a:pathLst>
              <a:path w="2351661" h="2302668">
                <a:moveTo>
                  <a:pt x="0" y="0"/>
                </a:moveTo>
                <a:lnTo>
                  <a:pt x="2351661" y="0"/>
                </a:lnTo>
                <a:lnTo>
                  <a:pt x="2351661" y="2302668"/>
                </a:lnTo>
                <a:lnTo>
                  <a:pt x="0" y="2302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par>
                                <p:cTn id="13" presetID="2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607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0" fill="hold" display="0">
                  <p:stCondLst>
                    <p:cond delay="indefinite"/>
                  </p:stCondLst>
                </p:cTn>
                <p:tgtEl>
                  <p:spTgt spid="21"/>
                </p:tgtEl>
              </p:cMediaNode>
            </p:video>
          </p:childTnLst>
        </p:cTn>
      </p:par>
    </p:tnLst>
    <p:bldLst>
      <p:bldP spid="13" grpId="0"/>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16915217" y="9338902"/>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6825001" y="-141943"/>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EE2BBB3-6D60-0FED-4B06-5AF7F8EFA4AB}"/>
              </a:ext>
            </a:extLst>
          </p:cNvPr>
          <p:cNvSpPr txBox="1"/>
          <p:nvPr/>
        </p:nvSpPr>
        <p:spPr>
          <a:xfrm>
            <a:off x="838200" y="2729465"/>
            <a:ext cx="11734800" cy="707886"/>
          </a:xfrm>
          <a:prstGeom prst="rect">
            <a:avLst/>
          </a:prstGeom>
          <a:noFill/>
        </p:spPr>
        <p:txBody>
          <a:bodyPr wrap="square" rtlCol="0">
            <a:spAutoFit/>
          </a:bodyPr>
          <a:lstStyle/>
          <a:p>
            <a:pPr marL="571500" indent="-571500" algn="just">
              <a:buFont typeface="Wingdings" panose="05000000000000000000" pitchFamily="2" charset="2"/>
              <a:buChar char="Ø"/>
            </a:pPr>
            <a:r>
              <a:rPr lang="vi-VN" sz="4000" b="1">
                <a:latin typeface="Arial" panose="020B0604020202020204" pitchFamily="34" charset="0"/>
                <a:cs typeface="Arial" panose="020B0604020202020204" pitchFamily="34" charset="0"/>
              </a:rPr>
              <a:t>Xác định rõ mục tiêu</a:t>
            </a:r>
            <a:r>
              <a:rPr lang="en-US" sz="4000" b="1">
                <a:latin typeface="Arial" panose="020B0604020202020204" pitchFamily="34" charset="0"/>
                <a:cs typeface="Arial" panose="020B0604020202020204" pitchFamily="34" charset="0"/>
              </a:rPr>
              <a:t>:</a:t>
            </a:r>
          </a:p>
        </p:txBody>
      </p:sp>
      <p:sp>
        <p:nvSpPr>
          <p:cNvPr id="9" name="Line Callout 1 (Border and Accent Bar) 3">
            <a:extLst>
              <a:ext uri="{FF2B5EF4-FFF2-40B4-BE49-F238E27FC236}">
                <a16:creationId xmlns:a16="http://schemas.microsoft.com/office/drawing/2014/main" id="{5845DC31-F315-D80E-AF6A-D73C34C2512B}"/>
              </a:ext>
            </a:extLst>
          </p:cNvPr>
          <p:cNvSpPr/>
          <p:nvPr/>
        </p:nvSpPr>
        <p:spPr>
          <a:xfrm>
            <a:off x="457200" y="590318"/>
            <a:ext cx="14554200" cy="1675959"/>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Gợi ý trả lời: </a:t>
            </a:r>
            <a:r>
              <a:rPr lang="en-US" sz="420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Những cách phấn đấu hoàn thiện bản thân</a:t>
            </a:r>
            <a:endParaRPr lang="vi-VN" sz="420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0" name="Speech Bubble: Rectangle 9">
            <a:extLst>
              <a:ext uri="{FF2B5EF4-FFF2-40B4-BE49-F238E27FC236}">
                <a16:creationId xmlns:a16="http://schemas.microsoft.com/office/drawing/2014/main" id="{30A59394-3A89-7ECB-BFA5-16ED301C0899}"/>
              </a:ext>
            </a:extLst>
          </p:cNvPr>
          <p:cNvSpPr/>
          <p:nvPr/>
        </p:nvSpPr>
        <p:spPr>
          <a:xfrm>
            <a:off x="1019021" y="3900539"/>
            <a:ext cx="9371417" cy="2648182"/>
          </a:xfrm>
          <a:prstGeom prst="wedgeRectCallout">
            <a:avLst>
              <a:gd name="adj1" fmla="val 57181"/>
              <a:gd name="adj2" fmla="val -2749"/>
            </a:avLst>
          </a:prstGeom>
          <a:solidFill>
            <a:srgbClr val="F8EDEC"/>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Xác định bản thân mình muốn gì và cần theo đuổi những gì</a:t>
            </a:r>
          </a:p>
        </p:txBody>
      </p:sp>
      <p:sp>
        <p:nvSpPr>
          <p:cNvPr id="24" name="Speech Bubble: Rectangle 23">
            <a:extLst>
              <a:ext uri="{FF2B5EF4-FFF2-40B4-BE49-F238E27FC236}">
                <a16:creationId xmlns:a16="http://schemas.microsoft.com/office/drawing/2014/main" id="{C18C9634-FBBE-4B5E-B89D-7033D84F201B}"/>
              </a:ext>
            </a:extLst>
          </p:cNvPr>
          <p:cNvSpPr/>
          <p:nvPr/>
        </p:nvSpPr>
        <p:spPr>
          <a:xfrm>
            <a:off x="1020051" y="7048499"/>
            <a:ext cx="9371417" cy="2648183"/>
          </a:xfrm>
          <a:prstGeom prst="wedgeRectCallout">
            <a:avLst>
              <a:gd name="adj1" fmla="val 56217"/>
              <a:gd name="adj2" fmla="val 744"/>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Lập kế hoạch thực hiện</a:t>
            </a:r>
          </a:p>
        </p:txBody>
      </p:sp>
      <p:grpSp>
        <p:nvGrpSpPr>
          <p:cNvPr id="28" name="Group 27">
            <a:extLst>
              <a:ext uri="{FF2B5EF4-FFF2-40B4-BE49-F238E27FC236}">
                <a16:creationId xmlns:a16="http://schemas.microsoft.com/office/drawing/2014/main" id="{FCCF1A38-A81D-8397-C4F0-19AE1979F40F}"/>
              </a:ext>
            </a:extLst>
          </p:cNvPr>
          <p:cNvGrpSpPr/>
          <p:nvPr/>
        </p:nvGrpSpPr>
        <p:grpSpPr>
          <a:xfrm>
            <a:off x="11887200" y="4510941"/>
            <a:ext cx="5238915" cy="4075559"/>
            <a:chOff x="11749103" y="4456707"/>
            <a:chExt cx="5238915" cy="4075559"/>
          </a:xfrm>
        </p:grpSpPr>
        <p:pic>
          <p:nvPicPr>
            <p:cNvPr id="3074" name="Picture 2" descr="Kỹ năng xác định mục tiêu và lập kế hoạch chỉ trong 5 phút">
              <a:extLst>
                <a:ext uri="{FF2B5EF4-FFF2-40B4-BE49-F238E27FC236}">
                  <a16:creationId xmlns:a16="http://schemas.microsoft.com/office/drawing/2014/main" id="{D255683E-16C0-A223-8E01-A2E18B340A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49103" y="5029641"/>
              <a:ext cx="5166114" cy="3502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Picture 2" descr="Pin ">
              <a:extLst>
                <a:ext uri="{FF2B5EF4-FFF2-40B4-BE49-F238E27FC236}">
                  <a16:creationId xmlns:a16="http://schemas.microsoft.com/office/drawing/2014/main" id="{C596D1AD-C95A-764C-3118-C5BCDC7E41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200054">
              <a:off x="16332839" y="4456707"/>
              <a:ext cx="655179" cy="6551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59180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16915217" y="9338902"/>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6825001" y="-141943"/>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EE2BBB3-6D60-0FED-4B06-5AF7F8EFA4AB}"/>
              </a:ext>
            </a:extLst>
          </p:cNvPr>
          <p:cNvSpPr txBox="1"/>
          <p:nvPr/>
        </p:nvSpPr>
        <p:spPr>
          <a:xfrm>
            <a:off x="838200" y="2729465"/>
            <a:ext cx="11734800" cy="707886"/>
          </a:xfrm>
          <a:prstGeom prst="rect">
            <a:avLst/>
          </a:prstGeom>
          <a:noFill/>
        </p:spPr>
        <p:txBody>
          <a:bodyPr wrap="square" rtlCol="0">
            <a:spAutoFit/>
          </a:bodyPr>
          <a:lstStyle/>
          <a:p>
            <a:pPr marL="571500" indent="-571500" algn="just">
              <a:buFont typeface="Wingdings" panose="05000000000000000000" pitchFamily="2" charset="2"/>
              <a:buChar char="Ø"/>
            </a:pPr>
            <a:r>
              <a:rPr lang="vi-VN" sz="4000" b="1">
                <a:latin typeface="Arial" panose="020B0604020202020204" pitchFamily="34" charset="0"/>
                <a:cs typeface="Arial" panose="020B0604020202020204" pitchFamily="34" charset="0"/>
              </a:rPr>
              <a:t>Kiên trì, bền bỉ theo đuổi mục tiêu</a:t>
            </a:r>
            <a:r>
              <a:rPr lang="en-US" sz="4000" b="1">
                <a:latin typeface="Arial" panose="020B0604020202020204" pitchFamily="34" charset="0"/>
                <a:cs typeface="Arial" panose="020B0604020202020204" pitchFamily="34" charset="0"/>
              </a:rPr>
              <a:t>:</a:t>
            </a:r>
          </a:p>
        </p:txBody>
      </p:sp>
      <p:sp>
        <p:nvSpPr>
          <p:cNvPr id="9" name="Line Callout 1 (Border and Accent Bar) 3">
            <a:extLst>
              <a:ext uri="{FF2B5EF4-FFF2-40B4-BE49-F238E27FC236}">
                <a16:creationId xmlns:a16="http://schemas.microsoft.com/office/drawing/2014/main" id="{5845DC31-F315-D80E-AF6A-D73C34C2512B}"/>
              </a:ext>
            </a:extLst>
          </p:cNvPr>
          <p:cNvSpPr/>
          <p:nvPr/>
        </p:nvSpPr>
        <p:spPr>
          <a:xfrm>
            <a:off x="457200" y="590318"/>
            <a:ext cx="14554200" cy="1675959"/>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Gợi ý trả lời: </a:t>
            </a:r>
            <a:r>
              <a:rPr lang="en-US" sz="420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Những cách phấn đấu hoàn thiện bản thân</a:t>
            </a:r>
            <a:endParaRPr lang="vi-VN" sz="420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0" name="Speech Bubble: Rectangle 9">
            <a:extLst>
              <a:ext uri="{FF2B5EF4-FFF2-40B4-BE49-F238E27FC236}">
                <a16:creationId xmlns:a16="http://schemas.microsoft.com/office/drawing/2014/main" id="{30A59394-3A89-7ECB-BFA5-16ED301C0899}"/>
              </a:ext>
            </a:extLst>
          </p:cNvPr>
          <p:cNvSpPr/>
          <p:nvPr/>
        </p:nvSpPr>
        <p:spPr>
          <a:xfrm>
            <a:off x="1453243" y="3862847"/>
            <a:ext cx="7952038" cy="2561306"/>
          </a:xfrm>
          <a:prstGeom prst="wedgeRectCallout">
            <a:avLst>
              <a:gd name="adj1" fmla="val 58413"/>
              <a:gd name="adj2" fmla="val -4908"/>
            </a:avLst>
          </a:prstGeom>
          <a:solidFill>
            <a:srgbClr val="EDF6F9"/>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Vượt qua khó khăn để đạt được mục tiêu</a:t>
            </a:r>
          </a:p>
        </p:txBody>
      </p:sp>
      <p:sp>
        <p:nvSpPr>
          <p:cNvPr id="24" name="Speech Bubble: Rectangle 23">
            <a:extLst>
              <a:ext uri="{FF2B5EF4-FFF2-40B4-BE49-F238E27FC236}">
                <a16:creationId xmlns:a16="http://schemas.microsoft.com/office/drawing/2014/main" id="{C18C9634-FBBE-4B5E-B89D-7033D84F201B}"/>
              </a:ext>
            </a:extLst>
          </p:cNvPr>
          <p:cNvSpPr/>
          <p:nvPr/>
        </p:nvSpPr>
        <p:spPr>
          <a:xfrm>
            <a:off x="1447800" y="6972300"/>
            <a:ext cx="7952038" cy="2561307"/>
          </a:xfrm>
          <a:prstGeom prst="wedgeRectCallout">
            <a:avLst>
              <a:gd name="adj1" fmla="val 56217"/>
              <a:gd name="adj2" fmla="val 744"/>
            </a:avLst>
          </a:prstGeom>
          <a:solidFill>
            <a:srgbClr val="F0ECF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Không nhụt chí</a:t>
            </a:r>
          </a:p>
        </p:txBody>
      </p:sp>
      <p:grpSp>
        <p:nvGrpSpPr>
          <p:cNvPr id="4" name="Group 3">
            <a:extLst>
              <a:ext uri="{FF2B5EF4-FFF2-40B4-BE49-F238E27FC236}">
                <a16:creationId xmlns:a16="http://schemas.microsoft.com/office/drawing/2014/main" id="{3FF7FFE0-6B8C-08A6-1B25-5976FCCFAD39}"/>
              </a:ext>
            </a:extLst>
          </p:cNvPr>
          <p:cNvGrpSpPr/>
          <p:nvPr/>
        </p:nvGrpSpPr>
        <p:grpSpPr>
          <a:xfrm>
            <a:off x="11016035" y="3619500"/>
            <a:ext cx="5910068" cy="5105369"/>
            <a:chOff x="10821732" y="3665048"/>
            <a:chExt cx="5910068" cy="5105369"/>
          </a:xfrm>
        </p:grpSpPr>
        <p:pic>
          <p:nvPicPr>
            <p:cNvPr id="3" name="Picture 2" descr="A person climbing a ladder to the top of clouds&#10;&#10;Description automatically generated">
              <a:extLst>
                <a:ext uri="{FF2B5EF4-FFF2-40B4-BE49-F238E27FC236}">
                  <a16:creationId xmlns:a16="http://schemas.microsoft.com/office/drawing/2014/main" id="{CD8738F2-3B68-E19E-0736-52EDD2356F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1732" y="4406855"/>
              <a:ext cx="5818082" cy="43635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Picture 2" descr="Pin ">
              <a:extLst>
                <a:ext uri="{FF2B5EF4-FFF2-40B4-BE49-F238E27FC236}">
                  <a16:creationId xmlns:a16="http://schemas.microsoft.com/office/drawing/2014/main" id="{C596D1AD-C95A-764C-3118-C5BCDC7E41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200054">
              <a:off x="16076621" y="3665048"/>
              <a:ext cx="655179" cy="6551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591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16915217" y="9338902"/>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6825001" y="-141943"/>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EE2BBB3-6D60-0FED-4B06-5AF7F8EFA4AB}"/>
              </a:ext>
            </a:extLst>
          </p:cNvPr>
          <p:cNvSpPr txBox="1"/>
          <p:nvPr/>
        </p:nvSpPr>
        <p:spPr>
          <a:xfrm>
            <a:off x="838200" y="2729465"/>
            <a:ext cx="11734800" cy="707886"/>
          </a:xfrm>
          <a:prstGeom prst="rect">
            <a:avLst/>
          </a:prstGeom>
          <a:noFill/>
        </p:spPr>
        <p:txBody>
          <a:bodyPr wrap="square" rtlCol="0">
            <a:spAutoFit/>
          </a:bodyPr>
          <a:lstStyle/>
          <a:p>
            <a:pPr marL="571500" indent="-571500" algn="just">
              <a:buFont typeface="Wingdings" panose="05000000000000000000" pitchFamily="2" charset="2"/>
              <a:buChar char="Ø"/>
            </a:pPr>
            <a:r>
              <a:rPr lang="vi-VN" sz="4000" b="1">
                <a:latin typeface="Arial" panose="020B0604020202020204" pitchFamily="34" charset="0"/>
                <a:cs typeface="Arial" panose="020B0604020202020204" pitchFamily="34" charset="0"/>
              </a:rPr>
              <a:t>Độc lập và quyết đoán</a:t>
            </a:r>
            <a:r>
              <a:rPr lang="en-US" sz="4000" b="1">
                <a:latin typeface="Arial" panose="020B0604020202020204" pitchFamily="34" charset="0"/>
                <a:cs typeface="Arial" panose="020B0604020202020204" pitchFamily="34" charset="0"/>
              </a:rPr>
              <a:t>:</a:t>
            </a:r>
          </a:p>
        </p:txBody>
      </p:sp>
      <p:sp>
        <p:nvSpPr>
          <p:cNvPr id="9" name="Line Callout 1 (Border and Accent Bar) 3">
            <a:extLst>
              <a:ext uri="{FF2B5EF4-FFF2-40B4-BE49-F238E27FC236}">
                <a16:creationId xmlns:a16="http://schemas.microsoft.com/office/drawing/2014/main" id="{5845DC31-F315-D80E-AF6A-D73C34C2512B}"/>
              </a:ext>
            </a:extLst>
          </p:cNvPr>
          <p:cNvSpPr/>
          <p:nvPr/>
        </p:nvSpPr>
        <p:spPr>
          <a:xfrm>
            <a:off x="457200" y="590318"/>
            <a:ext cx="14554200" cy="1675959"/>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Gợi ý trả lời: </a:t>
            </a:r>
            <a:r>
              <a:rPr lang="en-US" sz="420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Những cách phấn đấu hoàn thiện bản thân</a:t>
            </a:r>
            <a:endParaRPr lang="vi-VN" sz="420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0" name="Speech Bubble: Rectangle 9">
            <a:extLst>
              <a:ext uri="{FF2B5EF4-FFF2-40B4-BE49-F238E27FC236}">
                <a16:creationId xmlns:a16="http://schemas.microsoft.com/office/drawing/2014/main" id="{30A59394-3A89-7ECB-BFA5-16ED301C0899}"/>
              </a:ext>
            </a:extLst>
          </p:cNvPr>
          <p:cNvSpPr/>
          <p:nvPr/>
        </p:nvSpPr>
        <p:spPr>
          <a:xfrm>
            <a:off x="837171" y="3900539"/>
            <a:ext cx="9553268" cy="2309761"/>
          </a:xfrm>
          <a:prstGeom prst="wedgeRectCallout">
            <a:avLst>
              <a:gd name="adj1" fmla="val 57181"/>
              <a:gd name="adj2" fmla="val -2749"/>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Suy nghĩ, cân </a:t>
            </a:r>
            <a:r>
              <a:rPr lang="en-US" sz="3800">
                <a:solidFill>
                  <a:schemeClr val="tx1"/>
                </a:solidFill>
                <a:latin typeface="Arial" panose="020B0604020202020204" pitchFamily="34" charset="0"/>
                <a:cs typeface="Arial" panose="020B0604020202020204" pitchFamily="34" charset="0"/>
              </a:rPr>
              <a:t>nhắc</a:t>
            </a:r>
            <a:r>
              <a:rPr lang="vi-VN" sz="3800">
                <a:solidFill>
                  <a:schemeClr val="tx1"/>
                </a:solidFill>
                <a:latin typeface="Arial" panose="020B0604020202020204" pitchFamily="34" charset="0"/>
                <a:cs typeface="Arial" panose="020B0604020202020204" pitchFamily="34" charset="0"/>
              </a:rPr>
              <a:t> và phân tích thấu đáo</a:t>
            </a:r>
          </a:p>
        </p:txBody>
      </p:sp>
      <p:sp>
        <p:nvSpPr>
          <p:cNvPr id="24" name="Speech Bubble: Rectangle 23">
            <a:extLst>
              <a:ext uri="{FF2B5EF4-FFF2-40B4-BE49-F238E27FC236}">
                <a16:creationId xmlns:a16="http://schemas.microsoft.com/office/drawing/2014/main" id="{C18C9634-FBBE-4B5E-B89D-7033D84F201B}"/>
              </a:ext>
            </a:extLst>
          </p:cNvPr>
          <p:cNvSpPr/>
          <p:nvPr/>
        </p:nvSpPr>
        <p:spPr>
          <a:xfrm>
            <a:off x="838201" y="6673489"/>
            <a:ext cx="9553268" cy="3023194"/>
          </a:xfrm>
          <a:prstGeom prst="wedgeRectCallout">
            <a:avLst>
              <a:gd name="adj1" fmla="val 56217"/>
              <a:gd name="adj2" fmla="val 744"/>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Đưa ra quyết định và thực hiện hành động đã dự định mà không chịu ảnh hưởng bởi người khác</a:t>
            </a:r>
          </a:p>
        </p:txBody>
      </p:sp>
      <p:grpSp>
        <p:nvGrpSpPr>
          <p:cNvPr id="2" name="Group 1">
            <a:extLst>
              <a:ext uri="{FF2B5EF4-FFF2-40B4-BE49-F238E27FC236}">
                <a16:creationId xmlns:a16="http://schemas.microsoft.com/office/drawing/2014/main" id="{854A10FB-B1FB-4B63-7468-FF72D43BFD05}"/>
              </a:ext>
            </a:extLst>
          </p:cNvPr>
          <p:cNvGrpSpPr/>
          <p:nvPr/>
        </p:nvGrpSpPr>
        <p:grpSpPr>
          <a:xfrm>
            <a:off x="11887200" y="4457700"/>
            <a:ext cx="5203546" cy="3962257"/>
            <a:chOff x="11747529" y="4153734"/>
            <a:chExt cx="5203546" cy="3962257"/>
          </a:xfrm>
        </p:grpSpPr>
        <p:pic>
          <p:nvPicPr>
            <p:cNvPr id="1026" name="Picture 2" descr="Quyết đoán là gì? Bạn có phải là một người quyết đoán? - JobsGO Blog">
              <a:extLst>
                <a:ext uri="{FF2B5EF4-FFF2-40B4-BE49-F238E27FC236}">
                  <a16:creationId xmlns:a16="http://schemas.microsoft.com/office/drawing/2014/main" id="{BB8AEA5E-C47E-0F43-E828-59F1F886C8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47529" y="4747139"/>
              <a:ext cx="5056439" cy="33688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Picture 2" descr="Pin ">
              <a:extLst>
                <a:ext uri="{FF2B5EF4-FFF2-40B4-BE49-F238E27FC236}">
                  <a16:creationId xmlns:a16="http://schemas.microsoft.com/office/drawing/2014/main" id="{C596D1AD-C95A-764C-3118-C5BCDC7E41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200054">
              <a:off x="16295896" y="4153734"/>
              <a:ext cx="655179" cy="6551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458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16915217" y="9338902"/>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6825001" y="-141943"/>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EE2BBB3-6D60-0FED-4B06-5AF7F8EFA4AB}"/>
              </a:ext>
            </a:extLst>
          </p:cNvPr>
          <p:cNvSpPr txBox="1"/>
          <p:nvPr/>
        </p:nvSpPr>
        <p:spPr>
          <a:xfrm>
            <a:off x="838200" y="2729465"/>
            <a:ext cx="11734800" cy="707886"/>
          </a:xfrm>
          <a:prstGeom prst="rect">
            <a:avLst/>
          </a:prstGeom>
          <a:noFill/>
        </p:spPr>
        <p:txBody>
          <a:bodyPr wrap="square" rtlCol="0">
            <a:spAutoFit/>
          </a:bodyPr>
          <a:lstStyle/>
          <a:p>
            <a:pPr marL="571500" indent="-571500" algn="just">
              <a:buFont typeface="Wingdings" panose="05000000000000000000" pitchFamily="2" charset="2"/>
              <a:buChar char="Ø"/>
            </a:pPr>
            <a:r>
              <a:rPr lang="vi-VN" sz="4000" b="1">
                <a:cs typeface="Arial" panose="020B0604020202020204" pitchFamily="34" charset="0"/>
              </a:rPr>
              <a:t>Suy nghĩ tích cực</a:t>
            </a:r>
            <a:r>
              <a:rPr lang="en-US" sz="4000" b="1">
                <a:latin typeface="Arial" panose="020B0604020202020204" pitchFamily="34" charset="0"/>
                <a:cs typeface="Arial" panose="020B0604020202020204" pitchFamily="34" charset="0"/>
              </a:rPr>
              <a:t>:</a:t>
            </a:r>
          </a:p>
        </p:txBody>
      </p:sp>
      <p:sp>
        <p:nvSpPr>
          <p:cNvPr id="9" name="Line Callout 1 (Border and Accent Bar) 3">
            <a:extLst>
              <a:ext uri="{FF2B5EF4-FFF2-40B4-BE49-F238E27FC236}">
                <a16:creationId xmlns:a16="http://schemas.microsoft.com/office/drawing/2014/main" id="{5845DC31-F315-D80E-AF6A-D73C34C2512B}"/>
              </a:ext>
            </a:extLst>
          </p:cNvPr>
          <p:cNvSpPr/>
          <p:nvPr/>
        </p:nvSpPr>
        <p:spPr>
          <a:xfrm>
            <a:off x="457200" y="590318"/>
            <a:ext cx="14554200" cy="1675959"/>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Gợi ý trả lời: </a:t>
            </a:r>
            <a:r>
              <a:rPr lang="en-US" sz="420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Những cách phấn đấu hoàn thiện bản thân</a:t>
            </a:r>
            <a:endParaRPr lang="vi-VN" sz="420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 name="Speech Bubble: Rectangle 2">
            <a:extLst>
              <a:ext uri="{FF2B5EF4-FFF2-40B4-BE49-F238E27FC236}">
                <a16:creationId xmlns:a16="http://schemas.microsoft.com/office/drawing/2014/main" id="{289212EC-2AE4-D2C5-6EA4-7E47A9628671}"/>
              </a:ext>
            </a:extLst>
          </p:cNvPr>
          <p:cNvSpPr/>
          <p:nvPr/>
        </p:nvSpPr>
        <p:spPr>
          <a:xfrm>
            <a:off x="838200" y="3922310"/>
            <a:ext cx="9906000" cy="1928760"/>
          </a:xfrm>
          <a:prstGeom prst="wedgeRectCallout">
            <a:avLst>
              <a:gd name="adj1" fmla="val 57181"/>
              <a:gd name="adj2" fmla="val -2749"/>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Nhận định lại tình huống hiện tại để tìm ra mặt tích cực của vấn đề</a:t>
            </a:r>
          </a:p>
        </p:txBody>
      </p:sp>
      <p:sp>
        <p:nvSpPr>
          <p:cNvPr id="4" name="Speech Bubble: Rectangle 3">
            <a:extLst>
              <a:ext uri="{FF2B5EF4-FFF2-40B4-BE49-F238E27FC236}">
                <a16:creationId xmlns:a16="http://schemas.microsoft.com/office/drawing/2014/main" id="{1A5BF4D2-6AAB-6DC2-6E02-D2FF9FB9E5A3}"/>
              </a:ext>
            </a:extLst>
          </p:cNvPr>
          <p:cNvSpPr/>
          <p:nvPr/>
        </p:nvSpPr>
        <p:spPr>
          <a:xfrm>
            <a:off x="885502" y="6252603"/>
            <a:ext cx="9857958" cy="1655867"/>
          </a:xfrm>
          <a:prstGeom prst="wedgeRectCallout">
            <a:avLst>
              <a:gd name="adj1" fmla="val 56214"/>
              <a:gd name="adj2" fmla="val -4151"/>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Lạc quan, tin tưởng vào suy nghĩ của bản thân</a:t>
            </a:r>
          </a:p>
        </p:txBody>
      </p:sp>
      <p:sp>
        <p:nvSpPr>
          <p:cNvPr id="5" name="Speech Bubble: Rectangle 4">
            <a:extLst>
              <a:ext uri="{FF2B5EF4-FFF2-40B4-BE49-F238E27FC236}">
                <a16:creationId xmlns:a16="http://schemas.microsoft.com/office/drawing/2014/main" id="{042D7705-87EC-F3C9-3C16-E61FAAA170BF}"/>
              </a:ext>
            </a:extLst>
          </p:cNvPr>
          <p:cNvSpPr/>
          <p:nvPr/>
        </p:nvSpPr>
        <p:spPr>
          <a:xfrm>
            <a:off x="880879" y="8311795"/>
            <a:ext cx="9879238" cy="1505182"/>
          </a:xfrm>
          <a:prstGeom prst="wedgeRectCallout">
            <a:avLst>
              <a:gd name="adj1" fmla="val 56217"/>
              <a:gd name="adj2" fmla="val 744"/>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Tập trung vào ưu điểm của bản thân</a:t>
            </a:r>
          </a:p>
        </p:txBody>
      </p:sp>
      <p:grpSp>
        <p:nvGrpSpPr>
          <p:cNvPr id="6" name="Group 5">
            <a:extLst>
              <a:ext uri="{FF2B5EF4-FFF2-40B4-BE49-F238E27FC236}">
                <a16:creationId xmlns:a16="http://schemas.microsoft.com/office/drawing/2014/main" id="{E6AD73EF-0131-E4B9-4556-C1E70BFA8D15}"/>
              </a:ext>
            </a:extLst>
          </p:cNvPr>
          <p:cNvGrpSpPr/>
          <p:nvPr/>
        </p:nvGrpSpPr>
        <p:grpSpPr>
          <a:xfrm>
            <a:off x="12073120" y="4533900"/>
            <a:ext cx="5329378" cy="4008261"/>
            <a:chOff x="12085700" y="4561303"/>
            <a:chExt cx="5329378" cy="4008261"/>
          </a:xfrm>
        </p:grpSpPr>
        <p:pic>
          <p:nvPicPr>
            <p:cNvPr id="2050" name="Picture 2" descr="Suy nghĩ tích cực là gì và làm thế nào để có? | Vinmec">
              <a:extLst>
                <a:ext uri="{FF2B5EF4-FFF2-40B4-BE49-F238E27FC236}">
                  <a16:creationId xmlns:a16="http://schemas.microsoft.com/office/drawing/2014/main" id="{2DF409CA-6A56-1E6A-233C-297DABECEEF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2085700" y="5129735"/>
              <a:ext cx="5162550" cy="34398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Picture 2" descr="Pin ">
              <a:extLst>
                <a:ext uri="{FF2B5EF4-FFF2-40B4-BE49-F238E27FC236}">
                  <a16:creationId xmlns:a16="http://schemas.microsoft.com/office/drawing/2014/main" id="{C596D1AD-C95A-764C-3118-C5BCDC7E41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200054">
              <a:off x="16759899" y="4561303"/>
              <a:ext cx="655179" cy="6551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465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16915217" y="9338902"/>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6825001" y="-141943"/>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EE2BBB3-6D60-0FED-4B06-5AF7F8EFA4AB}"/>
              </a:ext>
            </a:extLst>
          </p:cNvPr>
          <p:cNvSpPr txBox="1"/>
          <p:nvPr/>
        </p:nvSpPr>
        <p:spPr>
          <a:xfrm>
            <a:off x="838200" y="2729465"/>
            <a:ext cx="11734800" cy="707886"/>
          </a:xfrm>
          <a:prstGeom prst="rect">
            <a:avLst/>
          </a:prstGeom>
          <a:noFill/>
        </p:spPr>
        <p:txBody>
          <a:bodyPr wrap="square" rtlCol="0">
            <a:spAutoFit/>
          </a:bodyPr>
          <a:lstStyle/>
          <a:p>
            <a:pPr marL="571500" indent="-571500" algn="just">
              <a:buFont typeface="Wingdings" panose="05000000000000000000" pitchFamily="2" charset="2"/>
              <a:buChar char="Ø"/>
            </a:pPr>
            <a:r>
              <a:rPr lang="vi-VN" sz="4000" b="1">
                <a:cs typeface="Arial" panose="020B0604020202020204" pitchFamily="34" charset="0"/>
              </a:rPr>
              <a:t>Phấn đấu không ngừng</a:t>
            </a:r>
            <a:r>
              <a:rPr lang="en-US" sz="4000" b="1">
                <a:latin typeface="Arial" panose="020B0604020202020204" pitchFamily="34" charset="0"/>
                <a:cs typeface="Arial" panose="020B0604020202020204" pitchFamily="34" charset="0"/>
              </a:rPr>
              <a:t>:</a:t>
            </a:r>
          </a:p>
        </p:txBody>
      </p:sp>
      <p:sp>
        <p:nvSpPr>
          <p:cNvPr id="9" name="Line Callout 1 (Border and Accent Bar) 3">
            <a:extLst>
              <a:ext uri="{FF2B5EF4-FFF2-40B4-BE49-F238E27FC236}">
                <a16:creationId xmlns:a16="http://schemas.microsoft.com/office/drawing/2014/main" id="{5845DC31-F315-D80E-AF6A-D73C34C2512B}"/>
              </a:ext>
            </a:extLst>
          </p:cNvPr>
          <p:cNvSpPr/>
          <p:nvPr/>
        </p:nvSpPr>
        <p:spPr>
          <a:xfrm>
            <a:off x="457200" y="590318"/>
            <a:ext cx="14554200" cy="1675959"/>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Gợi ý trả lời: </a:t>
            </a:r>
            <a:r>
              <a:rPr lang="en-US" sz="420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Những cách phấn đấu hoàn thiện bản thân</a:t>
            </a:r>
            <a:endParaRPr lang="vi-VN" sz="420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0" name="Speech Bubble: Rectangle 9">
            <a:extLst>
              <a:ext uri="{FF2B5EF4-FFF2-40B4-BE49-F238E27FC236}">
                <a16:creationId xmlns:a16="http://schemas.microsoft.com/office/drawing/2014/main" id="{30A59394-3A89-7ECB-BFA5-16ED301C0899}"/>
              </a:ext>
            </a:extLst>
          </p:cNvPr>
          <p:cNvSpPr/>
          <p:nvPr/>
        </p:nvSpPr>
        <p:spPr>
          <a:xfrm>
            <a:off x="944653" y="3900539"/>
            <a:ext cx="9445786" cy="2495783"/>
          </a:xfrm>
          <a:prstGeom prst="wedgeRectCallout">
            <a:avLst>
              <a:gd name="adj1" fmla="val 57181"/>
              <a:gd name="adj2" fmla="val -2749"/>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cs typeface="Arial" panose="020B0604020202020204" pitchFamily="34" charset="0"/>
              </a:rPr>
              <a:t>Luôn học hỏi và phát triển chính mình</a:t>
            </a:r>
            <a:endParaRPr lang="vi-VN" sz="3800">
              <a:solidFill>
                <a:schemeClr val="tx1"/>
              </a:solidFill>
              <a:latin typeface="Arial" panose="020B0604020202020204" pitchFamily="34" charset="0"/>
              <a:cs typeface="Arial" panose="020B0604020202020204" pitchFamily="34" charset="0"/>
            </a:endParaRPr>
          </a:p>
        </p:txBody>
      </p:sp>
      <p:sp>
        <p:nvSpPr>
          <p:cNvPr id="24" name="Speech Bubble: Rectangle 23">
            <a:extLst>
              <a:ext uri="{FF2B5EF4-FFF2-40B4-BE49-F238E27FC236}">
                <a16:creationId xmlns:a16="http://schemas.microsoft.com/office/drawing/2014/main" id="{C18C9634-FBBE-4B5E-B89D-7033D84F201B}"/>
              </a:ext>
            </a:extLst>
          </p:cNvPr>
          <p:cNvSpPr/>
          <p:nvPr/>
        </p:nvSpPr>
        <p:spPr>
          <a:xfrm>
            <a:off x="944653" y="6859510"/>
            <a:ext cx="9445786" cy="2495783"/>
          </a:xfrm>
          <a:prstGeom prst="wedgeRectCallout">
            <a:avLst>
              <a:gd name="adj1" fmla="val 56217"/>
              <a:gd name="adj2" fmla="val 744"/>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cs typeface="Arial" panose="020B0604020202020204" pitchFamily="34" charset="0"/>
              </a:rPr>
              <a:t>Vươn tới những mục tiêu lớn lao hơn</a:t>
            </a:r>
            <a:endParaRPr lang="vi-VN" sz="3800">
              <a:solidFill>
                <a:schemeClr val="tx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2A8208AA-C909-2463-18F8-DB4AE5730198}"/>
              </a:ext>
            </a:extLst>
          </p:cNvPr>
          <p:cNvGrpSpPr/>
          <p:nvPr/>
        </p:nvGrpSpPr>
        <p:grpSpPr>
          <a:xfrm>
            <a:off x="11734800" y="4079930"/>
            <a:ext cx="5505589" cy="4632784"/>
            <a:chOff x="11445485" y="3722458"/>
            <a:chExt cx="5505589" cy="4632784"/>
          </a:xfrm>
        </p:grpSpPr>
        <p:pic>
          <p:nvPicPr>
            <p:cNvPr id="3074" name="Picture 2" descr="8 lí do bạn cần nỗ lực phấn đấu trong công việc">
              <a:extLst>
                <a:ext uri="{FF2B5EF4-FFF2-40B4-BE49-F238E27FC236}">
                  <a16:creationId xmlns:a16="http://schemas.microsoft.com/office/drawing/2014/main" id="{F19C01C4-6094-2EA3-BBCF-3C2414F5D3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45485" y="4354742"/>
              <a:ext cx="5334000" cy="4000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Picture 2" descr="Pin ">
              <a:extLst>
                <a:ext uri="{FF2B5EF4-FFF2-40B4-BE49-F238E27FC236}">
                  <a16:creationId xmlns:a16="http://schemas.microsoft.com/office/drawing/2014/main" id="{C596D1AD-C95A-764C-3118-C5BCDC7E41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200054">
              <a:off x="16295895" y="3722458"/>
              <a:ext cx="655179" cy="6551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420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4" name="Freeform 4"/>
          <p:cNvSpPr/>
          <p:nvPr/>
        </p:nvSpPr>
        <p:spPr>
          <a:xfrm>
            <a:off x="17221200" y="9139490"/>
            <a:ext cx="1295400" cy="1143000"/>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1" y="0"/>
            <a:ext cx="1752600" cy="1257300"/>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7FCE454C-13E1-AACC-6A10-EA63DC2228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5468">
            <a:off x="16876265" y="-59829"/>
            <a:ext cx="1184792" cy="1770749"/>
          </a:xfrm>
          <a:prstGeom prst="rect">
            <a:avLst/>
          </a:prstGeom>
        </p:spPr>
      </p:pic>
      <p:sp>
        <p:nvSpPr>
          <p:cNvPr id="6" name="TextBox 5">
            <a:extLst>
              <a:ext uri="{FF2B5EF4-FFF2-40B4-BE49-F238E27FC236}">
                <a16:creationId xmlns:a16="http://schemas.microsoft.com/office/drawing/2014/main" id="{81084213-C0D8-12DB-C064-889434F40155}"/>
              </a:ext>
            </a:extLst>
          </p:cNvPr>
          <p:cNvSpPr txBox="1"/>
          <p:nvPr/>
        </p:nvSpPr>
        <p:spPr>
          <a:xfrm>
            <a:off x="1941083" y="513559"/>
            <a:ext cx="14405833"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3: Chia sẻ về những điều hài lòng và điều chưa hài lòng về cách phấn đấu hoàn thiện bản thân</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Freeform 4">
            <a:extLst>
              <a:ext uri="{FF2B5EF4-FFF2-40B4-BE49-F238E27FC236}">
                <a16:creationId xmlns:a16="http://schemas.microsoft.com/office/drawing/2014/main" id="{F35510F3-80DE-6448-4E3A-F4B0633F803B}"/>
              </a:ext>
            </a:extLst>
          </p:cNvPr>
          <p:cNvSpPr/>
          <p:nvPr/>
        </p:nvSpPr>
        <p:spPr>
          <a:xfrm>
            <a:off x="1166430" y="2933700"/>
            <a:ext cx="10747916" cy="6400800"/>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B684325-6AA5-32DF-314A-117F3520CE63}"/>
              </a:ext>
            </a:extLst>
          </p:cNvPr>
          <p:cNvSpPr txBox="1"/>
          <p:nvPr/>
        </p:nvSpPr>
        <p:spPr>
          <a:xfrm>
            <a:off x="2427280" y="3374979"/>
            <a:ext cx="8150015" cy="5518242"/>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ea typeface="Calibri" panose="020F0502020204030204" pitchFamily="34" charset="0"/>
                <a:cs typeface="Arial" panose="020B0604020202020204" pitchFamily="34" charset="0"/>
              </a:rPr>
              <a:t>Cả lớp chia thành </a:t>
            </a:r>
            <a:r>
              <a:rPr lang="en-US" sz="4000">
                <a:latin typeface="Arial" panose="020B0604020202020204" pitchFamily="34" charset="0"/>
                <a:ea typeface="Calibri" panose="020F0502020204030204" pitchFamily="34" charset="0"/>
                <a:cs typeface="Arial" panose="020B0604020202020204" pitchFamily="34" charset="0"/>
              </a:rPr>
              <a:t>6</a:t>
            </a:r>
            <a:r>
              <a:rPr lang="vi-VN" sz="4000">
                <a:latin typeface="Arial" panose="020B0604020202020204" pitchFamily="34" charset="0"/>
                <a:ea typeface="Calibri" panose="020F0502020204030204" pitchFamily="34" charset="0"/>
                <a:cs typeface="Arial" panose="020B0604020202020204" pitchFamily="34" charset="0"/>
              </a:rPr>
              <a:t> nhóm</a:t>
            </a:r>
            <a:r>
              <a:rPr lang="en-US" sz="4000">
                <a:latin typeface="Arial" panose="020B0604020202020204" pitchFamily="34" charset="0"/>
                <a:ea typeface="Calibri" panose="020F0502020204030204" pitchFamily="34" charset="0"/>
                <a:cs typeface="Arial" panose="020B0604020202020204" pitchFamily="34" charset="0"/>
              </a:rPr>
              <a:t> và chia sẻ trong nhóm: </a:t>
            </a:r>
            <a:r>
              <a:rPr lang="vi-VN" sz="4000" b="1" i="1">
                <a:latin typeface="Arial" panose="020B0604020202020204" pitchFamily="34" charset="0"/>
                <a:ea typeface="Calibri" panose="020F0502020204030204" pitchFamily="34" charset="0"/>
                <a:cs typeface="Arial" panose="020B0604020202020204" pitchFamily="34" charset="0"/>
              </a:rPr>
              <a:t>Những điều hài lòng, những điều chưa hài lòng về cách phấn đấu hoàn thiện bản thân và nguyên nhân của sự chưa hài lòng đó.</a:t>
            </a:r>
          </a:p>
        </p:txBody>
      </p:sp>
      <p:pic>
        <p:nvPicPr>
          <p:cNvPr id="14" name="Picture 12">
            <a:extLst>
              <a:ext uri="{FF2B5EF4-FFF2-40B4-BE49-F238E27FC236}">
                <a16:creationId xmlns:a16="http://schemas.microsoft.com/office/drawing/2014/main" id="{C043EEE8-FEFF-947C-8BAF-169D01732C0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8615" y="2608725"/>
            <a:ext cx="1401819" cy="2595962"/>
          </a:xfrm>
          <a:prstGeom prst="rect">
            <a:avLst/>
          </a:prstGeom>
        </p:spPr>
      </p:pic>
      <p:grpSp>
        <p:nvGrpSpPr>
          <p:cNvPr id="15" name="Group 14">
            <a:extLst>
              <a:ext uri="{FF2B5EF4-FFF2-40B4-BE49-F238E27FC236}">
                <a16:creationId xmlns:a16="http://schemas.microsoft.com/office/drawing/2014/main" id="{98415C4D-B764-E507-0DE5-999FFA6C6543}"/>
              </a:ext>
            </a:extLst>
          </p:cNvPr>
          <p:cNvGrpSpPr/>
          <p:nvPr/>
        </p:nvGrpSpPr>
        <p:grpSpPr>
          <a:xfrm>
            <a:off x="11034142" y="2960914"/>
            <a:ext cx="6467176" cy="5988836"/>
            <a:chOff x="11075782" y="3259671"/>
            <a:chExt cx="6467176" cy="5988836"/>
          </a:xfrm>
        </p:grpSpPr>
        <p:sp>
          <p:nvSpPr>
            <p:cNvPr id="16" name="Oval 15">
              <a:extLst>
                <a:ext uri="{FF2B5EF4-FFF2-40B4-BE49-F238E27FC236}">
                  <a16:creationId xmlns:a16="http://schemas.microsoft.com/office/drawing/2014/main" id="{E9965709-EC74-8326-8E2C-216D8A75AFDF}"/>
                </a:ext>
              </a:extLst>
            </p:cNvPr>
            <p:cNvSpPr/>
            <p:nvPr/>
          </p:nvSpPr>
          <p:spPr>
            <a:xfrm>
              <a:off x="11075782" y="3259671"/>
              <a:ext cx="6467176"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1D51D13-C8FE-E10B-C413-44E0A136C14A}"/>
                </a:ext>
              </a:extLst>
            </p:cNvPr>
            <p:cNvSpPr txBox="1"/>
            <p:nvPr/>
          </p:nvSpPr>
          <p:spPr>
            <a:xfrm>
              <a:off x="11261370" y="5038403"/>
              <a:ext cx="6095999" cy="2431371"/>
            </a:xfrm>
            <a:prstGeom prst="rect">
              <a:avLst/>
            </a:prstGeom>
            <a:noFill/>
          </p:spPr>
          <p:txBody>
            <a:bodyPr wrap="square" rtlCol="0">
              <a:spAutoFit/>
            </a:bodyPr>
            <a:lstStyle/>
            <a:p>
              <a:pPr algn="ctr">
                <a:lnSpc>
                  <a:spcPct val="150000"/>
                </a:lnSpc>
              </a:pPr>
              <a:r>
                <a:rPr lang="en-US" sz="5400" b="1">
                  <a:solidFill>
                    <a:srgbClr val="FF0000"/>
                  </a:solidFill>
                  <a:latin typeface="Arial" panose="020B0604020202020204" pitchFamily="34" charset="0"/>
                  <a:cs typeface="Arial" panose="020B0604020202020204" pitchFamily="34" charset="0"/>
                </a:rPr>
                <a:t>HOẠT ĐỘNG THEO </a:t>
              </a:r>
              <a:r>
                <a:rPr lang="en-US" sz="5400" b="1" dirty="0">
                  <a:solidFill>
                    <a:srgbClr val="FF0000"/>
                  </a:solidFill>
                  <a:latin typeface="Arial" panose="020B0604020202020204" pitchFamily="34" charset="0"/>
                  <a:cs typeface="Arial" panose="020B0604020202020204" pitchFamily="34" charset="0"/>
                </a:rPr>
                <a:t>NHÓM</a:t>
              </a:r>
            </a:p>
          </p:txBody>
        </p:sp>
        <p:pic>
          <p:nvPicPr>
            <p:cNvPr id="18" name="Picture 11">
              <a:extLst>
                <a:ext uri="{FF2B5EF4-FFF2-40B4-BE49-F238E27FC236}">
                  <a16:creationId xmlns:a16="http://schemas.microsoft.com/office/drawing/2014/main" id="{C6DBCECC-EDE9-613F-EDDD-3203B1D456E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55021" y="3352310"/>
              <a:ext cx="4508695" cy="1073889"/>
            </a:xfrm>
            <a:prstGeom prst="rect">
              <a:avLst/>
            </a:prstGeom>
          </p:spPr>
        </p:pic>
      </p:grpSp>
      <p:pic>
        <p:nvPicPr>
          <p:cNvPr id="19" name="Picture 18" descr="A group of people using laptops&#10;&#10;Description automatically generated with medium confidence">
            <a:extLst>
              <a:ext uri="{FF2B5EF4-FFF2-40B4-BE49-F238E27FC236}">
                <a16:creationId xmlns:a16="http://schemas.microsoft.com/office/drawing/2014/main" id="{59C8BB54-F7C4-62C0-58FA-74EC2D98B2E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2257236" y="7285411"/>
            <a:ext cx="4020983" cy="2997079"/>
          </a:xfrm>
          <a:prstGeom prst="rect">
            <a:avLst/>
          </a:prstGeom>
        </p:spPr>
      </p:pic>
    </p:spTree>
    <p:extLst>
      <p:ext uri="{BB962C8B-B14F-4D97-AF65-F5344CB8AC3E}">
        <p14:creationId xmlns:p14="http://schemas.microsoft.com/office/powerpoint/2010/main" val="12106117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out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20" name="Freeform 20"/>
          <p:cNvSpPr/>
          <p:nvPr/>
        </p:nvSpPr>
        <p:spPr>
          <a:xfrm rot="-2351199">
            <a:off x="16825001" y="-141943"/>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3">
            <a:extLst>
              <a:ext uri="{FF2B5EF4-FFF2-40B4-BE49-F238E27FC236}">
                <a16:creationId xmlns:a16="http://schemas.microsoft.com/office/drawing/2014/main" id="{D79A7112-2E12-919B-59AD-8E771FAFCE9F}"/>
              </a:ext>
            </a:extLst>
          </p:cNvPr>
          <p:cNvSpPr/>
          <p:nvPr/>
        </p:nvSpPr>
        <p:spPr>
          <a:xfrm>
            <a:off x="990600" y="1516245"/>
            <a:ext cx="16500974" cy="8199255"/>
          </a:xfrm>
          <a:custGeom>
            <a:avLst/>
            <a:gdLst/>
            <a:ahLst/>
            <a:cxnLst/>
            <a:rect l="l" t="t" r="r" b="b"/>
            <a:pathLst>
              <a:path w="4137329" h="2167467">
                <a:moveTo>
                  <a:pt x="0" y="0"/>
                </a:moveTo>
                <a:lnTo>
                  <a:pt x="4137329" y="0"/>
                </a:lnTo>
                <a:lnTo>
                  <a:pt x="4137329" y="2167467"/>
                </a:lnTo>
                <a:lnTo>
                  <a:pt x="0" y="2167467"/>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5ABD5E3-6E25-E912-7559-94C5E74E99EA}"/>
              </a:ext>
            </a:extLst>
          </p:cNvPr>
          <p:cNvSpPr txBox="1"/>
          <p:nvPr/>
        </p:nvSpPr>
        <p:spPr>
          <a:xfrm>
            <a:off x="1664515" y="2905040"/>
            <a:ext cx="10374086" cy="6688947"/>
          </a:xfrm>
          <a:prstGeom prst="rect">
            <a:avLst/>
          </a:prstGeom>
          <a:noFill/>
        </p:spPr>
        <p:txBody>
          <a:bodyPr wrap="square">
            <a:spAutoFit/>
          </a:bodyPr>
          <a:lstStyle/>
          <a:p>
            <a:pPr marL="571500" marR="0" lvl="0" indent="-571500" algn="just">
              <a:lnSpc>
                <a:spcPct val="150000"/>
              </a:lnSpc>
              <a:spcBef>
                <a:spcPts val="100"/>
              </a:spcBef>
              <a:spcAft>
                <a:spcPts val="10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Đã đặt ra các mục tiêu rõ ràng và cụ thể cho bản thân.</a:t>
            </a:r>
          </a:p>
          <a:p>
            <a:pPr marL="571500" marR="0" lvl="0" indent="-571500" algn="just">
              <a:lnSpc>
                <a:spcPct val="150000"/>
              </a:lnSpc>
              <a:spcBef>
                <a:spcPts val="100"/>
              </a:spcBef>
              <a:spcAft>
                <a:spcPts val="10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Đã tự đánh giá và nhận biết được điểm mạnh và điểm yếu của mình, từ đó tập trung vào phát triển các kỹ năng và năng lực cần thiết.</a:t>
            </a:r>
          </a:p>
          <a:p>
            <a:pPr marL="571500" marR="0" lvl="0" indent="-571500" algn="just">
              <a:lnSpc>
                <a:spcPct val="150000"/>
              </a:lnSpc>
              <a:spcBef>
                <a:spcPts val="100"/>
              </a:spcBef>
              <a:spcAft>
                <a:spcPts val="10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Tích cực tìm kiếm các nguồn tài liệu và tham gia các khóa học để học hỏi kinh nghiệm từ người khác</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7" name="Line Callout 1 (Border and Accent Bar) 3">
            <a:extLst>
              <a:ext uri="{FF2B5EF4-FFF2-40B4-BE49-F238E27FC236}">
                <a16:creationId xmlns:a16="http://schemas.microsoft.com/office/drawing/2014/main" id="{61E84BBF-68DB-3770-510B-A136D8059743}"/>
              </a:ext>
            </a:extLst>
          </p:cNvPr>
          <p:cNvSpPr/>
          <p:nvPr/>
        </p:nvSpPr>
        <p:spPr>
          <a:xfrm>
            <a:off x="381000" y="697945"/>
            <a:ext cx="12344400" cy="2083355"/>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rgbClr val="C00000"/>
                </a:solidFill>
                <a:latin typeface="Arial" panose="020B0604020202020204" pitchFamily="34" charset="0"/>
                <a:cs typeface="Arial" panose="020B0604020202020204" pitchFamily="34" charset="0"/>
              </a:rPr>
              <a:t>Gợi ý trả lời: </a:t>
            </a:r>
            <a:r>
              <a:rPr lang="vi-VN" sz="3800">
                <a:solidFill>
                  <a:srgbClr val="C00000"/>
                </a:solidFill>
                <a:latin typeface="Arial" panose="020B0604020202020204" pitchFamily="34" charset="0"/>
                <a:cs typeface="Arial" panose="020B0604020202020204" pitchFamily="34" charset="0"/>
              </a:rPr>
              <a:t>Những điều hài </a:t>
            </a:r>
            <a:r>
              <a:rPr lang="en-US" sz="3800">
                <a:solidFill>
                  <a:srgbClr val="C00000"/>
                </a:solidFill>
                <a:latin typeface="Arial" panose="020B0604020202020204" pitchFamily="34" charset="0"/>
                <a:cs typeface="Arial" panose="020B0604020202020204" pitchFamily="34" charset="0"/>
              </a:rPr>
              <a:t>lòng </a:t>
            </a:r>
            <a:r>
              <a:rPr lang="vi-VN" sz="3800">
                <a:solidFill>
                  <a:srgbClr val="C00000"/>
                </a:solidFill>
                <a:latin typeface="Arial" panose="020B0604020202020204" pitchFamily="34" charset="0"/>
                <a:cs typeface="Arial" panose="020B0604020202020204" pitchFamily="34" charset="0"/>
              </a:rPr>
              <a:t>về cách phấn đấu hoàn thiện bản thân</a:t>
            </a:r>
            <a:endParaRPr lang="en-US" sz="3800" dirty="0">
              <a:solidFill>
                <a:srgbClr val="C00000"/>
              </a:solidFill>
              <a:latin typeface="Arial" panose="020B0604020202020204" pitchFamily="34" charset="0"/>
              <a:cs typeface="Arial" panose="020B0604020202020204" pitchFamily="34" charset="0"/>
            </a:endParaRPr>
          </a:p>
        </p:txBody>
      </p:sp>
      <p:sp>
        <p:nvSpPr>
          <p:cNvPr id="19" name="Freeform 19"/>
          <p:cNvSpPr/>
          <p:nvPr/>
        </p:nvSpPr>
        <p:spPr>
          <a:xfrm>
            <a:off x="462642" y="8990778"/>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5" name="Picture 14" descr="A red thumb up symbol&#10;&#10;Description automatically generated">
            <a:extLst>
              <a:ext uri="{FF2B5EF4-FFF2-40B4-BE49-F238E27FC236}">
                <a16:creationId xmlns:a16="http://schemas.microsoft.com/office/drawing/2014/main" id="{F881C11B-ECBA-FBB5-C0B9-72E8F06B87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163673" y="3599600"/>
            <a:ext cx="4459812" cy="4414031"/>
          </a:xfrm>
          <a:prstGeom prst="rect">
            <a:avLst/>
          </a:prstGeom>
        </p:spPr>
      </p:pic>
    </p:spTree>
    <p:extLst>
      <p:ext uri="{BB962C8B-B14F-4D97-AF65-F5344CB8AC3E}">
        <p14:creationId xmlns:p14="http://schemas.microsoft.com/office/powerpoint/2010/main" val="7227799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barn(inVertical)">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20" name="Freeform 20"/>
          <p:cNvSpPr/>
          <p:nvPr/>
        </p:nvSpPr>
        <p:spPr>
          <a:xfrm rot="-2351199">
            <a:off x="16825001" y="-141943"/>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3">
            <a:extLst>
              <a:ext uri="{FF2B5EF4-FFF2-40B4-BE49-F238E27FC236}">
                <a16:creationId xmlns:a16="http://schemas.microsoft.com/office/drawing/2014/main" id="{D79A7112-2E12-919B-59AD-8E771FAFCE9F}"/>
              </a:ext>
            </a:extLst>
          </p:cNvPr>
          <p:cNvSpPr/>
          <p:nvPr/>
        </p:nvSpPr>
        <p:spPr>
          <a:xfrm>
            <a:off x="990600" y="1516245"/>
            <a:ext cx="16500974" cy="8199255"/>
          </a:xfrm>
          <a:custGeom>
            <a:avLst/>
            <a:gdLst/>
            <a:ahLst/>
            <a:cxnLst/>
            <a:rect l="l" t="t" r="r" b="b"/>
            <a:pathLst>
              <a:path w="4137329" h="2167467">
                <a:moveTo>
                  <a:pt x="0" y="0"/>
                </a:moveTo>
                <a:lnTo>
                  <a:pt x="4137329" y="0"/>
                </a:lnTo>
                <a:lnTo>
                  <a:pt x="4137329" y="2167467"/>
                </a:lnTo>
                <a:lnTo>
                  <a:pt x="0" y="2167467"/>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7" name="Line Callout 1 (Border and Accent Bar) 3">
            <a:extLst>
              <a:ext uri="{FF2B5EF4-FFF2-40B4-BE49-F238E27FC236}">
                <a16:creationId xmlns:a16="http://schemas.microsoft.com/office/drawing/2014/main" id="{61E84BBF-68DB-3770-510B-A136D8059743}"/>
              </a:ext>
            </a:extLst>
          </p:cNvPr>
          <p:cNvSpPr/>
          <p:nvPr/>
        </p:nvSpPr>
        <p:spPr>
          <a:xfrm>
            <a:off x="381000" y="697945"/>
            <a:ext cx="12344400" cy="2083355"/>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rgbClr val="C00000"/>
                </a:solidFill>
                <a:latin typeface="Arial" panose="020B0604020202020204" pitchFamily="34" charset="0"/>
                <a:cs typeface="Arial" panose="020B0604020202020204" pitchFamily="34" charset="0"/>
              </a:rPr>
              <a:t>Gợi ý trả lời: </a:t>
            </a:r>
            <a:r>
              <a:rPr lang="vi-VN" sz="3800">
                <a:solidFill>
                  <a:srgbClr val="C00000"/>
                </a:solidFill>
                <a:latin typeface="Arial" panose="020B0604020202020204" pitchFamily="34" charset="0"/>
                <a:cs typeface="Arial" panose="020B0604020202020204" pitchFamily="34" charset="0"/>
              </a:rPr>
              <a:t>Những điều hài </a:t>
            </a:r>
            <a:r>
              <a:rPr lang="en-US" sz="3800">
                <a:solidFill>
                  <a:srgbClr val="C00000"/>
                </a:solidFill>
                <a:latin typeface="Arial" panose="020B0604020202020204" pitchFamily="34" charset="0"/>
                <a:cs typeface="Arial" panose="020B0604020202020204" pitchFamily="34" charset="0"/>
              </a:rPr>
              <a:t>lòng </a:t>
            </a:r>
            <a:r>
              <a:rPr lang="vi-VN" sz="3800">
                <a:solidFill>
                  <a:srgbClr val="C00000"/>
                </a:solidFill>
                <a:latin typeface="Arial" panose="020B0604020202020204" pitchFamily="34" charset="0"/>
                <a:cs typeface="Arial" panose="020B0604020202020204" pitchFamily="34" charset="0"/>
              </a:rPr>
              <a:t>về cách phấn đấu hoàn thiện bản thân</a:t>
            </a:r>
            <a:endParaRPr lang="en-US" sz="3800" dirty="0">
              <a:solidFill>
                <a:srgbClr val="C00000"/>
              </a:solidFill>
              <a:latin typeface="Arial" panose="020B0604020202020204" pitchFamily="34" charset="0"/>
              <a:cs typeface="Arial" panose="020B0604020202020204" pitchFamily="34" charset="0"/>
            </a:endParaRPr>
          </a:p>
        </p:txBody>
      </p:sp>
      <p:sp>
        <p:nvSpPr>
          <p:cNvPr id="19" name="Freeform 19"/>
          <p:cNvSpPr/>
          <p:nvPr/>
        </p:nvSpPr>
        <p:spPr>
          <a:xfrm>
            <a:off x="462642" y="8990778"/>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5" name="Picture 14" descr="A red thumb up symbol&#10;&#10;Description automatically generated">
            <a:extLst>
              <a:ext uri="{FF2B5EF4-FFF2-40B4-BE49-F238E27FC236}">
                <a16:creationId xmlns:a16="http://schemas.microsoft.com/office/drawing/2014/main" id="{F881C11B-ECBA-FBB5-C0B9-72E8F06B87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163673" y="3599600"/>
            <a:ext cx="4459812" cy="4414031"/>
          </a:xfrm>
          <a:prstGeom prst="rect">
            <a:avLst/>
          </a:prstGeom>
        </p:spPr>
      </p:pic>
      <p:sp>
        <p:nvSpPr>
          <p:cNvPr id="2" name="TextBox 1">
            <a:extLst>
              <a:ext uri="{FF2B5EF4-FFF2-40B4-BE49-F238E27FC236}">
                <a16:creationId xmlns:a16="http://schemas.microsoft.com/office/drawing/2014/main" id="{BA4FD217-C89B-948F-A7C9-8A47536D8C0B}"/>
              </a:ext>
            </a:extLst>
          </p:cNvPr>
          <p:cNvSpPr txBox="1"/>
          <p:nvPr/>
        </p:nvSpPr>
        <p:spPr>
          <a:xfrm>
            <a:off x="1686286" y="3153033"/>
            <a:ext cx="8920843" cy="5832302"/>
          </a:xfrm>
          <a:prstGeom prst="rect">
            <a:avLst/>
          </a:prstGeom>
          <a:noFill/>
        </p:spPr>
        <p:txBody>
          <a:bodyPr wrap="square">
            <a:spAutoFit/>
          </a:bodyPr>
          <a:lstStyle/>
          <a:p>
            <a:pPr marL="571500" marR="0" lvl="0" indent="-571500" algn="just">
              <a:lnSpc>
                <a:spcPct val="150000"/>
              </a:lnSpc>
              <a:spcBef>
                <a:spcPts val="100"/>
              </a:spcBef>
              <a:spcAft>
                <a:spcPts val="10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Đã đánh giá tiến độ thường xuyên, sửa đổi kế hoạch nếu cần, và giữ một tinh thần kiên trì và quyết tâm để hoàn thành các mục tiêu.</a:t>
            </a:r>
          </a:p>
          <a:p>
            <a:pPr marL="571500" marR="0" lvl="0" indent="-571500" algn="just">
              <a:lnSpc>
                <a:spcPct val="150000"/>
              </a:lnSpc>
              <a:spcBef>
                <a:spcPts val="100"/>
              </a:spcBef>
              <a:spcAft>
                <a:spcPts val="10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Giữ được tư duy tích cực, luôn tìm cách để cải thiện bản thân và không ngừng phấn đấu.</a:t>
            </a:r>
          </a:p>
        </p:txBody>
      </p:sp>
    </p:spTree>
    <p:extLst>
      <p:ext uri="{BB962C8B-B14F-4D97-AF65-F5344CB8AC3E}">
        <p14:creationId xmlns:p14="http://schemas.microsoft.com/office/powerpoint/2010/main" val="320157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barn(inVertical)">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20" name="Freeform 20"/>
          <p:cNvSpPr/>
          <p:nvPr/>
        </p:nvSpPr>
        <p:spPr>
          <a:xfrm rot="-2351199">
            <a:off x="16825001" y="-141943"/>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3">
            <a:extLst>
              <a:ext uri="{FF2B5EF4-FFF2-40B4-BE49-F238E27FC236}">
                <a16:creationId xmlns:a16="http://schemas.microsoft.com/office/drawing/2014/main" id="{D79A7112-2E12-919B-59AD-8E771FAFCE9F}"/>
              </a:ext>
            </a:extLst>
          </p:cNvPr>
          <p:cNvSpPr/>
          <p:nvPr/>
        </p:nvSpPr>
        <p:spPr>
          <a:xfrm>
            <a:off x="990600" y="1516245"/>
            <a:ext cx="16500974" cy="8072810"/>
          </a:xfrm>
          <a:custGeom>
            <a:avLst/>
            <a:gdLst/>
            <a:ahLst/>
            <a:cxnLst/>
            <a:rect l="l" t="t" r="r" b="b"/>
            <a:pathLst>
              <a:path w="4137329" h="2167467">
                <a:moveTo>
                  <a:pt x="0" y="0"/>
                </a:moveTo>
                <a:lnTo>
                  <a:pt x="4137329" y="0"/>
                </a:lnTo>
                <a:lnTo>
                  <a:pt x="4137329" y="2167467"/>
                </a:lnTo>
                <a:lnTo>
                  <a:pt x="0" y="2167467"/>
                </a:lnTo>
                <a:close/>
              </a:path>
            </a:pathLst>
          </a:custGeom>
          <a:solidFill>
            <a:srgbClr val="F8EDEC"/>
          </a:solidFill>
        </p:spPr>
        <p:txBody>
          <a:bodyPr/>
          <a:lstStyle/>
          <a:p>
            <a:endParaRPr lang="en-US">
              <a:latin typeface="Arial" panose="020B0604020202020204" pitchFamily="34" charset="0"/>
              <a:cs typeface="Arial" panose="020B0604020202020204" pitchFamily="34" charset="0"/>
            </a:endParaRPr>
          </a:p>
        </p:txBody>
      </p:sp>
      <p:sp>
        <p:nvSpPr>
          <p:cNvPr id="7" name="Line Callout 1 (Border and Accent Bar) 3">
            <a:extLst>
              <a:ext uri="{FF2B5EF4-FFF2-40B4-BE49-F238E27FC236}">
                <a16:creationId xmlns:a16="http://schemas.microsoft.com/office/drawing/2014/main" id="{61E84BBF-68DB-3770-510B-A136D8059743}"/>
              </a:ext>
            </a:extLst>
          </p:cNvPr>
          <p:cNvSpPr/>
          <p:nvPr/>
        </p:nvSpPr>
        <p:spPr>
          <a:xfrm>
            <a:off x="381000" y="697945"/>
            <a:ext cx="13106400" cy="2083355"/>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2">
                    <a:lumMod val="50000"/>
                  </a:schemeClr>
                </a:solidFill>
                <a:latin typeface="Arial" panose="020B0604020202020204" pitchFamily="34" charset="0"/>
                <a:cs typeface="Arial" panose="020B0604020202020204" pitchFamily="34" charset="0"/>
              </a:rPr>
              <a:t>Gợi ý trả lời: </a:t>
            </a:r>
            <a:r>
              <a:rPr lang="vi-VN" sz="3800">
                <a:solidFill>
                  <a:schemeClr val="tx2">
                    <a:lumMod val="50000"/>
                  </a:schemeClr>
                </a:solidFill>
                <a:latin typeface="Arial" panose="020B0604020202020204" pitchFamily="34" charset="0"/>
                <a:cs typeface="Arial" panose="020B0604020202020204" pitchFamily="34" charset="0"/>
              </a:rPr>
              <a:t>Những điều </a:t>
            </a:r>
            <a:r>
              <a:rPr lang="en-US" sz="3800">
                <a:solidFill>
                  <a:schemeClr val="tx2">
                    <a:lumMod val="50000"/>
                  </a:schemeClr>
                </a:solidFill>
                <a:latin typeface="Arial" panose="020B0604020202020204" pitchFamily="34" charset="0"/>
                <a:cs typeface="Arial" panose="020B0604020202020204" pitchFamily="34" charset="0"/>
              </a:rPr>
              <a:t>chưa </a:t>
            </a:r>
            <a:r>
              <a:rPr lang="vi-VN" sz="3800">
                <a:solidFill>
                  <a:schemeClr val="tx2">
                    <a:lumMod val="50000"/>
                  </a:schemeClr>
                </a:solidFill>
                <a:latin typeface="Arial" panose="020B0604020202020204" pitchFamily="34" charset="0"/>
                <a:cs typeface="Arial" panose="020B0604020202020204" pitchFamily="34" charset="0"/>
              </a:rPr>
              <a:t>hài </a:t>
            </a:r>
            <a:r>
              <a:rPr lang="en-US" sz="3800">
                <a:solidFill>
                  <a:schemeClr val="tx2">
                    <a:lumMod val="50000"/>
                  </a:schemeClr>
                </a:solidFill>
                <a:latin typeface="Arial" panose="020B0604020202020204" pitchFamily="34" charset="0"/>
                <a:cs typeface="Arial" panose="020B0604020202020204" pitchFamily="34" charset="0"/>
              </a:rPr>
              <a:t>lòng </a:t>
            </a:r>
            <a:r>
              <a:rPr lang="vi-VN" sz="3800">
                <a:solidFill>
                  <a:schemeClr val="tx2">
                    <a:lumMod val="50000"/>
                  </a:schemeClr>
                </a:solidFill>
                <a:latin typeface="Arial" panose="020B0604020202020204" pitchFamily="34" charset="0"/>
                <a:cs typeface="Arial" panose="020B0604020202020204" pitchFamily="34" charset="0"/>
              </a:rPr>
              <a:t>về cách phấn đấu hoàn thiện bản thân</a:t>
            </a:r>
            <a:endParaRPr lang="en-US" sz="3800" dirty="0">
              <a:solidFill>
                <a:schemeClr val="tx2">
                  <a:lumMod val="50000"/>
                </a:schemeClr>
              </a:solidFill>
              <a:latin typeface="Arial" panose="020B0604020202020204" pitchFamily="34" charset="0"/>
              <a:cs typeface="Arial" panose="020B0604020202020204" pitchFamily="34" charset="0"/>
            </a:endParaRPr>
          </a:p>
        </p:txBody>
      </p:sp>
      <p:sp>
        <p:nvSpPr>
          <p:cNvPr id="19" name="Freeform 19"/>
          <p:cNvSpPr/>
          <p:nvPr/>
        </p:nvSpPr>
        <p:spPr>
          <a:xfrm>
            <a:off x="462642" y="8990778"/>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A4FD217-C89B-948F-A7C9-8A47536D8C0B}"/>
              </a:ext>
            </a:extLst>
          </p:cNvPr>
          <p:cNvSpPr txBox="1"/>
          <p:nvPr/>
        </p:nvSpPr>
        <p:spPr>
          <a:xfrm>
            <a:off x="1676400" y="2997569"/>
            <a:ext cx="9896114" cy="6350969"/>
          </a:xfrm>
          <a:prstGeom prst="rect">
            <a:avLst/>
          </a:prstGeom>
          <a:noFill/>
        </p:spPr>
        <p:txBody>
          <a:bodyPr wrap="square">
            <a:spAutoFit/>
          </a:bodyPr>
          <a:lstStyle/>
          <a:p>
            <a:pPr marL="571500" marR="0" lvl="0" indent="-571500" algn="just">
              <a:lnSpc>
                <a:spcPct val="150000"/>
              </a:lnSpc>
              <a:spcBef>
                <a:spcPts val="100"/>
              </a:spcBef>
              <a:spcAft>
                <a:spcPts val="100"/>
              </a:spcAft>
              <a:buFont typeface="Wingdings" panose="05000000000000000000" pitchFamily="2" charset="2"/>
              <a:buChar char="§"/>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Đôi khi bị lạc lối hoặc bỏ cuộc khi gặp phải những thách thức khó khăn.</a:t>
            </a:r>
          </a:p>
          <a:p>
            <a:pPr marL="571500" marR="0" lvl="0" indent="-571500" algn="just">
              <a:lnSpc>
                <a:spcPct val="150000"/>
              </a:lnSpc>
              <a:spcBef>
                <a:spcPts val="100"/>
              </a:spcBef>
              <a:spcAft>
                <a:spcPts val="100"/>
              </a:spcAft>
              <a:buFont typeface="Wingdings" panose="05000000000000000000" pitchFamily="2" charset="2"/>
              <a:buChar char="§"/>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Bản thân chưa tận dụng hết thời gian và cơ hội để học hỏi và phát triển bản thân.</a:t>
            </a:r>
          </a:p>
          <a:p>
            <a:pPr marL="571500" marR="0" lvl="0" indent="-571500" algn="just">
              <a:lnSpc>
                <a:spcPct val="150000"/>
              </a:lnSpc>
              <a:spcBef>
                <a:spcPts val="100"/>
              </a:spcBef>
              <a:spcAft>
                <a:spcPts val="100"/>
              </a:spcAft>
              <a:buFont typeface="Wingdings" panose="05000000000000000000" pitchFamily="2" charset="2"/>
              <a:buChar char="§"/>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Chưa đủ sáng tạo và chưa tìm ra được những cách tiếp cận mới để giải quyết vấn đề.</a:t>
            </a:r>
          </a:p>
          <a:p>
            <a:pPr marL="571500" marR="0" lvl="0" indent="-571500" algn="just">
              <a:lnSpc>
                <a:spcPct val="150000"/>
              </a:lnSpc>
              <a:spcBef>
                <a:spcPts val="100"/>
              </a:spcBef>
              <a:spcAft>
                <a:spcPts val="100"/>
              </a:spcAft>
              <a:buFont typeface="Wingdings" panose="05000000000000000000" pitchFamily="2" charset="2"/>
              <a:buChar char="§"/>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Chưa đủ quyết tâm và kiên trì trong việc đạt được mục tiêu.</a:t>
            </a:r>
          </a:p>
        </p:txBody>
      </p:sp>
      <p:pic>
        <p:nvPicPr>
          <p:cNvPr id="4" name="Picture 3" descr="A thumb down symbol on a red circle&#10;&#10;Description automatically generated">
            <a:extLst>
              <a:ext uri="{FF2B5EF4-FFF2-40B4-BE49-F238E27FC236}">
                <a16:creationId xmlns:a16="http://schemas.microsoft.com/office/drawing/2014/main" id="{2ABDB9E0-92D0-4F98-F972-52DECE7ED3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20600" y="3715168"/>
            <a:ext cx="3935574" cy="3935574"/>
          </a:xfrm>
          <a:prstGeom prst="rect">
            <a:avLst/>
          </a:prstGeom>
        </p:spPr>
      </p:pic>
    </p:spTree>
    <p:extLst>
      <p:ext uri="{BB962C8B-B14F-4D97-AF65-F5344CB8AC3E}">
        <p14:creationId xmlns:p14="http://schemas.microsoft.com/office/powerpoint/2010/main" val="18623438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par>
                                <p:cTn id="11" presetID="22" presetClass="entr" presetSubtype="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barn(inVertical)">
                                      <p:cBhvr>
                                        <p:cTn id="18" dur="500"/>
                                        <p:tgtEl>
                                          <p:spTgt spid="2">
                                            <p:txEl>
                                              <p:pRg st="0" end="0"/>
                                            </p:txEl>
                                          </p:spTgt>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barn(inVertical)">
                                      <p:cBhvr>
                                        <p:cTn id="26" dur="500"/>
                                        <p:tgtEl>
                                          <p:spTgt spid="2">
                                            <p:txEl>
                                              <p:pRg st="2" end="2"/>
                                            </p:txEl>
                                          </p:spTgt>
                                        </p:tgtEl>
                                      </p:cBhvr>
                                    </p:animEffect>
                                  </p:childTnLst>
                                </p:cTn>
                              </p:par>
                            </p:childTnLst>
                          </p:cTn>
                        </p:par>
                        <p:par>
                          <p:cTn id="27" fill="hold">
                            <p:stCondLst>
                              <p:cond delay="1500"/>
                            </p:stCondLst>
                            <p:childTnLst>
                              <p:par>
                                <p:cTn id="28" presetID="16" presetClass="entr" presetSubtype="21" fill="hold" grpId="0" nodeType="after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barn(inVertical)">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4" name="Freeform 4"/>
          <p:cNvSpPr/>
          <p:nvPr/>
        </p:nvSpPr>
        <p:spPr>
          <a:xfrm rot="611697">
            <a:off x="16792759" y="-188207"/>
            <a:ext cx="1946054" cy="2220601"/>
          </a:xfrm>
          <a:custGeom>
            <a:avLst/>
            <a:gdLst/>
            <a:ahLst/>
            <a:cxnLst/>
            <a:rect l="l" t="t" r="r" b="b"/>
            <a:pathLst>
              <a:path w="1946054" h="2220601">
                <a:moveTo>
                  <a:pt x="0" y="0"/>
                </a:moveTo>
                <a:lnTo>
                  <a:pt x="1946053" y="0"/>
                </a:lnTo>
                <a:lnTo>
                  <a:pt x="1946053" y="2220600"/>
                </a:lnTo>
                <a:lnTo>
                  <a:pt x="0" y="2220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304800" y="-342901"/>
            <a:ext cx="1914691" cy="1874802"/>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0" y="8648700"/>
            <a:ext cx="2167193" cy="1896294"/>
          </a:xfrm>
          <a:custGeom>
            <a:avLst/>
            <a:gdLst/>
            <a:ahLst/>
            <a:cxnLst/>
            <a:rect l="l" t="t" r="r" b="b"/>
            <a:pathLst>
              <a:path w="2167193" h="1896294">
                <a:moveTo>
                  <a:pt x="0" y="0"/>
                </a:moveTo>
                <a:lnTo>
                  <a:pt x="2167192" y="0"/>
                </a:lnTo>
                <a:lnTo>
                  <a:pt x="2167192" y="1896294"/>
                </a:lnTo>
                <a:lnTo>
                  <a:pt x="0" y="1896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2181114" y="2524439"/>
            <a:ext cx="6096000" cy="7762561"/>
          </a:xfrm>
          <a:custGeom>
            <a:avLst/>
            <a:gdLst/>
            <a:ahLst/>
            <a:cxnLst/>
            <a:rect l="l" t="t" r="r" b="b"/>
            <a:pathLst>
              <a:path w="4681783" h="5760583">
                <a:moveTo>
                  <a:pt x="0" y="0"/>
                </a:moveTo>
                <a:lnTo>
                  <a:pt x="4681783" y="0"/>
                </a:lnTo>
                <a:lnTo>
                  <a:pt x="4681783" y="5760583"/>
                </a:lnTo>
                <a:lnTo>
                  <a:pt x="0" y="57605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TextBox 20">
            <a:extLst>
              <a:ext uri="{FF2B5EF4-FFF2-40B4-BE49-F238E27FC236}">
                <a16:creationId xmlns:a16="http://schemas.microsoft.com/office/drawing/2014/main" id="{A19A8CF5-E011-BEB1-AEDB-AE302BBCEFC7}"/>
              </a:ext>
            </a:extLst>
          </p:cNvPr>
          <p:cNvSpPr txBox="1"/>
          <p:nvPr/>
        </p:nvSpPr>
        <p:spPr>
          <a:xfrm>
            <a:off x="625331" y="2705100"/>
            <a:ext cx="11555783" cy="5547865"/>
          </a:xfrm>
          <a:prstGeom prst="rect">
            <a:avLst/>
          </a:prstGeom>
        </p:spPr>
        <p:txBody>
          <a:bodyPr wrap="square" lIns="0" tIns="0" rIns="0" bIns="0" rtlCol="0" anchor="t">
            <a:spAutoFit/>
          </a:bodyPr>
          <a:lstStyle/>
          <a:p>
            <a:pPr algn="ctr">
              <a:lnSpc>
                <a:spcPct val="150000"/>
              </a:lnSpc>
            </a:pPr>
            <a:r>
              <a:rPr lang="vi-VN" sz="62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2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62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2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200" b="1">
                <a:solidFill>
                  <a:srgbClr val="C00000"/>
                </a:solidFill>
                <a:latin typeface="Arial" panose="020B0604020202020204" pitchFamily="34" charset="0"/>
                <a:ea typeface="Calibri" panose="020F0502020204030204" pitchFamily="34" charset="0"/>
                <a:cs typeface="Arial" panose="020B0604020202020204" pitchFamily="34" charset="0"/>
              </a:rPr>
              <a:t>Tìm hiểu việc tuân thủ nội quy, quy định trong nhà trường và cộng đồng</a:t>
            </a:r>
            <a:endParaRPr lang="vi-VN" sz="62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595558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3" name="Freeform 3"/>
          <p:cNvSpPr/>
          <p:nvPr/>
        </p:nvSpPr>
        <p:spPr>
          <a:xfrm>
            <a:off x="17182119" y="-50669"/>
            <a:ext cx="1143000" cy="1143000"/>
          </a:xfrm>
          <a:custGeom>
            <a:avLst/>
            <a:gdLst/>
            <a:ahLst/>
            <a:cxnLst/>
            <a:rect l="l" t="t" r="r" b="b"/>
            <a:pathLst>
              <a:path w="2351661" h="2302668">
                <a:moveTo>
                  <a:pt x="0" y="0"/>
                </a:moveTo>
                <a:lnTo>
                  <a:pt x="2351661" y="0"/>
                </a:lnTo>
                <a:lnTo>
                  <a:pt x="2351661" y="2302668"/>
                </a:lnTo>
                <a:lnTo>
                  <a:pt x="0" y="2302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90500" y="-388394"/>
            <a:ext cx="1142999" cy="1295400"/>
          </a:xfrm>
          <a:custGeom>
            <a:avLst/>
            <a:gdLst/>
            <a:ahLst/>
            <a:cxnLst/>
            <a:rect l="l" t="t" r="r" b="b"/>
            <a:pathLst>
              <a:path w="2351661" h="2302668">
                <a:moveTo>
                  <a:pt x="0" y="0"/>
                </a:moveTo>
                <a:lnTo>
                  <a:pt x="2351661" y="0"/>
                </a:lnTo>
                <a:lnTo>
                  <a:pt x="2351661" y="2302668"/>
                </a:lnTo>
                <a:lnTo>
                  <a:pt x="0" y="2302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4D022B1B-D849-717E-DC41-5963C5F16065}"/>
              </a:ext>
            </a:extLst>
          </p:cNvPr>
          <p:cNvGrpSpPr/>
          <p:nvPr/>
        </p:nvGrpSpPr>
        <p:grpSpPr>
          <a:xfrm>
            <a:off x="5981700" y="-28898"/>
            <a:ext cx="6324600" cy="1580477"/>
            <a:chOff x="5715000" y="-1"/>
            <a:chExt cx="6324600" cy="1563773"/>
          </a:xfrm>
        </p:grpSpPr>
        <p:sp>
          <p:nvSpPr>
            <p:cNvPr id="18" name="Round Same Side Corner Rectangle 11">
              <a:extLst>
                <a:ext uri="{FF2B5EF4-FFF2-40B4-BE49-F238E27FC236}">
                  <a16:creationId xmlns:a16="http://schemas.microsoft.com/office/drawing/2014/main" id="{76709DEA-C7F3-8562-45B8-7CCD54F7D0E2}"/>
                </a:ext>
              </a:extLst>
            </p:cNvPr>
            <p:cNvSpPr/>
            <p:nvPr/>
          </p:nvSpPr>
          <p:spPr>
            <a:xfrm flipV="1">
              <a:off x="5715000" y="-1"/>
              <a:ext cx="6324600" cy="156377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FDDD4E7-7008-4A7F-1970-BC59FD466C67}"/>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0" name="Line Callout 1 (Border and Accent Bar) 3">
            <a:extLst>
              <a:ext uri="{FF2B5EF4-FFF2-40B4-BE49-F238E27FC236}">
                <a16:creationId xmlns:a16="http://schemas.microsoft.com/office/drawing/2014/main" id="{4D400212-C3E8-E976-2889-54942BD3A093}"/>
              </a:ext>
            </a:extLst>
          </p:cNvPr>
          <p:cNvSpPr/>
          <p:nvPr/>
        </p:nvSpPr>
        <p:spPr>
          <a:xfrm>
            <a:off x="380999" y="2252474"/>
            <a:ext cx="11676118" cy="1248984"/>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C00000"/>
                </a:solidFill>
                <a:latin typeface="Arial" panose="020B0604020202020204" pitchFamily="34" charset="0"/>
                <a:cs typeface="Arial" panose="020B0604020202020204" pitchFamily="34" charset="0"/>
              </a:rPr>
              <a:t>Nhiệm vụ 1: Giới thiệu ý nghĩa chủ đề</a:t>
            </a:r>
            <a:endParaRPr lang="en-US" sz="4200" b="1" i="1" dirty="0">
              <a:solidFill>
                <a:srgbClr val="C00000"/>
              </a:solidFill>
              <a:latin typeface="Arial" panose="020B0604020202020204" pitchFamily="34" charset="0"/>
              <a:cs typeface="Arial" panose="020B0604020202020204" pitchFamily="34" charset="0"/>
            </a:endParaRPr>
          </a:p>
        </p:txBody>
      </p:sp>
      <p:grpSp>
        <p:nvGrpSpPr>
          <p:cNvPr id="2" name="Group 2">
            <a:extLst>
              <a:ext uri="{FF2B5EF4-FFF2-40B4-BE49-F238E27FC236}">
                <a16:creationId xmlns:a16="http://schemas.microsoft.com/office/drawing/2014/main" id="{5701B5EE-0AC9-E366-F2E7-FDFACEA59DC4}"/>
              </a:ext>
            </a:extLst>
          </p:cNvPr>
          <p:cNvGrpSpPr/>
          <p:nvPr/>
        </p:nvGrpSpPr>
        <p:grpSpPr>
          <a:xfrm>
            <a:off x="11233367" y="4179854"/>
            <a:ext cx="5543970" cy="5518344"/>
            <a:chOff x="0" y="0"/>
            <a:chExt cx="4465860" cy="4654952"/>
          </a:xfrm>
        </p:grpSpPr>
        <p:sp>
          <p:nvSpPr>
            <p:cNvPr id="4" name="Freeform 3">
              <a:extLst>
                <a:ext uri="{FF2B5EF4-FFF2-40B4-BE49-F238E27FC236}">
                  <a16:creationId xmlns:a16="http://schemas.microsoft.com/office/drawing/2014/main" id="{23A89B4E-DBB3-0DBA-ED88-63166918D432}"/>
                </a:ext>
              </a:extLst>
            </p:cNvPr>
            <p:cNvSpPr/>
            <p:nvPr/>
          </p:nvSpPr>
          <p:spPr>
            <a:xfrm>
              <a:off x="-1" y="0"/>
              <a:ext cx="4473519" cy="4654952"/>
            </a:xfrm>
            <a:custGeom>
              <a:avLst/>
              <a:gdLst/>
              <a:ahLst/>
              <a:cxnLst/>
              <a:rect l="l" t="t" r="r" b="b"/>
              <a:pathLst>
                <a:path w="4473519" h="4654952">
                  <a:moveTo>
                    <a:pt x="3967080" y="4638033"/>
                  </a:moveTo>
                  <a:cubicBezTo>
                    <a:pt x="3967080" y="4638033"/>
                    <a:pt x="3730084" y="4628064"/>
                    <a:pt x="3367945" y="4641508"/>
                  </a:cubicBezTo>
                  <a:cubicBezTo>
                    <a:pt x="3005807" y="4654952"/>
                    <a:pt x="490924" y="4654952"/>
                    <a:pt x="490924" y="4654952"/>
                  </a:cubicBezTo>
                  <a:cubicBezTo>
                    <a:pt x="245502" y="4654952"/>
                    <a:pt x="32509" y="4557684"/>
                    <a:pt x="31032" y="4397570"/>
                  </a:cubicBezTo>
                  <a:cubicBezTo>
                    <a:pt x="31032" y="4397570"/>
                    <a:pt x="0" y="28370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920532" y="0"/>
                    <a:pt x="3920532" y="0"/>
                  </a:cubicBezTo>
                  <a:cubicBezTo>
                    <a:pt x="4232432" y="0"/>
                    <a:pt x="4465861" y="101069"/>
                    <a:pt x="4458003" y="303616"/>
                  </a:cubicBezTo>
                  <a:cubicBezTo>
                    <a:pt x="4458003" y="303616"/>
                    <a:pt x="4456008" y="2638667"/>
                    <a:pt x="4464764" y="3697983"/>
                  </a:cubicBezTo>
                  <a:cubicBezTo>
                    <a:pt x="4473519" y="3991284"/>
                    <a:pt x="4426971" y="4324356"/>
                    <a:pt x="4426971" y="4324356"/>
                  </a:cubicBezTo>
                  <a:cubicBezTo>
                    <a:pt x="4424006" y="4504381"/>
                    <a:pt x="4212502" y="4638033"/>
                    <a:pt x="3967080" y="4638033"/>
                  </a:cubicBezTo>
                  <a:close/>
                </a:path>
              </a:pathLst>
            </a:custGeom>
            <a:solidFill>
              <a:schemeClr val="accent6">
                <a:lumMod val="60000"/>
                <a:lumOff val="40000"/>
              </a:schemeClr>
            </a:solidFill>
          </p:spPr>
          <p:txBody>
            <a:bodyPr/>
            <a:lstStyle/>
            <a:p>
              <a:endParaRPr lang="en-US"/>
            </a:p>
          </p:txBody>
        </p:sp>
      </p:grpSp>
      <p:grpSp>
        <p:nvGrpSpPr>
          <p:cNvPr id="10" name="Group 9">
            <a:extLst>
              <a:ext uri="{FF2B5EF4-FFF2-40B4-BE49-F238E27FC236}">
                <a16:creationId xmlns:a16="http://schemas.microsoft.com/office/drawing/2014/main" id="{7703B0BB-4216-CABC-8847-3FFAB8349842}"/>
              </a:ext>
            </a:extLst>
          </p:cNvPr>
          <p:cNvGrpSpPr/>
          <p:nvPr/>
        </p:nvGrpSpPr>
        <p:grpSpPr>
          <a:xfrm>
            <a:off x="1593203" y="3966168"/>
            <a:ext cx="8776993" cy="5419572"/>
            <a:chOff x="1035059" y="5375909"/>
            <a:chExt cx="8776993" cy="5419572"/>
          </a:xfrm>
        </p:grpSpPr>
        <p:sp>
          <p:nvSpPr>
            <p:cNvPr id="11" name="TextBox 10">
              <a:extLst>
                <a:ext uri="{FF2B5EF4-FFF2-40B4-BE49-F238E27FC236}">
                  <a16:creationId xmlns:a16="http://schemas.microsoft.com/office/drawing/2014/main" id="{492186D4-809B-DECE-317A-CFF376B28D8E}"/>
                </a:ext>
              </a:extLst>
            </p:cNvPr>
            <p:cNvSpPr txBox="1"/>
            <p:nvPr/>
          </p:nvSpPr>
          <p:spPr>
            <a:xfrm>
              <a:off x="1331905" y="5969736"/>
              <a:ext cx="8480147" cy="4825745"/>
            </a:xfrm>
            <a:prstGeom prst="rect">
              <a:avLst/>
            </a:prstGeom>
            <a:solidFill>
              <a:schemeClr val="accent5">
                <a:lumMod val="20000"/>
                <a:lumOff val="80000"/>
              </a:schemeClr>
            </a:solidFill>
            <a:ln>
              <a:solidFill>
                <a:schemeClr val="accent5">
                  <a:lumMod val="20000"/>
                  <a:lumOff val="80000"/>
                </a:schemeClr>
              </a:solidFill>
            </a:ln>
          </p:spPr>
          <p:txBody>
            <a:bodyPr wrap="square">
              <a:spAutoFit/>
            </a:bodyPr>
            <a:lstStyle/>
            <a:p>
              <a:pPr marL="571500" indent="-571500" algn="just">
                <a:lnSpc>
                  <a:spcPct val="200000"/>
                </a:lnSpc>
                <a:buFont typeface="Arial" panose="020B0604020202020204" pitchFamily="34" charset="0"/>
                <a:buChar char="•"/>
              </a:pPr>
              <a:r>
                <a:rPr lang="vi-VN" sz="4000">
                  <a:latin typeface="Arial" panose="020B0604020202020204" pitchFamily="34" charset="0"/>
                  <a:cs typeface="Arial" panose="020B0604020202020204" pitchFamily="34" charset="0"/>
                </a:rPr>
                <a:t>Nhân vật được nhắc tới trong video là ai?</a:t>
              </a:r>
            </a:p>
            <a:p>
              <a:pPr marL="571500" indent="-571500" algn="just">
                <a:lnSpc>
                  <a:spcPct val="200000"/>
                </a:lnSpc>
                <a:buFont typeface="Arial" panose="020B0604020202020204" pitchFamily="34" charset="0"/>
                <a:buChar char="•"/>
              </a:pPr>
              <a:r>
                <a:rPr lang="vi-VN" sz="4000">
                  <a:latin typeface="Arial" panose="020B0604020202020204" pitchFamily="34" charset="0"/>
                  <a:cs typeface="Arial" panose="020B0604020202020204" pitchFamily="34" charset="0"/>
                </a:rPr>
                <a:t>Nêu cảm nhận của em về tấm gương đó?</a:t>
              </a:r>
              <a:endParaRPr lang="vi-VN" sz="4000" dirty="0">
                <a:latin typeface="Arial" panose="020B0604020202020204" pitchFamily="34" charset="0"/>
                <a:cs typeface="Arial" panose="020B0604020202020204" pitchFamily="34" charset="0"/>
              </a:endParaRPr>
            </a:p>
          </p:txBody>
        </p:sp>
        <p:pic>
          <p:nvPicPr>
            <p:cNvPr id="12" name="Picture 2">
              <a:extLst>
                <a:ext uri="{FF2B5EF4-FFF2-40B4-BE49-F238E27FC236}">
                  <a16:creationId xmlns:a16="http://schemas.microsoft.com/office/drawing/2014/main" id="{32DB105E-1D97-45DA-B872-A6C6816B52A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5059" y="5375909"/>
              <a:ext cx="998815" cy="921406"/>
            </a:xfrm>
            <a:prstGeom prst="rect">
              <a:avLst/>
            </a:prstGeom>
          </p:spPr>
        </p:pic>
      </p:grpSp>
      <p:pic>
        <p:nvPicPr>
          <p:cNvPr id="14" name="Picture 13">
            <a:extLst>
              <a:ext uri="{FF2B5EF4-FFF2-40B4-BE49-F238E27FC236}">
                <a16:creationId xmlns:a16="http://schemas.microsoft.com/office/drawing/2014/main" id="{741E6F12-9775-4A8C-4D68-3D9FB115FB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026526" y="5023706"/>
            <a:ext cx="5957652" cy="4610100"/>
          </a:xfrm>
          <a:prstGeom prst="rect">
            <a:avLst/>
          </a:prstGeom>
        </p:spPr>
      </p:pic>
    </p:spTree>
    <p:extLst>
      <p:ext uri="{BB962C8B-B14F-4D97-AF65-F5344CB8AC3E}">
        <p14:creationId xmlns:p14="http://schemas.microsoft.com/office/powerpoint/2010/main" val="52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4" name="Freeform 4"/>
          <p:cNvSpPr/>
          <p:nvPr/>
        </p:nvSpPr>
        <p:spPr>
          <a:xfrm>
            <a:off x="17464466" y="9302430"/>
            <a:ext cx="1052134" cy="980060"/>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1" y="0"/>
            <a:ext cx="1288840" cy="984570"/>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277955B-DAEB-22CE-5D61-110F4D020907}"/>
              </a:ext>
            </a:extLst>
          </p:cNvPr>
          <p:cNvSpPr txBox="1"/>
          <p:nvPr/>
        </p:nvSpPr>
        <p:spPr>
          <a:xfrm>
            <a:off x="1079188" y="477979"/>
            <a:ext cx="16061363"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1: Chia sẻ những việc em đã tuân thủ hoặc chưa tuân thủ nội quy, quy định của nhà trường và cộng đồng</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C11CBC6-C58C-5325-2037-9E10769B810E}"/>
              </a:ext>
            </a:extLst>
          </p:cNvPr>
          <p:cNvGrpSpPr/>
          <p:nvPr/>
        </p:nvGrpSpPr>
        <p:grpSpPr>
          <a:xfrm>
            <a:off x="1079188" y="2664645"/>
            <a:ext cx="15843416" cy="2793627"/>
            <a:chOff x="-46192" y="2133625"/>
            <a:chExt cx="15843416" cy="2793627"/>
          </a:xfrm>
        </p:grpSpPr>
        <p:sp>
          <p:nvSpPr>
            <p:cNvPr id="11" name="Speech Bubble: Rectangle with Corners Rounded 10">
              <a:extLst>
                <a:ext uri="{FF2B5EF4-FFF2-40B4-BE49-F238E27FC236}">
                  <a16:creationId xmlns:a16="http://schemas.microsoft.com/office/drawing/2014/main" id="{78E13497-76A5-0824-44B0-9DA18110AB47}"/>
                </a:ext>
              </a:extLst>
            </p:cNvPr>
            <p:cNvSpPr/>
            <p:nvPr/>
          </p:nvSpPr>
          <p:spPr>
            <a:xfrm>
              <a:off x="542559" y="2336487"/>
              <a:ext cx="15254665" cy="2590765"/>
            </a:xfrm>
            <a:prstGeom prst="wedgeRoundRectCallout">
              <a:avLst>
                <a:gd name="adj1" fmla="val -26405"/>
                <a:gd name="adj2" fmla="val 46900"/>
                <a:gd name="adj3" fmla="val 16667"/>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HOẠT ĐỘNG NHÓM: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lớp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chia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thành 6 nhóm và thực hiện nhiệm vụ: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vi-VN" sz="4000" b="1" i="1" dirty="0">
                  <a:solidFill>
                    <a:srgbClr val="000000"/>
                  </a:solidFill>
                  <a:latin typeface="Arial" panose="020B0604020202020204" pitchFamily="34" charset="0"/>
                  <a:ea typeface="Calibri" panose="020F0502020204030204" pitchFamily="34" charset="0"/>
                  <a:cs typeface="Arial" panose="020B0604020202020204" pitchFamily="34" charset="0"/>
                </a:rPr>
                <a:t> hãy trình bày trên giấy về:</a:t>
              </a:r>
              <a:endParaRPr lang="en-US" sz="4000" b="1" i="1" dirty="0">
                <a:latin typeface="Arial" panose="020B0604020202020204" pitchFamily="34" charset="0"/>
                <a:cs typeface="Arial" panose="020B0604020202020204" pitchFamily="34" charset="0"/>
              </a:endParaRPr>
            </a:p>
          </p:txBody>
        </p:sp>
        <p:pic>
          <p:nvPicPr>
            <p:cNvPr id="20" name="Picture 4">
              <a:extLst>
                <a:ext uri="{FF2B5EF4-FFF2-40B4-BE49-F238E27FC236}">
                  <a16:creationId xmlns:a16="http://schemas.microsoft.com/office/drawing/2014/main" id="{CB33549A-7A14-4313-DA92-3652E75EB76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70166">
              <a:off x="-46192" y="2133625"/>
              <a:ext cx="1428065" cy="783426"/>
            </a:xfrm>
            <a:prstGeom prst="rect">
              <a:avLst/>
            </a:prstGeom>
          </p:spPr>
        </p:pic>
      </p:grpSp>
      <p:grpSp>
        <p:nvGrpSpPr>
          <p:cNvPr id="21" name="Group 20">
            <a:extLst>
              <a:ext uri="{FF2B5EF4-FFF2-40B4-BE49-F238E27FC236}">
                <a16:creationId xmlns:a16="http://schemas.microsoft.com/office/drawing/2014/main" id="{9565C771-60E0-97A2-D8C0-BE74D9602E26}"/>
              </a:ext>
            </a:extLst>
          </p:cNvPr>
          <p:cNvGrpSpPr/>
          <p:nvPr/>
        </p:nvGrpSpPr>
        <p:grpSpPr>
          <a:xfrm>
            <a:off x="6001429" y="5458273"/>
            <a:ext cx="6285142" cy="1167190"/>
            <a:chOff x="3029863" y="1823688"/>
            <a:chExt cx="12362538" cy="1262412"/>
          </a:xfrm>
        </p:grpSpPr>
        <p:cxnSp>
          <p:nvCxnSpPr>
            <p:cNvPr id="22" name="Straight Connector 21">
              <a:extLst>
                <a:ext uri="{FF2B5EF4-FFF2-40B4-BE49-F238E27FC236}">
                  <a16:creationId xmlns:a16="http://schemas.microsoft.com/office/drawing/2014/main" id="{93EF79C6-36B6-4DEC-1A40-C2138D8B80E0}"/>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2FFDE-71C9-511E-1FE7-F27492C00F5A}"/>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B73798-E49C-028A-AE0B-A80ECFD1FF01}"/>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B3440BF-5FA5-1BF7-F294-E5F1E0775FD8}"/>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3306D7A6-05D7-7D00-E316-0CD8C0578B46}"/>
              </a:ext>
            </a:extLst>
          </p:cNvPr>
          <p:cNvSpPr/>
          <p:nvPr/>
        </p:nvSpPr>
        <p:spPr>
          <a:xfrm>
            <a:off x="823534" y="6625458"/>
            <a:ext cx="7558463" cy="267697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Những việc em đã làm thể hiện sự tuân thủ nội quy, quy định của nhà trường và cộng đồng</a:t>
            </a:r>
            <a:endParaRPr lang="en-US" sz="3600" dirty="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F910554-9724-DC98-E8D9-FFBE65B82F63}"/>
              </a:ext>
            </a:extLst>
          </p:cNvPr>
          <p:cNvSpPr/>
          <p:nvPr/>
        </p:nvSpPr>
        <p:spPr>
          <a:xfrm>
            <a:off x="9525001" y="6625458"/>
            <a:ext cx="7772393" cy="267697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Những việc em chưa tuân thủ nội quy, quy định của nhà trường và cộng đồng</a:t>
            </a:r>
            <a:endParaRPr lang="en-US" sz="3600" dirty="0">
              <a:solidFill>
                <a:schemeClr val="tx1"/>
              </a:solidFill>
              <a:latin typeface="Arial" panose="020B0604020202020204" pitchFamily="34" charset="0"/>
              <a:cs typeface="Arial" panose="020B0604020202020204" pitchFamily="34" charset="0"/>
            </a:endParaRPr>
          </a:p>
        </p:txBody>
      </p:sp>
      <p:pic>
        <p:nvPicPr>
          <p:cNvPr id="29" name="Picture 12">
            <a:extLst>
              <a:ext uri="{FF2B5EF4-FFF2-40B4-BE49-F238E27FC236}">
                <a16:creationId xmlns:a16="http://schemas.microsoft.com/office/drawing/2014/main" id="{198CBABD-F10C-53B2-FB50-8813BDD4DE3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31412" y="8715837"/>
            <a:ext cx="4225175" cy="1543949"/>
          </a:xfrm>
          <a:prstGeom prst="rect">
            <a:avLst/>
          </a:prstGeom>
        </p:spPr>
      </p:pic>
    </p:spTree>
    <p:extLst>
      <p:ext uri="{BB962C8B-B14F-4D97-AF65-F5344CB8AC3E}">
        <p14:creationId xmlns:p14="http://schemas.microsoft.com/office/powerpoint/2010/main" val="46739259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0-#ppt_w/2"/>
                                          </p:val>
                                        </p:tav>
                                        <p:tav tm="100000">
                                          <p:val>
                                            <p:strVal val="#ppt_x"/>
                                          </p:val>
                                        </p:tav>
                                      </p:tavLst>
                                    </p:anim>
                                    <p:anim calcmode="lin" valueType="num">
                                      <p:cBhvr additive="base">
                                        <p:cTn id="22" dur="500" fill="hold"/>
                                        <p:tgtEl>
                                          <p:spTgt spid="26"/>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1+#ppt_w/2"/>
                                          </p:val>
                                        </p:tav>
                                        <p:tav tm="100000">
                                          <p:val>
                                            <p:strVal val="#ppt_x"/>
                                          </p:val>
                                        </p:tav>
                                      </p:tavLst>
                                    </p:anim>
                                    <p:anim calcmode="lin" valueType="num">
                                      <p:cBhvr additive="base">
                                        <p:cTn id="27"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17318573" y="9281273"/>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6825001" y="-141943"/>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Line Callout 1 (Border and Accent Bar) 3">
            <a:extLst>
              <a:ext uri="{FF2B5EF4-FFF2-40B4-BE49-F238E27FC236}">
                <a16:creationId xmlns:a16="http://schemas.microsoft.com/office/drawing/2014/main" id="{EFA31D35-B27E-44A0-68FF-90313A8724A3}"/>
              </a:ext>
            </a:extLst>
          </p:cNvPr>
          <p:cNvSpPr/>
          <p:nvPr/>
        </p:nvSpPr>
        <p:spPr>
          <a:xfrm>
            <a:off x="428802" y="419099"/>
            <a:ext cx="15344597" cy="1971071"/>
          </a:xfrm>
          <a:prstGeom prst="accentBorderCallout1">
            <a:avLst>
              <a:gd name="adj1" fmla="val 18750"/>
              <a:gd name="adj2" fmla="val -3127"/>
              <a:gd name="adj3" fmla="val 17954"/>
              <a:gd name="adj4" fmla="val -17509"/>
            </a:avLst>
          </a:prstGeom>
          <a:solidFill>
            <a:schemeClr val="bg1"/>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accent1">
                    <a:lumMod val="50000"/>
                  </a:schemeClr>
                </a:solidFill>
                <a:latin typeface="Arial" panose="020B0604020202020204" pitchFamily="34" charset="0"/>
                <a:cs typeface="Arial" panose="020B0604020202020204" pitchFamily="34" charset="0"/>
              </a:rPr>
              <a:t>Gợi ý: </a:t>
            </a:r>
            <a:r>
              <a:rPr lang="vi-VN" sz="3800">
                <a:solidFill>
                  <a:schemeClr val="accent1">
                    <a:lumMod val="50000"/>
                  </a:schemeClr>
                </a:solidFill>
                <a:latin typeface="Arial" panose="020B0604020202020204" pitchFamily="34" charset="0"/>
                <a:cs typeface="Arial" panose="020B0604020202020204" pitchFamily="34" charset="0"/>
              </a:rPr>
              <a:t>Những việc </a:t>
            </a:r>
            <a:r>
              <a:rPr lang="en-US" sz="3800">
                <a:solidFill>
                  <a:schemeClr val="accent1">
                    <a:lumMod val="50000"/>
                  </a:schemeClr>
                </a:solidFill>
                <a:latin typeface="Arial" panose="020B0604020202020204" pitchFamily="34" charset="0"/>
                <a:cs typeface="Arial" panose="020B0604020202020204" pitchFamily="34" charset="0"/>
              </a:rPr>
              <a:t>làm em</a:t>
            </a:r>
            <a:r>
              <a:rPr lang="vi-VN" sz="3800">
                <a:solidFill>
                  <a:schemeClr val="accent1">
                    <a:lumMod val="50000"/>
                  </a:schemeClr>
                </a:solidFill>
                <a:latin typeface="Arial" panose="020B0604020202020204" pitchFamily="34" charset="0"/>
                <a:cs typeface="Arial" panose="020B0604020202020204" pitchFamily="34" charset="0"/>
              </a:rPr>
              <a:t> đã tuân thủ hoặc chưa tuân thủ nội quy, quy định của nhà trường và cộng đồng</a:t>
            </a:r>
            <a:endParaRPr lang="en-US" sz="3800" dirty="0">
              <a:solidFill>
                <a:schemeClr val="accent1">
                  <a:lumMod val="50000"/>
                </a:schemeClr>
              </a:solidFill>
              <a:latin typeface="Arial" panose="020B0604020202020204" pitchFamily="34" charset="0"/>
              <a:cs typeface="Arial" panose="020B0604020202020204" pitchFamily="34" charset="0"/>
            </a:endParaRPr>
          </a:p>
        </p:txBody>
      </p:sp>
      <p:sp>
        <p:nvSpPr>
          <p:cNvPr id="7" name="Speech Bubble: Rectangle with Corners Rounded 6">
            <a:extLst>
              <a:ext uri="{FF2B5EF4-FFF2-40B4-BE49-F238E27FC236}">
                <a16:creationId xmlns:a16="http://schemas.microsoft.com/office/drawing/2014/main" id="{F05BC578-F994-09E7-615E-2295A96F3B83}"/>
              </a:ext>
            </a:extLst>
          </p:cNvPr>
          <p:cNvSpPr/>
          <p:nvPr/>
        </p:nvSpPr>
        <p:spPr>
          <a:xfrm>
            <a:off x="9138557" y="3058920"/>
            <a:ext cx="8354786" cy="1770290"/>
          </a:xfrm>
          <a:prstGeom prst="wedgeRoundRectCallout">
            <a:avLst>
              <a:gd name="adj1" fmla="val -54607"/>
              <a:gd name="adj2" fmla="val 49670"/>
              <a:gd name="adj3" fmla="val 16667"/>
            </a:avLst>
          </a:prstGeom>
          <a:solidFill>
            <a:srgbClr val="EDF6F9"/>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Trang phục đúng quy định</a:t>
            </a:r>
          </a:p>
        </p:txBody>
      </p:sp>
      <p:sp>
        <p:nvSpPr>
          <p:cNvPr id="10" name="Speech Bubble: Rectangle with Corners Rounded 9">
            <a:extLst>
              <a:ext uri="{FF2B5EF4-FFF2-40B4-BE49-F238E27FC236}">
                <a16:creationId xmlns:a16="http://schemas.microsoft.com/office/drawing/2014/main" id="{DD713723-B4EB-2EEA-65A1-CB67AB41704D}"/>
              </a:ext>
            </a:extLst>
          </p:cNvPr>
          <p:cNvSpPr/>
          <p:nvPr/>
        </p:nvSpPr>
        <p:spPr>
          <a:xfrm>
            <a:off x="9144000" y="5287926"/>
            <a:ext cx="8354786" cy="2021966"/>
          </a:xfrm>
          <a:prstGeom prst="wedgeRoundRectCallout">
            <a:avLst>
              <a:gd name="adj1" fmla="val -53708"/>
              <a:gd name="adj2" fmla="val -43883"/>
              <a:gd name="adj3" fmla="val 16667"/>
            </a:avLst>
          </a:prstGeom>
          <a:solidFill>
            <a:srgbClr val="F0ECF4"/>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Tham gia tích cực vào các hoạt động tập thể</a:t>
            </a:r>
            <a:endParaRPr lang="en-US" sz="3600">
              <a:solidFill>
                <a:schemeClr val="tx1"/>
              </a:solidFill>
              <a:latin typeface="Arial" panose="020B0604020202020204" pitchFamily="34" charset="0"/>
              <a:cs typeface="Arial" panose="020B0604020202020204" pitchFamily="34" charset="0"/>
            </a:endParaRPr>
          </a:p>
        </p:txBody>
      </p:sp>
      <p:sp>
        <p:nvSpPr>
          <p:cNvPr id="11" name="Speech Bubble: Rectangle with Corners Rounded 10">
            <a:extLst>
              <a:ext uri="{FF2B5EF4-FFF2-40B4-BE49-F238E27FC236}">
                <a16:creationId xmlns:a16="http://schemas.microsoft.com/office/drawing/2014/main" id="{F01B6DE3-EB21-C3A5-1073-8D447A04B188}"/>
              </a:ext>
            </a:extLst>
          </p:cNvPr>
          <p:cNvSpPr/>
          <p:nvPr/>
        </p:nvSpPr>
        <p:spPr>
          <a:xfrm>
            <a:off x="9271696" y="7768608"/>
            <a:ext cx="8231337" cy="1770289"/>
          </a:xfrm>
          <a:prstGeom prst="wedgeRoundRectCallout">
            <a:avLst>
              <a:gd name="adj1" fmla="val -52680"/>
              <a:gd name="adj2" fmla="val -50167"/>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Trung thực trong học tập</a:t>
            </a:r>
          </a:p>
        </p:txBody>
      </p:sp>
      <p:grpSp>
        <p:nvGrpSpPr>
          <p:cNvPr id="12" name="Group 11">
            <a:extLst>
              <a:ext uri="{FF2B5EF4-FFF2-40B4-BE49-F238E27FC236}">
                <a16:creationId xmlns:a16="http://schemas.microsoft.com/office/drawing/2014/main" id="{238217BD-6EA3-4702-3A70-F8AF6761AF04}"/>
              </a:ext>
            </a:extLst>
          </p:cNvPr>
          <p:cNvGrpSpPr/>
          <p:nvPr/>
        </p:nvGrpSpPr>
        <p:grpSpPr>
          <a:xfrm>
            <a:off x="2227794" y="2763380"/>
            <a:ext cx="4572000" cy="2065830"/>
            <a:chOff x="1196935" y="2588139"/>
            <a:chExt cx="4572000" cy="2065830"/>
          </a:xfrm>
        </p:grpSpPr>
        <p:sp>
          <p:nvSpPr>
            <p:cNvPr id="13" name="Line Callout 1 (Border and Accent Bar) 3">
              <a:extLst>
                <a:ext uri="{FF2B5EF4-FFF2-40B4-BE49-F238E27FC236}">
                  <a16:creationId xmlns:a16="http://schemas.microsoft.com/office/drawing/2014/main" id="{9FDCFE9F-07E1-E78C-1DC2-986577634E1E}"/>
                </a:ext>
              </a:extLst>
            </p:cNvPr>
            <p:cNvSpPr/>
            <p:nvPr/>
          </p:nvSpPr>
          <p:spPr>
            <a:xfrm>
              <a:off x="1196935" y="3017920"/>
              <a:ext cx="4572000" cy="1636049"/>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Nhà trường</a:t>
              </a:r>
              <a:endParaRPr lang="en-US" sz="4000" b="1" dirty="0">
                <a:solidFill>
                  <a:schemeClr val="tx1"/>
                </a:solidFill>
                <a:latin typeface="Arial" panose="020B0604020202020204" pitchFamily="34" charset="0"/>
                <a:cs typeface="Arial" panose="020B0604020202020204" pitchFamily="34" charset="0"/>
              </a:endParaRPr>
            </a:p>
          </p:txBody>
        </p:sp>
        <p:pic>
          <p:nvPicPr>
            <p:cNvPr id="14" name="Picture 2">
              <a:extLst>
                <a:ext uri="{FF2B5EF4-FFF2-40B4-BE49-F238E27FC236}">
                  <a16:creationId xmlns:a16="http://schemas.microsoft.com/office/drawing/2014/main" id="{4DC78BF0-3A67-477B-A054-B58FD936399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36213" y="2588139"/>
              <a:ext cx="570935" cy="586942"/>
            </a:xfrm>
            <a:prstGeom prst="rect">
              <a:avLst/>
            </a:prstGeom>
          </p:spPr>
        </p:pic>
      </p:grpSp>
      <p:pic>
        <p:nvPicPr>
          <p:cNvPr id="4098" name="Picture 2" descr="Với mỗi cấp học, nên chọn mẫu đồng phục học sinh như thế nào? – Việt Tiến |  Miễn phí giao hàng toàn quốc | Đại lý Việt Tiến TpHCM">
            <a:extLst>
              <a:ext uri="{FF2B5EF4-FFF2-40B4-BE49-F238E27FC236}">
                <a16:creationId xmlns:a16="http://schemas.microsoft.com/office/drawing/2014/main" id="{54DCD5AB-2756-42E7-A3BC-C6BF92F982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1444" y="5255270"/>
            <a:ext cx="3562350" cy="2374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Bài 10: Tích cực tự giác trong hoạt động tập thể và hoạt động xã hội - Hoc24">
            <a:extLst>
              <a:ext uri="{FF2B5EF4-FFF2-40B4-BE49-F238E27FC236}">
                <a16:creationId xmlns:a16="http://schemas.microsoft.com/office/drawing/2014/main" id="{4CD7FB3A-7564-801D-C6AE-717864E769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400" y="5255269"/>
            <a:ext cx="3339704" cy="23749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Тиждень початкових класів - 7 Лютого 2021 - Бобровицький ЗЗСО І-ІІІ  ступенів № 1">
            <a:extLst>
              <a:ext uri="{FF2B5EF4-FFF2-40B4-BE49-F238E27FC236}">
                <a16:creationId xmlns:a16="http://schemas.microsoft.com/office/drawing/2014/main" id="{21405154-A3E3-1E34-AE61-E510341C72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0412" y="7828550"/>
            <a:ext cx="3562350" cy="19711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95233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wipe(left)">
                                      <p:cBhvr>
                                        <p:cTn id="20" dur="500"/>
                                        <p:tgtEl>
                                          <p:spTgt spid="4098"/>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8" fill="hold" nodeType="with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wipe(left)">
                                      <p:cBhvr>
                                        <p:cTn id="27" dur="500"/>
                                        <p:tgtEl>
                                          <p:spTgt spid="4100"/>
                                        </p:tgtEl>
                                      </p:cBhvr>
                                    </p:animEffect>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8" fill="hold" nodeType="withEffect">
                                  <p:stCondLst>
                                    <p:cond delay="0"/>
                                  </p:stCondLst>
                                  <p:childTnLst>
                                    <p:set>
                                      <p:cBhvr>
                                        <p:cTn id="33" dur="1" fill="hold">
                                          <p:stCondLst>
                                            <p:cond delay="0"/>
                                          </p:stCondLst>
                                        </p:cTn>
                                        <p:tgtEl>
                                          <p:spTgt spid="4102"/>
                                        </p:tgtEl>
                                        <p:attrNameLst>
                                          <p:attrName>style.visibility</p:attrName>
                                        </p:attrNameLst>
                                      </p:cBhvr>
                                      <p:to>
                                        <p:strVal val="visible"/>
                                      </p:to>
                                    </p:set>
                                    <p:animEffect transition="in" filter="wipe(left)">
                                      <p:cBhvr>
                                        <p:cTn id="34"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17318573" y="9281273"/>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6825001" y="-141943"/>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Line Callout 1 (Border and Accent Bar) 3">
            <a:extLst>
              <a:ext uri="{FF2B5EF4-FFF2-40B4-BE49-F238E27FC236}">
                <a16:creationId xmlns:a16="http://schemas.microsoft.com/office/drawing/2014/main" id="{EFA31D35-B27E-44A0-68FF-90313A8724A3}"/>
              </a:ext>
            </a:extLst>
          </p:cNvPr>
          <p:cNvSpPr/>
          <p:nvPr/>
        </p:nvSpPr>
        <p:spPr>
          <a:xfrm>
            <a:off x="428802" y="419099"/>
            <a:ext cx="15344597" cy="1971071"/>
          </a:xfrm>
          <a:prstGeom prst="accentBorderCallout1">
            <a:avLst>
              <a:gd name="adj1" fmla="val 18750"/>
              <a:gd name="adj2" fmla="val -3127"/>
              <a:gd name="adj3" fmla="val 17954"/>
              <a:gd name="adj4" fmla="val -17509"/>
            </a:avLst>
          </a:prstGeom>
          <a:solidFill>
            <a:schemeClr val="bg1"/>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accent1">
                    <a:lumMod val="50000"/>
                  </a:schemeClr>
                </a:solidFill>
                <a:latin typeface="Arial" panose="020B0604020202020204" pitchFamily="34" charset="0"/>
                <a:cs typeface="Arial" panose="020B0604020202020204" pitchFamily="34" charset="0"/>
              </a:rPr>
              <a:t>Gợi ý: </a:t>
            </a:r>
            <a:r>
              <a:rPr lang="vi-VN" sz="3800">
                <a:solidFill>
                  <a:schemeClr val="accent1">
                    <a:lumMod val="50000"/>
                  </a:schemeClr>
                </a:solidFill>
                <a:latin typeface="Arial" panose="020B0604020202020204" pitchFamily="34" charset="0"/>
                <a:cs typeface="Arial" panose="020B0604020202020204" pitchFamily="34" charset="0"/>
              </a:rPr>
              <a:t>Những việc </a:t>
            </a:r>
            <a:r>
              <a:rPr lang="en-US" sz="3800">
                <a:solidFill>
                  <a:schemeClr val="accent1">
                    <a:lumMod val="50000"/>
                  </a:schemeClr>
                </a:solidFill>
                <a:latin typeface="Arial" panose="020B0604020202020204" pitchFamily="34" charset="0"/>
                <a:cs typeface="Arial" panose="020B0604020202020204" pitchFamily="34" charset="0"/>
              </a:rPr>
              <a:t>làm em</a:t>
            </a:r>
            <a:r>
              <a:rPr lang="vi-VN" sz="3800">
                <a:solidFill>
                  <a:schemeClr val="accent1">
                    <a:lumMod val="50000"/>
                  </a:schemeClr>
                </a:solidFill>
                <a:latin typeface="Arial" panose="020B0604020202020204" pitchFamily="34" charset="0"/>
                <a:cs typeface="Arial" panose="020B0604020202020204" pitchFamily="34" charset="0"/>
              </a:rPr>
              <a:t> đã tuân thủ hoặc chưa tuân thủ nội quy, quy định của nhà trường và cộng đồng</a:t>
            </a:r>
            <a:endParaRPr lang="en-US" sz="3800" dirty="0">
              <a:solidFill>
                <a:schemeClr val="accent1">
                  <a:lumMod val="50000"/>
                </a:schemeClr>
              </a:solidFill>
              <a:latin typeface="Arial" panose="020B0604020202020204" pitchFamily="34" charset="0"/>
              <a:cs typeface="Arial" panose="020B0604020202020204" pitchFamily="34" charset="0"/>
            </a:endParaRPr>
          </a:p>
        </p:txBody>
      </p:sp>
      <p:sp>
        <p:nvSpPr>
          <p:cNvPr id="7" name="Speech Bubble: Rectangle with Corners Rounded 6">
            <a:extLst>
              <a:ext uri="{FF2B5EF4-FFF2-40B4-BE49-F238E27FC236}">
                <a16:creationId xmlns:a16="http://schemas.microsoft.com/office/drawing/2014/main" id="{F05BC578-F994-09E7-615E-2295A96F3B83}"/>
              </a:ext>
            </a:extLst>
          </p:cNvPr>
          <p:cNvSpPr/>
          <p:nvPr/>
        </p:nvSpPr>
        <p:spPr>
          <a:xfrm>
            <a:off x="9274030" y="3058920"/>
            <a:ext cx="8044543" cy="1770290"/>
          </a:xfrm>
          <a:prstGeom prst="wedgeRoundRectCallout">
            <a:avLst>
              <a:gd name="adj1" fmla="val -54607"/>
              <a:gd name="adj2" fmla="val 49670"/>
              <a:gd name="adj3" fmla="val 16667"/>
            </a:avLst>
          </a:prstGeom>
          <a:solidFill>
            <a:srgbClr val="EDF6F9"/>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Giữ vệ sinh chung, bỏ rác đúng nơi quy định</a:t>
            </a:r>
          </a:p>
        </p:txBody>
      </p:sp>
      <p:sp>
        <p:nvSpPr>
          <p:cNvPr id="10" name="Speech Bubble: Rectangle with Corners Rounded 9">
            <a:extLst>
              <a:ext uri="{FF2B5EF4-FFF2-40B4-BE49-F238E27FC236}">
                <a16:creationId xmlns:a16="http://schemas.microsoft.com/office/drawing/2014/main" id="{DD713723-B4EB-2EEA-65A1-CB67AB41704D}"/>
              </a:ext>
            </a:extLst>
          </p:cNvPr>
          <p:cNvSpPr/>
          <p:nvPr/>
        </p:nvSpPr>
        <p:spPr>
          <a:xfrm>
            <a:off x="9279473" y="5287926"/>
            <a:ext cx="8044543" cy="2021966"/>
          </a:xfrm>
          <a:prstGeom prst="wedgeRoundRectCallout">
            <a:avLst>
              <a:gd name="adj1" fmla="val -53708"/>
              <a:gd name="adj2" fmla="val -43883"/>
              <a:gd name="adj3" fmla="val 16667"/>
            </a:avLst>
          </a:prstGeom>
          <a:solidFill>
            <a:srgbClr val="F0ECF4"/>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Trang phục phù hợp với địa điểm công cộng</a:t>
            </a:r>
            <a:endParaRPr lang="en-US" sz="3600">
              <a:solidFill>
                <a:schemeClr val="tx1"/>
              </a:solidFill>
              <a:latin typeface="Arial" panose="020B0604020202020204" pitchFamily="34" charset="0"/>
              <a:cs typeface="Arial" panose="020B0604020202020204" pitchFamily="34" charset="0"/>
            </a:endParaRPr>
          </a:p>
        </p:txBody>
      </p:sp>
      <p:sp>
        <p:nvSpPr>
          <p:cNvPr id="11" name="Speech Bubble: Rectangle with Corners Rounded 10">
            <a:extLst>
              <a:ext uri="{FF2B5EF4-FFF2-40B4-BE49-F238E27FC236}">
                <a16:creationId xmlns:a16="http://schemas.microsoft.com/office/drawing/2014/main" id="{F01B6DE3-EB21-C3A5-1073-8D447A04B188}"/>
              </a:ext>
            </a:extLst>
          </p:cNvPr>
          <p:cNvSpPr/>
          <p:nvPr/>
        </p:nvSpPr>
        <p:spPr>
          <a:xfrm>
            <a:off x="9274030" y="7768608"/>
            <a:ext cx="8054234" cy="1770289"/>
          </a:xfrm>
          <a:prstGeom prst="wedgeRoundRectCallout">
            <a:avLst>
              <a:gd name="adj1" fmla="val -52680"/>
              <a:gd name="adj2" fmla="val -50167"/>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Không gây mất trật tự nơi công cộng</a:t>
            </a:r>
            <a:endParaRPr lang="en-US" sz="3600">
              <a:solidFill>
                <a:schemeClr val="tx1"/>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238217BD-6EA3-4702-3A70-F8AF6761AF04}"/>
              </a:ext>
            </a:extLst>
          </p:cNvPr>
          <p:cNvGrpSpPr/>
          <p:nvPr/>
        </p:nvGrpSpPr>
        <p:grpSpPr>
          <a:xfrm>
            <a:off x="2362200" y="2777361"/>
            <a:ext cx="4572000" cy="2065830"/>
            <a:chOff x="1196935" y="2588139"/>
            <a:chExt cx="4572000" cy="2065830"/>
          </a:xfrm>
        </p:grpSpPr>
        <p:sp>
          <p:nvSpPr>
            <p:cNvPr id="13" name="Line Callout 1 (Border and Accent Bar) 3">
              <a:extLst>
                <a:ext uri="{FF2B5EF4-FFF2-40B4-BE49-F238E27FC236}">
                  <a16:creationId xmlns:a16="http://schemas.microsoft.com/office/drawing/2014/main" id="{9FDCFE9F-07E1-E78C-1DC2-986577634E1E}"/>
                </a:ext>
              </a:extLst>
            </p:cNvPr>
            <p:cNvSpPr/>
            <p:nvPr/>
          </p:nvSpPr>
          <p:spPr>
            <a:xfrm>
              <a:off x="1196935" y="3017920"/>
              <a:ext cx="4572000" cy="1636049"/>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Cộng đồng</a:t>
              </a:r>
              <a:endParaRPr lang="en-US" sz="4000" b="1" dirty="0">
                <a:solidFill>
                  <a:schemeClr val="tx1"/>
                </a:solidFill>
                <a:latin typeface="Arial" panose="020B0604020202020204" pitchFamily="34" charset="0"/>
                <a:cs typeface="Arial" panose="020B0604020202020204" pitchFamily="34" charset="0"/>
              </a:endParaRPr>
            </a:p>
          </p:txBody>
        </p:sp>
        <p:pic>
          <p:nvPicPr>
            <p:cNvPr id="14" name="Picture 2">
              <a:extLst>
                <a:ext uri="{FF2B5EF4-FFF2-40B4-BE49-F238E27FC236}">
                  <a16:creationId xmlns:a16="http://schemas.microsoft.com/office/drawing/2014/main" id="{4DC78BF0-3A67-477B-A054-B58FD936399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36213" y="2588139"/>
              <a:ext cx="570935" cy="586942"/>
            </a:xfrm>
            <a:prstGeom prst="rect">
              <a:avLst/>
            </a:prstGeom>
          </p:spPr>
        </p:pic>
      </p:grpSp>
      <p:pic>
        <p:nvPicPr>
          <p:cNvPr id="5122" name="Picture 2" descr="Phương pháp dạy bé bỏ rác đúng nơi quy định - Thanh Bình Edu">
            <a:extLst>
              <a:ext uri="{FF2B5EF4-FFF2-40B4-BE49-F238E27FC236}">
                <a16:creationId xmlns:a16="http://schemas.microsoft.com/office/drawing/2014/main" id="{208D604F-B6CC-6DCC-CCF2-4233AACCF6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4466" y="5272972"/>
            <a:ext cx="3062268" cy="2166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Văn hóa mặc nơi công cộng: Bảo tồn nét thanh lịch, hào hoa">
            <a:extLst>
              <a:ext uri="{FF2B5EF4-FFF2-40B4-BE49-F238E27FC236}">
                <a16:creationId xmlns:a16="http://schemas.microsoft.com/office/drawing/2014/main" id="{32137959-42F0-C347-E12F-393BFE2DE9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5272972"/>
            <a:ext cx="3256923" cy="2166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6" name="Picture 6" descr="Mẫu đơn tố cáo gây rối an ninh trật tự công cộng mới nhất">
            <a:extLst>
              <a:ext uri="{FF2B5EF4-FFF2-40B4-BE49-F238E27FC236}">
                <a16:creationId xmlns:a16="http://schemas.microsoft.com/office/drawing/2014/main" id="{615FA4FC-5A68-40BD-E92F-FF2619EC847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3001" y="7720606"/>
            <a:ext cx="3847888" cy="2166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311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left)">
                                      <p:cBhvr>
                                        <p:cTn id="15" dur="500"/>
                                        <p:tgtEl>
                                          <p:spTgt spid="5122"/>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8" fill="hold" nodeType="withEffect">
                                  <p:stCondLst>
                                    <p:cond delay="0"/>
                                  </p:stCondLst>
                                  <p:childTnLst>
                                    <p:set>
                                      <p:cBhvr>
                                        <p:cTn id="21" dur="1" fill="hold">
                                          <p:stCondLst>
                                            <p:cond delay="0"/>
                                          </p:stCondLst>
                                        </p:cTn>
                                        <p:tgtEl>
                                          <p:spTgt spid="5124"/>
                                        </p:tgtEl>
                                        <p:attrNameLst>
                                          <p:attrName>style.visibility</p:attrName>
                                        </p:attrNameLst>
                                      </p:cBhvr>
                                      <p:to>
                                        <p:strVal val="visible"/>
                                      </p:to>
                                    </p:set>
                                    <p:animEffect transition="in" filter="wipe(left)">
                                      <p:cBhvr>
                                        <p:cTn id="22" dur="500"/>
                                        <p:tgtEl>
                                          <p:spTgt spid="5124"/>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22" presetClass="entr" presetSubtype="8" fill="hold" nodeType="withEffect">
                                  <p:stCondLst>
                                    <p:cond delay="0"/>
                                  </p:stCondLst>
                                  <p:childTnLst>
                                    <p:set>
                                      <p:cBhvr>
                                        <p:cTn id="28" dur="1" fill="hold">
                                          <p:stCondLst>
                                            <p:cond delay="0"/>
                                          </p:stCondLst>
                                        </p:cTn>
                                        <p:tgtEl>
                                          <p:spTgt spid="5126"/>
                                        </p:tgtEl>
                                        <p:attrNameLst>
                                          <p:attrName>style.visibility</p:attrName>
                                        </p:attrNameLst>
                                      </p:cBhvr>
                                      <p:to>
                                        <p:strVal val="visible"/>
                                      </p:to>
                                    </p:set>
                                    <p:animEffect transition="in" filter="wipe(left)">
                                      <p:cBhvr>
                                        <p:cTn id="29"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4" name="Freeform 4"/>
          <p:cNvSpPr/>
          <p:nvPr/>
        </p:nvSpPr>
        <p:spPr>
          <a:xfrm>
            <a:off x="17221200" y="9139490"/>
            <a:ext cx="1295400" cy="1143000"/>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 y="0"/>
            <a:ext cx="1752600" cy="1257300"/>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6" name="Picture 16">
            <a:extLst>
              <a:ext uri="{FF2B5EF4-FFF2-40B4-BE49-F238E27FC236}">
                <a16:creationId xmlns:a16="http://schemas.microsoft.com/office/drawing/2014/main" id="{926E24A0-39A5-525C-0B32-EF89DA9F06E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8145" y="9327387"/>
            <a:ext cx="504706" cy="531778"/>
          </a:xfrm>
          <a:prstGeom prst="rect">
            <a:avLst/>
          </a:prstGeom>
        </p:spPr>
      </p:pic>
      <p:sp>
        <p:nvSpPr>
          <p:cNvPr id="8" name="Freeform 6">
            <a:extLst>
              <a:ext uri="{FF2B5EF4-FFF2-40B4-BE49-F238E27FC236}">
                <a16:creationId xmlns:a16="http://schemas.microsoft.com/office/drawing/2014/main" id="{CDEB6924-C970-A43B-5CBE-E63E070929A3}"/>
              </a:ext>
            </a:extLst>
          </p:cNvPr>
          <p:cNvSpPr/>
          <p:nvPr/>
        </p:nvSpPr>
        <p:spPr>
          <a:xfrm>
            <a:off x="943439" y="952500"/>
            <a:ext cx="15972961" cy="8534400"/>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F31411C4-5717-BD08-48E9-0FED8AA131E9}"/>
              </a:ext>
            </a:extLst>
          </p:cNvPr>
          <p:cNvSpPr txBox="1"/>
          <p:nvPr/>
        </p:nvSpPr>
        <p:spPr>
          <a:xfrm>
            <a:off x="3912509" y="3004773"/>
            <a:ext cx="10462981" cy="4277453"/>
          </a:xfrm>
          <a:prstGeom prst="rect">
            <a:avLst/>
          </a:prstGeom>
        </p:spPr>
        <p:txBody>
          <a:bodyPr wrap="square" lIns="0" tIns="0" rIns="0" bIns="0" rtlCol="0" anchor="t">
            <a:spAutoFit/>
          </a:bodyPr>
          <a:lstStyle/>
          <a:p>
            <a:pPr algn="ctr">
              <a:lnSpc>
                <a:spcPct val="150000"/>
              </a:lnSpc>
              <a:spcBef>
                <a:spcPct val="0"/>
              </a:spcBef>
            </a:pPr>
            <a:r>
              <a:rPr lang="en-US" sz="3800">
                <a:latin typeface="Arial" panose="020B0604020202020204" pitchFamily="34" charset="0"/>
                <a:cs typeface="Arial" panose="020B0604020202020204" pitchFamily="34" charset="0"/>
              </a:rPr>
              <a:t>Các em hoàn thành </a:t>
            </a:r>
            <a:r>
              <a:rPr lang="vi-VN" sz="3800">
                <a:latin typeface="Arial" panose="020B0604020202020204" pitchFamily="34" charset="0"/>
                <a:cs typeface="Arial" panose="020B0604020202020204" pitchFamily="34" charset="0"/>
              </a:rPr>
              <a:t>bài khảo sát nhanh</a:t>
            </a: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về mức độ mà </a:t>
            </a:r>
            <a:r>
              <a:rPr lang="en-US" sz="3800">
                <a:latin typeface="Arial" panose="020B0604020202020204" pitchFamily="34" charset="0"/>
                <a:cs typeface="Arial" panose="020B0604020202020204" pitchFamily="34" charset="0"/>
              </a:rPr>
              <a:t>em </a:t>
            </a:r>
            <a:r>
              <a:rPr lang="vi-VN" sz="3800">
                <a:latin typeface="Arial" panose="020B0604020202020204" pitchFamily="34" charset="0"/>
                <a:cs typeface="Arial" panose="020B0604020202020204" pitchFamily="34" charset="0"/>
              </a:rPr>
              <a:t>tuân thủ hoặc chưa tuân thủ nội quy, quy định của nhà trường và cộng đồng </a:t>
            </a:r>
            <a:r>
              <a:rPr lang="en-US" sz="3800">
                <a:latin typeface="Arial" panose="020B0604020202020204" pitchFamily="34" charset="0"/>
                <a:cs typeface="Arial" panose="020B0604020202020204" pitchFamily="34" charset="0"/>
              </a:rPr>
              <a:t>bằng cách giơ tay với mức độ những việc làm có trong bảng khảo sát dưới đây</a:t>
            </a:r>
            <a:endParaRPr lang="vi-VN" sz="3800" dirty="0">
              <a:latin typeface="Arial" panose="020B0604020202020204" pitchFamily="34" charset="0"/>
              <a:cs typeface="Arial" panose="020B0604020202020204" pitchFamily="34" charset="0"/>
            </a:endParaRPr>
          </a:p>
        </p:txBody>
      </p:sp>
      <p:pic>
        <p:nvPicPr>
          <p:cNvPr id="12" name="Picture 11" descr="Logo&#10;&#10;Description automatically generated">
            <a:extLst>
              <a:ext uri="{FF2B5EF4-FFF2-40B4-BE49-F238E27FC236}">
                <a16:creationId xmlns:a16="http://schemas.microsoft.com/office/drawing/2014/main" id="{81F2A4CD-E2BD-3EA0-D114-60FD667BB3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6514">
            <a:off x="12949806" y="249758"/>
            <a:ext cx="3907882" cy="3994230"/>
          </a:xfrm>
          <a:prstGeom prst="rect">
            <a:avLst/>
          </a:prstGeom>
        </p:spPr>
      </p:pic>
      <p:pic>
        <p:nvPicPr>
          <p:cNvPr id="13" name="Picture 12" descr="A group of people using laptops&#10;&#10;Description automatically generated with medium confidence">
            <a:extLst>
              <a:ext uri="{FF2B5EF4-FFF2-40B4-BE49-F238E27FC236}">
                <a16:creationId xmlns:a16="http://schemas.microsoft.com/office/drawing/2014/main" id="{D9ED2F94-D6A0-6CBA-2419-8429857F8E4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457200" y="6492431"/>
            <a:ext cx="5993694" cy="4312537"/>
          </a:xfrm>
          <a:prstGeom prst="rect">
            <a:avLst/>
          </a:prstGeom>
        </p:spPr>
      </p:pic>
    </p:spTree>
    <p:extLst>
      <p:ext uri="{BB962C8B-B14F-4D97-AF65-F5344CB8AC3E}">
        <p14:creationId xmlns:p14="http://schemas.microsoft.com/office/powerpoint/2010/main" val="6337805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3CE99B6-E20F-C6BF-F861-B765958E3947}"/>
              </a:ext>
            </a:extLst>
          </p:cNvPr>
          <p:cNvGraphicFramePr>
            <a:graphicFrameLocks noGrp="1"/>
          </p:cNvGraphicFramePr>
          <p:nvPr>
            <p:extLst>
              <p:ext uri="{D42A27DB-BD31-4B8C-83A1-F6EECF244321}">
                <p14:modId xmlns:p14="http://schemas.microsoft.com/office/powerpoint/2010/main" val="270146432"/>
              </p:ext>
            </p:extLst>
          </p:nvPr>
        </p:nvGraphicFramePr>
        <p:xfrm>
          <a:off x="749300" y="1562099"/>
          <a:ext cx="16789400" cy="8443310"/>
        </p:xfrm>
        <a:graphic>
          <a:graphicData uri="http://schemas.openxmlformats.org/drawingml/2006/table">
            <a:tbl>
              <a:tblPr firstRow="1" bandRow="1">
                <a:tableStyleId>{5C22544A-7EE6-4342-B048-85BDC9FD1C3A}</a:tableStyleId>
              </a:tblPr>
              <a:tblGrid>
                <a:gridCol w="939800">
                  <a:extLst>
                    <a:ext uri="{9D8B030D-6E8A-4147-A177-3AD203B41FA5}">
                      <a16:colId xmlns:a16="http://schemas.microsoft.com/office/drawing/2014/main" val="1857624811"/>
                    </a:ext>
                  </a:extLst>
                </a:gridCol>
                <a:gridCol w="7239000">
                  <a:extLst>
                    <a:ext uri="{9D8B030D-6E8A-4147-A177-3AD203B41FA5}">
                      <a16:colId xmlns:a16="http://schemas.microsoft.com/office/drawing/2014/main" val="2139143677"/>
                    </a:ext>
                  </a:extLst>
                </a:gridCol>
                <a:gridCol w="3351841">
                  <a:extLst>
                    <a:ext uri="{9D8B030D-6E8A-4147-A177-3AD203B41FA5}">
                      <a16:colId xmlns:a16="http://schemas.microsoft.com/office/drawing/2014/main" val="3745608527"/>
                    </a:ext>
                  </a:extLst>
                </a:gridCol>
                <a:gridCol w="2058359">
                  <a:extLst>
                    <a:ext uri="{9D8B030D-6E8A-4147-A177-3AD203B41FA5}">
                      <a16:colId xmlns:a16="http://schemas.microsoft.com/office/drawing/2014/main" val="2623839148"/>
                    </a:ext>
                  </a:extLst>
                </a:gridCol>
                <a:gridCol w="3200400">
                  <a:extLst>
                    <a:ext uri="{9D8B030D-6E8A-4147-A177-3AD203B41FA5}">
                      <a16:colId xmlns:a16="http://schemas.microsoft.com/office/drawing/2014/main" val="3921056302"/>
                    </a:ext>
                  </a:extLst>
                </a:gridCol>
              </a:tblGrid>
              <a:tr h="719214">
                <a:tc>
                  <a:txBody>
                    <a:bodyPr/>
                    <a:lstStyle/>
                    <a:p>
                      <a:pPr marL="0" marR="0" algn="ctr">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STT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Việc làm</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Thường xuyên tuân thủ</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Chưa tuân thủ</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Thỉnh thoảng tuân thủ</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548229"/>
                  </a:ext>
                </a:extLst>
              </a:tr>
              <a:tr h="564300">
                <a:tc gridSpan="5">
                  <a:txBody>
                    <a:bodyPr/>
                    <a:lstStyle/>
                    <a:p>
                      <a:pPr marL="0" marR="0" algn="ctr">
                        <a:lnSpc>
                          <a:spcPct val="100000"/>
                        </a:lnSpc>
                        <a:spcBef>
                          <a:spcPts val="100"/>
                        </a:spcBef>
                        <a:spcAft>
                          <a:spcPts val="100"/>
                        </a:spcAft>
                      </a:pPr>
                      <a:r>
                        <a:rPr lang="en-US" sz="2000" b="1" i="1">
                          <a:effectLst/>
                          <a:latin typeface="Arial" panose="020B0604020202020204" pitchFamily="34" charset="0"/>
                          <a:cs typeface="Arial" panose="020B0604020202020204" pitchFamily="34" charset="0"/>
                        </a:rPr>
                        <a:t>Nội quy, quy định của nhà trường</a:t>
                      </a:r>
                      <a:endParaRPr lang="en-US" sz="2000" b="1" i="1">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algn="ctr">
                        <a:lnSpc>
                          <a:spcPct val="100000"/>
                        </a:lnSpc>
                        <a:spcBef>
                          <a:spcPts val="100"/>
                        </a:spcBef>
                        <a:spcAft>
                          <a:spcPts val="10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324164818"/>
                  </a:ext>
                </a:extLst>
              </a:tr>
              <a:tr h="470044">
                <a:tc>
                  <a:txBody>
                    <a:bodyPr/>
                    <a:lstStyle/>
                    <a:p>
                      <a:pPr marL="0" marR="0" algn="ctr">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Trang phục đúng quy định.</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r>
                        <a:rPr lang="en-US" sz="2000">
                          <a:effectLst/>
                          <a:latin typeface="Arial" panose="020B0604020202020204" pitchFamily="34" charset="0"/>
                          <a:cs typeface="Arial" panose="020B0604020202020204" pitchFamily="34" charset="0"/>
                        </a:rPr>
                        <a:t> </a:t>
                      </a:r>
                      <a:endParaRPr lang="en-US"/>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extLst>
                  <a:ext uri="{0D108BD9-81ED-4DB2-BD59-A6C34878D82A}">
                    <a16:rowId xmlns:a16="http://schemas.microsoft.com/office/drawing/2014/main" val="528084141"/>
                  </a:ext>
                </a:extLst>
              </a:tr>
              <a:tr h="470044">
                <a:tc>
                  <a:txBody>
                    <a:bodyPr/>
                    <a:lstStyle/>
                    <a:p>
                      <a:pPr marL="0" marR="0" algn="ctr">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2</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Tham gia tích cực vào các hoạt động tập thể.</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r>
                        <a:rPr lang="en-US" sz="2000">
                          <a:effectLst/>
                          <a:latin typeface="Arial" panose="020B0604020202020204" pitchFamily="34" charset="0"/>
                          <a:cs typeface="Arial" panose="020B0604020202020204" pitchFamily="34" charset="0"/>
                        </a:rPr>
                        <a:t> </a:t>
                      </a:r>
                      <a:endParaRPr lang="en-US"/>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extLst>
                  <a:ext uri="{0D108BD9-81ED-4DB2-BD59-A6C34878D82A}">
                    <a16:rowId xmlns:a16="http://schemas.microsoft.com/office/drawing/2014/main" val="3147984175"/>
                  </a:ext>
                </a:extLst>
              </a:tr>
              <a:tr h="470044">
                <a:tc>
                  <a:txBody>
                    <a:bodyPr/>
                    <a:lstStyle/>
                    <a:p>
                      <a:pPr marL="0" marR="0" algn="ctr">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3</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Trung thực trong học tập.</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r>
                        <a:rPr lang="en-US" sz="2000">
                          <a:effectLst/>
                          <a:latin typeface="Arial" panose="020B0604020202020204" pitchFamily="34" charset="0"/>
                          <a:cs typeface="Arial" panose="020B0604020202020204" pitchFamily="34" charset="0"/>
                        </a:rPr>
                        <a:t> </a:t>
                      </a:r>
                      <a:endParaRPr lang="en-US"/>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extLst>
                  <a:ext uri="{0D108BD9-81ED-4DB2-BD59-A6C34878D82A}">
                    <a16:rowId xmlns:a16="http://schemas.microsoft.com/office/drawing/2014/main" val="796054873"/>
                  </a:ext>
                </a:extLst>
              </a:tr>
              <a:tr h="470044">
                <a:tc>
                  <a:txBody>
                    <a:bodyPr/>
                    <a:lstStyle/>
                    <a:p>
                      <a:pPr marL="0" marR="0" algn="ctr">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4</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Giữ gìn, bảo vệ tài sản của trường, lớp.</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r>
                        <a:rPr lang="en-US" sz="2000">
                          <a:effectLst/>
                          <a:latin typeface="Arial" panose="020B0604020202020204" pitchFamily="34" charset="0"/>
                          <a:cs typeface="Arial" panose="020B0604020202020204" pitchFamily="34" charset="0"/>
                        </a:rPr>
                        <a:t> </a:t>
                      </a:r>
                      <a:endParaRPr lang="en-US"/>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extLst>
                  <a:ext uri="{0D108BD9-81ED-4DB2-BD59-A6C34878D82A}">
                    <a16:rowId xmlns:a16="http://schemas.microsoft.com/office/drawing/2014/main" val="1979078774"/>
                  </a:ext>
                </a:extLst>
              </a:tr>
              <a:tr h="470044">
                <a:tc>
                  <a:txBody>
                    <a:bodyPr/>
                    <a:lstStyle/>
                    <a:p>
                      <a:pPr marL="0" marR="0" algn="ctr">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5</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Hoàn thành các nhiệm vụ thầy, cô giáo giao.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r>
                        <a:rPr lang="en-US" sz="2000">
                          <a:effectLst/>
                          <a:latin typeface="Arial" panose="020B0604020202020204" pitchFamily="34" charset="0"/>
                          <a:cs typeface="Arial" panose="020B0604020202020204" pitchFamily="34" charset="0"/>
                        </a:rPr>
                        <a:t> </a:t>
                      </a:r>
                      <a:endParaRPr lang="en-US"/>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extLst>
                  <a:ext uri="{0D108BD9-81ED-4DB2-BD59-A6C34878D82A}">
                    <a16:rowId xmlns:a16="http://schemas.microsoft.com/office/drawing/2014/main" val="3540876513"/>
                  </a:ext>
                </a:extLst>
              </a:tr>
              <a:tr h="470044">
                <a:tc>
                  <a:txBody>
                    <a:bodyPr/>
                    <a:lstStyle/>
                    <a:p>
                      <a:pPr marL="0" marR="0" algn="ctr">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6</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Không quay cóp, chép bài của bạn khi kiểm tra, thi.</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r>
                        <a:rPr lang="en-US" sz="2000">
                          <a:effectLst/>
                          <a:latin typeface="Arial" panose="020B0604020202020204" pitchFamily="34" charset="0"/>
                          <a:cs typeface="Arial" panose="020B0604020202020204" pitchFamily="34" charset="0"/>
                        </a:rPr>
                        <a:t> </a:t>
                      </a:r>
                      <a:endParaRPr lang="en-US"/>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extLst>
                  <a:ext uri="{0D108BD9-81ED-4DB2-BD59-A6C34878D82A}">
                    <a16:rowId xmlns:a16="http://schemas.microsoft.com/office/drawing/2014/main" val="60036283"/>
                  </a:ext>
                </a:extLst>
              </a:tr>
              <a:tr h="470044">
                <a:tc>
                  <a:txBody>
                    <a:bodyPr/>
                    <a:lstStyle/>
                    <a:p>
                      <a:pPr marL="0" marR="0" algn="ctr">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7</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Việc khác: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r>
                        <a:rPr lang="en-US" sz="2000">
                          <a:effectLst/>
                          <a:latin typeface="Arial" panose="020B0604020202020204" pitchFamily="34" charset="0"/>
                          <a:cs typeface="Arial" panose="020B0604020202020204" pitchFamily="34" charset="0"/>
                        </a:rPr>
                        <a:t> </a:t>
                      </a:r>
                      <a:endParaRPr lang="en-US"/>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extLst>
                  <a:ext uri="{0D108BD9-81ED-4DB2-BD59-A6C34878D82A}">
                    <a16:rowId xmlns:a16="http://schemas.microsoft.com/office/drawing/2014/main" val="4159438128"/>
                  </a:ext>
                </a:extLst>
              </a:tr>
              <a:tr h="579180">
                <a:tc gridSpan="5">
                  <a:txBody>
                    <a:bodyPr/>
                    <a:lstStyle/>
                    <a:p>
                      <a:pPr marL="0" marR="0" algn="ctr">
                        <a:lnSpc>
                          <a:spcPct val="100000"/>
                        </a:lnSpc>
                        <a:spcBef>
                          <a:spcPts val="100"/>
                        </a:spcBef>
                        <a:spcAft>
                          <a:spcPts val="100"/>
                        </a:spcAft>
                      </a:pPr>
                      <a:r>
                        <a:rPr lang="en-US" sz="2000" b="1" i="1">
                          <a:effectLst/>
                          <a:latin typeface="Arial" panose="020B0604020202020204" pitchFamily="34" charset="0"/>
                          <a:cs typeface="Arial" panose="020B0604020202020204" pitchFamily="34" charset="0"/>
                        </a:rPr>
                        <a:t>Nội quy, quy định trong cộng đồng</a:t>
                      </a:r>
                      <a:endParaRPr lang="en-US" sz="2000" b="1" i="1">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algn="ctr">
                        <a:lnSpc>
                          <a:spcPct val="100000"/>
                        </a:lnSpc>
                        <a:spcBef>
                          <a:spcPts val="100"/>
                        </a:spcBef>
                        <a:spcAft>
                          <a:spcPts val="10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19932170"/>
                  </a:ext>
                </a:extLst>
              </a:tr>
              <a:tr h="470044">
                <a:tc>
                  <a:txBody>
                    <a:bodyPr/>
                    <a:lstStyle/>
                    <a:p>
                      <a:pPr marL="0" marR="0" algn="ctr">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Giữ gìn vệ sinh chung, bỏ rác đúng nơi quy định.</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r>
                        <a:rPr lang="en-US" sz="2000">
                          <a:effectLst/>
                          <a:latin typeface="Arial" panose="020B0604020202020204" pitchFamily="34" charset="0"/>
                          <a:cs typeface="Arial" panose="020B0604020202020204" pitchFamily="34" charset="0"/>
                        </a:rPr>
                        <a:t> </a:t>
                      </a:r>
                      <a:endParaRPr lang="en-US"/>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extLst>
                  <a:ext uri="{0D108BD9-81ED-4DB2-BD59-A6C34878D82A}">
                    <a16:rowId xmlns:a16="http://schemas.microsoft.com/office/drawing/2014/main" val="2370865151"/>
                  </a:ext>
                </a:extLst>
              </a:tr>
              <a:tr h="470044">
                <a:tc>
                  <a:txBody>
                    <a:bodyPr/>
                    <a:lstStyle/>
                    <a:p>
                      <a:pPr marL="0" marR="0" algn="ctr">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2</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Trang phục phù hợp với địa điểm công cộng.</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r>
                        <a:rPr lang="en-US" sz="2000">
                          <a:effectLst/>
                          <a:latin typeface="Arial" panose="020B0604020202020204" pitchFamily="34" charset="0"/>
                          <a:cs typeface="Arial" panose="020B0604020202020204" pitchFamily="34" charset="0"/>
                        </a:rPr>
                        <a:t> </a:t>
                      </a:r>
                      <a:endParaRPr lang="en-US"/>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extLst>
                  <a:ext uri="{0D108BD9-81ED-4DB2-BD59-A6C34878D82A}">
                    <a16:rowId xmlns:a16="http://schemas.microsoft.com/office/drawing/2014/main" val="3517067370"/>
                  </a:ext>
                </a:extLst>
              </a:tr>
              <a:tr h="470044">
                <a:tc>
                  <a:txBody>
                    <a:bodyPr/>
                    <a:lstStyle/>
                    <a:p>
                      <a:pPr marL="0" marR="0" algn="ctr">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3</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Không gây mất trật tự nơi công cộng.</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r>
                        <a:rPr lang="en-US" sz="2000">
                          <a:effectLst/>
                          <a:latin typeface="Arial" panose="020B0604020202020204" pitchFamily="34" charset="0"/>
                          <a:cs typeface="Arial" panose="020B0604020202020204" pitchFamily="34" charset="0"/>
                        </a:rPr>
                        <a:t> </a:t>
                      </a:r>
                      <a:endParaRPr lang="en-US"/>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extLst>
                  <a:ext uri="{0D108BD9-81ED-4DB2-BD59-A6C34878D82A}">
                    <a16:rowId xmlns:a16="http://schemas.microsoft.com/office/drawing/2014/main" val="3734095079"/>
                  </a:ext>
                </a:extLst>
              </a:tr>
              <a:tr h="470044">
                <a:tc>
                  <a:txBody>
                    <a:bodyPr/>
                    <a:lstStyle/>
                    <a:p>
                      <a:pPr marL="0" marR="0" algn="ctr">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4</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Không viết bậy, bôi bẩn lên công trình công cộng.</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r>
                        <a:rPr lang="en-US" sz="2000">
                          <a:effectLst/>
                          <a:latin typeface="Arial" panose="020B0604020202020204" pitchFamily="34" charset="0"/>
                          <a:cs typeface="Arial" panose="020B0604020202020204" pitchFamily="34" charset="0"/>
                        </a:rPr>
                        <a:t> </a:t>
                      </a:r>
                      <a:endParaRPr lang="en-US"/>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extLst>
                  <a:ext uri="{0D108BD9-81ED-4DB2-BD59-A6C34878D82A}">
                    <a16:rowId xmlns:a16="http://schemas.microsoft.com/office/drawing/2014/main" val="2309104535"/>
                  </a:ext>
                </a:extLst>
              </a:tr>
              <a:tr h="470044">
                <a:tc>
                  <a:txBody>
                    <a:bodyPr/>
                    <a:lstStyle/>
                    <a:p>
                      <a:pPr marL="0" marR="0" algn="ctr">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5</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Không lạng lách, đánh võng, đi đúng làn đường theo quy định.</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r>
                        <a:rPr lang="en-US" sz="2000">
                          <a:effectLst/>
                          <a:latin typeface="Arial" panose="020B0604020202020204" pitchFamily="34" charset="0"/>
                          <a:cs typeface="Arial" panose="020B0604020202020204" pitchFamily="34" charset="0"/>
                        </a:rPr>
                        <a:t> </a:t>
                      </a:r>
                      <a:endParaRPr lang="en-US"/>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extLst>
                  <a:ext uri="{0D108BD9-81ED-4DB2-BD59-A6C34878D82A}">
                    <a16:rowId xmlns:a16="http://schemas.microsoft.com/office/drawing/2014/main" val="4151837536"/>
                  </a:ext>
                </a:extLst>
              </a:tr>
              <a:tr h="470044">
                <a:tc>
                  <a:txBody>
                    <a:bodyPr/>
                    <a:lstStyle/>
                    <a:p>
                      <a:pPr marL="0" marR="0" algn="ctr">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6</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Quan tâm, giúp đỡ người khuyết tật và người yếu thế.</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r>
                        <a:rPr lang="en-US" sz="2000">
                          <a:effectLst/>
                          <a:latin typeface="Arial" panose="020B0604020202020204" pitchFamily="34" charset="0"/>
                          <a:cs typeface="Arial" panose="020B0604020202020204" pitchFamily="34" charset="0"/>
                        </a:rPr>
                        <a:t> </a:t>
                      </a:r>
                      <a:endParaRPr lang="en-US"/>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extLst>
                  <a:ext uri="{0D108BD9-81ED-4DB2-BD59-A6C34878D82A}">
                    <a16:rowId xmlns:a16="http://schemas.microsoft.com/office/drawing/2014/main" val="1129025783"/>
                  </a:ext>
                </a:extLst>
              </a:tr>
              <a:tr h="470044">
                <a:tc>
                  <a:txBody>
                    <a:bodyPr/>
                    <a:lstStyle/>
                    <a:p>
                      <a:pPr marL="0" marR="0" algn="ctr">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7</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00000"/>
                        </a:lnSpc>
                        <a:spcBef>
                          <a:spcPts val="100"/>
                        </a:spcBef>
                        <a:spcAft>
                          <a:spcPts val="100"/>
                        </a:spcAft>
                      </a:pPr>
                      <a:r>
                        <a:rPr lang="en-US" sz="2000">
                          <a:effectLst/>
                          <a:latin typeface="Arial" panose="020B0604020202020204" pitchFamily="34" charset="0"/>
                          <a:cs typeface="Arial" panose="020B0604020202020204" pitchFamily="34" charset="0"/>
                        </a:rPr>
                        <a:t>Việc khác: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r>
                        <a:rPr lang="en-US" sz="2000">
                          <a:effectLst/>
                          <a:latin typeface="Arial" panose="020B0604020202020204" pitchFamily="34" charset="0"/>
                          <a:cs typeface="Arial" panose="020B0604020202020204" pitchFamily="34" charset="0"/>
                        </a:rPr>
                        <a:t> </a:t>
                      </a:r>
                      <a:endParaRPr lang="en-US"/>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tc>
                  <a:txBody>
                    <a:bodyPr/>
                    <a:lstStyle/>
                    <a:p>
                      <a:pPr marL="0" marR="0" algn="just">
                        <a:lnSpc>
                          <a:spcPct val="150000"/>
                        </a:lnSpc>
                        <a:spcBef>
                          <a:spcPts val="100"/>
                        </a:spcBef>
                        <a:spcAft>
                          <a:spcPts val="100"/>
                        </a:spcAft>
                      </a:pPr>
                      <a:r>
                        <a:rPr lang="en-US"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9479" marR="39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6F9"/>
                    </a:solidFill>
                  </a:tcPr>
                </a:tc>
                <a:extLst>
                  <a:ext uri="{0D108BD9-81ED-4DB2-BD59-A6C34878D82A}">
                    <a16:rowId xmlns:a16="http://schemas.microsoft.com/office/drawing/2014/main" val="1912789053"/>
                  </a:ext>
                </a:extLst>
              </a:tr>
            </a:tbl>
          </a:graphicData>
        </a:graphic>
      </p:graphicFrame>
      <p:sp>
        <p:nvSpPr>
          <p:cNvPr id="5" name="TextBox 4">
            <a:extLst>
              <a:ext uri="{FF2B5EF4-FFF2-40B4-BE49-F238E27FC236}">
                <a16:creationId xmlns:a16="http://schemas.microsoft.com/office/drawing/2014/main" id="{FF408DE1-D5C9-AE69-7560-8DFB35B913B9}"/>
              </a:ext>
            </a:extLst>
          </p:cNvPr>
          <p:cNvSpPr txBox="1"/>
          <p:nvPr/>
        </p:nvSpPr>
        <p:spPr>
          <a:xfrm>
            <a:off x="2514600" y="281587"/>
            <a:ext cx="13874750" cy="1131848"/>
          </a:xfrm>
          <a:prstGeom prst="rect">
            <a:avLst/>
          </a:prstGeom>
          <a:noFill/>
        </p:spPr>
        <p:txBody>
          <a:bodyPr wrap="square" rtlCol="0">
            <a:spAutoFit/>
          </a:bodyPr>
          <a:lstStyle/>
          <a:p>
            <a:pPr algn="ctr">
              <a:lnSpc>
                <a:spcPct val="150000"/>
              </a:lnSpc>
            </a:pPr>
            <a:r>
              <a:rPr lang="vi-VN" sz="2400" b="1">
                <a:latin typeface="Arial" panose="020B0604020202020204" pitchFamily="34" charset="0"/>
                <a:cs typeface="Arial" panose="020B0604020202020204" pitchFamily="34" charset="0"/>
              </a:rPr>
              <a:t>BẢNG KHẢO SÁT VỀ MỨC ĐỘ TUÂN THỦ HOẶC CHƯA TUÂN THỦ NỘI QUY, QUY ĐỊNH CỦA NHÀ TRƯỜNG VÀ CỘNG ĐỒNG</a:t>
            </a:r>
            <a:endParaRPr lang="en-US"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767233"/>
      </p:ext>
    </p:extLst>
  </p:cSld>
  <p:clrMapOvr>
    <a:masterClrMapping/>
  </p:clrMapOvr>
  <p:transition spd="med">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F020810-7EAB-AF74-BCC1-C08AEDDF6BED}"/>
              </a:ext>
            </a:extLst>
          </p:cNvPr>
          <p:cNvGrpSpPr/>
          <p:nvPr/>
        </p:nvGrpSpPr>
        <p:grpSpPr>
          <a:xfrm>
            <a:off x="914399" y="1484099"/>
            <a:ext cx="16695683" cy="8092822"/>
            <a:chOff x="914400" y="1484099"/>
            <a:chExt cx="10061916" cy="7841216"/>
          </a:xfrm>
        </p:grpSpPr>
        <p:sp>
          <p:nvSpPr>
            <p:cNvPr id="21" name="Freeform 3">
              <a:extLst>
                <a:ext uri="{FF2B5EF4-FFF2-40B4-BE49-F238E27FC236}">
                  <a16:creationId xmlns:a16="http://schemas.microsoft.com/office/drawing/2014/main" id="{AB6DC5EF-F06C-DFF0-BECA-1C8047632584}"/>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chemeClr val="accent6">
                <a:lumMod val="20000"/>
                <a:lumOff val="80000"/>
              </a:schemeClr>
            </a:solidFill>
          </p:spPr>
          <p:txBody>
            <a:bodyPr/>
            <a:lstStyle/>
            <a:p>
              <a:endParaRPr lang="en-US" dirty="0">
                <a:latin typeface="Arial" panose="020B0604020202020204" pitchFamily="34" charset="0"/>
                <a:cs typeface="Arial" panose="020B0604020202020204" pitchFamily="34" charset="0"/>
              </a:endParaRPr>
            </a:p>
          </p:txBody>
        </p:sp>
        <p:sp>
          <p:nvSpPr>
            <p:cNvPr id="22" name="AutoShape 8">
              <a:extLst>
                <a:ext uri="{FF2B5EF4-FFF2-40B4-BE49-F238E27FC236}">
                  <a16:creationId xmlns:a16="http://schemas.microsoft.com/office/drawing/2014/main" id="{159108E7-F081-365D-D870-E10415A49CA9}"/>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23" name="AutoShape 9">
              <a:extLst>
                <a:ext uri="{FF2B5EF4-FFF2-40B4-BE49-F238E27FC236}">
                  <a16:creationId xmlns:a16="http://schemas.microsoft.com/office/drawing/2014/main" id="{D4030C11-67F5-D98A-9FE2-6895714E6313}"/>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2A53A46E-DCC1-A901-763B-785C94183537}"/>
              </a:ext>
            </a:extLst>
          </p:cNvPr>
          <p:cNvGrpSpPr/>
          <p:nvPr/>
        </p:nvGrpSpPr>
        <p:grpSpPr>
          <a:xfrm>
            <a:off x="4953000" y="864292"/>
            <a:ext cx="8610600" cy="1239613"/>
            <a:chOff x="1133072" y="1078893"/>
            <a:chExt cx="8610600" cy="1239613"/>
          </a:xfrm>
        </p:grpSpPr>
        <p:sp>
          <p:nvSpPr>
            <p:cNvPr id="26" name="Freeform 6">
              <a:extLst>
                <a:ext uri="{FF2B5EF4-FFF2-40B4-BE49-F238E27FC236}">
                  <a16:creationId xmlns:a16="http://schemas.microsoft.com/office/drawing/2014/main" id="{22476B19-3DD6-0D42-A254-2D4673BF80DB}"/>
                </a:ext>
              </a:extLst>
            </p:cNvPr>
            <p:cNvSpPr/>
            <p:nvPr/>
          </p:nvSpPr>
          <p:spPr>
            <a:xfrm>
              <a:off x="1133072" y="1078893"/>
              <a:ext cx="8610600" cy="123961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2">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135062E2-D3A4-D5D3-A54B-322E6AC08DFF}"/>
                </a:ext>
              </a:extLst>
            </p:cNvPr>
            <p:cNvSpPr txBox="1"/>
            <p:nvPr/>
          </p:nvSpPr>
          <p:spPr>
            <a:xfrm>
              <a:off x="1633825" y="1285909"/>
              <a:ext cx="7696200" cy="923330"/>
            </a:xfrm>
            <a:prstGeom prst="rect">
              <a:avLst/>
            </a:prstGeom>
            <a:noFill/>
          </p:spPr>
          <p:txBody>
            <a:bodyPr wrap="square">
              <a:spAutoFit/>
            </a:bodyPr>
            <a:lstStyle/>
            <a:p>
              <a:pPr marL="0" marR="0" algn="ctr">
                <a:spcBef>
                  <a:spcPts val="0"/>
                </a:spcBef>
                <a:spcAft>
                  <a:spcPts val="0"/>
                </a:spcAft>
              </a:pPr>
              <a:r>
                <a:rPr lang="en-US" sz="5400" b="1">
                  <a:solidFill>
                    <a:srgbClr val="C00000"/>
                  </a:solidFill>
                  <a:effectLst/>
                  <a:latin typeface="Arial" panose="020B0604020202020204" pitchFamily="34" charset="0"/>
                  <a:ea typeface="Calibri" panose="020F0502020204030204" pitchFamily="34" charset="0"/>
                  <a:cs typeface="Arial" panose="020B0604020202020204" pitchFamily="34" charset="0"/>
                </a:rPr>
                <a:t>KẾT LUẬN</a:t>
              </a:r>
              <a:endPar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29" name="TextBox 28">
            <a:extLst>
              <a:ext uri="{FF2B5EF4-FFF2-40B4-BE49-F238E27FC236}">
                <a16:creationId xmlns:a16="http://schemas.microsoft.com/office/drawing/2014/main" id="{2879CA92-EFEC-2FAD-8309-529CCAF80A58}"/>
              </a:ext>
            </a:extLst>
          </p:cNvPr>
          <p:cNvSpPr txBox="1"/>
          <p:nvPr/>
        </p:nvSpPr>
        <p:spPr>
          <a:xfrm>
            <a:off x="1678067" y="2423758"/>
            <a:ext cx="15102588" cy="6056851"/>
          </a:xfrm>
          <a:prstGeom prst="rect">
            <a:avLst/>
          </a:prstGeom>
          <a:noFill/>
        </p:spPr>
        <p:txBody>
          <a:bodyPr wrap="square">
            <a:spAutoFit/>
          </a:bodyPr>
          <a:lstStyle/>
          <a:p>
            <a:pPr algn="just">
              <a:lnSpc>
                <a:spcPct val="20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Việc tuân thủ nội quy, quy định của nhà trường và cộng đồng là hành vi văn minh, biểu thị sự hiểu biết, ý thức trách nhiệm của con người, không chỉ giúp xã hội ngày càng văn minh, hiện đại và tốt đẹp hơn mà còn góp phần hình thành, phát triển nhân cách con người của xã hội hiện đại.</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0" name="Picture 29" descr="Icon&#10;&#10;Description automatically generated">
            <a:extLst>
              <a:ext uri="{FF2B5EF4-FFF2-40B4-BE49-F238E27FC236}">
                <a16:creationId xmlns:a16="http://schemas.microsoft.com/office/drawing/2014/main" id="{CA59E180-57C8-18B3-8EB7-279B9B80CF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202" y="460673"/>
            <a:ext cx="1795022" cy="2144600"/>
          </a:xfrm>
          <a:prstGeom prst="rect">
            <a:avLst/>
          </a:prstGeom>
        </p:spPr>
      </p:pic>
      <p:sp>
        <p:nvSpPr>
          <p:cNvPr id="33" name="Freeform 8">
            <a:extLst>
              <a:ext uri="{FF2B5EF4-FFF2-40B4-BE49-F238E27FC236}">
                <a16:creationId xmlns:a16="http://schemas.microsoft.com/office/drawing/2014/main" id="{07FF395B-68CE-60B1-0F2C-F32E5FA78CAE}"/>
              </a:ext>
            </a:extLst>
          </p:cNvPr>
          <p:cNvSpPr/>
          <p:nvPr/>
        </p:nvSpPr>
        <p:spPr>
          <a:xfrm>
            <a:off x="16547796" y="864292"/>
            <a:ext cx="1371600" cy="1239613"/>
          </a:xfrm>
          <a:custGeom>
            <a:avLst/>
            <a:gdLst/>
            <a:ahLst/>
            <a:cxnLst/>
            <a:rect l="l" t="t" r="r" b="b"/>
            <a:pathLst>
              <a:path w="1155254" h="1134249">
                <a:moveTo>
                  <a:pt x="0" y="0"/>
                </a:moveTo>
                <a:lnTo>
                  <a:pt x="1155254" y="0"/>
                </a:lnTo>
                <a:lnTo>
                  <a:pt x="1155254" y="1134250"/>
                </a:lnTo>
                <a:lnTo>
                  <a:pt x="0" y="11342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a:off x="386441" y="8802901"/>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4" name="Picture 10">
            <a:extLst>
              <a:ext uri="{FF2B5EF4-FFF2-40B4-BE49-F238E27FC236}">
                <a16:creationId xmlns:a16="http://schemas.microsoft.com/office/drawing/2014/main" id="{CFF12CD6-C0EF-AB82-7DD5-2DF0718DBA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257116" y="7429501"/>
            <a:ext cx="5644443" cy="2857499"/>
          </a:xfrm>
          <a:prstGeom prst="rect">
            <a:avLst/>
          </a:prstGeom>
        </p:spPr>
      </p:pic>
    </p:spTree>
    <p:extLst>
      <p:ext uri="{BB962C8B-B14F-4D97-AF65-F5344CB8AC3E}">
        <p14:creationId xmlns:p14="http://schemas.microsoft.com/office/powerpoint/2010/main" val="5051998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4" name="Freeform 4"/>
          <p:cNvSpPr/>
          <p:nvPr/>
        </p:nvSpPr>
        <p:spPr>
          <a:xfrm>
            <a:off x="17464466" y="9302430"/>
            <a:ext cx="1052134" cy="980060"/>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1" y="0"/>
            <a:ext cx="1288840" cy="984570"/>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277955B-DAEB-22CE-5D61-110F4D020907}"/>
              </a:ext>
            </a:extLst>
          </p:cNvPr>
          <p:cNvSpPr txBox="1"/>
          <p:nvPr/>
        </p:nvSpPr>
        <p:spPr>
          <a:xfrm>
            <a:off x="1113318" y="793551"/>
            <a:ext cx="16061363"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2: Xác định nguyên nhân của việc tuân thủ hoặc chưa tuân thủ quy định chung của nhà trường và cộng đồng</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Freeform 8">
            <a:extLst>
              <a:ext uri="{FF2B5EF4-FFF2-40B4-BE49-F238E27FC236}">
                <a16:creationId xmlns:a16="http://schemas.microsoft.com/office/drawing/2014/main" id="{0F856100-34F8-2051-45AF-748B86635DB5}"/>
              </a:ext>
            </a:extLst>
          </p:cNvPr>
          <p:cNvSpPr/>
          <p:nvPr/>
        </p:nvSpPr>
        <p:spPr>
          <a:xfrm>
            <a:off x="17263727" y="9291344"/>
            <a:ext cx="1024273" cy="894136"/>
          </a:xfrm>
          <a:custGeom>
            <a:avLst/>
            <a:gdLst/>
            <a:ahLst/>
            <a:cxnLst/>
            <a:rect l="l" t="t" r="r" b="b"/>
            <a:pathLst>
              <a:path w="1155254" h="1134249">
                <a:moveTo>
                  <a:pt x="0" y="0"/>
                </a:moveTo>
                <a:lnTo>
                  <a:pt x="1155254" y="0"/>
                </a:lnTo>
                <a:lnTo>
                  <a:pt x="1155254" y="1134250"/>
                </a:lnTo>
                <a:lnTo>
                  <a:pt x="0" y="11342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5" name="Picture 8">
            <a:extLst>
              <a:ext uri="{FF2B5EF4-FFF2-40B4-BE49-F238E27FC236}">
                <a16:creationId xmlns:a16="http://schemas.microsoft.com/office/drawing/2014/main" id="{B9F405FE-369F-3DB8-0F82-5EA5C9292E0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51183" y="3238500"/>
            <a:ext cx="4127270" cy="7070271"/>
          </a:xfrm>
          <a:prstGeom prst="rect">
            <a:avLst/>
          </a:prstGeom>
        </p:spPr>
      </p:pic>
      <p:grpSp>
        <p:nvGrpSpPr>
          <p:cNvPr id="14" name="Group 13">
            <a:extLst>
              <a:ext uri="{FF2B5EF4-FFF2-40B4-BE49-F238E27FC236}">
                <a16:creationId xmlns:a16="http://schemas.microsoft.com/office/drawing/2014/main" id="{A19B4C02-6100-E058-0B14-E6FC2C58B07D}"/>
              </a:ext>
            </a:extLst>
          </p:cNvPr>
          <p:cNvGrpSpPr/>
          <p:nvPr/>
        </p:nvGrpSpPr>
        <p:grpSpPr>
          <a:xfrm>
            <a:off x="6847115" y="3009900"/>
            <a:ext cx="10327566" cy="5562600"/>
            <a:chOff x="6858000" y="3009900"/>
            <a:chExt cx="10327566" cy="5562600"/>
          </a:xfrm>
        </p:grpSpPr>
        <p:sp>
          <p:nvSpPr>
            <p:cNvPr id="6" name="Speech Bubble: Rectangle with Corners Rounded 5">
              <a:extLst>
                <a:ext uri="{FF2B5EF4-FFF2-40B4-BE49-F238E27FC236}">
                  <a16:creationId xmlns:a16="http://schemas.microsoft.com/office/drawing/2014/main" id="{4F088611-EB55-F0FD-7B18-93BB50CFCB64}"/>
                </a:ext>
              </a:extLst>
            </p:cNvPr>
            <p:cNvSpPr/>
            <p:nvPr/>
          </p:nvSpPr>
          <p:spPr>
            <a:xfrm>
              <a:off x="6858000" y="4076700"/>
              <a:ext cx="9906000" cy="4495800"/>
            </a:xfrm>
            <a:prstGeom prst="wedgeRoundRectCallout">
              <a:avLst>
                <a:gd name="adj1" fmla="val -60472"/>
                <a:gd name="adj2" fmla="val 35330"/>
                <a:gd name="adj3" fmla="val 16667"/>
              </a:avLst>
            </a:prstGeom>
            <a:solidFill>
              <a:srgbClr val="EDF6F9"/>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Em hãy nêu nguyên nhân của việc tuân thủ hoặc chưa tuân thủ quy định chung của nhà trường và cộng đồng</a:t>
              </a:r>
              <a:endParaRPr lang="en-US" sz="4000">
                <a:solidFill>
                  <a:schemeClr val="tx1"/>
                </a:solidFill>
                <a:latin typeface="Arial" panose="020B0604020202020204" pitchFamily="34" charset="0"/>
                <a:cs typeface="Arial" panose="020B0604020202020204" pitchFamily="34" charset="0"/>
              </a:endParaRPr>
            </a:p>
          </p:txBody>
        </p:sp>
        <p:pic>
          <p:nvPicPr>
            <p:cNvPr id="13" name="Picture 6">
              <a:extLst>
                <a:ext uri="{FF2B5EF4-FFF2-40B4-BE49-F238E27FC236}">
                  <a16:creationId xmlns:a16="http://schemas.microsoft.com/office/drawing/2014/main" id="{FF2B8B21-E02E-F12E-E2A1-FBEF9D0C8AD7}"/>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90331" y="3009900"/>
              <a:ext cx="1795235" cy="1752600"/>
            </a:xfrm>
            <a:prstGeom prst="rect">
              <a:avLst/>
            </a:prstGeom>
          </p:spPr>
        </p:pic>
      </p:grpSp>
    </p:spTree>
    <p:extLst>
      <p:ext uri="{BB962C8B-B14F-4D97-AF65-F5344CB8AC3E}">
        <p14:creationId xmlns:p14="http://schemas.microsoft.com/office/powerpoint/2010/main" val="287364715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36248" y="51498"/>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7319430" y="76625"/>
            <a:ext cx="805024" cy="683625"/>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E2F8825-12A9-39EC-8462-110655DCFD12}"/>
              </a:ext>
            </a:extLst>
          </p:cNvPr>
          <p:cNvSpPr txBox="1"/>
          <p:nvPr/>
        </p:nvSpPr>
        <p:spPr>
          <a:xfrm>
            <a:off x="1400442" y="625200"/>
            <a:ext cx="15793542" cy="1824923"/>
          </a:xfrm>
          <a:prstGeom prst="rect">
            <a:avLst/>
          </a:prstGeom>
          <a:noFill/>
        </p:spPr>
        <p:txBody>
          <a:bodyPr wrap="square">
            <a:spAutoFit/>
          </a:bodyPr>
          <a:lstStyle/>
          <a:p>
            <a:pPr algn="ctr">
              <a:lnSpc>
                <a:spcPct val="150000"/>
              </a:lnSpc>
            </a:pPr>
            <a:r>
              <a:rPr lang="en-US" sz="4000" b="1">
                <a:solidFill>
                  <a:srgbClr val="FF0000"/>
                </a:solidFill>
                <a:latin typeface="Arial" panose="020B0604020202020204" pitchFamily="34" charset="0"/>
                <a:cs typeface="Arial" panose="020B0604020202020204" pitchFamily="34" charset="0"/>
              </a:rPr>
              <a:t>Gợi ý: </a:t>
            </a:r>
            <a:r>
              <a:rPr lang="vi-VN" sz="4000">
                <a:latin typeface="Arial" panose="020B0604020202020204" pitchFamily="34" charset="0"/>
                <a:cs typeface="Arial" panose="020B0604020202020204" pitchFamily="34" charset="0"/>
              </a:rPr>
              <a:t>Nguyên nhân của việc tuân thủ hoặc chưa tuân thủ quy định chung của nhà trường và cộng đồng</a:t>
            </a:r>
            <a:endParaRPr lang="en-US" sz="400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5FE2BC23-23E6-501E-EB28-1A64A00BFA4C}"/>
              </a:ext>
            </a:extLst>
          </p:cNvPr>
          <p:cNvCxnSpPr>
            <a:cxnSpLocks/>
          </p:cNvCxnSpPr>
          <p:nvPr/>
        </p:nvCxnSpPr>
        <p:spPr>
          <a:xfrm>
            <a:off x="8814844" y="2800474"/>
            <a:ext cx="0" cy="707410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6BE2A20-DD87-568C-439E-3C54E0F7166C}"/>
              </a:ext>
            </a:extLst>
          </p:cNvPr>
          <p:cNvGrpSpPr/>
          <p:nvPr/>
        </p:nvGrpSpPr>
        <p:grpSpPr>
          <a:xfrm>
            <a:off x="882619" y="2307301"/>
            <a:ext cx="7797655" cy="1474970"/>
            <a:chOff x="651364" y="1521724"/>
            <a:chExt cx="7797655" cy="1474970"/>
          </a:xfrm>
        </p:grpSpPr>
        <p:sp>
          <p:nvSpPr>
            <p:cNvPr id="9" name="TextBox 8">
              <a:extLst>
                <a:ext uri="{FF2B5EF4-FFF2-40B4-BE49-F238E27FC236}">
                  <a16:creationId xmlns:a16="http://schemas.microsoft.com/office/drawing/2014/main" id="{7E9FDFDE-812A-38DA-1D64-B044D6FA0792}"/>
                </a:ext>
              </a:extLst>
            </p:cNvPr>
            <p:cNvSpPr txBox="1"/>
            <p:nvPr/>
          </p:nvSpPr>
          <p:spPr>
            <a:xfrm>
              <a:off x="1612717" y="2259209"/>
              <a:ext cx="6836302" cy="646331"/>
            </a:xfrm>
            <a:prstGeom prst="rect">
              <a:avLst/>
            </a:prstGeom>
            <a:noFill/>
          </p:spPr>
          <p:txBody>
            <a:bodyPr wrap="square" rtlCol="0">
              <a:spAutoFit/>
            </a:bodyPr>
            <a:lstStyle/>
            <a:p>
              <a:pPr algn="ctr"/>
              <a:r>
                <a:rPr lang="en-US" sz="3600" b="1">
                  <a:solidFill>
                    <a:schemeClr val="tx2">
                      <a:lumMod val="50000"/>
                    </a:schemeClr>
                  </a:solidFill>
                  <a:latin typeface="Arial" panose="020B0604020202020204" pitchFamily="34" charset="0"/>
                  <a:cs typeface="Arial" panose="020B0604020202020204" pitchFamily="34" charset="0"/>
                </a:rPr>
                <a:t>Nguyên nhân việc tuân thủ</a:t>
              </a:r>
            </a:p>
          </p:txBody>
        </p:sp>
        <p:pic>
          <p:nvPicPr>
            <p:cNvPr id="15" name="Picture 14" descr="A pair of hands holding signs&#10;&#10;Description automatically generated">
              <a:extLst>
                <a:ext uri="{FF2B5EF4-FFF2-40B4-BE49-F238E27FC236}">
                  <a16:creationId xmlns:a16="http://schemas.microsoft.com/office/drawing/2014/main" id="{318DC3E5-04D4-990B-5F7F-AE5BDF628B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51364" y="1521724"/>
              <a:ext cx="1264681" cy="1474970"/>
            </a:xfrm>
            <a:prstGeom prst="rect">
              <a:avLst/>
            </a:prstGeom>
          </p:spPr>
        </p:pic>
      </p:grpSp>
      <p:grpSp>
        <p:nvGrpSpPr>
          <p:cNvPr id="16" name="Group 15">
            <a:extLst>
              <a:ext uri="{FF2B5EF4-FFF2-40B4-BE49-F238E27FC236}">
                <a16:creationId xmlns:a16="http://schemas.microsoft.com/office/drawing/2014/main" id="{37F128D6-082A-E417-9E18-113C7AE184D2}"/>
              </a:ext>
            </a:extLst>
          </p:cNvPr>
          <p:cNvGrpSpPr/>
          <p:nvPr/>
        </p:nvGrpSpPr>
        <p:grpSpPr>
          <a:xfrm>
            <a:off x="9297213" y="2216147"/>
            <a:ext cx="8618113" cy="1474970"/>
            <a:chOff x="9056966" y="1418459"/>
            <a:chExt cx="8618113" cy="1474970"/>
          </a:xfrm>
        </p:grpSpPr>
        <p:sp>
          <p:nvSpPr>
            <p:cNvPr id="17" name="TextBox 16">
              <a:extLst>
                <a:ext uri="{FF2B5EF4-FFF2-40B4-BE49-F238E27FC236}">
                  <a16:creationId xmlns:a16="http://schemas.microsoft.com/office/drawing/2014/main" id="{D69FD2D6-F21C-FA72-3B43-AB7593F2EB8F}"/>
                </a:ext>
              </a:extLst>
            </p:cNvPr>
            <p:cNvSpPr txBox="1"/>
            <p:nvPr/>
          </p:nvSpPr>
          <p:spPr>
            <a:xfrm>
              <a:off x="9056966" y="2247098"/>
              <a:ext cx="7315562" cy="646331"/>
            </a:xfrm>
            <a:prstGeom prst="rect">
              <a:avLst/>
            </a:prstGeom>
            <a:noFill/>
          </p:spPr>
          <p:txBody>
            <a:bodyPr wrap="square" rtlCol="0">
              <a:spAutoFit/>
            </a:bodyPr>
            <a:lstStyle/>
            <a:p>
              <a:pPr algn="ctr"/>
              <a:r>
                <a:rPr lang="vi-VN" sz="3600" b="1">
                  <a:solidFill>
                    <a:schemeClr val="tx2">
                      <a:lumMod val="50000"/>
                    </a:schemeClr>
                  </a:solidFill>
                  <a:latin typeface="Arial" panose="020B0604020202020204" pitchFamily="34" charset="0"/>
                  <a:cs typeface="Arial" panose="020B0604020202020204" pitchFamily="34" charset="0"/>
                </a:rPr>
                <a:t>Nguyên nhân việc chưa tuân thủ</a:t>
              </a:r>
              <a:endParaRPr lang="en-US" sz="3600" b="1">
                <a:solidFill>
                  <a:schemeClr val="tx2">
                    <a:lumMod val="50000"/>
                  </a:schemeClr>
                </a:solidFill>
                <a:latin typeface="Arial" panose="020B0604020202020204" pitchFamily="34" charset="0"/>
                <a:cs typeface="Arial" panose="020B0604020202020204" pitchFamily="34" charset="0"/>
              </a:endParaRPr>
            </a:p>
          </p:txBody>
        </p:sp>
        <p:pic>
          <p:nvPicPr>
            <p:cNvPr id="18" name="Picture 17" descr="A pair of hands holding signs&#10;&#10;Description automatically generated">
              <a:extLst>
                <a:ext uri="{FF2B5EF4-FFF2-40B4-BE49-F238E27FC236}">
                  <a16:creationId xmlns:a16="http://schemas.microsoft.com/office/drawing/2014/main" id="{FA14DD39-16CC-787E-CEE3-5F7E81E28B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6344400" y="1418459"/>
              <a:ext cx="1330679" cy="1474970"/>
            </a:xfrm>
            <a:prstGeom prst="rect">
              <a:avLst/>
            </a:prstGeom>
          </p:spPr>
        </p:pic>
      </p:grpSp>
      <p:sp>
        <p:nvSpPr>
          <p:cNvPr id="21" name="TextBox 20">
            <a:extLst>
              <a:ext uri="{FF2B5EF4-FFF2-40B4-BE49-F238E27FC236}">
                <a16:creationId xmlns:a16="http://schemas.microsoft.com/office/drawing/2014/main" id="{FC5D6F0E-3F47-0FC6-C8C4-0C1DC4FFF419}"/>
              </a:ext>
            </a:extLst>
          </p:cNvPr>
          <p:cNvSpPr txBox="1"/>
          <p:nvPr/>
        </p:nvSpPr>
        <p:spPr>
          <a:xfrm>
            <a:off x="695429" y="3962545"/>
            <a:ext cx="7703059" cy="5511702"/>
          </a:xfrm>
          <a:prstGeom prst="rect">
            <a:avLst/>
          </a:prstGeom>
          <a:noFill/>
        </p:spPr>
        <p:txBody>
          <a:bodyPr wrap="square">
            <a:spAutoFit/>
          </a:bodyPr>
          <a:lstStyle/>
          <a:p>
            <a:pPr marL="457200" marR="0" indent="-457200" algn="just">
              <a:lnSpc>
                <a:spcPct val="200000"/>
              </a:lnSpc>
              <a:spcBef>
                <a:spcPts val="100"/>
              </a:spcBef>
              <a:spcAft>
                <a:spcPts val="10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Mong muốn xây dựng hình ảnh tích cực về bản thân.</a:t>
            </a:r>
          </a:p>
          <a:p>
            <a:pPr marL="457200" marR="0" indent="-457200" algn="just">
              <a:lnSpc>
                <a:spcPct val="200000"/>
              </a:lnSpc>
              <a:spcBef>
                <a:spcPts val="100"/>
              </a:spcBef>
              <a:spcAft>
                <a:spcPts val="10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Sợ bị phê bình, nhắc nhở.</a:t>
            </a:r>
          </a:p>
          <a:p>
            <a:pPr marL="457200" marR="0" indent="-457200" algn="just">
              <a:lnSpc>
                <a:spcPct val="200000"/>
              </a:lnSpc>
              <a:spcBef>
                <a:spcPts val="100"/>
              </a:spcBef>
              <a:spcAft>
                <a:spcPts val="10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Muốn thể hiện nếp sống văn minh, thanh lịch</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6EC98CA-48CE-7DB3-3638-4C01C87EF8BD}"/>
              </a:ext>
            </a:extLst>
          </p:cNvPr>
          <p:cNvSpPr txBox="1"/>
          <p:nvPr/>
        </p:nvSpPr>
        <p:spPr>
          <a:xfrm>
            <a:off x="9601200" y="3962545"/>
            <a:ext cx="7978348" cy="5511702"/>
          </a:xfrm>
          <a:prstGeom prst="rect">
            <a:avLst/>
          </a:prstGeom>
          <a:noFill/>
        </p:spPr>
        <p:txBody>
          <a:bodyPr wrap="square">
            <a:spAutoFit/>
          </a:bodyPr>
          <a:lstStyle/>
          <a:p>
            <a:pPr marL="457200" marR="0" indent="-457200" algn="just">
              <a:lnSpc>
                <a:spcPct val="200000"/>
              </a:lnSpc>
              <a:spcBef>
                <a:spcPts val="100"/>
              </a:spcBef>
              <a:spcAft>
                <a:spcPts val="10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Chưa hoàn toàn kiểm soát được cảm xúc của bản thân.</a:t>
            </a:r>
          </a:p>
          <a:p>
            <a:pPr marL="457200" marR="0" indent="-457200" algn="just">
              <a:lnSpc>
                <a:spcPct val="200000"/>
              </a:lnSpc>
              <a:spcBef>
                <a:spcPts val="100"/>
              </a:spcBef>
              <a:spcAft>
                <a:spcPts val="10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Muốn làm mình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Khác biệt</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marR="0" indent="-457200" algn="just">
              <a:lnSpc>
                <a:spcPct val="200000"/>
              </a:lnSpc>
              <a:spcBef>
                <a:spcPts val="100"/>
              </a:spcBef>
              <a:spcAft>
                <a:spcPts val="10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Chưa biết đầy đủ thông tin về các quy định ở nơi mình đến</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5999957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wipe(left)">
                                      <p:cBhvr>
                                        <p:cTn id="23" dur="500"/>
                                        <p:tgtEl>
                                          <p:spTgt spid="21">
                                            <p:txEl>
                                              <p:pRg st="0" end="0"/>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xEl>
                                              <p:pRg st="1" end="1"/>
                                            </p:txEl>
                                          </p:spTgt>
                                        </p:tgtEl>
                                        <p:attrNameLst>
                                          <p:attrName>style.visibility</p:attrName>
                                        </p:attrNameLst>
                                      </p:cBhvr>
                                      <p:to>
                                        <p:strVal val="visible"/>
                                      </p:to>
                                    </p:set>
                                    <p:animEffect transition="in" filter="wipe(left)">
                                      <p:cBhvr>
                                        <p:cTn id="27" dur="500"/>
                                        <p:tgtEl>
                                          <p:spTgt spid="21">
                                            <p:txEl>
                                              <p:pRg st="1" end="1"/>
                                            </p:txEl>
                                          </p:spTgt>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21">
                                            <p:txEl>
                                              <p:pRg st="2" end="2"/>
                                            </p:txEl>
                                          </p:spTgt>
                                        </p:tgtEl>
                                        <p:attrNameLst>
                                          <p:attrName>style.visibility</p:attrName>
                                        </p:attrNameLst>
                                      </p:cBhvr>
                                      <p:to>
                                        <p:strVal val="visible"/>
                                      </p:to>
                                    </p:set>
                                    <p:animEffect transition="in" filter="wipe(left)">
                                      <p:cBhvr>
                                        <p:cTn id="31" dur="500"/>
                                        <p:tgtEl>
                                          <p:spTgt spid="2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2">
                                            <p:txEl>
                                              <p:pRg st="0" end="0"/>
                                            </p:txEl>
                                          </p:spTgt>
                                        </p:tgtEl>
                                        <p:attrNameLst>
                                          <p:attrName>style.visibility</p:attrName>
                                        </p:attrNameLst>
                                      </p:cBhvr>
                                      <p:to>
                                        <p:strVal val="visible"/>
                                      </p:to>
                                    </p:set>
                                    <p:animEffect transition="in" filter="wipe(right)">
                                      <p:cBhvr>
                                        <p:cTn id="36" dur="500"/>
                                        <p:tgtEl>
                                          <p:spTgt spid="22">
                                            <p:txEl>
                                              <p:pRg st="0" end="0"/>
                                            </p:txEl>
                                          </p:spTgt>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22">
                                            <p:txEl>
                                              <p:pRg st="1" end="1"/>
                                            </p:txEl>
                                          </p:spTgt>
                                        </p:tgtEl>
                                        <p:attrNameLst>
                                          <p:attrName>style.visibility</p:attrName>
                                        </p:attrNameLst>
                                      </p:cBhvr>
                                      <p:to>
                                        <p:strVal val="visible"/>
                                      </p:to>
                                    </p:set>
                                    <p:animEffect transition="in" filter="wipe(right)">
                                      <p:cBhvr>
                                        <p:cTn id="40" dur="500"/>
                                        <p:tgtEl>
                                          <p:spTgt spid="22">
                                            <p:txEl>
                                              <p:pRg st="1" end="1"/>
                                            </p:txEl>
                                          </p:spTgt>
                                        </p:tgtEl>
                                      </p:cBhvr>
                                    </p:animEffect>
                                  </p:childTnLst>
                                </p:cTn>
                              </p:par>
                            </p:childTnLst>
                          </p:cTn>
                        </p:par>
                        <p:par>
                          <p:cTn id="41" fill="hold">
                            <p:stCondLst>
                              <p:cond delay="1000"/>
                            </p:stCondLst>
                            <p:childTnLst>
                              <p:par>
                                <p:cTn id="42" presetID="22" presetClass="entr" presetSubtype="2" fill="hold" grpId="0" nodeType="afterEffect">
                                  <p:stCondLst>
                                    <p:cond delay="0"/>
                                  </p:stCondLst>
                                  <p:childTnLst>
                                    <p:set>
                                      <p:cBhvr>
                                        <p:cTn id="43" dur="1" fill="hold">
                                          <p:stCondLst>
                                            <p:cond delay="0"/>
                                          </p:stCondLst>
                                        </p:cTn>
                                        <p:tgtEl>
                                          <p:spTgt spid="22">
                                            <p:txEl>
                                              <p:pRg st="2" end="2"/>
                                            </p:txEl>
                                          </p:spTgt>
                                        </p:tgtEl>
                                        <p:attrNameLst>
                                          <p:attrName>style.visibility</p:attrName>
                                        </p:attrNameLst>
                                      </p:cBhvr>
                                      <p:to>
                                        <p:strVal val="visible"/>
                                      </p:to>
                                    </p:set>
                                    <p:animEffect transition="in" filter="wipe(right)">
                                      <p:cBhvr>
                                        <p:cTn id="44"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build="p"/>
      <p:bldP spid="2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17318573" y="9281273"/>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01583" y="-158720"/>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E5DE187-23E6-6F39-746F-E5C7125593DF}"/>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2E4F49E-A83D-0007-68CB-02B35D9EBCBE}"/>
              </a:ext>
            </a:extLst>
          </p:cNvPr>
          <p:cNvSpPr txBox="1"/>
          <p:nvPr/>
        </p:nvSpPr>
        <p:spPr>
          <a:xfrm>
            <a:off x="1697177" y="591567"/>
            <a:ext cx="15055832"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Thảo luận về các cách giúp mỗi cá nhân tuân thủ quy định của nhà trường và cộng đồng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48D126AC-3ACE-EC22-AB2F-496FF16DC095}"/>
              </a:ext>
            </a:extLst>
          </p:cNvPr>
          <p:cNvGrpSpPr/>
          <p:nvPr/>
        </p:nvGrpSpPr>
        <p:grpSpPr>
          <a:xfrm>
            <a:off x="7769244" y="3050727"/>
            <a:ext cx="8930031" cy="6447047"/>
            <a:chOff x="747369" y="2889381"/>
            <a:chExt cx="8930031" cy="6447047"/>
          </a:xfrm>
        </p:grpSpPr>
        <p:sp>
          <p:nvSpPr>
            <p:cNvPr id="9" name="Freeform 4">
              <a:extLst>
                <a:ext uri="{FF2B5EF4-FFF2-40B4-BE49-F238E27FC236}">
                  <a16:creationId xmlns:a16="http://schemas.microsoft.com/office/drawing/2014/main" id="{A7753975-B7D1-6112-B0FC-DF59989EA652}"/>
                </a:ext>
              </a:extLst>
            </p:cNvPr>
            <p:cNvSpPr/>
            <p:nvPr/>
          </p:nvSpPr>
          <p:spPr>
            <a:xfrm>
              <a:off x="747369" y="3434735"/>
              <a:ext cx="8930031" cy="590169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917FFDF4-D5B7-90DE-031A-07292CEC2714}"/>
                </a:ext>
              </a:extLst>
            </p:cNvPr>
            <p:cNvGrpSpPr/>
            <p:nvPr/>
          </p:nvGrpSpPr>
          <p:grpSpPr>
            <a:xfrm>
              <a:off x="1719061" y="2889381"/>
              <a:ext cx="6951410" cy="1142938"/>
              <a:chOff x="2007023" y="2902746"/>
              <a:chExt cx="6951410" cy="1142938"/>
            </a:xfrm>
          </p:grpSpPr>
          <p:pic>
            <p:nvPicPr>
              <p:cNvPr id="17" name="Picture 9">
                <a:extLst>
                  <a:ext uri="{FF2B5EF4-FFF2-40B4-BE49-F238E27FC236}">
                    <a16:creationId xmlns:a16="http://schemas.microsoft.com/office/drawing/2014/main" id="{7BE6CABB-FDEE-B5C6-0092-E0030B7554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7023" y="2902746"/>
                <a:ext cx="6951410" cy="1142938"/>
              </a:xfrm>
              <a:prstGeom prst="rect">
                <a:avLst/>
              </a:prstGeom>
            </p:spPr>
          </p:pic>
          <p:sp>
            <p:nvSpPr>
              <p:cNvPr id="18" name="TextBox 17">
                <a:extLst>
                  <a:ext uri="{FF2B5EF4-FFF2-40B4-BE49-F238E27FC236}">
                    <a16:creationId xmlns:a16="http://schemas.microsoft.com/office/drawing/2014/main" id="{66CEA454-D518-DE79-1A6B-9466D9342645}"/>
                  </a:ext>
                </a:extLst>
              </p:cNvPr>
              <p:cNvSpPr txBox="1"/>
              <p:nvPr/>
            </p:nvSpPr>
            <p:spPr>
              <a:xfrm>
                <a:off x="2276916" y="3063380"/>
                <a:ext cx="6411624"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Thảo luận nhóm đôi</a:t>
                </a:r>
                <a:endParaRPr lang="en-US" sz="4400" b="1" dirty="0">
                  <a:solidFill>
                    <a:schemeClr val="bg1"/>
                  </a:solidFill>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3A5B5982-AAB1-5C78-F116-50CB623CEBE0}"/>
                </a:ext>
              </a:extLst>
            </p:cNvPr>
            <p:cNvSpPr txBox="1"/>
            <p:nvPr/>
          </p:nvSpPr>
          <p:spPr>
            <a:xfrm>
              <a:off x="1685447" y="4677971"/>
              <a:ext cx="7018638" cy="3758208"/>
            </a:xfrm>
            <a:prstGeom prst="rect">
              <a:avLst/>
            </a:prstGeom>
          </p:spPr>
          <p:txBody>
            <a:bodyPr wrap="square" lIns="0" tIns="0" rIns="0" bIns="0" rtlCol="0" anchor="t">
              <a:spAutoFit/>
            </a:bodyPr>
            <a:lstStyle/>
            <a:p>
              <a:pPr algn="just">
                <a:lnSpc>
                  <a:spcPct val="150000"/>
                </a:lnSpc>
              </a:pPr>
              <a:r>
                <a:rPr lang="en-US" sz="4200">
                  <a:latin typeface="Arial" panose="020B0604020202020204" pitchFamily="34" charset="0"/>
                  <a:cs typeface="Arial" panose="020B0604020202020204" pitchFamily="34" charset="0"/>
                </a:rPr>
                <a:t>Các em </a:t>
              </a:r>
              <a:r>
                <a:rPr lang="vi-VN" sz="4200">
                  <a:latin typeface="Arial" panose="020B0604020202020204" pitchFamily="34" charset="0"/>
                  <a:cs typeface="Arial" panose="020B0604020202020204" pitchFamily="34" charset="0"/>
                </a:rPr>
                <a:t>hãy chia sẻ các cách giúp mỗi cá nhân tuân thủ quy định của nhà trường và cộng đồng.</a:t>
              </a:r>
              <a:endParaRPr lang="vi-VN" sz="4200" dirty="0">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86FE2C50-8C1B-068D-5740-B6E008A3635A}"/>
              </a:ext>
            </a:extLst>
          </p:cNvPr>
          <p:cNvGrpSpPr/>
          <p:nvPr/>
        </p:nvGrpSpPr>
        <p:grpSpPr>
          <a:xfrm>
            <a:off x="1733400" y="3159358"/>
            <a:ext cx="5703018" cy="6597013"/>
            <a:chOff x="2069466" y="2794472"/>
            <a:chExt cx="5703018" cy="6597013"/>
          </a:xfrm>
        </p:grpSpPr>
        <p:sp>
          <p:nvSpPr>
            <p:cNvPr id="22" name="Freeform 5">
              <a:extLst>
                <a:ext uri="{FF2B5EF4-FFF2-40B4-BE49-F238E27FC236}">
                  <a16:creationId xmlns:a16="http://schemas.microsoft.com/office/drawing/2014/main" id="{DB71C555-4273-D54D-9F60-5504053BA365}"/>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3" name="Freeform 12">
              <a:extLst>
                <a:ext uri="{FF2B5EF4-FFF2-40B4-BE49-F238E27FC236}">
                  <a16:creationId xmlns:a16="http://schemas.microsoft.com/office/drawing/2014/main" id="{5270348B-9139-7382-70A0-2D659862B412}"/>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24" name="Picture 14">
            <a:extLst>
              <a:ext uri="{FF2B5EF4-FFF2-40B4-BE49-F238E27FC236}">
                <a16:creationId xmlns:a16="http://schemas.microsoft.com/office/drawing/2014/main" id="{B6967CF5-E6F5-BC52-6CF7-9F7FA19AE12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557679" y="4268298"/>
            <a:ext cx="3778135" cy="4114800"/>
          </a:xfrm>
          <a:prstGeom prst="rect">
            <a:avLst/>
          </a:prstGeom>
        </p:spPr>
      </p:pic>
    </p:spTree>
    <p:extLst>
      <p:ext uri="{BB962C8B-B14F-4D97-AF65-F5344CB8AC3E}">
        <p14:creationId xmlns:p14="http://schemas.microsoft.com/office/powerpoint/2010/main" val="29101918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4" name="Freeform 4"/>
          <p:cNvSpPr/>
          <p:nvPr/>
        </p:nvSpPr>
        <p:spPr>
          <a:xfrm rot="611697">
            <a:off x="17209200" y="-159520"/>
            <a:ext cx="1348311" cy="1538239"/>
          </a:xfrm>
          <a:custGeom>
            <a:avLst/>
            <a:gdLst/>
            <a:ahLst/>
            <a:cxnLst/>
            <a:rect l="l" t="t" r="r" b="b"/>
            <a:pathLst>
              <a:path w="1946054" h="2220601">
                <a:moveTo>
                  <a:pt x="0" y="0"/>
                </a:moveTo>
                <a:lnTo>
                  <a:pt x="1946053" y="0"/>
                </a:lnTo>
                <a:lnTo>
                  <a:pt x="1946053" y="2220600"/>
                </a:lnTo>
                <a:lnTo>
                  <a:pt x="0" y="2220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0" y="9433533"/>
            <a:ext cx="1074780" cy="869172"/>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BF1DD3AF-AAA4-BCEA-85C3-2681E2179542}"/>
              </a:ext>
            </a:extLst>
          </p:cNvPr>
          <p:cNvGrpSpPr/>
          <p:nvPr/>
        </p:nvGrpSpPr>
        <p:grpSpPr>
          <a:xfrm>
            <a:off x="404645" y="470797"/>
            <a:ext cx="14531796" cy="2324100"/>
            <a:chOff x="457200" y="723900"/>
            <a:chExt cx="14457470" cy="2324100"/>
          </a:xfrm>
        </p:grpSpPr>
        <p:sp>
          <p:nvSpPr>
            <p:cNvPr id="8" name="Line Callout 1 (Border and Accent Bar) 3">
              <a:extLst>
                <a:ext uri="{FF2B5EF4-FFF2-40B4-BE49-F238E27FC236}">
                  <a16:creationId xmlns:a16="http://schemas.microsoft.com/office/drawing/2014/main" id="{ED3C9EB7-3146-A51E-ED6C-44CE72D036B7}"/>
                </a:ext>
              </a:extLst>
            </p:cNvPr>
            <p:cNvSpPr/>
            <p:nvPr/>
          </p:nvSpPr>
          <p:spPr>
            <a:xfrm>
              <a:off x="457200" y="723900"/>
              <a:ext cx="13922829" cy="2286000"/>
            </a:xfrm>
            <a:prstGeom prst="accentBorderCallout1">
              <a:avLst>
                <a:gd name="adj1" fmla="val 18750"/>
                <a:gd name="adj2" fmla="val -3127"/>
                <a:gd name="adj3" fmla="val 17954"/>
                <a:gd name="adj4" fmla="val -17509"/>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trả lời: </a:t>
              </a:r>
              <a:r>
                <a:rPr lang="vi-VN" sz="4000">
                  <a:solidFill>
                    <a:schemeClr val="tx2">
                      <a:lumMod val="50000"/>
                    </a:schemeClr>
                  </a:solidFill>
                  <a:latin typeface="Arial" panose="020B0604020202020204" pitchFamily="34" charset="0"/>
                  <a:cs typeface="Arial" panose="020B0604020202020204" pitchFamily="34" charset="0"/>
                </a:rPr>
                <a:t>Một số cách giúp cá nhân tuân thủ quy định của nhà trường và cộng đồng</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0" name="Picture 13">
              <a:extLst>
                <a:ext uri="{FF2B5EF4-FFF2-40B4-BE49-F238E27FC236}">
                  <a16:creationId xmlns:a16="http://schemas.microsoft.com/office/drawing/2014/main" id="{C45D05A2-8EC1-DCC7-B494-AAB3E37E5AB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45387" y="2040943"/>
              <a:ext cx="1069283" cy="1007057"/>
            </a:xfrm>
            <a:prstGeom prst="rect">
              <a:avLst/>
            </a:prstGeom>
          </p:spPr>
        </p:pic>
      </p:grpSp>
      <p:sp>
        <p:nvSpPr>
          <p:cNvPr id="11" name="Rectangle: Rounded Corners 10">
            <a:extLst>
              <a:ext uri="{FF2B5EF4-FFF2-40B4-BE49-F238E27FC236}">
                <a16:creationId xmlns:a16="http://schemas.microsoft.com/office/drawing/2014/main" id="{0AE6573A-903D-8942-56CC-0E73725E031B}"/>
              </a:ext>
            </a:extLst>
          </p:cNvPr>
          <p:cNvSpPr/>
          <p:nvPr/>
        </p:nvSpPr>
        <p:spPr>
          <a:xfrm>
            <a:off x="404645" y="3345672"/>
            <a:ext cx="5919955" cy="2286000"/>
          </a:xfrm>
          <a:prstGeom prst="roundRect">
            <a:avLst/>
          </a:prstGeom>
          <a:solidFill>
            <a:srgbClr val="FFF4D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Tự nâng cao ý thức, lòng tự trọng của bản thân</a:t>
            </a:r>
            <a:endParaRPr lang="en-US" sz="3600" dirty="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DF049175-8E4F-26E2-ADD5-F0CB18564AB3}"/>
              </a:ext>
            </a:extLst>
          </p:cNvPr>
          <p:cNvSpPr/>
          <p:nvPr/>
        </p:nvSpPr>
        <p:spPr>
          <a:xfrm>
            <a:off x="6583913" y="3345672"/>
            <a:ext cx="5257799" cy="2286000"/>
          </a:xfrm>
          <a:prstGeom prst="roundRect">
            <a:avLst/>
          </a:prstGeom>
          <a:solidFill>
            <a:srgbClr val="FFF4D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Noi gương những người sống kỉ luật</a:t>
            </a:r>
            <a:endParaRPr lang="en-US" sz="3600" dirty="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845A3088-9144-AA66-FE8F-4362535404D0}"/>
              </a:ext>
            </a:extLst>
          </p:cNvPr>
          <p:cNvSpPr/>
          <p:nvPr/>
        </p:nvSpPr>
        <p:spPr>
          <a:xfrm>
            <a:off x="12101025" y="3345672"/>
            <a:ext cx="5782330" cy="2286000"/>
          </a:xfrm>
          <a:prstGeom prst="roundRect">
            <a:avLst/>
          </a:prstGeom>
          <a:solidFill>
            <a:srgbClr val="FFF4D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Xây dựng nhóm bạn cùng rèn luyện tính kỉ luật</a:t>
            </a:r>
            <a:endParaRPr lang="en-US" sz="3600" dirty="0">
              <a:solidFill>
                <a:schemeClr val="tx1"/>
              </a:solidFill>
              <a:latin typeface="Arial" panose="020B0604020202020204" pitchFamily="34" charset="0"/>
              <a:cs typeface="Arial" panose="020B0604020202020204" pitchFamily="34" charset="0"/>
            </a:endParaRPr>
          </a:p>
        </p:txBody>
      </p:sp>
      <p:pic>
        <p:nvPicPr>
          <p:cNvPr id="16" name="Picture 4" descr="9 điều giúp bạn sẽ trở nên người biết lắng nghe | ngọn lửa nhỏ">
            <a:extLst>
              <a:ext uri="{FF2B5EF4-FFF2-40B4-BE49-F238E27FC236}">
                <a16:creationId xmlns:a16="http://schemas.microsoft.com/office/drawing/2014/main" id="{56D41173-CDD8-43B0-4C44-2AED91DA66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76354" y="6220545"/>
            <a:ext cx="5120174" cy="3270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 name="Picture 8" descr="Biết cách tự hoàn thiện bản thân">
            <a:extLst>
              <a:ext uri="{FF2B5EF4-FFF2-40B4-BE49-F238E27FC236}">
                <a16:creationId xmlns:a16="http://schemas.microsoft.com/office/drawing/2014/main" id="{EE97CB47-4400-ABBD-9992-5B7AEEA38C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1472" y="6321247"/>
            <a:ext cx="4835656" cy="3270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0" name="Picture 2" descr="Muốn kinh doanh thành công, trước tiên hãy kỷ luật với bản thân - Đào Minh  Châu">
            <a:extLst>
              <a:ext uri="{FF2B5EF4-FFF2-40B4-BE49-F238E27FC236}">
                <a16:creationId xmlns:a16="http://schemas.microsoft.com/office/drawing/2014/main" id="{FBF73B4F-9760-4E80-76D0-33E56D9201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5021" y="6321248"/>
            <a:ext cx="4257957" cy="3270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5836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170"/>
                                        </p:tgtEl>
                                        <p:attrNameLst>
                                          <p:attrName>style.visibility</p:attrName>
                                        </p:attrNameLst>
                                      </p:cBhvr>
                                      <p:to>
                                        <p:strVal val="visible"/>
                                      </p:to>
                                    </p:set>
                                    <p:anim calcmode="lin" valueType="num">
                                      <p:cBhvr additive="base">
                                        <p:cTn id="26" dur="500" fill="hold"/>
                                        <p:tgtEl>
                                          <p:spTgt spid="7170"/>
                                        </p:tgtEl>
                                        <p:attrNameLst>
                                          <p:attrName>ppt_x</p:attrName>
                                        </p:attrNameLst>
                                      </p:cBhvr>
                                      <p:tavLst>
                                        <p:tav tm="0">
                                          <p:val>
                                            <p:strVal val="#ppt_x"/>
                                          </p:val>
                                        </p:tav>
                                        <p:tav tm="100000">
                                          <p:val>
                                            <p:strVal val="#ppt_x"/>
                                          </p:val>
                                        </p:tav>
                                      </p:tavLst>
                                    </p:anim>
                                    <p:anim calcmode="lin" valueType="num">
                                      <p:cBhvr additive="base">
                                        <p:cTn id="27"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1+#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1+#ppt_w/2"/>
                                          </p:val>
                                        </p:tav>
                                        <p:tav tm="100000">
                                          <p:val>
                                            <p:strVal val="#ppt_x"/>
                                          </p:val>
                                        </p:tav>
                                      </p:tavLst>
                                    </p:anim>
                                    <p:anim calcmode="lin" valueType="num">
                                      <p:cBhvr additive="base">
                                        <p:cTn id="3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ECBFB5C-128A-F5C5-3F92-F2AC30668127}"/>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40" name="Freeform 3">
            <a:extLst>
              <a:ext uri="{FF2B5EF4-FFF2-40B4-BE49-F238E27FC236}">
                <a16:creationId xmlns:a16="http://schemas.microsoft.com/office/drawing/2014/main" id="{92BE32C4-6008-D977-C289-F04BE3B1963C}"/>
              </a:ext>
            </a:extLst>
          </p:cNvPr>
          <p:cNvSpPr/>
          <p:nvPr/>
        </p:nvSpPr>
        <p:spPr>
          <a:xfrm>
            <a:off x="964692" y="1776384"/>
            <a:ext cx="16561308" cy="8015316"/>
          </a:xfrm>
          <a:custGeom>
            <a:avLst/>
            <a:gdLst/>
            <a:ahLst/>
            <a:cxnLst/>
            <a:rect l="l" t="t" r="r" b="b"/>
            <a:pathLst>
              <a:path w="4137329" h="2167467">
                <a:moveTo>
                  <a:pt x="0" y="0"/>
                </a:moveTo>
                <a:lnTo>
                  <a:pt x="4137329" y="0"/>
                </a:lnTo>
                <a:lnTo>
                  <a:pt x="4137329" y="2167467"/>
                </a:lnTo>
                <a:lnTo>
                  <a:pt x="0" y="2167467"/>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7311ACE3-F7EA-95A4-4233-5382DB71CE9A}"/>
              </a:ext>
            </a:extLst>
          </p:cNvPr>
          <p:cNvSpPr txBox="1"/>
          <p:nvPr/>
        </p:nvSpPr>
        <p:spPr>
          <a:xfrm>
            <a:off x="1371600" y="2270613"/>
            <a:ext cx="9822815" cy="7274299"/>
          </a:xfrm>
          <a:prstGeom prst="rect">
            <a:avLst/>
          </a:prstGeom>
          <a:noFill/>
        </p:spPr>
        <p:txBody>
          <a:bodyPr wrap="square">
            <a:spAutoFit/>
          </a:bodyPr>
          <a:lstStyle/>
          <a:p>
            <a:pPr marL="571500" marR="0" lvl="0" indent="-571500" algn="just">
              <a:lnSpc>
                <a:spcPct val="150000"/>
              </a:lnSpc>
              <a:spcBef>
                <a:spcPts val="100"/>
              </a:spcBef>
              <a:spcAft>
                <a:spcPts val="100"/>
              </a:spcAft>
              <a:buFont typeface="Wingdings" panose="05000000000000000000" pitchFamily="2" charset="2"/>
              <a:buChar char="Ø"/>
            </a:pPr>
            <a:r>
              <a:rPr lang="vi-VN" sz="3600">
                <a:latin typeface="Arial" panose="020B0604020202020204" pitchFamily="34" charset="0"/>
                <a:ea typeface="Calibri" panose="020F0502020204030204" pitchFamily="34" charset="0"/>
                <a:cs typeface="Arial" panose="020B0604020202020204" pitchFamily="34" charset="0"/>
              </a:rPr>
              <a:t>Video trên nói về Cao Bá Quát – một người nổi tiếng học giỏi, phóng khoáng.</a:t>
            </a:r>
          </a:p>
          <a:p>
            <a:pPr marL="571500" marR="0" lvl="0" indent="-571500" algn="just">
              <a:lnSpc>
                <a:spcPct val="150000"/>
              </a:lnSpc>
              <a:spcBef>
                <a:spcPts val="100"/>
              </a:spcBef>
              <a:spcAft>
                <a:spcPts val="100"/>
              </a:spcAft>
              <a:buFont typeface="Wingdings" panose="05000000000000000000" pitchFamily="2" charset="2"/>
              <a:buChar char="Ø"/>
            </a:pPr>
            <a:r>
              <a:rPr lang="vi-VN" sz="3600">
                <a:latin typeface="Arial" panose="020B0604020202020204" pitchFamily="34" charset="0"/>
                <a:ea typeface="Calibri" panose="020F0502020204030204" pitchFamily="34" charset="0"/>
                <a:cs typeface="Arial" panose="020B0604020202020204" pitchFamily="34" charset="0"/>
              </a:rPr>
              <a:t>Cảm nhận</a:t>
            </a:r>
            <a:r>
              <a:rPr lang="en-US" sz="3600">
                <a:latin typeface="Arial" panose="020B0604020202020204" pitchFamily="34" charset="0"/>
                <a:ea typeface="Calibri" panose="020F0502020204030204" pitchFamily="34" charset="0"/>
                <a:cs typeface="Arial" panose="020B0604020202020204" pitchFamily="34" charset="0"/>
              </a:rPr>
              <a:t> về tấm gương</a:t>
            </a:r>
            <a:r>
              <a:rPr lang="vi-VN" sz="3600">
                <a:latin typeface="Arial" panose="020B0604020202020204" pitchFamily="34" charset="0"/>
                <a:ea typeface="Calibri" panose="020F0502020204030204" pitchFamily="34" charset="0"/>
                <a:cs typeface="Arial" panose="020B0604020202020204" pitchFamily="34" charset="0"/>
              </a:rPr>
              <a:t>: </a:t>
            </a:r>
            <a:endParaRPr lang="en-US" sz="360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100"/>
              </a:spcBef>
              <a:spcAft>
                <a:spcPts val="100"/>
              </a:spcAft>
              <a:buFont typeface="Wingdings" panose="05000000000000000000" pitchFamily="2" charset="2"/>
              <a:buChar char="§"/>
            </a:pPr>
            <a:r>
              <a:rPr lang="vi-VN" sz="3400" i="1">
                <a:latin typeface="Arial" panose="020B0604020202020204" pitchFamily="34" charset="0"/>
                <a:ea typeface="Calibri" panose="020F0502020204030204" pitchFamily="34" charset="0"/>
                <a:cs typeface="Arial" panose="020B0604020202020204" pitchFamily="34" charset="0"/>
              </a:rPr>
              <a:t>Từ câu chuyện về Cao Bá Quát, em nhận thấy ông là một tấm gương tiêu biểu cho sự chăm chỉ, cố gắng để đạt được thành công. </a:t>
            </a:r>
            <a:endParaRPr lang="en-US" sz="3400" i="1">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100"/>
              </a:spcBef>
              <a:spcAft>
                <a:spcPts val="100"/>
              </a:spcAft>
              <a:buFont typeface="Wingdings" panose="05000000000000000000" pitchFamily="2" charset="2"/>
              <a:buChar char="§"/>
            </a:pPr>
            <a:r>
              <a:rPr lang="vi-VN" sz="3400" i="1">
                <a:latin typeface="Arial" panose="020B0604020202020204" pitchFamily="34" charset="0"/>
                <a:ea typeface="Calibri" panose="020F0502020204030204" pitchFamily="34" charset="0"/>
                <a:cs typeface="Arial" panose="020B0604020202020204" pitchFamily="34" charset="0"/>
              </a:rPr>
              <a:t>Ông từ một người viết chữ xấu, hằng ngày nỗ lực rèn chữ, phấn đấu không ngừng để trở thành một người hiền tài</a:t>
            </a:r>
            <a:r>
              <a:rPr lang="en-US" sz="3400" i="1">
                <a:latin typeface="Arial" panose="020B0604020202020204" pitchFamily="34" charset="0"/>
                <a:ea typeface="Calibri" panose="020F0502020204030204" pitchFamily="34" charset="0"/>
                <a:cs typeface="Arial" panose="020B0604020202020204" pitchFamily="34" charset="0"/>
              </a:rPr>
              <a:t>.</a:t>
            </a:r>
          </a:p>
        </p:txBody>
      </p:sp>
      <p:sp>
        <p:nvSpPr>
          <p:cNvPr id="43" name="Line Callout 1 (Border and Accent Bar) 3">
            <a:extLst>
              <a:ext uri="{FF2B5EF4-FFF2-40B4-BE49-F238E27FC236}">
                <a16:creationId xmlns:a16="http://schemas.microsoft.com/office/drawing/2014/main" id="{AEBBBC14-7882-A4A8-FE8C-9A910616994B}"/>
              </a:ext>
            </a:extLst>
          </p:cNvPr>
          <p:cNvSpPr/>
          <p:nvPr/>
        </p:nvSpPr>
        <p:spPr>
          <a:xfrm>
            <a:off x="228600" y="578987"/>
            <a:ext cx="8915401" cy="1444838"/>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GỢI Ý TRẢ LỜI</a:t>
            </a:r>
            <a:endParaRPr lang="vi-VN" sz="420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8261962E-77BE-A19C-78F4-CF3D83BAE056}"/>
              </a:ext>
            </a:extLst>
          </p:cNvPr>
          <p:cNvGrpSpPr/>
          <p:nvPr/>
        </p:nvGrpSpPr>
        <p:grpSpPr>
          <a:xfrm>
            <a:off x="11748923" y="3824441"/>
            <a:ext cx="5315428" cy="3590076"/>
            <a:chOff x="11748923" y="3824441"/>
            <a:chExt cx="5315428" cy="3590076"/>
          </a:xfrm>
        </p:grpSpPr>
        <p:pic>
          <p:nvPicPr>
            <p:cNvPr id="1026" name="Picture 2" descr="Cao Bá Quát - Đứng về phe &quot;dưới đáy&quot;! - Báo Công an Nhân dân điện tử">
              <a:extLst>
                <a:ext uri="{FF2B5EF4-FFF2-40B4-BE49-F238E27FC236}">
                  <a16:creationId xmlns:a16="http://schemas.microsoft.com/office/drawing/2014/main" id="{EF10E702-2890-1E35-308F-EFCF7D53A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8923" y="4503505"/>
              <a:ext cx="5167477" cy="29110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6" name="Picture 2" descr="Pin ">
              <a:extLst>
                <a:ext uri="{FF2B5EF4-FFF2-40B4-BE49-F238E27FC236}">
                  <a16:creationId xmlns:a16="http://schemas.microsoft.com/office/drawing/2014/main" id="{F6BB1AF8-AB85-9EC5-490E-89A064CB5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13053">
              <a:off x="16409172" y="3824441"/>
              <a:ext cx="655179" cy="655179"/>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Freeform 4">
            <a:extLst>
              <a:ext uri="{FF2B5EF4-FFF2-40B4-BE49-F238E27FC236}">
                <a16:creationId xmlns:a16="http://schemas.microsoft.com/office/drawing/2014/main" id="{5DC46FDD-AFCE-3AA8-6344-24AAD5EA06CF}"/>
              </a:ext>
            </a:extLst>
          </p:cNvPr>
          <p:cNvSpPr/>
          <p:nvPr/>
        </p:nvSpPr>
        <p:spPr>
          <a:xfrm>
            <a:off x="16633137" y="133383"/>
            <a:ext cx="1404492" cy="1501311"/>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41">
                                            <p:txEl>
                                              <p:pRg st="0" end="0"/>
                                            </p:txEl>
                                          </p:spTgt>
                                        </p:tgtEl>
                                        <p:attrNameLst>
                                          <p:attrName>style.visibility</p:attrName>
                                        </p:attrNameLst>
                                      </p:cBhvr>
                                      <p:to>
                                        <p:strVal val="visible"/>
                                      </p:to>
                                    </p:set>
                                    <p:animEffect transition="in" filter="randombar(horizontal)">
                                      <p:cBhvr>
                                        <p:cTn id="19" dur="500"/>
                                        <p:tgtEl>
                                          <p:spTgt spid="4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1">
                                            <p:txEl>
                                              <p:pRg st="1" end="1"/>
                                            </p:txEl>
                                          </p:spTgt>
                                        </p:tgtEl>
                                        <p:attrNameLst>
                                          <p:attrName>style.visibility</p:attrName>
                                        </p:attrNameLst>
                                      </p:cBhvr>
                                      <p:to>
                                        <p:strVal val="visible"/>
                                      </p:to>
                                    </p:set>
                                    <p:animEffect transition="in" filter="randombar(horizontal)">
                                      <p:cBhvr>
                                        <p:cTn id="24" dur="500"/>
                                        <p:tgtEl>
                                          <p:spTgt spid="4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1">
                                            <p:txEl>
                                              <p:pRg st="2" end="2"/>
                                            </p:txEl>
                                          </p:spTgt>
                                        </p:tgtEl>
                                        <p:attrNameLst>
                                          <p:attrName>style.visibility</p:attrName>
                                        </p:attrNameLst>
                                      </p:cBhvr>
                                      <p:to>
                                        <p:strVal val="visible"/>
                                      </p:to>
                                    </p:set>
                                    <p:animEffect transition="in" filter="randombar(horizontal)">
                                      <p:cBhvr>
                                        <p:cTn id="29" dur="500"/>
                                        <p:tgtEl>
                                          <p:spTgt spid="41">
                                            <p:txEl>
                                              <p:pRg st="2" end="2"/>
                                            </p:txEl>
                                          </p:spTgt>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41">
                                            <p:txEl>
                                              <p:pRg st="3" end="3"/>
                                            </p:txEl>
                                          </p:spTgt>
                                        </p:tgtEl>
                                        <p:attrNameLst>
                                          <p:attrName>style.visibility</p:attrName>
                                        </p:attrNameLst>
                                      </p:cBhvr>
                                      <p:to>
                                        <p:strVal val="visible"/>
                                      </p:to>
                                    </p:set>
                                    <p:animEffect transition="in" filter="randombar(horizontal)">
                                      <p:cBhvr>
                                        <p:cTn id="33" dur="500"/>
                                        <p:tgtEl>
                                          <p:spTgt spid="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build="p"/>
      <p:bldP spid="4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7" name="Freeform 7"/>
          <p:cNvSpPr/>
          <p:nvPr/>
        </p:nvSpPr>
        <p:spPr>
          <a:xfrm>
            <a:off x="1" y="0"/>
            <a:ext cx="1066799" cy="952500"/>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5">
            <a:extLst>
              <a:ext uri="{FF2B5EF4-FFF2-40B4-BE49-F238E27FC236}">
                <a16:creationId xmlns:a16="http://schemas.microsoft.com/office/drawing/2014/main" id="{E4AEC811-D484-9C8A-2C59-FCF64893DF9D}"/>
              </a:ext>
            </a:extLst>
          </p:cNvPr>
          <p:cNvSpPr/>
          <p:nvPr/>
        </p:nvSpPr>
        <p:spPr>
          <a:xfrm rot="10800000">
            <a:off x="6172198" y="2552699"/>
            <a:ext cx="11387825" cy="7205023"/>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8" name="Freeform 12">
            <a:extLst>
              <a:ext uri="{FF2B5EF4-FFF2-40B4-BE49-F238E27FC236}">
                <a16:creationId xmlns:a16="http://schemas.microsoft.com/office/drawing/2014/main" id="{3473CD9E-FE84-972B-7C13-DC9A896D31A9}"/>
              </a:ext>
            </a:extLst>
          </p:cNvPr>
          <p:cNvSpPr/>
          <p:nvPr/>
        </p:nvSpPr>
        <p:spPr>
          <a:xfrm rot="10800000">
            <a:off x="727974" y="2552697"/>
            <a:ext cx="4945207" cy="7205026"/>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1">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E4AD82F7-142A-C45F-016F-741E31F65762}"/>
              </a:ext>
            </a:extLst>
          </p:cNvPr>
          <p:cNvGrpSpPr/>
          <p:nvPr/>
        </p:nvGrpSpPr>
        <p:grpSpPr>
          <a:xfrm>
            <a:off x="7751310" y="3165300"/>
            <a:ext cx="8229600" cy="1214437"/>
            <a:chOff x="7683843" y="2053540"/>
            <a:chExt cx="8229600" cy="1214437"/>
          </a:xfrm>
        </p:grpSpPr>
        <p:sp>
          <p:nvSpPr>
            <p:cNvPr id="12" name="Freeform 8">
              <a:extLst>
                <a:ext uri="{FF2B5EF4-FFF2-40B4-BE49-F238E27FC236}">
                  <a16:creationId xmlns:a16="http://schemas.microsoft.com/office/drawing/2014/main" id="{F7D16A71-9479-902C-B9FD-319984906CA2}"/>
                </a:ext>
              </a:extLst>
            </p:cNvPr>
            <p:cNvSpPr/>
            <p:nvPr/>
          </p:nvSpPr>
          <p:spPr>
            <a:xfrm>
              <a:off x="7683843" y="2053540"/>
              <a:ext cx="8229600"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35DFEE0-194E-6728-9FBF-35F0CEDEC857}"/>
                </a:ext>
              </a:extLst>
            </p:cNvPr>
            <p:cNvSpPr txBox="1"/>
            <p:nvPr/>
          </p:nvSpPr>
          <p:spPr>
            <a:xfrm>
              <a:off x="7909463" y="2276037"/>
              <a:ext cx="800398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THẢO LUẬN NHÓM ĐÔI</a:t>
              </a:r>
              <a:endParaRPr lang="en-US" sz="4400" b="1" dirty="0">
                <a:solidFill>
                  <a:schemeClr val="bg1"/>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25B423DD-9D8A-9B82-77EA-EB0562C8A24B}"/>
              </a:ext>
            </a:extLst>
          </p:cNvPr>
          <p:cNvSpPr txBox="1"/>
          <p:nvPr/>
        </p:nvSpPr>
        <p:spPr>
          <a:xfrm>
            <a:off x="6778752" y="4713009"/>
            <a:ext cx="10174716" cy="4369786"/>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vi-VN" sz="3800">
                <a:latin typeface="Arial" panose="020B0604020202020204" pitchFamily="34" charset="0"/>
                <a:ea typeface="Calibri" panose="020F0502020204030204" pitchFamily="34" charset="0"/>
                <a:cs typeface="Arial" panose="020B0604020202020204" pitchFamily="34" charset="0"/>
              </a:rPr>
              <a:t>Em hãy chia sẻ những khó khăn, thuận lợi và cách khắc phục khó khăn của bản thân khi em phấn đấu tuân thủ nội quy, quy định</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en-US" sz="3800" b="1">
                <a:solidFill>
                  <a:srgbClr val="FF0000"/>
                </a:solidFill>
                <a:latin typeface="Arial" panose="020B0604020202020204" pitchFamily="34" charset="0"/>
                <a:ea typeface="Calibri" panose="020F0502020204030204" pitchFamily="34" charset="0"/>
                <a:cs typeface="Arial" panose="020B0604020202020204" pitchFamily="34" charset="0"/>
              </a:rPr>
              <a:t>Gợi ý: </a:t>
            </a:r>
            <a:r>
              <a:rPr lang="en-US" sz="3800">
                <a:latin typeface="Arial" panose="020B0604020202020204" pitchFamily="34" charset="0"/>
                <a:ea typeface="Calibri" panose="020F0502020204030204" pitchFamily="34" charset="0"/>
                <a:cs typeface="Arial" panose="020B0604020202020204" pitchFamily="34" charset="0"/>
              </a:rPr>
              <a:t>Dựa vào hiểu biết và kinh nghiệm của bản thân để trả lời câu hỏi</a:t>
            </a:r>
          </a:p>
        </p:txBody>
      </p:sp>
      <p:sp>
        <p:nvSpPr>
          <p:cNvPr id="15" name="TextBox 14">
            <a:extLst>
              <a:ext uri="{FF2B5EF4-FFF2-40B4-BE49-F238E27FC236}">
                <a16:creationId xmlns:a16="http://schemas.microsoft.com/office/drawing/2014/main" id="{AB909A92-8614-1947-F13A-7469D863FD61}"/>
              </a:ext>
            </a:extLst>
          </p:cNvPr>
          <p:cNvSpPr txBox="1"/>
          <p:nvPr/>
        </p:nvSpPr>
        <p:spPr>
          <a:xfrm>
            <a:off x="1255283" y="321782"/>
            <a:ext cx="15777433"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4: Chỉ ra những khó khăn và thuận lợi khi em phấn đấu tuân thủ nội quy, quy định và cách khắc phục khó khăn</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Freeform 4"/>
          <p:cNvSpPr/>
          <p:nvPr/>
        </p:nvSpPr>
        <p:spPr>
          <a:xfrm>
            <a:off x="17221200" y="9139490"/>
            <a:ext cx="1295400" cy="1143000"/>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8" name="Picture 17" descr="A picture containing toy, doll&#10;&#10;Description automatically generated">
            <a:extLst>
              <a:ext uri="{FF2B5EF4-FFF2-40B4-BE49-F238E27FC236}">
                <a16:creationId xmlns:a16="http://schemas.microsoft.com/office/drawing/2014/main" id="{14AA9448-E065-C56C-F0FC-7C3BB5D75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29" y="3275701"/>
            <a:ext cx="5439612" cy="6409280"/>
          </a:xfrm>
          <a:prstGeom prst="rect">
            <a:avLst/>
          </a:prstGeom>
        </p:spPr>
      </p:pic>
    </p:spTree>
    <p:extLst>
      <p:ext uri="{BB962C8B-B14F-4D97-AF65-F5344CB8AC3E}">
        <p14:creationId xmlns:p14="http://schemas.microsoft.com/office/powerpoint/2010/main" val="157438167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barn(outVertical)">
                                      <p:cBhvr>
                                        <p:cTn id="26" dur="500"/>
                                        <p:tgtEl>
                                          <p:spTgt spid="14">
                                            <p:txEl>
                                              <p:pRg st="0" end="0"/>
                                            </p:txEl>
                                          </p:spTgt>
                                        </p:tgtEl>
                                      </p:cBhvr>
                                    </p:animEffect>
                                  </p:childTnLst>
                                </p:cTn>
                              </p:par>
                            </p:childTnLst>
                          </p:cTn>
                        </p:par>
                        <p:par>
                          <p:cTn id="27" fill="hold">
                            <p:stCondLst>
                              <p:cond delay="500"/>
                            </p:stCondLst>
                            <p:childTnLst>
                              <p:par>
                                <p:cTn id="28" presetID="16" presetClass="entr" presetSubtype="37" fill="hold" grpId="0" nodeType="afterEffect">
                                  <p:stCondLst>
                                    <p:cond delay="0"/>
                                  </p:stCondLst>
                                  <p:childTnLst>
                                    <p:set>
                                      <p:cBhvr>
                                        <p:cTn id="29" dur="1" fill="hold">
                                          <p:stCondLst>
                                            <p:cond delay="0"/>
                                          </p:stCondLst>
                                        </p:cTn>
                                        <p:tgtEl>
                                          <p:spTgt spid="14">
                                            <p:txEl>
                                              <p:pRg st="1" end="1"/>
                                            </p:txEl>
                                          </p:spTgt>
                                        </p:tgtEl>
                                        <p:attrNameLst>
                                          <p:attrName>style.visibility</p:attrName>
                                        </p:attrNameLst>
                                      </p:cBhvr>
                                      <p:to>
                                        <p:strVal val="visible"/>
                                      </p:to>
                                    </p:set>
                                    <p:animEffect transition="in" filter="barn(outVertical)">
                                      <p:cBhvr>
                                        <p:cTn id="3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build="p"/>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C976E7-563B-427E-2580-FB4316C2FFCF}"/>
              </a:ext>
            </a:extLst>
          </p:cNvPr>
          <p:cNvSpPr txBox="1"/>
          <p:nvPr/>
        </p:nvSpPr>
        <p:spPr>
          <a:xfrm>
            <a:off x="800099" y="571500"/>
            <a:ext cx="16687800" cy="1565044"/>
          </a:xfrm>
          <a:prstGeom prst="rect">
            <a:avLst/>
          </a:prstGeom>
          <a:noFill/>
        </p:spPr>
        <p:txBody>
          <a:bodyPr wrap="square" rtlCol="0">
            <a:spAutoFit/>
          </a:bodyPr>
          <a:lstStyle/>
          <a:p>
            <a:pPr algn="ctr">
              <a:lnSpc>
                <a:spcPct val="150000"/>
              </a:lnSpc>
            </a:pPr>
            <a:r>
              <a:rPr lang="en-US" sz="3400" b="1" u="sng">
                <a:solidFill>
                  <a:srgbClr val="C00000"/>
                </a:solidFill>
                <a:latin typeface="Arial" panose="020B0604020202020204" pitchFamily="34" charset="0"/>
                <a:cs typeface="Arial" panose="020B0604020202020204" pitchFamily="34" charset="0"/>
              </a:rPr>
              <a:t>GỢI Ý TRẢ LỜI</a:t>
            </a:r>
            <a:r>
              <a:rPr lang="en-US" sz="3400" b="1">
                <a:solidFill>
                  <a:srgbClr val="C00000"/>
                </a:solidFill>
                <a:latin typeface="Arial" panose="020B0604020202020204" pitchFamily="34" charset="0"/>
                <a:cs typeface="Arial" panose="020B0604020202020204" pitchFamily="34" charset="0"/>
              </a:rPr>
              <a:t>: NHỮNG KHÓ KHĂN, THUẬN LỢI KHI EM PHẤN ĐẤU TUÂN THỦ NỘI QUY, QUY ĐỊNH VÀ CÁCH KHẮC PHỤC KHÓ KHĂN</a:t>
            </a:r>
          </a:p>
        </p:txBody>
      </p:sp>
      <p:graphicFrame>
        <p:nvGraphicFramePr>
          <p:cNvPr id="5" name="Table 4">
            <a:extLst>
              <a:ext uri="{FF2B5EF4-FFF2-40B4-BE49-F238E27FC236}">
                <a16:creationId xmlns:a16="http://schemas.microsoft.com/office/drawing/2014/main" id="{B3AF73EE-0651-346A-3F03-2897BD6FB8D2}"/>
              </a:ext>
            </a:extLst>
          </p:cNvPr>
          <p:cNvGraphicFramePr>
            <a:graphicFrameLocks noGrp="1"/>
          </p:cNvGraphicFramePr>
          <p:nvPr>
            <p:extLst>
              <p:ext uri="{D42A27DB-BD31-4B8C-83A1-F6EECF244321}">
                <p14:modId xmlns:p14="http://schemas.microsoft.com/office/powerpoint/2010/main" val="2919951000"/>
              </p:ext>
            </p:extLst>
          </p:nvPr>
        </p:nvGraphicFramePr>
        <p:xfrm>
          <a:off x="685800" y="2431819"/>
          <a:ext cx="16916399" cy="7479624"/>
        </p:xfrm>
        <a:graphic>
          <a:graphicData uri="http://schemas.openxmlformats.org/drawingml/2006/table">
            <a:tbl>
              <a:tblPr firstRow="1" firstCol="1" bandRow="1"/>
              <a:tblGrid>
                <a:gridCol w="6954521">
                  <a:extLst>
                    <a:ext uri="{9D8B030D-6E8A-4147-A177-3AD203B41FA5}">
                      <a16:colId xmlns:a16="http://schemas.microsoft.com/office/drawing/2014/main" val="2622584991"/>
                    </a:ext>
                  </a:extLst>
                </a:gridCol>
                <a:gridCol w="4661408">
                  <a:extLst>
                    <a:ext uri="{9D8B030D-6E8A-4147-A177-3AD203B41FA5}">
                      <a16:colId xmlns:a16="http://schemas.microsoft.com/office/drawing/2014/main" val="2384658541"/>
                    </a:ext>
                  </a:extLst>
                </a:gridCol>
                <a:gridCol w="5300470">
                  <a:extLst>
                    <a:ext uri="{9D8B030D-6E8A-4147-A177-3AD203B41FA5}">
                      <a16:colId xmlns:a16="http://schemas.microsoft.com/office/drawing/2014/main" val="1974332674"/>
                    </a:ext>
                  </a:extLst>
                </a:gridCol>
              </a:tblGrid>
              <a:tr h="985580">
                <a:tc>
                  <a:txBody>
                    <a:bodyPr/>
                    <a:lstStyle/>
                    <a:p>
                      <a:pPr marL="0" marR="0" algn="ctr">
                        <a:lnSpc>
                          <a:spcPct val="100000"/>
                        </a:lnSpc>
                        <a:spcBef>
                          <a:spcPts val="100"/>
                        </a:spcBef>
                        <a:spcAft>
                          <a:spcPts val="100"/>
                        </a:spcAft>
                      </a:pPr>
                      <a:r>
                        <a:rPr lang="en-US" sz="3400" b="1">
                          <a:effectLst/>
                          <a:latin typeface="Arial" panose="020B0604020202020204" pitchFamily="34" charset="0"/>
                          <a:ea typeface="Calibri" panose="020F0502020204030204" pitchFamily="34" charset="0"/>
                          <a:cs typeface="Arial" panose="020B0604020202020204" pitchFamily="34" charset="0"/>
                        </a:rPr>
                        <a:t>Thuận lợi</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0000"/>
                        </a:lnSpc>
                        <a:spcBef>
                          <a:spcPts val="100"/>
                        </a:spcBef>
                        <a:spcAft>
                          <a:spcPts val="100"/>
                        </a:spcAft>
                      </a:pPr>
                      <a:r>
                        <a:rPr lang="en-US" sz="3400" b="1">
                          <a:effectLst/>
                          <a:latin typeface="Arial" panose="020B0604020202020204" pitchFamily="34" charset="0"/>
                          <a:ea typeface="Calibri" panose="020F0502020204030204" pitchFamily="34" charset="0"/>
                          <a:cs typeface="Arial" panose="020B0604020202020204" pitchFamily="34" charset="0"/>
                        </a:rPr>
                        <a:t>Khó khăn</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0000"/>
                        </a:lnSpc>
                        <a:spcBef>
                          <a:spcPts val="100"/>
                        </a:spcBef>
                        <a:spcAft>
                          <a:spcPts val="100"/>
                        </a:spcAft>
                      </a:pPr>
                      <a:r>
                        <a:rPr lang="en-US" sz="3400" b="1">
                          <a:effectLst/>
                          <a:latin typeface="Arial" panose="020B0604020202020204" pitchFamily="34" charset="0"/>
                          <a:ea typeface="Calibri" panose="020F0502020204030204" pitchFamily="34" charset="0"/>
                          <a:cs typeface="Arial" panose="020B0604020202020204" pitchFamily="34" charset="0"/>
                        </a:rPr>
                        <a:t>Cách khắc phục</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3086475"/>
                  </a:ext>
                </a:extLst>
              </a:tr>
              <a:tr h="6494044">
                <a:tc>
                  <a:txBody>
                    <a:bodyPr/>
                    <a:lstStyle/>
                    <a:p>
                      <a:pPr marL="457200" marR="0" indent="-457200" algn="just">
                        <a:lnSpc>
                          <a:spcPct val="150000"/>
                        </a:lnSpc>
                        <a:spcBef>
                          <a:spcPts val="100"/>
                        </a:spcBef>
                        <a:spcAft>
                          <a:spcPts val="100"/>
                        </a:spcAft>
                        <a:buFont typeface="Arial" panose="020B0604020202020204" pitchFamily="34" charset="0"/>
                        <a:buChar char="•"/>
                      </a:pPr>
                      <a:r>
                        <a:rPr lang="vi-VN" sz="3200">
                          <a:effectLst/>
                          <a:latin typeface="Arial" panose="020B0604020202020204" pitchFamily="34" charset="0"/>
                          <a:ea typeface="Calibri" panose="020F0502020204030204" pitchFamily="34" charset="0"/>
                          <a:cs typeface="Arial" panose="020B0604020202020204" pitchFamily="34" charset="0"/>
                        </a:rPr>
                        <a:t>Là những hoạt động thường xuyên, diễn ra thường xuyên dễ tạo thói quen.</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Arial" panose="020B0604020202020204" pitchFamily="34" charset="0"/>
                        <a:buChar char="•"/>
                      </a:pPr>
                      <a:r>
                        <a:rPr lang="vi-VN" sz="3200">
                          <a:effectLst/>
                          <a:latin typeface="Arial" panose="020B0604020202020204" pitchFamily="34" charset="0"/>
                          <a:ea typeface="Calibri" panose="020F0502020204030204" pitchFamily="34" charset="0"/>
                          <a:cs typeface="Arial" panose="020B0604020202020204" pitchFamily="34" charset="0"/>
                        </a:rPr>
                        <a:t>Dễ thích nghi.</a:t>
                      </a:r>
                    </a:p>
                    <a:p>
                      <a:pPr marL="457200" marR="0" indent="-457200" algn="just">
                        <a:lnSpc>
                          <a:spcPct val="150000"/>
                        </a:lnSpc>
                        <a:spcBef>
                          <a:spcPts val="100"/>
                        </a:spcBef>
                        <a:spcAft>
                          <a:spcPts val="100"/>
                        </a:spcAft>
                        <a:buFont typeface="Arial" panose="020B0604020202020204" pitchFamily="34" charset="0"/>
                        <a:buChar char="•"/>
                      </a:pPr>
                      <a:r>
                        <a:rPr lang="vi-VN" sz="3200">
                          <a:effectLst/>
                          <a:latin typeface="Arial" panose="020B0604020202020204" pitchFamily="34" charset="0"/>
                          <a:ea typeface="Calibri" panose="020F0502020204030204" pitchFamily="34" charset="0"/>
                          <a:cs typeface="Arial" panose="020B0604020202020204" pitchFamily="34" charset="0"/>
                        </a:rPr>
                        <a:t>Được bạn bè và thầy cô hỗ trợ trong suốt quá trình thực hiện.</a:t>
                      </a:r>
                    </a:p>
                    <a:p>
                      <a:pPr marL="457200" marR="0" indent="-457200" algn="just">
                        <a:lnSpc>
                          <a:spcPct val="150000"/>
                        </a:lnSpc>
                        <a:spcBef>
                          <a:spcPts val="100"/>
                        </a:spcBef>
                        <a:spcAft>
                          <a:spcPts val="100"/>
                        </a:spcAft>
                        <a:buFont typeface="Arial" panose="020B0604020202020204" pitchFamily="34" charset="0"/>
                        <a:buChar char="•"/>
                      </a:pPr>
                      <a:r>
                        <a:rPr lang="vi-VN" sz="3200">
                          <a:effectLst/>
                          <a:latin typeface="Arial" panose="020B0604020202020204" pitchFamily="34" charset="0"/>
                          <a:ea typeface="Calibri" panose="020F0502020204030204" pitchFamily="34" charset="0"/>
                          <a:cs typeface="Arial" panose="020B0604020202020204" pitchFamily="34" charset="0"/>
                        </a:rPr>
                        <a:t>Thực hiện trong một môi trường mọi người luôn hòa đồng với nhau</a:t>
                      </a:r>
                      <a:r>
                        <a:rPr lang="en-US" sz="3200">
                          <a:effectLst/>
                          <a:latin typeface="Arial" panose="020B0604020202020204" pitchFamily="34" charset="0"/>
                          <a:ea typeface="Calibri" panose="020F0502020204030204" pitchFamily="34" charset="0"/>
                          <a:cs typeface="Arial" panose="020B0604020202020204" pitchFamily="34" charset="0"/>
                        </a:rPr>
                        <a:t>.</a:t>
                      </a:r>
                      <a:endParaRPr lang="vi-VN"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457200" marR="0" indent="-457200" algn="just">
                        <a:lnSpc>
                          <a:spcPct val="150000"/>
                        </a:lnSpc>
                        <a:spcBef>
                          <a:spcPts val="100"/>
                        </a:spcBef>
                        <a:spcAft>
                          <a:spcPts val="100"/>
                        </a:spcAft>
                        <a:buFont typeface="Arial" panose="020B0604020202020204" pitchFamily="34" charset="0"/>
                        <a:buChar char="•"/>
                      </a:pPr>
                      <a:r>
                        <a:rPr lang="en-US" sz="3200">
                          <a:effectLst/>
                          <a:latin typeface="Arial" panose="020B0604020202020204" pitchFamily="34" charset="0"/>
                          <a:ea typeface="Calibri" panose="020F0502020204030204" pitchFamily="34" charset="0"/>
                          <a:cs typeface="Arial" panose="020B0604020202020204" pitchFamily="34" charset="0"/>
                        </a:rPr>
                        <a:t>Đòi hỏi sự kiên trì.</a:t>
                      </a:r>
                    </a:p>
                    <a:p>
                      <a:pPr marL="457200" marR="0" indent="-457200" algn="just">
                        <a:lnSpc>
                          <a:spcPct val="150000"/>
                        </a:lnSpc>
                        <a:spcBef>
                          <a:spcPts val="100"/>
                        </a:spcBef>
                        <a:spcAft>
                          <a:spcPts val="100"/>
                        </a:spcAft>
                        <a:buFont typeface="Arial" panose="020B0604020202020204" pitchFamily="34" charset="0"/>
                        <a:buChar char="•"/>
                      </a:pPr>
                      <a:r>
                        <a:rPr lang="en-US" sz="3200">
                          <a:effectLst/>
                          <a:latin typeface="Arial" panose="020B0604020202020204" pitchFamily="34" charset="0"/>
                          <a:ea typeface="Calibri" panose="020F0502020204030204" pitchFamily="34" charset="0"/>
                          <a:cs typeface="Arial" panose="020B0604020202020204" pitchFamily="34" charset="0"/>
                        </a:rPr>
                        <a:t>Hoạt động rèn luyện lâu dài.</a:t>
                      </a:r>
                    </a:p>
                    <a:p>
                      <a:pPr marL="457200" marR="0" indent="-457200" algn="just">
                        <a:lnSpc>
                          <a:spcPct val="150000"/>
                        </a:lnSpc>
                        <a:spcBef>
                          <a:spcPts val="100"/>
                        </a:spcBef>
                        <a:spcAft>
                          <a:spcPts val="100"/>
                        </a:spcAft>
                        <a:buFont typeface="Arial" panose="020B0604020202020204" pitchFamily="34" charset="0"/>
                        <a:buChar char="•"/>
                      </a:pPr>
                      <a:r>
                        <a:rPr lang="en-US" sz="3200">
                          <a:effectLst/>
                          <a:latin typeface="Arial" panose="020B0604020202020204" pitchFamily="34" charset="0"/>
                          <a:ea typeface="Calibri" panose="020F0502020204030204" pitchFamily="34" charset="0"/>
                          <a:cs typeface="Arial" panose="020B0604020202020204" pitchFamily="34" charset="0"/>
                        </a:rPr>
                        <a:t>Đôi khi gặp lỗi nhỏ.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457200" marR="0" indent="-457200" algn="just">
                        <a:lnSpc>
                          <a:spcPct val="150000"/>
                        </a:lnSpc>
                        <a:spcBef>
                          <a:spcPts val="100"/>
                        </a:spcBef>
                        <a:spcAft>
                          <a:spcPts val="100"/>
                        </a:spcAft>
                        <a:buFont typeface="Arial" panose="020B0604020202020204" pitchFamily="34" charset="0"/>
                        <a:buChar char="•"/>
                      </a:pPr>
                      <a:r>
                        <a:rPr lang="en-US" sz="3200">
                          <a:effectLst/>
                          <a:latin typeface="Arial" panose="020B0604020202020204" pitchFamily="34" charset="0"/>
                          <a:ea typeface="Calibri" panose="020F0502020204030204" pitchFamily="34" charset="0"/>
                          <a:cs typeface="Arial" panose="020B0604020202020204" pitchFamily="34" charset="0"/>
                        </a:rPr>
                        <a:t>Thực hành mỗi ngày.</a:t>
                      </a:r>
                    </a:p>
                    <a:p>
                      <a:pPr marL="457200" marR="0" indent="-457200" algn="just">
                        <a:lnSpc>
                          <a:spcPct val="150000"/>
                        </a:lnSpc>
                        <a:spcBef>
                          <a:spcPts val="100"/>
                        </a:spcBef>
                        <a:spcAft>
                          <a:spcPts val="100"/>
                        </a:spcAft>
                        <a:buFont typeface="Arial" panose="020B0604020202020204" pitchFamily="34" charset="0"/>
                        <a:buChar char="•"/>
                      </a:pPr>
                      <a:r>
                        <a:rPr lang="en-US" sz="3200">
                          <a:effectLst/>
                          <a:latin typeface="Arial" panose="020B0604020202020204" pitchFamily="34" charset="0"/>
                          <a:ea typeface="Calibri" panose="020F0502020204030204" pitchFamily="34" charset="0"/>
                          <a:cs typeface="Arial" panose="020B0604020202020204" pitchFamily="34" charset="0"/>
                        </a:rPr>
                        <a:t>Giữ tinh thần tích cực và kiên trì.</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02832040"/>
                  </a:ext>
                </a:extLst>
              </a:tr>
            </a:tbl>
          </a:graphicData>
        </a:graphic>
      </p:graphicFrame>
    </p:spTree>
    <p:extLst>
      <p:ext uri="{BB962C8B-B14F-4D97-AF65-F5344CB8AC3E}">
        <p14:creationId xmlns:p14="http://schemas.microsoft.com/office/powerpoint/2010/main" val="1951099637"/>
      </p:ext>
    </p:extLst>
  </p:cSld>
  <p:clrMapOvr>
    <a:masterClrMapping/>
  </p:clrMapOvr>
  <p:transition spd="med">
    <p:wip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4" name="Freeform 4"/>
          <p:cNvSpPr/>
          <p:nvPr/>
        </p:nvSpPr>
        <p:spPr>
          <a:xfrm rot="611697">
            <a:off x="16792759" y="-188207"/>
            <a:ext cx="1946054" cy="2220601"/>
          </a:xfrm>
          <a:custGeom>
            <a:avLst/>
            <a:gdLst/>
            <a:ahLst/>
            <a:cxnLst/>
            <a:rect l="l" t="t" r="r" b="b"/>
            <a:pathLst>
              <a:path w="1946054" h="2220601">
                <a:moveTo>
                  <a:pt x="0" y="0"/>
                </a:moveTo>
                <a:lnTo>
                  <a:pt x="1946053" y="0"/>
                </a:lnTo>
                <a:lnTo>
                  <a:pt x="1946053" y="2220600"/>
                </a:lnTo>
                <a:lnTo>
                  <a:pt x="0" y="2220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304800" y="-342901"/>
            <a:ext cx="1914691" cy="1874802"/>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0" y="8648700"/>
            <a:ext cx="2167193" cy="1896294"/>
          </a:xfrm>
          <a:custGeom>
            <a:avLst/>
            <a:gdLst/>
            <a:ahLst/>
            <a:cxnLst/>
            <a:rect l="l" t="t" r="r" b="b"/>
            <a:pathLst>
              <a:path w="2167193" h="1896294">
                <a:moveTo>
                  <a:pt x="0" y="0"/>
                </a:moveTo>
                <a:lnTo>
                  <a:pt x="2167192" y="0"/>
                </a:lnTo>
                <a:lnTo>
                  <a:pt x="2167192" y="1896294"/>
                </a:lnTo>
                <a:lnTo>
                  <a:pt x="0" y="1896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2181114" y="2524439"/>
            <a:ext cx="6096000" cy="7762561"/>
          </a:xfrm>
          <a:custGeom>
            <a:avLst/>
            <a:gdLst/>
            <a:ahLst/>
            <a:cxnLst/>
            <a:rect l="l" t="t" r="r" b="b"/>
            <a:pathLst>
              <a:path w="4681783" h="5760583">
                <a:moveTo>
                  <a:pt x="0" y="0"/>
                </a:moveTo>
                <a:lnTo>
                  <a:pt x="4681783" y="0"/>
                </a:lnTo>
                <a:lnTo>
                  <a:pt x="4681783" y="5760583"/>
                </a:lnTo>
                <a:lnTo>
                  <a:pt x="0" y="57605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TextBox 20">
            <a:extLst>
              <a:ext uri="{FF2B5EF4-FFF2-40B4-BE49-F238E27FC236}">
                <a16:creationId xmlns:a16="http://schemas.microsoft.com/office/drawing/2014/main" id="{A19A8CF5-E011-BEB1-AEDB-AE302BBCEFC7}"/>
              </a:ext>
            </a:extLst>
          </p:cNvPr>
          <p:cNvSpPr txBox="1"/>
          <p:nvPr/>
        </p:nvSpPr>
        <p:spPr>
          <a:xfrm>
            <a:off x="625331" y="2705100"/>
            <a:ext cx="11555783" cy="5547865"/>
          </a:xfrm>
          <a:prstGeom prst="rect">
            <a:avLst/>
          </a:prstGeom>
        </p:spPr>
        <p:txBody>
          <a:bodyPr wrap="square" lIns="0" tIns="0" rIns="0" bIns="0" rtlCol="0" anchor="t">
            <a:spAutoFit/>
          </a:bodyPr>
          <a:lstStyle/>
          <a:p>
            <a:pPr algn="ctr">
              <a:lnSpc>
                <a:spcPct val="150000"/>
              </a:lnSpc>
            </a:pPr>
            <a:r>
              <a:rPr lang="vi-VN" sz="6200" b="1">
                <a:solidFill>
                  <a:srgbClr val="C00000"/>
                </a:solidFill>
                <a:latin typeface="Arial" panose="020B0604020202020204" pitchFamily="34" charset="0"/>
                <a:ea typeface="Calibri" panose="020F0502020204030204" pitchFamily="34" charset="0"/>
                <a:cs typeface="Arial" panose="020B0604020202020204" pitchFamily="34" charset="0"/>
              </a:rPr>
              <a:t>Hoạt động</a:t>
            </a:r>
            <a:r>
              <a:rPr lang="en-US" sz="6200" b="1">
                <a:solidFill>
                  <a:srgbClr val="C00000"/>
                </a:solidFill>
                <a:latin typeface="Arial" panose="020B0604020202020204" pitchFamily="34" charset="0"/>
                <a:ea typeface="Calibri" panose="020F0502020204030204" pitchFamily="34" charset="0"/>
                <a:cs typeface="Arial" panose="020B0604020202020204" pitchFamily="34" charset="0"/>
              </a:rPr>
              <a:t> 3</a:t>
            </a:r>
            <a:r>
              <a:rPr lang="vi-VN" sz="62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2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200" b="1">
                <a:solidFill>
                  <a:srgbClr val="C00000"/>
                </a:solidFill>
                <a:latin typeface="Arial" panose="020B0604020202020204" pitchFamily="34" charset="0"/>
                <a:ea typeface="Calibri" panose="020F0502020204030204" pitchFamily="34" charset="0"/>
                <a:cs typeface="Arial" panose="020B0604020202020204" pitchFamily="34" charset="0"/>
              </a:rPr>
              <a:t>Thể hiện sự tuân thủ nội quy, quy định của nhóm, lớp và nhà trường</a:t>
            </a:r>
            <a:endParaRPr lang="vi-VN" sz="62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606132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17318573" y="9281273"/>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01583" y="-158720"/>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E5DE187-23E6-6F39-746F-E5C7125593DF}"/>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3A9344B-5F8D-07E4-428C-0279B8B6F7DD}"/>
              </a:ext>
            </a:extLst>
          </p:cNvPr>
          <p:cNvSpPr txBox="1"/>
          <p:nvPr/>
        </p:nvSpPr>
        <p:spPr>
          <a:xfrm>
            <a:off x="2356861" y="631579"/>
            <a:ext cx="14211196"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Đóng vai thể hiện sự tuân thủ quy định của nhóm, lớp trong các tình huống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73655483-2CDA-A8F5-5D9C-5A91E310DB52}"/>
              </a:ext>
            </a:extLst>
          </p:cNvPr>
          <p:cNvGrpSpPr/>
          <p:nvPr/>
        </p:nvGrpSpPr>
        <p:grpSpPr>
          <a:xfrm>
            <a:off x="309434" y="3056867"/>
            <a:ext cx="17429609" cy="1923222"/>
            <a:chOff x="84480" y="2307211"/>
            <a:chExt cx="17429609" cy="1923222"/>
          </a:xfrm>
        </p:grpSpPr>
        <p:sp>
          <p:nvSpPr>
            <p:cNvPr id="30" name="TextBox 29">
              <a:extLst>
                <a:ext uri="{FF2B5EF4-FFF2-40B4-BE49-F238E27FC236}">
                  <a16:creationId xmlns:a16="http://schemas.microsoft.com/office/drawing/2014/main" id="{90B3B54D-4467-1EAC-2489-A1D019C363D2}"/>
                </a:ext>
              </a:extLst>
            </p:cNvPr>
            <p:cNvSpPr txBox="1"/>
            <p:nvPr/>
          </p:nvSpPr>
          <p:spPr>
            <a:xfrm>
              <a:off x="1740688" y="2307211"/>
              <a:ext cx="15773401" cy="1923222"/>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chemeClr val="tx2">
                      <a:lumMod val="50000"/>
                    </a:schemeClr>
                  </a:solidFill>
                  <a:latin typeface="Arial" panose="020B0604020202020204" pitchFamily="34" charset="0"/>
                  <a:cs typeface="Arial" panose="020B0604020202020204" pitchFamily="34" charset="0"/>
                </a:rPr>
                <a:t>HOẠT ĐỘNG NHÓM: </a:t>
              </a:r>
              <a:r>
                <a:rPr lang="en-US" sz="3800">
                  <a:latin typeface="Arial" panose="020B0604020202020204" pitchFamily="34" charset="0"/>
                  <a:cs typeface="Arial" panose="020B0604020202020204" pitchFamily="34" charset="0"/>
                </a:rPr>
                <a:t>Cả lớp chia thành 4 nhóm (2 nhóm thực hiện 1 nhiệm vụ), các nhóm đọc tình huống </a:t>
              </a:r>
              <a:r>
                <a:rPr lang="en-US" sz="3800" i="1">
                  <a:latin typeface="Arial" panose="020B0604020202020204" pitchFamily="34" charset="0"/>
                  <a:cs typeface="Arial" panose="020B0604020202020204" pitchFamily="34" charset="0"/>
                </a:rPr>
                <a:t>(SHS – tr.9) </a:t>
              </a:r>
              <a:r>
                <a:rPr lang="en-US" sz="3800">
                  <a:latin typeface="Arial" panose="020B0604020202020204" pitchFamily="34" charset="0"/>
                  <a:cs typeface="Arial" panose="020B0604020202020204" pitchFamily="34" charset="0"/>
                </a:rPr>
                <a:t>để thực hiện yêu cầu: </a:t>
              </a:r>
              <a:endParaRPr lang="vi-VN" sz="3800">
                <a:latin typeface="Arial" panose="020B0604020202020204" pitchFamily="34" charset="0"/>
                <a:cs typeface="Arial" panose="020B0604020202020204" pitchFamily="34" charset="0"/>
              </a:endParaRPr>
            </a:p>
          </p:txBody>
        </p:sp>
        <p:pic>
          <p:nvPicPr>
            <p:cNvPr id="31" name="Picture 9">
              <a:extLst>
                <a:ext uri="{FF2B5EF4-FFF2-40B4-BE49-F238E27FC236}">
                  <a16:creationId xmlns:a16="http://schemas.microsoft.com/office/drawing/2014/main" id="{02347D55-E499-910A-065C-A125CA81962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480" y="2395184"/>
              <a:ext cx="1559816" cy="1752601"/>
            </a:xfrm>
            <a:prstGeom prst="rect">
              <a:avLst/>
            </a:prstGeom>
          </p:spPr>
        </p:pic>
      </p:grpSp>
      <p:grpSp>
        <p:nvGrpSpPr>
          <p:cNvPr id="32" name="Group 31">
            <a:extLst>
              <a:ext uri="{FF2B5EF4-FFF2-40B4-BE49-F238E27FC236}">
                <a16:creationId xmlns:a16="http://schemas.microsoft.com/office/drawing/2014/main" id="{57DD9254-FEA8-0AF0-AAD6-B2FBC1E5CAE3}"/>
              </a:ext>
            </a:extLst>
          </p:cNvPr>
          <p:cNvGrpSpPr/>
          <p:nvPr/>
        </p:nvGrpSpPr>
        <p:grpSpPr>
          <a:xfrm>
            <a:off x="6001429" y="4980089"/>
            <a:ext cx="6285142" cy="1489814"/>
            <a:chOff x="3029863" y="1823688"/>
            <a:chExt cx="12362538" cy="1262412"/>
          </a:xfrm>
        </p:grpSpPr>
        <p:cxnSp>
          <p:nvCxnSpPr>
            <p:cNvPr id="33" name="Straight Connector 32">
              <a:extLst>
                <a:ext uri="{FF2B5EF4-FFF2-40B4-BE49-F238E27FC236}">
                  <a16:creationId xmlns:a16="http://schemas.microsoft.com/office/drawing/2014/main" id="{059B738D-F1B3-CCAC-CE0B-D18441A722C4}"/>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C64E86B-ED18-FBEA-3CBA-2CD4E9314CD2}"/>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34FA9A0-E88E-2743-482C-5034D796EB20}"/>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BD8481-0664-07FC-F87E-9790AA954FB1}"/>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48EA8D65-D75A-F76C-3E5B-1F231C44BF2D}"/>
              </a:ext>
            </a:extLst>
          </p:cNvPr>
          <p:cNvSpPr/>
          <p:nvPr/>
        </p:nvSpPr>
        <p:spPr>
          <a:xfrm>
            <a:off x="1072788" y="6469895"/>
            <a:ext cx="7309210" cy="2911624"/>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1"/>
                </a:solidFill>
                <a:latin typeface="Arial" panose="020B0604020202020204" pitchFamily="34" charset="0"/>
                <a:cs typeface="Arial" panose="020B0604020202020204" pitchFamily="34" charset="0"/>
              </a:rPr>
              <a:t>Nhóm 1, 2: </a:t>
            </a:r>
            <a:endParaRPr lang="en-US" sz="3800" b="1">
              <a:solidFill>
                <a:schemeClr val="tx1"/>
              </a:solidFill>
              <a:latin typeface="Arial" panose="020B0604020202020204" pitchFamily="34" charset="0"/>
              <a:cs typeface="Arial" panose="020B0604020202020204" pitchFamily="34" charset="0"/>
            </a:endParaRPr>
          </a:p>
          <a:p>
            <a:pPr algn="ctr">
              <a:lnSpc>
                <a:spcPct val="150000"/>
              </a:lnSpc>
            </a:pPr>
            <a:r>
              <a:rPr lang="vi-VN" sz="3800">
                <a:solidFill>
                  <a:schemeClr val="tx1"/>
                </a:solidFill>
                <a:latin typeface="Arial" panose="020B0604020202020204" pitchFamily="34" charset="0"/>
                <a:cs typeface="Arial" panose="020B0604020202020204" pitchFamily="34" charset="0"/>
              </a:rPr>
              <a:t>Đóng vai xử lí </a:t>
            </a:r>
            <a:r>
              <a:rPr lang="en-US" sz="3800" i="1">
                <a:solidFill>
                  <a:schemeClr val="tx1"/>
                </a:solidFill>
                <a:latin typeface="Arial" panose="020B0604020202020204" pitchFamily="34" charset="0"/>
                <a:cs typeface="Arial" panose="020B0604020202020204" pitchFamily="34" charset="0"/>
              </a:rPr>
              <a:t>T</a:t>
            </a:r>
            <a:r>
              <a:rPr lang="vi-VN" sz="3800" i="1">
                <a:solidFill>
                  <a:schemeClr val="tx1"/>
                </a:solidFill>
                <a:latin typeface="Arial" panose="020B0604020202020204" pitchFamily="34" charset="0"/>
                <a:cs typeface="Arial" panose="020B0604020202020204" pitchFamily="34" charset="0"/>
              </a:rPr>
              <a:t>ình huống 1</a:t>
            </a:r>
            <a:endParaRPr lang="en-US" sz="3800" i="1" dirty="0">
              <a:solidFill>
                <a:schemeClr val="tx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90A87276-ED00-A14C-5AF0-90D7D46052C9}"/>
              </a:ext>
            </a:extLst>
          </p:cNvPr>
          <p:cNvSpPr/>
          <p:nvPr/>
        </p:nvSpPr>
        <p:spPr>
          <a:xfrm>
            <a:off x="9601203" y="6469895"/>
            <a:ext cx="7614008" cy="2911624"/>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1"/>
                </a:solidFill>
                <a:latin typeface="Arial" panose="020B0604020202020204" pitchFamily="34" charset="0"/>
                <a:cs typeface="Arial" panose="020B0604020202020204" pitchFamily="34" charset="0"/>
              </a:rPr>
              <a:t>Nhóm 3, 4: </a:t>
            </a:r>
            <a:endParaRPr lang="en-US" sz="3800" b="1">
              <a:solidFill>
                <a:schemeClr val="tx1"/>
              </a:solidFill>
              <a:latin typeface="Arial" panose="020B0604020202020204" pitchFamily="34" charset="0"/>
              <a:cs typeface="Arial" panose="020B0604020202020204" pitchFamily="34" charset="0"/>
            </a:endParaRPr>
          </a:p>
          <a:p>
            <a:pPr algn="ctr">
              <a:lnSpc>
                <a:spcPct val="150000"/>
              </a:lnSpc>
            </a:pPr>
            <a:r>
              <a:rPr lang="vi-VN" sz="3800">
                <a:solidFill>
                  <a:schemeClr val="tx1"/>
                </a:solidFill>
                <a:latin typeface="Arial" panose="020B0604020202020204" pitchFamily="34" charset="0"/>
                <a:cs typeface="Arial" panose="020B0604020202020204" pitchFamily="34" charset="0"/>
              </a:rPr>
              <a:t>Đóng vai xử lí </a:t>
            </a:r>
            <a:r>
              <a:rPr lang="en-US" sz="3800" i="1">
                <a:solidFill>
                  <a:schemeClr val="tx1"/>
                </a:solidFill>
                <a:latin typeface="Arial" panose="020B0604020202020204" pitchFamily="34" charset="0"/>
                <a:cs typeface="Arial" panose="020B0604020202020204" pitchFamily="34" charset="0"/>
              </a:rPr>
              <a:t>T</a:t>
            </a:r>
            <a:r>
              <a:rPr lang="vi-VN" sz="3800" i="1">
                <a:solidFill>
                  <a:schemeClr val="tx1"/>
                </a:solidFill>
                <a:latin typeface="Arial" panose="020B0604020202020204" pitchFamily="34" charset="0"/>
                <a:cs typeface="Arial" panose="020B0604020202020204" pitchFamily="34" charset="0"/>
              </a:rPr>
              <a:t>ình huống 2</a:t>
            </a:r>
            <a:endParaRPr lang="en-US" sz="38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75817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0-#ppt_w/2"/>
                                          </p:val>
                                        </p:tav>
                                        <p:tav tm="100000">
                                          <p:val>
                                            <p:strVal val="#ppt_x"/>
                                          </p:val>
                                        </p:tav>
                                      </p:tavLst>
                                    </p:anim>
                                    <p:anim calcmode="lin" valueType="num">
                                      <p:cBhvr additive="base">
                                        <p:cTn id="22" dur="500" fill="hold"/>
                                        <p:tgtEl>
                                          <p:spTgt spid="37"/>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500" fill="hold"/>
                                        <p:tgtEl>
                                          <p:spTgt spid="38"/>
                                        </p:tgtEl>
                                        <p:attrNameLst>
                                          <p:attrName>ppt_x</p:attrName>
                                        </p:attrNameLst>
                                      </p:cBhvr>
                                      <p:tavLst>
                                        <p:tav tm="0">
                                          <p:val>
                                            <p:strVal val="1+#ppt_w/2"/>
                                          </p:val>
                                        </p:tav>
                                        <p:tav tm="100000">
                                          <p:val>
                                            <p:strVal val="#ppt_x"/>
                                          </p:val>
                                        </p:tav>
                                      </p:tavLst>
                                    </p:anim>
                                    <p:anim calcmode="lin" valueType="num">
                                      <p:cBhvr additive="base">
                                        <p:cTn id="27"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7" grpId="0" animBg="1"/>
      <p:bldP spid="3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36248" y="51498"/>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7087147" y="9487511"/>
            <a:ext cx="805024" cy="683625"/>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5">
            <a:extLst>
              <a:ext uri="{FF2B5EF4-FFF2-40B4-BE49-F238E27FC236}">
                <a16:creationId xmlns:a16="http://schemas.microsoft.com/office/drawing/2014/main" id="{A187952D-18F2-3D6D-17C8-E90E05916E2A}"/>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B6A14C1-4504-2130-97BD-C02673467154}"/>
              </a:ext>
            </a:extLst>
          </p:cNvPr>
          <p:cNvSpPr txBox="1"/>
          <p:nvPr/>
        </p:nvSpPr>
        <p:spPr>
          <a:xfrm>
            <a:off x="1197101" y="475006"/>
            <a:ext cx="15691046"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i="1">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C30558A3-E1F7-5349-87FA-13E413149CFB}"/>
              </a:ext>
            </a:extLst>
          </p:cNvPr>
          <p:cNvSpPr/>
          <p:nvPr/>
        </p:nvSpPr>
        <p:spPr>
          <a:xfrm>
            <a:off x="940580" y="1550670"/>
            <a:ext cx="16718844" cy="2961418"/>
          </a:xfrm>
          <a:prstGeom prst="roundRect">
            <a:avLst/>
          </a:prstGeom>
          <a:solidFill>
            <a:srgbClr val="F0ECF4"/>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b="1">
                <a:solidFill>
                  <a:schemeClr val="tx1"/>
                </a:solidFill>
                <a:latin typeface="Arial" panose="020B0604020202020204" pitchFamily="34" charset="0"/>
                <a:cs typeface="Arial" panose="020B0604020202020204" pitchFamily="34" charset="0"/>
              </a:rPr>
              <a:t>Tình huống </a:t>
            </a:r>
            <a:r>
              <a:rPr lang="en-US" sz="3400" b="1">
                <a:solidFill>
                  <a:schemeClr val="tx1"/>
                </a:solidFill>
                <a:latin typeface="Arial" panose="020B0604020202020204" pitchFamily="34" charset="0"/>
                <a:cs typeface="Arial" panose="020B0604020202020204" pitchFamily="34" charset="0"/>
              </a:rPr>
              <a:t>1</a:t>
            </a:r>
            <a:r>
              <a:rPr lang="vi-VN" sz="3400" b="1">
                <a:solidFill>
                  <a:schemeClr val="tx1"/>
                </a:solidFill>
                <a:latin typeface="Arial" panose="020B0604020202020204" pitchFamily="34" charset="0"/>
                <a:cs typeface="Arial" panose="020B0604020202020204" pitchFamily="34" charset="0"/>
              </a:rPr>
              <a:t>: </a:t>
            </a:r>
            <a:r>
              <a:rPr lang="en-US" sz="3400">
                <a:solidFill>
                  <a:schemeClr val="tx1"/>
                </a:solidFill>
                <a:latin typeface="Arial" panose="020B0604020202020204" pitchFamily="34" charset="0"/>
                <a:cs typeface="Arial" panose="020B0604020202020204" pitchFamily="34" charset="0"/>
              </a:rPr>
              <a:t>Nhóm của B đang thảo luận cách thức hợp tác để hoàn thành nhiệm vụ được phân công. B luôn nói rằng mình không thể thực hiện nhiệm vụ nhóm giao với lí do bận học và nhà xa. B bị các bạn phản đối kịch liệt vì thiếu tinh thần tập thể.</a:t>
            </a:r>
          </a:p>
        </p:txBody>
      </p:sp>
      <p:grpSp>
        <p:nvGrpSpPr>
          <p:cNvPr id="12" name="Group 11">
            <a:extLst>
              <a:ext uri="{FF2B5EF4-FFF2-40B4-BE49-F238E27FC236}">
                <a16:creationId xmlns:a16="http://schemas.microsoft.com/office/drawing/2014/main" id="{A4C4EBBA-C37F-C89C-EDE8-2A81E70AD017}"/>
              </a:ext>
            </a:extLst>
          </p:cNvPr>
          <p:cNvGrpSpPr/>
          <p:nvPr/>
        </p:nvGrpSpPr>
        <p:grpSpPr>
          <a:xfrm>
            <a:off x="1271365" y="4695825"/>
            <a:ext cx="16456289" cy="895350"/>
            <a:chOff x="844440" y="6004538"/>
            <a:chExt cx="16456289" cy="895350"/>
          </a:xfrm>
        </p:grpSpPr>
        <p:pic>
          <p:nvPicPr>
            <p:cNvPr id="13" name="Graphic 12" descr="Back with solid fill">
              <a:extLst>
                <a:ext uri="{FF2B5EF4-FFF2-40B4-BE49-F238E27FC236}">
                  <a16:creationId xmlns:a16="http://schemas.microsoft.com/office/drawing/2014/main" id="{31E6C3B0-F34B-7992-F55D-855F1E12FB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844440" y="6004538"/>
              <a:ext cx="1193800" cy="895350"/>
            </a:xfrm>
            <a:prstGeom prst="rect">
              <a:avLst/>
            </a:prstGeom>
          </p:spPr>
        </p:pic>
        <p:sp>
          <p:nvSpPr>
            <p:cNvPr id="14" name="TextBox 13">
              <a:extLst>
                <a:ext uri="{FF2B5EF4-FFF2-40B4-BE49-F238E27FC236}">
                  <a16:creationId xmlns:a16="http://schemas.microsoft.com/office/drawing/2014/main" id="{DBE6EBB0-A020-D3FE-0E1B-0E7F7E0BF1E5}"/>
                </a:ext>
              </a:extLst>
            </p:cNvPr>
            <p:cNvSpPr txBox="1"/>
            <p:nvPr/>
          </p:nvSpPr>
          <p:spPr>
            <a:xfrm>
              <a:off x="2038240" y="6129048"/>
              <a:ext cx="15262489" cy="615553"/>
            </a:xfrm>
            <a:prstGeom prst="rect">
              <a:avLst/>
            </a:prstGeom>
            <a:noFill/>
          </p:spPr>
          <p:txBody>
            <a:bodyPr wrap="square">
              <a:spAutoFit/>
            </a:bodyPr>
            <a:lstStyle/>
            <a:p>
              <a:pPr algn="just"/>
              <a:r>
                <a:rPr lang="en-US" sz="3400" b="1" i="1">
                  <a:latin typeface="Arial" panose="020B0604020202020204" pitchFamily="34" charset="0"/>
                  <a:cs typeface="Arial" panose="020B0604020202020204" pitchFamily="34" charset="0"/>
                </a:rPr>
                <a:t>Nếu là B, em xử lí thế nào?</a:t>
              </a:r>
            </a:p>
          </p:txBody>
        </p:sp>
      </p:grpSp>
      <p:sp>
        <p:nvSpPr>
          <p:cNvPr id="23" name="Rectangle: Rounded Corners 22">
            <a:extLst>
              <a:ext uri="{FF2B5EF4-FFF2-40B4-BE49-F238E27FC236}">
                <a16:creationId xmlns:a16="http://schemas.microsoft.com/office/drawing/2014/main" id="{0CFD9966-3829-334B-BEA8-D8637B5D9511}"/>
              </a:ext>
            </a:extLst>
          </p:cNvPr>
          <p:cNvSpPr/>
          <p:nvPr/>
        </p:nvSpPr>
        <p:spPr>
          <a:xfrm>
            <a:off x="940580" y="5715686"/>
            <a:ext cx="16718844" cy="3314577"/>
          </a:xfrm>
          <a:prstGeom prst="roundRect">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b="1">
                <a:solidFill>
                  <a:schemeClr val="tx1"/>
                </a:solidFill>
                <a:latin typeface="Arial" panose="020B0604020202020204" pitchFamily="34" charset="0"/>
                <a:cs typeface="Arial" panose="020B0604020202020204" pitchFamily="34" charset="0"/>
              </a:rPr>
              <a:t>Tình huống </a:t>
            </a:r>
            <a:r>
              <a:rPr lang="en-US" sz="3400" b="1">
                <a:solidFill>
                  <a:schemeClr val="tx1"/>
                </a:solidFill>
                <a:latin typeface="Arial" panose="020B0604020202020204" pitchFamily="34" charset="0"/>
                <a:cs typeface="Arial" panose="020B0604020202020204" pitchFamily="34" charset="0"/>
              </a:rPr>
              <a:t>2</a:t>
            </a:r>
            <a:r>
              <a:rPr lang="vi-VN" sz="3400" b="1">
                <a:solidFill>
                  <a:schemeClr val="tx1"/>
                </a:solidFill>
                <a:latin typeface="Arial" panose="020B0604020202020204" pitchFamily="34" charset="0"/>
                <a:cs typeface="Arial" panose="020B0604020202020204" pitchFamily="34" charset="0"/>
              </a:rPr>
              <a:t>: </a:t>
            </a:r>
            <a:r>
              <a:rPr lang="en-US" sz="3400">
                <a:solidFill>
                  <a:schemeClr val="tx1"/>
                </a:solidFill>
                <a:latin typeface="Arial" panose="020B0604020202020204" pitchFamily="34" charset="0"/>
                <a:cs typeface="Arial" panose="020B0604020202020204" pitchFamily="34" charset="0"/>
              </a:rPr>
              <a:t>Thứ Bảy tuần tới lớp của N tổ chức trò chơi Hái hoa dân chủ trong giờ sinh hoạt lớp. N được giao nhiệm vụ chuẩn bị trước một số dụng cụ. Tuy nhiên, do có việc đột xuất, N thấy mình không thể hoàn thành nhiệm vụ được giao trong thời gian quy định.</a:t>
            </a:r>
          </a:p>
        </p:txBody>
      </p:sp>
      <p:grpSp>
        <p:nvGrpSpPr>
          <p:cNvPr id="24" name="Group 23">
            <a:extLst>
              <a:ext uri="{FF2B5EF4-FFF2-40B4-BE49-F238E27FC236}">
                <a16:creationId xmlns:a16="http://schemas.microsoft.com/office/drawing/2014/main" id="{88131EEA-B903-2FE7-B3C9-096EB14A48C8}"/>
              </a:ext>
            </a:extLst>
          </p:cNvPr>
          <p:cNvGrpSpPr/>
          <p:nvPr/>
        </p:nvGrpSpPr>
        <p:grpSpPr>
          <a:xfrm>
            <a:off x="1271365" y="9154774"/>
            <a:ext cx="8477503" cy="895350"/>
            <a:chOff x="898364" y="5986012"/>
            <a:chExt cx="8477503" cy="895350"/>
          </a:xfrm>
        </p:grpSpPr>
        <p:pic>
          <p:nvPicPr>
            <p:cNvPr id="25" name="Graphic 24" descr="Back with solid fill">
              <a:extLst>
                <a:ext uri="{FF2B5EF4-FFF2-40B4-BE49-F238E27FC236}">
                  <a16:creationId xmlns:a16="http://schemas.microsoft.com/office/drawing/2014/main" id="{D79DF941-F05B-A588-3690-BBB9A81B53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898364" y="5986012"/>
              <a:ext cx="1193800" cy="895350"/>
            </a:xfrm>
            <a:prstGeom prst="rect">
              <a:avLst/>
            </a:prstGeom>
          </p:spPr>
        </p:pic>
        <p:sp>
          <p:nvSpPr>
            <p:cNvPr id="26" name="TextBox 25">
              <a:extLst>
                <a:ext uri="{FF2B5EF4-FFF2-40B4-BE49-F238E27FC236}">
                  <a16:creationId xmlns:a16="http://schemas.microsoft.com/office/drawing/2014/main" id="{7CE772CD-DD6A-E00E-519E-4809190BF9EF}"/>
                </a:ext>
              </a:extLst>
            </p:cNvPr>
            <p:cNvSpPr txBox="1"/>
            <p:nvPr/>
          </p:nvSpPr>
          <p:spPr>
            <a:xfrm>
              <a:off x="2038240" y="6152767"/>
              <a:ext cx="7337627" cy="615553"/>
            </a:xfrm>
            <a:prstGeom prst="rect">
              <a:avLst/>
            </a:prstGeom>
            <a:noFill/>
          </p:spPr>
          <p:txBody>
            <a:bodyPr wrap="square">
              <a:spAutoFit/>
            </a:bodyPr>
            <a:lstStyle/>
            <a:p>
              <a:pPr algn="just"/>
              <a:r>
                <a:rPr lang="en-US" sz="3400" b="1" i="1">
                  <a:latin typeface="Arial" panose="020B0604020202020204" pitchFamily="34" charset="0"/>
                  <a:cs typeface="Arial" panose="020B0604020202020204" pitchFamily="34" charset="0"/>
                </a:rPr>
                <a:t>Nếu là N, em sẽ xử lí thế nào?</a:t>
              </a:r>
            </a:p>
          </p:txBody>
        </p:sp>
      </p:grpSp>
    </p:spTree>
    <p:extLst>
      <p:ext uri="{BB962C8B-B14F-4D97-AF65-F5344CB8AC3E}">
        <p14:creationId xmlns:p14="http://schemas.microsoft.com/office/powerpoint/2010/main" val="33069197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500"/>
                            </p:stCondLst>
                            <p:childTnLst>
                              <p:par>
                                <p:cTn id="23" presetID="16" presetClass="entr" presetSubtype="37"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out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7" name="Freeform 7"/>
          <p:cNvSpPr/>
          <p:nvPr/>
        </p:nvSpPr>
        <p:spPr>
          <a:xfrm>
            <a:off x="16959509" y="19584"/>
            <a:ext cx="1066799" cy="952500"/>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43B8149-A05A-217D-6E92-9AC1C2D23543}"/>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35F16C70-ADAF-0466-0001-029C720A7A51}"/>
              </a:ext>
            </a:extLst>
          </p:cNvPr>
          <p:cNvGrpSpPr/>
          <p:nvPr/>
        </p:nvGrpSpPr>
        <p:grpSpPr>
          <a:xfrm>
            <a:off x="-2971800" y="495834"/>
            <a:ext cx="14981509" cy="1267130"/>
            <a:chOff x="-2639554" y="259061"/>
            <a:chExt cx="14981509" cy="1267130"/>
          </a:xfrm>
        </p:grpSpPr>
        <p:sp>
          <p:nvSpPr>
            <p:cNvPr id="11" name="Freeform 19">
              <a:extLst>
                <a:ext uri="{FF2B5EF4-FFF2-40B4-BE49-F238E27FC236}">
                  <a16:creationId xmlns:a16="http://schemas.microsoft.com/office/drawing/2014/main" id="{9A2108BC-D387-3E1F-8B76-B55C05A49679}"/>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A03548E-B230-3780-215E-50C5AF41BD67}"/>
                </a:ext>
              </a:extLst>
            </p:cNvPr>
            <p:cNvSpPr txBox="1"/>
            <p:nvPr/>
          </p:nvSpPr>
          <p:spPr>
            <a:xfrm>
              <a:off x="-810754" y="461082"/>
              <a:ext cx="12115800"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XỬ LÍ TÌNH 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7D9486F3-A750-B3AD-EE86-FB3E4063239E}"/>
              </a:ext>
            </a:extLst>
          </p:cNvPr>
          <p:cNvGrpSpPr/>
          <p:nvPr/>
        </p:nvGrpSpPr>
        <p:grpSpPr>
          <a:xfrm>
            <a:off x="569274" y="2049451"/>
            <a:ext cx="10089682" cy="7616428"/>
            <a:chOff x="920855" y="1668395"/>
            <a:chExt cx="10144036" cy="7616428"/>
          </a:xfrm>
        </p:grpSpPr>
        <p:sp>
          <p:nvSpPr>
            <p:cNvPr id="21" name="Freeform 4">
              <a:extLst>
                <a:ext uri="{FF2B5EF4-FFF2-40B4-BE49-F238E27FC236}">
                  <a16:creationId xmlns:a16="http://schemas.microsoft.com/office/drawing/2014/main" id="{D68333F4-A2D7-AA46-0809-5ADB32D5F74D}"/>
                </a:ext>
              </a:extLst>
            </p:cNvPr>
            <p:cNvSpPr/>
            <p:nvPr/>
          </p:nvSpPr>
          <p:spPr>
            <a:xfrm>
              <a:off x="920855" y="2035998"/>
              <a:ext cx="9864568" cy="7248825"/>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pic>
          <p:nvPicPr>
            <p:cNvPr id="20" name="Picture 13">
              <a:extLst>
                <a:ext uri="{FF2B5EF4-FFF2-40B4-BE49-F238E27FC236}">
                  <a16:creationId xmlns:a16="http://schemas.microsoft.com/office/drawing/2014/main" id="{87E25949-D878-477B-F7C7-2F9543DF24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57150" y="1668395"/>
              <a:ext cx="907741" cy="891853"/>
            </a:xfrm>
            <a:prstGeom prst="rect">
              <a:avLst/>
            </a:prstGeom>
          </p:spPr>
        </p:pic>
      </p:grpSp>
      <p:sp>
        <p:nvSpPr>
          <p:cNvPr id="23" name="TextBox 22">
            <a:extLst>
              <a:ext uri="{FF2B5EF4-FFF2-40B4-BE49-F238E27FC236}">
                <a16:creationId xmlns:a16="http://schemas.microsoft.com/office/drawing/2014/main" id="{A283825B-04D2-52F7-2254-FE6E4F5283E1}"/>
              </a:ext>
            </a:extLst>
          </p:cNvPr>
          <p:cNvSpPr txBox="1"/>
          <p:nvPr/>
        </p:nvSpPr>
        <p:spPr>
          <a:xfrm>
            <a:off x="788829" y="2859633"/>
            <a:ext cx="9372600" cy="632019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600" b="1" i="1">
                <a:latin typeface="Arial" panose="020B0604020202020204" pitchFamily="34" charset="0"/>
                <a:ea typeface="Calibri" panose="020F0502020204030204" pitchFamily="34" charset="0"/>
                <a:cs typeface="Arial" panose="020B0604020202020204" pitchFamily="34" charset="0"/>
              </a:rPr>
              <a:t>Nếu là B, em </a:t>
            </a:r>
            <a:r>
              <a:rPr lang="en-US" sz="3600" b="1" i="1">
                <a:latin typeface="Arial" panose="020B0604020202020204" pitchFamily="34" charset="0"/>
                <a:ea typeface="Calibri" panose="020F0502020204030204" pitchFamily="34" charset="0"/>
                <a:cs typeface="Arial" panose="020B0604020202020204" pitchFamily="34" charset="0"/>
              </a:rPr>
              <a:t>sẽ</a:t>
            </a:r>
            <a:r>
              <a:rPr lang="vi-VN" sz="3600" b="1" i="1">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400">
                <a:latin typeface="Arial" panose="020B0604020202020204" pitchFamily="34" charset="0"/>
                <a:ea typeface="Calibri" panose="020F0502020204030204" pitchFamily="34" charset="0"/>
                <a:cs typeface="Arial" panose="020B0604020202020204" pitchFamily="34" charset="0"/>
              </a:rPr>
              <a:t>Lắng nghe và thấu hiểu quan điểm của các bạn trong nhóm về tinh thần tập thể và quy định của nhóm. </a:t>
            </a:r>
          </a:p>
          <a:p>
            <a:pPr marL="571500" indent="-571500" algn="just">
              <a:lnSpc>
                <a:spcPct val="150000"/>
              </a:lnSpc>
              <a:buFont typeface="Wingdings" panose="05000000000000000000" pitchFamily="2" charset="2"/>
              <a:buChar char="§"/>
            </a:pPr>
            <a:r>
              <a:rPr lang="vi-VN" sz="3400">
                <a:latin typeface="Arial" panose="020B0604020202020204" pitchFamily="34" charset="0"/>
                <a:ea typeface="Calibri" panose="020F0502020204030204" pitchFamily="34" charset="0"/>
                <a:cs typeface="Arial" panose="020B0604020202020204" pitchFamily="34" charset="0"/>
              </a:rPr>
              <a:t>Bên cạnh đó, cố gắng tìm cách để phù hợp với lịch học và việc nhà của mình để có thể đóng góp vào công việc nhóm</a:t>
            </a:r>
            <a:r>
              <a:rPr lang="en-US" sz="3400">
                <a:latin typeface="Arial" panose="020B0604020202020204" pitchFamily="34" charset="0"/>
                <a:ea typeface="Calibri" panose="020F0502020204030204" pitchFamily="34" charset="0"/>
                <a:cs typeface="Arial" panose="020B0604020202020204" pitchFamily="34" charset="0"/>
              </a:rPr>
              <a:t> </a:t>
            </a:r>
            <a:r>
              <a:rPr lang="vi-VN" sz="3400">
                <a:latin typeface="Arial" panose="020B0604020202020204" pitchFamily="34" charset="0"/>
                <a:ea typeface="Calibri" panose="020F0502020204030204" pitchFamily="34" charset="0"/>
                <a:cs typeface="Arial" panose="020B0604020202020204" pitchFamily="34" charset="0"/>
              </a:rPr>
              <a:t>thay vì từ chối tham gia hoàn thành nhiệm vụ được giao</a:t>
            </a:r>
            <a:r>
              <a:rPr lang="en-US" sz="3400">
                <a:latin typeface="Arial" panose="020B0604020202020204" pitchFamily="34" charset="0"/>
                <a:ea typeface="Calibri" panose="020F0502020204030204" pitchFamily="34" charset="0"/>
                <a:cs typeface="Arial" panose="020B0604020202020204" pitchFamily="34" charset="0"/>
              </a:rPr>
              <a:t>.</a:t>
            </a:r>
            <a:endParaRPr lang="vi-VN" sz="3400">
              <a:latin typeface="Arial" panose="020B0604020202020204" pitchFamily="34" charset="0"/>
              <a:ea typeface="Calibri" panose="020F0502020204030204" pitchFamily="34" charset="0"/>
              <a:cs typeface="Arial" panose="020B0604020202020204" pitchFamily="34" charset="0"/>
            </a:endParaRPr>
          </a:p>
        </p:txBody>
      </p:sp>
      <p:sp>
        <p:nvSpPr>
          <p:cNvPr id="4" name="Freeform 4"/>
          <p:cNvSpPr/>
          <p:nvPr/>
        </p:nvSpPr>
        <p:spPr>
          <a:xfrm>
            <a:off x="320420" y="9179825"/>
            <a:ext cx="936817" cy="696787"/>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278D5F84-9E29-F658-733B-C58BCD0F43F6}"/>
              </a:ext>
            </a:extLst>
          </p:cNvPr>
          <p:cNvGrpSpPr/>
          <p:nvPr/>
        </p:nvGrpSpPr>
        <p:grpSpPr>
          <a:xfrm>
            <a:off x="10936926" y="2495378"/>
            <a:ext cx="6781800" cy="7048702"/>
            <a:chOff x="10936926" y="2495378"/>
            <a:chExt cx="6781800" cy="7048702"/>
          </a:xfrm>
        </p:grpSpPr>
        <p:grpSp>
          <p:nvGrpSpPr>
            <p:cNvPr id="26" name="Group 25">
              <a:extLst>
                <a:ext uri="{FF2B5EF4-FFF2-40B4-BE49-F238E27FC236}">
                  <a16:creationId xmlns:a16="http://schemas.microsoft.com/office/drawing/2014/main" id="{3F8567B7-01E7-E7C1-F7B1-1581F3C9F389}"/>
                </a:ext>
              </a:extLst>
            </p:cNvPr>
            <p:cNvGrpSpPr/>
            <p:nvPr/>
          </p:nvGrpSpPr>
          <p:grpSpPr>
            <a:xfrm>
              <a:off x="10936926" y="2495378"/>
              <a:ext cx="6781800" cy="7048702"/>
              <a:chOff x="11384388" y="2547601"/>
              <a:chExt cx="6324600" cy="7048702"/>
            </a:xfrm>
          </p:grpSpPr>
          <p:sp>
            <p:nvSpPr>
              <p:cNvPr id="28" name="Freeform 7">
                <a:extLst>
                  <a:ext uri="{FF2B5EF4-FFF2-40B4-BE49-F238E27FC236}">
                    <a16:creationId xmlns:a16="http://schemas.microsoft.com/office/drawing/2014/main" id="{05C5939F-3090-CBDE-5AA1-917907598D29}"/>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02E82785-A360-9997-4E5C-CE03F5E357F2}"/>
                  </a:ext>
                </a:extLst>
              </p:cNvPr>
              <p:cNvGrpSpPr/>
              <p:nvPr/>
            </p:nvGrpSpPr>
            <p:grpSpPr>
              <a:xfrm>
                <a:off x="11832977" y="2984125"/>
                <a:ext cx="5427420" cy="1867726"/>
                <a:chOff x="1619666" y="3212058"/>
                <a:chExt cx="5427420" cy="1867726"/>
              </a:xfrm>
            </p:grpSpPr>
            <p:sp>
              <p:nvSpPr>
                <p:cNvPr id="30" name="Freeform 10">
                  <a:extLst>
                    <a:ext uri="{FF2B5EF4-FFF2-40B4-BE49-F238E27FC236}">
                      <a16:creationId xmlns:a16="http://schemas.microsoft.com/office/drawing/2014/main" id="{DF18F423-98AB-46DF-F635-838296AAEEEA}"/>
                    </a:ext>
                  </a:extLst>
                </p:cNvPr>
                <p:cNvSpPr/>
                <p:nvPr/>
              </p:nvSpPr>
              <p:spPr>
                <a:xfrm>
                  <a:off x="1619666" y="3212058"/>
                  <a:ext cx="542742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A8778A4-B04A-9CCE-7C58-EFD915A913A5}"/>
                    </a:ext>
                  </a:extLst>
                </p:cNvPr>
                <p:cNvSpPr txBox="1"/>
                <p:nvPr/>
              </p:nvSpPr>
              <p:spPr>
                <a:xfrm>
                  <a:off x="2277040" y="3789501"/>
                  <a:ext cx="4112672"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1</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33" name="Picture 32" descr="A group of people sitting in chairs with laptops&#10;&#10;Description automatically generated">
              <a:extLst>
                <a:ext uri="{FF2B5EF4-FFF2-40B4-BE49-F238E27FC236}">
                  <a16:creationId xmlns:a16="http://schemas.microsoft.com/office/drawing/2014/main" id="{9EA0E713-060B-556C-D9F6-6F669039B2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161626" y="5297783"/>
              <a:ext cx="6076081" cy="3882042"/>
            </a:xfrm>
            <a:prstGeom prst="rect">
              <a:avLst/>
            </a:prstGeom>
          </p:spPr>
        </p:pic>
      </p:grpSp>
    </p:spTree>
    <p:extLst>
      <p:ext uri="{BB962C8B-B14F-4D97-AF65-F5344CB8AC3E}">
        <p14:creationId xmlns:p14="http://schemas.microsoft.com/office/powerpoint/2010/main" val="133431770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wipe(left)">
                                      <p:cBhvr>
                                        <p:cTn id="20" dur="500"/>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animEffect transition="in" filter="wipe(left)">
                                      <p:cBhvr>
                                        <p:cTn id="25" dur="500"/>
                                        <p:tgtEl>
                                          <p:spTgt spid="23">
                                            <p:txEl>
                                              <p:pRg st="1" end="1"/>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wipe(left)">
                                      <p:cBhvr>
                                        <p:cTn id="29"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7" name="Freeform 7"/>
          <p:cNvSpPr/>
          <p:nvPr/>
        </p:nvSpPr>
        <p:spPr>
          <a:xfrm>
            <a:off x="16959509" y="19584"/>
            <a:ext cx="1066799" cy="952500"/>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43B8149-A05A-217D-6E92-9AC1C2D23543}"/>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35F16C70-ADAF-0466-0001-029C720A7A51}"/>
              </a:ext>
            </a:extLst>
          </p:cNvPr>
          <p:cNvGrpSpPr/>
          <p:nvPr/>
        </p:nvGrpSpPr>
        <p:grpSpPr>
          <a:xfrm>
            <a:off x="-2971800" y="495834"/>
            <a:ext cx="14981509" cy="1267130"/>
            <a:chOff x="-2639554" y="259061"/>
            <a:chExt cx="14981509" cy="1267130"/>
          </a:xfrm>
        </p:grpSpPr>
        <p:sp>
          <p:nvSpPr>
            <p:cNvPr id="11" name="Freeform 19">
              <a:extLst>
                <a:ext uri="{FF2B5EF4-FFF2-40B4-BE49-F238E27FC236}">
                  <a16:creationId xmlns:a16="http://schemas.microsoft.com/office/drawing/2014/main" id="{9A2108BC-D387-3E1F-8B76-B55C05A49679}"/>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A03548E-B230-3780-215E-50C5AF41BD67}"/>
                </a:ext>
              </a:extLst>
            </p:cNvPr>
            <p:cNvSpPr txBox="1"/>
            <p:nvPr/>
          </p:nvSpPr>
          <p:spPr>
            <a:xfrm>
              <a:off x="-810754" y="461082"/>
              <a:ext cx="12115800"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XỬ LÍ TÌNH 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7D9486F3-A750-B3AD-EE86-FB3E4063239E}"/>
              </a:ext>
            </a:extLst>
          </p:cNvPr>
          <p:cNvGrpSpPr/>
          <p:nvPr/>
        </p:nvGrpSpPr>
        <p:grpSpPr>
          <a:xfrm>
            <a:off x="914400" y="2049451"/>
            <a:ext cx="9744556" cy="7616428"/>
            <a:chOff x="1267840" y="1668395"/>
            <a:chExt cx="9797051" cy="7616428"/>
          </a:xfrm>
        </p:grpSpPr>
        <p:sp>
          <p:nvSpPr>
            <p:cNvPr id="21" name="Freeform 4">
              <a:extLst>
                <a:ext uri="{FF2B5EF4-FFF2-40B4-BE49-F238E27FC236}">
                  <a16:creationId xmlns:a16="http://schemas.microsoft.com/office/drawing/2014/main" id="{D68333F4-A2D7-AA46-0809-5ADB32D5F74D}"/>
                </a:ext>
              </a:extLst>
            </p:cNvPr>
            <p:cNvSpPr/>
            <p:nvPr/>
          </p:nvSpPr>
          <p:spPr>
            <a:xfrm>
              <a:off x="1267840" y="2035998"/>
              <a:ext cx="9517582" cy="7248825"/>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pic>
          <p:nvPicPr>
            <p:cNvPr id="20" name="Picture 13">
              <a:extLst>
                <a:ext uri="{FF2B5EF4-FFF2-40B4-BE49-F238E27FC236}">
                  <a16:creationId xmlns:a16="http://schemas.microsoft.com/office/drawing/2014/main" id="{87E25949-D878-477B-F7C7-2F9543DF24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57150" y="1668395"/>
              <a:ext cx="907741" cy="891853"/>
            </a:xfrm>
            <a:prstGeom prst="rect">
              <a:avLst/>
            </a:prstGeom>
          </p:spPr>
        </p:pic>
      </p:grpSp>
      <p:sp>
        <p:nvSpPr>
          <p:cNvPr id="23" name="TextBox 22">
            <a:extLst>
              <a:ext uri="{FF2B5EF4-FFF2-40B4-BE49-F238E27FC236}">
                <a16:creationId xmlns:a16="http://schemas.microsoft.com/office/drawing/2014/main" id="{A283825B-04D2-52F7-2254-FE6E4F5283E1}"/>
              </a:ext>
            </a:extLst>
          </p:cNvPr>
          <p:cNvSpPr txBox="1"/>
          <p:nvPr/>
        </p:nvSpPr>
        <p:spPr>
          <a:xfrm>
            <a:off x="1240994" y="2881370"/>
            <a:ext cx="8724963" cy="632019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600" b="1" i="1">
                <a:latin typeface="Arial" panose="020B0604020202020204" pitchFamily="34" charset="0"/>
                <a:ea typeface="Calibri" panose="020F0502020204030204" pitchFamily="34" charset="0"/>
                <a:cs typeface="Arial" panose="020B0604020202020204" pitchFamily="34" charset="0"/>
              </a:rPr>
              <a:t>Nếu là </a:t>
            </a:r>
            <a:r>
              <a:rPr lang="en-US" sz="3600" b="1" i="1">
                <a:latin typeface="Arial" panose="020B0604020202020204" pitchFamily="34" charset="0"/>
                <a:ea typeface="Calibri" panose="020F0502020204030204" pitchFamily="34" charset="0"/>
                <a:cs typeface="Arial" panose="020B0604020202020204" pitchFamily="34" charset="0"/>
              </a:rPr>
              <a:t>N</a:t>
            </a:r>
            <a:r>
              <a:rPr lang="vi-VN" sz="3600" b="1" i="1">
                <a:latin typeface="Arial" panose="020B0604020202020204" pitchFamily="34" charset="0"/>
                <a:ea typeface="Calibri" panose="020F0502020204030204" pitchFamily="34" charset="0"/>
                <a:cs typeface="Arial" panose="020B0604020202020204" pitchFamily="34" charset="0"/>
              </a:rPr>
              <a:t>, em </a:t>
            </a:r>
            <a:r>
              <a:rPr lang="en-US" sz="3600" b="1" i="1">
                <a:latin typeface="Arial" panose="020B0604020202020204" pitchFamily="34" charset="0"/>
                <a:ea typeface="Calibri" panose="020F0502020204030204" pitchFamily="34" charset="0"/>
                <a:cs typeface="Arial" panose="020B0604020202020204" pitchFamily="34" charset="0"/>
              </a:rPr>
              <a:t>sẽ</a:t>
            </a:r>
            <a:r>
              <a:rPr lang="vi-VN" sz="3600" b="1" i="1">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400">
                <a:latin typeface="Arial" panose="020B0604020202020204" pitchFamily="34" charset="0"/>
                <a:ea typeface="Calibri" panose="020F0502020204030204" pitchFamily="34" charset="0"/>
                <a:cs typeface="Arial" panose="020B0604020202020204" pitchFamily="34" charset="0"/>
              </a:rPr>
              <a:t>Thông báo với cán bộ lớp hoặc giáo viên chủ nhiệm về tình hình của mình để được giúp đỡ và có sự thay đổi trong kế hoạch chuẩn bị. </a:t>
            </a:r>
          </a:p>
          <a:p>
            <a:pPr marL="571500" indent="-571500" algn="just">
              <a:lnSpc>
                <a:spcPct val="150000"/>
              </a:lnSpc>
              <a:buFont typeface="Wingdings" panose="05000000000000000000" pitchFamily="2" charset="2"/>
              <a:buChar char="§"/>
            </a:pPr>
            <a:r>
              <a:rPr lang="vi-VN" sz="3400">
                <a:latin typeface="Arial" panose="020B0604020202020204" pitchFamily="34" charset="0"/>
                <a:ea typeface="Calibri" panose="020F0502020204030204" pitchFamily="34" charset="0"/>
                <a:cs typeface="Arial" panose="020B0604020202020204" pitchFamily="34" charset="0"/>
              </a:rPr>
              <a:t>Ngoài ra, </a:t>
            </a:r>
            <a:r>
              <a:rPr lang="en-US" sz="3400">
                <a:latin typeface="Arial" panose="020B0604020202020204" pitchFamily="34" charset="0"/>
                <a:ea typeface="Calibri" panose="020F0502020204030204" pitchFamily="34" charset="0"/>
                <a:cs typeface="Arial" panose="020B0604020202020204" pitchFamily="34" charset="0"/>
              </a:rPr>
              <a:t>cũng </a:t>
            </a:r>
            <a:r>
              <a:rPr lang="vi-VN" sz="3400">
                <a:latin typeface="Arial" panose="020B0604020202020204" pitchFamily="34" charset="0"/>
                <a:ea typeface="Calibri" panose="020F0502020204030204" pitchFamily="34" charset="0"/>
                <a:cs typeface="Arial" panose="020B0604020202020204" pitchFamily="34" charset="0"/>
              </a:rPr>
              <a:t>tìm kiếm sự hỗ trợ từ các bạn trong nhóm hoặc những người khác để hoàn thành nhiệm vụ được giao.</a:t>
            </a:r>
          </a:p>
        </p:txBody>
      </p:sp>
      <p:sp>
        <p:nvSpPr>
          <p:cNvPr id="4" name="Freeform 4"/>
          <p:cNvSpPr/>
          <p:nvPr/>
        </p:nvSpPr>
        <p:spPr>
          <a:xfrm>
            <a:off x="320420" y="9179825"/>
            <a:ext cx="936817" cy="696787"/>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BBB0D51F-6D6D-83D9-A888-FA4FDA019A32}"/>
              </a:ext>
            </a:extLst>
          </p:cNvPr>
          <p:cNvGrpSpPr/>
          <p:nvPr/>
        </p:nvGrpSpPr>
        <p:grpSpPr>
          <a:xfrm>
            <a:off x="10936926" y="2495378"/>
            <a:ext cx="6781800" cy="7048702"/>
            <a:chOff x="10936926" y="2495378"/>
            <a:chExt cx="6781800" cy="7048702"/>
          </a:xfrm>
        </p:grpSpPr>
        <p:grpSp>
          <p:nvGrpSpPr>
            <p:cNvPr id="26" name="Group 25">
              <a:extLst>
                <a:ext uri="{FF2B5EF4-FFF2-40B4-BE49-F238E27FC236}">
                  <a16:creationId xmlns:a16="http://schemas.microsoft.com/office/drawing/2014/main" id="{3F8567B7-01E7-E7C1-F7B1-1581F3C9F389}"/>
                </a:ext>
              </a:extLst>
            </p:cNvPr>
            <p:cNvGrpSpPr/>
            <p:nvPr/>
          </p:nvGrpSpPr>
          <p:grpSpPr>
            <a:xfrm>
              <a:off x="10936926" y="2495378"/>
              <a:ext cx="6781800" cy="7048702"/>
              <a:chOff x="11384388" y="2547601"/>
              <a:chExt cx="6324600" cy="7048702"/>
            </a:xfrm>
          </p:grpSpPr>
          <p:sp>
            <p:nvSpPr>
              <p:cNvPr id="28" name="Freeform 7">
                <a:extLst>
                  <a:ext uri="{FF2B5EF4-FFF2-40B4-BE49-F238E27FC236}">
                    <a16:creationId xmlns:a16="http://schemas.microsoft.com/office/drawing/2014/main" id="{05C5939F-3090-CBDE-5AA1-917907598D29}"/>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02E82785-A360-9997-4E5C-CE03F5E357F2}"/>
                  </a:ext>
                </a:extLst>
              </p:cNvPr>
              <p:cNvGrpSpPr/>
              <p:nvPr/>
            </p:nvGrpSpPr>
            <p:grpSpPr>
              <a:xfrm>
                <a:off x="11832977" y="2984125"/>
                <a:ext cx="5427420" cy="1867726"/>
                <a:chOff x="1619666" y="3212058"/>
                <a:chExt cx="5427420" cy="1867726"/>
              </a:xfrm>
            </p:grpSpPr>
            <p:sp>
              <p:nvSpPr>
                <p:cNvPr id="30" name="Freeform 10">
                  <a:extLst>
                    <a:ext uri="{FF2B5EF4-FFF2-40B4-BE49-F238E27FC236}">
                      <a16:creationId xmlns:a16="http://schemas.microsoft.com/office/drawing/2014/main" id="{DF18F423-98AB-46DF-F635-838296AAEEEA}"/>
                    </a:ext>
                  </a:extLst>
                </p:cNvPr>
                <p:cNvSpPr/>
                <p:nvPr/>
              </p:nvSpPr>
              <p:spPr>
                <a:xfrm>
                  <a:off x="1619666" y="3212058"/>
                  <a:ext cx="542742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A8778A4-B04A-9CCE-7C58-EFD915A913A5}"/>
                    </a:ext>
                  </a:extLst>
                </p:cNvPr>
                <p:cNvSpPr txBox="1"/>
                <p:nvPr/>
              </p:nvSpPr>
              <p:spPr>
                <a:xfrm>
                  <a:off x="2277040" y="3789501"/>
                  <a:ext cx="4112672"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2</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2" name="Picture 1" descr="Cartoon a cartoon of a person at a desk with a stack of papers&#10;&#10;Description automatically generated">
              <a:extLst>
                <a:ext uri="{FF2B5EF4-FFF2-40B4-BE49-F238E27FC236}">
                  <a16:creationId xmlns:a16="http://schemas.microsoft.com/office/drawing/2014/main" id="{54946FBD-32D5-7B8B-6B93-ADDB31C12C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779874" y="5008079"/>
              <a:ext cx="5095903" cy="4118378"/>
            </a:xfrm>
            <a:prstGeom prst="rect">
              <a:avLst/>
            </a:prstGeom>
          </p:spPr>
        </p:pic>
      </p:grpSp>
    </p:spTree>
    <p:extLst>
      <p:ext uri="{BB962C8B-B14F-4D97-AF65-F5344CB8AC3E}">
        <p14:creationId xmlns:p14="http://schemas.microsoft.com/office/powerpoint/2010/main" val="1229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wipe(left)">
                                      <p:cBhvr>
                                        <p:cTn id="15" dur="500"/>
                                        <p:tgtEl>
                                          <p:spTgt spid="2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xEl>
                                              <p:pRg st="1" end="1"/>
                                            </p:txEl>
                                          </p:spTgt>
                                        </p:tgtEl>
                                        <p:attrNameLst>
                                          <p:attrName>style.visibility</p:attrName>
                                        </p:attrNameLst>
                                      </p:cBhvr>
                                      <p:to>
                                        <p:strVal val="visible"/>
                                      </p:to>
                                    </p:set>
                                    <p:animEffect transition="in" filter="wipe(left)">
                                      <p:cBhvr>
                                        <p:cTn id="20" dur="500"/>
                                        <p:tgtEl>
                                          <p:spTgt spid="23">
                                            <p:txEl>
                                              <p:pRg st="1" end="1"/>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3">
                                            <p:txEl>
                                              <p:pRg st="2" end="2"/>
                                            </p:txEl>
                                          </p:spTgt>
                                        </p:tgtEl>
                                        <p:attrNameLst>
                                          <p:attrName>style.visibility</p:attrName>
                                        </p:attrNameLst>
                                      </p:cBhvr>
                                      <p:to>
                                        <p:strVal val="visible"/>
                                      </p:to>
                                    </p:set>
                                    <p:animEffect transition="in" filter="wipe(left)">
                                      <p:cBhvr>
                                        <p:cTn id="24"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Cách xếp loại học lực cấp 3 theo quy định mới nhất">
            <a:extLst>
              <a:ext uri="{FF2B5EF4-FFF2-40B4-BE49-F238E27FC236}">
                <a16:creationId xmlns:a16="http://schemas.microsoft.com/office/drawing/2014/main" id="{E9868A58-BAAB-75AB-15B8-635C1EB8E069}"/>
              </a:ext>
            </a:extLst>
          </p:cNvPr>
          <p:cNvPicPr>
            <a:picLocks noChangeAspect="1" noChangeArrowheads="1"/>
          </p:cNvPicPr>
          <p:nvPr/>
        </p:nvPicPr>
        <p:blipFill rotWithShape="1">
          <a:blip r:embed="rId2" cstate="print">
            <a:alphaModFix amt="81000"/>
            <a:extLst>
              <a:ext uri="{28A0092B-C50C-407E-A947-70E740481C1C}">
                <a14:useLocalDpi xmlns:a14="http://schemas.microsoft.com/office/drawing/2010/main" val="0"/>
              </a:ext>
            </a:extLst>
          </a:blip>
          <a:srcRect/>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552712F-B412-AFCD-2754-32037A4B453E}"/>
              </a:ext>
            </a:extLst>
          </p:cNvPr>
          <p:cNvGrpSpPr/>
          <p:nvPr/>
        </p:nvGrpSpPr>
        <p:grpSpPr>
          <a:xfrm>
            <a:off x="0" y="3086100"/>
            <a:ext cx="11353800" cy="5486400"/>
            <a:chOff x="-97972" y="3168452"/>
            <a:chExt cx="11353800" cy="5486400"/>
          </a:xfrm>
        </p:grpSpPr>
        <p:sp>
          <p:nvSpPr>
            <p:cNvPr id="8" name="Round Same Side Corner Rectangle 3">
              <a:extLst>
                <a:ext uri="{FF2B5EF4-FFF2-40B4-BE49-F238E27FC236}">
                  <a16:creationId xmlns:a16="http://schemas.microsoft.com/office/drawing/2014/main" id="{1FBD7028-A960-3C5A-C8BC-FD56755B7FAA}"/>
                </a:ext>
              </a:extLst>
            </p:cNvPr>
            <p:cNvSpPr/>
            <p:nvPr/>
          </p:nvSpPr>
          <p:spPr>
            <a:xfrm rot="5400000">
              <a:off x="2835728" y="234752"/>
              <a:ext cx="5486400" cy="11353800"/>
            </a:xfrm>
            <a:prstGeom prst="round2SameRect">
              <a:avLst/>
            </a:prstGeom>
            <a:solidFill>
              <a:srgbClr val="FFF2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8702E19C-5121-0AB0-0EB8-D735ABF964C7}"/>
                </a:ext>
              </a:extLst>
            </p:cNvPr>
            <p:cNvSpPr txBox="1"/>
            <p:nvPr/>
          </p:nvSpPr>
          <p:spPr>
            <a:xfrm>
              <a:off x="643277" y="3452613"/>
              <a:ext cx="9871302" cy="491807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Việc tuân thủ đúng quy định của nhóm, lớp là trách nhiệm và nghĩa vụ của mỗi người để đảm bảo trật tự, môi trường, nề nếp của tập thể.</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5609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17318573" y="9281273"/>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01583" y="-158720"/>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E5DE187-23E6-6F39-746F-E5C7125593DF}"/>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3A9344B-5F8D-07E4-428C-0279B8B6F7DD}"/>
              </a:ext>
            </a:extLst>
          </p:cNvPr>
          <p:cNvSpPr txBox="1"/>
          <p:nvPr/>
        </p:nvSpPr>
        <p:spPr>
          <a:xfrm>
            <a:off x="2356861" y="631579"/>
            <a:ext cx="14211196"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Đóng vai thể hiện sự tuân thủ quy định của nhà trường trong các tình huống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73655483-2CDA-A8F5-5D9C-5A91E310DB52}"/>
              </a:ext>
            </a:extLst>
          </p:cNvPr>
          <p:cNvGrpSpPr/>
          <p:nvPr/>
        </p:nvGrpSpPr>
        <p:grpSpPr>
          <a:xfrm>
            <a:off x="309434" y="3056867"/>
            <a:ext cx="17429609" cy="1923222"/>
            <a:chOff x="84480" y="2307211"/>
            <a:chExt cx="17429609" cy="1923222"/>
          </a:xfrm>
        </p:grpSpPr>
        <p:sp>
          <p:nvSpPr>
            <p:cNvPr id="30" name="TextBox 29">
              <a:extLst>
                <a:ext uri="{FF2B5EF4-FFF2-40B4-BE49-F238E27FC236}">
                  <a16:creationId xmlns:a16="http://schemas.microsoft.com/office/drawing/2014/main" id="{90B3B54D-4467-1EAC-2489-A1D019C363D2}"/>
                </a:ext>
              </a:extLst>
            </p:cNvPr>
            <p:cNvSpPr txBox="1"/>
            <p:nvPr/>
          </p:nvSpPr>
          <p:spPr>
            <a:xfrm>
              <a:off x="1740688" y="2307211"/>
              <a:ext cx="15773401" cy="1923222"/>
            </a:xfrm>
            <a:prstGeom prst="roundRect">
              <a:avLst/>
            </a:prstGeom>
            <a:solidFill>
              <a:schemeClr val="accent4">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chemeClr val="accent4">
                      <a:lumMod val="50000"/>
                    </a:schemeClr>
                  </a:solidFill>
                  <a:latin typeface="Arial" panose="020B0604020202020204" pitchFamily="34" charset="0"/>
                  <a:cs typeface="Arial" panose="020B0604020202020204" pitchFamily="34" charset="0"/>
                </a:rPr>
                <a:t>HOẠT ĐỘNG NHÓM: </a:t>
              </a:r>
              <a:r>
                <a:rPr lang="en-US" sz="3800">
                  <a:latin typeface="Arial" panose="020B0604020202020204" pitchFamily="34" charset="0"/>
                  <a:cs typeface="Arial" panose="020B0604020202020204" pitchFamily="34" charset="0"/>
                </a:rPr>
                <a:t>Các em giữ nguyên nhóm ở </a:t>
              </a:r>
              <a:r>
                <a:rPr lang="en-US" sz="3800" b="1" i="1">
                  <a:latin typeface="Arial" panose="020B0604020202020204" pitchFamily="34" charset="0"/>
                  <a:cs typeface="Arial" panose="020B0604020202020204" pitchFamily="34" charset="0"/>
                </a:rPr>
                <a:t>Nhiệm vụ 1</a:t>
              </a:r>
              <a:r>
                <a:rPr lang="en-US" sz="3800">
                  <a:latin typeface="Arial" panose="020B0604020202020204" pitchFamily="34" charset="0"/>
                  <a:cs typeface="Arial" panose="020B0604020202020204" pitchFamily="34" charset="0"/>
                </a:rPr>
                <a:t>, các nhóm đọc tình huống ở </a:t>
              </a:r>
              <a:r>
                <a:rPr lang="en-US" sz="3800" b="1" i="1">
                  <a:latin typeface="Arial" panose="020B0604020202020204" pitchFamily="34" charset="0"/>
                  <a:cs typeface="Arial" panose="020B0604020202020204" pitchFamily="34" charset="0"/>
                </a:rPr>
                <a:t>Nhiệm vụ 2 </a:t>
              </a:r>
              <a:r>
                <a:rPr lang="en-US" sz="3800" i="1">
                  <a:latin typeface="Arial" panose="020B0604020202020204" pitchFamily="34" charset="0"/>
                  <a:cs typeface="Arial" panose="020B0604020202020204" pitchFamily="34" charset="0"/>
                </a:rPr>
                <a:t>(SHS – tr.9) </a:t>
              </a:r>
              <a:r>
                <a:rPr lang="en-US" sz="3800">
                  <a:latin typeface="Arial" panose="020B0604020202020204" pitchFamily="34" charset="0"/>
                  <a:cs typeface="Arial" panose="020B0604020202020204" pitchFamily="34" charset="0"/>
                </a:rPr>
                <a:t>để thực hiện yêu cầu: </a:t>
              </a:r>
              <a:endParaRPr lang="vi-VN" sz="3800">
                <a:latin typeface="Arial" panose="020B0604020202020204" pitchFamily="34" charset="0"/>
                <a:cs typeface="Arial" panose="020B0604020202020204" pitchFamily="34" charset="0"/>
              </a:endParaRPr>
            </a:p>
          </p:txBody>
        </p:sp>
        <p:pic>
          <p:nvPicPr>
            <p:cNvPr id="31" name="Picture 9">
              <a:extLst>
                <a:ext uri="{FF2B5EF4-FFF2-40B4-BE49-F238E27FC236}">
                  <a16:creationId xmlns:a16="http://schemas.microsoft.com/office/drawing/2014/main" id="{02347D55-E499-910A-065C-A125CA81962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480" y="2395184"/>
              <a:ext cx="1559816" cy="1752601"/>
            </a:xfrm>
            <a:prstGeom prst="rect">
              <a:avLst/>
            </a:prstGeom>
          </p:spPr>
        </p:pic>
      </p:grpSp>
      <p:grpSp>
        <p:nvGrpSpPr>
          <p:cNvPr id="32" name="Group 31">
            <a:extLst>
              <a:ext uri="{FF2B5EF4-FFF2-40B4-BE49-F238E27FC236}">
                <a16:creationId xmlns:a16="http://schemas.microsoft.com/office/drawing/2014/main" id="{57DD9254-FEA8-0AF0-AAD6-B2FBC1E5CAE3}"/>
              </a:ext>
            </a:extLst>
          </p:cNvPr>
          <p:cNvGrpSpPr/>
          <p:nvPr/>
        </p:nvGrpSpPr>
        <p:grpSpPr>
          <a:xfrm>
            <a:off x="6001429" y="4980089"/>
            <a:ext cx="6285142" cy="1489814"/>
            <a:chOff x="3029863" y="1823688"/>
            <a:chExt cx="12362538" cy="1262412"/>
          </a:xfrm>
        </p:grpSpPr>
        <p:cxnSp>
          <p:nvCxnSpPr>
            <p:cNvPr id="33" name="Straight Connector 32">
              <a:extLst>
                <a:ext uri="{FF2B5EF4-FFF2-40B4-BE49-F238E27FC236}">
                  <a16:creationId xmlns:a16="http://schemas.microsoft.com/office/drawing/2014/main" id="{059B738D-F1B3-CCAC-CE0B-D18441A722C4}"/>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C64E86B-ED18-FBEA-3CBA-2CD4E9314CD2}"/>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34FA9A0-E88E-2743-482C-5034D796EB20}"/>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BD8481-0664-07FC-F87E-9790AA954FB1}"/>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48EA8D65-D75A-F76C-3E5B-1F231C44BF2D}"/>
              </a:ext>
            </a:extLst>
          </p:cNvPr>
          <p:cNvSpPr/>
          <p:nvPr/>
        </p:nvSpPr>
        <p:spPr>
          <a:xfrm>
            <a:off x="1072788" y="6469895"/>
            <a:ext cx="7309210" cy="291162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1"/>
                </a:solidFill>
                <a:latin typeface="Arial" panose="020B0604020202020204" pitchFamily="34" charset="0"/>
                <a:cs typeface="Arial" panose="020B0604020202020204" pitchFamily="34" charset="0"/>
              </a:rPr>
              <a:t>Nhóm 1, 2: </a:t>
            </a:r>
            <a:endParaRPr lang="en-US" sz="3800" b="1">
              <a:solidFill>
                <a:schemeClr val="tx1"/>
              </a:solidFill>
              <a:latin typeface="Arial" panose="020B0604020202020204" pitchFamily="34" charset="0"/>
              <a:cs typeface="Arial" panose="020B0604020202020204" pitchFamily="34" charset="0"/>
            </a:endParaRPr>
          </a:p>
          <a:p>
            <a:pPr algn="ctr">
              <a:lnSpc>
                <a:spcPct val="150000"/>
              </a:lnSpc>
            </a:pPr>
            <a:r>
              <a:rPr lang="vi-VN" sz="3800">
                <a:solidFill>
                  <a:schemeClr val="tx1"/>
                </a:solidFill>
                <a:latin typeface="Arial" panose="020B0604020202020204" pitchFamily="34" charset="0"/>
                <a:cs typeface="Arial" panose="020B0604020202020204" pitchFamily="34" charset="0"/>
              </a:rPr>
              <a:t>Đóng vai xử lí </a:t>
            </a:r>
            <a:r>
              <a:rPr lang="en-US" sz="3800" i="1">
                <a:solidFill>
                  <a:schemeClr val="tx1"/>
                </a:solidFill>
                <a:latin typeface="Arial" panose="020B0604020202020204" pitchFamily="34" charset="0"/>
                <a:cs typeface="Arial" panose="020B0604020202020204" pitchFamily="34" charset="0"/>
              </a:rPr>
              <a:t>T</a:t>
            </a:r>
            <a:r>
              <a:rPr lang="vi-VN" sz="3800" i="1">
                <a:solidFill>
                  <a:schemeClr val="tx1"/>
                </a:solidFill>
                <a:latin typeface="Arial" panose="020B0604020202020204" pitchFamily="34" charset="0"/>
                <a:cs typeface="Arial" panose="020B0604020202020204" pitchFamily="34" charset="0"/>
              </a:rPr>
              <a:t>ình huống 1</a:t>
            </a:r>
            <a:endParaRPr lang="en-US" sz="3800" i="1" dirty="0">
              <a:solidFill>
                <a:schemeClr val="tx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90A87276-ED00-A14C-5AF0-90D7D46052C9}"/>
              </a:ext>
            </a:extLst>
          </p:cNvPr>
          <p:cNvSpPr/>
          <p:nvPr/>
        </p:nvSpPr>
        <p:spPr>
          <a:xfrm>
            <a:off x="9601203" y="6469895"/>
            <a:ext cx="7614008" cy="291162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1"/>
                </a:solidFill>
                <a:latin typeface="Arial" panose="020B0604020202020204" pitchFamily="34" charset="0"/>
                <a:cs typeface="Arial" panose="020B0604020202020204" pitchFamily="34" charset="0"/>
              </a:rPr>
              <a:t>Nhóm 3, 4: </a:t>
            </a:r>
            <a:endParaRPr lang="en-US" sz="3800" b="1">
              <a:solidFill>
                <a:schemeClr val="tx1"/>
              </a:solidFill>
              <a:latin typeface="Arial" panose="020B0604020202020204" pitchFamily="34" charset="0"/>
              <a:cs typeface="Arial" panose="020B0604020202020204" pitchFamily="34" charset="0"/>
            </a:endParaRPr>
          </a:p>
          <a:p>
            <a:pPr algn="ctr">
              <a:lnSpc>
                <a:spcPct val="150000"/>
              </a:lnSpc>
            </a:pPr>
            <a:r>
              <a:rPr lang="vi-VN" sz="3800">
                <a:solidFill>
                  <a:schemeClr val="tx1"/>
                </a:solidFill>
                <a:latin typeface="Arial" panose="020B0604020202020204" pitchFamily="34" charset="0"/>
                <a:cs typeface="Arial" panose="020B0604020202020204" pitchFamily="34" charset="0"/>
              </a:rPr>
              <a:t>Đóng vai xử lí </a:t>
            </a:r>
            <a:r>
              <a:rPr lang="en-US" sz="3800" i="1">
                <a:solidFill>
                  <a:schemeClr val="tx1"/>
                </a:solidFill>
                <a:latin typeface="Arial" panose="020B0604020202020204" pitchFamily="34" charset="0"/>
                <a:cs typeface="Arial" panose="020B0604020202020204" pitchFamily="34" charset="0"/>
              </a:rPr>
              <a:t>T</a:t>
            </a:r>
            <a:r>
              <a:rPr lang="vi-VN" sz="3800" i="1">
                <a:solidFill>
                  <a:schemeClr val="tx1"/>
                </a:solidFill>
                <a:latin typeface="Arial" panose="020B0604020202020204" pitchFamily="34" charset="0"/>
                <a:cs typeface="Arial" panose="020B0604020202020204" pitchFamily="34" charset="0"/>
              </a:rPr>
              <a:t>ình huống 2</a:t>
            </a:r>
            <a:endParaRPr lang="en-US" sz="38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09814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0-#ppt_w/2"/>
                                          </p:val>
                                        </p:tav>
                                        <p:tav tm="100000">
                                          <p:val>
                                            <p:strVal val="#ppt_x"/>
                                          </p:val>
                                        </p:tav>
                                      </p:tavLst>
                                    </p:anim>
                                    <p:anim calcmode="lin" valueType="num">
                                      <p:cBhvr additive="base">
                                        <p:cTn id="22" dur="500" fill="hold"/>
                                        <p:tgtEl>
                                          <p:spTgt spid="37"/>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500" fill="hold"/>
                                        <p:tgtEl>
                                          <p:spTgt spid="38"/>
                                        </p:tgtEl>
                                        <p:attrNameLst>
                                          <p:attrName>ppt_x</p:attrName>
                                        </p:attrNameLst>
                                      </p:cBhvr>
                                      <p:tavLst>
                                        <p:tav tm="0">
                                          <p:val>
                                            <p:strVal val="1+#ppt_w/2"/>
                                          </p:val>
                                        </p:tav>
                                        <p:tav tm="100000">
                                          <p:val>
                                            <p:strVal val="#ppt_x"/>
                                          </p:val>
                                        </p:tav>
                                      </p:tavLst>
                                    </p:anim>
                                    <p:anim calcmode="lin" valueType="num">
                                      <p:cBhvr additive="base">
                                        <p:cTn id="27"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7" grpId="0" animBg="1"/>
      <p:bldP spid="3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36248" y="51498"/>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7499045" y="133193"/>
            <a:ext cx="805024" cy="683625"/>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5">
            <a:extLst>
              <a:ext uri="{FF2B5EF4-FFF2-40B4-BE49-F238E27FC236}">
                <a16:creationId xmlns:a16="http://schemas.microsoft.com/office/drawing/2014/main" id="{A187952D-18F2-3D6D-17C8-E90E05916E2A}"/>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B6A14C1-4504-2130-97BD-C02673467154}"/>
              </a:ext>
            </a:extLst>
          </p:cNvPr>
          <p:cNvSpPr txBox="1"/>
          <p:nvPr/>
        </p:nvSpPr>
        <p:spPr>
          <a:xfrm>
            <a:off x="1197101" y="475006"/>
            <a:ext cx="15691046"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i="1">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A4C4EBBA-C37F-C89C-EDE8-2A81E70AD017}"/>
              </a:ext>
            </a:extLst>
          </p:cNvPr>
          <p:cNvGrpSpPr/>
          <p:nvPr/>
        </p:nvGrpSpPr>
        <p:grpSpPr>
          <a:xfrm>
            <a:off x="827364" y="4744400"/>
            <a:ext cx="9396635" cy="895350"/>
            <a:chOff x="844440" y="6004538"/>
            <a:chExt cx="9396635" cy="895350"/>
          </a:xfrm>
        </p:grpSpPr>
        <p:pic>
          <p:nvPicPr>
            <p:cNvPr id="13" name="Graphic 12" descr="Back with solid fill">
              <a:extLst>
                <a:ext uri="{FF2B5EF4-FFF2-40B4-BE49-F238E27FC236}">
                  <a16:creationId xmlns:a16="http://schemas.microsoft.com/office/drawing/2014/main" id="{31E6C3B0-F34B-7992-F55D-855F1E12FB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844440" y="6004538"/>
              <a:ext cx="1193800" cy="895350"/>
            </a:xfrm>
            <a:prstGeom prst="rect">
              <a:avLst/>
            </a:prstGeom>
          </p:spPr>
        </p:pic>
        <p:sp>
          <p:nvSpPr>
            <p:cNvPr id="14" name="TextBox 13">
              <a:extLst>
                <a:ext uri="{FF2B5EF4-FFF2-40B4-BE49-F238E27FC236}">
                  <a16:creationId xmlns:a16="http://schemas.microsoft.com/office/drawing/2014/main" id="{DBE6EBB0-A020-D3FE-0E1B-0E7F7E0BF1E5}"/>
                </a:ext>
              </a:extLst>
            </p:cNvPr>
            <p:cNvSpPr txBox="1"/>
            <p:nvPr/>
          </p:nvSpPr>
          <p:spPr>
            <a:xfrm>
              <a:off x="2038240" y="6129048"/>
              <a:ext cx="8202835" cy="615553"/>
            </a:xfrm>
            <a:prstGeom prst="rect">
              <a:avLst/>
            </a:prstGeom>
            <a:noFill/>
          </p:spPr>
          <p:txBody>
            <a:bodyPr wrap="square">
              <a:spAutoFit/>
            </a:bodyPr>
            <a:lstStyle/>
            <a:p>
              <a:pPr algn="just"/>
              <a:r>
                <a:rPr lang="en-US" sz="3400" b="1" i="1">
                  <a:latin typeface="Arial" panose="020B0604020202020204" pitchFamily="34" charset="0"/>
                  <a:cs typeface="Arial" panose="020B0604020202020204" pitchFamily="34" charset="0"/>
                </a:rPr>
                <a:t>Nếu là Y, em sẽ xử lí thế nào?</a:t>
              </a:r>
            </a:p>
          </p:txBody>
        </p:sp>
      </p:grpSp>
      <p:grpSp>
        <p:nvGrpSpPr>
          <p:cNvPr id="24" name="Group 23">
            <a:extLst>
              <a:ext uri="{FF2B5EF4-FFF2-40B4-BE49-F238E27FC236}">
                <a16:creationId xmlns:a16="http://schemas.microsoft.com/office/drawing/2014/main" id="{88131EEA-B903-2FE7-B3C9-096EB14A48C8}"/>
              </a:ext>
            </a:extLst>
          </p:cNvPr>
          <p:cNvGrpSpPr/>
          <p:nvPr/>
        </p:nvGrpSpPr>
        <p:grpSpPr>
          <a:xfrm>
            <a:off x="749980" y="8912653"/>
            <a:ext cx="17299995" cy="895350"/>
            <a:chOff x="898364" y="5986012"/>
            <a:chExt cx="17299995" cy="895350"/>
          </a:xfrm>
        </p:grpSpPr>
        <p:pic>
          <p:nvPicPr>
            <p:cNvPr id="25" name="Graphic 24" descr="Back with solid fill">
              <a:extLst>
                <a:ext uri="{FF2B5EF4-FFF2-40B4-BE49-F238E27FC236}">
                  <a16:creationId xmlns:a16="http://schemas.microsoft.com/office/drawing/2014/main" id="{D79DF941-F05B-A588-3690-BBB9A81B53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898364" y="5986012"/>
              <a:ext cx="1193800" cy="895350"/>
            </a:xfrm>
            <a:prstGeom prst="rect">
              <a:avLst/>
            </a:prstGeom>
          </p:spPr>
        </p:pic>
        <p:sp>
          <p:nvSpPr>
            <p:cNvPr id="26" name="TextBox 25">
              <a:extLst>
                <a:ext uri="{FF2B5EF4-FFF2-40B4-BE49-F238E27FC236}">
                  <a16:creationId xmlns:a16="http://schemas.microsoft.com/office/drawing/2014/main" id="{7CE772CD-DD6A-E00E-519E-4809190BF9EF}"/>
                </a:ext>
              </a:extLst>
            </p:cNvPr>
            <p:cNvSpPr txBox="1"/>
            <p:nvPr/>
          </p:nvSpPr>
          <p:spPr>
            <a:xfrm>
              <a:off x="2038239" y="6152768"/>
              <a:ext cx="16160120" cy="615553"/>
            </a:xfrm>
            <a:prstGeom prst="rect">
              <a:avLst/>
            </a:prstGeom>
            <a:noFill/>
          </p:spPr>
          <p:txBody>
            <a:bodyPr wrap="square">
              <a:spAutoFit/>
            </a:bodyPr>
            <a:lstStyle/>
            <a:p>
              <a:pPr algn="just"/>
              <a:r>
                <a:rPr lang="en-US" sz="3400" b="1" i="1">
                  <a:latin typeface="Arial" panose="020B0604020202020204" pitchFamily="34" charset="0"/>
                  <a:cs typeface="Arial" panose="020B0604020202020204" pitchFamily="34" charset="0"/>
                </a:rPr>
                <a:t>Nếu là P, em có những đề xuất gì để xây dựng nét đẹp văn hóa học đường?</a:t>
              </a:r>
            </a:p>
          </p:txBody>
        </p:sp>
      </p:grpSp>
      <p:grpSp>
        <p:nvGrpSpPr>
          <p:cNvPr id="2" name="Group 1">
            <a:extLst>
              <a:ext uri="{FF2B5EF4-FFF2-40B4-BE49-F238E27FC236}">
                <a16:creationId xmlns:a16="http://schemas.microsoft.com/office/drawing/2014/main" id="{973BCDCE-A5A3-43AC-15A4-6BDB5BB21BFD}"/>
              </a:ext>
            </a:extLst>
          </p:cNvPr>
          <p:cNvGrpSpPr/>
          <p:nvPr/>
        </p:nvGrpSpPr>
        <p:grpSpPr>
          <a:xfrm>
            <a:off x="1063939" y="1472758"/>
            <a:ext cx="16614461" cy="3047201"/>
            <a:chOff x="551772" y="1304636"/>
            <a:chExt cx="16614461" cy="3047201"/>
          </a:xfrm>
        </p:grpSpPr>
        <p:sp>
          <p:nvSpPr>
            <p:cNvPr id="3" name="Rectangle 2">
              <a:extLst>
                <a:ext uri="{FF2B5EF4-FFF2-40B4-BE49-F238E27FC236}">
                  <a16:creationId xmlns:a16="http://schemas.microsoft.com/office/drawing/2014/main" id="{0FD0E7C3-A833-86FE-2E04-0F23564743A9}"/>
                </a:ext>
              </a:extLst>
            </p:cNvPr>
            <p:cNvSpPr/>
            <p:nvPr/>
          </p:nvSpPr>
          <p:spPr>
            <a:xfrm>
              <a:off x="551772" y="1714501"/>
              <a:ext cx="16614461" cy="2637336"/>
            </a:xfrm>
            <a:prstGeom prst="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400">
                  <a:solidFill>
                    <a:schemeClr val="tx1"/>
                  </a:solidFill>
                  <a:latin typeface="Arial" panose="020B0604020202020204" pitchFamily="34" charset="0"/>
                  <a:cs typeface="Arial" panose="020B0604020202020204" pitchFamily="34" charset="0"/>
                </a:rPr>
                <a:t>	Một số bạn trong nhóm của Y rất muốn tạo ấn tượng cho sự kiện mít tinh kỉ niệm 50 năm ngày thành lập trường nên rủ nhau mặc quần soóc ngắn và yếm đào.</a:t>
              </a:r>
            </a:p>
          </p:txBody>
        </p:sp>
        <p:sp>
          <p:nvSpPr>
            <p:cNvPr id="5" name="Rectangle: Top Corners One Rounded and One Snipped 4">
              <a:extLst>
                <a:ext uri="{FF2B5EF4-FFF2-40B4-BE49-F238E27FC236}">
                  <a16:creationId xmlns:a16="http://schemas.microsoft.com/office/drawing/2014/main" id="{E83ABFE2-BE73-B4F4-AD2D-3BDB92767179}"/>
                </a:ext>
              </a:extLst>
            </p:cNvPr>
            <p:cNvSpPr/>
            <p:nvPr/>
          </p:nvSpPr>
          <p:spPr>
            <a:xfrm flipH="1">
              <a:off x="551772" y="1304636"/>
              <a:ext cx="4083520" cy="778746"/>
            </a:xfrm>
            <a:prstGeom prst="snipRound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b="1">
                  <a:solidFill>
                    <a:schemeClr val="bg1"/>
                  </a:solidFill>
                  <a:latin typeface="Arial" panose="020B0604020202020204" pitchFamily="34" charset="0"/>
                  <a:cs typeface="Arial" panose="020B0604020202020204" pitchFamily="34" charset="0"/>
                </a:rPr>
                <a:t>Tình huống 1</a:t>
              </a:r>
            </a:p>
          </p:txBody>
        </p:sp>
      </p:grpSp>
      <p:grpSp>
        <p:nvGrpSpPr>
          <p:cNvPr id="16" name="Group 15">
            <a:extLst>
              <a:ext uri="{FF2B5EF4-FFF2-40B4-BE49-F238E27FC236}">
                <a16:creationId xmlns:a16="http://schemas.microsoft.com/office/drawing/2014/main" id="{5606B00B-F614-3FF5-BB5D-CC562448284F}"/>
              </a:ext>
            </a:extLst>
          </p:cNvPr>
          <p:cNvGrpSpPr/>
          <p:nvPr/>
        </p:nvGrpSpPr>
        <p:grpSpPr>
          <a:xfrm>
            <a:off x="1063938" y="5813507"/>
            <a:ext cx="16614461" cy="3047201"/>
            <a:chOff x="551772" y="1304636"/>
            <a:chExt cx="16614461" cy="3047201"/>
          </a:xfrm>
        </p:grpSpPr>
        <p:sp>
          <p:nvSpPr>
            <p:cNvPr id="17" name="Rectangle 16">
              <a:extLst>
                <a:ext uri="{FF2B5EF4-FFF2-40B4-BE49-F238E27FC236}">
                  <a16:creationId xmlns:a16="http://schemas.microsoft.com/office/drawing/2014/main" id="{BFCAF8C5-D672-48A6-1920-4CA8DC62BBEC}"/>
                </a:ext>
              </a:extLst>
            </p:cNvPr>
            <p:cNvSpPr/>
            <p:nvPr/>
          </p:nvSpPr>
          <p:spPr>
            <a:xfrm>
              <a:off x="551772" y="1714501"/>
              <a:ext cx="16614461" cy="2637336"/>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400">
                  <a:solidFill>
                    <a:schemeClr val="tx1"/>
                  </a:solidFill>
                  <a:latin typeface="Arial" panose="020B0604020202020204" pitchFamily="34" charset="0"/>
                  <a:cs typeface="Arial" panose="020B0604020202020204" pitchFamily="34" charset="0"/>
                </a:rPr>
                <a:t>	Khi tham gia câu lạc bộ của trường, P thấy một số bạn nữ sử dụng ngôn ngữ không phù hợp với lứa tuổi học sinh.</a:t>
              </a:r>
            </a:p>
          </p:txBody>
        </p:sp>
        <p:sp>
          <p:nvSpPr>
            <p:cNvPr id="18" name="Rectangle: Top Corners One Rounded and One Snipped 17">
              <a:extLst>
                <a:ext uri="{FF2B5EF4-FFF2-40B4-BE49-F238E27FC236}">
                  <a16:creationId xmlns:a16="http://schemas.microsoft.com/office/drawing/2014/main" id="{4C1AAA6F-B408-34A8-A766-3299FD7F595C}"/>
                </a:ext>
              </a:extLst>
            </p:cNvPr>
            <p:cNvSpPr/>
            <p:nvPr/>
          </p:nvSpPr>
          <p:spPr>
            <a:xfrm flipH="1">
              <a:off x="551772" y="1304636"/>
              <a:ext cx="4083520" cy="778746"/>
            </a:xfrm>
            <a:prstGeom prst="snipRoundRect">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b="1">
                  <a:solidFill>
                    <a:schemeClr val="bg1"/>
                  </a:solidFill>
                  <a:latin typeface="Arial" panose="020B0604020202020204" pitchFamily="34" charset="0"/>
                  <a:cs typeface="Arial" panose="020B0604020202020204" pitchFamily="34" charset="0"/>
                </a:rPr>
                <a:t>Tình huống 2</a:t>
              </a:r>
            </a:p>
          </p:txBody>
        </p:sp>
      </p:grpSp>
    </p:spTree>
    <p:extLst>
      <p:ext uri="{BB962C8B-B14F-4D97-AF65-F5344CB8AC3E}">
        <p14:creationId xmlns:p14="http://schemas.microsoft.com/office/powerpoint/2010/main" val="13551494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500"/>
                            </p:stCondLst>
                            <p:childTnLst>
                              <p:par>
                                <p:cTn id="23" presetID="16" presetClass="entr" presetSubtype="37"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out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ECBFB5C-128A-F5C5-3F92-F2AC30668127}"/>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43" name="Line Callout 1 (Border and Accent Bar) 3">
            <a:extLst>
              <a:ext uri="{FF2B5EF4-FFF2-40B4-BE49-F238E27FC236}">
                <a16:creationId xmlns:a16="http://schemas.microsoft.com/office/drawing/2014/main" id="{AEBBBC14-7882-A4A8-FE8C-9A910616994B}"/>
              </a:ext>
            </a:extLst>
          </p:cNvPr>
          <p:cNvSpPr/>
          <p:nvPr/>
        </p:nvSpPr>
        <p:spPr>
          <a:xfrm>
            <a:off x="228600" y="578987"/>
            <a:ext cx="8915401" cy="1444838"/>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GỢI Ý TRẢ LỜI</a:t>
            </a:r>
            <a:endParaRPr lang="vi-VN" sz="420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9" name="Freeform 4">
            <a:extLst>
              <a:ext uri="{FF2B5EF4-FFF2-40B4-BE49-F238E27FC236}">
                <a16:creationId xmlns:a16="http://schemas.microsoft.com/office/drawing/2014/main" id="{29B4E34F-9C5A-5FC4-77C9-DFB197D36FF4}"/>
              </a:ext>
            </a:extLst>
          </p:cNvPr>
          <p:cNvSpPr/>
          <p:nvPr/>
        </p:nvSpPr>
        <p:spPr>
          <a:xfrm>
            <a:off x="16633137" y="133383"/>
            <a:ext cx="1404492" cy="1501311"/>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ECD499D9-F480-B62D-954B-6E254FD09798}"/>
              </a:ext>
            </a:extLst>
          </p:cNvPr>
          <p:cNvSpPr/>
          <p:nvPr/>
        </p:nvSpPr>
        <p:spPr>
          <a:xfrm>
            <a:off x="659892" y="2808219"/>
            <a:ext cx="6829766" cy="3021082"/>
          </a:xfrm>
          <a:prstGeom prst="roundRect">
            <a:avLst/>
          </a:prstGeom>
          <a:solidFill>
            <a:srgbClr val="EDF6F9"/>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latin typeface="Arial" panose="020B0604020202020204" pitchFamily="34" charset="0"/>
                <a:cs typeface="Arial" panose="020B0604020202020204" pitchFamily="34" charset="0"/>
              </a:rPr>
              <a:t>Em rút ra được bài học cho bản thân</a:t>
            </a:r>
            <a:endParaRPr lang="en-US" sz="4000" dirty="0">
              <a:solidFill>
                <a:schemeClr val="tx1"/>
              </a:solidFill>
              <a:latin typeface="Arial" panose="020B0604020202020204" pitchFamily="34" charset="0"/>
              <a:cs typeface="Arial" panose="020B0604020202020204" pitchFamily="34" charset="0"/>
            </a:endParaRPr>
          </a:p>
        </p:txBody>
      </p:sp>
      <p:pic>
        <p:nvPicPr>
          <p:cNvPr id="4" name="Graphic 3" descr="Back with solid fill">
            <a:extLst>
              <a:ext uri="{FF2B5EF4-FFF2-40B4-BE49-F238E27FC236}">
                <a16:creationId xmlns:a16="http://schemas.microsoft.com/office/drawing/2014/main" id="{985E5EEC-CF62-ECDF-0239-37BDA88887AA}"/>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3579" y="3766198"/>
            <a:ext cx="1553300" cy="1307306"/>
          </a:xfrm>
          <a:prstGeom prst="rect">
            <a:avLst/>
          </a:prstGeom>
        </p:spPr>
      </p:pic>
      <p:sp>
        <p:nvSpPr>
          <p:cNvPr id="5" name="Rectangle: Rounded Corners 4">
            <a:extLst>
              <a:ext uri="{FF2B5EF4-FFF2-40B4-BE49-F238E27FC236}">
                <a16:creationId xmlns:a16="http://schemas.microsoft.com/office/drawing/2014/main" id="{70A98166-F887-C702-2780-9B37F052620D}"/>
              </a:ext>
            </a:extLst>
          </p:cNvPr>
          <p:cNvSpPr/>
          <p:nvPr/>
        </p:nvSpPr>
        <p:spPr>
          <a:xfrm>
            <a:off x="10210800" y="2808218"/>
            <a:ext cx="7417308" cy="3021082"/>
          </a:xfrm>
          <a:prstGeom prst="roundRect">
            <a:avLst/>
          </a:prstGeom>
          <a:solidFill>
            <a:srgbClr val="EDF6F9"/>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Phải luôn cố gắng rèn luyện, học hỏi để hoàn thiện bản thân và có một tương lai tốt đẹp hơn</a:t>
            </a:r>
            <a:endParaRPr lang="en-US" sz="3800" dirty="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FDFE109-629A-80C0-2A1A-9529C7541FF2}"/>
              </a:ext>
            </a:extLst>
          </p:cNvPr>
          <p:cNvGrpSpPr/>
          <p:nvPr/>
        </p:nvGrpSpPr>
        <p:grpSpPr>
          <a:xfrm>
            <a:off x="5764129" y="6057900"/>
            <a:ext cx="6172200" cy="3644670"/>
            <a:chOff x="5764129" y="6057900"/>
            <a:chExt cx="6172200" cy="3644670"/>
          </a:xfrm>
        </p:grpSpPr>
        <p:pic>
          <p:nvPicPr>
            <p:cNvPr id="2050" name="Picture 2" descr="TOP 34 bài Nghị luận về tinh thần tự học siêu hay (Sơ đồ tư duy)">
              <a:extLst>
                <a:ext uri="{FF2B5EF4-FFF2-40B4-BE49-F238E27FC236}">
                  <a16:creationId xmlns:a16="http://schemas.microsoft.com/office/drawing/2014/main" id="{BE4BD358-5819-D984-4F16-D3CEDFAE26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129" y="6466574"/>
              <a:ext cx="6172200" cy="323599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5DCCE3D5-835F-2B3D-D89F-EE229163C21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593023" y="6057900"/>
              <a:ext cx="514411" cy="528833"/>
            </a:xfrm>
            <a:prstGeom prst="rect">
              <a:avLst/>
            </a:prstGeom>
          </p:spPr>
        </p:pic>
      </p:grpSp>
    </p:spTree>
    <p:extLst>
      <p:ext uri="{BB962C8B-B14F-4D97-AF65-F5344CB8AC3E}">
        <p14:creationId xmlns:p14="http://schemas.microsoft.com/office/powerpoint/2010/main" val="200103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3218BF9-FDDD-1413-4755-542C73CAE17F}"/>
              </a:ext>
            </a:extLst>
          </p:cNvPr>
          <p:cNvSpPr txBox="1"/>
          <p:nvPr/>
        </p:nvSpPr>
        <p:spPr>
          <a:xfrm>
            <a:off x="1251025" y="547491"/>
            <a:ext cx="15691046"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XỬ LÍ TÌNH HUỐNG</a:t>
            </a:r>
            <a:endParaRPr lang="en-US" sz="4800" i="1">
              <a:latin typeface="Arial" panose="020B0604020202020204" pitchFamily="34" charset="0"/>
              <a:cs typeface="Arial" panose="020B0604020202020204" pitchFamily="34" charset="0"/>
            </a:endParaRPr>
          </a:p>
        </p:txBody>
      </p:sp>
      <p:sp>
        <p:nvSpPr>
          <p:cNvPr id="19" name="Freeform 19"/>
          <p:cNvSpPr/>
          <p:nvPr/>
        </p:nvSpPr>
        <p:spPr>
          <a:xfrm>
            <a:off x="36248" y="51498"/>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7499045" y="133193"/>
            <a:ext cx="805024" cy="683625"/>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973BCDCE-A5A3-43AC-15A4-6BDB5BB21BFD}"/>
              </a:ext>
            </a:extLst>
          </p:cNvPr>
          <p:cNvGrpSpPr/>
          <p:nvPr/>
        </p:nvGrpSpPr>
        <p:grpSpPr>
          <a:xfrm>
            <a:off x="899116" y="1599737"/>
            <a:ext cx="16614461" cy="3047201"/>
            <a:chOff x="551772" y="1304636"/>
            <a:chExt cx="16614461" cy="3047201"/>
          </a:xfrm>
        </p:grpSpPr>
        <p:sp>
          <p:nvSpPr>
            <p:cNvPr id="3" name="Rectangle 2">
              <a:extLst>
                <a:ext uri="{FF2B5EF4-FFF2-40B4-BE49-F238E27FC236}">
                  <a16:creationId xmlns:a16="http://schemas.microsoft.com/office/drawing/2014/main" id="{0FD0E7C3-A833-86FE-2E04-0F23564743A9}"/>
                </a:ext>
              </a:extLst>
            </p:cNvPr>
            <p:cNvSpPr/>
            <p:nvPr/>
          </p:nvSpPr>
          <p:spPr>
            <a:xfrm>
              <a:off x="551772" y="1714501"/>
              <a:ext cx="16614461" cy="2637336"/>
            </a:xfrm>
            <a:prstGeom prst="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400">
                  <a:solidFill>
                    <a:schemeClr val="tx1"/>
                  </a:solidFill>
                  <a:latin typeface="Arial" panose="020B0604020202020204" pitchFamily="34" charset="0"/>
                  <a:cs typeface="Arial" panose="020B0604020202020204" pitchFamily="34" charset="0"/>
                </a:rPr>
                <a:t>	Một số bạn trong nhóm của Y rất muốn tạo ấn tượng cho sự kiện mít tinh kỉ niệm 50 năm ngày thành lập trường nên rủ nhau mặc quần soóc ngắn và yếm đào.</a:t>
              </a:r>
            </a:p>
          </p:txBody>
        </p:sp>
        <p:sp>
          <p:nvSpPr>
            <p:cNvPr id="5" name="Rectangle: Top Corners One Rounded and One Snipped 4">
              <a:extLst>
                <a:ext uri="{FF2B5EF4-FFF2-40B4-BE49-F238E27FC236}">
                  <a16:creationId xmlns:a16="http://schemas.microsoft.com/office/drawing/2014/main" id="{E83ABFE2-BE73-B4F4-AD2D-3BDB92767179}"/>
                </a:ext>
              </a:extLst>
            </p:cNvPr>
            <p:cNvSpPr/>
            <p:nvPr/>
          </p:nvSpPr>
          <p:spPr>
            <a:xfrm flipH="1">
              <a:off x="551772" y="1304636"/>
              <a:ext cx="4083520" cy="778746"/>
            </a:xfrm>
            <a:prstGeom prst="snipRound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b="1">
                  <a:solidFill>
                    <a:schemeClr val="bg1"/>
                  </a:solidFill>
                  <a:latin typeface="Arial" panose="020B0604020202020204" pitchFamily="34" charset="0"/>
                  <a:cs typeface="Arial" panose="020B0604020202020204" pitchFamily="34" charset="0"/>
                </a:rPr>
                <a:t>Tình huống 1</a:t>
              </a:r>
            </a:p>
          </p:txBody>
        </p:sp>
      </p:grpSp>
      <p:sp>
        <p:nvSpPr>
          <p:cNvPr id="6" name="Freeform 4">
            <a:extLst>
              <a:ext uri="{FF2B5EF4-FFF2-40B4-BE49-F238E27FC236}">
                <a16:creationId xmlns:a16="http://schemas.microsoft.com/office/drawing/2014/main" id="{7A677B04-6B99-879F-8C59-ED5A81E75F94}"/>
              </a:ext>
            </a:extLst>
          </p:cNvPr>
          <p:cNvSpPr/>
          <p:nvPr/>
        </p:nvSpPr>
        <p:spPr>
          <a:xfrm>
            <a:off x="112548" y="9776597"/>
            <a:ext cx="447032" cy="444518"/>
          </a:xfrm>
          <a:custGeom>
            <a:avLst/>
            <a:gdLst/>
            <a:ahLst/>
            <a:cxnLst/>
            <a:rect l="l" t="t" r="r" b="b"/>
            <a:pathLst>
              <a:path w="447032" h="444518">
                <a:moveTo>
                  <a:pt x="0" y="0"/>
                </a:moveTo>
                <a:lnTo>
                  <a:pt x="447032" y="0"/>
                </a:lnTo>
                <a:lnTo>
                  <a:pt x="447032" y="444518"/>
                </a:lnTo>
                <a:lnTo>
                  <a:pt x="0" y="4445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6">
            <a:extLst>
              <a:ext uri="{FF2B5EF4-FFF2-40B4-BE49-F238E27FC236}">
                <a16:creationId xmlns:a16="http://schemas.microsoft.com/office/drawing/2014/main" id="{82915146-2836-A64F-E4DC-C39D7673E2E7}"/>
              </a:ext>
            </a:extLst>
          </p:cNvPr>
          <p:cNvSpPr/>
          <p:nvPr/>
        </p:nvSpPr>
        <p:spPr>
          <a:xfrm>
            <a:off x="17449800" y="426141"/>
            <a:ext cx="578487" cy="1140912"/>
          </a:xfrm>
          <a:custGeom>
            <a:avLst/>
            <a:gdLst/>
            <a:ahLst/>
            <a:cxnLst/>
            <a:rect l="l" t="t" r="r" b="b"/>
            <a:pathLst>
              <a:path w="809291" h="1764122">
                <a:moveTo>
                  <a:pt x="0" y="0"/>
                </a:moveTo>
                <a:lnTo>
                  <a:pt x="809290" y="0"/>
                </a:lnTo>
                <a:lnTo>
                  <a:pt x="809290" y="1764122"/>
                </a:lnTo>
                <a:lnTo>
                  <a:pt x="0" y="17641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3800">
              <a:latin typeface="Arial" panose="020B0604020202020204" pitchFamily="34" charset="0"/>
              <a:cs typeface="Arial" panose="020B0604020202020204" pitchFamily="34" charset="0"/>
            </a:endParaRPr>
          </a:p>
        </p:txBody>
      </p:sp>
      <p:sp>
        <p:nvSpPr>
          <p:cNvPr id="8" name="Freeform 5">
            <a:extLst>
              <a:ext uri="{FF2B5EF4-FFF2-40B4-BE49-F238E27FC236}">
                <a16:creationId xmlns:a16="http://schemas.microsoft.com/office/drawing/2014/main" id="{1E4FC686-57AE-A1D2-6C3A-5CA083F5CD3C}"/>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9" name="Picture 12">
            <a:extLst>
              <a:ext uri="{FF2B5EF4-FFF2-40B4-BE49-F238E27FC236}">
                <a16:creationId xmlns:a16="http://schemas.microsoft.com/office/drawing/2014/main" id="{EE9E9913-D441-A7E5-23BC-62CFD6FF27E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900267">
            <a:off x="117239" y="-572999"/>
            <a:ext cx="559202" cy="1644713"/>
          </a:xfrm>
          <a:prstGeom prst="rect">
            <a:avLst/>
          </a:prstGeom>
        </p:spPr>
      </p:pic>
      <p:pic>
        <p:nvPicPr>
          <p:cNvPr id="15" name="Graphic 14" descr="Back with solid fill">
            <a:extLst>
              <a:ext uri="{FF2B5EF4-FFF2-40B4-BE49-F238E27FC236}">
                <a16:creationId xmlns:a16="http://schemas.microsoft.com/office/drawing/2014/main" id="{59760218-1E92-7CF1-5911-97B5057B471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V="1">
            <a:off x="423222" y="7048500"/>
            <a:ext cx="1422400" cy="1066800"/>
          </a:xfrm>
          <a:prstGeom prst="rect">
            <a:avLst/>
          </a:prstGeom>
        </p:spPr>
      </p:pic>
      <p:sp>
        <p:nvSpPr>
          <p:cNvPr id="21" name="TextBox 20">
            <a:extLst>
              <a:ext uri="{FF2B5EF4-FFF2-40B4-BE49-F238E27FC236}">
                <a16:creationId xmlns:a16="http://schemas.microsoft.com/office/drawing/2014/main" id="{FDA46ECA-54F0-C102-2383-39F0C380408D}"/>
              </a:ext>
            </a:extLst>
          </p:cNvPr>
          <p:cNvSpPr txBox="1"/>
          <p:nvPr/>
        </p:nvSpPr>
        <p:spPr>
          <a:xfrm>
            <a:off x="2057400" y="5046607"/>
            <a:ext cx="11887200" cy="4704365"/>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400">
                <a:latin typeface="Arial" panose="020B0604020202020204" pitchFamily="34" charset="0"/>
                <a:cs typeface="Arial" panose="020B0604020202020204" pitchFamily="34" charset="0"/>
              </a:rPr>
              <a:t>Nếu là Y, em sẽ nhắc nhở và giải thích cho các bạn trong nhóm về quy định của trường về trang phục để đảm bảo sự đồng nhất, chuyên nghiệp và đúng quy định. </a:t>
            </a:r>
          </a:p>
          <a:p>
            <a:pPr marL="571500" indent="-571500" algn="just">
              <a:lnSpc>
                <a:spcPct val="150000"/>
              </a:lnSpc>
              <a:buFont typeface="Wingdings" panose="05000000000000000000" pitchFamily="2" charset="2"/>
              <a:buChar char="§"/>
            </a:pPr>
            <a:r>
              <a:rPr lang="vi-VN" sz="3400">
                <a:latin typeface="Arial" panose="020B0604020202020204" pitchFamily="34" charset="0"/>
                <a:cs typeface="Arial" panose="020B0604020202020204" pitchFamily="34" charset="0"/>
              </a:rPr>
              <a:t>Sau đó em sẽ đề xuất các phong cách trang phục khác phù hợp với sự kiện mà vẫn đảm bảo tuân thủ quy định của trường.</a:t>
            </a:r>
          </a:p>
        </p:txBody>
      </p:sp>
      <p:pic>
        <p:nvPicPr>
          <p:cNvPr id="30" name="Picture 29" descr="A cartoon of a person&#10;&#10;Description automatically generated">
            <a:extLst>
              <a:ext uri="{FF2B5EF4-FFF2-40B4-BE49-F238E27FC236}">
                <a16:creationId xmlns:a16="http://schemas.microsoft.com/office/drawing/2014/main" id="{A0B33F54-3A86-1D60-B8F4-7F70B499E5A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258800" y="4940464"/>
            <a:ext cx="4916652" cy="4916652"/>
          </a:xfrm>
          <a:prstGeom prst="rect">
            <a:avLst/>
          </a:prstGeom>
        </p:spPr>
      </p:pic>
    </p:spTree>
    <p:extLst>
      <p:ext uri="{BB962C8B-B14F-4D97-AF65-F5344CB8AC3E}">
        <p14:creationId xmlns:p14="http://schemas.microsoft.com/office/powerpoint/2010/main" val="16712510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2"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barn(inVertical)">
                                      <p:cBhvr>
                                        <p:cTn id="24" dur="500"/>
                                        <p:tgtEl>
                                          <p:spTgt spid="21">
                                            <p:txEl>
                                              <p:pRg st="0" end="0"/>
                                            </p:txEl>
                                          </p:spTgt>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21">
                                            <p:txEl>
                                              <p:pRg st="1" end="1"/>
                                            </p:txEl>
                                          </p:spTgt>
                                        </p:tgtEl>
                                        <p:attrNameLst>
                                          <p:attrName>style.visibility</p:attrName>
                                        </p:attrNameLst>
                                      </p:cBhvr>
                                      <p:to>
                                        <p:strVal val="visible"/>
                                      </p:to>
                                    </p:set>
                                    <p:animEffect transition="in" filter="barn(inVertical)">
                                      <p:cBhvr>
                                        <p:cTn id="28"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3218BF9-FDDD-1413-4755-542C73CAE17F}"/>
              </a:ext>
            </a:extLst>
          </p:cNvPr>
          <p:cNvSpPr txBox="1"/>
          <p:nvPr/>
        </p:nvSpPr>
        <p:spPr>
          <a:xfrm>
            <a:off x="1251025" y="547491"/>
            <a:ext cx="15691046"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XỬ LÍ TÌNH HUỐNG</a:t>
            </a:r>
            <a:endParaRPr lang="en-US" sz="4800" i="1">
              <a:latin typeface="Arial" panose="020B0604020202020204" pitchFamily="34" charset="0"/>
              <a:cs typeface="Arial" panose="020B0604020202020204" pitchFamily="34" charset="0"/>
            </a:endParaRPr>
          </a:p>
        </p:txBody>
      </p:sp>
      <p:sp>
        <p:nvSpPr>
          <p:cNvPr id="19" name="Freeform 19"/>
          <p:cNvSpPr/>
          <p:nvPr/>
        </p:nvSpPr>
        <p:spPr>
          <a:xfrm>
            <a:off x="36248" y="51498"/>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7499045" y="133193"/>
            <a:ext cx="805024" cy="683625"/>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4">
            <a:extLst>
              <a:ext uri="{FF2B5EF4-FFF2-40B4-BE49-F238E27FC236}">
                <a16:creationId xmlns:a16="http://schemas.microsoft.com/office/drawing/2014/main" id="{7A677B04-6B99-879F-8C59-ED5A81E75F94}"/>
              </a:ext>
            </a:extLst>
          </p:cNvPr>
          <p:cNvSpPr/>
          <p:nvPr/>
        </p:nvSpPr>
        <p:spPr>
          <a:xfrm>
            <a:off x="112548" y="9776597"/>
            <a:ext cx="447032" cy="444518"/>
          </a:xfrm>
          <a:custGeom>
            <a:avLst/>
            <a:gdLst/>
            <a:ahLst/>
            <a:cxnLst/>
            <a:rect l="l" t="t" r="r" b="b"/>
            <a:pathLst>
              <a:path w="447032" h="444518">
                <a:moveTo>
                  <a:pt x="0" y="0"/>
                </a:moveTo>
                <a:lnTo>
                  <a:pt x="447032" y="0"/>
                </a:lnTo>
                <a:lnTo>
                  <a:pt x="447032" y="444518"/>
                </a:lnTo>
                <a:lnTo>
                  <a:pt x="0" y="4445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6">
            <a:extLst>
              <a:ext uri="{FF2B5EF4-FFF2-40B4-BE49-F238E27FC236}">
                <a16:creationId xmlns:a16="http://schemas.microsoft.com/office/drawing/2014/main" id="{82915146-2836-A64F-E4DC-C39D7673E2E7}"/>
              </a:ext>
            </a:extLst>
          </p:cNvPr>
          <p:cNvSpPr/>
          <p:nvPr/>
        </p:nvSpPr>
        <p:spPr>
          <a:xfrm>
            <a:off x="17449800" y="426141"/>
            <a:ext cx="578487" cy="1140912"/>
          </a:xfrm>
          <a:custGeom>
            <a:avLst/>
            <a:gdLst/>
            <a:ahLst/>
            <a:cxnLst/>
            <a:rect l="l" t="t" r="r" b="b"/>
            <a:pathLst>
              <a:path w="809291" h="1764122">
                <a:moveTo>
                  <a:pt x="0" y="0"/>
                </a:moveTo>
                <a:lnTo>
                  <a:pt x="809290" y="0"/>
                </a:lnTo>
                <a:lnTo>
                  <a:pt x="809290" y="1764122"/>
                </a:lnTo>
                <a:lnTo>
                  <a:pt x="0" y="17641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3800">
              <a:latin typeface="Arial" panose="020B0604020202020204" pitchFamily="34" charset="0"/>
              <a:cs typeface="Arial" panose="020B0604020202020204" pitchFamily="34" charset="0"/>
            </a:endParaRPr>
          </a:p>
        </p:txBody>
      </p:sp>
      <p:sp>
        <p:nvSpPr>
          <p:cNvPr id="8" name="Freeform 5">
            <a:extLst>
              <a:ext uri="{FF2B5EF4-FFF2-40B4-BE49-F238E27FC236}">
                <a16:creationId xmlns:a16="http://schemas.microsoft.com/office/drawing/2014/main" id="{1E4FC686-57AE-A1D2-6C3A-5CA083F5CD3C}"/>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9" name="Picture 12">
            <a:extLst>
              <a:ext uri="{FF2B5EF4-FFF2-40B4-BE49-F238E27FC236}">
                <a16:creationId xmlns:a16="http://schemas.microsoft.com/office/drawing/2014/main" id="{EE9E9913-D441-A7E5-23BC-62CFD6FF27E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900267">
            <a:off x="117239" y="-572999"/>
            <a:ext cx="559202" cy="1644713"/>
          </a:xfrm>
          <a:prstGeom prst="rect">
            <a:avLst/>
          </a:prstGeom>
        </p:spPr>
      </p:pic>
      <p:pic>
        <p:nvPicPr>
          <p:cNvPr id="15" name="Graphic 14" descr="Back with solid fill">
            <a:extLst>
              <a:ext uri="{FF2B5EF4-FFF2-40B4-BE49-F238E27FC236}">
                <a16:creationId xmlns:a16="http://schemas.microsoft.com/office/drawing/2014/main" id="{59760218-1E92-7CF1-5911-97B5057B471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V="1">
            <a:off x="374164" y="6972300"/>
            <a:ext cx="1422400" cy="1066800"/>
          </a:xfrm>
          <a:prstGeom prst="rect">
            <a:avLst/>
          </a:prstGeom>
        </p:spPr>
      </p:pic>
      <p:sp>
        <p:nvSpPr>
          <p:cNvPr id="21" name="TextBox 20">
            <a:extLst>
              <a:ext uri="{FF2B5EF4-FFF2-40B4-BE49-F238E27FC236}">
                <a16:creationId xmlns:a16="http://schemas.microsoft.com/office/drawing/2014/main" id="{FDA46ECA-54F0-C102-2383-39F0C380408D}"/>
              </a:ext>
            </a:extLst>
          </p:cNvPr>
          <p:cNvSpPr txBox="1"/>
          <p:nvPr/>
        </p:nvSpPr>
        <p:spPr>
          <a:xfrm>
            <a:off x="1964871" y="4436413"/>
            <a:ext cx="10554306" cy="5639044"/>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200" b="1">
                <a:cs typeface="Arial" panose="020B0604020202020204" pitchFamily="34" charset="0"/>
              </a:rPr>
              <a:t>Nếu là P, em sẽ đề xuất những giải pháp sau để xây dựng nét đẹp văn hóa học đường:</a:t>
            </a:r>
          </a:p>
          <a:p>
            <a:pPr marL="571500" indent="-571500" algn="just">
              <a:lnSpc>
                <a:spcPct val="150000"/>
              </a:lnSpc>
              <a:buFont typeface="Wingdings" panose="05000000000000000000" pitchFamily="2" charset="2"/>
              <a:buChar char="§"/>
            </a:pPr>
            <a:r>
              <a:rPr lang="vi-VN" sz="3000" i="1">
                <a:cs typeface="Arial" panose="020B0604020202020204" pitchFamily="34" charset="0"/>
              </a:rPr>
              <a:t>Tạo ra một cuộc trò chuyện cởi mở về việc sử dụng ngôn ngữ và hành vi của các thành viên trong câu lạc bộ để đề cao tinh thần đoàn kết và tôn trọng lẫn nhau.</a:t>
            </a:r>
          </a:p>
          <a:p>
            <a:pPr marL="571500" indent="-571500" algn="just">
              <a:lnSpc>
                <a:spcPct val="150000"/>
              </a:lnSpc>
              <a:buFont typeface="Wingdings" panose="05000000000000000000" pitchFamily="2" charset="2"/>
              <a:buChar char="§"/>
            </a:pPr>
            <a:r>
              <a:rPr lang="vi-VN" sz="3000" i="1">
                <a:cs typeface="Arial" panose="020B0604020202020204" pitchFamily="34" charset="0"/>
              </a:rPr>
              <a:t>Tạo ra các quy định và hướng dẫn rõ ràng về ngôn ngữ và hành vi để đảm bảo tất cả các thành viên trong câu lạc bộ đều tuân thủ quy định.</a:t>
            </a:r>
          </a:p>
        </p:txBody>
      </p:sp>
      <p:grpSp>
        <p:nvGrpSpPr>
          <p:cNvPr id="4" name="Group 3">
            <a:extLst>
              <a:ext uri="{FF2B5EF4-FFF2-40B4-BE49-F238E27FC236}">
                <a16:creationId xmlns:a16="http://schemas.microsoft.com/office/drawing/2014/main" id="{30A4AE0B-2608-1201-E3A5-F33BA37438B6}"/>
              </a:ext>
            </a:extLst>
          </p:cNvPr>
          <p:cNvGrpSpPr/>
          <p:nvPr/>
        </p:nvGrpSpPr>
        <p:grpSpPr>
          <a:xfrm>
            <a:off x="835339" y="1509400"/>
            <a:ext cx="16614461" cy="2810535"/>
            <a:chOff x="551772" y="1304636"/>
            <a:chExt cx="16614461" cy="2810535"/>
          </a:xfrm>
        </p:grpSpPr>
        <p:sp>
          <p:nvSpPr>
            <p:cNvPr id="10" name="Rectangle 9">
              <a:extLst>
                <a:ext uri="{FF2B5EF4-FFF2-40B4-BE49-F238E27FC236}">
                  <a16:creationId xmlns:a16="http://schemas.microsoft.com/office/drawing/2014/main" id="{63A9B520-4947-08B1-FAB9-BB95CFCC7E07}"/>
                </a:ext>
              </a:extLst>
            </p:cNvPr>
            <p:cNvSpPr/>
            <p:nvPr/>
          </p:nvSpPr>
          <p:spPr>
            <a:xfrm>
              <a:off x="551772" y="1714501"/>
              <a:ext cx="16614461" cy="2400670"/>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400">
                  <a:solidFill>
                    <a:schemeClr val="tx1"/>
                  </a:solidFill>
                  <a:latin typeface="Arial" panose="020B0604020202020204" pitchFamily="34" charset="0"/>
                  <a:cs typeface="Arial" panose="020B0604020202020204" pitchFamily="34" charset="0"/>
                </a:rPr>
                <a:t>	Khi tham gia câu lạc bộ của trường, P thấy một số bạn nữ sử dụng ngôn ngữ không phù hợp với lứa tuổi học sinh.</a:t>
              </a:r>
            </a:p>
          </p:txBody>
        </p:sp>
        <p:sp>
          <p:nvSpPr>
            <p:cNvPr id="12" name="Rectangle: Top Corners One Rounded and One Snipped 11">
              <a:extLst>
                <a:ext uri="{FF2B5EF4-FFF2-40B4-BE49-F238E27FC236}">
                  <a16:creationId xmlns:a16="http://schemas.microsoft.com/office/drawing/2014/main" id="{9A41B00D-5959-4F9F-2BFF-8B9FE4EE675E}"/>
                </a:ext>
              </a:extLst>
            </p:cNvPr>
            <p:cNvSpPr/>
            <p:nvPr/>
          </p:nvSpPr>
          <p:spPr>
            <a:xfrm flipH="1">
              <a:off x="551772" y="1304636"/>
              <a:ext cx="4083520" cy="778746"/>
            </a:xfrm>
            <a:prstGeom prst="snipRoundRect">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b="1">
                  <a:solidFill>
                    <a:schemeClr val="bg1"/>
                  </a:solidFill>
                  <a:latin typeface="Arial" panose="020B0604020202020204" pitchFamily="34" charset="0"/>
                  <a:cs typeface="Arial" panose="020B0604020202020204" pitchFamily="34" charset="0"/>
                </a:rPr>
                <a:t>Tình huống 2</a:t>
              </a:r>
            </a:p>
          </p:txBody>
        </p:sp>
      </p:grpSp>
      <p:pic>
        <p:nvPicPr>
          <p:cNvPr id="14" name="Picture 13" descr="A cartoon of two women&#10;&#10;Description automatically generated">
            <a:extLst>
              <a:ext uri="{FF2B5EF4-FFF2-40B4-BE49-F238E27FC236}">
                <a16:creationId xmlns:a16="http://schemas.microsoft.com/office/drawing/2014/main" id="{EB7A6E8A-3544-0D02-1164-41A6BA51EE4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12964234" y="5940925"/>
            <a:ext cx="4518223" cy="2836675"/>
          </a:xfrm>
          <a:prstGeom prst="rect">
            <a:avLst/>
          </a:prstGeom>
        </p:spPr>
      </p:pic>
    </p:spTree>
    <p:extLst>
      <p:ext uri="{BB962C8B-B14F-4D97-AF65-F5344CB8AC3E}">
        <p14:creationId xmlns:p14="http://schemas.microsoft.com/office/powerpoint/2010/main" val="211233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barn(inVertical)">
                                      <p:cBhvr>
                                        <p:cTn id="19" dur="500"/>
                                        <p:tgtEl>
                                          <p:spTgt spid="21">
                                            <p:txEl>
                                              <p:pRg st="0" end="0"/>
                                            </p:txEl>
                                          </p:spTgt>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animEffect transition="in" filter="barn(inVertical)">
                                      <p:cBhvr>
                                        <p:cTn id="23" dur="500"/>
                                        <p:tgtEl>
                                          <p:spTgt spid="21">
                                            <p:txEl>
                                              <p:pRg st="1" end="1"/>
                                            </p:txEl>
                                          </p:spTgt>
                                        </p:tgtEl>
                                      </p:cBhvr>
                                    </p:animEffect>
                                  </p:childTnLst>
                                </p:cTn>
                              </p:par>
                            </p:childTnLst>
                          </p:cTn>
                        </p:par>
                        <p:par>
                          <p:cTn id="24" fill="hold">
                            <p:stCondLst>
                              <p:cond delay="1500"/>
                            </p:stCondLst>
                            <p:childTnLst>
                              <p:par>
                                <p:cTn id="25" presetID="16" presetClass="entr" presetSubtype="21" fill="hold" grpId="0" nodeType="after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animEffect transition="in" filter="barn(inVertical)">
                                      <p:cBhvr>
                                        <p:cTn id="2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13FF8E-D8E0-966C-3345-A33BE9A324B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3">
            <a:extLst>
              <a:ext uri="{FF2B5EF4-FFF2-40B4-BE49-F238E27FC236}">
                <a16:creationId xmlns:a16="http://schemas.microsoft.com/office/drawing/2014/main" id="{84FEAE0F-3C4C-84DE-E212-EF2D59919A54}"/>
              </a:ext>
            </a:extLst>
          </p:cNvPr>
          <p:cNvSpPr/>
          <p:nvPr/>
        </p:nvSpPr>
        <p:spPr>
          <a:xfrm>
            <a:off x="1143000" y="1687612"/>
            <a:ext cx="16001999" cy="733215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E2F1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4">
            <a:extLst>
              <a:ext uri="{FF2B5EF4-FFF2-40B4-BE49-F238E27FC236}">
                <a16:creationId xmlns:a16="http://schemas.microsoft.com/office/drawing/2014/main" id="{885377A8-959B-3F8A-E8E3-03494CC2ABF0}"/>
              </a:ext>
            </a:extLst>
          </p:cNvPr>
          <p:cNvSpPr/>
          <p:nvPr/>
        </p:nvSpPr>
        <p:spPr>
          <a:xfrm>
            <a:off x="1143000" y="859605"/>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5">
            <a:extLst>
              <a:ext uri="{FF2B5EF4-FFF2-40B4-BE49-F238E27FC236}">
                <a16:creationId xmlns:a16="http://schemas.microsoft.com/office/drawing/2014/main" id="{B63827A2-B60B-CE14-7A22-172A4A76062C}"/>
              </a:ext>
            </a:extLst>
          </p:cNvPr>
          <p:cNvSpPr/>
          <p:nvPr/>
        </p:nvSpPr>
        <p:spPr>
          <a:xfrm>
            <a:off x="16088204" y="1072224"/>
            <a:ext cx="1328304" cy="1378266"/>
          </a:xfrm>
          <a:custGeom>
            <a:avLst/>
            <a:gdLst/>
            <a:ahLst/>
            <a:cxnLst/>
            <a:rect l="l" t="t" r="r" b="b"/>
            <a:pathLst>
              <a:path w="1328304" h="1378266">
                <a:moveTo>
                  <a:pt x="0" y="0"/>
                </a:moveTo>
                <a:lnTo>
                  <a:pt x="1328304" y="0"/>
                </a:lnTo>
                <a:lnTo>
                  <a:pt x="1328304" y="1378266"/>
                </a:lnTo>
                <a:lnTo>
                  <a:pt x="0" y="137826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2B2CD499-47F9-9866-3BBE-2D9F4CAE3A7E}"/>
              </a:ext>
            </a:extLst>
          </p:cNvPr>
          <p:cNvGrpSpPr/>
          <p:nvPr/>
        </p:nvGrpSpPr>
        <p:grpSpPr>
          <a:xfrm>
            <a:off x="5867400" y="1092405"/>
            <a:ext cx="7276528" cy="1244189"/>
            <a:chOff x="5844711" y="1270945"/>
            <a:chExt cx="7276528" cy="1244189"/>
          </a:xfrm>
        </p:grpSpPr>
        <p:pic>
          <p:nvPicPr>
            <p:cNvPr id="11" name="Picture 9">
              <a:extLst>
                <a:ext uri="{FF2B5EF4-FFF2-40B4-BE49-F238E27FC236}">
                  <a16:creationId xmlns:a16="http://schemas.microsoft.com/office/drawing/2014/main" id="{5DCC871F-284F-3955-B871-CED6D8C65C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83946" y="1270945"/>
              <a:ext cx="6951410" cy="1244189"/>
            </a:xfrm>
            <a:prstGeom prst="rect">
              <a:avLst/>
            </a:prstGeom>
          </p:spPr>
        </p:pic>
        <p:sp>
          <p:nvSpPr>
            <p:cNvPr id="12" name="TextBox 11">
              <a:extLst>
                <a:ext uri="{FF2B5EF4-FFF2-40B4-BE49-F238E27FC236}">
                  <a16:creationId xmlns:a16="http://schemas.microsoft.com/office/drawing/2014/main" id="{8F61B654-170E-03FC-CE02-2BA3C58B53B6}"/>
                </a:ext>
              </a:extLst>
            </p:cNvPr>
            <p:cNvSpPr txBox="1"/>
            <p:nvPr/>
          </p:nvSpPr>
          <p:spPr>
            <a:xfrm>
              <a:off x="5844711" y="1385207"/>
              <a:ext cx="72765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KẾT LUẬN</a:t>
              </a:r>
            </a:p>
          </p:txBody>
        </p:sp>
      </p:grpSp>
      <p:sp>
        <p:nvSpPr>
          <p:cNvPr id="13" name="TextBox 12">
            <a:extLst>
              <a:ext uri="{FF2B5EF4-FFF2-40B4-BE49-F238E27FC236}">
                <a16:creationId xmlns:a16="http://schemas.microsoft.com/office/drawing/2014/main" id="{15CDB906-A07B-8EC9-A17E-5107E0BA99AD}"/>
              </a:ext>
            </a:extLst>
          </p:cNvPr>
          <p:cNvSpPr txBox="1"/>
          <p:nvPr/>
        </p:nvSpPr>
        <p:spPr>
          <a:xfrm>
            <a:off x="6801332" y="2515748"/>
            <a:ext cx="9671474" cy="6056851"/>
          </a:xfrm>
          <a:prstGeom prst="rect">
            <a:avLst/>
          </a:prstGeom>
          <a:noFill/>
        </p:spPr>
        <p:txBody>
          <a:bodyPr wrap="square">
            <a:spAutoFit/>
          </a:bodyPr>
          <a:lstStyle/>
          <a:p>
            <a:pPr marL="571500" lvl="0" indent="-571500" algn="just">
              <a:lnSpc>
                <a:spcPct val="200000"/>
              </a:lnSpc>
              <a:buFont typeface="Wingdings" panose="05000000000000000000" pitchFamily="2" charset="2"/>
              <a:buChar char="Ø"/>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Học sinh</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phải thường xuyên tuân thủ nội quy, quy định của nhà trường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20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Đây là nghĩa vụ của mỗi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học sinh</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để giữ gìn và bảo vệ sự nghiêm chỉnh của trường học.</a:t>
            </a:r>
          </a:p>
        </p:txBody>
      </p:sp>
      <p:sp>
        <p:nvSpPr>
          <p:cNvPr id="20" name="Freeform 20"/>
          <p:cNvSpPr/>
          <p:nvPr/>
        </p:nvSpPr>
        <p:spPr>
          <a:xfrm rot="-2351199">
            <a:off x="392815" y="8481040"/>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a:off x="16686105" y="8694814"/>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20A234DE-2B9F-E0C3-B07E-F81EC786BD3F}"/>
              </a:ext>
            </a:extLst>
          </p:cNvPr>
          <p:cNvGrpSpPr/>
          <p:nvPr/>
        </p:nvGrpSpPr>
        <p:grpSpPr>
          <a:xfrm>
            <a:off x="1793423" y="3764645"/>
            <a:ext cx="4658507" cy="3853963"/>
            <a:chOff x="1793423" y="3764645"/>
            <a:chExt cx="4658507" cy="3853963"/>
          </a:xfrm>
        </p:grpSpPr>
        <p:grpSp>
          <p:nvGrpSpPr>
            <p:cNvPr id="15" name="Group 8">
              <a:extLst>
                <a:ext uri="{FF2B5EF4-FFF2-40B4-BE49-F238E27FC236}">
                  <a16:creationId xmlns:a16="http://schemas.microsoft.com/office/drawing/2014/main" id="{69CA0738-6E90-FF16-7B77-5A8A98F582B1}"/>
                </a:ext>
              </a:extLst>
            </p:cNvPr>
            <p:cNvGrpSpPr/>
            <p:nvPr/>
          </p:nvGrpSpPr>
          <p:grpSpPr>
            <a:xfrm>
              <a:off x="1793423" y="3764645"/>
              <a:ext cx="4658507" cy="3853963"/>
              <a:chOff x="0" y="0"/>
              <a:chExt cx="1100661" cy="893945"/>
            </a:xfrm>
          </p:grpSpPr>
          <p:sp>
            <p:nvSpPr>
              <p:cNvPr id="17" name="Freeform 9">
                <a:extLst>
                  <a:ext uri="{FF2B5EF4-FFF2-40B4-BE49-F238E27FC236}">
                    <a16:creationId xmlns:a16="http://schemas.microsoft.com/office/drawing/2014/main" id="{D188FBDC-A2DE-251F-F197-C63DD85CC6D1}"/>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0">
                <a:extLst>
                  <a:ext uri="{FF2B5EF4-FFF2-40B4-BE49-F238E27FC236}">
                    <a16:creationId xmlns:a16="http://schemas.microsoft.com/office/drawing/2014/main" id="{D9BE3483-CED8-50EF-B83F-CF8BEC7CDCC4}"/>
                  </a:ext>
                </a:extLst>
              </p:cNvPr>
              <p:cNvSpPr txBox="1"/>
              <p:nvPr/>
            </p:nvSpPr>
            <p:spPr>
              <a:xfrm>
                <a:off x="0" y="0"/>
                <a:ext cx="812800" cy="812800"/>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14">
              <a:extLst>
                <a:ext uri="{FF2B5EF4-FFF2-40B4-BE49-F238E27FC236}">
                  <a16:creationId xmlns:a16="http://schemas.microsoft.com/office/drawing/2014/main" id="{A08EFBE3-2AD8-EE0A-B386-8FF74F5D80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770230" y="4123857"/>
              <a:ext cx="3064810" cy="3337912"/>
            </a:xfrm>
            <a:prstGeom prst="rect">
              <a:avLst/>
            </a:prstGeom>
          </p:spPr>
        </p:pic>
      </p:grpSp>
    </p:spTree>
    <p:extLst>
      <p:ext uri="{BB962C8B-B14F-4D97-AF65-F5344CB8AC3E}">
        <p14:creationId xmlns:p14="http://schemas.microsoft.com/office/powerpoint/2010/main" val="30109438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left)">
                                      <p:cBhvr>
                                        <p:cTn id="18" dur="500"/>
                                        <p:tgtEl>
                                          <p:spTgt spid="13">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left)">
                                      <p:cBhvr>
                                        <p:cTn id="2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17318573" y="9281273"/>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87411" y="9158754"/>
            <a:ext cx="1386071" cy="1131237"/>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E5DE187-23E6-6F39-746F-E5C7125593DF}"/>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7DF5EB8-A813-38D2-15E9-421FE7030A40}"/>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6005D9A-043C-B09F-E8B3-E5BB080C5181}"/>
              </a:ext>
            </a:extLst>
          </p:cNvPr>
          <p:cNvSpPr txBox="1"/>
          <p:nvPr/>
        </p:nvSpPr>
        <p:spPr>
          <a:xfrm>
            <a:off x="723900" y="424104"/>
            <a:ext cx="16840200" cy="1911549"/>
          </a:xfrm>
          <a:prstGeom prst="rect">
            <a:avLst/>
          </a:prstGeom>
          <a:noFill/>
        </p:spPr>
        <p:txBody>
          <a:bodyPr wrap="square">
            <a:spAutoFit/>
          </a:bodyPr>
          <a:lstStyle/>
          <a:p>
            <a:pPr lvl="0" algn="ctr">
              <a:lnSpc>
                <a:spcPct val="150000"/>
              </a:lnSpc>
              <a:spcAft>
                <a:spcPts val="1000"/>
              </a:spcAft>
              <a:defRPr/>
            </a:pPr>
            <a:r>
              <a:rPr lang="vi-VN" sz="4200" b="1">
                <a:solidFill>
                  <a:srgbClr val="C00000"/>
                </a:solidFill>
                <a:ea typeface="Calibri" panose="020F0502020204030204" pitchFamily="34" charset="0"/>
                <a:cs typeface="Arial" panose="020B0604020202020204" pitchFamily="34" charset="0"/>
              </a:rPr>
              <a:t>Nhiệm vụ 3: Chia sẻ những việc em đã làm thể hiện sự tuân thủ nội quy, quy định của nhóm, lớp và nhà trường</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1CCC59B7-F120-F46C-1754-115AFC168A24}"/>
              </a:ext>
            </a:extLst>
          </p:cNvPr>
          <p:cNvGrpSpPr/>
          <p:nvPr/>
        </p:nvGrpSpPr>
        <p:grpSpPr>
          <a:xfrm>
            <a:off x="1771650" y="2793615"/>
            <a:ext cx="9067800" cy="6324601"/>
            <a:chOff x="1143001" y="2164196"/>
            <a:chExt cx="9067800" cy="6324601"/>
          </a:xfrm>
        </p:grpSpPr>
        <p:sp>
          <p:nvSpPr>
            <p:cNvPr id="11" name="Freeform 5">
              <a:extLst>
                <a:ext uri="{FF2B5EF4-FFF2-40B4-BE49-F238E27FC236}">
                  <a16:creationId xmlns:a16="http://schemas.microsoft.com/office/drawing/2014/main" id="{035AB716-ADF6-DFEE-91E2-56D0984A323B}"/>
                </a:ext>
              </a:extLst>
            </p:cNvPr>
            <p:cNvSpPr/>
            <p:nvPr/>
          </p:nvSpPr>
          <p:spPr>
            <a:xfrm>
              <a:off x="1143001" y="2748462"/>
              <a:ext cx="9067800" cy="5740335"/>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2" name="Group 11">
              <a:extLst>
                <a:ext uri="{FF2B5EF4-FFF2-40B4-BE49-F238E27FC236}">
                  <a16:creationId xmlns:a16="http://schemas.microsoft.com/office/drawing/2014/main" id="{59A757F3-74F7-68C4-9FEF-BA80F05BAF28}"/>
                </a:ext>
              </a:extLst>
            </p:cNvPr>
            <p:cNvGrpSpPr/>
            <p:nvPr/>
          </p:nvGrpSpPr>
          <p:grpSpPr>
            <a:xfrm>
              <a:off x="2034533" y="2164196"/>
              <a:ext cx="7276528" cy="1234207"/>
              <a:chOff x="5488010" y="665623"/>
              <a:chExt cx="7276528" cy="1234207"/>
            </a:xfrm>
          </p:grpSpPr>
          <p:pic>
            <p:nvPicPr>
              <p:cNvPr id="14" name="Picture 9">
                <a:extLst>
                  <a:ext uri="{FF2B5EF4-FFF2-40B4-BE49-F238E27FC236}">
                    <a16:creationId xmlns:a16="http://schemas.microsoft.com/office/drawing/2014/main" id="{8F71D7ED-4B71-6072-7EC7-5CC9D6E0B7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41462" y="665623"/>
                <a:ext cx="6816052" cy="1234207"/>
              </a:xfrm>
              <a:prstGeom prst="rect">
                <a:avLst/>
              </a:prstGeom>
            </p:spPr>
          </p:pic>
          <p:sp>
            <p:nvSpPr>
              <p:cNvPr id="15" name="TextBox 14">
                <a:extLst>
                  <a:ext uri="{FF2B5EF4-FFF2-40B4-BE49-F238E27FC236}">
                    <a16:creationId xmlns:a16="http://schemas.microsoft.com/office/drawing/2014/main" id="{1F2E28C4-4DDA-4454-90DA-92F9BAB38240}"/>
                  </a:ext>
                </a:extLst>
              </p:cNvPr>
              <p:cNvSpPr txBox="1"/>
              <p:nvPr/>
            </p:nvSpPr>
            <p:spPr>
              <a:xfrm>
                <a:off x="5488010" y="839701"/>
                <a:ext cx="72765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Hoạt</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nhóm</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1459CB65-F780-A7A5-42D4-44CA564E211B}"/>
                </a:ext>
              </a:extLst>
            </p:cNvPr>
            <p:cNvSpPr txBox="1"/>
            <p:nvPr/>
          </p:nvSpPr>
          <p:spPr>
            <a:xfrm>
              <a:off x="1808734" y="3904004"/>
              <a:ext cx="7774554"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Em hãy chia sẻ với các bạn trong nhóm về những việc làm thể hiện sự tuân thủ nội quy, quy định của nhóm, lớp và nhà trường.</a:t>
              </a:r>
              <a:endParaRPr kumimoji="0" lang="en-US" sz="4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6" name="Picture 11">
            <a:extLst>
              <a:ext uri="{FF2B5EF4-FFF2-40B4-BE49-F238E27FC236}">
                <a16:creationId xmlns:a16="http://schemas.microsoft.com/office/drawing/2014/main" id="{C75A4A4A-8C08-AC12-ABCA-204EAEAF14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65563" y="5824330"/>
            <a:ext cx="5251924" cy="4667648"/>
          </a:xfrm>
          <a:prstGeom prst="rect">
            <a:avLst/>
          </a:prstGeom>
        </p:spPr>
      </p:pic>
    </p:spTree>
    <p:extLst>
      <p:ext uri="{BB962C8B-B14F-4D97-AF65-F5344CB8AC3E}">
        <p14:creationId xmlns:p14="http://schemas.microsoft.com/office/powerpoint/2010/main" val="36737002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20" name="Freeform 20"/>
          <p:cNvSpPr/>
          <p:nvPr/>
        </p:nvSpPr>
        <p:spPr>
          <a:xfrm rot="-2351199">
            <a:off x="17499045" y="133193"/>
            <a:ext cx="805024" cy="683625"/>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6">
            <a:extLst>
              <a:ext uri="{FF2B5EF4-FFF2-40B4-BE49-F238E27FC236}">
                <a16:creationId xmlns:a16="http://schemas.microsoft.com/office/drawing/2014/main" id="{82915146-2836-A64F-E4DC-C39D7673E2E7}"/>
              </a:ext>
            </a:extLst>
          </p:cNvPr>
          <p:cNvSpPr/>
          <p:nvPr/>
        </p:nvSpPr>
        <p:spPr>
          <a:xfrm>
            <a:off x="17449800" y="426141"/>
            <a:ext cx="578487" cy="1140912"/>
          </a:xfrm>
          <a:custGeom>
            <a:avLst/>
            <a:gdLst/>
            <a:ahLst/>
            <a:cxnLst/>
            <a:rect l="l" t="t" r="r" b="b"/>
            <a:pathLst>
              <a:path w="809291" h="1764122">
                <a:moveTo>
                  <a:pt x="0" y="0"/>
                </a:moveTo>
                <a:lnTo>
                  <a:pt x="809290" y="0"/>
                </a:lnTo>
                <a:lnTo>
                  <a:pt x="809290" y="1764122"/>
                </a:lnTo>
                <a:lnTo>
                  <a:pt x="0" y="17641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3800">
              <a:latin typeface="Arial" panose="020B0604020202020204" pitchFamily="34" charset="0"/>
              <a:cs typeface="Arial" panose="020B0604020202020204" pitchFamily="34" charset="0"/>
            </a:endParaRPr>
          </a:p>
        </p:txBody>
      </p:sp>
      <p:sp>
        <p:nvSpPr>
          <p:cNvPr id="8" name="Freeform 5">
            <a:extLst>
              <a:ext uri="{FF2B5EF4-FFF2-40B4-BE49-F238E27FC236}">
                <a16:creationId xmlns:a16="http://schemas.microsoft.com/office/drawing/2014/main" id="{1E4FC686-57AE-A1D2-6C3A-5CA083F5CD3C}"/>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id="{7565A932-FF64-1E19-7503-1D6A3BD4C09D}"/>
              </a:ext>
            </a:extLst>
          </p:cNvPr>
          <p:cNvSpPr/>
          <p:nvPr/>
        </p:nvSpPr>
        <p:spPr>
          <a:xfrm>
            <a:off x="1066798" y="1808236"/>
            <a:ext cx="16383001" cy="7939116"/>
          </a:xfrm>
          <a:custGeom>
            <a:avLst/>
            <a:gdLst/>
            <a:ahLst/>
            <a:cxnLst/>
            <a:rect l="l" t="t" r="r" b="b"/>
            <a:pathLst>
              <a:path w="4137329" h="2167467">
                <a:moveTo>
                  <a:pt x="0" y="0"/>
                </a:moveTo>
                <a:lnTo>
                  <a:pt x="4137329" y="0"/>
                </a:lnTo>
                <a:lnTo>
                  <a:pt x="4137329" y="2167467"/>
                </a:lnTo>
                <a:lnTo>
                  <a:pt x="0" y="2167467"/>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6" name="Line Callout 1 (Border and Accent Bar) 3">
            <a:extLst>
              <a:ext uri="{FF2B5EF4-FFF2-40B4-BE49-F238E27FC236}">
                <a16:creationId xmlns:a16="http://schemas.microsoft.com/office/drawing/2014/main" id="{3E14B995-9964-222F-B5C2-58E7801EB046}"/>
              </a:ext>
            </a:extLst>
          </p:cNvPr>
          <p:cNvSpPr/>
          <p:nvPr/>
        </p:nvSpPr>
        <p:spPr>
          <a:xfrm>
            <a:off x="381001" y="790696"/>
            <a:ext cx="13335000" cy="2045966"/>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Gợi ý trả lời: </a:t>
            </a:r>
            <a:r>
              <a:rPr lang="vi-VN" sz="4000">
                <a:solidFill>
                  <a:srgbClr val="C00000"/>
                </a:solidFill>
                <a:latin typeface="Arial" panose="020B0604020202020204" pitchFamily="34" charset="0"/>
                <a:ea typeface="Calibri" panose="020F0502020204030204" pitchFamily="34" charset="0"/>
                <a:cs typeface="Arial" panose="020B0604020202020204" pitchFamily="34" charset="0"/>
              </a:rPr>
              <a:t>Những việc thể hiện sự tuân thủ quy định của nhóm, lớp và nhà trường</a:t>
            </a:r>
          </a:p>
        </p:txBody>
      </p:sp>
      <p:sp>
        <p:nvSpPr>
          <p:cNvPr id="19" name="Freeform 19"/>
          <p:cNvSpPr/>
          <p:nvPr/>
        </p:nvSpPr>
        <p:spPr>
          <a:xfrm>
            <a:off x="381001" y="9025604"/>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0242" name="Picture 2" descr="Bài thơ &quot;Đi học đúng giờ&quot; - Dr. Khỏe Review">
            <a:extLst>
              <a:ext uri="{FF2B5EF4-FFF2-40B4-BE49-F238E27FC236}">
                <a16:creationId xmlns:a16="http://schemas.microsoft.com/office/drawing/2014/main" id="{1D21926F-7037-1B2F-A616-522AA0964C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43150" y="3772701"/>
            <a:ext cx="3181350" cy="2304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4" name="Picture 4" descr="Xây dựng bản báo cáo kinh nghiệm học tập - Văn mẫu lớp 7 - SoanBai123 -  Giáo án điện tử - Soạn bài Online">
            <a:extLst>
              <a:ext uri="{FF2B5EF4-FFF2-40B4-BE49-F238E27FC236}">
                <a16:creationId xmlns:a16="http://schemas.microsoft.com/office/drawing/2014/main" id="{CAF26015-33DA-6012-9E64-49D08139AD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274543" y="3772701"/>
            <a:ext cx="3467867" cy="2304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6" name="Picture 6" descr="Vệ sinh môi trường học đường - Vấn đề, nguyên nhân và giải pháp">
            <a:extLst>
              <a:ext uri="{FF2B5EF4-FFF2-40B4-BE49-F238E27FC236}">
                <a16:creationId xmlns:a16="http://schemas.microsoft.com/office/drawing/2014/main" id="{A095655E-3472-7086-0AEC-E8A8035013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32869" y="6397417"/>
            <a:ext cx="3218525" cy="2413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8" name="Picture 8" descr="Cách ứng xử của học sinh với thầy cô giáo như thế nào là phù hợp?">
            <a:extLst>
              <a:ext uri="{FF2B5EF4-FFF2-40B4-BE49-F238E27FC236}">
                <a16:creationId xmlns:a16="http://schemas.microsoft.com/office/drawing/2014/main" id="{4722B17C-72CF-CE63-E322-8E7DBE447379}"/>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13274543" y="6327208"/>
            <a:ext cx="3467867" cy="2484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0CC3C139-7F9D-B2B9-A253-49B90D3E1333}"/>
              </a:ext>
            </a:extLst>
          </p:cNvPr>
          <p:cNvSpPr txBox="1"/>
          <p:nvPr/>
        </p:nvSpPr>
        <p:spPr>
          <a:xfrm>
            <a:off x="1600200" y="3167552"/>
            <a:ext cx="7728117" cy="6201057"/>
          </a:xfrm>
          <a:prstGeom prst="rect">
            <a:avLst/>
          </a:prstGeom>
          <a:noFill/>
        </p:spPr>
        <p:txBody>
          <a:bodyPr wrap="square">
            <a:spAutoFit/>
          </a:bodyPr>
          <a:lstStyle/>
          <a:p>
            <a:pPr marL="571500" marR="0" lvl="0" indent="-571500" algn="just">
              <a:lnSpc>
                <a:spcPct val="150000"/>
              </a:lnSpc>
              <a:spcBef>
                <a:spcPts val="100"/>
              </a:spcBef>
              <a:spcAft>
                <a:spcPts val="100"/>
              </a:spcAft>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Đi học đúng giờ</a:t>
            </a:r>
            <a:r>
              <a:rPr lang="en-US" sz="3800">
                <a:latin typeface="Arial" panose="020B0604020202020204" pitchFamily="34" charset="0"/>
                <a:ea typeface="Calibri" panose="020F0502020204030204" pitchFamily="34" charset="0"/>
                <a:cs typeface="Arial" panose="020B0604020202020204" pitchFamily="34" charset="0"/>
              </a:rPr>
              <a:t> và </a:t>
            </a:r>
            <a:r>
              <a:rPr lang="vi-VN" sz="3800">
                <a:latin typeface="Arial" panose="020B0604020202020204" pitchFamily="34" charset="0"/>
                <a:ea typeface="Calibri" panose="020F0502020204030204" pitchFamily="34" charset="0"/>
                <a:cs typeface="Arial" panose="020B0604020202020204" pitchFamily="34" charset="0"/>
              </a:rPr>
              <a:t>nghỉ học có lí do chính đáng.</a:t>
            </a:r>
          </a:p>
          <a:p>
            <a:pPr marL="571500" marR="0" lvl="0" indent="-571500" algn="just">
              <a:lnSpc>
                <a:spcPct val="150000"/>
              </a:lnSpc>
              <a:spcBef>
                <a:spcPts val="100"/>
              </a:spcBef>
              <a:spcAft>
                <a:spcPts val="100"/>
              </a:spcAft>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Học bài và làm bài đầy đủ.</a:t>
            </a:r>
          </a:p>
          <a:p>
            <a:pPr marL="571500" marR="0" lvl="0" indent="-571500" algn="just">
              <a:lnSpc>
                <a:spcPct val="150000"/>
              </a:lnSpc>
              <a:spcBef>
                <a:spcPts val="100"/>
              </a:spcBef>
              <a:spcAft>
                <a:spcPts val="100"/>
              </a:spcAft>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Bảo vệ</a:t>
            </a:r>
            <a:r>
              <a:rPr lang="en-US" sz="3800">
                <a:latin typeface="Arial" panose="020B0604020202020204" pitchFamily="34" charset="0"/>
                <a:ea typeface="Calibri" panose="020F0502020204030204" pitchFamily="34" charset="0"/>
                <a:cs typeface="Arial" panose="020B0604020202020204" pitchFamily="34" charset="0"/>
              </a:rPr>
              <a:t> và</a:t>
            </a:r>
            <a:r>
              <a:rPr lang="vi-VN" sz="3800">
                <a:latin typeface="Arial" panose="020B0604020202020204" pitchFamily="34" charset="0"/>
                <a:ea typeface="Calibri" panose="020F0502020204030204" pitchFamily="34" charset="0"/>
                <a:cs typeface="Arial" panose="020B0604020202020204" pitchFamily="34" charset="0"/>
              </a:rPr>
              <a:t> giữ gìn tài sản của nhà trường.</a:t>
            </a:r>
            <a:endParaRPr lang="en-US" sz="3800">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100"/>
              </a:spcBef>
              <a:spcAft>
                <a:spcPts val="100"/>
              </a:spcAft>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Lễ phép với thầy cô, người lớn và chan hòa với các bạn.</a:t>
            </a:r>
          </a:p>
        </p:txBody>
      </p:sp>
    </p:spTree>
    <p:extLst>
      <p:ext uri="{BB962C8B-B14F-4D97-AF65-F5344CB8AC3E}">
        <p14:creationId xmlns:p14="http://schemas.microsoft.com/office/powerpoint/2010/main" val="276885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par>
                                <p:cTn id="16" presetID="16" presetClass="entr" presetSubtype="37" fill="hold" nodeType="with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barn(outVertical)">
                                      <p:cBhvr>
                                        <p:cTn id="18" dur="500"/>
                                        <p:tgtEl>
                                          <p:spTgt spid="10242"/>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barn(inVertical)">
                                      <p:cBhvr>
                                        <p:cTn id="22" dur="500"/>
                                        <p:tgtEl>
                                          <p:spTgt spid="22">
                                            <p:txEl>
                                              <p:pRg st="1" end="1"/>
                                            </p:txEl>
                                          </p:spTgt>
                                        </p:tgtEl>
                                      </p:cBhvr>
                                    </p:animEffect>
                                  </p:childTnLst>
                                </p:cTn>
                              </p:par>
                              <p:par>
                                <p:cTn id="23" presetID="16" presetClass="entr" presetSubtype="37" fill="hold" nodeType="withEffect">
                                  <p:stCondLst>
                                    <p:cond delay="0"/>
                                  </p:stCondLst>
                                  <p:childTnLst>
                                    <p:set>
                                      <p:cBhvr>
                                        <p:cTn id="24" dur="1" fill="hold">
                                          <p:stCondLst>
                                            <p:cond delay="0"/>
                                          </p:stCondLst>
                                        </p:cTn>
                                        <p:tgtEl>
                                          <p:spTgt spid="10244"/>
                                        </p:tgtEl>
                                        <p:attrNameLst>
                                          <p:attrName>style.visibility</p:attrName>
                                        </p:attrNameLst>
                                      </p:cBhvr>
                                      <p:to>
                                        <p:strVal val="visible"/>
                                      </p:to>
                                    </p:set>
                                    <p:animEffect transition="in" filter="barn(outVertical)">
                                      <p:cBhvr>
                                        <p:cTn id="25" dur="500"/>
                                        <p:tgtEl>
                                          <p:spTgt spid="10244"/>
                                        </p:tgtEl>
                                      </p:cBhvr>
                                    </p:animEffect>
                                  </p:childTnLst>
                                </p:cTn>
                              </p:par>
                            </p:childTnLst>
                          </p:cTn>
                        </p:par>
                        <p:par>
                          <p:cTn id="26" fill="hold">
                            <p:stCondLst>
                              <p:cond delay="1000"/>
                            </p:stCondLst>
                            <p:childTnLst>
                              <p:par>
                                <p:cTn id="27" presetID="16" presetClass="entr" presetSubtype="21" fill="hold" nodeType="afterEffect">
                                  <p:stCondLst>
                                    <p:cond delay="0"/>
                                  </p:stCondLst>
                                  <p:childTnLst>
                                    <p:set>
                                      <p:cBhvr>
                                        <p:cTn id="28" dur="1" fill="hold">
                                          <p:stCondLst>
                                            <p:cond delay="0"/>
                                          </p:stCondLst>
                                        </p:cTn>
                                        <p:tgtEl>
                                          <p:spTgt spid="22">
                                            <p:txEl>
                                              <p:pRg st="2" end="2"/>
                                            </p:txEl>
                                          </p:spTgt>
                                        </p:tgtEl>
                                        <p:attrNameLst>
                                          <p:attrName>style.visibility</p:attrName>
                                        </p:attrNameLst>
                                      </p:cBhvr>
                                      <p:to>
                                        <p:strVal val="visible"/>
                                      </p:to>
                                    </p:set>
                                    <p:animEffect transition="in" filter="barn(inVertical)">
                                      <p:cBhvr>
                                        <p:cTn id="29" dur="500"/>
                                        <p:tgtEl>
                                          <p:spTgt spid="22">
                                            <p:txEl>
                                              <p:pRg st="2" end="2"/>
                                            </p:txEl>
                                          </p:spTgt>
                                        </p:tgtEl>
                                      </p:cBhvr>
                                    </p:animEffect>
                                  </p:childTnLst>
                                </p:cTn>
                              </p:par>
                              <p:par>
                                <p:cTn id="30" presetID="16" presetClass="entr" presetSubtype="37" fill="hold" nodeType="withEffect">
                                  <p:stCondLst>
                                    <p:cond delay="0"/>
                                  </p:stCondLst>
                                  <p:childTnLst>
                                    <p:set>
                                      <p:cBhvr>
                                        <p:cTn id="31" dur="1" fill="hold">
                                          <p:stCondLst>
                                            <p:cond delay="0"/>
                                          </p:stCondLst>
                                        </p:cTn>
                                        <p:tgtEl>
                                          <p:spTgt spid="10246"/>
                                        </p:tgtEl>
                                        <p:attrNameLst>
                                          <p:attrName>style.visibility</p:attrName>
                                        </p:attrNameLst>
                                      </p:cBhvr>
                                      <p:to>
                                        <p:strVal val="visible"/>
                                      </p:to>
                                    </p:set>
                                    <p:animEffect transition="in" filter="barn(outVertical)">
                                      <p:cBhvr>
                                        <p:cTn id="32" dur="500"/>
                                        <p:tgtEl>
                                          <p:spTgt spid="10246"/>
                                        </p:tgtEl>
                                      </p:cBhvr>
                                    </p:animEffect>
                                  </p:childTnLst>
                                </p:cTn>
                              </p:par>
                            </p:childTnLst>
                          </p:cTn>
                        </p:par>
                        <p:par>
                          <p:cTn id="33" fill="hold">
                            <p:stCondLst>
                              <p:cond delay="1500"/>
                            </p:stCondLst>
                            <p:childTnLst>
                              <p:par>
                                <p:cTn id="34" presetID="16" presetClass="entr" presetSubtype="21" fill="hold" nodeType="afterEffect">
                                  <p:stCondLst>
                                    <p:cond delay="0"/>
                                  </p:stCondLst>
                                  <p:childTnLst>
                                    <p:set>
                                      <p:cBhvr>
                                        <p:cTn id="35" dur="1" fill="hold">
                                          <p:stCondLst>
                                            <p:cond delay="0"/>
                                          </p:stCondLst>
                                        </p:cTn>
                                        <p:tgtEl>
                                          <p:spTgt spid="22">
                                            <p:txEl>
                                              <p:pRg st="3" end="3"/>
                                            </p:txEl>
                                          </p:spTgt>
                                        </p:tgtEl>
                                        <p:attrNameLst>
                                          <p:attrName>style.visibility</p:attrName>
                                        </p:attrNameLst>
                                      </p:cBhvr>
                                      <p:to>
                                        <p:strVal val="visible"/>
                                      </p:to>
                                    </p:set>
                                    <p:animEffect transition="in" filter="barn(inVertical)">
                                      <p:cBhvr>
                                        <p:cTn id="36" dur="500"/>
                                        <p:tgtEl>
                                          <p:spTgt spid="22">
                                            <p:txEl>
                                              <p:pRg st="3" end="3"/>
                                            </p:txEl>
                                          </p:spTgt>
                                        </p:tgtEl>
                                      </p:cBhvr>
                                    </p:animEffect>
                                  </p:childTnLst>
                                </p:cTn>
                              </p:par>
                              <p:par>
                                <p:cTn id="37" presetID="16" presetClass="entr" presetSubtype="37" fill="hold" nodeType="withEffect">
                                  <p:stCondLst>
                                    <p:cond delay="0"/>
                                  </p:stCondLst>
                                  <p:childTnLst>
                                    <p:set>
                                      <p:cBhvr>
                                        <p:cTn id="38" dur="1" fill="hold">
                                          <p:stCondLst>
                                            <p:cond delay="0"/>
                                          </p:stCondLst>
                                        </p:cTn>
                                        <p:tgtEl>
                                          <p:spTgt spid="10248"/>
                                        </p:tgtEl>
                                        <p:attrNameLst>
                                          <p:attrName>style.visibility</p:attrName>
                                        </p:attrNameLst>
                                      </p:cBhvr>
                                      <p:to>
                                        <p:strVal val="visible"/>
                                      </p:to>
                                    </p:set>
                                    <p:animEffect transition="in" filter="barn(outVertical)">
                                      <p:cBhvr>
                                        <p:cTn id="39"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20" name="Freeform 20"/>
          <p:cNvSpPr/>
          <p:nvPr/>
        </p:nvSpPr>
        <p:spPr>
          <a:xfrm rot="-2351199">
            <a:off x="17499045" y="133193"/>
            <a:ext cx="805024" cy="683625"/>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6">
            <a:extLst>
              <a:ext uri="{FF2B5EF4-FFF2-40B4-BE49-F238E27FC236}">
                <a16:creationId xmlns:a16="http://schemas.microsoft.com/office/drawing/2014/main" id="{82915146-2836-A64F-E4DC-C39D7673E2E7}"/>
              </a:ext>
            </a:extLst>
          </p:cNvPr>
          <p:cNvSpPr/>
          <p:nvPr/>
        </p:nvSpPr>
        <p:spPr>
          <a:xfrm>
            <a:off x="17449800" y="426141"/>
            <a:ext cx="578487" cy="1140912"/>
          </a:xfrm>
          <a:custGeom>
            <a:avLst/>
            <a:gdLst/>
            <a:ahLst/>
            <a:cxnLst/>
            <a:rect l="l" t="t" r="r" b="b"/>
            <a:pathLst>
              <a:path w="809291" h="1764122">
                <a:moveTo>
                  <a:pt x="0" y="0"/>
                </a:moveTo>
                <a:lnTo>
                  <a:pt x="809290" y="0"/>
                </a:lnTo>
                <a:lnTo>
                  <a:pt x="809290" y="1764122"/>
                </a:lnTo>
                <a:lnTo>
                  <a:pt x="0" y="17641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3800">
              <a:latin typeface="Arial" panose="020B0604020202020204" pitchFamily="34" charset="0"/>
              <a:cs typeface="Arial" panose="020B0604020202020204" pitchFamily="34" charset="0"/>
            </a:endParaRPr>
          </a:p>
        </p:txBody>
      </p:sp>
      <p:sp>
        <p:nvSpPr>
          <p:cNvPr id="8" name="Freeform 5">
            <a:extLst>
              <a:ext uri="{FF2B5EF4-FFF2-40B4-BE49-F238E27FC236}">
                <a16:creationId xmlns:a16="http://schemas.microsoft.com/office/drawing/2014/main" id="{1E4FC686-57AE-A1D2-6C3A-5CA083F5CD3C}"/>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id="{7565A932-FF64-1E19-7503-1D6A3BD4C09D}"/>
              </a:ext>
            </a:extLst>
          </p:cNvPr>
          <p:cNvSpPr/>
          <p:nvPr/>
        </p:nvSpPr>
        <p:spPr>
          <a:xfrm>
            <a:off x="1066798" y="1808236"/>
            <a:ext cx="16383001" cy="7939116"/>
          </a:xfrm>
          <a:custGeom>
            <a:avLst/>
            <a:gdLst/>
            <a:ahLst/>
            <a:cxnLst/>
            <a:rect l="l" t="t" r="r" b="b"/>
            <a:pathLst>
              <a:path w="4137329" h="2167467">
                <a:moveTo>
                  <a:pt x="0" y="0"/>
                </a:moveTo>
                <a:lnTo>
                  <a:pt x="4137329" y="0"/>
                </a:lnTo>
                <a:lnTo>
                  <a:pt x="4137329" y="2167467"/>
                </a:lnTo>
                <a:lnTo>
                  <a:pt x="0" y="2167467"/>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F480F8C-0453-743C-3A8F-87D9627829BA}"/>
              </a:ext>
            </a:extLst>
          </p:cNvPr>
          <p:cNvSpPr txBox="1"/>
          <p:nvPr/>
        </p:nvSpPr>
        <p:spPr>
          <a:xfrm>
            <a:off x="1600200" y="3581249"/>
            <a:ext cx="8164284" cy="5272597"/>
          </a:xfrm>
          <a:prstGeom prst="rect">
            <a:avLst/>
          </a:prstGeom>
          <a:noFill/>
        </p:spPr>
        <p:txBody>
          <a:bodyPr wrap="square">
            <a:spAutoFit/>
          </a:bodyPr>
          <a:lstStyle/>
          <a:p>
            <a:pPr marL="571500" marR="0" lvl="0" indent="-571500" algn="just">
              <a:lnSpc>
                <a:spcPct val="150000"/>
              </a:lnSpc>
              <a:spcBef>
                <a:spcPts val="100"/>
              </a:spcBef>
              <a:spcAft>
                <a:spcPts val="100"/>
              </a:spcAft>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Tham gia đầy đủ các buổi sinh hoạt đoàn thể và các hoạt động tập thể do nhà trường, Đoàn Thanh niên tổ chức</a:t>
            </a:r>
            <a:r>
              <a:rPr lang="en-US" sz="3800">
                <a:latin typeface="Arial" panose="020B0604020202020204" pitchFamily="34" charset="0"/>
                <a:ea typeface="Calibri" panose="020F0502020204030204" pitchFamily="34" charset="0"/>
                <a:cs typeface="Arial" panose="020B0604020202020204" pitchFamily="34" charset="0"/>
              </a:rPr>
              <a:t>.</a:t>
            </a:r>
          </a:p>
          <a:p>
            <a:pPr marL="571500" marR="0" lvl="0" indent="-571500" algn="just">
              <a:lnSpc>
                <a:spcPct val="150000"/>
              </a:lnSpc>
              <a:spcBef>
                <a:spcPts val="100"/>
              </a:spcBef>
              <a:spcAft>
                <a:spcPts val="100"/>
              </a:spcAft>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Có tinh thần trách nhiệm, giúp đỡ bạn bè khi cần thiết</a:t>
            </a:r>
            <a:r>
              <a:rPr lang="en-US" sz="3800">
                <a:latin typeface="Arial" panose="020B0604020202020204" pitchFamily="34" charset="0"/>
                <a:ea typeface="Calibri" panose="020F0502020204030204" pitchFamily="34" charset="0"/>
                <a:cs typeface="Arial" panose="020B0604020202020204" pitchFamily="34" charset="0"/>
              </a:rPr>
              <a:t>.</a:t>
            </a:r>
            <a:endParaRPr lang="vi-VN" sz="3800">
              <a:latin typeface="Arial" panose="020B0604020202020204" pitchFamily="34" charset="0"/>
              <a:ea typeface="Calibri" panose="020F0502020204030204" pitchFamily="34" charset="0"/>
              <a:cs typeface="Arial" panose="020B0604020202020204" pitchFamily="34" charset="0"/>
            </a:endParaRPr>
          </a:p>
        </p:txBody>
      </p:sp>
      <p:sp>
        <p:nvSpPr>
          <p:cNvPr id="16" name="Line Callout 1 (Border and Accent Bar) 3">
            <a:extLst>
              <a:ext uri="{FF2B5EF4-FFF2-40B4-BE49-F238E27FC236}">
                <a16:creationId xmlns:a16="http://schemas.microsoft.com/office/drawing/2014/main" id="{3E14B995-9964-222F-B5C2-58E7801EB046}"/>
              </a:ext>
            </a:extLst>
          </p:cNvPr>
          <p:cNvSpPr/>
          <p:nvPr/>
        </p:nvSpPr>
        <p:spPr>
          <a:xfrm>
            <a:off x="381001" y="790696"/>
            <a:ext cx="13335000" cy="2045966"/>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Gợi ý trả lời: </a:t>
            </a:r>
            <a:r>
              <a:rPr lang="vi-VN" sz="4000">
                <a:solidFill>
                  <a:srgbClr val="C00000"/>
                </a:solidFill>
                <a:latin typeface="Arial" panose="020B0604020202020204" pitchFamily="34" charset="0"/>
                <a:ea typeface="Calibri" panose="020F0502020204030204" pitchFamily="34" charset="0"/>
                <a:cs typeface="Arial" panose="020B0604020202020204" pitchFamily="34" charset="0"/>
              </a:rPr>
              <a:t>Những việc thể hiện sự tuân thủ quy định của nhóm, lớp và nhà trường</a:t>
            </a:r>
          </a:p>
        </p:txBody>
      </p:sp>
      <p:sp>
        <p:nvSpPr>
          <p:cNvPr id="19" name="Freeform 19"/>
          <p:cNvSpPr/>
          <p:nvPr/>
        </p:nvSpPr>
        <p:spPr>
          <a:xfrm>
            <a:off x="381001" y="9025604"/>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1266" name="Picture 2" descr="Sôi nổi đợt sinh hoạt “Tuổi trẻ Hà Tĩnh và khát vọng xây dựng quê hương”">
            <a:extLst>
              <a:ext uri="{FF2B5EF4-FFF2-40B4-BE49-F238E27FC236}">
                <a16:creationId xmlns:a16="http://schemas.microsoft.com/office/drawing/2014/main" id="{1BB88254-2825-E701-4EF8-205D2D2474F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10450281" y="3381125"/>
            <a:ext cx="4332514" cy="2792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68" name="Picture 4" descr="Lộ trình học tốt lớp 9 và ôn thi vào 10 hiệu quả cho học sinh mất gốc kiến  thức">
            <a:extLst>
              <a:ext uri="{FF2B5EF4-FFF2-40B4-BE49-F238E27FC236}">
                <a16:creationId xmlns:a16="http://schemas.microsoft.com/office/drawing/2014/main" id="{8C086A79-54C3-9129-5AA0-0F7BC01008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87200" y="6294276"/>
            <a:ext cx="4517572" cy="3011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364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outVertical)">
                                      <p:cBhvr>
                                        <p:cTn id="7" dur="500"/>
                                        <p:tgtEl>
                                          <p:spTgt spid="1126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arn(inVertical)">
                                      <p:cBhvr>
                                        <p:cTn id="10" dur="500"/>
                                        <p:tgtEl>
                                          <p:spTgt spid="5">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barn(inVertical)">
                                      <p:cBhvr>
                                        <p:cTn id="14" dur="500"/>
                                        <p:tgtEl>
                                          <p:spTgt spid="5">
                                            <p:txEl>
                                              <p:pRg st="1" end="1"/>
                                            </p:txEl>
                                          </p:spTgt>
                                        </p:tgtEl>
                                      </p:cBhvr>
                                    </p:animEffect>
                                  </p:childTnLst>
                                </p:cTn>
                              </p:par>
                              <p:par>
                                <p:cTn id="15" presetID="16" presetClass="entr" presetSubtype="37" fill="hold" nodeType="with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barn(outVertical)">
                                      <p:cBhvr>
                                        <p:cTn id="1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4" name="Freeform 4"/>
          <p:cNvSpPr/>
          <p:nvPr/>
        </p:nvSpPr>
        <p:spPr>
          <a:xfrm rot="611697">
            <a:off x="16792759" y="-188207"/>
            <a:ext cx="1946054" cy="2220601"/>
          </a:xfrm>
          <a:custGeom>
            <a:avLst/>
            <a:gdLst/>
            <a:ahLst/>
            <a:cxnLst/>
            <a:rect l="l" t="t" r="r" b="b"/>
            <a:pathLst>
              <a:path w="1946054" h="2220601">
                <a:moveTo>
                  <a:pt x="0" y="0"/>
                </a:moveTo>
                <a:lnTo>
                  <a:pt x="1946053" y="0"/>
                </a:lnTo>
                <a:lnTo>
                  <a:pt x="1946053" y="2220600"/>
                </a:lnTo>
                <a:lnTo>
                  <a:pt x="0" y="2220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304800" y="-342901"/>
            <a:ext cx="1914691" cy="1874802"/>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0" y="8648700"/>
            <a:ext cx="2167193" cy="1896294"/>
          </a:xfrm>
          <a:custGeom>
            <a:avLst/>
            <a:gdLst/>
            <a:ahLst/>
            <a:cxnLst/>
            <a:rect l="l" t="t" r="r" b="b"/>
            <a:pathLst>
              <a:path w="2167193" h="1896294">
                <a:moveTo>
                  <a:pt x="0" y="0"/>
                </a:moveTo>
                <a:lnTo>
                  <a:pt x="2167192" y="0"/>
                </a:lnTo>
                <a:lnTo>
                  <a:pt x="2167192" y="1896294"/>
                </a:lnTo>
                <a:lnTo>
                  <a:pt x="0" y="1896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2181114" y="2524439"/>
            <a:ext cx="6096000" cy="7762561"/>
          </a:xfrm>
          <a:custGeom>
            <a:avLst/>
            <a:gdLst/>
            <a:ahLst/>
            <a:cxnLst/>
            <a:rect l="l" t="t" r="r" b="b"/>
            <a:pathLst>
              <a:path w="4681783" h="5760583">
                <a:moveTo>
                  <a:pt x="0" y="0"/>
                </a:moveTo>
                <a:lnTo>
                  <a:pt x="4681783" y="0"/>
                </a:lnTo>
                <a:lnTo>
                  <a:pt x="4681783" y="5760583"/>
                </a:lnTo>
                <a:lnTo>
                  <a:pt x="0" y="57605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TextBox 20">
            <a:extLst>
              <a:ext uri="{FF2B5EF4-FFF2-40B4-BE49-F238E27FC236}">
                <a16:creationId xmlns:a16="http://schemas.microsoft.com/office/drawing/2014/main" id="{A19A8CF5-E011-BEB1-AEDB-AE302BBCEFC7}"/>
              </a:ext>
            </a:extLst>
          </p:cNvPr>
          <p:cNvSpPr txBox="1"/>
          <p:nvPr/>
        </p:nvSpPr>
        <p:spPr>
          <a:xfrm>
            <a:off x="610091" y="2952387"/>
            <a:ext cx="11555783" cy="4382225"/>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động</a:t>
            </a: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 4</a:t>
            </a: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solidFill>
                  <a:srgbClr val="C00000"/>
                </a:solidFill>
                <a:ea typeface="Calibri" panose="020F0502020204030204" pitchFamily="34" charset="0"/>
                <a:cs typeface="Arial" panose="020B0604020202020204" pitchFamily="34" charset="0"/>
              </a:rPr>
              <a:t>Thực hiện quy định nơi công cộng</a:t>
            </a:r>
            <a:endParaRPr lang="vi-VN" sz="66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57744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17318573" y="9281273"/>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E5DE187-23E6-6F39-746F-E5C7125593DF}"/>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6B4A58B6-04AB-55EE-FD53-B789D2C60AE7}"/>
              </a:ext>
            </a:extLst>
          </p:cNvPr>
          <p:cNvGrpSpPr/>
          <p:nvPr/>
        </p:nvGrpSpPr>
        <p:grpSpPr>
          <a:xfrm>
            <a:off x="2141247" y="4568985"/>
            <a:ext cx="14005506" cy="1298716"/>
            <a:chOff x="3029863" y="1823688"/>
            <a:chExt cx="12362538" cy="1262412"/>
          </a:xfrm>
        </p:grpSpPr>
        <p:cxnSp>
          <p:nvCxnSpPr>
            <p:cNvPr id="17" name="Straight Connector 16">
              <a:extLst>
                <a:ext uri="{FF2B5EF4-FFF2-40B4-BE49-F238E27FC236}">
                  <a16:creationId xmlns:a16="http://schemas.microsoft.com/office/drawing/2014/main" id="{9D3D51D0-5E16-6C14-8F5B-1F27A5CC3AE3}"/>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400B264-4C19-40F1-DF38-FE38B7EED995}"/>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E77816-9D29-1E47-F540-7B36C7646AA6}"/>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EF3F4B3-7392-91DE-C9BD-8C9DE5D5AF97}"/>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05CE7D19-F46B-6976-6AFD-64759A6E875D}"/>
              </a:ext>
            </a:extLst>
          </p:cNvPr>
          <p:cNvSpPr/>
          <p:nvPr/>
        </p:nvSpPr>
        <p:spPr>
          <a:xfrm>
            <a:off x="559580" y="5825259"/>
            <a:ext cx="5344419" cy="3561837"/>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latin typeface="Arial" panose="020B0604020202020204" pitchFamily="34" charset="0"/>
                <a:cs typeface="Arial" panose="020B0604020202020204" pitchFamily="34" charset="0"/>
              </a:rPr>
              <a:t>Nhóm 1,2: </a:t>
            </a:r>
            <a:endParaRPr lang="en-US" sz="4000" b="1">
              <a:solidFill>
                <a:schemeClr val="tx1"/>
              </a:solidFill>
              <a:latin typeface="Arial" panose="020B0604020202020204" pitchFamily="34" charset="0"/>
              <a:cs typeface="Arial" panose="020B0604020202020204" pitchFamily="34" charset="0"/>
            </a:endParaRPr>
          </a:p>
          <a:p>
            <a:pPr algn="ctr">
              <a:lnSpc>
                <a:spcPct val="150000"/>
              </a:lnSpc>
            </a:pPr>
            <a:r>
              <a:rPr lang="en-US" sz="4000">
                <a:solidFill>
                  <a:schemeClr val="tx1"/>
                </a:solidFill>
                <a:latin typeface="Arial" panose="020B0604020202020204" pitchFamily="34" charset="0"/>
                <a:cs typeface="Arial" panose="020B0604020202020204" pitchFamily="34" charset="0"/>
              </a:rPr>
              <a:t>Xử lí tình huống 1</a:t>
            </a:r>
            <a:endParaRPr lang="en-US" sz="4000" dirty="0">
              <a:solidFill>
                <a:schemeClr val="tx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52C07A8F-9B1C-BF13-FEC9-F5A03E3C861F}"/>
              </a:ext>
            </a:extLst>
          </p:cNvPr>
          <p:cNvSpPr/>
          <p:nvPr/>
        </p:nvSpPr>
        <p:spPr>
          <a:xfrm>
            <a:off x="6309294" y="5825597"/>
            <a:ext cx="5524151" cy="3561837"/>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latin typeface="Arial" panose="020B0604020202020204" pitchFamily="34" charset="0"/>
                <a:cs typeface="Arial" panose="020B0604020202020204" pitchFamily="34" charset="0"/>
              </a:rPr>
              <a:t>Nhóm </a:t>
            </a:r>
            <a:r>
              <a:rPr lang="en-US" sz="4000" b="1">
                <a:solidFill>
                  <a:schemeClr val="tx1"/>
                </a:solidFill>
                <a:latin typeface="Arial" panose="020B0604020202020204" pitchFamily="34" charset="0"/>
                <a:cs typeface="Arial" panose="020B0604020202020204" pitchFamily="34" charset="0"/>
              </a:rPr>
              <a:t>3,4</a:t>
            </a:r>
            <a:r>
              <a:rPr lang="vi-VN" sz="4000" b="1">
                <a:solidFill>
                  <a:schemeClr val="tx1"/>
                </a:solidFill>
                <a:latin typeface="Arial" panose="020B0604020202020204" pitchFamily="34" charset="0"/>
                <a:cs typeface="Arial" panose="020B0604020202020204" pitchFamily="34" charset="0"/>
              </a:rPr>
              <a:t>: </a:t>
            </a:r>
            <a:endParaRPr lang="en-US" sz="4000" b="1">
              <a:solidFill>
                <a:schemeClr val="tx1"/>
              </a:solidFill>
              <a:latin typeface="Arial" panose="020B0604020202020204" pitchFamily="34" charset="0"/>
              <a:cs typeface="Arial" panose="020B0604020202020204" pitchFamily="34" charset="0"/>
            </a:endParaRPr>
          </a:p>
          <a:p>
            <a:pPr algn="ctr">
              <a:lnSpc>
                <a:spcPct val="150000"/>
              </a:lnSpc>
            </a:pPr>
            <a:r>
              <a:rPr lang="en-US" sz="4000">
                <a:solidFill>
                  <a:schemeClr val="tx1"/>
                </a:solidFill>
                <a:latin typeface="Arial" panose="020B0604020202020204" pitchFamily="34" charset="0"/>
                <a:cs typeface="Arial" panose="020B0604020202020204" pitchFamily="34" charset="0"/>
              </a:rPr>
              <a:t>Xử lí tình huống 2</a:t>
            </a:r>
            <a:endParaRPr lang="en-US" sz="4000" dirty="0">
              <a:solidFill>
                <a:schemeClr val="tx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BA95B287-7504-4E17-F8BC-0CBD5CCDAEDB}"/>
              </a:ext>
            </a:extLst>
          </p:cNvPr>
          <p:cNvSpPr/>
          <p:nvPr/>
        </p:nvSpPr>
        <p:spPr>
          <a:xfrm>
            <a:off x="12238738" y="5844049"/>
            <a:ext cx="5524152" cy="35455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latin typeface="Arial" panose="020B0604020202020204" pitchFamily="34" charset="0"/>
                <a:cs typeface="Arial" panose="020B0604020202020204" pitchFamily="34" charset="0"/>
              </a:rPr>
              <a:t>Nhóm </a:t>
            </a:r>
            <a:r>
              <a:rPr lang="en-US" sz="4000" b="1">
                <a:solidFill>
                  <a:schemeClr val="tx1"/>
                </a:solidFill>
                <a:latin typeface="Arial" panose="020B0604020202020204" pitchFamily="34" charset="0"/>
                <a:cs typeface="Arial" panose="020B0604020202020204" pitchFamily="34" charset="0"/>
              </a:rPr>
              <a:t>5,6</a:t>
            </a:r>
            <a:r>
              <a:rPr lang="vi-VN" sz="4000" b="1">
                <a:solidFill>
                  <a:schemeClr val="tx1"/>
                </a:solidFill>
                <a:latin typeface="Arial" panose="020B0604020202020204" pitchFamily="34" charset="0"/>
                <a:cs typeface="Arial" panose="020B0604020202020204" pitchFamily="34" charset="0"/>
              </a:rPr>
              <a:t>: </a:t>
            </a:r>
            <a:endParaRPr lang="en-US" sz="4000" b="1">
              <a:solidFill>
                <a:schemeClr val="tx1"/>
              </a:solidFill>
              <a:latin typeface="Arial" panose="020B0604020202020204" pitchFamily="34" charset="0"/>
              <a:cs typeface="Arial" panose="020B0604020202020204" pitchFamily="34" charset="0"/>
            </a:endParaRPr>
          </a:p>
          <a:p>
            <a:pPr algn="ctr">
              <a:lnSpc>
                <a:spcPct val="150000"/>
              </a:lnSpc>
            </a:pPr>
            <a:r>
              <a:rPr lang="en-US" sz="4000">
                <a:solidFill>
                  <a:schemeClr val="tx1"/>
                </a:solidFill>
                <a:latin typeface="Arial" panose="020B0604020202020204" pitchFamily="34" charset="0"/>
                <a:cs typeface="Arial" panose="020B0604020202020204" pitchFamily="34" charset="0"/>
              </a:rPr>
              <a:t>Xử lí tình huống 3</a:t>
            </a:r>
            <a:endParaRPr lang="en-US" sz="4000" dirty="0">
              <a:solidFill>
                <a:schemeClr val="tx1"/>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F3C37CF4-60C2-F4B2-3759-216974A166D7}"/>
              </a:ext>
            </a:extLst>
          </p:cNvPr>
          <p:cNvGrpSpPr/>
          <p:nvPr/>
        </p:nvGrpSpPr>
        <p:grpSpPr>
          <a:xfrm>
            <a:off x="381000" y="2645762"/>
            <a:ext cx="17100860" cy="1923222"/>
            <a:chOff x="497916" y="2487185"/>
            <a:chExt cx="17100860" cy="1923222"/>
          </a:xfrm>
        </p:grpSpPr>
        <p:sp>
          <p:nvSpPr>
            <p:cNvPr id="27" name="TextBox 26">
              <a:extLst>
                <a:ext uri="{FF2B5EF4-FFF2-40B4-BE49-F238E27FC236}">
                  <a16:creationId xmlns:a16="http://schemas.microsoft.com/office/drawing/2014/main" id="{1D19EE4D-1D95-DFBB-103B-A15562461E49}"/>
                </a:ext>
              </a:extLst>
            </p:cNvPr>
            <p:cNvSpPr txBox="1"/>
            <p:nvPr/>
          </p:nvSpPr>
          <p:spPr>
            <a:xfrm>
              <a:off x="1804833" y="2487185"/>
              <a:ext cx="15793943" cy="1923222"/>
            </a:xfrm>
            <a:prstGeom prst="roundRect">
              <a:avLst/>
            </a:prstGeom>
            <a:solidFill>
              <a:srgbClr val="F8EDEC"/>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rgbClr val="FF0000"/>
                  </a:solidFill>
                  <a:latin typeface="Arial" panose="020B0604020202020204" pitchFamily="34" charset="0"/>
                  <a:cs typeface="Arial" panose="020B0604020202020204" pitchFamily="34" charset="0"/>
                </a:rPr>
                <a:t>Hoạt động nhóm: </a:t>
              </a:r>
              <a:r>
                <a:rPr lang="en-US" sz="3800">
                  <a:latin typeface="Arial" panose="020B0604020202020204" pitchFamily="34" charset="0"/>
                  <a:cs typeface="Arial" panose="020B0604020202020204" pitchFamily="34" charset="0"/>
                </a:rPr>
                <a:t>Cả lớp chia thành 6 nhóm (2 nhóm thực hiện 1 nhiệm vụ), các nhóm đọc tình huống </a:t>
              </a:r>
              <a:r>
                <a:rPr lang="en-US" sz="3800" i="1">
                  <a:latin typeface="Arial" panose="020B0604020202020204" pitchFamily="34" charset="0"/>
                  <a:cs typeface="Arial" panose="020B0604020202020204" pitchFamily="34" charset="0"/>
                </a:rPr>
                <a:t>(SHS – tr.10) </a:t>
              </a:r>
              <a:r>
                <a:rPr lang="en-US" sz="3800">
                  <a:latin typeface="Arial" panose="020B0604020202020204" pitchFamily="34" charset="0"/>
                  <a:cs typeface="Arial" panose="020B0604020202020204" pitchFamily="34" charset="0"/>
                </a:rPr>
                <a:t>để thực hiện yêu cầu</a:t>
              </a:r>
              <a:endParaRPr lang="vi-VN" sz="3800">
                <a:latin typeface="Arial" panose="020B0604020202020204" pitchFamily="34" charset="0"/>
                <a:cs typeface="Arial" panose="020B0604020202020204" pitchFamily="34" charset="0"/>
              </a:endParaRPr>
            </a:p>
          </p:txBody>
        </p:sp>
        <p:pic>
          <p:nvPicPr>
            <p:cNvPr id="28" name="Picture 27" descr="A group of people wearing clothing&#10;&#10;Description automatically generated with medium confidence">
              <a:extLst>
                <a:ext uri="{FF2B5EF4-FFF2-40B4-BE49-F238E27FC236}">
                  <a16:creationId xmlns:a16="http://schemas.microsoft.com/office/drawing/2014/main" id="{9FC2A0CD-82C2-535C-1790-89B5B11B4E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7916" y="2916058"/>
              <a:ext cx="1237791" cy="1232155"/>
            </a:xfrm>
            <a:prstGeom prst="rect">
              <a:avLst/>
            </a:prstGeom>
          </p:spPr>
        </p:pic>
      </p:grpSp>
      <p:sp>
        <p:nvSpPr>
          <p:cNvPr id="39" name="Freeform 11">
            <a:extLst>
              <a:ext uri="{FF2B5EF4-FFF2-40B4-BE49-F238E27FC236}">
                <a16:creationId xmlns:a16="http://schemas.microsoft.com/office/drawing/2014/main" id="{158EA0C5-B566-F7C5-0ADA-72C3D03573A3}"/>
              </a:ext>
            </a:extLst>
          </p:cNvPr>
          <p:cNvSpPr/>
          <p:nvPr/>
        </p:nvSpPr>
        <p:spPr>
          <a:xfrm rot="-7694192">
            <a:off x="17375063" y="504126"/>
            <a:ext cx="719569" cy="546873"/>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0" name="AutoShape 24">
            <a:extLst>
              <a:ext uri="{FF2B5EF4-FFF2-40B4-BE49-F238E27FC236}">
                <a16:creationId xmlns:a16="http://schemas.microsoft.com/office/drawing/2014/main" id="{8852EBB6-BC22-43E1-9C99-07F176BE2456}"/>
              </a:ext>
            </a:extLst>
          </p:cNvPr>
          <p:cNvSpPr/>
          <p:nvPr/>
        </p:nvSpPr>
        <p:spPr>
          <a:xfrm>
            <a:off x="-1981200" y="527627"/>
            <a:ext cx="22250400" cy="1499851"/>
          </a:xfrm>
          <a:prstGeom prst="rect">
            <a:avLst/>
          </a:pr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D62D6C2B-B4C2-F255-0C45-63CC5D7CAF97}"/>
              </a:ext>
            </a:extLst>
          </p:cNvPr>
          <p:cNvGrpSpPr/>
          <p:nvPr/>
        </p:nvGrpSpPr>
        <p:grpSpPr>
          <a:xfrm rot="702940">
            <a:off x="15917540" y="521419"/>
            <a:ext cx="2499012" cy="1705583"/>
            <a:chOff x="15794001" y="8493661"/>
            <a:chExt cx="2246574" cy="1599902"/>
          </a:xfrm>
        </p:grpSpPr>
        <p:sp>
          <p:nvSpPr>
            <p:cNvPr id="42" name="Freeform 9">
              <a:extLst>
                <a:ext uri="{FF2B5EF4-FFF2-40B4-BE49-F238E27FC236}">
                  <a16:creationId xmlns:a16="http://schemas.microsoft.com/office/drawing/2014/main" id="{F7D1FAEB-AB8F-A1D5-6F44-C95CDAEF843C}"/>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3" name="Freeform 11">
              <a:extLst>
                <a:ext uri="{FF2B5EF4-FFF2-40B4-BE49-F238E27FC236}">
                  <a16:creationId xmlns:a16="http://schemas.microsoft.com/office/drawing/2014/main" id="{277E89A1-5B5B-44B7-7DF3-32D9596F2C59}"/>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44" name="TextBox 43">
            <a:extLst>
              <a:ext uri="{FF2B5EF4-FFF2-40B4-BE49-F238E27FC236}">
                <a16:creationId xmlns:a16="http://schemas.microsoft.com/office/drawing/2014/main" id="{DB7D6ACE-CF3D-F48B-6D9A-CE4D89B9B234}"/>
              </a:ext>
            </a:extLst>
          </p:cNvPr>
          <p:cNvSpPr txBox="1"/>
          <p:nvPr/>
        </p:nvSpPr>
        <p:spPr>
          <a:xfrm>
            <a:off x="3643571" y="892831"/>
            <a:ext cx="11677370" cy="769441"/>
          </a:xfrm>
          <a:prstGeom prst="rect">
            <a:avLst/>
          </a:prstGeom>
          <a:noFill/>
        </p:spPr>
        <p:txBody>
          <a:bodyPr wrap="square">
            <a:spAutoFit/>
          </a:bodyPr>
          <a:lstStyle/>
          <a:p>
            <a:pPr algn="ctr">
              <a:spcAft>
                <a:spcPts val="100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Đóng vai xử lí các tình huống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E66B0B25-4165-B2ED-E016-F71D49AC5BA9}"/>
              </a:ext>
            </a:extLst>
          </p:cNvPr>
          <p:cNvGrpSpPr/>
          <p:nvPr/>
        </p:nvGrpSpPr>
        <p:grpSpPr>
          <a:xfrm rot="6949130">
            <a:off x="351203" y="384659"/>
            <a:ext cx="2506785" cy="1782556"/>
            <a:chOff x="15794001" y="8493661"/>
            <a:chExt cx="2246574" cy="1599902"/>
          </a:xfrm>
        </p:grpSpPr>
        <p:sp>
          <p:nvSpPr>
            <p:cNvPr id="46" name="Freeform 9">
              <a:extLst>
                <a:ext uri="{FF2B5EF4-FFF2-40B4-BE49-F238E27FC236}">
                  <a16:creationId xmlns:a16="http://schemas.microsoft.com/office/drawing/2014/main" id="{4DC65C96-917A-D5E3-8CCE-E151A7DB10A9}"/>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7" name="Freeform 11">
              <a:extLst>
                <a:ext uri="{FF2B5EF4-FFF2-40B4-BE49-F238E27FC236}">
                  <a16:creationId xmlns:a16="http://schemas.microsoft.com/office/drawing/2014/main" id="{1F42134A-9FB4-5ED1-F242-6D923E1B4679}"/>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5016790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0-#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1+#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4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36248" y="51498"/>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7499045" y="133193"/>
            <a:ext cx="805024" cy="683625"/>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5">
            <a:extLst>
              <a:ext uri="{FF2B5EF4-FFF2-40B4-BE49-F238E27FC236}">
                <a16:creationId xmlns:a16="http://schemas.microsoft.com/office/drawing/2014/main" id="{A187952D-18F2-3D6D-17C8-E90E05916E2A}"/>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B6A14C1-4504-2130-97BD-C02673467154}"/>
              </a:ext>
            </a:extLst>
          </p:cNvPr>
          <p:cNvSpPr txBox="1"/>
          <p:nvPr/>
        </p:nvSpPr>
        <p:spPr>
          <a:xfrm>
            <a:off x="1298476" y="696870"/>
            <a:ext cx="15691046"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i="1">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88131EEA-B903-2FE7-B3C9-096EB14A48C8}"/>
              </a:ext>
            </a:extLst>
          </p:cNvPr>
          <p:cNvGrpSpPr/>
          <p:nvPr/>
        </p:nvGrpSpPr>
        <p:grpSpPr>
          <a:xfrm>
            <a:off x="685800" y="6606480"/>
            <a:ext cx="16059932" cy="1651671"/>
            <a:chOff x="874919" y="6109454"/>
            <a:chExt cx="16059932" cy="1651671"/>
          </a:xfrm>
        </p:grpSpPr>
        <p:pic>
          <p:nvPicPr>
            <p:cNvPr id="25" name="Graphic 24" descr="Back with solid fill">
              <a:extLst>
                <a:ext uri="{FF2B5EF4-FFF2-40B4-BE49-F238E27FC236}">
                  <a16:creationId xmlns:a16="http://schemas.microsoft.com/office/drawing/2014/main" id="{D79DF941-F05B-A588-3690-BBB9A81B53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874919" y="6487615"/>
              <a:ext cx="1193800" cy="895350"/>
            </a:xfrm>
            <a:prstGeom prst="rect">
              <a:avLst/>
            </a:prstGeom>
          </p:spPr>
        </p:pic>
        <p:sp>
          <p:nvSpPr>
            <p:cNvPr id="26" name="TextBox 25">
              <a:extLst>
                <a:ext uri="{FF2B5EF4-FFF2-40B4-BE49-F238E27FC236}">
                  <a16:creationId xmlns:a16="http://schemas.microsoft.com/office/drawing/2014/main" id="{7CE772CD-DD6A-E00E-519E-4809190BF9EF}"/>
                </a:ext>
              </a:extLst>
            </p:cNvPr>
            <p:cNvSpPr txBox="1"/>
            <p:nvPr/>
          </p:nvSpPr>
          <p:spPr>
            <a:xfrm>
              <a:off x="2291914" y="6109454"/>
              <a:ext cx="14642937" cy="1651671"/>
            </a:xfrm>
            <a:prstGeom prst="rect">
              <a:avLst/>
            </a:prstGeom>
            <a:noFill/>
          </p:spPr>
          <p:txBody>
            <a:bodyPr wrap="square">
              <a:spAutoFit/>
            </a:bodyPr>
            <a:lstStyle/>
            <a:p>
              <a:pPr algn="just">
                <a:lnSpc>
                  <a:spcPct val="150000"/>
                </a:lnSpc>
              </a:pPr>
              <a:r>
                <a:rPr lang="en-US" sz="3600" b="1" i="1">
                  <a:latin typeface="Arial" panose="020B0604020202020204" pitchFamily="34" charset="0"/>
                  <a:cs typeface="Arial" panose="020B0604020202020204" pitchFamily="34" charset="0"/>
                </a:rPr>
                <a:t>Nếu là M, em sẽ làm gì để vừa tuân thủ quy định mà vẫn có được tư liệu cho bài thu hoạch?</a:t>
              </a:r>
            </a:p>
          </p:txBody>
        </p:sp>
      </p:grpSp>
      <p:grpSp>
        <p:nvGrpSpPr>
          <p:cNvPr id="2" name="Group 1">
            <a:extLst>
              <a:ext uri="{FF2B5EF4-FFF2-40B4-BE49-F238E27FC236}">
                <a16:creationId xmlns:a16="http://schemas.microsoft.com/office/drawing/2014/main" id="{973BCDCE-A5A3-43AC-15A4-6BDB5BB21BFD}"/>
              </a:ext>
            </a:extLst>
          </p:cNvPr>
          <p:cNvGrpSpPr/>
          <p:nvPr/>
        </p:nvGrpSpPr>
        <p:grpSpPr>
          <a:xfrm>
            <a:off x="836768" y="1855505"/>
            <a:ext cx="16614461" cy="4380023"/>
            <a:chOff x="551772" y="1265594"/>
            <a:chExt cx="16614461" cy="4380023"/>
          </a:xfrm>
        </p:grpSpPr>
        <p:sp>
          <p:nvSpPr>
            <p:cNvPr id="3" name="Rectangle 2">
              <a:extLst>
                <a:ext uri="{FF2B5EF4-FFF2-40B4-BE49-F238E27FC236}">
                  <a16:creationId xmlns:a16="http://schemas.microsoft.com/office/drawing/2014/main" id="{0FD0E7C3-A833-86FE-2E04-0F23564743A9}"/>
                </a:ext>
              </a:extLst>
            </p:cNvPr>
            <p:cNvSpPr/>
            <p:nvPr/>
          </p:nvSpPr>
          <p:spPr>
            <a:xfrm>
              <a:off x="551772" y="1714500"/>
              <a:ext cx="16614461" cy="3931117"/>
            </a:xfrm>
            <a:prstGeom prst="rect">
              <a:avLst/>
            </a:prstGeom>
            <a:solidFill>
              <a:schemeClr val="bg1"/>
            </a:solidFill>
            <a:ln w="38100">
              <a:solidFill>
                <a:schemeClr val="accent5">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	Lớp M tổ chức đi tham quan Viện Bảo tàng lịch sử. M rất muốn chụp ảnh một số hiện vật để làm tư liệu cho bài thu hoạch mặc dù biết quy định không được quay phim, chụp ảnh trong Viện Bảo tàng.</a:t>
              </a:r>
            </a:p>
          </p:txBody>
        </p:sp>
        <p:sp>
          <p:nvSpPr>
            <p:cNvPr id="5" name="Rectangle: Top Corners One Rounded and One Snipped 4">
              <a:extLst>
                <a:ext uri="{FF2B5EF4-FFF2-40B4-BE49-F238E27FC236}">
                  <a16:creationId xmlns:a16="http://schemas.microsoft.com/office/drawing/2014/main" id="{E83ABFE2-BE73-B4F4-AD2D-3BDB92767179}"/>
                </a:ext>
              </a:extLst>
            </p:cNvPr>
            <p:cNvSpPr/>
            <p:nvPr/>
          </p:nvSpPr>
          <p:spPr>
            <a:xfrm flipH="1">
              <a:off x="551772" y="1265594"/>
              <a:ext cx="4083520" cy="897812"/>
            </a:xfrm>
            <a:prstGeom prst="snipRoundRect">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Arial" panose="020B0604020202020204" pitchFamily="34" charset="0"/>
                  <a:cs typeface="Arial" panose="020B0604020202020204" pitchFamily="34" charset="0"/>
                </a:rPr>
                <a:t>Tình huống 1</a:t>
              </a:r>
            </a:p>
          </p:txBody>
        </p:sp>
      </p:grpSp>
    </p:spTree>
    <p:extLst>
      <p:ext uri="{BB962C8B-B14F-4D97-AF65-F5344CB8AC3E}">
        <p14:creationId xmlns:p14="http://schemas.microsoft.com/office/powerpoint/2010/main" val="6857973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out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9" name="Freeform 19"/>
          <p:cNvSpPr/>
          <p:nvPr/>
        </p:nvSpPr>
        <p:spPr>
          <a:xfrm>
            <a:off x="36248" y="51498"/>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2351199">
            <a:off x="17499045" y="133193"/>
            <a:ext cx="805024" cy="683625"/>
          </a:xfrm>
          <a:custGeom>
            <a:avLst/>
            <a:gdLst/>
            <a:ahLst/>
            <a:cxnLst/>
            <a:rect l="l" t="t" r="r" b="b"/>
            <a:pathLst>
              <a:path w="2626737" h="2918597">
                <a:moveTo>
                  <a:pt x="0" y="0"/>
                </a:moveTo>
                <a:lnTo>
                  <a:pt x="2626738" y="0"/>
                </a:lnTo>
                <a:lnTo>
                  <a:pt x="2626738" y="2918597"/>
                </a:lnTo>
                <a:lnTo>
                  <a:pt x="0" y="291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88131EEA-B903-2FE7-B3C9-096EB14A48C8}"/>
              </a:ext>
            </a:extLst>
          </p:cNvPr>
          <p:cNvGrpSpPr/>
          <p:nvPr/>
        </p:nvGrpSpPr>
        <p:grpSpPr>
          <a:xfrm>
            <a:off x="1275042" y="3952812"/>
            <a:ext cx="13227996" cy="895350"/>
            <a:chOff x="874919" y="5984944"/>
            <a:chExt cx="13227996" cy="895350"/>
          </a:xfrm>
        </p:grpSpPr>
        <p:pic>
          <p:nvPicPr>
            <p:cNvPr id="25" name="Graphic 24" descr="Back with solid fill">
              <a:extLst>
                <a:ext uri="{FF2B5EF4-FFF2-40B4-BE49-F238E27FC236}">
                  <a16:creationId xmlns:a16="http://schemas.microsoft.com/office/drawing/2014/main" id="{D79DF941-F05B-A588-3690-BBB9A81B53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874919" y="5984944"/>
              <a:ext cx="1193800" cy="895350"/>
            </a:xfrm>
            <a:prstGeom prst="rect">
              <a:avLst/>
            </a:prstGeom>
          </p:spPr>
        </p:pic>
        <p:sp>
          <p:nvSpPr>
            <p:cNvPr id="26" name="TextBox 25">
              <a:extLst>
                <a:ext uri="{FF2B5EF4-FFF2-40B4-BE49-F238E27FC236}">
                  <a16:creationId xmlns:a16="http://schemas.microsoft.com/office/drawing/2014/main" id="{7CE772CD-DD6A-E00E-519E-4809190BF9EF}"/>
                </a:ext>
              </a:extLst>
            </p:cNvPr>
            <p:cNvSpPr txBox="1"/>
            <p:nvPr/>
          </p:nvSpPr>
          <p:spPr>
            <a:xfrm>
              <a:off x="2126977" y="6109454"/>
              <a:ext cx="11975938" cy="646331"/>
            </a:xfrm>
            <a:prstGeom prst="rect">
              <a:avLst/>
            </a:prstGeom>
            <a:noFill/>
          </p:spPr>
          <p:txBody>
            <a:bodyPr wrap="square">
              <a:spAutoFit/>
            </a:bodyPr>
            <a:lstStyle/>
            <a:p>
              <a:pPr algn="just"/>
              <a:r>
                <a:rPr lang="en-US" sz="3600" b="1" i="1">
                  <a:latin typeface="Arial" panose="020B0604020202020204" pitchFamily="34" charset="0"/>
                  <a:cs typeface="Arial" panose="020B0604020202020204" pitchFamily="34" charset="0"/>
                </a:rPr>
                <a:t>Nếu là B, em sẽ xử lí như thế nào?</a:t>
              </a:r>
            </a:p>
          </p:txBody>
        </p:sp>
      </p:grpSp>
      <p:grpSp>
        <p:nvGrpSpPr>
          <p:cNvPr id="2" name="Group 1">
            <a:extLst>
              <a:ext uri="{FF2B5EF4-FFF2-40B4-BE49-F238E27FC236}">
                <a16:creationId xmlns:a16="http://schemas.microsoft.com/office/drawing/2014/main" id="{973BCDCE-A5A3-43AC-15A4-6BDB5BB21BFD}"/>
              </a:ext>
            </a:extLst>
          </p:cNvPr>
          <p:cNvGrpSpPr/>
          <p:nvPr/>
        </p:nvGrpSpPr>
        <p:grpSpPr>
          <a:xfrm>
            <a:off x="1093290" y="710061"/>
            <a:ext cx="16295549" cy="3041081"/>
            <a:chOff x="551772" y="1265594"/>
            <a:chExt cx="16295549" cy="3041081"/>
          </a:xfrm>
        </p:grpSpPr>
        <p:sp>
          <p:nvSpPr>
            <p:cNvPr id="3" name="Rectangle 2">
              <a:extLst>
                <a:ext uri="{FF2B5EF4-FFF2-40B4-BE49-F238E27FC236}">
                  <a16:creationId xmlns:a16="http://schemas.microsoft.com/office/drawing/2014/main" id="{0FD0E7C3-A833-86FE-2E04-0F23564743A9}"/>
                </a:ext>
              </a:extLst>
            </p:cNvPr>
            <p:cNvSpPr/>
            <p:nvPr/>
          </p:nvSpPr>
          <p:spPr>
            <a:xfrm>
              <a:off x="551772" y="1714500"/>
              <a:ext cx="16295549" cy="2592175"/>
            </a:xfrm>
            <a:prstGeom prst="rect">
              <a:avLst/>
            </a:prstGeom>
            <a:solidFill>
              <a:schemeClr val="bg1"/>
            </a:solidFill>
            <a:ln w="38100">
              <a:solidFill>
                <a:schemeClr val="accent4">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	Tan học, B nhìn thấy một nhóm bạn đi xe đạp dàn hàng ngang giữa đường, vừa đi vừa cười đùa.</a:t>
              </a:r>
            </a:p>
          </p:txBody>
        </p:sp>
        <p:sp>
          <p:nvSpPr>
            <p:cNvPr id="5" name="Rectangle: Top Corners One Rounded and One Snipped 4">
              <a:extLst>
                <a:ext uri="{FF2B5EF4-FFF2-40B4-BE49-F238E27FC236}">
                  <a16:creationId xmlns:a16="http://schemas.microsoft.com/office/drawing/2014/main" id="{E83ABFE2-BE73-B4F4-AD2D-3BDB92767179}"/>
                </a:ext>
              </a:extLst>
            </p:cNvPr>
            <p:cNvSpPr/>
            <p:nvPr/>
          </p:nvSpPr>
          <p:spPr>
            <a:xfrm flipH="1">
              <a:off x="551772" y="1265594"/>
              <a:ext cx="4083520" cy="897812"/>
            </a:xfrm>
            <a:prstGeom prst="snipRoundRect">
              <a:avLst/>
            </a:prstGeom>
            <a:solidFill>
              <a:schemeClr val="accent4">
                <a:lumMod val="75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Arial" panose="020B0604020202020204" pitchFamily="34" charset="0"/>
                  <a:cs typeface="Arial" panose="020B0604020202020204" pitchFamily="34" charset="0"/>
                </a:rPr>
                <a:t>Tình huống 2</a:t>
              </a:r>
            </a:p>
          </p:txBody>
        </p:sp>
      </p:grpSp>
      <p:grpSp>
        <p:nvGrpSpPr>
          <p:cNvPr id="8" name="Group 7">
            <a:extLst>
              <a:ext uri="{FF2B5EF4-FFF2-40B4-BE49-F238E27FC236}">
                <a16:creationId xmlns:a16="http://schemas.microsoft.com/office/drawing/2014/main" id="{7E536A81-867E-56A4-FC7F-F6C46E4A86F2}"/>
              </a:ext>
            </a:extLst>
          </p:cNvPr>
          <p:cNvGrpSpPr/>
          <p:nvPr/>
        </p:nvGrpSpPr>
        <p:grpSpPr>
          <a:xfrm>
            <a:off x="1275042" y="9129264"/>
            <a:ext cx="13227996" cy="895350"/>
            <a:chOff x="874919" y="5984944"/>
            <a:chExt cx="13227996" cy="895350"/>
          </a:xfrm>
        </p:grpSpPr>
        <p:pic>
          <p:nvPicPr>
            <p:cNvPr id="9" name="Graphic 8" descr="Back with solid fill">
              <a:extLst>
                <a:ext uri="{FF2B5EF4-FFF2-40B4-BE49-F238E27FC236}">
                  <a16:creationId xmlns:a16="http://schemas.microsoft.com/office/drawing/2014/main" id="{E3A71E66-A639-F271-EE95-407D574988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874919" y="5984944"/>
              <a:ext cx="1193800" cy="895350"/>
            </a:xfrm>
            <a:prstGeom prst="rect">
              <a:avLst/>
            </a:prstGeom>
          </p:spPr>
        </p:pic>
        <p:sp>
          <p:nvSpPr>
            <p:cNvPr id="11" name="TextBox 10">
              <a:extLst>
                <a:ext uri="{FF2B5EF4-FFF2-40B4-BE49-F238E27FC236}">
                  <a16:creationId xmlns:a16="http://schemas.microsoft.com/office/drawing/2014/main" id="{0307827E-35BB-EC12-8C1F-3B1989934479}"/>
                </a:ext>
              </a:extLst>
            </p:cNvPr>
            <p:cNvSpPr txBox="1"/>
            <p:nvPr/>
          </p:nvSpPr>
          <p:spPr>
            <a:xfrm>
              <a:off x="2126977" y="6109454"/>
              <a:ext cx="11975938" cy="646331"/>
            </a:xfrm>
            <a:prstGeom prst="rect">
              <a:avLst/>
            </a:prstGeom>
            <a:noFill/>
          </p:spPr>
          <p:txBody>
            <a:bodyPr wrap="square">
              <a:spAutoFit/>
            </a:bodyPr>
            <a:lstStyle/>
            <a:p>
              <a:pPr algn="just"/>
              <a:r>
                <a:rPr lang="en-US" sz="3600" b="1" i="1">
                  <a:latin typeface="Arial" panose="020B0604020202020204" pitchFamily="34" charset="0"/>
                  <a:cs typeface="Arial" panose="020B0604020202020204" pitchFamily="34" charset="0"/>
                </a:rPr>
                <a:t>Nếu là A, em sẽ làm gì?</a:t>
              </a:r>
            </a:p>
          </p:txBody>
        </p:sp>
      </p:grpSp>
      <p:grpSp>
        <p:nvGrpSpPr>
          <p:cNvPr id="12" name="Group 11">
            <a:extLst>
              <a:ext uri="{FF2B5EF4-FFF2-40B4-BE49-F238E27FC236}">
                <a16:creationId xmlns:a16="http://schemas.microsoft.com/office/drawing/2014/main" id="{443A78EF-5B83-879B-562C-E7A7F8B0A6FC}"/>
              </a:ext>
            </a:extLst>
          </p:cNvPr>
          <p:cNvGrpSpPr/>
          <p:nvPr/>
        </p:nvGrpSpPr>
        <p:grpSpPr>
          <a:xfrm>
            <a:off x="1093290" y="5258582"/>
            <a:ext cx="16295549" cy="3746173"/>
            <a:chOff x="551772" y="1265594"/>
            <a:chExt cx="16295549" cy="3746173"/>
          </a:xfrm>
        </p:grpSpPr>
        <p:sp>
          <p:nvSpPr>
            <p:cNvPr id="13" name="Rectangle 12">
              <a:extLst>
                <a:ext uri="{FF2B5EF4-FFF2-40B4-BE49-F238E27FC236}">
                  <a16:creationId xmlns:a16="http://schemas.microsoft.com/office/drawing/2014/main" id="{BB6B0E5A-F4CD-3776-93CD-E95874D8ACC0}"/>
                </a:ext>
              </a:extLst>
            </p:cNvPr>
            <p:cNvSpPr/>
            <p:nvPr/>
          </p:nvSpPr>
          <p:spPr>
            <a:xfrm>
              <a:off x="551772" y="1714500"/>
              <a:ext cx="16295549" cy="3297267"/>
            </a:xfrm>
            <a:prstGeom prst="rect">
              <a:avLst/>
            </a:prstGeom>
            <a:solidFill>
              <a:schemeClr val="bg1"/>
            </a:solidFill>
            <a:ln w="38100">
              <a:solidFill>
                <a:schemeClr val="accent6">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	Chủ nhật, A cùng nhóm bạn đi chơi. Khi đi chơi qua một ngôi chùa, nhóm A nảy ra ý định vào chùa vãn cảnh, thắp hướng. Tuy nhiên, một bạn trong nhóm A đang mặc quần soóc ngắn.</a:t>
              </a:r>
            </a:p>
          </p:txBody>
        </p:sp>
        <p:sp>
          <p:nvSpPr>
            <p:cNvPr id="14" name="Rectangle: Top Corners One Rounded and One Snipped 13">
              <a:extLst>
                <a:ext uri="{FF2B5EF4-FFF2-40B4-BE49-F238E27FC236}">
                  <a16:creationId xmlns:a16="http://schemas.microsoft.com/office/drawing/2014/main" id="{EBB252F9-0C86-0D51-22D1-3B1DBEB3AFF0}"/>
                </a:ext>
              </a:extLst>
            </p:cNvPr>
            <p:cNvSpPr/>
            <p:nvPr/>
          </p:nvSpPr>
          <p:spPr>
            <a:xfrm flipH="1">
              <a:off x="551772" y="1265594"/>
              <a:ext cx="4083520" cy="897812"/>
            </a:xfrm>
            <a:prstGeom prst="snipRoundRect">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Arial" panose="020B0604020202020204" pitchFamily="34" charset="0"/>
                  <a:cs typeface="Arial" panose="020B0604020202020204" pitchFamily="34" charset="0"/>
                </a:rPr>
                <a:t>Tình huống 3</a:t>
              </a:r>
            </a:p>
          </p:txBody>
        </p:sp>
      </p:grpSp>
    </p:spTree>
    <p:extLst>
      <p:ext uri="{BB962C8B-B14F-4D97-AF65-F5344CB8AC3E}">
        <p14:creationId xmlns:p14="http://schemas.microsoft.com/office/powerpoint/2010/main" val="341148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500"/>
                            </p:stCondLst>
                            <p:childTnLst>
                              <p:par>
                                <p:cTn id="17" presetID="16" presetClass="entr" presetSubtype="37"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3" name="Freeform 3"/>
          <p:cNvSpPr/>
          <p:nvPr/>
        </p:nvSpPr>
        <p:spPr>
          <a:xfrm>
            <a:off x="17182119" y="-50669"/>
            <a:ext cx="1143000" cy="1143000"/>
          </a:xfrm>
          <a:custGeom>
            <a:avLst/>
            <a:gdLst/>
            <a:ahLst/>
            <a:cxnLst/>
            <a:rect l="l" t="t" r="r" b="b"/>
            <a:pathLst>
              <a:path w="2351661" h="2302668">
                <a:moveTo>
                  <a:pt x="0" y="0"/>
                </a:moveTo>
                <a:lnTo>
                  <a:pt x="2351661" y="0"/>
                </a:lnTo>
                <a:lnTo>
                  <a:pt x="2351661" y="2302668"/>
                </a:lnTo>
                <a:lnTo>
                  <a:pt x="0" y="2302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90500" y="-388394"/>
            <a:ext cx="1142999" cy="1295400"/>
          </a:xfrm>
          <a:custGeom>
            <a:avLst/>
            <a:gdLst/>
            <a:ahLst/>
            <a:cxnLst/>
            <a:rect l="l" t="t" r="r" b="b"/>
            <a:pathLst>
              <a:path w="2351661" h="2302668">
                <a:moveTo>
                  <a:pt x="0" y="0"/>
                </a:moveTo>
                <a:lnTo>
                  <a:pt x="2351661" y="0"/>
                </a:lnTo>
                <a:lnTo>
                  <a:pt x="2351661" y="2302668"/>
                </a:lnTo>
                <a:lnTo>
                  <a:pt x="0" y="2302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4D022B1B-D849-717E-DC41-5963C5F16065}"/>
              </a:ext>
            </a:extLst>
          </p:cNvPr>
          <p:cNvGrpSpPr/>
          <p:nvPr/>
        </p:nvGrpSpPr>
        <p:grpSpPr>
          <a:xfrm>
            <a:off x="5981700" y="-28898"/>
            <a:ext cx="6324600" cy="1580477"/>
            <a:chOff x="5715000" y="-1"/>
            <a:chExt cx="6324600" cy="1563773"/>
          </a:xfrm>
        </p:grpSpPr>
        <p:sp>
          <p:nvSpPr>
            <p:cNvPr id="18" name="Round Same Side Corner Rectangle 11">
              <a:extLst>
                <a:ext uri="{FF2B5EF4-FFF2-40B4-BE49-F238E27FC236}">
                  <a16:creationId xmlns:a16="http://schemas.microsoft.com/office/drawing/2014/main" id="{76709DEA-C7F3-8562-45B8-7CCD54F7D0E2}"/>
                </a:ext>
              </a:extLst>
            </p:cNvPr>
            <p:cNvSpPr/>
            <p:nvPr/>
          </p:nvSpPr>
          <p:spPr>
            <a:xfrm flipV="1">
              <a:off x="5715000" y="-1"/>
              <a:ext cx="6324600" cy="156377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FDDD4E7-7008-4A7F-1970-BC59FD466C67}"/>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5" name="Line Callout 1 (Border and Accent Bar) 3">
            <a:extLst>
              <a:ext uri="{FF2B5EF4-FFF2-40B4-BE49-F238E27FC236}">
                <a16:creationId xmlns:a16="http://schemas.microsoft.com/office/drawing/2014/main" id="{AE1DFE0C-4327-431A-EB46-2A56B07B9779}"/>
              </a:ext>
            </a:extLst>
          </p:cNvPr>
          <p:cNvSpPr/>
          <p:nvPr/>
        </p:nvSpPr>
        <p:spPr>
          <a:xfrm>
            <a:off x="228600" y="2095500"/>
            <a:ext cx="7315200" cy="2180363"/>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a:solidFill>
                  <a:srgbClr val="C00000"/>
                </a:solidFill>
                <a:latin typeface="Arial" panose="020B0604020202020204" pitchFamily="34" charset="0"/>
                <a:cs typeface="Arial" panose="020B0604020202020204" pitchFamily="34" charset="0"/>
              </a:rPr>
              <a:t>Nhiệm vụ 2: </a:t>
            </a:r>
            <a:r>
              <a:rPr lang="en-US" sz="4200" b="1">
                <a:solidFill>
                  <a:srgbClr val="C00000"/>
                </a:solidFill>
                <a:latin typeface="Arial" panose="020B0604020202020204" pitchFamily="34" charset="0"/>
                <a:cs typeface="Arial" panose="020B0604020202020204" pitchFamily="34" charset="0"/>
              </a:rPr>
              <a:t>Định hướng nội dung</a:t>
            </a:r>
            <a:endParaRPr lang="en-US" sz="4200" b="1" i="1" dirty="0">
              <a:solidFill>
                <a:srgbClr val="C00000"/>
              </a:solidFill>
              <a:latin typeface="Arial" panose="020B0604020202020204" pitchFamily="34" charset="0"/>
              <a:cs typeface="Arial" panose="020B0604020202020204" pitchFamily="34" charset="0"/>
            </a:endParaRPr>
          </a:p>
        </p:txBody>
      </p:sp>
      <p:sp>
        <p:nvSpPr>
          <p:cNvPr id="7" name="Rounded Rectangle 17">
            <a:extLst>
              <a:ext uri="{FF2B5EF4-FFF2-40B4-BE49-F238E27FC236}">
                <a16:creationId xmlns:a16="http://schemas.microsoft.com/office/drawing/2014/main" id="{847ABE53-BFE5-6E3E-E879-42FF0E3E71DC}"/>
              </a:ext>
            </a:extLst>
          </p:cNvPr>
          <p:cNvSpPr/>
          <p:nvPr/>
        </p:nvSpPr>
        <p:spPr>
          <a:xfrm>
            <a:off x="8420096" y="2043122"/>
            <a:ext cx="9258304" cy="2770351"/>
          </a:xfrm>
          <a:prstGeom prst="roundRect">
            <a:avLst/>
          </a:prstGeom>
          <a:solidFill>
            <a:schemeClr val="accent5">
              <a:lumMod val="75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b="1">
                <a:solidFill>
                  <a:schemeClr val="bg1"/>
                </a:solidFill>
                <a:latin typeface="Arial" panose="020B0604020202020204" pitchFamily="34" charset="0"/>
                <a:cs typeface="Arial" panose="020B0604020202020204" pitchFamily="34" charset="0"/>
              </a:rPr>
              <a:t>Các em </a:t>
            </a:r>
            <a:r>
              <a:rPr lang="vi-VN" sz="3600" b="1">
                <a:solidFill>
                  <a:schemeClr val="bg1"/>
                </a:solidFill>
                <a:latin typeface="Arial" panose="020B0604020202020204" pitchFamily="34" charset="0"/>
                <a:cs typeface="Arial" panose="020B0604020202020204" pitchFamily="34" charset="0"/>
              </a:rPr>
              <a:t>thảo luận nhóm</a:t>
            </a:r>
            <a:r>
              <a:rPr lang="en-US" sz="3600" b="1">
                <a:solidFill>
                  <a:schemeClr val="bg1"/>
                </a:solidFill>
                <a:latin typeface="Arial" panose="020B0604020202020204" pitchFamily="34" charset="0"/>
                <a:cs typeface="Arial" panose="020B0604020202020204" pitchFamily="34" charset="0"/>
              </a:rPr>
              <a:t>, </a:t>
            </a:r>
            <a:r>
              <a:rPr lang="vi-VN" sz="3600" b="1">
                <a:solidFill>
                  <a:schemeClr val="bg1"/>
                </a:solidFill>
                <a:latin typeface="Arial" panose="020B0604020202020204" pitchFamily="34" charset="0"/>
                <a:cs typeface="Arial" panose="020B0604020202020204" pitchFamily="34" charset="0"/>
              </a:rPr>
              <a:t>đọc phần Định hướng </a:t>
            </a:r>
            <a:r>
              <a:rPr lang="en-US" sz="3600" b="1">
                <a:solidFill>
                  <a:schemeClr val="bg1"/>
                </a:solidFill>
                <a:latin typeface="Arial" panose="020B0604020202020204" pitchFamily="34" charset="0"/>
                <a:cs typeface="Arial" panose="020B0604020202020204" pitchFamily="34" charset="0"/>
              </a:rPr>
              <a:t>hoạt động </a:t>
            </a:r>
            <a:r>
              <a:rPr lang="en-US" sz="3600" b="1" i="1">
                <a:solidFill>
                  <a:schemeClr val="bg1"/>
                </a:solidFill>
                <a:latin typeface="Arial" panose="020B0604020202020204" pitchFamily="34" charset="0"/>
                <a:cs typeface="Arial" panose="020B0604020202020204" pitchFamily="34" charset="0"/>
              </a:rPr>
              <a:t>(</a:t>
            </a:r>
            <a:r>
              <a:rPr lang="vi-VN" sz="3600" b="1" i="1">
                <a:solidFill>
                  <a:schemeClr val="bg1"/>
                </a:solidFill>
                <a:latin typeface="Arial" panose="020B0604020202020204" pitchFamily="34" charset="0"/>
                <a:cs typeface="Arial" panose="020B0604020202020204" pitchFamily="34" charset="0"/>
              </a:rPr>
              <a:t>SHS </a:t>
            </a:r>
            <a:r>
              <a:rPr lang="en-US" sz="3600" b="1" i="1">
                <a:solidFill>
                  <a:schemeClr val="bg1"/>
                </a:solidFill>
                <a:latin typeface="Arial" panose="020B0604020202020204" pitchFamily="34" charset="0"/>
                <a:cs typeface="Arial" panose="020B0604020202020204" pitchFamily="34" charset="0"/>
              </a:rPr>
              <a:t>– tr.6)</a:t>
            </a:r>
            <a:r>
              <a:rPr lang="vi-VN" sz="3600" b="1" i="1">
                <a:solidFill>
                  <a:schemeClr val="bg1"/>
                </a:solidFill>
                <a:latin typeface="Arial" panose="020B0604020202020204" pitchFamily="34" charset="0"/>
                <a:cs typeface="Arial" panose="020B0604020202020204" pitchFamily="34" charset="0"/>
              </a:rPr>
              <a:t> </a:t>
            </a:r>
            <a:r>
              <a:rPr lang="vi-VN" sz="3600" b="1">
                <a:solidFill>
                  <a:schemeClr val="bg1"/>
                </a:solidFill>
                <a:latin typeface="Arial" panose="020B0604020202020204" pitchFamily="34" charset="0"/>
                <a:cs typeface="Arial" panose="020B0604020202020204" pitchFamily="34" charset="0"/>
              </a:rPr>
              <a:t>và quan sát tranh </a:t>
            </a:r>
            <a:r>
              <a:rPr lang="en-US" sz="3600" b="1" i="1">
                <a:solidFill>
                  <a:schemeClr val="bg1"/>
                </a:solidFill>
                <a:latin typeface="Arial" panose="020B0604020202020204" pitchFamily="34" charset="0"/>
                <a:cs typeface="Arial" panose="020B0604020202020204" pitchFamily="34" charset="0"/>
              </a:rPr>
              <a:t>(</a:t>
            </a:r>
            <a:r>
              <a:rPr lang="vi-VN" sz="3600" b="1" i="1">
                <a:solidFill>
                  <a:schemeClr val="bg1"/>
                </a:solidFill>
                <a:latin typeface="Arial" panose="020B0604020202020204" pitchFamily="34" charset="0"/>
                <a:cs typeface="Arial" panose="020B0604020202020204" pitchFamily="34" charset="0"/>
              </a:rPr>
              <a:t>SHS </a:t>
            </a:r>
            <a:r>
              <a:rPr lang="en-US" sz="3600" b="1" i="1">
                <a:solidFill>
                  <a:schemeClr val="bg1"/>
                </a:solidFill>
                <a:latin typeface="Arial" panose="020B0604020202020204" pitchFamily="34" charset="0"/>
                <a:cs typeface="Arial" panose="020B0604020202020204" pitchFamily="34" charset="0"/>
              </a:rPr>
              <a:t>– tr.5) </a:t>
            </a:r>
            <a:r>
              <a:rPr lang="en-US" sz="3600" b="1">
                <a:solidFill>
                  <a:schemeClr val="bg1"/>
                </a:solidFill>
                <a:latin typeface="Arial" panose="020B0604020202020204" pitchFamily="34" charset="0"/>
                <a:cs typeface="Arial" panose="020B0604020202020204" pitchFamily="34" charset="0"/>
              </a:rPr>
              <a:t>và trả lời câu hỏi:</a:t>
            </a:r>
            <a:endParaRPr lang="en-US" sz="3600" b="1" dirty="0">
              <a:solidFill>
                <a:schemeClr val="bg1"/>
              </a:solidFill>
              <a:latin typeface="Arial" panose="020B0604020202020204" pitchFamily="34" charset="0"/>
              <a:cs typeface="Arial" panose="020B0604020202020204" pitchFamily="34" charset="0"/>
            </a:endParaRPr>
          </a:p>
        </p:txBody>
      </p:sp>
      <p:sp>
        <p:nvSpPr>
          <p:cNvPr id="8" name="Rounded Rectangle 18">
            <a:extLst>
              <a:ext uri="{FF2B5EF4-FFF2-40B4-BE49-F238E27FC236}">
                <a16:creationId xmlns:a16="http://schemas.microsoft.com/office/drawing/2014/main" id="{B504E36C-95E4-FEF1-2EF9-330ADDD13EA9}"/>
              </a:ext>
            </a:extLst>
          </p:cNvPr>
          <p:cNvSpPr/>
          <p:nvPr/>
        </p:nvSpPr>
        <p:spPr>
          <a:xfrm>
            <a:off x="8877297" y="7997796"/>
            <a:ext cx="8437495" cy="1652119"/>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Mô tả bức tranh chủ đề</a:t>
            </a:r>
            <a:endParaRPr lang="en-US" sz="3600" dirty="0">
              <a:solidFill>
                <a:schemeClr val="tx1"/>
              </a:solidFill>
              <a:latin typeface="Arial" panose="020B0604020202020204" pitchFamily="34" charset="0"/>
              <a:cs typeface="Arial" panose="020B0604020202020204" pitchFamily="34" charset="0"/>
            </a:endParaRPr>
          </a:p>
        </p:txBody>
      </p:sp>
      <p:sp>
        <p:nvSpPr>
          <p:cNvPr id="9" name="Rounded Rectangle 19">
            <a:extLst>
              <a:ext uri="{FF2B5EF4-FFF2-40B4-BE49-F238E27FC236}">
                <a16:creationId xmlns:a16="http://schemas.microsoft.com/office/drawing/2014/main" id="{40D00E2F-9C0D-174C-9BF6-FC3FA8C02520}"/>
              </a:ext>
            </a:extLst>
          </p:cNvPr>
          <p:cNvSpPr/>
          <p:nvPr/>
        </p:nvSpPr>
        <p:spPr>
          <a:xfrm>
            <a:off x="8877298" y="5346872"/>
            <a:ext cx="8382002" cy="2117525"/>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Em hãy nêu các </a:t>
            </a:r>
            <a:r>
              <a:rPr lang="en-US" sz="3600">
                <a:latin typeface="Arial" panose="020B0604020202020204" pitchFamily="34" charset="0"/>
                <a:cs typeface="Arial" panose="020B0604020202020204" pitchFamily="34" charset="0"/>
              </a:rPr>
              <a:t>hoạt động </a:t>
            </a:r>
            <a:r>
              <a:rPr lang="vi-VN" sz="3600">
                <a:latin typeface="Arial" panose="020B0604020202020204" pitchFamily="34" charset="0"/>
                <a:cs typeface="Arial" panose="020B0604020202020204" pitchFamily="34" charset="0"/>
              </a:rPr>
              <a:t>cần thực hiện trong chủ đề 1?</a:t>
            </a:r>
            <a:endParaRPr lang="en-US" sz="3600" dirty="0">
              <a:solidFill>
                <a:schemeClr val="tx1"/>
              </a:solidFill>
              <a:latin typeface="Arial" panose="020B0604020202020204" pitchFamily="34" charset="0"/>
              <a:cs typeface="Arial" panose="020B0604020202020204" pitchFamily="34" charset="0"/>
            </a:endParaRPr>
          </a:p>
        </p:txBody>
      </p:sp>
      <p:cxnSp>
        <p:nvCxnSpPr>
          <p:cNvPr id="13" name="Elbow Connector 3">
            <a:extLst>
              <a:ext uri="{FF2B5EF4-FFF2-40B4-BE49-F238E27FC236}">
                <a16:creationId xmlns:a16="http://schemas.microsoft.com/office/drawing/2014/main" id="{CA9541F1-5920-36B4-A57C-F4A85B606B06}"/>
              </a:ext>
            </a:extLst>
          </p:cNvPr>
          <p:cNvCxnSpPr>
            <a:cxnSpLocks/>
          </p:cNvCxnSpPr>
          <p:nvPr/>
        </p:nvCxnSpPr>
        <p:spPr>
          <a:xfrm rot="10800000" flipH="1" flipV="1">
            <a:off x="8420098" y="3192527"/>
            <a:ext cx="457200" cy="2878644"/>
          </a:xfrm>
          <a:prstGeom prst="bentConnector3">
            <a:avLst>
              <a:gd name="adj1" fmla="val -50000"/>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25">
            <a:extLst>
              <a:ext uri="{FF2B5EF4-FFF2-40B4-BE49-F238E27FC236}">
                <a16:creationId xmlns:a16="http://schemas.microsoft.com/office/drawing/2014/main" id="{A31431F7-15FC-EF45-C952-641D029B5990}"/>
              </a:ext>
            </a:extLst>
          </p:cNvPr>
          <p:cNvCxnSpPr>
            <a:cxnSpLocks/>
          </p:cNvCxnSpPr>
          <p:nvPr/>
        </p:nvCxnSpPr>
        <p:spPr>
          <a:xfrm rot="10800000" flipH="1" flipV="1">
            <a:off x="8420098" y="3192527"/>
            <a:ext cx="457202" cy="5419696"/>
          </a:xfrm>
          <a:prstGeom prst="bentConnector3">
            <a:avLst>
              <a:gd name="adj1" fmla="val -50000"/>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7EE8138-89DE-2EC5-2EE8-939C83F5CC3A}"/>
              </a:ext>
            </a:extLst>
          </p:cNvPr>
          <p:cNvGrpSpPr/>
          <p:nvPr/>
        </p:nvGrpSpPr>
        <p:grpSpPr>
          <a:xfrm>
            <a:off x="992116" y="4579779"/>
            <a:ext cx="5753100" cy="5174173"/>
            <a:chOff x="992116" y="4579779"/>
            <a:chExt cx="5753100" cy="5174173"/>
          </a:xfrm>
        </p:grpSpPr>
        <p:pic>
          <p:nvPicPr>
            <p:cNvPr id="24" name="Picture 23" descr="A group of children sitting at a table reading books&#10;&#10;Description automatically generated">
              <a:extLst>
                <a:ext uri="{FF2B5EF4-FFF2-40B4-BE49-F238E27FC236}">
                  <a16:creationId xmlns:a16="http://schemas.microsoft.com/office/drawing/2014/main" id="{29BD9A31-593D-F79C-1F66-C180A9E34E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116" y="4920436"/>
              <a:ext cx="5753100" cy="48335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 descr="Push pin ">
              <a:extLst>
                <a:ext uri="{FF2B5EF4-FFF2-40B4-BE49-F238E27FC236}">
                  <a16:creationId xmlns:a16="http://schemas.microsoft.com/office/drawing/2014/main" id="{3793DB78-1292-F569-FEBA-66BD5367C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61203">
              <a:off x="3572756" y="4579779"/>
              <a:ext cx="626886" cy="6268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01491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righ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7" name="Freeform 7"/>
          <p:cNvSpPr/>
          <p:nvPr/>
        </p:nvSpPr>
        <p:spPr>
          <a:xfrm>
            <a:off x="16959509" y="19584"/>
            <a:ext cx="1066799" cy="952500"/>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35F16C70-ADAF-0466-0001-029C720A7A51}"/>
              </a:ext>
            </a:extLst>
          </p:cNvPr>
          <p:cNvGrpSpPr/>
          <p:nvPr/>
        </p:nvGrpSpPr>
        <p:grpSpPr>
          <a:xfrm>
            <a:off x="-2971800" y="495834"/>
            <a:ext cx="14981509" cy="1267130"/>
            <a:chOff x="-2639554" y="259061"/>
            <a:chExt cx="14981509" cy="1267130"/>
          </a:xfrm>
        </p:grpSpPr>
        <p:sp>
          <p:nvSpPr>
            <p:cNvPr id="11" name="Freeform 19">
              <a:extLst>
                <a:ext uri="{FF2B5EF4-FFF2-40B4-BE49-F238E27FC236}">
                  <a16:creationId xmlns:a16="http://schemas.microsoft.com/office/drawing/2014/main" id="{9A2108BC-D387-3E1F-8B76-B55C05A49679}"/>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A03548E-B230-3780-215E-50C5AF41BD67}"/>
                </a:ext>
              </a:extLst>
            </p:cNvPr>
            <p:cNvSpPr txBox="1"/>
            <p:nvPr/>
          </p:nvSpPr>
          <p:spPr>
            <a:xfrm>
              <a:off x="-810754" y="461082"/>
              <a:ext cx="12115800"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XỬ LÍ TÌNH 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7D9486F3-A750-B3AD-EE86-FB3E4063239E}"/>
              </a:ext>
            </a:extLst>
          </p:cNvPr>
          <p:cNvGrpSpPr/>
          <p:nvPr/>
        </p:nvGrpSpPr>
        <p:grpSpPr>
          <a:xfrm>
            <a:off x="569274" y="2062844"/>
            <a:ext cx="10092852" cy="7603035"/>
            <a:chOff x="920855" y="1681788"/>
            <a:chExt cx="10147223" cy="7603035"/>
          </a:xfrm>
        </p:grpSpPr>
        <p:sp>
          <p:nvSpPr>
            <p:cNvPr id="21" name="Freeform 4">
              <a:extLst>
                <a:ext uri="{FF2B5EF4-FFF2-40B4-BE49-F238E27FC236}">
                  <a16:creationId xmlns:a16="http://schemas.microsoft.com/office/drawing/2014/main" id="{D68333F4-A2D7-AA46-0809-5ADB32D5F74D}"/>
                </a:ext>
              </a:extLst>
            </p:cNvPr>
            <p:cNvSpPr/>
            <p:nvPr/>
          </p:nvSpPr>
          <p:spPr>
            <a:xfrm>
              <a:off x="920855" y="2035998"/>
              <a:ext cx="9939893" cy="7248825"/>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pic>
          <p:nvPicPr>
            <p:cNvPr id="20" name="Picture 13">
              <a:extLst>
                <a:ext uri="{FF2B5EF4-FFF2-40B4-BE49-F238E27FC236}">
                  <a16:creationId xmlns:a16="http://schemas.microsoft.com/office/drawing/2014/main" id="{87E25949-D878-477B-F7C7-2F9543DF24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45634" y="1681788"/>
              <a:ext cx="822444" cy="808049"/>
            </a:xfrm>
            <a:prstGeom prst="rect">
              <a:avLst/>
            </a:prstGeom>
          </p:spPr>
        </p:pic>
      </p:grpSp>
      <p:sp>
        <p:nvSpPr>
          <p:cNvPr id="23" name="TextBox 22">
            <a:extLst>
              <a:ext uri="{FF2B5EF4-FFF2-40B4-BE49-F238E27FC236}">
                <a16:creationId xmlns:a16="http://schemas.microsoft.com/office/drawing/2014/main" id="{A283825B-04D2-52F7-2254-FE6E4F5283E1}"/>
              </a:ext>
            </a:extLst>
          </p:cNvPr>
          <p:cNvSpPr txBox="1"/>
          <p:nvPr/>
        </p:nvSpPr>
        <p:spPr>
          <a:xfrm>
            <a:off x="831463" y="2695197"/>
            <a:ext cx="9156675" cy="6649064"/>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200">
                <a:latin typeface="Arial" panose="020B0604020202020204" pitchFamily="34" charset="0"/>
                <a:ea typeface="Calibri" panose="020F0502020204030204" pitchFamily="34" charset="0"/>
                <a:cs typeface="Arial" panose="020B0604020202020204" pitchFamily="34" charset="0"/>
              </a:rPr>
              <a:t>Nếu là M, em sẽ thực hiện theo quy định của Viện Bảo tàng lịch sử và không chụp ảnh hay quay phim bất hợp pháp. </a:t>
            </a:r>
          </a:p>
          <a:p>
            <a:pPr marL="571500" indent="-571500" algn="just">
              <a:lnSpc>
                <a:spcPct val="150000"/>
              </a:lnSpc>
              <a:buFont typeface="Wingdings" panose="05000000000000000000" pitchFamily="2" charset="2"/>
              <a:buChar char="§"/>
            </a:pPr>
            <a:r>
              <a:rPr lang="en-US" sz="3200">
                <a:latin typeface="Arial" panose="020B0604020202020204" pitchFamily="34" charset="0"/>
                <a:ea typeface="Calibri" panose="020F0502020204030204" pitchFamily="34" charset="0"/>
                <a:cs typeface="Arial" panose="020B0604020202020204" pitchFamily="34" charset="0"/>
              </a:rPr>
              <a:t>Em </a:t>
            </a:r>
            <a:r>
              <a:rPr lang="vi-VN" sz="3200">
                <a:latin typeface="Arial" panose="020B0604020202020204" pitchFamily="34" charset="0"/>
                <a:ea typeface="Calibri" panose="020F0502020204030204" pitchFamily="34" charset="0"/>
                <a:cs typeface="Arial" panose="020B0604020202020204" pitchFamily="34" charset="0"/>
              </a:rPr>
              <a:t>có thể ghi chép lại những thông tin và mô tả chi tiết về hiện vật mình muốn sử dụng trong bài thu hoạch. </a:t>
            </a:r>
          </a:p>
          <a:p>
            <a:pPr marL="571500" indent="-571500" algn="just">
              <a:lnSpc>
                <a:spcPct val="150000"/>
              </a:lnSpc>
              <a:buFont typeface="Wingdings" panose="05000000000000000000" pitchFamily="2" charset="2"/>
              <a:buChar char="§"/>
            </a:pPr>
            <a:r>
              <a:rPr lang="en-US" sz="3200">
                <a:latin typeface="Arial" panose="020B0604020202020204" pitchFamily="34" charset="0"/>
                <a:ea typeface="Calibri" panose="020F0502020204030204" pitchFamily="34" charset="0"/>
                <a:cs typeface="Arial" panose="020B0604020202020204" pitchFamily="34" charset="0"/>
              </a:rPr>
              <a:t>Hoặc em </a:t>
            </a:r>
            <a:r>
              <a:rPr lang="vi-VN" sz="3200">
                <a:latin typeface="Arial" panose="020B0604020202020204" pitchFamily="34" charset="0"/>
                <a:ea typeface="Calibri" panose="020F0502020204030204" pitchFamily="34" charset="0"/>
                <a:cs typeface="Arial" panose="020B0604020202020204" pitchFamily="34" charset="0"/>
              </a:rPr>
              <a:t>có thể tìm kiếm các ảnh, video liên quan được công bố trên trang web của Viện Bảo tàng hoặc các nguồn tin chính thống khác</a:t>
            </a:r>
          </a:p>
        </p:txBody>
      </p:sp>
      <p:sp>
        <p:nvSpPr>
          <p:cNvPr id="4" name="Freeform 4"/>
          <p:cNvSpPr/>
          <p:nvPr/>
        </p:nvSpPr>
        <p:spPr>
          <a:xfrm>
            <a:off x="363055" y="9317484"/>
            <a:ext cx="936817" cy="696787"/>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59B2A33-9494-E638-5258-F2C83BDD8B31}"/>
              </a:ext>
            </a:extLst>
          </p:cNvPr>
          <p:cNvGrpSpPr/>
          <p:nvPr/>
        </p:nvGrpSpPr>
        <p:grpSpPr>
          <a:xfrm>
            <a:off x="10915333" y="2499419"/>
            <a:ext cx="6781800" cy="6934200"/>
            <a:chOff x="10936926" y="2552700"/>
            <a:chExt cx="6781800" cy="6934200"/>
          </a:xfrm>
        </p:grpSpPr>
        <p:grpSp>
          <p:nvGrpSpPr>
            <p:cNvPr id="26" name="Group 25">
              <a:extLst>
                <a:ext uri="{FF2B5EF4-FFF2-40B4-BE49-F238E27FC236}">
                  <a16:creationId xmlns:a16="http://schemas.microsoft.com/office/drawing/2014/main" id="{3F8567B7-01E7-E7C1-F7B1-1581F3C9F389}"/>
                </a:ext>
              </a:extLst>
            </p:cNvPr>
            <p:cNvGrpSpPr/>
            <p:nvPr/>
          </p:nvGrpSpPr>
          <p:grpSpPr>
            <a:xfrm>
              <a:off x="10936926" y="2552700"/>
              <a:ext cx="6781800" cy="6934200"/>
              <a:chOff x="11384388" y="2604923"/>
              <a:chExt cx="6324600" cy="6934200"/>
            </a:xfrm>
          </p:grpSpPr>
          <p:sp>
            <p:nvSpPr>
              <p:cNvPr id="28" name="Freeform 7">
                <a:extLst>
                  <a:ext uri="{FF2B5EF4-FFF2-40B4-BE49-F238E27FC236}">
                    <a16:creationId xmlns:a16="http://schemas.microsoft.com/office/drawing/2014/main" id="{05C5939F-3090-CBDE-5AA1-917907598D29}"/>
                  </a:ext>
                </a:extLst>
              </p:cNvPr>
              <p:cNvSpPr/>
              <p:nvPr/>
            </p:nvSpPr>
            <p:spPr>
              <a:xfrm>
                <a:off x="11384388" y="2604923"/>
                <a:ext cx="6324600" cy="69342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02E82785-A360-9997-4E5C-CE03F5E357F2}"/>
                  </a:ext>
                </a:extLst>
              </p:cNvPr>
              <p:cNvGrpSpPr/>
              <p:nvPr/>
            </p:nvGrpSpPr>
            <p:grpSpPr>
              <a:xfrm>
                <a:off x="11832977" y="3138323"/>
                <a:ext cx="5427420" cy="1713528"/>
                <a:chOff x="1619666" y="3366256"/>
                <a:chExt cx="5427420" cy="1713528"/>
              </a:xfrm>
            </p:grpSpPr>
            <p:sp>
              <p:nvSpPr>
                <p:cNvPr id="30" name="Freeform 10">
                  <a:extLst>
                    <a:ext uri="{FF2B5EF4-FFF2-40B4-BE49-F238E27FC236}">
                      <a16:creationId xmlns:a16="http://schemas.microsoft.com/office/drawing/2014/main" id="{DF18F423-98AB-46DF-F635-838296AAEEEA}"/>
                    </a:ext>
                  </a:extLst>
                </p:cNvPr>
                <p:cNvSpPr/>
                <p:nvPr/>
              </p:nvSpPr>
              <p:spPr>
                <a:xfrm>
                  <a:off x="1619666" y="3366256"/>
                  <a:ext cx="5427420" cy="171352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A8778A4-B04A-9CCE-7C58-EFD915A913A5}"/>
                    </a:ext>
                  </a:extLst>
                </p:cNvPr>
                <p:cNvSpPr txBox="1"/>
                <p:nvPr/>
              </p:nvSpPr>
              <p:spPr>
                <a:xfrm>
                  <a:off x="2277040" y="3789501"/>
                  <a:ext cx="4112672"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1</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8" name="Picture 7" descr="A person taking a picture with a camera&#10;&#10;Description automatically generated">
              <a:extLst>
                <a:ext uri="{FF2B5EF4-FFF2-40B4-BE49-F238E27FC236}">
                  <a16:creationId xmlns:a16="http://schemas.microsoft.com/office/drawing/2014/main" id="{34C4E664-68C9-6147-03B2-9BE69FCCD1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864118" y="5166360"/>
              <a:ext cx="4927413" cy="3798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1919302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barn(outVertical)">
                                      <p:cBhvr>
                                        <p:cTn id="20" dur="500"/>
                                        <p:tgtEl>
                                          <p:spTgt spid="23">
                                            <p:txEl>
                                              <p:pRg st="0" end="0"/>
                                            </p:txEl>
                                          </p:spTgt>
                                        </p:tgtEl>
                                      </p:cBhvr>
                                    </p:animEffect>
                                  </p:childTnLst>
                                </p:cTn>
                              </p:par>
                            </p:childTnLst>
                          </p:cTn>
                        </p:par>
                        <p:par>
                          <p:cTn id="21" fill="hold">
                            <p:stCondLst>
                              <p:cond delay="500"/>
                            </p:stCondLst>
                            <p:childTnLst>
                              <p:par>
                                <p:cTn id="22" presetID="16" presetClass="entr" presetSubtype="37" fill="hold" grpId="0" nodeType="after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barn(outVertical)">
                                      <p:cBhvr>
                                        <p:cTn id="24" dur="500"/>
                                        <p:tgtEl>
                                          <p:spTgt spid="23">
                                            <p:txEl>
                                              <p:pRg st="1" end="1"/>
                                            </p:txEl>
                                          </p:spTgt>
                                        </p:tgtEl>
                                      </p:cBhvr>
                                    </p:animEffect>
                                  </p:childTnLst>
                                </p:cTn>
                              </p:par>
                            </p:childTnLst>
                          </p:cTn>
                        </p:par>
                        <p:par>
                          <p:cTn id="25" fill="hold">
                            <p:stCondLst>
                              <p:cond delay="1000"/>
                            </p:stCondLst>
                            <p:childTnLst>
                              <p:par>
                                <p:cTn id="26" presetID="16" presetClass="entr" presetSubtype="37" fill="hold" grpId="0" nodeType="afterEffect">
                                  <p:stCondLst>
                                    <p:cond delay="0"/>
                                  </p:stCondLst>
                                  <p:childTnLst>
                                    <p:set>
                                      <p:cBhvr>
                                        <p:cTn id="27" dur="1" fill="hold">
                                          <p:stCondLst>
                                            <p:cond delay="0"/>
                                          </p:stCondLst>
                                        </p:cTn>
                                        <p:tgtEl>
                                          <p:spTgt spid="23">
                                            <p:txEl>
                                              <p:pRg st="2" end="2"/>
                                            </p:txEl>
                                          </p:spTgt>
                                        </p:tgtEl>
                                        <p:attrNameLst>
                                          <p:attrName>style.visibility</p:attrName>
                                        </p:attrNameLst>
                                      </p:cBhvr>
                                      <p:to>
                                        <p:strVal val="visible"/>
                                      </p:to>
                                    </p:set>
                                    <p:animEffect transition="in" filter="barn(outVertical)">
                                      <p:cBhvr>
                                        <p:cTn id="28"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7" name="Freeform 7"/>
          <p:cNvSpPr/>
          <p:nvPr/>
        </p:nvSpPr>
        <p:spPr>
          <a:xfrm>
            <a:off x="16959509" y="19584"/>
            <a:ext cx="1066799" cy="952500"/>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35F16C70-ADAF-0466-0001-029C720A7A51}"/>
              </a:ext>
            </a:extLst>
          </p:cNvPr>
          <p:cNvGrpSpPr/>
          <p:nvPr/>
        </p:nvGrpSpPr>
        <p:grpSpPr>
          <a:xfrm>
            <a:off x="-2971800" y="495834"/>
            <a:ext cx="14981509" cy="1267130"/>
            <a:chOff x="-2639554" y="259061"/>
            <a:chExt cx="14981509" cy="1267130"/>
          </a:xfrm>
        </p:grpSpPr>
        <p:sp>
          <p:nvSpPr>
            <p:cNvPr id="11" name="Freeform 19">
              <a:extLst>
                <a:ext uri="{FF2B5EF4-FFF2-40B4-BE49-F238E27FC236}">
                  <a16:creationId xmlns:a16="http://schemas.microsoft.com/office/drawing/2014/main" id="{9A2108BC-D387-3E1F-8B76-B55C05A49679}"/>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A03548E-B230-3780-215E-50C5AF41BD67}"/>
                </a:ext>
              </a:extLst>
            </p:cNvPr>
            <p:cNvSpPr txBox="1"/>
            <p:nvPr/>
          </p:nvSpPr>
          <p:spPr>
            <a:xfrm>
              <a:off x="-810754" y="461082"/>
              <a:ext cx="12115800"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XỬ LÍ TÌNH 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7D9486F3-A750-B3AD-EE86-FB3E4063239E}"/>
              </a:ext>
            </a:extLst>
          </p:cNvPr>
          <p:cNvGrpSpPr/>
          <p:nvPr/>
        </p:nvGrpSpPr>
        <p:grpSpPr>
          <a:xfrm>
            <a:off x="590867" y="2062844"/>
            <a:ext cx="10071259" cy="7603035"/>
            <a:chOff x="942564" y="1681788"/>
            <a:chExt cx="10125514" cy="7603035"/>
          </a:xfrm>
        </p:grpSpPr>
        <p:sp>
          <p:nvSpPr>
            <p:cNvPr id="21" name="Freeform 4">
              <a:extLst>
                <a:ext uri="{FF2B5EF4-FFF2-40B4-BE49-F238E27FC236}">
                  <a16:creationId xmlns:a16="http://schemas.microsoft.com/office/drawing/2014/main" id="{D68333F4-A2D7-AA46-0809-5ADB32D5F74D}"/>
                </a:ext>
              </a:extLst>
            </p:cNvPr>
            <p:cNvSpPr/>
            <p:nvPr/>
          </p:nvSpPr>
          <p:spPr>
            <a:xfrm>
              <a:off x="942564" y="2035998"/>
              <a:ext cx="9918184" cy="7248825"/>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pic>
          <p:nvPicPr>
            <p:cNvPr id="20" name="Picture 13">
              <a:extLst>
                <a:ext uri="{FF2B5EF4-FFF2-40B4-BE49-F238E27FC236}">
                  <a16:creationId xmlns:a16="http://schemas.microsoft.com/office/drawing/2014/main" id="{87E25949-D878-477B-F7C7-2F9543DF24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45634" y="1681788"/>
              <a:ext cx="822444" cy="808049"/>
            </a:xfrm>
            <a:prstGeom prst="rect">
              <a:avLst/>
            </a:prstGeom>
          </p:spPr>
        </p:pic>
      </p:grpSp>
      <p:sp>
        <p:nvSpPr>
          <p:cNvPr id="23" name="TextBox 22">
            <a:extLst>
              <a:ext uri="{FF2B5EF4-FFF2-40B4-BE49-F238E27FC236}">
                <a16:creationId xmlns:a16="http://schemas.microsoft.com/office/drawing/2014/main" id="{A283825B-04D2-52F7-2254-FE6E4F5283E1}"/>
              </a:ext>
            </a:extLst>
          </p:cNvPr>
          <p:cNvSpPr txBox="1"/>
          <p:nvPr/>
        </p:nvSpPr>
        <p:spPr>
          <a:xfrm>
            <a:off x="954111" y="3232723"/>
            <a:ext cx="9138552" cy="5806654"/>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Nếu là B, em sẽ tiếp cận nhóm bạn đi xe đạp và nhắc nhở họ về việc điều khiển xe an toàn trên đường. </a:t>
            </a:r>
          </a:p>
          <a:p>
            <a:pPr marL="571500" indent="-571500" algn="just">
              <a:lnSpc>
                <a:spcPct val="150000"/>
              </a:lnSpc>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Nếu họ không quan tâm lời em nói, em có thể liên hệ với giáo viên, cán bộ lớp hoặc người lớn gần đó để yêu cầu họ can thiệp và giúp đỡ.</a:t>
            </a:r>
          </a:p>
        </p:txBody>
      </p:sp>
      <p:sp>
        <p:nvSpPr>
          <p:cNvPr id="4" name="Freeform 4"/>
          <p:cNvSpPr/>
          <p:nvPr/>
        </p:nvSpPr>
        <p:spPr>
          <a:xfrm>
            <a:off x="363055" y="9317484"/>
            <a:ext cx="936817" cy="696787"/>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9203E2BD-F7FF-2E84-2A48-197C75280069}"/>
              </a:ext>
            </a:extLst>
          </p:cNvPr>
          <p:cNvGrpSpPr/>
          <p:nvPr/>
        </p:nvGrpSpPr>
        <p:grpSpPr>
          <a:xfrm>
            <a:off x="10915333" y="2499419"/>
            <a:ext cx="6781800" cy="6934200"/>
            <a:chOff x="10915333" y="2499419"/>
            <a:chExt cx="6781800" cy="6934200"/>
          </a:xfrm>
        </p:grpSpPr>
        <p:grpSp>
          <p:nvGrpSpPr>
            <p:cNvPr id="26" name="Group 25">
              <a:extLst>
                <a:ext uri="{FF2B5EF4-FFF2-40B4-BE49-F238E27FC236}">
                  <a16:creationId xmlns:a16="http://schemas.microsoft.com/office/drawing/2014/main" id="{3F8567B7-01E7-E7C1-F7B1-1581F3C9F389}"/>
                </a:ext>
              </a:extLst>
            </p:cNvPr>
            <p:cNvGrpSpPr/>
            <p:nvPr/>
          </p:nvGrpSpPr>
          <p:grpSpPr>
            <a:xfrm>
              <a:off x="10915333" y="2499419"/>
              <a:ext cx="6781800" cy="6934200"/>
              <a:chOff x="11384388" y="2604923"/>
              <a:chExt cx="6324600" cy="6934200"/>
            </a:xfrm>
          </p:grpSpPr>
          <p:sp>
            <p:nvSpPr>
              <p:cNvPr id="28" name="Freeform 7">
                <a:extLst>
                  <a:ext uri="{FF2B5EF4-FFF2-40B4-BE49-F238E27FC236}">
                    <a16:creationId xmlns:a16="http://schemas.microsoft.com/office/drawing/2014/main" id="{05C5939F-3090-CBDE-5AA1-917907598D29}"/>
                  </a:ext>
                </a:extLst>
              </p:cNvPr>
              <p:cNvSpPr/>
              <p:nvPr/>
            </p:nvSpPr>
            <p:spPr>
              <a:xfrm>
                <a:off x="11384388" y="2604923"/>
                <a:ext cx="6324600" cy="69342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02E82785-A360-9997-4E5C-CE03F5E357F2}"/>
                  </a:ext>
                </a:extLst>
              </p:cNvPr>
              <p:cNvGrpSpPr/>
              <p:nvPr/>
            </p:nvGrpSpPr>
            <p:grpSpPr>
              <a:xfrm>
                <a:off x="11832977" y="3138323"/>
                <a:ext cx="5427420" cy="1713528"/>
                <a:chOff x="1619666" y="3366256"/>
                <a:chExt cx="5427420" cy="1713528"/>
              </a:xfrm>
            </p:grpSpPr>
            <p:sp>
              <p:nvSpPr>
                <p:cNvPr id="30" name="Freeform 10">
                  <a:extLst>
                    <a:ext uri="{FF2B5EF4-FFF2-40B4-BE49-F238E27FC236}">
                      <a16:creationId xmlns:a16="http://schemas.microsoft.com/office/drawing/2014/main" id="{DF18F423-98AB-46DF-F635-838296AAEEEA}"/>
                    </a:ext>
                  </a:extLst>
                </p:cNvPr>
                <p:cNvSpPr/>
                <p:nvPr/>
              </p:nvSpPr>
              <p:spPr>
                <a:xfrm>
                  <a:off x="1619666" y="3366256"/>
                  <a:ext cx="5427420" cy="171352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A8778A4-B04A-9CCE-7C58-EFD915A913A5}"/>
                    </a:ext>
                  </a:extLst>
                </p:cNvPr>
                <p:cNvSpPr txBox="1"/>
                <p:nvPr/>
              </p:nvSpPr>
              <p:spPr>
                <a:xfrm>
                  <a:off x="2277040" y="3789501"/>
                  <a:ext cx="4112672"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2</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1026" name="Picture 2" descr="Nguy hiểm khi đi xe đạp dàn hàng ngang">
              <a:extLst>
                <a:ext uri="{FF2B5EF4-FFF2-40B4-BE49-F238E27FC236}">
                  <a16:creationId xmlns:a16="http://schemas.microsoft.com/office/drawing/2014/main" id="{FEEBF1B1-B04B-A273-20DD-DE2C8CBAD2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30272" y="5233013"/>
              <a:ext cx="4951919" cy="3713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12012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barn(inVertical)">
                                      <p:cBhvr>
                                        <p:cTn id="15" dur="500"/>
                                        <p:tgtEl>
                                          <p:spTgt spid="23">
                                            <p:txEl>
                                              <p:pRg st="0" end="0"/>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barn(inVertical)">
                                      <p:cBhvr>
                                        <p:cTn id="19"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7" name="Freeform 7"/>
          <p:cNvSpPr/>
          <p:nvPr/>
        </p:nvSpPr>
        <p:spPr>
          <a:xfrm>
            <a:off x="16959509" y="19584"/>
            <a:ext cx="1066799" cy="952500"/>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35F16C70-ADAF-0466-0001-029C720A7A51}"/>
              </a:ext>
            </a:extLst>
          </p:cNvPr>
          <p:cNvGrpSpPr/>
          <p:nvPr/>
        </p:nvGrpSpPr>
        <p:grpSpPr>
          <a:xfrm>
            <a:off x="-2971800" y="495834"/>
            <a:ext cx="14981509" cy="1267130"/>
            <a:chOff x="-2639554" y="259061"/>
            <a:chExt cx="14981509" cy="1267130"/>
          </a:xfrm>
        </p:grpSpPr>
        <p:sp>
          <p:nvSpPr>
            <p:cNvPr id="11" name="Freeform 19">
              <a:extLst>
                <a:ext uri="{FF2B5EF4-FFF2-40B4-BE49-F238E27FC236}">
                  <a16:creationId xmlns:a16="http://schemas.microsoft.com/office/drawing/2014/main" id="{9A2108BC-D387-3E1F-8B76-B55C05A49679}"/>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A03548E-B230-3780-215E-50C5AF41BD67}"/>
                </a:ext>
              </a:extLst>
            </p:cNvPr>
            <p:cNvSpPr txBox="1"/>
            <p:nvPr/>
          </p:nvSpPr>
          <p:spPr>
            <a:xfrm>
              <a:off x="-810754" y="461082"/>
              <a:ext cx="12115800"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XỬ LÍ TÌNH 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7D9486F3-A750-B3AD-EE86-FB3E4063239E}"/>
              </a:ext>
            </a:extLst>
          </p:cNvPr>
          <p:cNvGrpSpPr/>
          <p:nvPr/>
        </p:nvGrpSpPr>
        <p:grpSpPr>
          <a:xfrm>
            <a:off x="590867" y="2062844"/>
            <a:ext cx="10071259" cy="7603035"/>
            <a:chOff x="942564" y="1681788"/>
            <a:chExt cx="10125514" cy="7603035"/>
          </a:xfrm>
        </p:grpSpPr>
        <p:sp>
          <p:nvSpPr>
            <p:cNvPr id="21" name="Freeform 4">
              <a:extLst>
                <a:ext uri="{FF2B5EF4-FFF2-40B4-BE49-F238E27FC236}">
                  <a16:creationId xmlns:a16="http://schemas.microsoft.com/office/drawing/2014/main" id="{D68333F4-A2D7-AA46-0809-5ADB32D5F74D}"/>
                </a:ext>
              </a:extLst>
            </p:cNvPr>
            <p:cNvSpPr/>
            <p:nvPr/>
          </p:nvSpPr>
          <p:spPr>
            <a:xfrm>
              <a:off x="942564" y="2035998"/>
              <a:ext cx="9918184" cy="7248825"/>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pic>
          <p:nvPicPr>
            <p:cNvPr id="20" name="Picture 13">
              <a:extLst>
                <a:ext uri="{FF2B5EF4-FFF2-40B4-BE49-F238E27FC236}">
                  <a16:creationId xmlns:a16="http://schemas.microsoft.com/office/drawing/2014/main" id="{87E25949-D878-477B-F7C7-2F9543DF24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45634" y="1681788"/>
              <a:ext cx="822444" cy="808049"/>
            </a:xfrm>
            <a:prstGeom prst="rect">
              <a:avLst/>
            </a:prstGeom>
          </p:spPr>
        </p:pic>
      </p:grpSp>
      <p:sp>
        <p:nvSpPr>
          <p:cNvPr id="23" name="TextBox 22">
            <a:extLst>
              <a:ext uri="{FF2B5EF4-FFF2-40B4-BE49-F238E27FC236}">
                <a16:creationId xmlns:a16="http://schemas.microsoft.com/office/drawing/2014/main" id="{A283825B-04D2-52F7-2254-FE6E4F5283E1}"/>
              </a:ext>
            </a:extLst>
          </p:cNvPr>
          <p:cNvSpPr txBox="1"/>
          <p:nvPr/>
        </p:nvSpPr>
        <p:spPr>
          <a:xfrm>
            <a:off x="945500" y="3225103"/>
            <a:ext cx="9155774" cy="5806654"/>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Nếu là A, em sẽ nhắc nhở bạn mặc quần soóc ngắn rằng, vào chùa phải mặc trang phục lịch sự và tôn trọng văn hóa tôn giáo. </a:t>
            </a:r>
          </a:p>
          <a:p>
            <a:pPr marL="571500" indent="-571500" algn="just">
              <a:lnSpc>
                <a:spcPct val="150000"/>
              </a:lnSpc>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Nếu bạn đó không có quần áo phù hợp, em có thể giúp bạn đó mượn hoặc tìm chỗ để thay đồ trước khi vào chùa.</a:t>
            </a:r>
          </a:p>
        </p:txBody>
      </p:sp>
      <p:sp>
        <p:nvSpPr>
          <p:cNvPr id="4" name="Freeform 4"/>
          <p:cNvSpPr/>
          <p:nvPr/>
        </p:nvSpPr>
        <p:spPr>
          <a:xfrm>
            <a:off x="363055" y="9317484"/>
            <a:ext cx="936817" cy="696787"/>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54FF458B-1674-4845-6CA7-B91C017ED851}"/>
              </a:ext>
            </a:extLst>
          </p:cNvPr>
          <p:cNvGrpSpPr/>
          <p:nvPr/>
        </p:nvGrpSpPr>
        <p:grpSpPr>
          <a:xfrm>
            <a:off x="10915333" y="2499419"/>
            <a:ext cx="6781800" cy="6934200"/>
            <a:chOff x="10915333" y="2499419"/>
            <a:chExt cx="6781800" cy="6934200"/>
          </a:xfrm>
        </p:grpSpPr>
        <p:grpSp>
          <p:nvGrpSpPr>
            <p:cNvPr id="26" name="Group 25">
              <a:extLst>
                <a:ext uri="{FF2B5EF4-FFF2-40B4-BE49-F238E27FC236}">
                  <a16:creationId xmlns:a16="http://schemas.microsoft.com/office/drawing/2014/main" id="{3F8567B7-01E7-E7C1-F7B1-1581F3C9F389}"/>
                </a:ext>
              </a:extLst>
            </p:cNvPr>
            <p:cNvGrpSpPr/>
            <p:nvPr/>
          </p:nvGrpSpPr>
          <p:grpSpPr>
            <a:xfrm>
              <a:off x="10915333" y="2499419"/>
              <a:ext cx="6781800" cy="6934200"/>
              <a:chOff x="11384388" y="2604923"/>
              <a:chExt cx="6324600" cy="6934200"/>
            </a:xfrm>
          </p:grpSpPr>
          <p:sp>
            <p:nvSpPr>
              <p:cNvPr id="28" name="Freeform 7">
                <a:extLst>
                  <a:ext uri="{FF2B5EF4-FFF2-40B4-BE49-F238E27FC236}">
                    <a16:creationId xmlns:a16="http://schemas.microsoft.com/office/drawing/2014/main" id="{05C5939F-3090-CBDE-5AA1-917907598D29}"/>
                  </a:ext>
                </a:extLst>
              </p:cNvPr>
              <p:cNvSpPr/>
              <p:nvPr/>
            </p:nvSpPr>
            <p:spPr>
              <a:xfrm>
                <a:off x="11384388" y="2604923"/>
                <a:ext cx="6324600" cy="69342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02E82785-A360-9997-4E5C-CE03F5E357F2}"/>
                  </a:ext>
                </a:extLst>
              </p:cNvPr>
              <p:cNvGrpSpPr/>
              <p:nvPr/>
            </p:nvGrpSpPr>
            <p:grpSpPr>
              <a:xfrm>
                <a:off x="11832977" y="3138323"/>
                <a:ext cx="5427420" cy="1713528"/>
                <a:chOff x="1619666" y="3366256"/>
                <a:chExt cx="5427420" cy="1713528"/>
              </a:xfrm>
            </p:grpSpPr>
            <p:sp>
              <p:nvSpPr>
                <p:cNvPr id="30" name="Freeform 10">
                  <a:extLst>
                    <a:ext uri="{FF2B5EF4-FFF2-40B4-BE49-F238E27FC236}">
                      <a16:creationId xmlns:a16="http://schemas.microsoft.com/office/drawing/2014/main" id="{DF18F423-98AB-46DF-F635-838296AAEEEA}"/>
                    </a:ext>
                  </a:extLst>
                </p:cNvPr>
                <p:cNvSpPr/>
                <p:nvPr/>
              </p:nvSpPr>
              <p:spPr>
                <a:xfrm>
                  <a:off x="1619666" y="3366256"/>
                  <a:ext cx="5427420" cy="171352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A8778A4-B04A-9CCE-7C58-EFD915A913A5}"/>
                    </a:ext>
                  </a:extLst>
                </p:cNvPr>
                <p:cNvSpPr txBox="1"/>
                <p:nvPr/>
              </p:nvSpPr>
              <p:spPr>
                <a:xfrm>
                  <a:off x="2277040" y="3789501"/>
                  <a:ext cx="4112672"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3</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5" name="Picture 4" descr="A cartoon of a person&#10;&#10;Description automatically generated">
              <a:extLst>
                <a:ext uri="{FF2B5EF4-FFF2-40B4-BE49-F238E27FC236}">
                  <a16:creationId xmlns:a16="http://schemas.microsoft.com/office/drawing/2014/main" id="{8D9CA4A3-A206-C5A6-91EA-384CB3E638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93906" y="5177657"/>
              <a:ext cx="3824651" cy="3824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49828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barn(outVertical)">
                                      <p:cBhvr>
                                        <p:cTn id="15" dur="500"/>
                                        <p:tgtEl>
                                          <p:spTgt spid="23">
                                            <p:txEl>
                                              <p:pRg st="0" end="0"/>
                                            </p:txEl>
                                          </p:spTgt>
                                        </p:tgtEl>
                                      </p:cBhvr>
                                    </p:animEffect>
                                  </p:childTnLst>
                                </p:cTn>
                              </p:par>
                            </p:childTnLst>
                          </p:cTn>
                        </p:par>
                        <p:par>
                          <p:cTn id="16" fill="hold">
                            <p:stCondLst>
                              <p:cond delay="500"/>
                            </p:stCondLst>
                            <p:childTnLst>
                              <p:par>
                                <p:cTn id="17" presetID="16" presetClass="entr" presetSubtype="37" fill="hold" grpId="0" nodeType="after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barn(outVertical)">
                                      <p:cBhvr>
                                        <p:cTn id="19"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Các cách ứng xử nơi công cộng của người lịch sự - VnExpress Du lịch">
            <a:extLst>
              <a:ext uri="{FF2B5EF4-FFF2-40B4-BE49-F238E27FC236}">
                <a16:creationId xmlns:a16="http://schemas.microsoft.com/office/drawing/2014/main" id="{2C0228E3-8853-75C2-A702-062968079F63}"/>
              </a:ext>
            </a:extLst>
          </p:cNvPr>
          <p:cNvPicPr>
            <a:picLocks noChangeAspect="1" noChangeArrowheads="1"/>
          </p:cNvPicPr>
          <p:nvPr/>
        </p:nvPicPr>
        <p:blipFill rotWithShape="1">
          <a:blip r:embed="rId2" cstate="print">
            <a:alphaModFix amt="86000"/>
            <a:extLst>
              <a:ext uri="{28A0092B-C50C-407E-A947-70E740481C1C}">
                <a14:useLocalDpi xmlns:a14="http://schemas.microsoft.com/office/drawing/2010/main" val="0"/>
              </a:ext>
            </a:extLst>
          </a:blip>
          <a:srcRect/>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F49E3AE-3A6E-859F-9D3A-BBA012902E03}"/>
              </a:ext>
            </a:extLst>
          </p:cNvPr>
          <p:cNvGrpSpPr/>
          <p:nvPr/>
        </p:nvGrpSpPr>
        <p:grpSpPr>
          <a:xfrm>
            <a:off x="0" y="3467100"/>
            <a:ext cx="10896600" cy="5257800"/>
            <a:chOff x="-97972" y="3244652"/>
            <a:chExt cx="10896600" cy="5257800"/>
          </a:xfrm>
        </p:grpSpPr>
        <p:sp>
          <p:nvSpPr>
            <p:cNvPr id="3" name="Round Same Side Corner Rectangle 3">
              <a:extLst>
                <a:ext uri="{FF2B5EF4-FFF2-40B4-BE49-F238E27FC236}">
                  <a16:creationId xmlns:a16="http://schemas.microsoft.com/office/drawing/2014/main" id="{F7039EC0-E52F-8790-E611-926E3078EB0E}"/>
                </a:ext>
              </a:extLst>
            </p:cNvPr>
            <p:cNvSpPr/>
            <p:nvPr/>
          </p:nvSpPr>
          <p:spPr>
            <a:xfrm rot="5400000">
              <a:off x="2721428" y="425252"/>
              <a:ext cx="5257800" cy="10896600"/>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B001FC-35B5-B0E1-88D0-AA6B94186782}"/>
                </a:ext>
              </a:extLst>
            </p:cNvPr>
            <p:cNvSpPr txBox="1"/>
            <p:nvPr/>
          </p:nvSpPr>
          <p:spPr>
            <a:xfrm>
              <a:off x="390525" y="3338313"/>
              <a:ext cx="9919606" cy="4918078"/>
            </a:xfrm>
            <a:prstGeom prst="rect">
              <a:avLst/>
            </a:prstGeom>
            <a:noFill/>
          </p:spPr>
          <p:txBody>
            <a:bodyPr wrap="square" rtlCol="0">
              <a:spAutoFit/>
            </a:bodyPr>
            <a:lstStyle/>
            <a:p>
              <a:pPr algn="ctr">
                <a:lnSpc>
                  <a:spcPct val="150000"/>
                </a:lnSpc>
              </a:pPr>
              <a:r>
                <a:rPr lang="en-US" sz="5400" b="1">
                  <a:solidFill>
                    <a:srgbClr val="FF0000"/>
                  </a:solidFill>
                  <a:latin typeface="Arial" panose="020B0604020202020204" pitchFamily="34" charset="0"/>
                  <a:cs typeface="Arial" panose="020B0604020202020204" pitchFamily="34" charset="0"/>
                </a:rPr>
                <a:t>KẾT LUẬN</a:t>
              </a:r>
              <a:endParaRPr lang="en-US" sz="5400" b="1" dirty="0">
                <a:solidFill>
                  <a:srgbClr val="FF0000"/>
                </a:solidFill>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Tất cả học sinh phải có trách nhiệm thực hiện nghiêm chỉnh quy định nơi công cộng để góp phần bảo vệ môi trường sống lành mạnh và nâng cao ý thức của con người.</a:t>
              </a:r>
              <a:endParaRPr lang="vi-VN"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934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7" name="Freeform 7"/>
          <p:cNvSpPr/>
          <p:nvPr/>
        </p:nvSpPr>
        <p:spPr>
          <a:xfrm>
            <a:off x="1" y="0"/>
            <a:ext cx="1066799" cy="952500"/>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5">
            <a:extLst>
              <a:ext uri="{FF2B5EF4-FFF2-40B4-BE49-F238E27FC236}">
                <a16:creationId xmlns:a16="http://schemas.microsoft.com/office/drawing/2014/main" id="{E4AEC811-D484-9C8A-2C59-FCF64893DF9D}"/>
              </a:ext>
            </a:extLst>
          </p:cNvPr>
          <p:cNvSpPr/>
          <p:nvPr/>
        </p:nvSpPr>
        <p:spPr>
          <a:xfrm rot="10800000">
            <a:off x="6172200" y="2677729"/>
            <a:ext cx="11387825" cy="701040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8" name="Freeform 12">
            <a:extLst>
              <a:ext uri="{FF2B5EF4-FFF2-40B4-BE49-F238E27FC236}">
                <a16:creationId xmlns:a16="http://schemas.microsoft.com/office/drawing/2014/main" id="{3473CD9E-FE84-972B-7C13-DC9A896D31A9}"/>
              </a:ext>
            </a:extLst>
          </p:cNvPr>
          <p:cNvSpPr/>
          <p:nvPr/>
        </p:nvSpPr>
        <p:spPr>
          <a:xfrm rot="10800000">
            <a:off x="727976" y="2677728"/>
            <a:ext cx="4945207" cy="701040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E4AD82F7-142A-C45F-016F-741E31F65762}"/>
              </a:ext>
            </a:extLst>
          </p:cNvPr>
          <p:cNvGrpSpPr/>
          <p:nvPr/>
        </p:nvGrpSpPr>
        <p:grpSpPr>
          <a:xfrm>
            <a:off x="7772403" y="3450181"/>
            <a:ext cx="8229600" cy="1214437"/>
            <a:chOff x="7683843" y="2053540"/>
            <a:chExt cx="8229600" cy="1214437"/>
          </a:xfrm>
        </p:grpSpPr>
        <p:sp>
          <p:nvSpPr>
            <p:cNvPr id="12" name="Freeform 8">
              <a:extLst>
                <a:ext uri="{FF2B5EF4-FFF2-40B4-BE49-F238E27FC236}">
                  <a16:creationId xmlns:a16="http://schemas.microsoft.com/office/drawing/2014/main" id="{F7D16A71-9479-902C-B9FD-319984906CA2}"/>
                </a:ext>
              </a:extLst>
            </p:cNvPr>
            <p:cNvSpPr/>
            <p:nvPr/>
          </p:nvSpPr>
          <p:spPr>
            <a:xfrm>
              <a:off x="7683843" y="2053540"/>
              <a:ext cx="8229600"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35DFEE0-194E-6728-9FBF-35F0CEDEC857}"/>
                </a:ext>
              </a:extLst>
            </p:cNvPr>
            <p:cNvSpPr txBox="1"/>
            <p:nvPr/>
          </p:nvSpPr>
          <p:spPr>
            <a:xfrm>
              <a:off x="7909463" y="2276037"/>
              <a:ext cx="800398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THẢO LUẬN NHÓM</a:t>
              </a:r>
              <a:endParaRPr lang="en-US" sz="4400" b="1" dirty="0">
                <a:solidFill>
                  <a:schemeClr val="bg1"/>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25B423DD-9D8A-9B82-77EA-EB0562C8A24B}"/>
              </a:ext>
            </a:extLst>
          </p:cNvPr>
          <p:cNvSpPr txBox="1"/>
          <p:nvPr/>
        </p:nvSpPr>
        <p:spPr>
          <a:xfrm>
            <a:off x="7008879" y="4887115"/>
            <a:ext cx="9756648" cy="4369786"/>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vi-VN" sz="3800">
                <a:ea typeface="Calibri" panose="020F0502020204030204" pitchFamily="34" charset="0"/>
                <a:cs typeface="Arial" panose="020B0604020202020204" pitchFamily="34" charset="0"/>
              </a:rPr>
              <a:t>Em hãy chia sẻ cảm xúc sau khi thực hiện tuân thủ quy định ở nơi công cộng</a:t>
            </a:r>
            <a:r>
              <a:rPr lang="en-US" sz="38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3800" b="1">
                <a:solidFill>
                  <a:srgbClr val="FF0000"/>
                </a:solidFill>
                <a:latin typeface="Arial" panose="020B0604020202020204" pitchFamily="34" charset="0"/>
                <a:ea typeface="Calibri" panose="020F0502020204030204" pitchFamily="34" charset="0"/>
                <a:cs typeface="Arial" panose="020B0604020202020204" pitchFamily="34" charset="0"/>
              </a:rPr>
              <a:t>Gợi ý: </a:t>
            </a:r>
            <a:r>
              <a:rPr lang="en-US" sz="3800">
                <a:latin typeface="Arial" panose="020B0604020202020204" pitchFamily="34" charset="0"/>
                <a:ea typeface="Calibri" panose="020F0502020204030204" pitchFamily="34" charset="0"/>
                <a:cs typeface="Arial" panose="020B0604020202020204" pitchFamily="34" charset="0"/>
              </a:rPr>
              <a:t>Dựa vào suy nghĩ và cảm nhận của bản thân để chia sẻ cùng các bạn trong nhóm.</a:t>
            </a:r>
          </a:p>
        </p:txBody>
      </p:sp>
      <p:sp>
        <p:nvSpPr>
          <p:cNvPr id="15" name="TextBox 14">
            <a:extLst>
              <a:ext uri="{FF2B5EF4-FFF2-40B4-BE49-F238E27FC236}">
                <a16:creationId xmlns:a16="http://schemas.microsoft.com/office/drawing/2014/main" id="{AB909A92-8614-1947-F13A-7469D863FD61}"/>
              </a:ext>
            </a:extLst>
          </p:cNvPr>
          <p:cNvSpPr txBox="1"/>
          <p:nvPr/>
        </p:nvSpPr>
        <p:spPr>
          <a:xfrm>
            <a:off x="1999241" y="315496"/>
            <a:ext cx="14289517"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2: Chia sẻ cảm xúc của em sau khi thực hiện tuân thủ quy định ở nơi công cộng</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Freeform 4"/>
          <p:cNvSpPr/>
          <p:nvPr/>
        </p:nvSpPr>
        <p:spPr>
          <a:xfrm>
            <a:off x="17221200" y="9139490"/>
            <a:ext cx="1295400" cy="1143000"/>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11">
            <a:extLst>
              <a:ext uri="{FF2B5EF4-FFF2-40B4-BE49-F238E27FC236}">
                <a16:creationId xmlns:a16="http://schemas.microsoft.com/office/drawing/2014/main" id="{E65F30BC-CFCD-6BE4-CBE1-1BC822CC1B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3418" y="4887115"/>
            <a:ext cx="4978746" cy="4424861"/>
          </a:xfrm>
          <a:prstGeom prst="rect">
            <a:avLst/>
          </a:prstGeom>
        </p:spPr>
      </p:pic>
    </p:spTree>
    <p:extLst>
      <p:ext uri="{BB962C8B-B14F-4D97-AF65-F5344CB8AC3E}">
        <p14:creationId xmlns:p14="http://schemas.microsoft.com/office/powerpoint/2010/main" val="1903157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barn(outVertical)">
                                      <p:cBhvr>
                                        <p:cTn id="26" dur="500"/>
                                        <p:tgtEl>
                                          <p:spTgt spid="14">
                                            <p:txEl>
                                              <p:pRg st="0" end="0"/>
                                            </p:txEl>
                                          </p:spTgt>
                                        </p:tgtEl>
                                      </p:cBhvr>
                                    </p:animEffect>
                                  </p:childTnLst>
                                </p:cTn>
                              </p:par>
                            </p:childTnLst>
                          </p:cTn>
                        </p:par>
                        <p:par>
                          <p:cTn id="27" fill="hold">
                            <p:stCondLst>
                              <p:cond delay="500"/>
                            </p:stCondLst>
                            <p:childTnLst>
                              <p:par>
                                <p:cTn id="28" presetID="16" presetClass="entr" presetSubtype="37" fill="hold" grpId="0" nodeType="afterEffect">
                                  <p:stCondLst>
                                    <p:cond delay="0"/>
                                  </p:stCondLst>
                                  <p:childTnLst>
                                    <p:set>
                                      <p:cBhvr>
                                        <p:cTn id="29" dur="1" fill="hold">
                                          <p:stCondLst>
                                            <p:cond delay="0"/>
                                          </p:stCondLst>
                                        </p:cTn>
                                        <p:tgtEl>
                                          <p:spTgt spid="14">
                                            <p:txEl>
                                              <p:pRg st="1" end="1"/>
                                            </p:txEl>
                                          </p:spTgt>
                                        </p:tgtEl>
                                        <p:attrNameLst>
                                          <p:attrName>style.visibility</p:attrName>
                                        </p:attrNameLst>
                                      </p:cBhvr>
                                      <p:to>
                                        <p:strVal val="visible"/>
                                      </p:to>
                                    </p:set>
                                    <p:animEffect transition="in" filter="barn(outVertical)">
                                      <p:cBhvr>
                                        <p:cTn id="3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build="p"/>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grpSp>
        <p:nvGrpSpPr>
          <p:cNvPr id="2" name="Group 2"/>
          <p:cNvGrpSpPr/>
          <p:nvPr/>
        </p:nvGrpSpPr>
        <p:grpSpPr>
          <a:xfrm>
            <a:off x="2138167" y="587686"/>
            <a:ext cx="12762256" cy="9699314"/>
            <a:chOff x="0" y="0"/>
            <a:chExt cx="17016341" cy="12932419"/>
          </a:xfrm>
        </p:grpSpPr>
        <p:grpSp>
          <p:nvGrpSpPr>
            <p:cNvPr id="3" name="Group 3"/>
            <p:cNvGrpSpPr/>
            <p:nvPr/>
          </p:nvGrpSpPr>
          <p:grpSpPr>
            <a:xfrm rot="-1102305">
              <a:off x="8978608" y="10406571"/>
              <a:ext cx="3574726" cy="1395737"/>
              <a:chOff x="0" y="0"/>
              <a:chExt cx="706119" cy="275701"/>
            </a:xfrm>
          </p:grpSpPr>
          <p:sp>
            <p:nvSpPr>
              <p:cNvPr id="4" name="Freeform 4"/>
              <p:cNvSpPr/>
              <p:nvPr/>
            </p:nvSpPr>
            <p:spPr>
              <a:xfrm>
                <a:off x="0" y="0"/>
                <a:ext cx="706119" cy="275701"/>
              </a:xfrm>
              <a:custGeom>
                <a:avLst/>
                <a:gdLst/>
                <a:ahLst/>
                <a:cxnLst/>
                <a:rect l="l" t="t" r="r" b="b"/>
                <a:pathLst>
                  <a:path w="706119" h="275701">
                    <a:moveTo>
                      <a:pt x="0" y="0"/>
                    </a:moveTo>
                    <a:lnTo>
                      <a:pt x="706119" y="0"/>
                    </a:lnTo>
                    <a:lnTo>
                      <a:pt x="706119" y="275701"/>
                    </a:lnTo>
                    <a:lnTo>
                      <a:pt x="0" y="275701"/>
                    </a:lnTo>
                    <a:lnTo>
                      <a:pt x="0" y="0"/>
                    </a:lnTo>
                  </a:path>
                </a:pathLst>
              </a:custGeom>
              <a:solidFill>
                <a:srgbClr val="FFFAE7"/>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3276"/>
                  </a:lnSpc>
                </a:pPr>
                <a:endParaRPr/>
              </a:p>
            </p:txBody>
          </p:sp>
        </p:grpSp>
      </p:grpSp>
      <p:sp>
        <p:nvSpPr>
          <p:cNvPr id="8" name="Freeform 8"/>
          <p:cNvSpPr/>
          <p:nvPr/>
        </p:nvSpPr>
        <p:spPr>
          <a:xfrm flipH="1">
            <a:off x="14478000" y="6210300"/>
            <a:ext cx="3799114" cy="4781340"/>
          </a:xfrm>
          <a:custGeom>
            <a:avLst/>
            <a:gdLst/>
            <a:ahLst/>
            <a:cxnLst/>
            <a:rect l="l" t="t" r="r" b="b"/>
            <a:pathLst>
              <a:path w="4273508" h="5467140">
                <a:moveTo>
                  <a:pt x="4273509" y="0"/>
                </a:moveTo>
                <a:lnTo>
                  <a:pt x="0" y="0"/>
                </a:lnTo>
                <a:lnTo>
                  <a:pt x="0" y="5467140"/>
                </a:lnTo>
                <a:lnTo>
                  <a:pt x="4273509" y="5467140"/>
                </a:lnTo>
                <a:lnTo>
                  <a:pt x="4273509" y="0"/>
                </a:lnTo>
                <a:close/>
              </a:path>
            </a:pathLst>
          </a:custGeom>
          <a:blipFill>
            <a:blip r:embed="rId2">
              <a:extLst>
                <a:ext uri="{96DAC541-7B7A-43D3-8B79-37D633B846F1}">
                  <asvg:svgBlip xmlns:asvg="http://schemas.microsoft.com/office/drawing/2016/SVG/main" r:embed="rId3"/>
                </a:ext>
              </a:extLst>
            </a:blip>
            <a:stretch>
              <a:fillRect b="-81400"/>
            </a:stretch>
          </a:blipFill>
        </p:spPr>
        <p:txBody>
          <a:bodyPr/>
          <a:lstStyle/>
          <a:p>
            <a:endParaRPr lang="en-US"/>
          </a:p>
        </p:txBody>
      </p:sp>
      <p:sp>
        <p:nvSpPr>
          <p:cNvPr id="9" name="Freeform 9"/>
          <p:cNvSpPr/>
          <p:nvPr/>
        </p:nvSpPr>
        <p:spPr>
          <a:xfrm>
            <a:off x="16585954" y="-211862"/>
            <a:ext cx="2116368" cy="2072277"/>
          </a:xfrm>
          <a:custGeom>
            <a:avLst/>
            <a:gdLst/>
            <a:ahLst/>
            <a:cxnLst/>
            <a:rect l="l" t="t" r="r" b="b"/>
            <a:pathLst>
              <a:path w="2116368" h="2072277">
                <a:moveTo>
                  <a:pt x="0" y="0"/>
                </a:moveTo>
                <a:lnTo>
                  <a:pt x="2116368" y="0"/>
                </a:lnTo>
                <a:lnTo>
                  <a:pt x="2116368" y="2072277"/>
                </a:lnTo>
                <a:lnTo>
                  <a:pt x="0" y="20722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2351199">
            <a:off x="-735148" y="-871613"/>
            <a:ext cx="2626737" cy="2918597"/>
          </a:xfrm>
          <a:custGeom>
            <a:avLst/>
            <a:gdLst/>
            <a:ahLst/>
            <a:cxnLst/>
            <a:rect l="l" t="t" r="r" b="b"/>
            <a:pathLst>
              <a:path w="2626737" h="2918597">
                <a:moveTo>
                  <a:pt x="0" y="0"/>
                </a:moveTo>
                <a:lnTo>
                  <a:pt x="2626737" y="0"/>
                </a:lnTo>
                <a:lnTo>
                  <a:pt x="2626737" y="2918597"/>
                </a:lnTo>
                <a:lnTo>
                  <a:pt x="0" y="29185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611697">
            <a:off x="16767112" y="154694"/>
            <a:ext cx="1946054" cy="2220601"/>
          </a:xfrm>
          <a:custGeom>
            <a:avLst/>
            <a:gdLst/>
            <a:ahLst/>
            <a:cxnLst/>
            <a:rect l="l" t="t" r="r" b="b"/>
            <a:pathLst>
              <a:path w="1946054" h="2220601">
                <a:moveTo>
                  <a:pt x="0" y="0"/>
                </a:moveTo>
                <a:lnTo>
                  <a:pt x="1946054" y="0"/>
                </a:lnTo>
                <a:lnTo>
                  <a:pt x="1946054" y="2220600"/>
                </a:lnTo>
                <a:lnTo>
                  <a:pt x="0" y="22206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13846" y="8428707"/>
            <a:ext cx="2096699" cy="2053018"/>
          </a:xfrm>
          <a:custGeom>
            <a:avLst/>
            <a:gdLst/>
            <a:ahLst/>
            <a:cxnLst/>
            <a:rect l="l" t="t" r="r" b="b"/>
            <a:pathLst>
              <a:path w="2096699" h="2053018">
                <a:moveTo>
                  <a:pt x="0" y="0"/>
                </a:moveTo>
                <a:lnTo>
                  <a:pt x="2096699" y="0"/>
                </a:lnTo>
                <a:lnTo>
                  <a:pt x="2096699" y="2053018"/>
                </a:lnTo>
                <a:lnTo>
                  <a:pt x="0" y="2053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2">
            <a:extLst>
              <a:ext uri="{FF2B5EF4-FFF2-40B4-BE49-F238E27FC236}">
                <a16:creationId xmlns:a16="http://schemas.microsoft.com/office/drawing/2014/main" id="{E5559BCC-5AA8-EBB3-895D-5860C1171ABF}"/>
              </a:ext>
            </a:extLst>
          </p:cNvPr>
          <p:cNvSpPr txBox="1"/>
          <p:nvPr/>
        </p:nvSpPr>
        <p:spPr>
          <a:xfrm>
            <a:off x="786086" y="3410910"/>
            <a:ext cx="16715828" cy="3465179"/>
          </a:xfrm>
          <a:prstGeom prst="rect">
            <a:avLst/>
          </a:prstGeom>
        </p:spPr>
        <p:txBody>
          <a:bodyPr wrap="square" lIns="0" tIns="0" rIns="0" bIns="0" rtlCol="0" anchor="t">
            <a:spAutoFit/>
          </a:bodyPr>
          <a:lstStyle/>
          <a:p>
            <a:pPr algn="ctr">
              <a:lnSpc>
                <a:spcPct val="150000"/>
              </a:lnSpc>
            </a:pPr>
            <a:r>
              <a:rPr lang="en-US" sz="8000" b="1">
                <a:solidFill>
                  <a:schemeClr val="accent6">
                    <a:lumMod val="50000"/>
                  </a:schemeClr>
                </a:solidFill>
                <a:latin typeface="Arial" panose="020B0604020202020204" pitchFamily="34" charset="0"/>
                <a:cs typeface="Arial" panose="020B0604020202020204" pitchFamily="34" charset="0"/>
              </a:rPr>
              <a:t>CẢM ƠN CÁC EM ĐÃ LẮNG NGHE BÀI HỌC NGÀY HÔM NAY!</a:t>
            </a:r>
            <a:endParaRPr lang="en-US" sz="80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28441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9" name="Freeform 9"/>
          <p:cNvSpPr/>
          <p:nvPr/>
        </p:nvSpPr>
        <p:spPr>
          <a:xfrm>
            <a:off x="16306800" y="-266700"/>
            <a:ext cx="1981200" cy="1600200"/>
          </a:xfrm>
          <a:custGeom>
            <a:avLst/>
            <a:gdLst/>
            <a:ahLst/>
            <a:cxnLst/>
            <a:rect l="l" t="t" r="r" b="b"/>
            <a:pathLst>
              <a:path w="2351661" h="2302668">
                <a:moveTo>
                  <a:pt x="0" y="0"/>
                </a:moveTo>
                <a:lnTo>
                  <a:pt x="2351662" y="0"/>
                </a:lnTo>
                <a:lnTo>
                  <a:pt x="2351662" y="2302668"/>
                </a:lnTo>
                <a:lnTo>
                  <a:pt x="0" y="2302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28600" y="8223"/>
            <a:ext cx="2057400" cy="1295400"/>
          </a:xfrm>
          <a:custGeom>
            <a:avLst/>
            <a:gdLst/>
            <a:ahLst/>
            <a:cxnLst/>
            <a:rect l="l" t="t" r="r" b="b"/>
            <a:pathLst>
              <a:path w="2351661" h="2302668">
                <a:moveTo>
                  <a:pt x="0" y="0"/>
                </a:moveTo>
                <a:lnTo>
                  <a:pt x="2351661" y="0"/>
                </a:lnTo>
                <a:lnTo>
                  <a:pt x="2351661" y="2302668"/>
                </a:lnTo>
                <a:lnTo>
                  <a:pt x="0" y="2302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Line Callout 1 (Border and Accent Bar) 3">
            <a:extLst>
              <a:ext uri="{FF2B5EF4-FFF2-40B4-BE49-F238E27FC236}">
                <a16:creationId xmlns:a16="http://schemas.microsoft.com/office/drawing/2014/main" id="{95AC037C-3385-A565-BF65-C509FAFDE845}"/>
              </a:ext>
            </a:extLst>
          </p:cNvPr>
          <p:cNvSpPr/>
          <p:nvPr/>
        </p:nvSpPr>
        <p:spPr>
          <a:xfrm>
            <a:off x="228604" y="1943100"/>
            <a:ext cx="7583875" cy="3276599"/>
          </a:xfrm>
          <a:prstGeom prst="accentBorderCallout1">
            <a:avLst>
              <a:gd name="adj1" fmla="val 18750"/>
              <a:gd name="adj2" fmla="val -3127"/>
              <a:gd name="adj3" fmla="val 18452"/>
              <a:gd name="adj4" fmla="val -20805"/>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2">
                    <a:lumMod val="50000"/>
                  </a:schemeClr>
                </a:solidFill>
                <a:latin typeface="Arial" panose="020B0604020202020204" pitchFamily="34" charset="0"/>
                <a:cs typeface="Arial" panose="020B0604020202020204" pitchFamily="34" charset="0"/>
              </a:rPr>
              <a:t>Chủ đề 1 giúp chúng ta có hiểu biết về tầm quan trọng và cách phấn đấu hoàn thiện bản thân</a:t>
            </a:r>
            <a:endParaRPr lang="en-US" sz="3600" b="1" dirty="0">
              <a:solidFill>
                <a:schemeClr val="tx2">
                  <a:lumMod val="50000"/>
                </a:schemeClr>
              </a:solidFill>
              <a:latin typeface="Arial" panose="020B0604020202020204" pitchFamily="34" charset="0"/>
              <a:cs typeface="Arial" panose="020B0604020202020204" pitchFamily="34" charset="0"/>
            </a:endParaRPr>
          </a:p>
        </p:txBody>
      </p:sp>
      <p:pic>
        <p:nvPicPr>
          <p:cNvPr id="14" name="Picture 9">
            <a:extLst>
              <a:ext uri="{FF2B5EF4-FFF2-40B4-BE49-F238E27FC236}">
                <a16:creationId xmlns:a16="http://schemas.microsoft.com/office/drawing/2014/main" id="{FC7EE2CE-49D4-CA7C-F94B-62BEBA9CDC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4130" y="5774741"/>
            <a:ext cx="4495601" cy="4736745"/>
          </a:xfrm>
          <a:prstGeom prst="rect">
            <a:avLst/>
          </a:prstGeom>
        </p:spPr>
      </p:pic>
      <p:grpSp>
        <p:nvGrpSpPr>
          <p:cNvPr id="15" name="Group 14">
            <a:extLst>
              <a:ext uri="{FF2B5EF4-FFF2-40B4-BE49-F238E27FC236}">
                <a16:creationId xmlns:a16="http://schemas.microsoft.com/office/drawing/2014/main" id="{95DFA855-80AD-BD5A-0D44-E09C7C3C8CD6}"/>
              </a:ext>
            </a:extLst>
          </p:cNvPr>
          <p:cNvGrpSpPr/>
          <p:nvPr/>
        </p:nvGrpSpPr>
        <p:grpSpPr>
          <a:xfrm>
            <a:off x="5446400" y="0"/>
            <a:ext cx="7583876" cy="1388058"/>
            <a:chOff x="4834930" y="84191"/>
            <a:chExt cx="7359542" cy="1232175"/>
          </a:xfrm>
        </p:grpSpPr>
        <p:sp>
          <p:nvSpPr>
            <p:cNvPr id="16" name="Round Same Side Corner Rectangle 11">
              <a:extLst>
                <a:ext uri="{FF2B5EF4-FFF2-40B4-BE49-F238E27FC236}">
                  <a16:creationId xmlns:a16="http://schemas.microsoft.com/office/drawing/2014/main" id="{09EF3DC5-FC19-DCB1-B1D3-6C060EBB9701}"/>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39213B7-5403-2E96-D0CD-93B2753C8C2C}"/>
                </a:ext>
              </a:extLst>
            </p:cNvPr>
            <p:cNvSpPr txBox="1"/>
            <p:nvPr/>
          </p:nvSpPr>
          <p:spPr>
            <a:xfrm>
              <a:off x="5313042" y="337067"/>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18" name="Rounded Rectangle 18">
            <a:extLst>
              <a:ext uri="{FF2B5EF4-FFF2-40B4-BE49-F238E27FC236}">
                <a16:creationId xmlns:a16="http://schemas.microsoft.com/office/drawing/2014/main" id="{4ACE425A-62A9-0450-B838-3BAE70DD8EEE}"/>
              </a:ext>
            </a:extLst>
          </p:cNvPr>
          <p:cNvSpPr/>
          <p:nvPr/>
        </p:nvSpPr>
        <p:spPr>
          <a:xfrm>
            <a:off x="8921425" y="6348112"/>
            <a:ext cx="8853077" cy="1738476"/>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cs typeface="Arial" panose="020B0604020202020204" pitchFamily="34" charset="0"/>
              </a:rPr>
              <a:t>Thể hiện sự tuân thủ nội quy, quy định của nhóm, lớp và nhà trường</a:t>
            </a:r>
            <a:endParaRPr lang="en-US" sz="3400" dirty="0">
              <a:solidFill>
                <a:schemeClr val="tx1"/>
              </a:solidFill>
              <a:latin typeface="Arial" panose="020B0604020202020204" pitchFamily="34" charset="0"/>
              <a:cs typeface="Arial" panose="020B0604020202020204" pitchFamily="34" charset="0"/>
            </a:endParaRPr>
          </a:p>
        </p:txBody>
      </p:sp>
      <p:sp>
        <p:nvSpPr>
          <p:cNvPr id="19" name="Rounded Rectangle 19">
            <a:extLst>
              <a:ext uri="{FF2B5EF4-FFF2-40B4-BE49-F238E27FC236}">
                <a16:creationId xmlns:a16="http://schemas.microsoft.com/office/drawing/2014/main" id="{DF94ECD0-F155-B08F-B0E4-8DB539FE6E11}"/>
              </a:ext>
            </a:extLst>
          </p:cNvPr>
          <p:cNvSpPr/>
          <p:nvPr/>
        </p:nvSpPr>
        <p:spPr>
          <a:xfrm>
            <a:off x="8915403" y="4227557"/>
            <a:ext cx="8853077" cy="1755114"/>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cs typeface="Arial" panose="020B0604020202020204" pitchFamily="34" charset="0"/>
              </a:rPr>
              <a:t>Tìm hiểu việc tuân thủ nội quy, quy định trong nhà trường và cộng đồng</a:t>
            </a:r>
            <a:endParaRPr lang="en-US" sz="3400" dirty="0">
              <a:solidFill>
                <a:schemeClr val="tx1"/>
              </a:solidFill>
              <a:latin typeface="Arial" panose="020B0604020202020204" pitchFamily="34" charset="0"/>
              <a:cs typeface="Arial" panose="020B0604020202020204" pitchFamily="34" charset="0"/>
            </a:endParaRPr>
          </a:p>
        </p:txBody>
      </p:sp>
      <p:sp>
        <p:nvSpPr>
          <p:cNvPr id="20" name="Rounded Rectangle 23">
            <a:extLst>
              <a:ext uri="{FF2B5EF4-FFF2-40B4-BE49-F238E27FC236}">
                <a16:creationId xmlns:a16="http://schemas.microsoft.com/office/drawing/2014/main" id="{2961F3BE-7793-0CC4-74DD-FCA30BBF910E}"/>
              </a:ext>
            </a:extLst>
          </p:cNvPr>
          <p:cNvSpPr/>
          <p:nvPr/>
        </p:nvSpPr>
        <p:spPr>
          <a:xfrm>
            <a:off x="8915401" y="8519950"/>
            <a:ext cx="8853077" cy="1271747"/>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400">
                <a:cs typeface="Arial" panose="020B0604020202020204" pitchFamily="34" charset="0"/>
              </a:rPr>
              <a:t>Thực hiện quy định nơi công cộng</a:t>
            </a:r>
            <a:endParaRPr lang="en-US" sz="3400" dirty="0">
              <a:solidFill>
                <a:schemeClr val="tx1"/>
              </a:solidFill>
              <a:latin typeface="Arial" panose="020B0604020202020204" pitchFamily="34" charset="0"/>
              <a:cs typeface="Arial" panose="020B0604020202020204" pitchFamily="34" charset="0"/>
            </a:endParaRPr>
          </a:p>
        </p:txBody>
      </p:sp>
      <p:sp>
        <p:nvSpPr>
          <p:cNvPr id="21" name="Rounded Rectangle 19">
            <a:extLst>
              <a:ext uri="{FF2B5EF4-FFF2-40B4-BE49-F238E27FC236}">
                <a16:creationId xmlns:a16="http://schemas.microsoft.com/office/drawing/2014/main" id="{9654C54C-22ED-DB3B-03F7-F724FF244C4B}"/>
              </a:ext>
            </a:extLst>
          </p:cNvPr>
          <p:cNvSpPr/>
          <p:nvPr/>
        </p:nvSpPr>
        <p:spPr>
          <a:xfrm>
            <a:off x="8915400" y="1943100"/>
            <a:ext cx="8853077" cy="1845581"/>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cs typeface="Arial" panose="020B0604020202020204" pitchFamily="34" charset="0"/>
              </a:rPr>
              <a:t>Tìm hiểu nội dung và cách phấn đấu hoàn thiện bản thân</a:t>
            </a:r>
            <a:endParaRPr lang="en-US" sz="3400" dirty="0">
              <a:solidFill>
                <a:schemeClr val="tx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37B4BEA-CF99-CA3C-4A04-08093E3A4548}"/>
              </a:ext>
            </a:extLst>
          </p:cNvPr>
          <p:cNvGrpSpPr/>
          <p:nvPr/>
        </p:nvGrpSpPr>
        <p:grpSpPr>
          <a:xfrm rot="16200000">
            <a:off x="7558631" y="3470092"/>
            <a:ext cx="2103918" cy="609594"/>
            <a:chOff x="6498137" y="3625822"/>
            <a:chExt cx="558104" cy="973671"/>
          </a:xfrm>
        </p:grpSpPr>
        <p:cxnSp>
          <p:nvCxnSpPr>
            <p:cNvPr id="23" name="Straight Connector 22">
              <a:extLst>
                <a:ext uri="{FF2B5EF4-FFF2-40B4-BE49-F238E27FC236}">
                  <a16:creationId xmlns:a16="http://schemas.microsoft.com/office/drawing/2014/main" id="{0695C6C4-684D-6987-86B6-AF2931C4C745}"/>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DB3C9AD-246A-7878-886C-0D63700EF2B3}"/>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87FF4326-693E-6CE0-EF17-1D9116FB7E2C}"/>
              </a:ext>
            </a:extLst>
          </p:cNvPr>
          <p:cNvGrpSpPr/>
          <p:nvPr/>
        </p:nvGrpSpPr>
        <p:grpSpPr>
          <a:xfrm rot="16200000" flipH="1">
            <a:off x="5648336" y="5380389"/>
            <a:ext cx="5924505" cy="609591"/>
            <a:chOff x="6498137" y="3625822"/>
            <a:chExt cx="558104" cy="973671"/>
          </a:xfrm>
        </p:grpSpPr>
        <p:cxnSp>
          <p:nvCxnSpPr>
            <p:cNvPr id="26" name="Straight Connector 25">
              <a:extLst>
                <a:ext uri="{FF2B5EF4-FFF2-40B4-BE49-F238E27FC236}">
                  <a16:creationId xmlns:a16="http://schemas.microsoft.com/office/drawing/2014/main" id="{87ED9223-D384-EC1A-F384-D03264D9D407}"/>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CBA43EC-1523-747E-883C-AC45D7BFFB1C}"/>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F2CFE3FF-18B9-741C-4226-EFE653D061FC}"/>
              </a:ext>
            </a:extLst>
          </p:cNvPr>
          <p:cNvGrpSpPr/>
          <p:nvPr/>
        </p:nvGrpSpPr>
        <p:grpSpPr>
          <a:xfrm rot="16200000">
            <a:off x="7004427" y="5366126"/>
            <a:ext cx="3212348" cy="609597"/>
            <a:chOff x="6498137" y="3625822"/>
            <a:chExt cx="558104" cy="973671"/>
          </a:xfrm>
        </p:grpSpPr>
        <p:cxnSp>
          <p:nvCxnSpPr>
            <p:cNvPr id="29" name="Straight Connector 28">
              <a:extLst>
                <a:ext uri="{FF2B5EF4-FFF2-40B4-BE49-F238E27FC236}">
                  <a16:creationId xmlns:a16="http://schemas.microsoft.com/office/drawing/2014/main" id="{964BC408-3BBA-1C32-8C6B-5321EF99D966}"/>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9A2B417-A8B3-345E-54B4-79D05B249C59}"/>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E3C7B12C-2FD1-9789-ACC8-219F34D12502}"/>
              </a:ext>
            </a:extLst>
          </p:cNvPr>
          <p:cNvGrpSpPr/>
          <p:nvPr/>
        </p:nvGrpSpPr>
        <p:grpSpPr>
          <a:xfrm rot="16200000">
            <a:off x="7111712" y="7378412"/>
            <a:ext cx="2997770" cy="609606"/>
            <a:chOff x="6498137" y="3625822"/>
            <a:chExt cx="558104" cy="973671"/>
          </a:xfrm>
        </p:grpSpPr>
        <p:cxnSp>
          <p:nvCxnSpPr>
            <p:cNvPr id="32" name="Straight Connector 31">
              <a:extLst>
                <a:ext uri="{FF2B5EF4-FFF2-40B4-BE49-F238E27FC236}">
                  <a16:creationId xmlns:a16="http://schemas.microsoft.com/office/drawing/2014/main" id="{FAE4710F-E234-BCBB-D383-58DA0F1749A3}"/>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7AFE7F6-61C1-3141-0C1D-B08861C6B488}"/>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randombar(horizontal)">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9" name="Freeform 9"/>
          <p:cNvSpPr/>
          <p:nvPr/>
        </p:nvSpPr>
        <p:spPr>
          <a:xfrm>
            <a:off x="16306800" y="-266700"/>
            <a:ext cx="1981200" cy="1600200"/>
          </a:xfrm>
          <a:custGeom>
            <a:avLst/>
            <a:gdLst/>
            <a:ahLst/>
            <a:cxnLst/>
            <a:rect l="l" t="t" r="r" b="b"/>
            <a:pathLst>
              <a:path w="2351661" h="2302668">
                <a:moveTo>
                  <a:pt x="0" y="0"/>
                </a:moveTo>
                <a:lnTo>
                  <a:pt x="2351662" y="0"/>
                </a:lnTo>
                <a:lnTo>
                  <a:pt x="2351662" y="2302668"/>
                </a:lnTo>
                <a:lnTo>
                  <a:pt x="0" y="2302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28600" y="8223"/>
            <a:ext cx="2057400" cy="1295400"/>
          </a:xfrm>
          <a:custGeom>
            <a:avLst/>
            <a:gdLst/>
            <a:ahLst/>
            <a:cxnLst/>
            <a:rect l="l" t="t" r="r" b="b"/>
            <a:pathLst>
              <a:path w="2351661" h="2302668">
                <a:moveTo>
                  <a:pt x="0" y="0"/>
                </a:moveTo>
                <a:lnTo>
                  <a:pt x="2351661" y="0"/>
                </a:lnTo>
                <a:lnTo>
                  <a:pt x="2351661" y="2302668"/>
                </a:lnTo>
                <a:lnTo>
                  <a:pt x="0" y="2302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Line Callout 1 (Border and Accent Bar) 3">
            <a:extLst>
              <a:ext uri="{FF2B5EF4-FFF2-40B4-BE49-F238E27FC236}">
                <a16:creationId xmlns:a16="http://schemas.microsoft.com/office/drawing/2014/main" id="{95AC037C-3385-A565-BF65-C509FAFDE845}"/>
              </a:ext>
            </a:extLst>
          </p:cNvPr>
          <p:cNvSpPr/>
          <p:nvPr/>
        </p:nvSpPr>
        <p:spPr>
          <a:xfrm>
            <a:off x="228604" y="1943100"/>
            <a:ext cx="7583875" cy="3276599"/>
          </a:xfrm>
          <a:prstGeom prst="accentBorderCallout1">
            <a:avLst>
              <a:gd name="adj1" fmla="val 18750"/>
              <a:gd name="adj2" fmla="val -3127"/>
              <a:gd name="adj3" fmla="val 18452"/>
              <a:gd name="adj4" fmla="val -20805"/>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2">
                    <a:lumMod val="50000"/>
                  </a:schemeClr>
                </a:solidFill>
                <a:latin typeface="Arial" panose="020B0604020202020204" pitchFamily="34" charset="0"/>
                <a:cs typeface="Arial" panose="020B0604020202020204" pitchFamily="34" charset="0"/>
              </a:rPr>
              <a:t>Chủ đề 1 giúp chúng ta có hiểu biết về tầm quan trọng và cách phấn đấu hoàn thiện bản thân</a:t>
            </a:r>
            <a:endParaRPr lang="en-US" sz="3600" b="1" dirty="0">
              <a:solidFill>
                <a:schemeClr val="tx2">
                  <a:lumMod val="50000"/>
                </a:schemeClr>
              </a:solidFill>
              <a:latin typeface="Arial" panose="020B0604020202020204" pitchFamily="34" charset="0"/>
              <a:cs typeface="Arial" panose="020B0604020202020204" pitchFamily="34" charset="0"/>
            </a:endParaRPr>
          </a:p>
        </p:txBody>
      </p:sp>
      <p:pic>
        <p:nvPicPr>
          <p:cNvPr id="14" name="Picture 9">
            <a:extLst>
              <a:ext uri="{FF2B5EF4-FFF2-40B4-BE49-F238E27FC236}">
                <a16:creationId xmlns:a16="http://schemas.microsoft.com/office/drawing/2014/main" id="{FC7EE2CE-49D4-CA7C-F94B-62BEBA9CDC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4130" y="5774741"/>
            <a:ext cx="4495601" cy="4736745"/>
          </a:xfrm>
          <a:prstGeom prst="rect">
            <a:avLst/>
          </a:prstGeom>
        </p:spPr>
      </p:pic>
      <p:grpSp>
        <p:nvGrpSpPr>
          <p:cNvPr id="15" name="Group 14">
            <a:extLst>
              <a:ext uri="{FF2B5EF4-FFF2-40B4-BE49-F238E27FC236}">
                <a16:creationId xmlns:a16="http://schemas.microsoft.com/office/drawing/2014/main" id="{95DFA855-80AD-BD5A-0D44-E09C7C3C8CD6}"/>
              </a:ext>
            </a:extLst>
          </p:cNvPr>
          <p:cNvGrpSpPr/>
          <p:nvPr/>
        </p:nvGrpSpPr>
        <p:grpSpPr>
          <a:xfrm>
            <a:off x="5446400" y="0"/>
            <a:ext cx="7583876" cy="1388058"/>
            <a:chOff x="4834930" y="84191"/>
            <a:chExt cx="7359542" cy="1232175"/>
          </a:xfrm>
        </p:grpSpPr>
        <p:sp>
          <p:nvSpPr>
            <p:cNvPr id="16" name="Round Same Side Corner Rectangle 11">
              <a:extLst>
                <a:ext uri="{FF2B5EF4-FFF2-40B4-BE49-F238E27FC236}">
                  <a16:creationId xmlns:a16="http://schemas.microsoft.com/office/drawing/2014/main" id="{09EF3DC5-FC19-DCB1-B1D3-6C060EBB9701}"/>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39213B7-5403-2E96-D0CD-93B2753C8C2C}"/>
                </a:ext>
              </a:extLst>
            </p:cNvPr>
            <p:cNvSpPr txBox="1"/>
            <p:nvPr/>
          </p:nvSpPr>
          <p:spPr>
            <a:xfrm>
              <a:off x="5313042" y="337067"/>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18" name="Rounded Rectangle 18">
            <a:extLst>
              <a:ext uri="{FF2B5EF4-FFF2-40B4-BE49-F238E27FC236}">
                <a16:creationId xmlns:a16="http://schemas.microsoft.com/office/drawing/2014/main" id="{4ACE425A-62A9-0450-B838-3BAE70DD8EEE}"/>
              </a:ext>
            </a:extLst>
          </p:cNvPr>
          <p:cNvSpPr/>
          <p:nvPr/>
        </p:nvSpPr>
        <p:spPr>
          <a:xfrm>
            <a:off x="8921425" y="6348112"/>
            <a:ext cx="8853077" cy="1738476"/>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cs typeface="Arial" panose="020B0604020202020204" pitchFamily="34" charset="0"/>
              </a:rPr>
              <a:t>Lập kế hoạch tiếp tục phấn đấu hoàn thiện bản thân</a:t>
            </a:r>
            <a:endParaRPr lang="en-US" sz="3400" dirty="0">
              <a:solidFill>
                <a:schemeClr val="tx1"/>
              </a:solidFill>
              <a:latin typeface="Arial" panose="020B0604020202020204" pitchFamily="34" charset="0"/>
              <a:cs typeface="Arial" panose="020B0604020202020204" pitchFamily="34" charset="0"/>
            </a:endParaRPr>
          </a:p>
        </p:txBody>
      </p:sp>
      <p:sp>
        <p:nvSpPr>
          <p:cNvPr id="19" name="Rounded Rectangle 19">
            <a:extLst>
              <a:ext uri="{FF2B5EF4-FFF2-40B4-BE49-F238E27FC236}">
                <a16:creationId xmlns:a16="http://schemas.microsoft.com/office/drawing/2014/main" id="{DF94ECD0-F155-B08F-B0E4-8DB539FE6E11}"/>
              </a:ext>
            </a:extLst>
          </p:cNvPr>
          <p:cNvSpPr/>
          <p:nvPr/>
        </p:nvSpPr>
        <p:spPr>
          <a:xfrm>
            <a:off x="8915403" y="4227557"/>
            <a:ext cx="8853077" cy="1755114"/>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cs typeface="Arial" panose="020B0604020202020204" pitchFamily="34" charset="0"/>
              </a:rPr>
              <a:t>Thu hút các bạn cùng phấn đấu hoàn thiện bản thân</a:t>
            </a:r>
            <a:endParaRPr lang="en-US" sz="3400" dirty="0">
              <a:solidFill>
                <a:schemeClr val="tx1"/>
              </a:solidFill>
              <a:latin typeface="Arial" panose="020B0604020202020204" pitchFamily="34" charset="0"/>
              <a:cs typeface="Arial" panose="020B0604020202020204" pitchFamily="34" charset="0"/>
            </a:endParaRPr>
          </a:p>
        </p:txBody>
      </p:sp>
      <p:sp>
        <p:nvSpPr>
          <p:cNvPr id="20" name="Rounded Rectangle 23">
            <a:extLst>
              <a:ext uri="{FF2B5EF4-FFF2-40B4-BE49-F238E27FC236}">
                <a16:creationId xmlns:a16="http://schemas.microsoft.com/office/drawing/2014/main" id="{2961F3BE-7793-0CC4-74DD-FCA30BBF910E}"/>
              </a:ext>
            </a:extLst>
          </p:cNvPr>
          <p:cNvSpPr/>
          <p:nvPr/>
        </p:nvSpPr>
        <p:spPr>
          <a:xfrm>
            <a:off x="8915401" y="8519950"/>
            <a:ext cx="8853077" cy="1271747"/>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400">
                <a:cs typeface="Arial" panose="020B0604020202020204" pitchFamily="34" charset="0"/>
              </a:rPr>
              <a:t>Tự đánh giá kết quả hoạt động</a:t>
            </a:r>
            <a:endParaRPr lang="en-US" sz="3400" dirty="0">
              <a:solidFill>
                <a:schemeClr val="tx1"/>
              </a:solidFill>
              <a:latin typeface="Arial" panose="020B0604020202020204" pitchFamily="34" charset="0"/>
              <a:cs typeface="Arial" panose="020B0604020202020204" pitchFamily="34" charset="0"/>
            </a:endParaRPr>
          </a:p>
        </p:txBody>
      </p:sp>
      <p:sp>
        <p:nvSpPr>
          <p:cNvPr id="21" name="Rounded Rectangle 19">
            <a:extLst>
              <a:ext uri="{FF2B5EF4-FFF2-40B4-BE49-F238E27FC236}">
                <a16:creationId xmlns:a16="http://schemas.microsoft.com/office/drawing/2014/main" id="{9654C54C-22ED-DB3B-03F7-F724FF244C4B}"/>
              </a:ext>
            </a:extLst>
          </p:cNvPr>
          <p:cNvSpPr/>
          <p:nvPr/>
        </p:nvSpPr>
        <p:spPr>
          <a:xfrm>
            <a:off x="8915400" y="1943100"/>
            <a:ext cx="8853077" cy="1845581"/>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cs typeface="Arial" panose="020B0604020202020204" pitchFamily="34" charset="0"/>
              </a:rPr>
              <a:t>Thể hiện sự nỗ lực vượt qua khó khăn để hoàn thiện bản thân</a:t>
            </a:r>
            <a:endParaRPr lang="en-US" sz="3400" dirty="0">
              <a:solidFill>
                <a:schemeClr val="tx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37B4BEA-CF99-CA3C-4A04-08093E3A4548}"/>
              </a:ext>
            </a:extLst>
          </p:cNvPr>
          <p:cNvGrpSpPr/>
          <p:nvPr/>
        </p:nvGrpSpPr>
        <p:grpSpPr>
          <a:xfrm rot="16200000">
            <a:off x="7558631" y="3470092"/>
            <a:ext cx="2103918" cy="609594"/>
            <a:chOff x="6498137" y="3625822"/>
            <a:chExt cx="558104" cy="973671"/>
          </a:xfrm>
        </p:grpSpPr>
        <p:cxnSp>
          <p:nvCxnSpPr>
            <p:cNvPr id="23" name="Straight Connector 22">
              <a:extLst>
                <a:ext uri="{FF2B5EF4-FFF2-40B4-BE49-F238E27FC236}">
                  <a16:creationId xmlns:a16="http://schemas.microsoft.com/office/drawing/2014/main" id="{0695C6C4-684D-6987-86B6-AF2931C4C745}"/>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DB3C9AD-246A-7878-886C-0D63700EF2B3}"/>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87FF4326-693E-6CE0-EF17-1D9116FB7E2C}"/>
              </a:ext>
            </a:extLst>
          </p:cNvPr>
          <p:cNvGrpSpPr/>
          <p:nvPr/>
        </p:nvGrpSpPr>
        <p:grpSpPr>
          <a:xfrm rot="16200000" flipH="1">
            <a:off x="5648336" y="5380389"/>
            <a:ext cx="5924505" cy="609591"/>
            <a:chOff x="6498137" y="3625822"/>
            <a:chExt cx="558104" cy="973671"/>
          </a:xfrm>
        </p:grpSpPr>
        <p:cxnSp>
          <p:nvCxnSpPr>
            <p:cNvPr id="26" name="Straight Connector 25">
              <a:extLst>
                <a:ext uri="{FF2B5EF4-FFF2-40B4-BE49-F238E27FC236}">
                  <a16:creationId xmlns:a16="http://schemas.microsoft.com/office/drawing/2014/main" id="{87ED9223-D384-EC1A-F384-D03264D9D407}"/>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CBA43EC-1523-747E-883C-AC45D7BFFB1C}"/>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F2CFE3FF-18B9-741C-4226-EFE653D061FC}"/>
              </a:ext>
            </a:extLst>
          </p:cNvPr>
          <p:cNvGrpSpPr/>
          <p:nvPr/>
        </p:nvGrpSpPr>
        <p:grpSpPr>
          <a:xfrm rot="16200000">
            <a:off x="7004427" y="5366126"/>
            <a:ext cx="3212348" cy="609597"/>
            <a:chOff x="6498137" y="3625822"/>
            <a:chExt cx="558104" cy="973671"/>
          </a:xfrm>
        </p:grpSpPr>
        <p:cxnSp>
          <p:nvCxnSpPr>
            <p:cNvPr id="29" name="Straight Connector 28">
              <a:extLst>
                <a:ext uri="{FF2B5EF4-FFF2-40B4-BE49-F238E27FC236}">
                  <a16:creationId xmlns:a16="http://schemas.microsoft.com/office/drawing/2014/main" id="{964BC408-3BBA-1C32-8C6B-5321EF99D966}"/>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9A2B417-A8B3-345E-54B4-79D05B249C59}"/>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E3C7B12C-2FD1-9789-ACC8-219F34D12502}"/>
              </a:ext>
            </a:extLst>
          </p:cNvPr>
          <p:cNvGrpSpPr/>
          <p:nvPr/>
        </p:nvGrpSpPr>
        <p:grpSpPr>
          <a:xfrm rot="16200000">
            <a:off x="7111712" y="7378412"/>
            <a:ext cx="2997770" cy="609606"/>
            <a:chOff x="6498137" y="3625822"/>
            <a:chExt cx="558104" cy="973671"/>
          </a:xfrm>
        </p:grpSpPr>
        <p:cxnSp>
          <p:nvCxnSpPr>
            <p:cNvPr id="32" name="Straight Connector 31">
              <a:extLst>
                <a:ext uri="{FF2B5EF4-FFF2-40B4-BE49-F238E27FC236}">
                  <a16:creationId xmlns:a16="http://schemas.microsoft.com/office/drawing/2014/main" id="{FAE4710F-E234-BCBB-D383-58DA0F1749A3}"/>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7AFE7F6-61C1-3141-0C1D-B08861C6B488}"/>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53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E7"/>
        </a:solidFill>
        <a:effectLst/>
      </p:bgPr>
    </p:bg>
    <p:spTree>
      <p:nvGrpSpPr>
        <p:cNvPr id="1" name=""/>
        <p:cNvGrpSpPr/>
        <p:nvPr/>
      </p:nvGrpSpPr>
      <p:grpSpPr>
        <a:xfrm>
          <a:off x="0" y="0"/>
          <a:ext cx="0" cy="0"/>
          <a:chOff x="0" y="0"/>
          <a:chExt cx="0" cy="0"/>
        </a:xfrm>
      </p:grpSpPr>
      <p:sp>
        <p:nvSpPr>
          <p:cNvPr id="13" name="Freeform 13"/>
          <p:cNvSpPr/>
          <p:nvPr/>
        </p:nvSpPr>
        <p:spPr>
          <a:xfrm rot="624628">
            <a:off x="17256291" y="-53340"/>
            <a:ext cx="1163899" cy="1337815"/>
          </a:xfrm>
          <a:custGeom>
            <a:avLst/>
            <a:gdLst/>
            <a:ahLst/>
            <a:cxnLst/>
            <a:rect l="l" t="t" r="r" b="b"/>
            <a:pathLst>
              <a:path w="1163899" h="1337815">
                <a:moveTo>
                  <a:pt x="0" y="0"/>
                </a:moveTo>
                <a:lnTo>
                  <a:pt x="1163899" y="0"/>
                </a:lnTo>
                <a:lnTo>
                  <a:pt x="1163899" y="1337816"/>
                </a:lnTo>
                <a:lnTo>
                  <a:pt x="0" y="1337816"/>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9" name="Picture 6">
            <a:extLst>
              <a:ext uri="{FF2B5EF4-FFF2-40B4-BE49-F238E27FC236}">
                <a16:creationId xmlns:a16="http://schemas.microsoft.com/office/drawing/2014/main" id="{D575BFDC-1FAB-0DAE-E456-A06FBEC19F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7452">
            <a:off x="559221" y="466338"/>
            <a:ext cx="8771981" cy="9786067"/>
          </a:xfrm>
          <a:prstGeom prst="rect">
            <a:avLst/>
          </a:prstGeom>
        </p:spPr>
      </p:pic>
      <p:grpSp>
        <p:nvGrpSpPr>
          <p:cNvPr id="30" name="Group 29">
            <a:extLst>
              <a:ext uri="{FF2B5EF4-FFF2-40B4-BE49-F238E27FC236}">
                <a16:creationId xmlns:a16="http://schemas.microsoft.com/office/drawing/2014/main" id="{BB732657-3497-3EB6-AA16-5B37A1E90411}"/>
              </a:ext>
            </a:extLst>
          </p:cNvPr>
          <p:cNvGrpSpPr/>
          <p:nvPr/>
        </p:nvGrpSpPr>
        <p:grpSpPr>
          <a:xfrm>
            <a:off x="266668" y="480182"/>
            <a:ext cx="6827420" cy="1157110"/>
            <a:chOff x="203132" y="534842"/>
            <a:chExt cx="6827420" cy="1157110"/>
          </a:xfrm>
        </p:grpSpPr>
        <p:grpSp>
          <p:nvGrpSpPr>
            <p:cNvPr id="31" name="Group 10">
              <a:extLst>
                <a:ext uri="{FF2B5EF4-FFF2-40B4-BE49-F238E27FC236}">
                  <a16:creationId xmlns:a16="http://schemas.microsoft.com/office/drawing/2014/main" id="{9A867844-32DC-5D5B-6F12-15DE5EC278F3}"/>
                </a:ext>
              </a:extLst>
            </p:cNvPr>
            <p:cNvGrpSpPr/>
            <p:nvPr/>
          </p:nvGrpSpPr>
          <p:grpSpPr>
            <a:xfrm rot="-143938">
              <a:off x="203132" y="534842"/>
              <a:ext cx="6827420" cy="1157110"/>
              <a:chOff x="0" y="0"/>
              <a:chExt cx="5761308" cy="848774"/>
            </a:xfrm>
          </p:grpSpPr>
          <p:sp>
            <p:nvSpPr>
              <p:cNvPr id="33" name="Freeform 11">
                <a:extLst>
                  <a:ext uri="{FF2B5EF4-FFF2-40B4-BE49-F238E27FC236}">
                    <a16:creationId xmlns:a16="http://schemas.microsoft.com/office/drawing/2014/main" id="{5E2F425B-3E72-713E-E417-5F63D5CA1CB6}"/>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txBody>
              <a:bodyPr/>
              <a:lstStyle/>
              <a:p>
                <a:endParaRPr lang="en-US">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C9C442C4-4045-8F65-42F1-02DF9E6BD443}"/>
                </a:ext>
              </a:extLst>
            </p:cNvPr>
            <p:cNvSpPr txBox="1"/>
            <p:nvPr/>
          </p:nvSpPr>
          <p:spPr>
            <a:xfrm rot="21459337">
              <a:off x="546080" y="800250"/>
              <a:ext cx="6141524" cy="597664"/>
            </a:xfrm>
            <a:prstGeom prst="rect">
              <a:avLst/>
            </a:prstGeom>
          </p:spPr>
          <p:txBody>
            <a:bodyPr wrap="square" lIns="0" tIns="0" rIns="0" bIns="0" rtlCol="0" anchor="t">
              <a:spAutoFit/>
            </a:bodyPr>
            <a:lstStyle/>
            <a:p>
              <a:pPr marL="0" lvl="0" indent="0" algn="ctr">
                <a:lnSpc>
                  <a:spcPts val="5040"/>
                </a:lnSpc>
                <a:spcBef>
                  <a:spcPct val="0"/>
                </a:spcBef>
              </a:pPr>
              <a:r>
                <a:rPr lang="en-US" sz="4000" b="1" spc="179">
                  <a:solidFill>
                    <a:srgbClr val="FFFFFF"/>
                  </a:solidFill>
                  <a:latin typeface="Arial" panose="020B0604020202020204" pitchFamily="34" charset="0"/>
                  <a:cs typeface="Arial" panose="020B0604020202020204" pitchFamily="34" charset="0"/>
                </a:rPr>
                <a:t>Mô tả bức tranh chủ đề</a:t>
              </a:r>
              <a:endParaRPr lang="en-US" sz="4000" b="1" spc="179" dirty="0">
                <a:solidFill>
                  <a:srgbClr val="FFFFFF"/>
                </a:solidFill>
                <a:latin typeface="Arial" panose="020B0604020202020204" pitchFamily="34" charset="0"/>
                <a:cs typeface="Arial" panose="020B0604020202020204" pitchFamily="34" charset="0"/>
              </a:endParaRPr>
            </a:p>
          </p:txBody>
        </p:sp>
      </p:grpSp>
      <p:sp>
        <p:nvSpPr>
          <p:cNvPr id="34" name="Freeform 5">
            <a:extLst>
              <a:ext uri="{FF2B5EF4-FFF2-40B4-BE49-F238E27FC236}">
                <a16:creationId xmlns:a16="http://schemas.microsoft.com/office/drawing/2014/main" id="{9D6B6AE6-F340-8466-BBEA-EBCD18C8C9F8}"/>
              </a:ext>
            </a:extLst>
          </p:cNvPr>
          <p:cNvSpPr/>
          <p:nvPr/>
        </p:nvSpPr>
        <p:spPr>
          <a:xfrm>
            <a:off x="9296326" y="2005628"/>
            <a:ext cx="8382074" cy="6275743"/>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0B52EA9E-AA39-4EBF-82A3-798951069BF2}"/>
              </a:ext>
            </a:extLst>
          </p:cNvPr>
          <p:cNvSpPr txBox="1"/>
          <p:nvPr/>
        </p:nvSpPr>
        <p:spPr>
          <a:xfrm>
            <a:off x="9861825" y="3672317"/>
            <a:ext cx="7301736" cy="3013838"/>
          </a:xfrm>
          <a:prstGeom prst="rect">
            <a:avLst/>
          </a:prstGeom>
          <a:noFill/>
        </p:spPr>
        <p:txBody>
          <a:bodyPr wrap="square">
            <a:spAutoFit/>
          </a:bodyPr>
          <a:lstStyle/>
          <a:p>
            <a:pPr algn="ctr">
              <a:lnSpc>
                <a:spcPct val="150000"/>
              </a:lnSpc>
            </a:pP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Các bạn học sinh đang đọc sách, ôn bài cùng với nhau tại thư viện</a:t>
            </a:r>
            <a:endParaRPr lang="en-US" sz="4400" dirty="0">
              <a:latin typeface="Arial" panose="020B0604020202020204" pitchFamily="34" charset="0"/>
              <a:cs typeface="Arial" panose="020B0604020202020204" pitchFamily="34" charset="0"/>
            </a:endParaRPr>
          </a:p>
        </p:txBody>
      </p:sp>
      <p:pic>
        <p:nvPicPr>
          <p:cNvPr id="36" name="Picture 13">
            <a:extLst>
              <a:ext uri="{FF2B5EF4-FFF2-40B4-BE49-F238E27FC236}">
                <a16:creationId xmlns:a16="http://schemas.microsoft.com/office/drawing/2014/main" id="{1F762CBB-5ABD-2B61-9315-B0675FFC1DD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11600" y="7583604"/>
            <a:ext cx="2030927" cy="2703396"/>
          </a:xfrm>
          <a:prstGeom prst="rect">
            <a:avLst/>
          </a:prstGeom>
        </p:spPr>
      </p:pic>
      <p:pic>
        <p:nvPicPr>
          <p:cNvPr id="37" name="Picture 35">
            <a:extLst>
              <a:ext uri="{FF2B5EF4-FFF2-40B4-BE49-F238E27FC236}">
                <a16:creationId xmlns:a16="http://schemas.microsoft.com/office/drawing/2014/main" id="{B56AA532-12AB-0BDC-957C-24C23D9813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52001">
            <a:off x="9081167" y="7914761"/>
            <a:ext cx="649939" cy="826632"/>
          </a:xfrm>
          <a:prstGeom prst="rect">
            <a:avLst/>
          </a:prstGeom>
        </p:spPr>
      </p:pic>
      <p:grpSp>
        <p:nvGrpSpPr>
          <p:cNvPr id="41" name="Group 40">
            <a:extLst>
              <a:ext uri="{FF2B5EF4-FFF2-40B4-BE49-F238E27FC236}">
                <a16:creationId xmlns:a16="http://schemas.microsoft.com/office/drawing/2014/main" id="{3713684C-1F71-9926-0E18-3BE5FE3AD29F}"/>
              </a:ext>
            </a:extLst>
          </p:cNvPr>
          <p:cNvGrpSpPr/>
          <p:nvPr/>
        </p:nvGrpSpPr>
        <p:grpSpPr>
          <a:xfrm>
            <a:off x="1024631" y="2464925"/>
            <a:ext cx="7020316" cy="6330322"/>
            <a:chOff x="187792" y="4689617"/>
            <a:chExt cx="7020316" cy="6330322"/>
          </a:xfrm>
        </p:grpSpPr>
        <p:pic>
          <p:nvPicPr>
            <p:cNvPr id="42" name="Picture 41" descr="A group of children sitting at a table reading books&#10;&#10;Description automatically generated">
              <a:extLst>
                <a:ext uri="{FF2B5EF4-FFF2-40B4-BE49-F238E27FC236}">
                  <a16:creationId xmlns:a16="http://schemas.microsoft.com/office/drawing/2014/main" id="{E61EF2AD-363C-291D-187D-383BAEF670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792" y="5121761"/>
              <a:ext cx="7020316" cy="58981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3" name="Picture 2" descr="Push pin ">
              <a:extLst>
                <a:ext uri="{FF2B5EF4-FFF2-40B4-BE49-F238E27FC236}">
                  <a16:creationId xmlns:a16="http://schemas.microsoft.com/office/drawing/2014/main" id="{3511FC2E-807E-B5E3-0940-9A5F36A1FB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161203">
              <a:off x="3222227" y="4689617"/>
              <a:ext cx="626886" cy="62688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4133</Words>
  <PresentationFormat>Tùy chỉnh</PresentationFormat>
  <Paragraphs>339</Paragraphs>
  <Slides>65</Slides>
  <Notes>0</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65</vt:i4>
      </vt:variant>
    </vt:vector>
  </HeadingPairs>
  <TitlesOfParts>
    <vt:vector size="70" baseType="lpstr">
      <vt:lpstr>Arial</vt:lpstr>
      <vt:lpstr>Calibri</vt:lpstr>
      <vt:lpstr>Wingdings</vt:lpstr>
      <vt:lpstr>Courier New</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created xsi:type="dcterms:W3CDTF">2023-09-01T06:48:12Z</dcterms:created>
  <dcterms:modified xsi:type="dcterms:W3CDTF">2023-09-11T09:31:54Z</dcterms:modified>
  <dc:identifier/>
</cp:coreProperties>
</file>