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DM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4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svg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4.sv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360635"/>
            <a:ext cx="13180126" cy="3366467"/>
            <a:chOff x="-164487" y="0"/>
            <a:chExt cx="15012804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64487" y="330820"/>
              <a:ext cx="14668440" cy="4139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BÀI 22: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ĐA DẠNG ĐỘNG VẬT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KHÔNG </a:t>
              </a:r>
              <a:r>
                <a:rPr lang="en-US" sz="6000" spc="-103" dirty="0">
                  <a:solidFill>
                    <a:srgbClr val="FFFFFF"/>
                  </a:solidFill>
                  <a:latin typeface="DM Sans Bold"/>
                </a:rPr>
                <a:t>XƯƠNG SỐNG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31603" y="2552700"/>
            <a:ext cx="3969174" cy="3935252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1026" name="Picture 2" descr="invertebrate | Definition, Characteristics, Examples, Groups, &amp; Facts |  Britan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47" y="3819841"/>
            <a:ext cx="8236896" cy="6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6607" y="360635"/>
            <a:ext cx="13035719" cy="1582465"/>
            <a:chOff x="0" y="0"/>
            <a:chExt cx="14848317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349359" y="330821"/>
              <a:ext cx="13452172" cy="3823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39"/>
                </a:lnSpc>
              </a:pP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20800" y="953649"/>
            <a:ext cx="2743200" cy="2496865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0505" y="222006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sắp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xếp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loài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vào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hình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ảnh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phù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hợp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D:\1 - TVS\2 - Major Lesson plant\2 - E.Les.plant\3 - G7\8 - Bai 8 - Thuy tuc\image7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1 - TVS\2 - Major Lesson plant\2 - E.Les.plant\3 - G7\9 - Bai 9 - Da dang nganh RK\con-sua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1 - TVS\2 - Major Lesson plant\2 - E.Les.plant\3 - G7\13 - Giun dua\giun-dua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1 - TVS\2 - Major Lesson plant\2 - E.Les.plant\3 - G7\18 - Bai 18 - Trai song\1 - Tra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3" y="7118587"/>
            <a:ext cx="3495207" cy="297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hát hiện ra “cứu tinh” cho châu Phi: Có thể tiêu diệt hàng trăm tỷ con châu  chấu | Báo dân si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2" y="6972300"/>
            <a:ext cx="416351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uồn chuồn sinh ra ở đâu?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66" y="6972300"/>
            <a:ext cx="4674433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87600" y="3771900"/>
            <a:ext cx="297180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0" y="4801172"/>
            <a:ext cx="2971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87600" y="5807214"/>
            <a:ext cx="2971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87600" y="6797814"/>
            <a:ext cx="29718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6344" y="7734300"/>
            <a:ext cx="2971800" cy="70788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55807" y="8670786"/>
            <a:ext cx="29718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49561" y="9484161"/>
            <a:ext cx="29718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24000" y="3780812"/>
            <a:ext cx="1124922" cy="1014201"/>
            <a:chOff x="1615757" y="3443499"/>
            <a:chExt cx="1124922" cy="1014201"/>
          </a:xfrm>
        </p:grpSpPr>
        <p:sp>
          <p:nvSpPr>
            <p:cNvPr id="8" name="Freeform 8"/>
            <p:cNvSpPr/>
            <p:nvPr/>
          </p:nvSpPr>
          <p:spPr>
            <a:xfrm>
              <a:off x="1615757" y="3443499"/>
              <a:ext cx="1124922" cy="938001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0650" y="3799571"/>
              <a:ext cx="735136" cy="65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85493" y="3365790"/>
            <a:ext cx="1154107" cy="1091909"/>
            <a:chOff x="10885493" y="3365790"/>
            <a:chExt cx="1154107" cy="1091909"/>
          </a:xfrm>
        </p:grpSpPr>
        <p:grpSp>
          <p:nvGrpSpPr>
            <p:cNvPr id="11" name="Group 11"/>
            <p:cNvGrpSpPr/>
            <p:nvPr/>
          </p:nvGrpSpPr>
          <p:grpSpPr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1087125" y="3695700"/>
              <a:ext cx="750843" cy="59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7200" y="467277"/>
            <a:ext cx="11506201" cy="1138250"/>
            <a:chOff x="-1333284" y="-545363"/>
            <a:chExt cx="11842696" cy="1517665"/>
          </a:xfrm>
        </p:grpSpPr>
        <p:grpSp>
          <p:nvGrpSpPr>
            <p:cNvPr id="15" name="Group 15"/>
            <p:cNvGrpSpPr/>
            <p:nvPr/>
          </p:nvGrpSpPr>
          <p:grpSpPr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975218" y="-1216975"/>
                <a:ext cx="26426935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lnTo>
                      <a:pt x="20379238" y="2816434"/>
                    </a:lnTo>
                    <a:close/>
                  </a:path>
                </a:pathLst>
              </a:custGeom>
              <a:solidFill>
                <a:srgbClr val="FF6363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-1019570" y="-258237"/>
              <a:ext cx="10744698" cy="1145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ĐỘNG VẬT KHÔNG XƯƠNG SỐNG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336579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ĐẶC ĐIỂM VÀ ĐA DẠNG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96800" y="34107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VAI TRÒ VÀ TÁC HẠI</a:t>
            </a:r>
          </a:p>
        </p:txBody>
      </p:sp>
      <p:pic>
        <p:nvPicPr>
          <p:cNvPr id="2050" name="Picture 2" descr="Characteristics of Invertebrates with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4" y="5295900"/>
            <a:ext cx="8768636" cy="46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342900"/>
            <a:ext cx="18059400" cy="1104955"/>
            <a:chOff x="0" y="0"/>
            <a:chExt cx="9512334" cy="14732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990353" y="158007"/>
              <a:ext cx="7531626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1. ĐẶC ĐIỂM VÀ ĐA DẠNG  ĐVCXS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53400" y="15765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2095500"/>
            <a:ext cx="5791200" cy="262076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Điểm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giữa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và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theo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đoạn</a:t>
            </a:r>
            <a:r>
              <a:rPr lang="en-US" sz="3600" dirty="0">
                <a:solidFill>
                  <a:sysClr val="windowText" lastClr="000000"/>
                </a:solidFill>
              </a:rPr>
              <a:t> video  </a:t>
            </a:r>
            <a:r>
              <a:rPr lang="en-US" sz="3600" dirty="0" err="1">
                <a:solidFill>
                  <a:sysClr val="windowText" lastClr="000000"/>
                </a:solidFill>
              </a:rPr>
              <a:t>dưới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đây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gì</a:t>
            </a:r>
            <a:r>
              <a:rPr lang="en-US" sz="36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05800" y="2379825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11" end="601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9" y="4880242"/>
            <a:ext cx="7929797" cy="44605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219700"/>
            <a:ext cx="8588741" cy="438092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686800" y="3675549"/>
            <a:ext cx="9372600" cy="1544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600" dirty="0">
                <a:solidFill>
                  <a:sysClr val="windowText" lastClr="000000"/>
                </a:solidFill>
              </a:rPr>
              <a:t> chia </a:t>
            </a:r>
            <a:r>
              <a:rPr lang="en-US" sz="3600" dirty="0" err="1">
                <a:solidFill>
                  <a:sysClr val="windowText" lastClr="000000"/>
                </a:solidFill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mấy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  <a:r>
              <a:rPr lang="en-US" sz="3600" dirty="0" err="1">
                <a:solidFill>
                  <a:sysClr val="windowText" lastClr="000000"/>
                </a:solidFill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00070" y="4082835"/>
            <a:ext cx="3429000" cy="80328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ĐỘNG VẬT</a:t>
            </a:r>
          </a:p>
        </p:txBody>
      </p:sp>
      <p:cxnSp>
        <p:nvCxnSpPr>
          <p:cNvPr id="50" name="Straight Arrow Connector 49"/>
          <p:cNvCxnSpPr>
            <a:stCxn id="52" idx="2"/>
          </p:cNvCxnSpPr>
          <p:nvPr/>
        </p:nvCxnSpPr>
        <p:spPr>
          <a:xfrm flipH="1">
            <a:off x="11506200" y="4886117"/>
            <a:ext cx="2008370" cy="6383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3514570" y="4880242"/>
            <a:ext cx="1573030" cy="64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/>
          <p:cNvSpPr txBox="1"/>
          <p:nvPr/>
        </p:nvSpPr>
        <p:spPr>
          <a:xfrm>
            <a:off x="287137" y="1734944"/>
            <a:ext cx="4354318" cy="920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</a:pPr>
            <a:r>
              <a:rPr lang="en-US" sz="3681" b="1" spc="-36" dirty="0">
                <a:solidFill>
                  <a:srgbClr val="FF0000"/>
                </a:solidFill>
                <a:latin typeface="Comic Sans MS" panose="030F0702030302020204" pitchFamily="66" charset="0"/>
              </a:rPr>
              <a:t>PHƯƠNG PHÁP GÓC</a:t>
            </a:r>
          </a:p>
        </p:txBody>
      </p:sp>
      <p:grpSp>
        <p:nvGrpSpPr>
          <p:cNvPr id="69" name="Group 4"/>
          <p:cNvGrpSpPr/>
          <p:nvPr/>
        </p:nvGrpSpPr>
        <p:grpSpPr>
          <a:xfrm>
            <a:off x="556902" y="115919"/>
            <a:ext cx="18059400" cy="1104955"/>
            <a:chOff x="0" y="0"/>
            <a:chExt cx="9512334" cy="1473273"/>
          </a:xfrm>
        </p:grpSpPr>
        <p:grpSp>
          <p:nvGrpSpPr>
            <p:cNvPr id="70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2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1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04800" y="3032347"/>
            <a:ext cx="3534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191000" y="1485900"/>
            <a:ext cx="13763014" cy="8713199"/>
            <a:chOff x="4713876" y="3548431"/>
            <a:chExt cx="13240138" cy="6650668"/>
          </a:xfrm>
        </p:grpSpPr>
        <p:grpSp>
          <p:nvGrpSpPr>
            <p:cNvPr id="2" name="Group 2"/>
            <p:cNvGrpSpPr/>
            <p:nvPr/>
          </p:nvGrpSpPr>
          <p:grpSpPr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</p:grpSp>
        <p:grpSp>
          <p:nvGrpSpPr>
            <p:cNvPr id="11" name="Group 11"/>
            <p:cNvGrpSpPr/>
            <p:nvPr/>
          </p:nvGrpSpPr>
          <p:grpSpPr>
            <a:xfrm>
              <a:off x="6050927" y="3572387"/>
              <a:ext cx="3156763" cy="675232"/>
              <a:chOff x="0" y="0"/>
              <a:chExt cx="4209018" cy="900310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Ruột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khoang</a:t>
                </a:r>
                <a:endParaRPr lang="en-US" sz="20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074784" y="3548431"/>
              <a:ext cx="3156763" cy="675232"/>
              <a:chOff x="0" y="0"/>
              <a:chExt cx="4209018" cy="900310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541FC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Giun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429837" y="7048500"/>
              <a:ext cx="3156763" cy="675232"/>
              <a:chOff x="0" y="0"/>
              <a:chExt cx="4209018" cy="900310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Chân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khớp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3579326" y="7060829"/>
              <a:ext cx="3156763" cy="675232"/>
              <a:chOff x="0" y="0"/>
              <a:chExt cx="4209018" cy="900310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Thân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mèm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pic>
          <p:nvPicPr>
            <p:cNvPr id="94" name="Picture 93" descr="D:\1 - TVS\2 - Major Lesson plant\2 - E.Les.plant\3 - G7\8 - Bai 8 - Thuy tuc\image76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31" y="4389253"/>
              <a:ext cx="3030429" cy="2302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D:\1 - TVS\2 - Major Lesson plant\2 - E.Les.plant\3 - G7\13 - Giun dua\giun-dua-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1967" y="4324771"/>
              <a:ext cx="3282395" cy="2486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Phát hiện ra “cứu tinh” cho châu Phi: Có thể tiêu diệt hàng trăm tỷ con châu  chấu | Báo dân sinh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850472"/>
              <a:ext cx="3200400" cy="2246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 descr="D:\1 - TVS\2 - Major Lesson plant\2 - E.Les.plant\3 - G7\18 - Bai 18 - Trai song\1 - Tra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882" y="7817105"/>
              <a:ext cx="3495207" cy="227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609600" y="8270228"/>
            <a:ext cx="2590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phút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14" y="1966463"/>
            <a:ext cx="11382761" cy="71721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4013" y="418084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30863" y="446818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35601" y="418243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5601" y="884968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35601" y="896557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op sand"/>
          <p:cNvSpPr>
            <a:spLocks/>
          </p:cNvSpPr>
          <p:nvPr/>
        </p:nvSpPr>
        <p:spPr bwMode="auto">
          <a:xfrm>
            <a:off x="1048338" y="511588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bottom sand"/>
          <p:cNvSpPr>
            <a:spLocks/>
          </p:cNvSpPr>
          <p:nvPr/>
        </p:nvSpPr>
        <p:spPr bwMode="auto">
          <a:xfrm>
            <a:off x="1035638" y="779082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straight connector"/>
          <p:cNvSpPr>
            <a:spLocks noChangeArrowheads="1"/>
          </p:cNvSpPr>
          <p:nvPr/>
        </p:nvSpPr>
        <p:spPr bwMode="auto">
          <a:xfrm>
            <a:off x="2202451" y="658829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button: start timer"/>
          <p:cNvGrpSpPr/>
          <p:nvPr/>
        </p:nvGrpSpPr>
        <p:grpSpPr>
          <a:xfrm>
            <a:off x="922038" y="2918906"/>
            <a:ext cx="2636838" cy="799962"/>
            <a:chOff x="133270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922038" y="2918906"/>
            <a:ext cx="2636838" cy="799962"/>
            <a:chOff x="4321176" y="185859"/>
            <a:chExt cx="2636838" cy="799962"/>
          </a:xfrm>
        </p:grpSpPr>
        <p:sp>
          <p:nvSpPr>
            <p:cNvPr id="19" name="Rounded Rectangle 18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HẾT THỜI GIAN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487400" y="5186351"/>
            <a:ext cx="4267200" cy="4800600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1676400" y="1866900"/>
            <a:ext cx="14401800" cy="5181600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THUYẾT TRÌNH KẾT QUẢ PHT</a:t>
            </a:r>
          </a:p>
        </p:txBody>
      </p:sp>
    </p:spTree>
    <p:extLst>
      <p:ext uri="{BB962C8B-B14F-4D97-AF65-F5344CB8AC3E}">
        <p14:creationId xmlns:p14="http://schemas.microsoft.com/office/powerpoint/2010/main" val="32536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145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2.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Vai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trò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và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tác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hại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của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868400" y="6362699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72000" y="1328749"/>
            <a:ext cx="9557479" cy="2214551"/>
            <a:chOff x="4572000" y="1328749"/>
            <a:chExt cx="9557479" cy="22145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915400" y="1328749"/>
              <a:ext cx="0" cy="1376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2705100"/>
              <a:ext cx="952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29479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200400" y="3543300"/>
            <a:ext cx="27432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25400" y="3486578"/>
            <a:ext cx="2743200" cy="1219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" y="6314624"/>
            <a:ext cx="12877800" cy="2981613"/>
            <a:chOff x="914400" y="6314624"/>
            <a:chExt cx="12877800" cy="2981613"/>
          </a:xfrm>
        </p:grpSpPr>
        <p:sp>
          <p:nvSpPr>
            <p:cNvPr id="26" name="Rounded Rectangle 25"/>
            <p:cNvSpPr/>
            <p:nvPr/>
          </p:nvSpPr>
          <p:spPr>
            <a:xfrm>
              <a:off x="914400" y="6314624"/>
              <a:ext cx="12877800" cy="298161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7300" y="6599614"/>
              <a:ext cx="12192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i="1" dirty="0" err="1"/>
                <a:t>Dựa</a:t>
              </a:r>
              <a:r>
                <a:rPr lang="en-US" sz="4800" i="1" dirty="0"/>
                <a:t> </a:t>
              </a:r>
              <a:r>
                <a:rPr lang="en-US" sz="4800" i="1" dirty="0" err="1"/>
                <a:t>vào</a:t>
              </a:r>
              <a:r>
                <a:rPr lang="en-US" sz="4800" i="1" dirty="0"/>
                <a:t> </a:t>
              </a:r>
              <a:r>
                <a:rPr lang="en-US" sz="4800" i="1" dirty="0" err="1"/>
                <a:t>những</a:t>
              </a:r>
              <a:r>
                <a:rPr lang="en-US" sz="4800" i="1" dirty="0"/>
                <a:t> </a:t>
              </a:r>
              <a:r>
                <a:rPr lang="en-US" sz="4800" i="1" dirty="0" err="1"/>
                <a:t>kiến</a:t>
              </a:r>
              <a:r>
                <a:rPr lang="en-US" sz="4800" i="1" dirty="0"/>
                <a:t> </a:t>
              </a:r>
              <a:r>
                <a:rPr lang="en-US" sz="4800" i="1" dirty="0" err="1"/>
                <a:t>thức</a:t>
              </a:r>
              <a:r>
                <a:rPr lang="en-US" sz="4800" i="1" dirty="0"/>
                <a:t> </a:t>
              </a:r>
              <a:r>
                <a:rPr lang="en-US" sz="4800" i="1" dirty="0" err="1"/>
                <a:t>vừa</a:t>
              </a:r>
              <a:r>
                <a:rPr lang="en-US" sz="4800" i="1" dirty="0"/>
                <a:t> </a:t>
              </a:r>
              <a:r>
                <a:rPr lang="en-US" sz="4800" i="1" dirty="0" err="1"/>
                <a:t>được</a:t>
              </a:r>
              <a:r>
                <a:rPr lang="en-US" sz="4800" i="1" dirty="0"/>
                <a:t> </a:t>
              </a:r>
              <a:r>
                <a:rPr lang="en-US" sz="4800" i="1" dirty="0" err="1"/>
                <a:t>học</a:t>
              </a:r>
              <a:r>
                <a:rPr lang="en-US" sz="4800" i="1" dirty="0"/>
                <a:t>, </a:t>
              </a:r>
              <a:r>
                <a:rPr lang="en-US" sz="4800" i="1" dirty="0" err="1"/>
                <a:t>em</a:t>
              </a:r>
              <a:r>
                <a:rPr lang="en-US" sz="4800" i="1" dirty="0"/>
                <a:t> </a:t>
              </a:r>
              <a:r>
                <a:rPr lang="en-US" sz="4800" i="1" dirty="0" err="1"/>
                <a:t>hãy</a:t>
              </a:r>
              <a:r>
                <a:rPr lang="en-US" sz="4800" i="1" dirty="0"/>
                <a:t> </a:t>
              </a:r>
              <a:r>
                <a:rPr lang="en-US" sz="4800" i="1" dirty="0" err="1"/>
                <a:t>nêu</a:t>
              </a:r>
              <a:r>
                <a:rPr lang="en-US" sz="4800" i="1" dirty="0"/>
                <a:t> </a:t>
              </a:r>
              <a:r>
                <a:rPr lang="en-US" sz="4800" i="1" dirty="0" err="1"/>
                <a:t>vai</a:t>
              </a:r>
              <a:r>
                <a:rPr lang="en-US" sz="4800" i="1" dirty="0"/>
                <a:t> </a:t>
              </a:r>
              <a:r>
                <a:rPr lang="en-US" sz="4800" i="1" dirty="0" err="1"/>
                <a:t>trò</a:t>
              </a:r>
              <a:r>
                <a:rPr lang="en-US" sz="4800" i="1" dirty="0"/>
                <a:t> </a:t>
              </a:r>
              <a:r>
                <a:rPr lang="en-US" sz="4800" i="1" dirty="0" err="1"/>
                <a:t>và</a:t>
              </a:r>
              <a:r>
                <a:rPr lang="en-US" sz="4800" i="1" dirty="0"/>
                <a:t> </a:t>
              </a:r>
              <a:r>
                <a:rPr lang="en-US" sz="4800" i="1" dirty="0" err="1"/>
                <a:t>tác</a:t>
              </a:r>
              <a:r>
                <a:rPr lang="en-US" sz="4800" i="1" dirty="0"/>
                <a:t> </a:t>
              </a:r>
              <a:r>
                <a:rPr lang="en-US" sz="4800" i="1" dirty="0" err="1"/>
                <a:t>hại</a:t>
              </a:r>
              <a:r>
                <a:rPr lang="en-US" sz="4800" i="1" dirty="0"/>
                <a:t> </a:t>
              </a:r>
              <a:r>
                <a:rPr lang="en-US" sz="4800" i="1" dirty="0" err="1"/>
                <a:t>của</a:t>
              </a:r>
              <a:r>
                <a:rPr lang="en-US" sz="4800" i="1" dirty="0"/>
                <a:t> </a:t>
              </a:r>
              <a:r>
                <a:rPr lang="en-US" sz="4800" i="1" dirty="0" err="1"/>
                <a:t>Động</a:t>
              </a:r>
              <a:r>
                <a:rPr lang="en-US" sz="4800" i="1" dirty="0"/>
                <a:t> </a:t>
              </a:r>
              <a:r>
                <a:rPr lang="en-US" sz="4800" i="1" dirty="0" err="1"/>
                <a:t>vật</a:t>
              </a:r>
              <a:r>
                <a:rPr lang="en-US" sz="4800" i="1" dirty="0"/>
                <a:t> </a:t>
              </a:r>
              <a:r>
                <a:rPr lang="en-US" sz="4800" i="1" dirty="0" err="1"/>
                <a:t>không</a:t>
              </a:r>
              <a:r>
                <a:rPr lang="en-US" sz="4800" i="1" dirty="0"/>
                <a:t> </a:t>
              </a:r>
              <a:r>
                <a:rPr lang="en-US" sz="4800" i="1" dirty="0" err="1"/>
                <a:t>xương</a:t>
              </a:r>
              <a:r>
                <a:rPr lang="en-US" sz="4800" i="1" dirty="0"/>
                <a:t> </a:t>
              </a:r>
              <a:r>
                <a:rPr lang="en-US" sz="4800" i="1" dirty="0" err="1"/>
                <a:t>sống</a:t>
              </a:r>
              <a:r>
                <a:rPr lang="en-US" sz="4800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57150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093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CỦNG CỐ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1353800" y="5981700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694166"/>
            <a:ext cx="51339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2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261</Words>
  <PresentationFormat>Custom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Comic Sans MS</vt:lpstr>
      <vt:lpstr>Arial</vt:lpstr>
      <vt:lpstr>Times New Roman</vt:lpstr>
      <vt:lpstr>DM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2021-05-26T07:05:26Z</dcterms:modified>
  <dc:identifier>DAEfcp1razc</dc:identifier>
</cp:coreProperties>
</file>