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30"/>
  </p:notesMasterIdLst>
  <p:sldIdLst>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64" d="100"/>
          <a:sy n="64" d="100"/>
        </p:scale>
        <p:origin x="72" y="456"/>
      </p:cViewPr>
      <p:guideLst>
        <p:guide pos="416"/>
        <p:guide pos="7256"/>
        <p:guide orient="horz" pos="648"/>
        <p:guide orient="horz" pos="712"/>
        <p:guide orient="horz" pos="3928"/>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9D5B0-129E-4192-975A-6B9EC03B325D}" type="datetimeFigureOut">
              <a:rPr lang="en-US" smtClean="0"/>
              <a:t>15/1/2022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353FC-F602-4333-AB7E-8D0FCAE262F1}" type="slidenum">
              <a:rPr lang="en-US" smtClean="0"/>
              <a:t>‹#›</a:t>
            </a:fld>
            <a:endParaRPr lang="en-US"/>
          </a:p>
        </p:txBody>
      </p:sp>
    </p:spTree>
    <p:extLst>
      <p:ext uri="{BB962C8B-B14F-4D97-AF65-F5344CB8AC3E}">
        <p14:creationId xmlns:p14="http://schemas.microsoft.com/office/powerpoint/2010/main" val="289754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780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355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07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9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19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91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667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15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2" descr="D:\ISS\Linh tinh\FOOTER O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66706"/>
            <a:ext cx="12230888" cy="19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91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2342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694274"/>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76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11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35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44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748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6" y="6667524"/>
            <a:ext cx="12188888" cy="190476"/>
          </a:xfrm>
          <a:prstGeom prst="rect">
            <a:avLst/>
          </a:prstGeom>
        </p:spPr>
      </p:pic>
      <p:pic>
        <p:nvPicPr>
          <p:cNvPr id="13"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8316" y="-16363"/>
            <a:ext cx="12172890" cy="71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userDrawn="1"/>
        </p:nvGrpSpPr>
        <p:grpSpPr>
          <a:xfrm>
            <a:off x="1003133" y="56071"/>
            <a:ext cx="6239391" cy="743402"/>
            <a:chOff x="2006526" y="112141"/>
            <a:chExt cx="12480408" cy="1486803"/>
          </a:xfrm>
        </p:grpSpPr>
        <p:sp>
          <p:nvSpPr>
            <p:cNvPr id="18" name="TextBox 17"/>
            <p:cNvSpPr txBox="1"/>
            <p:nvPr userDrawn="1"/>
          </p:nvSpPr>
          <p:spPr>
            <a:xfrm>
              <a:off x="2006526" y="112141"/>
              <a:ext cx="1142129" cy="825867"/>
            </a:xfrm>
            <a:prstGeom prst="rect">
              <a:avLst/>
            </a:prstGeom>
            <a:noFill/>
          </p:spPr>
          <p:txBody>
            <a:bodyPr wrap="none" rtlCol="0">
              <a:spAutoFit/>
            </a:bodyPr>
            <a:lstStyle/>
            <a:p>
              <a:pPr marL="0" marR="0" lvl="0" indent="0" algn="ctr" defTabSz="1088421" rtl="0" eaLnBrk="1" fontAlgn="auto" latinLnBrk="0" hangingPunct="1">
                <a:lnSpc>
                  <a:spcPts val="25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AvantGarde-Demi" pitchFamily="18" charset="0"/>
                  <a:ea typeface="AvantGarde-Demi" pitchFamily="18" charset="0"/>
                  <a:cs typeface="AvantGarde-Demi" pitchFamily="18" charset="0"/>
                </a:rPr>
                <a:t>LỚP</a:t>
              </a:r>
            </a:p>
          </p:txBody>
        </p:sp>
        <p:sp>
          <p:nvSpPr>
            <p:cNvPr id="19" name="Rectangle 18"/>
            <p:cNvSpPr/>
            <p:nvPr userDrawn="1"/>
          </p:nvSpPr>
          <p:spPr>
            <a:xfrm>
              <a:off x="2043489" y="583537"/>
              <a:ext cx="1036317" cy="1015405"/>
            </a:xfrm>
            <a:prstGeom prst="rect">
              <a:avLst/>
            </a:prstGeom>
          </p:spPr>
          <p:txBody>
            <a:bodyPr wrap="none">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699" b="0" i="0" u="none" strike="noStrike" kern="1200" cap="none" spc="0" normalizeH="0" baseline="0" noProof="0" smtClean="0">
                  <a:ln>
                    <a:noFill/>
                  </a:ln>
                  <a:solidFill>
                    <a:prstClr val="white"/>
                  </a:solidFill>
                  <a:effectLst/>
                  <a:uLnTx/>
                  <a:uFillTx/>
                  <a:latin typeface="AvantGarde-Demi" pitchFamily="18" charset="0"/>
                  <a:ea typeface="AvantGarde-Demi" pitchFamily="18" charset="0"/>
                  <a:cs typeface="AvantGarde-Demi" pitchFamily="18" charset="0"/>
                </a:rPr>
                <a:t>11</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p:cNvSpPr/>
            <p:nvPr userDrawn="1"/>
          </p:nvSpPr>
          <p:spPr>
            <a:xfrm>
              <a:off x="3278188" y="218183"/>
              <a:ext cx="2209800" cy="1169549"/>
            </a:xfrm>
            <a:prstGeom prst="rect">
              <a:avLst/>
            </a:prstGeom>
          </p:spPr>
          <p:txBody>
            <a:bodyPr wrap="square">
              <a:spAutoFit/>
            </a:bodyPr>
            <a:lstStyle/>
            <a:p>
              <a:pPr marL="0" marR="0" lvl="0" indent="0" algn="ctr" defTabSz="108842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white"/>
                  </a:solidFill>
                  <a:effectLst/>
                  <a:uLnTx/>
                  <a:uFillTx/>
                  <a:latin typeface="AvantGarde-Demi" pitchFamily="18" charset="0"/>
                  <a:ea typeface="AvantGarde-Demi" pitchFamily="18" charset="0"/>
                  <a:cs typeface="AvantGarde-Demi" pitchFamily="18" charset="0"/>
                </a:rPr>
                <a:t>Văn</a:t>
              </a:r>
              <a:r>
                <a:rPr kumimoji="0" lang="en-US" sz="1600" b="1" i="0" u="none" strike="noStrike" kern="1200" cap="none" spc="0" normalizeH="0" baseline="0" noProof="0" dirty="0" smtClean="0">
                  <a:ln>
                    <a:noFill/>
                  </a:ln>
                  <a:solidFill>
                    <a:prstClr val="white"/>
                  </a:solidFill>
                  <a:effectLst/>
                  <a:uLnTx/>
                  <a:uFillTx/>
                  <a:latin typeface="AvantGarde-Demi" pitchFamily="18" charset="0"/>
                  <a:ea typeface="AvantGarde-Demi" pitchFamily="18" charset="0"/>
                  <a:cs typeface="AvantGarde-Demi" pitchFamily="18" charset="0"/>
                </a:rPr>
                <a:t> </a:t>
              </a:r>
              <a:r>
                <a:rPr kumimoji="0" lang="en-US" sz="1600" b="1" i="0" u="none" strike="noStrike" kern="1200" cap="none" spc="0" normalizeH="0" baseline="0" noProof="0" dirty="0" err="1" smtClean="0">
                  <a:ln>
                    <a:noFill/>
                  </a:ln>
                  <a:solidFill>
                    <a:prstClr val="white"/>
                  </a:solidFill>
                  <a:effectLst/>
                  <a:uLnTx/>
                  <a:uFillTx/>
                  <a:latin typeface="AvantGarde-Demi" pitchFamily="18" charset="0"/>
                  <a:ea typeface="AvantGarde-Demi" pitchFamily="18" charset="0"/>
                  <a:cs typeface="AvantGarde-Demi" pitchFamily="18" charset="0"/>
                </a:rPr>
                <a:t>học</a:t>
              </a:r>
              <a:endParaRPr kumimoji="0" lang="en-US" sz="1600" b="1" i="0" u="none" strike="noStrike" kern="1200" cap="none" spc="0" normalizeH="0" baseline="0" noProof="0" dirty="0" smtClean="0">
                <a:ln>
                  <a:noFill/>
                </a:ln>
                <a:solidFill>
                  <a:prstClr val="white"/>
                </a:solidFill>
                <a:effectLst/>
                <a:uLnTx/>
                <a:uFillTx/>
                <a:latin typeface="AvantGarde-Demi" pitchFamily="18" charset="0"/>
                <a:ea typeface="AvantGarde-Demi" pitchFamily="18" charset="0"/>
                <a:cs typeface="AvantGarde-Demi" pitchFamily="18" charset="0"/>
              </a:endParaRPr>
            </a:p>
            <a:p>
              <a:pPr marL="0" marR="0" lvl="0" indent="0" algn="ctr" defTabSz="108842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white"/>
                  </a:solidFill>
                  <a:effectLst/>
                  <a:uLnTx/>
                  <a:uFillTx/>
                  <a:latin typeface="AvantGarde-Demi" pitchFamily="18" charset="0"/>
                  <a:ea typeface="AvantGarde-Demi" pitchFamily="18" charset="0"/>
                  <a:cs typeface="AvantGarde-Demi" pitchFamily="18" charset="0"/>
                </a:rPr>
                <a:t>Việt</a:t>
              </a:r>
              <a:r>
                <a:rPr kumimoji="0" lang="en-US" sz="1600" b="1" i="0" u="none" strike="noStrike" kern="1200" cap="none" spc="0" normalizeH="0" baseline="0" noProof="0" dirty="0" smtClean="0">
                  <a:ln>
                    <a:noFill/>
                  </a:ln>
                  <a:solidFill>
                    <a:prstClr val="white"/>
                  </a:solidFill>
                  <a:effectLst/>
                  <a:uLnTx/>
                  <a:uFillTx/>
                  <a:latin typeface="AvantGarde-Demi" pitchFamily="18" charset="0"/>
                  <a:ea typeface="AvantGarde-Demi" pitchFamily="18" charset="0"/>
                  <a:cs typeface="AvantGarde-Demi" pitchFamily="18" charset="0"/>
                </a:rPr>
                <a:t> Nam</a:t>
              </a:r>
              <a:endParaRPr kumimoji="0" lang="en-US" sz="1600" b="1" i="0" u="none" strike="noStrike" kern="1200" cap="none" spc="0" normalizeH="0" baseline="0" noProof="0" dirty="0">
                <a:ln>
                  <a:noFill/>
                </a:ln>
                <a:solidFill>
                  <a:prstClr val="white"/>
                </a:solidFill>
                <a:effectLst/>
                <a:uLnTx/>
                <a:uFillTx/>
                <a:latin typeface="AvantGarde-Demi" pitchFamily="18" charset="0"/>
                <a:ea typeface="AvantGarde-Demi" pitchFamily="18" charset="0"/>
                <a:cs typeface="AvantGarde-Demi" pitchFamily="18" charset="0"/>
              </a:endParaRPr>
            </a:p>
          </p:txBody>
        </p:sp>
        <p:sp>
          <p:nvSpPr>
            <p:cNvPr id="22" name="TextBox 21"/>
            <p:cNvSpPr txBox="1"/>
            <p:nvPr userDrawn="1"/>
          </p:nvSpPr>
          <p:spPr>
            <a:xfrm>
              <a:off x="9542626" y="306539"/>
              <a:ext cx="4944308" cy="1292405"/>
            </a:xfrm>
            <a:prstGeom prst="rect">
              <a:avLst/>
            </a:prstGeom>
            <a:noFill/>
          </p:spPr>
          <p:txBody>
            <a:bodyPr wrap="none" rtlCol="0">
              <a:spAutoFit/>
            </a:bodyPr>
            <a:lstStyle/>
            <a:p>
              <a:pPr marL="0" marR="0" lvl="0" indent="0" algn="ctr" defTabSz="1088421" rtl="0" eaLnBrk="1" fontAlgn="auto" latinLnBrk="0" hangingPunct="1">
                <a:lnSpc>
                  <a:spcPct val="100000"/>
                </a:lnSpc>
                <a:spcBef>
                  <a:spcPts val="0"/>
                </a:spcBef>
                <a:spcAft>
                  <a:spcPts val="0"/>
                </a:spcAft>
                <a:buClrTx/>
                <a:buSzTx/>
                <a:buFontTx/>
                <a:buNone/>
                <a:tabLst/>
                <a:defRPr/>
              </a:pPr>
              <a:r>
                <a:rPr kumimoji="0" lang="en-US" sz="3599" b="0" i="0" u="none" strike="noStrike" kern="1200" cap="none" spc="0" normalizeH="0" baseline="0" noProof="0" dirty="0" smtClean="0">
                  <a:ln>
                    <a:noFill/>
                  </a:ln>
                  <a:solidFill>
                    <a:prstClr val="white"/>
                  </a:solidFill>
                  <a:effectLst/>
                  <a:uLnTx/>
                  <a:uFillTx/>
                  <a:latin typeface="AvantGarde-Demi" pitchFamily="18" charset="0"/>
                  <a:ea typeface="AvantGarde-Demi" pitchFamily="18" charset="0"/>
                  <a:cs typeface="AvantGarde-Demi" pitchFamily="18" charset="0"/>
                </a:rPr>
                <a:t>CHIỀU TỐI</a:t>
              </a:r>
              <a:endParaRPr kumimoji="0" lang="en-US" sz="3599" b="0" i="0" u="none" strike="noStrike" kern="1200" cap="none" spc="0" normalizeH="0" baseline="0" noProof="0" dirty="0">
                <a:ln>
                  <a:noFill/>
                </a:ln>
                <a:solidFill>
                  <a:prstClr val="white"/>
                </a:solidFill>
                <a:effectLst/>
                <a:uLnTx/>
                <a:uFillTx/>
                <a:latin typeface="AvantGarde-Demi" pitchFamily="18" charset="0"/>
                <a:ea typeface="AvantGarde-Demi" pitchFamily="18" charset="0"/>
                <a:cs typeface="AvantGarde-Demi" pitchFamily="18" charset="0"/>
              </a:endParaRPr>
            </a:p>
          </p:txBody>
        </p:sp>
      </p:grpSp>
    </p:spTree>
    <p:extLst>
      <p:ext uri="{BB962C8B-B14F-4D97-AF65-F5344CB8AC3E}">
        <p14:creationId xmlns:p14="http://schemas.microsoft.com/office/powerpoint/2010/main" val="280439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1088421" rtl="0" eaLnBrk="1" latinLnBrk="0" hangingPunct="1">
        <a:spcBef>
          <a:spcPct val="0"/>
        </a:spcBef>
        <a:buNone/>
        <a:defRPr sz="5249"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6597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9" y="446"/>
            <a:ext cx="12206542" cy="688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AU" sz="2150">
              <a:solidFill>
                <a:prstClr val="white"/>
              </a:solidFill>
              <a:latin typeface="Calibri"/>
            </a:endParaRPr>
          </a:p>
        </p:txBody>
      </p:sp>
      <p:pic>
        <p:nvPicPr>
          <p:cNvPr id="51" name="Picture 2" descr="C:\Users\USER\Desktop\Untitled-1.1.jpg"/>
          <p:cNvPicPr>
            <a:picLocks noChangeAspect="1" noChangeArrowheads="1"/>
          </p:cNvPicPr>
          <p:nvPr/>
        </p:nvPicPr>
        <p:blipFill rotWithShape="1">
          <a:blip r:embed="rId4">
            <a:extLst>
              <a:ext uri="{28A0092B-C50C-407E-A947-70E740481C1C}">
                <a14:useLocalDpi xmlns:a14="http://schemas.microsoft.com/office/drawing/2010/main" val="0"/>
              </a:ext>
            </a:extLst>
          </a:blip>
          <a:srcRect t="12652"/>
          <a:stretch/>
        </p:blipFill>
        <p:spPr bwMode="auto">
          <a:xfrm>
            <a:off x="2427531" y="2077122"/>
            <a:ext cx="9773835" cy="4802201"/>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46530" y="14861"/>
            <a:ext cx="12183980" cy="688286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15000"/>
              </a:lnSpc>
              <a:spcAft>
                <a:spcPts val="0"/>
              </a:spcAft>
            </a:pPr>
            <a:endParaRPr lang="en-US" sz="4400" dirty="0">
              <a:effectLst/>
              <a:latin typeface="Times New Roman" panose="02020603050405020304" pitchFamily="18" charset="0"/>
              <a:ea typeface="Times New Roman" panose="02020603050405020304" pitchFamily="18" charset="0"/>
            </a:endParaRPr>
          </a:p>
        </p:txBody>
      </p:sp>
      <p:sp>
        <p:nvSpPr>
          <p:cNvPr id="57" name="Freeform 51"/>
          <p:cNvSpPr>
            <a:spLocks/>
          </p:cNvSpPr>
          <p:nvPr/>
        </p:nvSpPr>
        <p:spPr bwMode="auto">
          <a:xfrm>
            <a:off x="-69705" y="14861"/>
            <a:ext cx="4867396" cy="6857901"/>
          </a:xfrm>
          <a:custGeom>
            <a:avLst/>
            <a:gdLst>
              <a:gd name="T0" fmla="*/ 3066 w 3066"/>
              <a:gd name="T1" fmla="*/ 0 h 4320"/>
              <a:gd name="T2" fmla="*/ 3054 w 3066"/>
              <a:gd name="T3" fmla="*/ 0 h 4320"/>
              <a:gd name="T4" fmla="*/ 2984 w 3066"/>
              <a:gd name="T5" fmla="*/ 0 h 4320"/>
              <a:gd name="T6" fmla="*/ 2729 w 3066"/>
              <a:gd name="T7" fmla="*/ 0 h 4320"/>
              <a:gd name="T8" fmla="*/ 0 w 3066"/>
              <a:gd name="T9" fmla="*/ 0 h 4320"/>
              <a:gd name="T10" fmla="*/ 0 w 3066"/>
              <a:gd name="T11" fmla="*/ 4320 h 4320"/>
              <a:gd name="T12" fmla="*/ 1787 w 3066"/>
              <a:gd name="T13" fmla="*/ 4320 h 4320"/>
              <a:gd name="T14" fmla="*/ 1857 w 3066"/>
              <a:gd name="T15" fmla="*/ 4320 h 4320"/>
              <a:gd name="T16" fmla="*/ 2072 w 3066"/>
              <a:gd name="T17" fmla="*/ 4320 h 4320"/>
              <a:gd name="T18" fmla="*/ 1824 w 3066"/>
              <a:gd name="T19" fmla="*/ 2776 h 4320"/>
              <a:gd name="T20" fmla="*/ 1891 w 3066"/>
              <a:gd name="T21" fmla="*/ 1962 h 4320"/>
              <a:gd name="T22" fmla="*/ 1891 w 3066"/>
              <a:gd name="T23" fmla="*/ 1962 h 4320"/>
              <a:gd name="T24" fmla="*/ 1891 w 3066"/>
              <a:gd name="T25" fmla="*/ 1962 h 4320"/>
              <a:gd name="T26" fmla="*/ 3066 w 3066"/>
              <a:gd name="T2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6" h="4320">
                <a:moveTo>
                  <a:pt x="3066" y="0"/>
                </a:moveTo>
                <a:cubicBezTo>
                  <a:pt x="3054" y="0"/>
                  <a:pt x="3054" y="0"/>
                  <a:pt x="3054" y="0"/>
                </a:cubicBezTo>
                <a:cubicBezTo>
                  <a:pt x="2984" y="0"/>
                  <a:pt x="2984" y="0"/>
                  <a:pt x="2984" y="0"/>
                </a:cubicBezTo>
                <a:cubicBezTo>
                  <a:pt x="2729" y="0"/>
                  <a:pt x="2729" y="0"/>
                  <a:pt x="2729" y="0"/>
                </a:cubicBezTo>
                <a:cubicBezTo>
                  <a:pt x="0" y="0"/>
                  <a:pt x="0" y="0"/>
                  <a:pt x="0" y="0"/>
                </a:cubicBezTo>
                <a:cubicBezTo>
                  <a:pt x="0" y="4320"/>
                  <a:pt x="0" y="4320"/>
                  <a:pt x="0" y="4320"/>
                </a:cubicBezTo>
                <a:cubicBezTo>
                  <a:pt x="1787" y="4320"/>
                  <a:pt x="1787" y="4320"/>
                  <a:pt x="1787" y="4320"/>
                </a:cubicBezTo>
                <a:cubicBezTo>
                  <a:pt x="1857" y="4320"/>
                  <a:pt x="1857" y="4320"/>
                  <a:pt x="1857" y="4320"/>
                </a:cubicBezTo>
                <a:cubicBezTo>
                  <a:pt x="2072" y="4320"/>
                  <a:pt x="2072" y="4320"/>
                  <a:pt x="2072" y="4320"/>
                </a:cubicBezTo>
                <a:cubicBezTo>
                  <a:pt x="1913" y="3847"/>
                  <a:pt x="1824" y="3325"/>
                  <a:pt x="1824" y="2776"/>
                </a:cubicBezTo>
                <a:cubicBezTo>
                  <a:pt x="1824" y="2497"/>
                  <a:pt x="1847" y="2224"/>
                  <a:pt x="1891" y="1962"/>
                </a:cubicBezTo>
                <a:cubicBezTo>
                  <a:pt x="1891" y="1962"/>
                  <a:pt x="1891" y="1962"/>
                  <a:pt x="1891" y="1962"/>
                </a:cubicBezTo>
                <a:cubicBezTo>
                  <a:pt x="1891" y="1962"/>
                  <a:pt x="1891" y="1962"/>
                  <a:pt x="1891" y="1962"/>
                </a:cubicBezTo>
                <a:cubicBezTo>
                  <a:pt x="2115" y="1154"/>
                  <a:pt x="2538" y="468"/>
                  <a:pt x="3066" y="0"/>
                </a:cubicBezTo>
                <a:close/>
              </a:path>
            </a:pathLst>
          </a:custGeom>
          <a:solidFill>
            <a:srgbClr val="FFFFFF"/>
          </a:solidFill>
          <a:ln>
            <a:noFill/>
          </a:ln>
          <a:effectLst>
            <a:outerShdw blurRad="6350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150" dirty="0">
              <a:solidFill>
                <a:prstClr val="black"/>
              </a:solidFill>
              <a:latin typeface="Calibri"/>
            </a:endParaRPr>
          </a:p>
        </p:txBody>
      </p:sp>
      <p:pic>
        <p:nvPicPr>
          <p:cNvPr id="37"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2" y="-12431"/>
            <a:ext cx="4877085" cy="6882862"/>
          </a:xfrm>
          <a:custGeom>
            <a:avLst/>
            <a:gdLst>
              <a:gd name="connsiteX0" fmla="*/ 1463162 w 4877085"/>
              <a:gd name="connsiteY0" fmla="*/ 1585578 h 6882862"/>
              <a:gd name="connsiteX1" fmla="*/ 196493 w 4877085"/>
              <a:gd name="connsiteY1" fmla="*/ 2844925 h 6882862"/>
              <a:gd name="connsiteX2" fmla="*/ 1463162 w 4877085"/>
              <a:gd name="connsiteY2" fmla="*/ 4104272 h 6882862"/>
              <a:gd name="connsiteX3" fmla="*/ 2729831 w 4877085"/>
              <a:gd name="connsiteY3" fmla="*/ 2844925 h 6882862"/>
              <a:gd name="connsiteX4" fmla="*/ 1463162 w 4877085"/>
              <a:gd name="connsiteY4" fmla="*/ 1585578 h 6882862"/>
              <a:gd name="connsiteX5" fmla="*/ 0 w 4877085"/>
              <a:gd name="connsiteY5" fmla="*/ 0 h 6882862"/>
              <a:gd name="connsiteX6" fmla="*/ 4877085 w 4877085"/>
              <a:gd name="connsiteY6" fmla="*/ 0 h 6882862"/>
              <a:gd name="connsiteX7" fmla="*/ 4877085 w 4877085"/>
              <a:gd name="connsiteY7" fmla="*/ 6882862 h 6882862"/>
              <a:gd name="connsiteX8" fmla="*/ 0 w 4877085"/>
              <a:gd name="connsiteY8" fmla="*/ 6882862 h 688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085" h="6882862">
                <a:moveTo>
                  <a:pt x="1463162" y="1585578"/>
                </a:moveTo>
                <a:cubicBezTo>
                  <a:pt x="763600" y="1585578"/>
                  <a:pt x="196493" y="2149407"/>
                  <a:pt x="196493" y="2844925"/>
                </a:cubicBezTo>
                <a:cubicBezTo>
                  <a:pt x="196493" y="3540443"/>
                  <a:pt x="763600" y="4104272"/>
                  <a:pt x="1463162" y="4104272"/>
                </a:cubicBezTo>
                <a:cubicBezTo>
                  <a:pt x="2162724" y="4104272"/>
                  <a:pt x="2729831" y="3540443"/>
                  <a:pt x="2729831" y="2844925"/>
                </a:cubicBezTo>
                <a:cubicBezTo>
                  <a:pt x="2729831" y="2149407"/>
                  <a:pt x="2162724" y="1585578"/>
                  <a:pt x="1463162" y="1585578"/>
                </a:cubicBezTo>
                <a:close/>
                <a:moveTo>
                  <a:pt x="0" y="0"/>
                </a:moveTo>
                <a:lnTo>
                  <a:pt x="4877085" y="0"/>
                </a:lnTo>
                <a:lnTo>
                  <a:pt x="4877085" y="6882862"/>
                </a:lnTo>
                <a:lnTo>
                  <a:pt x="0" y="6882862"/>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7526630" y="1207705"/>
            <a:ext cx="844144" cy="423193"/>
          </a:xfrm>
          <a:prstGeom prst="rect">
            <a:avLst/>
          </a:prstGeom>
          <a:noFill/>
        </p:spPr>
        <p:txBody>
          <a:bodyPr wrap="square" rtlCol="0">
            <a:spAutoFit/>
          </a:bodyPr>
          <a:lstStyle/>
          <a:p>
            <a:pPr algn="ctr" defTabSz="1088421"/>
            <a:r>
              <a:rPr lang="en-US" sz="2150" dirty="0">
                <a:solidFill>
                  <a:srgbClr val="CDC25B"/>
                </a:solidFill>
                <a:latin typeface="AvantGarde" pitchFamily="2" charset="0"/>
                <a:ea typeface="AvantGarde" pitchFamily="2" charset="0"/>
                <a:cs typeface="AvantGarde" pitchFamily="2" charset="0"/>
              </a:rPr>
              <a:t>LỚP</a:t>
            </a:r>
            <a:endParaRPr lang="en-US" sz="2150" dirty="0">
              <a:solidFill>
                <a:srgbClr val="CDC25B"/>
              </a:solidFill>
              <a:latin typeface="AvantGarde" pitchFamily="2" charset="0"/>
              <a:ea typeface="AvantGarde" pitchFamily="2" charset="0"/>
              <a:cs typeface="AvantGarde" pitchFamily="2" charset="0"/>
            </a:endParaRPr>
          </a:p>
        </p:txBody>
      </p:sp>
      <p:sp>
        <p:nvSpPr>
          <p:cNvPr id="48" name="TextBox 47"/>
          <p:cNvSpPr txBox="1"/>
          <p:nvPr/>
        </p:nvSpPr>
        <p:spPr>
          <a:xfrm>
            <a:off x="7986409" y="1426509"/>
            <a:ext cx="460383" cy="707758"/>
          </a:xfrm>
          <a:prstGeom prst="rect">
            <a:avLst/>
          </a:prstGeom>
          <a:noFill/>
        </p:spPr>
        <p:txBody>
          <a:bodyPr wrap="none" rtlCol="0">
            <a:spAutoFit/>
          </a:bodyPr>
          <a:lstStyle/>
          <a:p>
            <a:pPr algn="ctr" defTabSz="1088421"/>
            <a:r>
              <a:rPr lang="en-US" sz="3999" dirty="0">
                <a:solidFill>
                  <a:srgbClr val="CDC25B"/>
                </a:solidFill>
                <a:latin typeface="AvantGarde" pitchFamily="2" charset="0"/>
                <a:ea typeface="AvantGarde" pitchFamily="2" charset="0"/>
                <a:cs typeface="AvantGarde" pitchFamily="2" charset="0"/>
              </a:rPr>
              <a:t>6</a:t>
            </a:r>
            <a:endParaRPr lang="en-US" sz="3999" dirty="0">
              <a:solidFill>
                <a:srgbClr val="CDC25B"/>
              </a:solidFill>
              <a:latin typeface="AvantGarde" pitchFamily="2" charset="0"/>
              <a:ea typeface="AvantGarde" pitchFamily="2" charset="0"/>
              <a:cs typeface="AvantGarde" pitchFamily="2" charset="0"/>
            </a:endParaRPr>
          </a:p>
        </p:txBody>
      </p:sp>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0866" y="2232504"/>
            <a:ext cx="4724035" cy="49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9226" y="861560"/>
            <a:ext cx="1278577" cy="127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3021" y="2377766"/>
            <a:ext cx="2218877" cy="707886"/>
          </a:xfrm>
          <a:prstGeom prst="rect">
            <a:avLst/>
          </a:prstGeom>
          <a:noFill/>
        </p:spPr>
        <p:txBody>
          <a:bodyPr wrap="none" rtlCol="0">
            <a:spAutoFit/>
          </a:bodyPr>
          <a:lstStyle/>
          <a:p>
            <a:pPr algn="ctr"/>
            <a:r>
              <a:rPr lang="en-US" sz="2000" b="1" dirty="0" smtClean="0">
                <a:solidFill>
                  <a:schemeClr val="accent6">
                    <a:lumMod val="75000"/>
                  </a:schemeClr>
                </a:solidFill>
                <a:latin typeface="Chiller" panose="04020404031007020602" pitchFamily="82" charset="0"/>
              </a:rPr>
              <a:t>NGỮ </a:t>
            </a:r>
            <a:r>
              <a:rPr lang="en-US" sz="2000" b="1" dirty="0" smtClean="0">
                <a:solidFill>
                  <a:schemeClr val="accent6">
                    <a:lumMod val="75000"/>
                  </a:schemeClr>
                </a:solidFill>
                <a:latin typeface="Chiller" panose="04020404031007020602" pitchFamily="82" charset="0"/>
                <a:cs typeface="Times New Roman" panose="02020603050405020304" pitchFamily="18" charset="0"/>
              </a:rPr>
              <a:t>VĂN</a:t>
            </a:r>
            <a:r>
              <a:rPr lang="en-US" sz="2000" b="1" dirty="0" smtClean="0">
                <a:solidFill>
                  <a:schemeClr val="accent6">
                    <a:lumMod val="75000"/>
                  </a:schemeClr>
                </a:solidFill>
                <a:latin typeface="Chiller" panose="04020404031007020602" pitchFamily="82" charset="0"/>
              </a:rPr>
              <a:t> 6</a:t>
            </a:r>
          </a:p>
          <a:p>
            <a:r>
              <a:rPr lang="en-US" sz="2000" b="1" dirty="0" smtClean="0">
                <a:solidFill>
                  <a:schemeClr val="accent6">
                    <a:lumMod val="75000"/>
                  </a:schemeClr>
                </a:solidFill>
                <a:latin typeface="Chiller" panose="04020404031007020602" pitchFamily="82" charset="0"/>
              </a:rPr>
              <a:t>CHÂN TRỜI SÁNG TẠO</a:t>
            </a:r>
            <a:endParaRPr lang="en-US" sz="2000" b="1" dirty="0">
              <a:solidFill>
                <a:schemeClr val="accent6">
                  <a:lumMod val="75000"/>
                </a:schemeClr>
              </a:solidFill>
              <a:latin typeface="Chiller" panose="04020404031007020602" pitchFamily="82" charset="0"/>
            </a:endParaRPr>
          </a:p>
        </p:txBody>
      </p:sp>
      <p:pic>
        <p:nvPicPr>
          <p:cNvPr id="5" name="Picture 4"/>
          <p:cNvPicPr>
            <a:picLocks noChangeAspect="1"/>
          </p:cNvPicPr>
          <p:nvPr/>
        </p:nvPicPr>
        <p:blipFill>
          <a:blip r:embed="rId8"/>
          <a:stretch>
            <a:fillRect/>
          </a:stretch>
        </p:blipFill>
        <p:spPr>
          <a:xfrm>
            <a:off x="4050366" y="2599663"/>
            <a:ext cx="7108552" cy="1176630"/>
          </a:xfrm>
          <a:prstGeom prst="rect">
            <a:avLst/>
          </a:prstGeom>
        </p:spPr>
      </p:pic>
    </p:spTree>
    <p:custDataLst>
      <p:tags r:id="rId1"/>
    </p:custDataLst>
    <p:extLst>
      <p:ext uri="{BB962C8B-B14F-4D97-AF65-F5344CB8AC3E}">
        <p14:creationId xmlns:p14="http://schemas.microsoft.com/office/powerpoint/2010/main" val="3254817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ÔN TẬP KĨ NĂNG ĐỌC – VIẾT- NÓI VÀ NGHE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962329"/>
            <a:ext cx="1213794" cy="587853"/>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Câu</a:t>
            </a:r>
            <a:r>
              <a:rPr lang="en-US" sz="2800" b="1" u="sng" dirty="0" smtClean="0">
                <a:solidFill>
                  <a:srgbClr val="0070C0"/>
                </a:solidFill>
                <a:effectLst/>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933487082"/>
              </p:ext>
            </p:extLst>
          </p:nvPr>
        </p:nvGraphicFramePr>
        <p:xfrm>
          <a:off x="660400" y="1572823"/>
          <a:ext cx="10858500" cy="4867910"/>
        </p:xfrm>
        <a:graphic>
          <a:graphicData uri="http://schemas.openxmlformats.org/drawingml/2006/table">
            <a:tbl>
              <a:tblPr firstRow="1" firstCol="1" bandRow="1"/>
              <a:tblGrid>
                <a:gridCol w="6340007">
                  <a:extLst>
                    <a:ext uri="{9D8B030D-6E8A-4147-A177-3AD203B41FA5}">
                      <a16:colId xmlns:a16="http://schemas.microsoft.com/office/drawing/2014/main" val="2557098307"/>
                    </a:ext>
                  </a:extLst>
                </a:gridCol>
                <a:gridCol w="4518493">
                  <a:extLst>
                    <a:ext uri="{9D8B030D-6E8A-4147-A177-3AD203B41FA5}">
                      <a16:colId xmlns:a16="http://schemas.microsoft.com/office/drawing/2014/main" val="928606244"/>
                    </a:ext>
                  </a:extLst>
                </a:gridCol>
              </a:tblGrid>
              <a:tr h="0">
                <a:tc gridSpan="2">
                  <a:txBody>
                    <a:bodyPr/>
                    <a:lstStyle/>
                    <a:p>
                      <a:pPr>
                        <a:lnSpc>
                          <a:spcPct val="115000"/>
                        </a:lnSpc>
                        <a:spcAft>
                          <a:spcPts val="0"/>
                        </a:spcAft>
                      </a:pP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 thơ trích trong “Lượm” (Tố Hữu)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hMerge="1">
                  <a:txBody>
                    <a:bodyPr/>
                    <a:lstStyle/>
                    <a:p>
                      <a:endParaRPr lang="en-US"/>
                    </a:p>
                  </a:txBody>
                  <a:tcPr/>
                </a:tc>
                <a:extLst>
                  <a:ext uri="{0D108BD9-81ED-4DB2-BD59-A6C34878D82A}">
                    <a16:rowId xmlns:a16="http://schemas.microsoft.com/office/drawing/2014/main" val="1062331231"/>
                  </a:ext>
                </a:extLst>
              </a:tr>
              <a:tr h="0">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 tố miêu tả</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 tố tự sự</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023153"/>
                  </a:ext>
                </a:extLst>
              </a:tr>
              <a:tr h="0">
                <a:tc>
                  <a:txBody>
                    <a:bodyPr/>
                    <a:lstStyle/>
                    <a:p>
                      <a:pPr marR="182880">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 bé loắt choắt”, “cái xắc xinh xinh.”, “cái chân thoăn thoát”, “cái đầu nghênh nghênh”, “ca-lô đội lệch”, “Mồm huýt sáo vang/ Như con chim chích/ Nhảy trên đường làng</a:t>
                      </a:r>
                      <a:r>
                        <a:rPr lang="vi-VN"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60680" algn="l"/>
                        </a:tabLs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 lại cuộc gặp gỡ tình cờ giữa nhân vật trữ tình và chú bé 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“Tình cờ chú cháu/ Gặp nhau Hàng Bè”.</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7476549"/>
                  </a:ext>
                </a:extLst>
              </a:tr>
            </a:tbl>
          </a:graphicData>
        </a:graphic>
      </p:graphicFrame>
    </p:spTree>
    <p:extLst>
      <p:ext uri="{BB962C8B-B14F-4D97-AF65-F5344CB8AC3E}">
        <p14:creationId xmlns:p14="http://schemas.microsoft.com/office/powerpoint/2010/main" val="1605976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ÔN TẬP KĨ NĂNG ĐỌC – VIẾT- NÓI VÀ NGHE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20925" y="962329"/>
            <a:ext cx="8664551" cy="587853"/>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Câu</a:t>
            </a:r>
            <a:r>
              <a:rPr lang="en-US" sz="2800" b="1" u="sng" dirty="0" smtClean="0">
                <a:solidFill>
                  <a:srgbClr val="0070C0"/>
                </a:solidFill>
                <a:effectLst/>
                <a:latin typeface="Times New Roman" panose="02020603050405020304" pitchFamily="18" charset="0"/>
                <a:ea typeface="Times New Roman" panose="02020603050405020304" pitchFamily="18" charset="0"/>
              </a:rPr>
              <a:t> 2:</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Những</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điểm</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cần</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lưu</a:t>
            </a:r>
            <a:r>
              <a:rPr lang="en-US" sz="2800" b="1" dirty="0" smtClean="0">
                <a:solidFill>
                  <a:srgbClr val="363636"/>
                </a:solidFill>
                <a:effectLst/>
                <a:latin typeface="Times New Roman" panose="02020603050405020304" pitchFamily="18" charset="0"/>
                <a:ea typeface="Times New Roman" panose="02020603050405020304" pitchFamily="18" charset="0"/>
              </a:rPr>
              <a:t> ý </a:t>
            </a:r>
            <a:r>
              <a:rPr lang="en-US" sz="2800" b="1" dirty="0" err="1" smtClean="0">
                <a:solidFill>
                  <a:srgbClr val="363636"/>
                </a:solidFill>
                <a:effectLst/>
                <a:latin typeface="Times New Roman" panose="02020603050405020304" pitchFamily="18" charset="0"/>
                <a:ea typeface="Times New Roman" panose="02020603050405020304" pitchFamily="18" charset="0"/>
              </a:rPr>
              <a:t>khi</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đọc</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một</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văn</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bản</a:t>
            </a:r>
            <a:r>
              <a:rPr lang="en-US" sz="2800" b="1" dirty="0" smtClean="0">
                <a:solidFill>
                  <a:srgbClr val="363636"/>
                </a:solidFill>
                <a:effectLst/>
                <a:latin typeface="Times New Roman" panose="02020603050405020304" pitchFamily="18" charset="0"/>
                <a:ea typeface="Times New Roman" panose="02020603050405020304" pitchFamily="18" charset="0"/>
              </a:rPr>
              <a:t> </a:t>
            </a:r>
            <a:r>
              <a:rPr lang="en-US" sz="2800" b="1" dirty="0" err="1" smtClean="0">
                <a:solidFill>
                  <a:srgbClr val="363636"/>
                </a:solidFill>
                <a:effectLst/>
                <a:latin typeface="Times New Roman" panose="02020603050405020304" pitchFamily="18" charset="0"/>
                <a:ea typeface="Times New Roman" panose="02020603050405020304" pitchFamily="18" charset="0"/>
              </a:rPr>
              <a:t>thơ</a:t>
            </a:r>
            <a:r>
              <a:rPr lang="en-US" sz="2800" b="1" dirty="0" smtClean="0">
                <a:solidFill>
                  <a:srgbClr val="363636"/>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60400" y="1605487"/>
            <a:ext cx="10858500" cy="4016741"/>
          </a:xfrm>
          <a:prstGeom prst="rect">
            <a:avLst/>
          </a:prstGeom>
        </p:spPr>
        <p:txBody>
          <a:bodyPr>
            <a:spAutoFit/>
          </a:bodyPr>
          <a:lstStyle/>
          <a:p>
            <a:pPr marL="342900" lvl="0" indent="-342900">
              <a:lnSpc>
                <a:spcPct val="115000"/>
              </a:lnSpc>
              <a:spcAft>
                <a:spcPts val="0"/>
              </a:spcAft>
              <a:buFont typeface="Times New Roman" panose="02020603050405020304" pitchFamily="18" charset="0"/>
              <a:buChar char="-"/>
            </a:pPr>
            <a:r>
              <a:rPr lang="en-US" sz="2800" dirty="0" err="1" smtClean="0">
                <a:solidFill>
                  <a:srgbClr val="0D0D0D"/>
                </a:solidFill>
                <a:effectLst/>
                <a:latin typeface="Times New Roman" panose="02020603050405020304" pitchFamily="18" charset="0"/>
                <a:ea typeface="Calibri" panose="020F0502020204030204" pitchFamily="34" charset="0"/>
              </a:rPr>
              <a:t>Nhận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biết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được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một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số</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yếu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tố</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hình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thức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nổi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bật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một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bài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thơ</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nhan</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đề</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dòng</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thơ</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khổ</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thơ</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vần</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và</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nhịp</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hình</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ảnh</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từ</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ngữ</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biện</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pháp</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tu</a:t>
            </a:r>
            <a:r>
              <a:rPr lang="en-US" sz="2800" i="1" dirty="0" smtClean="0">
                <a:solidFill>
                  <a:srgbClr val="0D0D0D"/>
                </a:solidFill>
                <a:effectLst/>
                <a:latin typeface="Times New Roman" panose="02020603050405020304" pitchFamily="18" charset="0"/>
                <a:ea typeface="Calibri" panose="020F0502020204030204" pitchFamily="34" charset="0"/>
              </a:rPr>
              <a:t> </a:t>
            </a:r>
            <a:r>
              <a:rPr lang="en-US" sz="2800" i="1" dirty="0" err="1" smtClean="0">
                <a:solidFill>
                  <a:srgbClr val="0D0D0D"/>
                </a:solidFill>
                <a:effectLst/>
                <a:latin typeface="Times New Roman" panose="02020603050405020304" pitchFamily="18" charset="0"/>
                <a:ea typeface="Calibri" panose="020F0502020204030204" pitchFamily="34" charset="0"/>
              </a:rPr>
              <a:t>từ</a:t>
            </a:r>
            <a:r>
              <a:rPr lang="en-US" sz="2800" i="1" dirty="0" smtClean="0">
                <a:solidFill>
                  <a:srgbClr val="0D0D0D"/>
                </a:solidFill>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Times New Roman" panose="02020603050405020304" pitchFamily="18" charset="0"/>
              <a:buChar char="-"/>
            </a:pPr>
            <a:r>
              <a:rPr lang="en-US" sz="2800" dirty="0" err="1" smtClean="0">
                <a:solidFill>
                  <a:srgbClr val="0D0D0D"/>
                </a:solidFill>
                <a:effectLst/>
                <a:latin typeface="Times New Roman" panose="02020603050405020304" pitchFamily="18" charset="0"/>
                <a:ea typeface="Calibri" panose="020F0502020204030204" pitchFamily="34" charset="0"/>
              </a:rPr>
              <a:t>Hiểu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được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bài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thơ</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là</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lời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ai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nói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về</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ai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về</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điều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gì</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nói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bằng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cách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nào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cách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nói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ấy</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có</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gì</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độc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đáo</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đáng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nhớ</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Times New Roman" panose="02020603050405020304" pitchFamily="18" charset="0"/>
              <a:buChar char="-"/>
            </a:pPr>
            <a:r>
              <a:rPr lang="en-US" sz="2800" dirty="0" err="1" smtClean="0">
                <a:solidFill>
                  <a:srgbClr val="0D0D0D"/>
                </a:solidFill>
                <a:effectLst/>
                <a:latin typeface="Times New Roman" panose="02020603050405020304" pitchFamily="18" charset="0"/>
                <a:ea typeface="Calibri" panose="020F0502020204030204" pitchFamily="34" charset="0"/>
              </a:rPr>
              <a:t>Chỉ</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ra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được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tình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cảm</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cảm</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xúc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người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viết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và</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những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tác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động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chúng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đến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suy</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nghĩ</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và</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tình</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cảm</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người</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đọc</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smtClean="0">
              <a:effectLst/>
              <a:latin typeface="Times New Roman" panose="02020603050405020304" pitchFamily="18" charset="0"/>
              <a:ea typeface="Calibri" panose="020F0502020204030204" pitchFamily="34" charset="0"/>
            </a:endParaRPr>
          </a:p>
          <a:p>
            <a:pPr>
              <a:lnSpc>
                <a:spcPct val="115000"/>
              </a:lnSpc>
              <a:spcAft>
                <a:spcPts val="0"/>
              </a:spcAft>
            </a:pP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Nhận</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biết</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được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các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yếu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tố</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tự</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sự</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và</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miêu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tả</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nêu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được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tác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dụng</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của</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các</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yếu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tố</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đó</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nếu</a:t>
            </a:r>
            <a:r>
              <a:rPr lang="en-US" sz="2800" dirty="0" smtClean="0">
                <a:solidFill>
                  <a:srgbClr val="0D0D0D"/>
                </a:solidFill>
                <a:effectLst/>
                <a:latin typeface="Times New Roman" panose="02020603050405020304" pitchFamily="18" charset="0"/>
                <a:ea typeface="Calibri" panose="020F0502020204030204" pitchFamily="34" charset="0"/>
              </a:rPr>
              <a:t> </a:t>
            </a:r>
            <a:r>
              <a:rPr lang="en-US" sz="2800" dirty="0" err="1" smtClean="0">
                <a:solidFill>
                  <a:srgbClr val="0D0D0D"/>
                </a:solidFill>
                <a:effectLst/>
                <a:latin typeface="Times New Roman" panose="02020603050405020304" pitchFamily="18" charset="0"/>
                <a:ea typeface="Calibri" panose="020F0502020204030204" pitchFamily="34" charset="0"/>
              </a:rPr>
              <a:t>có</a:t>
            </a:r>
            <a:r>
              <a:rPr lang="en-US" sz="2800" dirty="0" smtClean="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1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ÔN TẬP KĨ NĂNG ĐỌC – VIẾT- NÓI VÀ NGHE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1028700"/>
            <a:ext cx="1213794" cy="587853"/>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Câu</a:t>
            </a:r>
            <a:r>
              <a:rPr lang="en-US" sz="2800" b="1" u="sng" dirty="0" smtClean="0">
                <a:solidFill>
                  <a:srgbClr val="0070C0"/>
                </a:solidFill>
                <a:effectLst/>
                <a:latin typeface="Times New Roman" panose="02020603050405020304" pitchFamily="18" charset="0"/>
                <a:ea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640701428"/>
              </p:ext>
            </p:extLst>
          </p:nvPr>
        </p:nvGraphicFramePr>
        <p:xfrm>
          <a:off x="660399" y="1616553"/>
          <a:ext cx="10858500" cy="4671060"/>
        </p:xfrm>
        <a:graphic>
          <a:graphicData uri="http://schemas.openxmlformats.org/drawingml/2006/table">
            <a:tbl>
              <a:tblPr/>
              <a:tblGrid>
                <a:gridCol w="2693205">
                  <a:extLst>
                    <a:ext uri="{9D8B030D-6E8A-4147-A177-3AD203B41FA5}">
                      <a16:colId xmlns:a16="http://schemas.microsoft.com/office/drawing/2014/main" val="341336380"/>
                    </a:ext>
                  </a:extLst>
                </a:gridCol>
                <a:gridCol w="8165295">
                  <a:extLst>
                    <a:ext uri="{9D8B030D-6E8A-4147-A177-3AD203B41FA5}">
                      <a16:colId xmlns:a16="http://schemas.microsoft.com/office/drawing/2014/main" val="2124053654"/>
                    </a:ext>
                  </a:extLst>
                </a:gridCol>
              </a:tblGrid>
              <a:tr h="267970">
                <a:tc>
                  <a:txBody>
                    <a:bodyPr/>
                    <a:lstStyle/>
                    <a:p>
                      <a:pPr algn="ct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 tố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algn="ct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extLst>
                  <a:ext uri="{0D108BD9-81ED-4DB2-BD59-A6C34878D82A}">
                    <a16:rowId xmlns:a16="http://schemas.microsoft.com/office/drawing/2014/main" val="1071648577"/>
                  </a:ext>
                </a:extLst>
              </a:tr>
              <a:tr h="25654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Sa-pô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 tắt nội dung bài viết, tạo sự lôi cuốn với người 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104598"/>
                  </a:ext>
                </a:extLst>
              </a:tr>
              <a:tr h="25146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mục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VB mạch lạc, dễ tiếp nhận.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843054"/>
                  </a:ext>
                </a:extLst>
              </a:tr>
              <a:tr h="41402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 in đậm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 đậm đề mục, làm nổi bật bố cục VB; tô đậm từ khoá trong VB, làm bật lên ý chính cùa VB.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541627"/>
                  </a:ext>
                </a:extLst>
              </a:tr>
              <a:tr h="25400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thứ tự</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dấu thứ tự các đề mục, các ý, giúp VB mạch lạc, dễ tiếp nhận.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608322"/>
                  </a:ext>
                </a:extLst>
              </a:tr>
              <a:tr h="42164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 gạch đẩu dòng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 dấu các phần nội dung trong VB, giúp VB mạch lạc, dễ tiếp nhận.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87903"/>
                  </a:ext>
                </a:extLst>
              </a:tr>
            </a:tbl>
          </a:graphicData>
        </a:graphic>
      </p:graphicFrame>
    </p:spTree>
    <p:extLst>
      <p:ext uri="{BB962C8B-B14F-4D97-AF65-F5344CB8AC3E}">
        <p14:creationId xmlns:p14="http://schemas.microsoft.com/office/powerpoint/2010/main" val="2375123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ÔN TẬP KĨ NĂNG ĐỌC – VIẾT- NÓI VÀ NGHE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399" y="1042362"/>
            <a:ext cx="10858500" cy="4339650"/>
          </a:xfrm>
          <a:prstGeom prst="rect">
            <a:avLst/>
          </a:prstGeom>
        </p:spPr>
        <p:txBody>
          <a:bodyPr>
            <a:spAutoFit/>
          </a:bodyPr>
          <a:lstStyle/>
          <a:p>
            <a:pPr>
              <a:lnSpc>
                <a:spcPct val="115000"/>
              </a:lnSpc>
              <a:spcAft>
                <a:spcPts val="0"/>
              </a:spcAft>
            </a:pPr>
            <a:r>
              <a:rPr lang="en-US" sz="3000" b="1" u="sng" dirty="0" err="1" smtClean="0">
                <a:solidFill>
                  <a:srgbClr val="0070C0"/>
                </a:solidFill>
                <a:effectLst/>
                <a:latin typeface="Times New Roman" panose="02020603050405020304" pitchFamily="18" charset="0"/>
                <a:ea typeface="Times New Roman" panose="02020603050405020304" pitchFamily="18" charset="0"/>
              </a:rPr>
              <a:t>Câu</a:t>
            </a:r>
            <a:r>
              <a:rPr lang="en-US" sz="3000" b="1" u="sng" dirty="0" smtClean="0">
                <a:solidFill>
                  <a:srgbClr val="0070C0"/>
                </a:solidFill>
                <a:effectLst/>
                <a:latin typeface="Times New Roman" panose="02020603050405020304" pitchFamily="18" charset="0"/>
                <a:ea typeface="Times New Roman" panose="02020603050405020304" pitchFamily="18" charset="0"/>
              </a:rPr>
              <a:t> 4: </a:t>
            </a:r>
            <a:r>
              <a:rPr lang="en-US" sz="3000" b="1" dirty="0" err="1" smtClean="0">
                <a:solidFill>
                  <a:srgbClr val="0D0D0D"/>
                </a:solidFill>
                <a:effectLst/>
                <a:latin typeface="Times New Roman" panose="02020603050405020304" pitchFamily="18" charset="0"/>
                <a:ea typeface="Times New Roman" panose="02020603050405020304" pitchFamily="18" charset="0"/>
              </a:rPr>
              <a:t>Những</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điểm</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cần</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lưu</a:t>
            </a:r>
            <a:r>
              <a:rPr lang="en-US" sz="3000" b="1" dirty="0" smtClean="0">
                <a:solidFill>
                  <a:srgbClr val="0D0D0D"/>
                </a:solidFill>
                <a:effectLst/>
                <a:latin typeface="Times New Roman" panose="02020603050405020304" pitchFamily="18" charset="0"/>
                <a:ea typeface="Times New Roman" panose="02020603050405020304" pitchFamily="18" charset="0"/>
              </a:rPr>
              <a:t> ý </a:t>
            </a:r>
            <a:r>
              <a:rPr lang="en-US" sz="3000" b="1" dirty="0" err="1" smtClean="0">
                <a:solidFill>
                  <a:srgbClr val="0D0D0D"/>
                </a:solidFill>
                <a:effectLst/>
                <a:latin typeface="Times New Roman" panose="02020603050405020304" pitchFamily="18" charset="0"/>
                <a:ea typeface="Times New Roman" panose="02020603050405020304" pitchFamily="18" charset="0"/>
              </a:rPr>
              <a:t>khi</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đọc</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một</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văn</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bản</a:t>
            </a: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b="1" dirty="0" err="1" smtClean="0">
                <a:solidFill>
                  <a:srgbClr val="0D0D0D"/>
                </a:solidFill>
                <a:effectLst/>
                <a:latin typeface="Times New Roman" panose="02020603050405020304" pitchFamily="18" charset="0"/>
                <a:ea typeface="Times New Roman" panose="02020603050405020304" pitchFamily="18" charset="0"/>
              </a:rPr>
              <a:t>truyện</a:t>
            </a:r>
            <a:r>
              <a:rPr lang="en-US" sz="3000" b="1" dirty="0" smtClean="0">
                <a:solidFill>
                  <a:srgbClr val="0D0D0D"/>
                </a:solidFill>
                <a:effectLst/>
                <a:latin typeface="Times New Roman" panose="02020603050405020304" pitchFamily="18" charset="0"/>
                <a:ea typeface="Times New Roman" panose="02020603050405020304" pitchFamily="18" charset="0"/>
              </a:rPr>
              <a:t>:</a:t>
            </a:r>
            <a:endParaRPr lang="en-US" sz="3000" dirty="0" smtClean="0">
              <a:effectLst/>
              <a:latin typeface="Times New Roman" panose="02020603050405020304" pitchFamily="18" charset="0"/>
              <a:ea typeface="Times New Roman" panose="02020603050405020304" pitchFamily="18" charset="0"/>
            </a:endParaRPr>
          </a:p>
          <a:p>
            <a:pPr>
              <a:lnSpc>
                <a:spcPct val="115000"/>
              </a:lnSpc>
              <a:spcAft>
                <a:spcPts val="0"/>
              </a:spcAft>
              <a:tabLst>
                <a:tab pos="400050" algn="l"/>
              </a:tabLst>
            </a:pP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Xác</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định</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những</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sự</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việc</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được</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kể</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đâu</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là</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sự</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việc</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chính</a:t>
            </a:r>
            <a:r>
              <a:rPr lang="en-US" sz="3000" dirty="0" smtClean="0">
                <a:solidFill>
                  <a:srgbClr val="0D0D0D"/>
                </a:solidFill>
                <a:effectLst/>
                <a:latin typeface="Times New Roman" panose="02020603050405020304" pitchFamily="18" charset="0"/>
                <a:ea typeface="Times New Roman" panose="02020603050405020304" pitchFamily="18" charset="0"/>
              </a:rPr>
              <a:t>.</a:t>
            </a:r>
            <a:endParaRPr lang="en-US" sz="3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Nhận</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biết</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tính</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cách</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nhân</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vật</a:t>
            </a:r>
            <a:r>
              <a:rPr lang="en-US" sz="3000" dirty="0" smtClean="0">
                <a:solidFill>
                  <a:srgbClr val="0D0D0D"/>
                </a:solidFill>
                <a:effectLst/>
                <a:latin typeface="Times New Roman" panose="02020603050405020304" pitchFamily="18" charset="0"/>
                <a:ea typeface="Times New Roman" panose="02020603050405020304" pitchFamily="18" charset="0"/>
              </a:rPr>
              <a:t> qua </a:t>
            </a:r>
            <a:r>
              <a:rPr lang="en-US" sz="3000" dirty="0" err="1" smtClean="0">
                <a:solidFill>
                  <a:srgbClr val="0D0D0D"/>
                </a:solidFill>
                <a:effectLst/>
                <a:latin typeface="Times New Roman" panose="02020603050405020304" pitchFamily="18" charset="0"/>
                <a:ea typeface="Times New Roman" panose="02020603050405020304" pitchFamily="18" charset="0"/>
              </a:rPr>
              <a:t>các</a:t>
            </a:r>
            <a:r>
              <a:rPr lang="en-US" sz="3000" dirty="0" smtClean="0">
                <a:solidFill>
                  <a:srgbClr val="0D0D0D"/>
                </a:solidFill>
                <a:effectLst/>
                <a:latin typeface="Times New Roman" panose="02020603050405020304" pitchFamily="18" charset="0"/>
                <a:ea typeface="Times New Roman" panose="02020603050405020304" pitchFamily="18" charset="0"/>
              </a:rPr>
              <a:t> chi </a:t>
            </a:r>
            <a:r>
              <a:rPr lang="en-US" sz="3000" dirty="0" err="1" smtClean="0">
                <a:solidFill>
                  <a:srgbClr val="0D0D0D"/>
                </a:solidFill>
                <a:effectLst/>
                <a:latin typeface="Times New Roman" panose="02020603050405020304" pitchFamily="18" charset="0"/>
                <a:ea typeface="Times New Roman" panose="02020603050405020304" pitchFamily="18" charset="0"/>
              </a:rPr>
              <a:t>tiết</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miêu</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tả</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ngoại</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hình</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tâm</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lí</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hành</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động</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và</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lời</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nói</a:t>
            </a:r>
            <a:r>
              <a:rPr lang="en-US" sz="3000" dirty="0" smtClean="0">
                <a:solidFill>
                  <a:srgbClr val="0D0D0D"/>
                </a:solidFill>
                <a:effectLst/>
                <a:latin typeface="Times New Roman" panose="02020603050405020304" pitchFamily="18" charset="0"/>
                <a:ea typeface="Times New Roman" panose="02020603050405020304" pitchFamily="18" charset="0"/>
              </a:rPr>
              <a:t>.</a:t>
            </a:r>
            <a:endParaRPr lang="en-US" sz="3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Nhận</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biết</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được</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lời</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của</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người</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kể</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chuyện</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và</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lời</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của</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nhân</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vật</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tình</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cảm</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của</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nhà</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văn</a:t>
            </a:r>
            <a:r>
              <a:rPr lang="en-US" sz="3000" dirty="0" smtClean="0">
                <a:solidFill>
                  <a:srgbClr val="0D0D0D"/>
                </a:solidFill>
                <a:effectLst/>
                <a:latin typeface="Times New Roman" panose="02020603050405020304" pitchFamily="18" charset="0"/>
                <a:ea typeface="Times New Roman" panose="02020603050405020304" pitchFamily="18" charset="0"/>
              </a:rPr>
              <a:t>.</a:t>
            </a:r>
            <a:endParaRPr lang="en-US" sz="3000" dirty="0" smtClean="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Rút</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ra</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đề</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tài</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chủ</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đề</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của</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truyện</a:t>
            </a:r>
            <a:r>
              <a:rPr lang="en-US" sz="3000" dirty="0" smtClean="0">
                <a:solidFill>
                  <a:srgbClr val="0D0D0D"/>
                </a:solidFill>
                <a:effectLst/>
                <a:latin typeface="Times New Roman" panose="02020603050405020304" pitchFamily="18" charset="0"/>
                <a:ea typeface="Times New Roman" panose="02020603050405020304" pitchFamily="18" charset="0"/>
              </a:rPr>
              <a:t>.</a:t>
            </a:r>
            <a:endParaRPr lang="en-US" sz="3000" dirty="0" smtClean="0">
              <a:effectLst/>
              <a:latin typeface="Times New Roman" panose="02020603050405020304" pitchFamily="18" charset="0"/>
              <a:ea typeface="Times New Roman" panose="02020603050405020304" pitchFamily="18" charset="0"/>
            </a:endParaRPr>
          </a:p>
          <a:p>
            <a:pPr>
              <a:lnSpc>
                <a:spcPct val="115000"/>
              </a:lnSpc>
              <a:spcAft>
                <a:spcPts val="0"/>
              </a:spcAft>
              <a:tabLst>
                <a:tab pos="400050" algn="l"/>
              </a:tabLst>
            </a:pPr>
            <a:r>
              <a:rPr lang="en-US" sz="3000" b="1" dirty="0" smtClean="0">
                <a:solidFill>
                  <a:srgbClr val="0D0D0D"/>
                </a:solidFill>
                <a:effectLst/>
                <a:latin typeface="Times New Roman" panose="02020603050405020304" pitchFamily="18" charset="0"/>
                <a:ea typeface="Times New Roman" panose="02020603050405020304" pitchFamily="18" charset="0"/>
              </a:rPr>
              <a:t>- </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Rút</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ra</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được</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bài</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học</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cho</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bản</a:t>
            </a:r>
            <a:r>
              <a:rPr lang="en-US" sz="3000" dirty="0" smtClean="0">
                <a:solidFill>
                  <a:srgbClr val="0D0D0D"/>
                </a:solidFill>
                <a:effectLst/>
                <a:latin typeface="Times New Roman" panose="02020603050405020304" pitchFamily="18" charset="0"/>
                <a:ea typeface="Times New Roman" panose="02020603050405020304" pitchFamily="18" charset="0"/>
              </a:rPr>
              <a:t> </a:t>
            </a:r>
            <a:r>
              <a:rPr lang="en-US" sz="3000" dirty="0" err="1" smtClean="0">
                <a:solidFill>
                  <a:srgbClr val="0D0D0D"/>
                </a:solidFill>
                <a:effectLst/>
                <a:latin typeface="Times New Roman" panose="02020603050405020304" pitchFamily="18" charset="0"/>
                <a:ea typeface="Times New Roman" panose="02020603050405020304" pitchFamily="18" charset="0"/>
              </a:rPr>
              <a:t>thân</a:t>
            </a:r>
            <a:r>
              <a:rPr lang="en-US" sz="3000" dirty="0" smtClean="0">
                <a:solidFill>
                  <a:srgbClr val="0D0D0D"/>
                </a:solidFill>
                <a:effectLst/>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60399" y="5068940"/>
            <a:ext cx="10858500" cy="1578894"/>
          </a:xfrm>
          <a:prstGeom prst="rect">
            <a:avLst/>
          </a:prstGeom>
        </p:spPr>
        <p:txBody>
          <a:bodyPr>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Câu</a:t>
            </a:r>
            <a:r>
              <a:rPr lang="en-US" sz="2800" b="1" u="sng" dirty="0" smtClean="0">
                <a:solidFill>
                  <a:srgbClr val="0070C0"/>
                </a:solidFill>
                <a:effectLst/>
                <a:latin typeface="Times New Roman" panose="02020603050405020304" pitchFamily="18" charset="0"/>
                <a:ea typeface="Times New Roman" panose="02020603050405020304" pitchFamily="18" charset="0"/>
              </a:rPr>
              <a:t> 5:</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solidFill>
                  <a:srgbClr val="000000"/>
                </a:solidFill>
                <a:effectLst/>
                <a:latin typeface="Times New Roman" panose="02020603050405020304" pitchFamily="18" charset="0"/>
                <a:ea typeface="Times New Roman" panose="02020603050405020304" pitchFamily="18" charset="0"/>
              </a:rPr>
              <a:t>Việc trình bày ý kiến của mình về một hiện tượng trong cuộc sống thuộc kiểu VB nghị luận.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03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ÔN TẬP KĨ NĂNG ĐỌC – VIẾT- NÓI VÀ NGHE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33252" y="964857"/>
            <a:ext cx="1213794" cy="587853"/>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Câu</a:t>
            </a:r>
            <a:r>
              <a:rPr lang="en-US" sz="2800" b="1" u="sng" dirty="0" smtClean="0">
                <a:solidFill>
                  <a:srgbClr val="0070C0"/>
                </a:solidFill>
                <a:effectLst/>
                <a:latin typeface="Times New Roman" panose="02020603050405020304" pitchFamily="18" charset="0"/>
                <a:ea typeface="Times New Roman" panose="02020603050405020304" pitchFamily="18" charset="0"/>
              </a:rPr>
              <a:t>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44053659"/>
              </p:ext>
            </p:extLst>
          </p:nvPr>
        </p:nvGraphicFramePr>
        <p:xfrm>
          <a:off x="660400" y="1538507"/>
          <a:ext cx="10858500" cy="4858131"/>
        </p:xfrm>
        <a:graphic>
          <a:graphicData uri="http://schemas.openxmlformats.org/drawingml/2006/table">
            <a:tbl>
              <a:tblPr/>
              <a:tblGrid>
                <a:gridCol w="3192072">
                  <a:extLst>
                    <a:ext uri="{9D8B030D-6E8A-4147-A177-3AD203B41FA5}">
                      <a16:colId xmlns:a16="http://schemas.microsoft.com/office/drawing/2014/main" val="1298233556"/>
                    </a:ext>
                  </a:extLst>
                </a:gridCol>
                <a:gridCol w="7666428">
                  <a:extLst>
                    <a:ext uri="{9D8B030D-6E8A-4147-A177-3AD203B41FA5}">
                      <a16:colId xmlns:a16="http://schemas.microsoft.com/office/drawing/2014/main" val="3790134925"/>
                    </a:ext>
                  </a:extLst>
                </a:gridCol>
              </a:tblGrid>
              <a:tr h="134385">
                <a:tc>
                  <a:txBody>
                    <a:bodyPr/>
                    <a:lstStyle/>
                    <a:p>
                      <a:pPr algn="ctr">
                        <a:lnSpc>
                          <a:spcPct val="115000"/>
                        </a:lnSpc>
                        <a:spcAft>
                          <a:spcPts val="0"/>
                        </a:spcAft>
                      </a:pPr>
                      <a:r>
                        <a:rPr lang="vi-VN"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vi-VN"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 cần làm</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47432817"/>
                  </a:ext>
                </a:extLst>
              </a:tr>
              <a:tr h="319551">
                <a:tc>
                  <a:txBody>
                    <a:bodyPr/>
                    <a:lstStyle/>
                    <a:p>
                      <a:pPr>
                        <a:lnSpc>
                          <a:spcPct val="115000"/>
                        </a:lnSpc>
                        <a:spcAft>
                          <a:spcPts val="0"/>
                        </a:spcAft>
                      </a:pPr>
                      <a:r>
                        <a:rPr lang="vi-VN"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đề tài, thời gian và không gian nói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các câu hỏi: Nói về đề tài gì? Nói ở đâu? Nói với ai? Nói vào lúc nào, trong thời gian bao lâu?</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632665"/>
                  </a:ext>
                </a:extLst>
              </a:tr>
              <a:tr h="383461">
                <a:tc>
                  <a:txBody>
                    <a:bodyPr/>
                    <a:lstStyle/>
                    <a:p>
                      <a:pPr>
                        <a:lnSpc>
                          <a:spcPct val="115000"/>
                        </a:lnSpc>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Tìm ý, lập dàn ý</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 vào bước 1, chọn lọc nội dung nói cho phù hợp với thời gian, không gian nói. Lập dàn ý bài nói (có thể theo dạng sơ đồ, dạng gạch đầu dòng), sắp xếp các ý trong bài nói theo một trình tự hợp lí.</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597359"/>
                  </a:ext>
                </a:extLst>
              </a:tr>
              <a:tr h="191730">
                <a:tc>
                  <a:txBody>
                    <a:bodyPr/>
                    <a:lstStyle/>
                    <a:p>
                      <a:pPr>
                        <a:lnSpc>
                          <a:spcPct val="115000"/>
                        </a:lnSpc>
                        <a:spcAft>
                          <a:spcPts val="0"/>
                        </a:spcAft>
                      </a:pPr>
                      <a:r>
                        <a:rPr lang="vi-VN"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Luyện tập và trình bày</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nói cho tự nhiên, nhuần nhuyễn và trình bày.</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88488"/>
                  </a:ext>
                </a:extLst>
              </a:tr>
              <a:tr h="280497">
                <a:tc>
                  <a:txBody>
                    <a:bodyPr/>
                    <a:lstStyle/>
                    <a:p>
                      <a:pPr>
                        <a:lnSpc>
                          <a:spcPct val="115000"/>
                        </a:lnSpc>
                        <a:spcAft>
                          <a:spcPts val="0"/>
                        </a:spcAft>
                      </a:pPr>
                      <a:r>
                        <a:rPr lang="vi-VN"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Trao đổi và đánh giá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 vào bảng kiểm để đánh giá bài nói trong vai trò người nói và người nghe để chỉnh sửa bài nói của bản thân và các bạn cho hoàn thiện hơn.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43" marR="67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93555"/>
                  </a:ext>
                </a:extLst>
              </a:tr>
            </a:tbl>
          </a:graphicData>
        </a:graphic>
      </p:graphicFrame>
    </p:spTree>
    <p:extLst>
      <p:ext uri="{BB962C8B-B14F-4D97-AF65-F5344CB8AC3E}">
        <p14:creationId xmlns:p14="http://schemas.microsoft.com/office/powerpoint/2010/main" val="1417628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r>
              <a:rPr lang="en-US" sz="2800" b="1" dirty="0" smtClean="0">
                <a:solidFill>
                  <a:srgbClr val="0D0D0D"/>
                </a:solidFill>
                <a:effectLst/>
                <a:highlight>
                  <a:srgbClr val="FFFF00"/>
                </a:highlight>
                <a:latin typeface="Times New Roman" panose="02020603050405020304" pitchFamily="18" charset="0"/>
                <a:ea typeface="Times New Roman" panose="02020603050405020304" pitchFamily="18" charset="0"/>
              </a:rPr>
              <a:t>THỰC HÀNH BÀI TẬP TIẾNG VIỆT</a:t>
            </a:r>
            <a:endParaRPr lang="en-US" sz="2800" dirty="0"/>
          </a:p>
        </p:txBody>
      </p:sp>
      <p:pic>
        <p:nvPicPr>
          <p:cNvPr id="14" name="Picture 13"/>
          <p:cNvPicPr>
            <a:picLocks noChangeAspect="1"/>
          </p:cNvPicPr>
          <p:nvPr/>
        </p:nvPicPr>
        <p:blipFill>
          <a:blip r:embed="rId4"/>
          <a:stretch>
            <a:fillRect/>
          </a:stretch>
        </p:blipFill>
        <p:spPr>
          <a:xfrm>
            <a:off x="903420" y="2305792"/>
            <a:ext cx="2403033" cy="1802275"/>
          </a:xfrm>
          <a:prstGeom prst="rect">
            <a:avLst/>
          </a:prstGeom>
        </p:spPr>
      </p:pic>
      <p:pic>
        <p:nvPicPr>
          <p:cNvPr id="15" name="Picture 14"/>
          <p:cNvPicPr>
            <a:picLocks noChangeAspect="1"/>
          </p:cNvPicPr>
          <p:nvPr/>
        </p:nvPicPr>
        <p:blipFill>
          <a:blip r:embed="rId4"/>
          <a:stretch>
            <a:fillRect/>
          </a:stretch>
        </p:blipFill>
        <p:spPr>
          <a:xfrm>
            <a:off x="3559896" y="2305792"/>
            <a:ext cx="2403033" cy="1802275"/>
          </a:xfrm>
          <a:prstGeom prst="rect">
            <a:avLst/>
          </a:prstGeom>
        </p:spPr>
      </p:pic>
      <p:pic>
        <p:nvPicPr>
          <p:cNvPr id="16" name="Picture 15"/>
          <p:cNvPicPr>
            <a:picLocks noChangeAspect="1"/>
          </p:cNvPicPr>
          <p:nvPr/>
        </p:nvPicPr>
        <p:blipFill>
          <a:blip r:embed="rId4"/>
          <a:stretch>
            <a:fillRect/>
          </a:stretch>
        </p:blipFill>
        <p:spPr>
          <a:xfrm>
            <a:off x="6216372" y="2305792"/>
            <a:ext cx="2403033" cy="1802275"/>
          </a:xfrm>
          <a:prstGeom prst="rect">
            <a:avLst/>
          </a:prstGeom>
        </p:spPr>
      </p:pic>
      <p:pic>
        <p:nvPicPr>
          <p:cNvPr id="17" name="Picture 16"/>
          <p:cNvPicPr>
            <a:picLocks noChangeAspect="1"/>
          </p:cNvPicPr>
          <p:nvPr/>
        </p:nvPicPr>
        <p:blipFill>
          <a:blip r:embed="rId4"/>
          <a:stretch>
            <a:fillRect/>
          </a:stretch>
        </p:blipFill>
        <p:spPr>
          <a:xfrm>
            <a:off x="8872847" y="2305792"/>
            <a:ext cx="2403033" cy="1802275"/>
          </a:xfrm>
          <a:prstGeom prst="rect">
            <a:avLst/>
          </a:prstGeom>
        </p:spPr>
      </p:pic>
      <p:sp>
        <p:nvSpPr>
          <p:cNvPr id="18" name="Rectangle 17"/>
          <p:cNvSpPr/>
          <p:nvPr/>
        </p:nvSpPr>
        <p:spPr>
          <a:xfrm>
            <a:off x="1169423" y="1784458"/>
            <a:ext cx="1563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Nhóm</a:t>
            </a: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1</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0" name="Rectangle 19"/>
          <p:cNvSpPr/>
          <p:nvPr/>
        </p:nvSpPr>
        <p:spPr>
          <a:xfrm>
            <a:off x="3877195" y="1784458"/>
            <a:ext cx="1563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Nhóm</a:t>
            </a: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2</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2" name="Rectangle 21"/>
          <p:cNvSpPr/>
          <p:nvPr/>
        </p:nvSpPr>
        <p:spPr>
          <a:xfrm>
            <a:off x="6584967" y="1784458"/>
            <a:ext cx="1563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Nhóm</a:t>
            </a: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3</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 name="Rectangle 22"/>
          <p:cNvSpPr/>
          <p:nvPr/>
        </p:nvSpPr>
        <p:spPr>
          <a:xfrm>
            <a:off x="9292739" y="1784458"/>
            <a:ext cx="1563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Nhóm</a:t>
            </a: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4</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1144576" y="4288174"/>
            <a:ext cx="1920719" cy="523220"/>
          </a:xfrm>
          <a:prstGeom prst="rect">
            <a:avLst/>
          </a:prstGeom>
        </p:spPr>
        <p:txBody>
          <a:bodyPr wrap="none">
            <a:spAutoFit/>
          </a:bodyPr>
          <a:lstStyle/>
          <a:p>
            <a:r>
              <a:rPr lang="en-US" sz="2800" b="1" dirty="0" err="1" smtClean="0">
                <a:solidFill>
                  <a:srgbClr val="0D0D0D"/>
                </a:solidFill>
                <a:effectLst/>
                <a:latin typeface="Times New Roman" panose="02020603050405020304" pitchFamily="18" charset="0"/>
                <a:ea typeface="Times New Roman" panose="02020603050405020304" pitchFamily="18" charset="0"/>
              </a:rPr>
              <a:t>Bài</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tập</a:t>
            </a:r>
            <a:r>
              <a:rPr lang="en-US" sz="2800" b="1" dirty="0" smtClean="0">
                <a:solidFill>
                  <a:srgbClr val="0D0D0D"/>
                </a:solidFill>
                <a:effectLst/>
                <a:latin typeface="Times New Roman" panose="02020603050405020304" pitchFamily="18" charset="0"/>
                <a:ea typeface="Times New Roman" panose="02020603050405020304" pitchFamily="18" charset="0"/>
              </a:rPr>
              <a:t> 7, 8</a:t>
            </a:r>
            <a:endParaRPr lang="en-US" sz="2800" b="1" dirty="0"/>
          </a:p>
        </p:txBody>
      </p:sp>
      <p:sp>
        <p:nvSpPr>
          <p:cNvPr id="13" name="Rectangle 12"/>
          <p:cNvSpPr/>
          <p:nvPr/>
        </p:nvSpPr>
        <p:spPr>
          <a:xfrm>
            <a:off x="3606365" y="4288174"/>
            <a:ext cx="2100255" cy="523220"/>
          </a:xfrm>
          <a:prstGeom prst="rect">
            <a:avLst/>
          </a:prstGeom>
        </p:spPr>
        <p:txBody>
          <a:bodyPr wrap="none">
            <a:spAutoFit/>
          </a:bodyPr>
          <a:lstStyle/>
          <a:p>
            <a:r>
              <a:rPr lang="en-US" sz="2800" b="1" dirty="0" err="1" smtClean="0">
                <a:solidFill>
                  <a:srgbClr val="0D0D0D"/>
                </a:solidFill>
                <a:effectLst/>
                <a:latin typeface="Times New Roman" panose="02020603050405020304" pitchFamily="18" charset="0"/>
                <a:ea typeface="Times New Roman" panose="02020603050405020304" pitchFamily="18" charset="0"/>
              </a:rPr>
              <a:t>Bài</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tập</a:t>
            </a:r>
            <a:r>
              <a:rPr lang="en-US" sz="2800" b="1" dirty="0" smtClean="0">
                <a:solidFill>
                  <a:srgbClr val="0D0D0D"/>
                </a:solidFill>
                <a:effectLst/>
                <a:latin typeface="Times New Roman" panose="02020603050405020304" pitchFamily="18" charset="0"/>
                <a:ea typeface="Times New Roman" panose="02020603050405020304" pitchFamily="18" charset="0"/>
              </a:rPr>
              <a:t> 9, 10</a:t>
            </a:r>
            <a:endParaRPr lang="en-US" sz="2800" b="1" dirty="0"/>
          </a:p>
        </p:txBody>
      </p:sp>
      <p:sp>
        <p:nvSpPr>
          <p:cNvPr id="24" name="Rectangle 23"/>
          <p:cNvSpPr/>
          <p:nvPr/>
        </p:nvSpPr>
        <p:spPr>
          <a:xfrm>
            <a:off x="6247690" y="4288174"/>
            <a:ext cx="2259978" cy="523220"/>
          </a:xfrm>
          <a:prstGeom prst="rect">
            <a:avLst/>
          </a:prstGeom>
        </p:spPr>
        <p:txBody>
          <a:bodyPr wrap="none">
            <a:spAutoFit/>
          </a:bodyPr>
          <a:lstStyle/>
          <a:p>
            <a:r>
              <a:rPr lang="en-US" sz="2800" b="1" dirty="0" err="1" smtClean="0">
                <a:solidFill>
                  <a:srgbClr val="0D0D0D"/>
                </a:solidFill>
                <a:effectLst/>
                <a:latin typeface="Times New Roman" panose="02020603050405020304" pitchFamily="18" charset="0"/>
                <a:ea typeface="Times New Roman" panose="02020603050405020304" pitchFamily="18" charset="0"/>
              </a:rPr>
              <a:t>Bài</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tập</a:t>
            </a:r>
            <a:r>
              <a:rPr lang="en-US" sz="2800" b="1" dirty="0" smtClean="0">
                <a:solidFill>
                  <a:srgbClr val="0D0D0D"/>
                </a:solidFill>
                <a:effectLst/>
                <a:latin typeface="Times New Roman" panose="02020603050405020304" pitchFamily="18" charset="0"/>
                <a:ea typeface="Times New Roman" panose="02020603050405020304" pitchFamily="18" charset="0"/>
              </a:rPr>
              <a:t> 11, 12</a:t>
            </a:r>
            <a:endParaRPr lang="en-US" sz="2800" b="1" dirty="0"/>
          </a:p>
        </p:txBody>
      </p:sp>
      <p:sp>
        <p:nvSpPr>
          <p:cNvPr id="25" name="Rectangle 24"/>
          <p:cNvSpPr/>
          <p:nvPr/>
        </p:nvSpPr>
        <p:spPr>
          <a:xfrm>
            <a:off x="9048737" y="4288174"/>
            <a:ext cx="2279791" cy="523220"/>
          </a:xfrm>
          <a:prstGeom prst="rect">
            <a:avLst/>
          </a:prstGeom>
        </p:spPr>
        <p:txBody>
          <a:bodyPr wrap="none">
            <a:spAutoFit/>
          </a:bodyPr>
          <a:lstStyle/>
          <a:p>
            <a:r>
              <a:rPr lang="en-US" sz="2800" b="1" dirty="0" err="1" smtClean="0">
                <a:solidFill>
                  <a:srgbClr val="0D0D0D"/>
                </a:solidFill>
                <a:effectLst/>
                <a:latin typeface="Times New Roman" panose="02020603050405020304" pitchFamily="18" charset="0"/>
                <a:ea typeface="Times New Roman" panose="02020603050405020304" pitchFamily="18" charset="0"/>
              </a:rPr>
              <a:t>Bài</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tập</a:t>
            </a:r>
            <a:r>
              <a:rPr lang="en-US" sz="2800" b="1" dirty="0" smtClean="0">
                <a:solidFill>
                  <a:srgbClr val="0D0D0D"/>
                </a:solidFill>
                <a:effectLst/>
                <a:latin typeface="Times New Roman" panose="02020603050405020304" pitchFamily="18" charset="0"/>
                <a:ea typeface="Times New Roman" panose="02020603050405020304" pitchFamily="18" charset="0"/>
              </a:rPr>
              <a:t> 13, 14</a:t>
            </a:r>
            <a:endParaRPr lang="en-US" sz="2800" b="1" dirty="0"/>
          </a:p>
        </p:txBody>
      </p:sp>
    </p:spTree>
    <p:extLst>
      <p:ext uri="{BB962C8B-B14F-4D97-AF65-F5344CB8AC3E}">
        <p14:creationId xmlns:p14="http://schemas.microsoft.com/office/powerpoint/2010/main" val="1909919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660400" y="1130300"/>
            <a:ext cx="10858500" cy="5262979"/>
          </a:xfrm>
          <a:prstGeom prst="rect">
            <a:avLst/>
          </a:prstGeom>
        </p:spPr>
        <p:txBody>
          <a:bodyPr>
            <a:spAutoFit/>
          </a:bodyPr>
          <a:lstStyle/>
          <a:p>
            <a:pPr>
              <a:lnSpc>
                <a:spcPct val="150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7:</a:t>
            </a:r>
            <a:endParaRPr lang="en-US" sz="28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Tác</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dụng</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của</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dấu</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chấm</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phẩy</a:t>
            </a:r>
            <a:r>
              <a:rPr lang="en-US" sz="2800" b="1"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Dùng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để</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phân</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biệt</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ranh</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giới</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giữa</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các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vế</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trong</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câu</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ghép</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có</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cấu</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tạo</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phức</a:t>
            </a:r>
            <a:r>
              <a:rPr lang="en-US" sz="2800" dirty="0" smtClean="0">
                <a:solidFill>
                  <a:srgbClr val="0D0D0D"/>
                </a:solidFill>
                <a:effectLst/>
                <a:latin typeface="Times New Roman" panose="02020603050405020304" pitchFamily="18" charset="0"/>
                <a:ea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Times New Roman" panose="02020603050405020304" pitchFamily="18" charset="0"/>
              </a:rPr>
              <a:t>tạp</a:t>
            </a:r>
            <a:r>
              <a:rPr lang="en-US" sz="2800" dirty="0" smtClean="0">
                <a:solidFill>
                  <a:srgbClr val="0D0D0D"/>
                </a:solidFill>
                <a:effectLst/>
                <a:latin typeface="Times New Roman" panose="02020603050405020304" pitchFamily="18" charset="0"/>
                <a:ea typeface="Times New Roman" panose="02020603050405020304" pitchFamily="18" charset="0"/>
              </a:rPr>
              <a:t>.</a:t>
            </a:r>
            <a:endParaRPr lang="en-US" sz="28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vi-VN" sz="2800" dirty="0" smtClean="0">
                <a:solidFill>
                  <a:srgbClr val="0D0D0D"/>
                </a:solidFill>
                <a:effectLst/>
                <a:latin typeface="Times New Roman" panose="02020603050405020304" pitchFamily="18" charset="0"/>
                <a:ea typeface="Times New Roman" panose="02020603050405020304" pitchFamily="18" charset="0"/>
              </a:rPr>
              <a:t>+ Dùng để đánh dấu ra</a:t>
            </a:r>
            <a:r>
              <a:rPr lang="en-US" sz="2800" dirty="0" smtClean="0">
                <a:solidFill>
                  <a:srgbClr val="0D0D0D"/>
                </a:solidFill>
                <a:effectLst/>
                <a:latin typeface="Times New Roman" panose="02020603050405020304" pitchFamily="18" charset="0"/>
                <a:ea typeface="Times New Roman" panose="02020603050405020304" pitchFamily="18" charset="0"/>
              </a:rPr>
              <a:t>n</a:t>
            </a:r>
            <a:r>
              <a:rPr lang="vi-VN" sz="2800" dirty="0" smtClean="0">
                <a:solidFill>
                  <a:srgbClr val="0D0D0D"/>
                </a:solidFill>
                <a:effectLst/>
                <a:latin typeface="Times New Roman" panose="02020603050405020304" pitchFamily="18" charset="0"/>
                <a:ea typeface="Times New Roman" panose="02020603050405020304" pitchFamily="18" charset="0"/>
              </a:rPr>
              <a:t>h giới giữa các bộ phận trong một phép liệt kê phức tạp.</a:t>
            </a:r>
            <a:endParaRPr lang="en-US" sz="2800" dirty="0" smtClean="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2800" b="1" dirty="0" smtClean="0">
                <a:solidFill>
                  <a:srgbClr val="0D0D0D"/>
                </a:solidFill>
                <a:effectLst/>
                <a:latin typeface="Times New Roman" panose="02020603050405020304" pitchFamily="18" charset="0"/>
                <a:ea typeface="Times New Roman" panose="02020603050405020304" pitchFamily="18" charset="0"/>
              </a:rPr>
              <a:t>*</a:t>
            </a:r>
            <a:r>
              <a:rPr lang="en-US" sz="2800" b="1" dirty="0" err="1" smtClean="0">
                <a:solidFill>
                  <a:srgbClr val="0D0D0D"/>
                </a:solidFill>
                <a:effectLst/>
                <a:latin typeface="Times New Roman" panose="02020603050405020304" pitchFamily="18" charset="0"/>
                <a:ea typeface="Times New Roman" panose="02020603050405020304" pitchFamily="18" charset="0"/>
              </a:rPr>
              <a:t>Công</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dụng</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của</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dấu</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chấm</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phẩy</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trong</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đoạn</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Times New Roman" panose="02020603050405020304" pitchFamily="18" charset="0"/>
              </a:rPr>
              <a:t>văn</a:t>
            </a:r>
            <a:r>
              <a:rPr lang="en-US" sz="2800" b="1" dirty="0" smtClean="0">
                <a:solidFill>
                  <a:srgbClr val="0D0D0D"/>
                </a:solidFill>
                <a:effectLst/>
                <a:latin typeface="Times New Roman" panose="02020603050405020304" pitchFamily="18" charset="0"/>
                <a:ea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rPr>
              <a:t>dùng để đánh dấu ra</a:t>
            </a:r>
            <a:r>
              <a:rPr lang="en-US" sz="2800" dirty="0" smtClean="0">
                <a:solidFill>
                  <a:srgbClr val="000000"/>
                </a:solidFill>
                <a:effectLst/>
                <a:latin typeface="Times New Roman" panose="02020603050405020304" pitchFamily="18" charset="0"/>
                <a:ea typeface="Times New Roman" panose="02020603050405020304" pitchFamily="18" charset="0"/>
              </a:rPr>
              <a:t>n</a:t>
            </a:r>
            <a:r>
              <a:rPr lang="vi-VN" sz="2800" dirty="0" smtClean="0">
                <a:solidFill>
                  <a:srgbClr val="000000"/>
                </a:solidFill>
                <a:effectLst/>
                <a:latin typeface="Times New Roman" panose="02020603050405020304" pitchFamily="18" charset="0"/>
                <a:ea typeface="Times New Roman" panose="02020603050405020304" pitchFamily="18" charset="0"/>
              </a:rPr>
              <a:t>h giới giữa các bộ phận trong một phép liệt kê phức tạp.</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728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660400" y="1028700"/>
            <a:ext cx="1771639"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8: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59268178"/>
              </p:ext>
            </p:extLst>
          </p:nvPr>
        </p:nvGraphicFramePr>
        <p:xfrm>
          <a:off x="660400" y="1756899"/>
          <a:ext cx="10858500" cy="3316986"/>
        </p:xfrm>
        <a:graphic>
          <a:graphicData uri="http://schemas.openxmlformats.org/drawingml/2006/table">
            <a:tbl>
              <a:tblPr/>
              <a:tblGrid>
                <a:gridCol w="2064566">
                  <a:extLst>
                    <a:ext uri="{9D8B030D-6E8A-4147-A177-3AD203B41FA5}">
                      <a16:colId xmlns:a16="http://schemas.microsoft.com/office/drawing/2014/main" val="3344366621"/>
                    </a:ext>
                  </a:extLst>
                </a:gridCol>
                <a:gridCol w="4142151">
                  <a:extLst>
                    <a:ext uri="{9D8B030D-6E8A-4147-A177-3AD203B41FA5}">
                      <a16:colId xmlns:a16="http://schemas.microsoft.com/office/drawing/2014/main" val="1702734333"/>
                    </a:ext>
                  </a:extLst>
                </a:gridCol>
                <a:gridCol w="4651783">
                  <a:extLst>
                    <a:ext uri="{9D8B030D-6E8A-4147-A177-3AD203B41FA5}">
                      <a16:colId xmlns:a16="http://schemas.microsoft.com/office/drawing/2014/main" val="3136909255"/>
                    </a:ext>
                  </a:extLst>
                </a:gridCol>
              </a:tblGrid>
              <a:tr h="330200">
                <a:tc>
                  <a:txBody>
                    <a:bodyPr/>
                    <a:lstStyle/>
                    <a:p>
                      <a:pPr>
                        <a:lnSpc>
                          <a:spcPct val="115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đa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đồng âm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53595"/>
                  </a:ext>
                </a:extLst>
              </a:tr>
              <a:tr h="32131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 có sự tương đồng về ngữ âm giữa các từ (đọc giống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7075610"/>
                  </a:ext>
                </a:extLst>
              </a:tr>
              <a:tr h="61087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từ đa nghĩa có sự tương quan về nghĩa (một từ là nghĩa gốc, một từ là nghĩa chuyển)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từ đồng âm không có sự tương quan về nghĩa (nghĩa khác nhau)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722673"/>
                  </a:ext>
                </a:extLst>
              </a:tr>
            </a:tbl>
          </a:graphicData>
        </a:graphic>
      </p:graphicFrame>
    </p:spTree>
    <p:extLst>
      <p:ext uri="{BB962C8B-B14F-4D97-AF65-F5344CB8AC3E}">
        <p14:creationId xmlns:p14="http://schemas.microsoft.com/office/powerpoint/2010/main" val="496277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660400" y="1516163"/>
            <a:ext cx="10858500" cy="5007781"/>
          </a:xfrm>
          <a:prstGeom prst="rect">
            <a:avLst/>
          </a:prstGeom>
        </p:spPr>
        <p:txBody>
          <a:bodyPr>
            <a:spAutoFit/>
          </a:bodyPr>
          <a:lstStyle/>
          <a:p>
            <a:pPr>
              <a:lnSpc>
                <a:spcPct val="115000"/>
              </a:lnSpc>
              <a:spcAft>
                <a:spcPts val="0"/>
              </a:spcAft>
              <a:tabLst>
                <a:tab pos="487680" algn="l"/>
              </a:tabLst>
            </a:pPr>
            <a:r>
              <a:rPr lang="vi-VN" sz="2800" dirty="0" smtClean="0">
                <a:solidFill>
                  <a:srgbClr val="000000"/>
                </a:solidFill>
                <a:effectLst/>
                <a:latin typeface="Times New Roman" panose="02020603050405020304" pitchFamily="18" charset="0"/>
                <a:ea typeface="Times New Roman" panose="02020603050405020304" pitchFamily="18" charset="0"/>
              </a:rPr>
              <a:t>a. Từ đa nghĩa. Từ </a:t>
            </a:r>
            <a:r>
              <a:rPr lang="vi-VN" sz="2800" b="1" dirty="0" smtClean="0">
                <a:solidFill>
                  <a:srgbClr val="000000"/>
                </a:solidFill>
                <a:effectLst/>
                <a:latin typeface="Times New Roman" panose="02020603050405020304" pitchFamily="18" charset="0"/>
                <a:ea typeface="Times New Roman" panose="02020603050405020304" pitchFamily="18" charset="0"/>
              </a:rPr>
              <a:t>xuân</a:t>
            </a:r>
            <a:r>
              <a:rPr lang="vi-VN" sz="2800" b="1" baseline="-25000" dirty="0" smtClean="0">
                <a:solidFill>
                  <a:srgbClr val="000000"/>
                </a:solidFill>
                <a:effectLst/>
                <a:latin typeface="Times New Roman" panose="02020603050405020304" pitchFamily="18" charset="0"/>
                <a:ea typeface="Times New Roman" panose="02020603050405020304" pitchFamily="18" charset="0"/>
              </a:rPr>
              <a:t>1</a:t>
            </a:r>
            <a:r>
              <a:rPr lang="vi-VN" sz="2800" dirty="0" smtClean="0">
                <a:solidFill>
                  <a:srgbClr val="000000"/>
                </a:solidFill>
                <a:effectLst/>
                <a:latin typeface="Times New Roman" panose="02020603050405020304" pitchFamily="18" charset="0"/>
                <a:ea typeface="Times New Roman" panose="02020603050405020304" pitchFamily="18" charset="0"/>
              </a:rPr>
              <a:t> mang nghĩa gốc, nghĩa là một mùa trong năm, chuyền tiếp từ xuân sang hạ, được xem là mùa đầu tiên trong năm. Nghĩa của từ </a:t>
            </a:r>
            <a:r>
              <a:rPr lang="vi-VN" sz="2800" b="1" dirty="0" smtClean="0">
                <a:solidFill>
                  <a:srgbClr val="000000"/>
                </a:solidFill>
                <a:effectLst/>
                <a:latin typeface="Times New Roman" panose="02020603050405020304" pitchFamily="18" charset="0"/>
                <a:ea typeface="Times New Roman" panose="02020603050405020304" pitchFamily="18" charset="0"/>
              </a:rPr>
              <a:t>xuân</a:t>
            </a:r>
            <a:r>
              <a:rPr lang="vi-VN" sz="2800" b="1" baseline="-25000" dirty="0" smtClean="0">
                <a:solidFill>
                  <a:srgbClr val="000000"/>
                </a:solidFill>
                <a:effectLst/>
                <a:latin typeface="Times New Roman" panose="02020603050405020304" pitchFamily="18" charset="0"/>
                <a:ea typeface="Times New Roman" panose="02020603050405020304" pitchFamily="18" charset="0"/>
              </a:rPr>
              <a:t>2</a:t>
            </a:r>
            <a:r>
              <a:rPr lang="vi-VN" sz="2800" dirty="0" smtClean="0">
                <a:solidFill>
                  <a:srgbClr val="000000"/>
                </a:solidFill>
                <a:effectLst/>
                <a:latin typeface="Times New Roman" panose="02020603050405020304" pitchFamily="18" charset="0"/>
                <a:ea typeface="Times New Roman" panose="02020603050405020304" pitchFamily="18" charset="0"/>
              </a:rPr>
              <a:t>mang nghĩa chuyển, có nghĩa là làm cho đất nước càng ngày càng tươi đẹp (giống như mùa xuân).</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tabLst>
                <a:tab pos="505460" algn="l"/>
              </a:tabLst>
            </a:pPr>
            <a:r>
              <a:rPr lang="vi-VN" sz="2800" dirty="0" smtClean="0">
                <a:solidFill>
                  <a:srgbClr val="000000"/>
                </a:solidFill>
                <a:effectLst/>
                <a:latin typeface="Times New Roman" panose="02020603050405020304" pitchFamily="18" charset="0"/>
                <a:ea typeface="Times New Roman" panose="02020603050405020304" pitchFamily="18" charset="0"/>
              </a:rPr>
              <a:t>b. Từ đồng âm. Hai từ tranh có nghĩa không liên quan đến nhau: </a:t>
            </a:r>
            <a:r>
              <a:rPr lang="vi-VN" sz="2800" b="1" dirty="0" smtClean="0">
                <a:solidFill>
                  <a:srgbClr val="000000"/>
                </a:solidFill>
                <a:effectLst/>
                <a:latin typeface="Times New Roman" panose="02020603050405020304" pitchFamily="18" charset="0"/>
                <a:ea typeface="Times New Roman" panose="02020603050405020304" pitchFamily="18" charset="0"/>
              </a:rPr>
              <a:t>tranh</a:t>
            </a:r>
            <a:r>
              <a:rPr lang="vi-VN" sz="2800" b="1" baseline="-25000" dirty="0" smtClean="0">
                <a:solidFill>
                  <a:srgbClr val="000000"/>
                </a:solidFill>
                <a:effectLst/>
                <a:latin typeface="Times New Roman" panose="02020603050405020304" pitchFamily="18" charset="0"/>
                <a:ea typeface="Times New Roman" panose="02020603050405020304" pitchFamily="18" charset="0"/>
              </a:rPr>
              <a:t>1</a:t>
            </a:r>
            <a:r>
              <a:rPr lang="vi-VN" sz="2800" dirty="0" smtClean="0">
                <a:solidFill>
                  <a:srgbClr val="000000"/>
                </a:solidFill>
                <a:effectLst/>
                <a:latin typeface="Times New Roman" panose="02020603050405020304" pitchFamily="18" charset="0"/>
                <a:ea typeface="Times New Roman" panose="02020603050405020304" pitchFamily="18" charset="0"/>
              </a:rPr>
              <a:t> chỉ tác phẩm hội hoạ, </a:t>
            </a:r>
            <a:r>
              <a:rPr lang="vi-VN" sz="2800" b="1" dirty="0" smtClean="0">
                <a:solidFill>
                  <a:srgbClr val="000000"/>
                </a:solidFill>
                <a:effectLst/>
                <a:latin typeface="Times New Roman" panose="02020603050405020304" pitchFamily="18" charset="0"/>
                <a:ea typeface="Times New Roman" panose="02020603050405020304" pitchFamily="18" charset="0"/>
              </a:rPr>
              <a:t>tranh</a:t>
            </a:r>
            <a:r>
              <a:rPr lang="vi-VN" sz="2800" b="1" baseline="-25000" dirty="0" smtClean="0">
                <a:solidFill>
                  <a:srgbClr val="000000"/>
                </a:solidFill>
                <a:effectLst/>
                <a:latin typeface="Times New Roman" panose="02020603050405020304" pitchFamily="18" charset="0"/>
                <a:ea typeface="Times New Roman" panose="02020603050405020304" pitchFamily="18" charset="0"/>
              </a:rPr>
              <a:t>2</a:t>
            </a:r>
            <a:r>
              <a:rPr lang="vi-VN" sz="2800" dirty="0" smtClean="0">
                <a:solidFill>
                  <a:srgbClr val="000000"/>
                </a:solidFill>
                <a:effectLst/>
                <a:latin typeface="Times New Roman" panose="02020603050405020304" pitchFamily="18" charset="0"/>
                <a:ea typeface="Times New Roman" panose="02020603050405020304" pitchFamily="18" charset="0"/>
              </a:rPr>
              <a:t> chỉ hành động tìm cách giành lấy, làm thành cùa mình.</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smtClean="0">
                <a:solidFill>
                  <a:srgbClr val="000000"/>
                </a:solidFill>
                <a:effectLst/>
                <a:latin typeface="Times New Roman" panose="02020603050405020304" pitchFamily="18" charset="0"/>
                <a:ea typeface="Times New Roman" panose="02020603050405020304" pitchFamily="18" charset="0"/>
              </a:rPr>
              <a:t>c. Từ đồng âm. Từ </a:t>
            </a:r>
            <a:r>
              <a:rPr lang="vi-VN" sz="2800" b="1" dirty="0" smtClean="0">
                <a:solidFill>
                  <a:srgbClr val="000000"/>
                </a:solidFill>
                <a:effectLst/>
                <a:latin typeface="Times New Roman" panose="02020603050405020304" pitchFamily="18" charset="0"/>
                <a:ea typeface="Times New Roman" panose="02020603050405020304" pitchFamily="18" charset="0"/>
              </a:rPr>
              <a:t>biển</a:t>
            </a:r>
            <a:r>
              <a:rPr lang="vi-VN" sz="2800" b="1" baseline="-25000" dirty="0" smtClean="0">
                <a:solidFill>
                  <a:srgbClr val="000000"/>
                </a:solidFill>
                <a:effectLst/>
                <a:latin typeface="Times New Roman" panose="02020603050405020304" pitchFamily="18" charset="0"/>
                <a:ea typeface="Times New Roman" panose="02020603050405020304" pitchFamily="18" charset="0"/>
              </a:rPr>
              <a:t>1</a:t>
            </a:r>
            <a:r>
              <a:rPr lang="vi-VN" sz="2800" dirty="0" smtClean="0">
                <a:solidFill>
                  <a:srgbClr val="000000"/>
                </a:solidFill>
                <a:effectLst/>
                <a:latin typeface="Times New Roman" panose="02020603050405020304" pitchFamily="18" charset="0"/>
                <a:ea typeface="Times New Roman" panose="02020603050405020304" pitchFamily="18" charset="0"/>
              </a:rPr>
              <a:t> mang nghĩa gốc, có nghĩa là phần đại dương ở ven các đại lục. Từ </a:t>
            </a:r>
            <a:r>
              <a:rPr lang="vi-VN" sz="2800" b="1" dirty="0" smtClean="0">
                <a:solidFill>
                  <a:srgbClr val="000000"/>
                </a:solidFill>
                <a:effectLst/>
                <a:latin typeface="Times New Roman" panose="02020603050405020304" pitchFamily="18" charset="0"/>
                <a:ea typeface="Times New Roman" panose="02020603050405020304" pitchFamily="18" charset="0"/>
              </a:rPr>
              <a:t>biển</a:t>
            </a:r>
            <a:r>
              <a:rPr lang="vi-VN" sz="2800" b="1" baseline="-25000" dirty="0" smtClean="0">
                <a:solidFill>
                  <a:srgbClr val="000000"/>
                </a:solidFill>
                <a:effectLst/>
                <a:latin typeface="Times New Roman" panose="02020603050405020304" pitchFamily="18" charset="0"/>
                <a:ea typeface="Times New Roman" panose="02020603050405020304" pitchFamily="18" charset="0"/>
              </a:rPr>
              <a:t>2</a:t>
            </a:r>
            <a:r>
              <a:rPr lang="vi-VN" sz="2800" dirty="0" smtClean="0">
                <a:solidFill>
                  <a:srgbClr val="000000"/>
                </a:solidFill>
                <a:effectLst/>
                <a:latin typeface="Times New Roman" panose="02020603050405020304" pitchFamily="18" charset="0"/>
                <a:ea typeface="Times New Roman" panose="02020603050405020304" pitchFamily="18" charset="0"/>
              </a:rPr>
              <a:t> mang nghĩa chuyển, có nghĩa là mênh mông rộng lớn (giống như biển).</a:t>
            </a:r>
            <a:endParaRPr lang="en-US" sz="28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60400" y="1028700"/>
            <a:ext cx="1771639"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8: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105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480981" y="1130300"/>
            <a:ext cx="1681871"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9:</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7378893"/>
              </p:ext>
            </p:extLst>
          </p:nvPr>
        </p:nvGraphicFramePr>
        <p:xfrm>
          <a:off x="660400" y="1887032"/>
          <a:ext cx="10858500" cy="2747518"/>
        </p:xfrm>
        <a:graphic>
          <a:graphicData uri="http://schemas.openxmlformats.org/drawingml/2006/table">
            <a:tbl>
              <a:tblPr/>
              <a:tblGrid>
                <a:gridCol w="1279171">
                  <a:extLst>
                    <a:ext uri="{9D8B030D-6E8A-4147-A177-3AD203B41FA5}">
                      <a16:colId xmlns:a16="http://schemas.microsoft.com/office/drawing/2014/main" val="3317784283"/>
                    </a:ext>
                  </a:extLst>
                </a:gridCol>
                <a:gridCol w="4538528">
                  <a:extLst>
                    <a:ext uri="{9D8B030D-6E8A-4147-A177-3AD203B41FA5}">
                      <a16:colId xmlns:a16="http://schemas.microsoft.com/office/drawing/2014/main" val="723355614"/>
                    </a:ext>
                  </a:extLst>
                </a:gridCol>
                <a:gridCol w="5040801">
                  <a:extLst>
                    <a:ext uri="{9D8B030D-6E8A-4147-A177-3AD203B41FA5}">
                      <a16:colId xmlns:a16="http://schemas.microsoft.com/office/drawing/2014/main" val="805124163"/>
                    </a:ext>
                  </a:extLst>
                </a:gridCol>
              </a:tblGrid>
              <a:tr h="439420">
                <a:tc>
                  <a:txBody>
                    <a:bodyPr/>
                    <a:lstStyle/>
                    <a:p>
                      <a:pPr algn="ct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in đậm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thuần Việt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 đương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922942"/>
                  </a:ext>
                </a:extLst>
              </a:tr>
              <a:tr h="432435">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phẫu thuật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63124"/>
                  </a:ext>
                </a:extLst>
              </a:tr>
              <a:tr h="42926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loại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369502"/>
                  </a:ext>
                </a:extLst>
              </a:tr>
              <a:tr h="42926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 sản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 sản để lại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84424"/>
                  </a:ext>
                </a:extLst>
              </a:tr>
              <a:tr h="443230">
                <a:tc>
                  <a:txBody>
                    <a:bodyPr/>
                    <a:lstStyle/>
                    <a:p>
                      <a:pPr>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 cẩu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 biển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947003"/>
                  </a:ext>
                </a:extLst>
              </a:tr>
            </a:tbl>
          </a:graphicData>
        </a:graphic>
      </p:graphicFrame>
      <p:sp>
        <p:nvSpPr>
          <p:cNvPr id="8" name="Rectangle 7"/>
          <p:cNvSpPr/>
          <p:nvPr/>
        </p:nvSpPr>
        <p:spPr>
          <a:xfrm>
            <a:off x="660400" y="4779659"/>
            <a:ext cx="10858500" cy="1224951"/>
          </a:xfrm>
          <a:prstGeom prst="rect">
            <a:avLst/>
          </a:prstGeom>
        </p:spPr>
        <p:txBody>
          <a:bodyPr>
            <a:spAutoFit/>
          </a:bodyPr>
          <a:lstStyle/>
          <a:p>
            <a:pPr>
              <a:lnSpc>
                <a:spcPct val="115000"/>
              </a:lnSpc>
              <a:spcAft>
                <a:spcPts val="0"/>
              </a:spcAft>
            </a:pPr>
            <a:r>
              <a:rPr lang="vi-VN" sz="3200" smtClean="0">
                <a:effectLst/>
                <a:latin typeface="Times New Roman" panose="02020603050405020304" pitchFamily="18" charset="0"/>
                <a:ea typeface="Times New Roman" panose="02020603050405020304" pitchFamily="18" charset="0"/>
              </a:rPr>
              <a:t>- Các từ Hán Việt trong câu trên được thay bằng từ thuần việt tương đương thì ý nghĩa các câu sẽ thay đổi về sắc thái biểu cảm.</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931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444837" y="794125"/>
            <a:ext cx="331502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KHỞI</a:t>
            </a:r>
            <a:r>
              <a:rPr kumimoji="0" lang="en-US" sz="24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ĐỘNG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13" name="Rectangle 12"/>
          <p:cNvSpPr/>
          <p:nvPr/>
        </p:nvSpPr>
        <p:spPr>
          <a:xfrm>
            <a:off x="420925" y="2069622"/>
            <a:ext cx="2450607"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rPr>
              <a:t>TRÒ CHƠI</a:t>
            </a:r>
            <a:endParaRPr kumimoji="0" lang="en-US" sz="4400"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Calibri" panose="020F0502020204030204"/>
              <a:ea typeface="+mn-ea"/>
              <a:cs typeface="+mn-cs"/>
            </a:endParaRPr>
          </a:p>
        </p:txBody>
      </p:sp>
      <p:pic>
        <p:nvPicPr>
          <p:cNvPr id="3" name="Picture 2"/>
          <p:cNvPicPr>
            <a:picLocks noChangeAspect="1"/>
          </p:cNvPicPr>
          <p:nvPr/>
        </p:nvPicPr>
        <p:blipFill rotWithShape="1">
          <a:blip r:embed="rId4"/>
          <a:srcRect t="22955" b="20890"/>
          <a:stretch/>
        </p:blipFill>
        <p:spPr>
          <a:xfrm>
            <a:off x="3182170" y="1312606"/>
            <a:ext cx="5840361" cy="14158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Horizontal Scroll 6"/>
          <p:cNvSpPr/>
          <p:nvPr/>
        </p:nvSpPr>
        <p:spPr>
          <a:xfrm>
            <a:off x="2468919" y="3037075"/>
            <a:ext cx="7241458" cy="3498635"/>
          </a:xfrm>
          <a:prstGeom prst="horizontalScroll">
            <a:avLst>
              <a:gd name="adj" fmla="val 742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4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lvl="0" indent="-457200">
              <a:lnSpc>
                <a:spcPct val="115000"/>
              </a:lnSpc>
              <a:spcAft>
                <a:spcPts val="750"/>
              </a:spcAft>
              <a:buFont typeface="Wingdings" panose="05000000000000000000" pitchFamily="2" charset="2"/>
              <a:buChar char="v"/>
            </a:pPr>
            <a:r>
              <a:rPr lang="en-US" sz="2800" dirty="0" err="1" smtClean="0">
                <a:solidFill>
                  <a:schemeClr val="tx1"/>
                </a:solidFill>
                <a:effectLst/>
                <a:latin typeface="Times New Roman" panose="02020603050405020304" pitchFamily="18" charset="0"/>
                <a:ea typeface="Times New Roman" panose="02020603050405020304" pitchFamily="18" charset="0"/>
              </a:rPr>
              <a:t>Các</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nhóm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thảo</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luận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hoàn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thành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nhanh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bảng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tổng</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hợp</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kiến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thức</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400" dirty="0" smtClean="0">
              <a:solidFill>
                <a:schemeClr val="tx1"/>
              </a:solidFill>
              <a:effectLst/>
              <a:latin typeface="Times New Roman" panose="02020603050405020304" pitchFamily="18" charset="0"/>
              <a:ea typeface="Times New Roman" panose="02020603050405020304" pitchFamily="18" charset="0"/>
            </a:endParaRPr>
          </a:p>
          <a:p>
            <a:pPr marL="457200" lvl="0" indent="-457200">
              <a:lnSpc>
                <a:spcPct val="115000"/>
              </a:lnSpc>
              <a:spcAft>
                <a:spcPts val="750"/>
              </a:spcAft>
              <a:buFont typeface="Wingdings" panose="05000000000000000000" pitchFamily="2" charset="2"/>
              <a:buChar char="v"/>
            </a:pPr>
            <a:r>
              <a:rPr lang="en-US" sz="2800" dirty="0" smtClean="0">
                <a:solidFill>
                  <a:schemeClr val="tx1"/>
                </a:solidFill>
                <a:effectLst/>
                <a:latin typeface="Times New Roman" panose="02020603050405020304" pitchFamily="18" charset="0"/>
                <a:ea typeface="Times New Roman" panose="02020603050405020304" pitchFamily="18" charset="0"/>
              </a:rPr>
              <a:t>Hai </a:t>
            </a:r>
            <a:r>
              <a:rPr lang="en-US" sz="2800" dirty="0" err="1" smtClean="0">
                <a:solidFill>
                  <a:schemeClr val="tx1"/>
                </a:solidFill>
                <a:effectLst/>
                <a:latin typeface="Times New Roman" panose="02020603050405020304" pitchFamily="18" charset="0"/>
                <a:ea typeface="Times New Roman" panose="02020603050405020304" pitchFamily="18" charset="0"/>
              </a:rPr>
              <a:t>đội</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hoàn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thành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nhanh</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nhất</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sẽ</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treo</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sản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phẩm</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lên</a:t>
            </a:r>
            <a:r>
              <a:rPr lang="en-US" sz="2800" dirty="0" smtClean="0">
                <a:solidFill>
                  <a:schemeClr val="tx1"/>
                </a:solidFill>
                <a:effectLst/>
                <a:latin typeface="Times New Roman" panose="02020603050405020304" pitchFamily="18" charset="0"/>
                <a:ea typeface="Times New Roman" panose="02020603050405020304" pitchFamily="18" charset="0"/>
              </a:rPr>
              <a:t> </a:t>
            </a:r>
            <a:r>
              <a:rPr lang="en-US" sz="2800" dirty="0" err="1" smtClean="0">
                <a:solidFill>
                  <a:schemeClr val="tx1"/>
                </a:solidFill>
                <a:effectLst/>
                <a:latin typeface="Times New Roman" panose="02020603050405020304" pitchFamily="18" charset="0"/>
                <a:ea typeface="Times New Roman" panose="02020603050405020304" pitchFamily="18" charset="0"/>
              </a:rPr>
              <a:t>bảng</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400" dirty="0" smtClean="0">
              <a:solidFill>
                <a:schemeClr val="tx1"/>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rotWithShape="1">
          <a:blip r:embed="rId5"/>
          <a:srcRect t="9467" b="74282"/>
          <a:stretch/>
        </p:blipFill>
        <p:spPr>
          <a:xfrm>
            <a:off x="4944489" y="2839063"/>
            <a:ext cx="2598098" cy="621009"/>
          </a:xfrm>
          <a:prstGeom prst="rect">
            <a:avLst/>
          </a:prstGeom>
        </p:spPr>
      </p:pic>
      <p:sp>
        <p:nvSpPr>
          <p:cNvPr id="14" name="Rectangle 13"/>
          <p:cNvSpPr/>
          <p:nvPr/>
        </p:nvSpPr>
        <p:spPr>
          <a:xfrm>
            <a:off x="3634298" y="130521"/>
            <a:ext cx="4910703" cy="584775"/>
          </a:xfrm>
          <a:prstGeom prst="rect">
            <a:avLst/>
          </a:prstGeom>
        </p:spPr>
        <p:txBody>
          <a:bodyPr wrap="none">
            <a:spAutoFit/>
          </a:bodyPr>
          <a:lstStyle/>
          <a:p>
            <a:r>
              <a:rPr lang="pt-BR" sz="3200" b="1" dirty="0">
                <a:solidFill>
                  <a:srgbClr val="C00000"/>
                </a:solidFill>
                <a:latin typeface="Times New Roman" panose="02020603050405020304" pitchFamily="18" charset="0"/>
                <a:ea typeface="Times New Roman" panose="02020603050405020304" pitchFamily="18" charset="0"/>
              </a:rPr>
              <a:t>ÔN TẬP CUỐI HỌC KÌ II</a:t>
            </a:r>
            <a:endParaRPr lang="en-US" sz="3200" dirty="0"/>
          </a:p>
        </p:txBody>
      </p:sp>
    </p:spTree>
    <p:extLst>
      <p:ext uri="{BB962C8B-B14F-4D97-AF65-F5344CB8AC3E}">
        <p14:creationId xmlns:p14="http://schemas.microsoft.com/office/powerpoint/2010/main" val="3322017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552912" y="1130300"/>
            <a:ext cx="1861407"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10:</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60399" y="1667042"/>
            <a:ext cx="10858500" cy="4016741"/>
          </a:xfrm>
          <a:prstGeom prst="rect">
            <a:avLst/>
          </a:prstGeom>
        </p:spPr>
        <p:txBody>
          <a:bodyPr>
            <a:spAutoFit/>
          </a:bodyPr>
          <a:lstStyle/>
          <a:p>
            <a:pPr>
              <a:lnSpc>
                <a:spcPct val="115000"/>
              </a:lnSpc>
              <a:spcAft>
                <a:spcPts val="0"/>
              </a:spcAft>
              <a:tabLst>
                <a:tab pos="417195" algn="l"/>
              </a:tabLst>
            </a:pPr>
            <a:r>
              <a:rPr lang="vi-VN" sz="2800" dirty="0" smtClean="0">
                <a:solidFill>
                  <a:srgbClr val="000000"/>
                </a:solidFill>
                <a:effectLst/>
                <a:latin typeface="Times New Roman" panose="02020603050405020304" pitchFamily="18" charset="0"/>
                <a:ea typeface="Times New Roman" panose="02020603050405020304" pitchFamily="18" charset="0"/>
              </a:rPr>
              <a:t>- </a:t>
            </a:r>
            <a:r>
              <a:rPr lang="vi-VN" sz="2800" b="1" dirty="0" smtClean="0">
                <a:solidFill>
                  <a:srgbClr val="000000"/>
                </a:solidFill>
                <a:effectLst/>
                <a:latin typeface="Times New Roman" panose="02020603050405020304" pitchFamily="18" charset="0"/>
                <a:ea typeface="Times New Roman" panose="02020603050405020304" pitchFamily="18" charset="0"/>
              </a:rPr>
              <a:t>Trường hợp a, b</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vi-VN" sz="2800" dirty="0" smtClean="0">
                <a:solidFill>
                  <a:srgbClr val="000000"/>
                </a:solidFill>
                <a:effectLst/>
                <a:latin typeface="Times New Roman" panose="02020603050405020304" pitchFamily="18" charset="0"/>
                <a:ea typeface="Times New Roman" panose="02020603050405020304" pitchFamily="18" charset="0"/>
              </a:rPr>
              <a:t> lạm dụng từ mượn, do các từ mượn ở đây đều có từ thuần Việt tương đương và sử dựng rộng rãi trong đời sống (“phôn” - gọi điện, “sua” - chắc chắn). Việc dùng từ mượn trong trường hợp này khiến cho câu nói thiếu tự nhiên, gây cảm giác khó chịu cho người nghe.</a:t>
            </a:r>
            <a:endParaRPr lang="en-US" sz="28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vi-VN" sz="2800" b="1" dirty="0" smtClean="0">
                <a:solidFill>
                  <a:srgbClr val="000000"/>
                </a:solidFill>
                <a:effectLst/>
                <a:latin typeface="Times New Roman" panose="02020603050405020304" pitchFamily="18" charset="0"/>
                <a:ea typeface="Times New Roman" panose="02020603050405020304" pitchFamily="18" charset="0"/>
              </a:rPr>
              <a:t>Trường hợp c</a:t>
            </a:r>
            <a:r>
              <a:rPr lang="vi-VN" sz="2800" dirty="0" smtClean="0">
                <a:solidFill>
                  <a:srgbClr val="000000"/>
                </a:solidFill>
                <a:effectLst/>
                <a:latin typeface="Times New Roman" panose="02020603050405020304" pitchFamily="18" charset="0"/>
                <a:ea typeface="Times New Roman" panose="02020603050405020304" pitchFamily="18" charset="0"/>
              </a:rPr>
              <a:t>, </a:t>
            </a:r>
            <a:r>
              <a:rPr lang="vi-VN" sz="2800" b="1" dirty="0" smtClean="0">
                <a:solidFill>
                  <a:srgbClr val="000000"/>
                </a:solidFill>
                <a:effectLst/>
                <a:latin typeface="Times New Roman" panose="02020603050405020304" pitchFamily="18" charset="0"/>
                <a:ea typeface="Times New Roman" panose="02020603050405020304" pitchFamily="18" charset="0"/>
              </a:rPr>
              <a:t>d:</a:t>
            </a:r>
            <a:r>
              <a:rPr lang="vi-VN" sz="2800" dirty="0" smtClean="0">
                <a:solidFill>
                  <a:srgbClr val="000000"/>
                </a:solidFill>
                <a:effectLst/>
                <a:latin typeface="Times New Roman" panose="02020603050405020304" pitchFamily="18" charset="0"/>
                <a:ea typeface="Times New Roman" panose="02020603050405020304" pitchFamily="18" charset="0"/>
              </a:rPr>
              <a:t> sử dụng từ mượn một cách hợp lí, do tiếng Việt đã mượn từ ngữ nước ngoài để chỉ những hiện tượng xuất hiện như phông (font</a:t>
            </a:r>
            <a:r>
              <a:rPr lang="en-US" sz="2800" dirty="0" smtClean="0">
                <a:solidFill>
                  <a:srgbClr val="000000"/>
                </a:solidFill>
                <a:effectLst/>
                <a:latin typeface="Times New Roman" panose="02020603050405020304" pitchFamily="18" charset="0"/>
                <a:ea typeface="Times New Roman" panose="02020603050405020304" pitchFamily="18" charset="0"/>
              </a:rPr>
              <a:t>; laptop</a:t>
            </a:r>
            <a:r>
              <a:rPr lang="vi-VN" sz="2800" dirty="0" smtClean="0">
                <a:solidFill>
                  <a:srgbClr val="000000"/>
                </a:solidFill>
                <a:effectLst/>
                <a:latin typeface="Times New Roman" panose="02020603050405020304" pitchFamily="18" charset="0"/>
                <a:ea typeface="Times New Roman" panose="02020603050405020304" pitchFamily="18" charset="0"/>
              </a:rPr>
              <a:t>). Việc dùng tư mượn trong </a:t>
            </a:r>
            <a:r>
              <a:rPr lang="en-US" sz="2800" dirty="0" smtClean="0">
                <a:solidFill>
                  <a:srgbClr val="000000"/>
                </a:solidFill>
                <a:effectLst/>
                <a:latin typeface="Times New Roman" panose="02020603050405020304" pitchFamily="18" charset="0"/>
                <a:ea typeface="Times New Roman" panose="02020603050405020304" pitchFamily="18" charset="0"/>
              </a:rPr>
              <a:t>2 </a:t>
            </a:r>
            <a:r>
              <a:rPr lang="vi-VN" sz="2800" dirty="0" smtClean="0">
                <a:solidFill>
                  <a:srgbClr val="000000"/>
                </a:solidFill>
                <a:effectLst/>
                <a:latin typeface="Times New Roman" panose="02020603050405020304" pitchFamily="18" charset="0"/>
                <a:ea typeface="Times New Roman" panose="02020603050405020304" pitchFamily="18" charset="0"/>
              </a:rPr>
              <a:t>trường hợp này vẫn tự nhiên, không gây cảm giác khó chịu cho người nghe.</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9766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582632" y="1130300"/>
            <a:ext cx="1841594"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11:</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69622099"/>
              </p:ext>
            </p:extLst>
          </p:nvPr>
        </p:nvGraphicFramePr>
        <p:xfrm>
          <a:off x="660400" y="1858280"/>
          <a:ext cx="10858500" cy="3096768"/>
        </p:xfrm>
        <a:graphic>
          <a:graphicData uri="http://schemas.openxmlformats.org/drawingml/2006/table">
            <a:tbl>
              <a:tblPr firstRow="1" firstCol="1" bandRow="1"/>
              <a:tblGrid>
                <a:gridCol w="7309608">
                  <a:extLst>
                    <a:ext uri="{9D8B030D-6E8A-4147-A177-3AD203B41FA5}">
                      <a16:colId xmlns:a16="http://schemas.microsoft.com/office/drawing/2014/main" val="3858451745"/>
                    </a:ext>
                  </a:extLst>
                </a:gridCol>
                <a:gridCol w="3548892">
                  <a:extLst>
                    <a:ext uri="{9D8B030D-6E8A-4147-A177-3AD203B41FA5}">
                      <a16:colId xmlns:a16="http://schemas.microsoft.com/office/drawing/2014/main" val="940771434"/>
                    </a:ext>
                  </a:extLst>
                </a:gridCol>
              </a:tblGrid>
              <a:tr h="179095">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 dụng của dấu ngoặc kép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484025"/>
                  </a:ext>
                </a:extLst>
              </a:tr>
              <a:tr h="572879">
                <a:tc>
                  <a:txBody>
                    <a:bodyPr/>
                    <a:lstStyle/>
                    <a:p>
                      <a:pPr algn="just">
                        <a:lnSpc>
                          <a:spcPct val="115000"/>
                        </a:lnSpc>
                        <a:spcAft>
                          <a:spcPts val="1200"/>
                        </a:spcAft>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Thầy bùi ngùi đặt vòng hoa lên mộ chú dế, rồi xoa tay lên mái tóc bù xù như tổ quạ của Lợi, thầy buồn buồn nói: "Đừng giận thầy nữa nghe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 Nhật Ánh, </a:t>
                      </a: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 thơ tôi</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 dấu lời dẫn trực tiếp hoặc lời đối thoại.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797095"/>
                  </a:ext>
                </a:extLst>
              </a:tr>
            </a:tbl>
          </a:graphicData>
        </a:graphic>
      </p:graphicFrame>
    </p:spTree>
    <p:extLst>
      <p:ext uri="{BB962C8B-B14F-4D97-AF65-F5344CB8AC3E}">
        <p14:creationId xmlns:p14="http://schemas.microsoft.com/office/powerpoint/2010/main" val="2436193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582632" y="1130300"/>
            <a:ext cx="1841594"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smtClean="0">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sng" strike="noStrike" kern="1200" cap="none" spc="0" normalizeH="0" baseline="0" noProof="0" dirty="0" err="1" smtClean="0">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11:</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1564176582"/>
              </p:ext>
            </p:extLst>
          </p:nvPr>
        </p:nvGraphicFramePr>
        <p:xfrm>
          <a:off x="673709" y="1678399"/>
          <a:ext cx="10858500" cy="4568952"/>
        </p:xfrm>
        <a:graphic>
          <a:graphicData uri="http://schemas.openxmlformats.org/drawingml/2006/table">
            <a:tbl>
              <a:tblPr firstRow="1" firstCol="1" bandRow="1"/>
              <a:tblGrid>
                <a:gridCol w="7309608">
                  <a:extLst>
                    <a:ext uri="{9D8B030D-6E8A-4147-A177-3AD203B41FA5}">
                      <a16:colId xmlns:a16="http://schemas.microsoft.com/office/drawing/2014/main" val="3858451745"/>
                    </a:ext>
                  </a:extLst>
                </a:gridCol>
                <a:gridCol w="3548892">
                  <a:extLst>
                    <a:ext uri="{9D8B030D-6E8A-4147-A177-3AD203B41FA5}">
                      <a16:colId xmlns:a16="http://schemas.microsoft.com/office/drawing/2014/main" val="940771434"/>
                    </a:ext>
                  </a:extLst>
                </a:gridCol>
              </a:tblGrid>
              <a:tr h="686732">
                <a:tc>
                  <a:txBody>
                    <a:bodyPr/>
                    <a:lstStyle/>
                    <a:p>
                      <a:pPr algn="just">
                        <a:lnSpc>
                          <a:spcPct val="115000"/>
                        </a:lnSpc>
                        <a:spcAft>
                          <a:spcPts val="1200"/>
                        </a:spcAft>
                      </a:pP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Nhìn từ xa, cầu Long Biên như một dải lụa uốn lượn vắt ngang sông Hồng, nhưng thực ra "dải lụa" ấy nặng tới 17 nghìn tấn.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15000"/>
                        </a:lnSpc>
                        <a:spcAft>
                          <a:spcPts val="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(Thúy Lan, </a:t>
                      </a:r>
                      <a:r>
                        <a:rPr lang="vi-VN"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 Long Biên - chứng nhân lịch sử</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Ngữ văn 6, tập một, Nguyễn Khắc Phi (TCB). sdd)</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 dấu cách hiểu một từ ngữ không theo nghĩa thông thường.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719916"/>
                  </a:ext>
                </a:extLst>
              </a:tr>
              <a:tr h="358191">
                <a:tc>
                  <a:txBody>
                    <a:bodyPr/>
                    <a:lstStyle/>
                    <a:p>
                      <a:pPr algn="just">
                        <a:lnSpc>
                          <a:spcPct val="115000"/>
                        </a:lnSpc>
                        <a:spcAft>
                          <a:spcPts val="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Truyện "Gió lạnh đầu mùa" kể về cuộc sống của những đứa trẻ nơi phố chợ nghèo trong suốt một ngày đầu đông.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 dấu tên của một tác phẩm, tài liệu.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31" marR="677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411623"/>
                  </a:ext>
                </a:extLst>
              </a:tr>
            </a:tbl>
          </a:graphicData>
        </a:graphic>
      </p:graphicFrame>
    </p:spTree>
    <p:extLst>
      <p:ext uri="{BB962C8B-B14F-4D97-AF65-F5344CB8AC3E}">
        <p14:creationId xmlns:p14="http://schemas.microsoft.com/office/powerpoint/2010/main" val="1136915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552912" y="1130300"/>
            <a:ext cx="1861407"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12:</a:t>
            </a:r>
            <a:endParaRPr lang="en-US" sz="28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60400" y="1568560"/>
            <a:ext cx="10858500" cy="5189113"/>
          </a:xfrm>
          <a:prstGeom prst="rect">
            <a:avLst/>
          </a:prstGeom>
        </p:spPr>
        <p:txBody>
          <a:bodyPr>
            <a:spAutoFit/>
          </a:bodyPr>
          <a:lstStyle/>
          <a:p>
            <a:pPr>
              <a:lnSpc>
                <a:spcPct val="115000"/>
              </a:lnSpc>
              <a:spcAft>
                <a:spcPts val="0"/>
              </a:spcAft>
            </a:pPr>
            <a:r>
              <a:rPr lang="vi-VN" sz="3200" b="1" dirty="0" smtClean="0">
                <a:solidFill>
                  <a:srgbClr val="000000"/>
                </a:solidFill>
                <a:effectLst/>
                <a:latin typeface="Times New Roman" panose="02020603050405020304" pitchFamily="18" charset="0"/>
                <a:ea typeface="Times New Roman" panose="02020603050405020304" pitchFamily="18" charset="0"/>
              </a:rPr>
              <a:t>Việc lựa chọn cấu trúc câu có tác dụng</a:t>
            </a:r>
            <a:r>
              <a:rPr lang="en-US" sz="3200" dirty="0" smtClean="0">
                <a:solidFill>
                  <a:srgbClr val="000000"/>
                </a:solidFill>
                <a:effectLst/>
                <a:latin typeface="Times New Roman" panose="02020603050405020304" pitchFamily="18" charset="0"/>
                <a:ea typeface="Times New Roman" panose="02020603050405020304" pitchFamily="18" charset="0"/>
              </a:rPr>
              <a:t>: </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solidFill>
                  <a:srgbClr val="000000"/>
                </a:solidFill>
                <a:effectLst/>
                <a:latin typeface="Times New Roman" panose="02020603050405020304" pitchFamily="18" charset="0"/>
                <a:ea typeface="Times New Roman" panose="02020603050405020304" pitchFamily="18" charset="0"/>
              </a:rPr>
              <a:t>(1) thay đổi cấu trúc câu nhằm nhấn mạnh đối tượng được nói đến.</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solidFill>
                  <a:srgbClr val="000000"/>
                </a:solidFill>
                <a:effectLst/>
                <a:latin typeface="Times New Roman" panose="02020603050405020304" pitchFamily="18" charset="0"/>
                <a:ea typeface="Times New Roman" panose="02020603050405020304" pitchFamily="18" charset="0"/>
              </a:rPr>
              <a:t>(2) viết câu nhiều vị ngữ giúp cho việc miêu tà đối tượng được cụ thể, sinh động hơn.</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solidFill>
                  <a:srgbClr val="000000"/>
                </a:solidFill>
                <a:effectLst/>
                <a:latin typeface="Times New Roman" panose="02020603050405020304" pitchFamily="18" charset="0"/>
                <a:ea typeface="Times New Roman" panose="02020603050405020304" pitchFamily="18" charset="0"/>
              </a:rPr>
              <a:t>a. 1. Việc lựa chọn cấu trúc câu nhằm nhấn mạnh hành động “tiến lại”.</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tabLst>
                <a:tab pos="385445" algn="l"/>
              </a:tabLst>
            </a:pPr>
            <a:r>
              <a:rPr lang="vi-VN" sz="3200" dirty="0" smtClean="0">
                <a:solidFill>
                  <a:srgbClr val="000000"/>
                </a:solidFill>
                <a:effectLst/>
                <a:latin typeface="Times New Roman" panose="02020603050405020304" pitchFamily="18" charset="0"/>
                <a:ea typeface="Times New Roman" panose="02020603050405020304" pitchFamily="18" charset="0"/>
              </a:rPr>
              <a:t>a.2. Việc lựa chọn cấu trúc câu nhằm nhấn mạnh chủ thể “hai đứa bé”.</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6478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552912" y="964817"/>
            <a:ext cx="1861407"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sng" strike="noStrike" kern="1200" cap="none" spc="0" normalizeH="0" baseline="0" noProof="0" dirty="0" err="1" smtClean="0">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sng" strike="noStrike" kern="1200" cap="none" spc="0" normalizeH="0" baseline="0" noProof="0" dirty="0" err="1" smtClean="0">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2800" b="1" i="0" u="sng"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12:</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42978" y="1472669"/>
            <a:ext cx="10858500" cy="5189113"/>
          </a:xfrm>
          <a:prstGeom prst="rect">
            <a:avLst/>
          </a:prstGeom>
        </p:spPr>
        <p:txBody>
          <a:bodyPr>
            <a:spAutoFit/>
          </a:bodyPr>
          <a:lstStyle/>
          <a:p>
            <a:pPr>
              <a:lnSpc>
                <a:spcPct val="115000"/>
              </a:lnSpc>
              <a:spcAft>
                <a:spcPts val="0"/>
              </a:spcAft>
              <a:tabLst>
                <a:tab pos="389890" algn="l"/>
              </a:tabLst>
            </a:pPr>
            <a:r>
              <a:rPr lang="vi-VN" sz="3200" dirty="0" smtClean="0">
                <a:solidFill>
                  <a:srgbClr val="000000"/>
                </a:solidFill>
                <a:effectLst/>
                <a:latin typeface="Times New Roman" panose="02020603050405020304" pitchFamily="18" charset="0"/>
                <a:ea typeface="Times New Roman" panose="02020603050405020304" pitchFamily="18" charset="0"/>
              </a:rPr>
              <a:t>b.1. Việc lựa chọn cấu trúc câu nhằm nhấn mạnh sự việc “khi thắng lợi trở về”.</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solidFill>
                  <a:srgbClr val="000000"/>
                </a:solidFill>
                <a:effectLst/>
                <a:latin typeface="Times New Roman" panose="02020603050405020304" pitchFamily="18" charset="0"/>
                <a:ea typeface="Times New Roman" panose="02020603050405020304" pitchFamily="18" charset="0"/>
              </a:rPr>
              <a:t>b.2. Việc lựa chọn cấu trúc câu nhằm nhấn mạnh sự việc “chắc bà không còn nữa”.</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solidFill>
                  <a:srgbClr val="000000"/>
                </a:solidFill>
                <a:effectLst/>
                <a:latin typeface="Times New Roman" panose="02020603050405020304" pitchFamily="18" charset="0"/>
                <a:ea typeface="Times New Roman" panose="02020603050405020304" pitchFamily="18" charset="0"/>
              </a:rPr>
              <a:t>c. 1. Người viết lựa chọn cấu trúc câu nhiều vị ngữ, do đó đã miêu tả sinh động, cụ thể thái độ, tình cảm của “bọn tôi” trong sự việc “đám tang chú dế”.</a:t>
            </a:r>
            <a:endParaRPr lang="en-US" sz="3200" dirty="0" smtClean="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dirty="0" smtClean="0">
                <a:solidFill>
                  <a:srgbClr val="000000"/>
                </a:solidFill>
                <a:effectLst/>
                <a:latin typeface="Times New Roman" panose="02020603050405020304" pitchFamily="18" charset="0"/>
                <a:ea typeface="Times New Roman" panose="02020603050405020304" pitchFamily="18" charset="0"/>
              </a:rPr>
              <a:t>c.2. Người viết lựa chọn cấu trúc câu chỉ có một vị ngữ, do đó chưa miêu tả được sự việc một cách sinh động, cụ thể.</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37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Rectangle 6"/>
          <p:cNvSpPr/>
          <p:nvPr/>
        </p:nvSpPr>
        <p:spPr>
          <a:xfrm>
            <a:off x="552912" y="989048"/>
            <a:ext cx="1861407"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13:</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07914913"/>
              </p:ext>
            </p:extLst>
          </p:nvPr>
        </p:nvGraphicFramePr>
        <p:xfrm>
          <a:off x="673708" y="1715646"/>
          <a:ext cx="10858501" cy="3925824"/>
        </p:xfrm>
        <a:graphic>
          <a:graphicData uri="http://schemas.openxmlformats.org/drawingml/2006/table">
            <a:tbl>
              <a:tblPr firstRow="1" firstCol="1" bandRow="1"/>
              <a:tblGrid>
                <a:gridCol w="3356964">
                  <a:extLst>
                    <a:ext uri="{9D8B030D-6E8A-4147-A177-3AD203B41FA5}">
                      <a16:colId xmlns:a16="http://schemas.microsoft.com/office/drawing/2014/main" val="3170127650"/>
                    </a:ext>
                  </a:extLst>
                </a:gridCol>
                <a:gridCol w="3881458">
                  <a:extLst>
                    <a:ext uri="{9D8B030D-6E8A-4147-A177-3AD203B41FA5}">
                      <a16:colId xmlns:a16="http://schemas.microsoft.com/office/drawing/2014/main" val="3277838490"/>
                    </a:ext>
                  </a:extLst>
                </a:gridCol>
                <a:gridCol w="3620079">
                  <a:extLst>
                    <a:ext uri="{9D8B030D-6E8A-4147-A177-3AD203B41FA5}">
                      <a16:colId xmlns:a16="http://schemas.microsoft.com/office/drawing/2014/main" val="1601014786"/>
                    </a:ext>
                  </a:extLst>
                </a:gridCol>
              </a:tblGrid>
              <a:tr h="0">
                <a:tc>
                  <a:txBody>
                    <a:bodyPr/>
                    <a:lstStyle/>
                    <a:p>
                      <a:pPr algn="ctr">
                        <a:lnSpc>
                          <a:spcPct val="115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Đoạn văn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38074079"/>
                  </a:ext>
                </a:extLst>
              </a:tr>
              <a:tr h="0">
                <a:tc>
                  <a:txBody>
                    <a:bodyPr/>
                    <a:lstStyle/>
                    <a:p>
                      <a:pPr algn="just">
                        <a:lnSpc>
                          <a:spcPct val="115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Bắt đầu từ chỗ viết hoa lùi đầu dòng và kết thúc bằng dấu chấm 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hoặc không có câu chủ đề.</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hợp của các câu, đọa, hoàn chỉnh về nội dung và hình thức, có tính liên kết chặt chẽ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945625"/>
                  </a:ext>
                </a:extLst>
              </a:tr>
              <a:tr h="0">
                <a:tc>
                  <a:txBody>
                    <a:bodyPr/>
                    <a:lstStyle/>
                    <a:p>
                      <a:pPr algn="just">
                        <a:lnSpc>
                          <a:spcPct val="115000"/>
                        </a:lnSpc>
                        <a:spcAft>
                          <a:spcPts val="0"/>
                        </a:spcAft>
                      </a:pPr>
                      <a:r>
                        <a:rPr lang="vi-VN" sz="2800" b="1">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đạt một nội dung tương đối trọng vẹn.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đạt một mục đích giao tiếp nhất định.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385900"/>
                  </a:ext>
                </a:extLst>
              </a:tr>
            </a:tbl>
          </a:graphicData>
        </a:graphic>
      </p:graphicFrame>
    </p:spTree>
    <p:extLst>
      <p:ext uri="{BB962C8B-B14F-4D97-AF65-F5344CB8AC3E}">
        <p14:creationId xmlns:p14="http://schemas.microsoft.com/office/powerpoint/2010/main" val="36459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3" name="Rectangle 2"/>
          <p:cNvSpPr/>
          <p:nvPr/>
        </p:nvSpPr>
        <p:spPr>
          <a:xfrm>
            <a:off x="3028138" y="154858"/>
            <a:ext cx="61230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THỰC HÀNH BÀI TẬP TIẾNG VIỆT</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Rectangle 1"/>
          <p:cNvSpPr/>
          <p:nvPr/>
        </p:nvSpPr>
        <p:spPr>
          <a:xfrm>
            <a:off x="555594" y="1130300"/>
            <a:ext cx="1861407" cy="548099"/>
          </a:xfrm>
          <a:prstGeom prst="rect">
            <a:avLst/>
          </a:prstGeom>
        </p:spPr>
        <p:txBody>
          <a:bodyPr wrap="none">
            <a:spAutoFit/>
          </a:bodyPr>
          <a:lstStyle/>
          <a:p>
            <a:pPr>
              <a:lnSpc>
                <a:spcPct val="115000"/>
              </a:lnSpc>
              <a:spcAft>
                <a:spcPts val="0"/>
              </a:spcAft>
            </a:pPr>
            <a:r>
              <a:rPr lang="en-US" sz="2800" b="1" u="sng" dirty="0" err="1" smtClean="0">
                <a:solidFill>
                  <a:srgbClr val="0070C0"/>
                </a:solidFill>
                <a:effectLst/>
                <a:latin typeface="Times New Roman" panose="02020603050405020304" pitchFamily="18" charset="0"/>
                <a:ea typeface="Times New Roman" panose="02020603050405020304" pitchFamily="18" charset="0"/>
              </a:rPr>
              <a:t>Bài</a:t>
            </a:r>
            <a:r>
              <a:rPr lang="en-US" sz="2800" b="1" u="sng" dirty="0" smtClean="0">
                <a:solidFill>
                  <a:srgbClr val="0070C0"/>
                </a:solidFill>
                <a:effectLst/>
                <a:latin typeface="Times New Roman" panose="02020603050405020304" pitchFamily="18" charset="0"/>
                <a:ea typeface="Times New Roman" panose="02020603050405020304" pitchFamily="18" charset="0"/>
              </a:rPr>
              <a:t> </a:t>
            </a:r>
            <a:r>
              <a:rPr lang="en-US" sz="2800" b="1" u="sng" dirty="0" err="1" smtClean="0">
                <a:solidFill>
                  <a:srgbClr val="0070C0"/>
                </a:solidFill>
                <a:effectLst/>
                <a:latin typeface="Times New Roman" panose="02020603050405020304" pitchFamily="18" charset="0"/>
                <a:ea typeface="Times New Roman" panose="02020603050405020304" pitchFamily="18" charset="0"/>
              </a:rPr>
              <a:t>tập</a:t>
            </a:r>
            <a:r>
              <a:rPr lang="en-US" sz="2800" b="1" u="sng" dirty="0" smtClean="0">
                <a:solidFill>
                  <a:srgbClr val="0070C0"/>
                </a:solidFill>
                <a:effectLst/>
                <a:latin typeface="Times New Roman" panose="02020603050405020304" pitchFamily="18" charset="0"/>
                <a:ea typeface="Times New Roman" panose="02020603050405020304" pitchFamily="18" charset="0"/>
              </a:rPr>
              <a:t> 14:</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660400" y="1619173"/>
            <a:ext cx="10858500" cy="4247317"/>
          </a:xfrm>
          <a:prstGeom prst="rect">
            <a:avLst/>
          </a:prstGeom>
        </p:spPr>
        <p:txBody>
          <a:bodyPr>
            <a:spAutoFit/>
          </a:bodyPr>
          <a:lstStyle/>
          <a:p>
            <a:pPr>
              <a:lnSpc>
                <a:spcPct val="150000"/>
              </a:lnSpc>
              <a:spcAft>
                <a:spcPts val="0"/>
              </a:spcAft>
            </a:pPr>
            <a:r>
              <a:rPr lang="vi-VN" sz="3600" dirty="0" smtClean="0">
                <a:solidFill>
                  <a:srgbClr val="000000"/>
                </a:solidFill>
                <a:effectLst/>
                <a:latin typeface="Times New Roman" panose="02020603050405020304" pitchFamily="18" charset="0"/>
                <a:ea typeface="Times New Roman" panose="02020603050405020304" pitchFamily="18" charset="0"/>
              </a:rPr>
              <a:t>- Phương tiện giao tiếp phi ngôn ngữ là các hình ảnh, sơ đồ, số liệu,... được sử dụng trong văn bản. </a:t>
            </a:r>
            <a:endParaRPr lang="en-US" sz="3600" dirty="0" smtClean="0">
              <a:effectLst/>
              <a:latin typeface="Times New Roman" panose="02020603050405020304" pitchFamily="18" charset="0"/>
              <a:ea typeface="Times New Roman" panose="02020603050405020304" pitchFamily="18" charset="0"/>
            </a:endParaRPr>
          </a:p>
          <a:p>
            <a:pPr>
              <a:lnSpc>
                <a:spcPct val="150000"/>
              </a:lnSpc>
            </a:pPr>
            <a:r>
              <a:rPr lang="vi-VN" sz="3600" dirty="0" smtClean="0">
                <a:solidFill>
                  <a:srgbClr val="000000"/>
                </a:solidFill>
                <a:effectLst/>
                <a:latin typeface="Times New Roman" panose="02020603050405020304" pitchFamily="18" charset="0"/>
                <a:ea typeface="Times New Roman" panose="02020603050405020304" pitchFamily="18" charset="0"/>
              </a:rPr>
              <a:t>- Tác dụng: bổ sung thông tin để làm rõ và tăng tính thuyết phục cho nội dung văn bản, giúp người đọc tiếp nhận thông tin một cách trực quan và dễ dàng hơn.</a:t>
            </a:r>
            <a:endParaRPr lang="en-US" sz="3600" dirty="0"/>
          </a:p>
        </p:txBody>
      </p:sp>
    </p:spTree>
    <p:extLst>
      <p:ext uri="{BB962C8B-B14F-4D97-AF65-F5344CB8AC3E}">
        <p14:creationId xmlns:p14="http://schemas.microsoft.com/office/powerpoint/2010/main" val="3640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7" name="Rectangle 6"/>
          <p:cNvSpPr/>
          <p:nvPr/>
        </p:nvSpPr>
        <p:spPr>
          <a:xfrm>
            <a:off x="3844196" y="86810"/>
            <a:ext cx="4490909" cy="613245"/>
          </a:xfrm>
          <a:prstGeom prst="rect">
            <a:avLst/>
          </a:prstGeom>
        </p:spPr>
        <p:txBody>
          <a:bodyPr wrap="none">
            <a:spAutoFit/>
          </a:bodyPr>
          <a:lstStyle/>
          <a:p>
            <a:pPr algn="ctr">
              <a:lnSpc>
                <a:spcPct val="115000"/>
              </a:lnSpc>
              <a:spcAft>
                <a:spcPts val="0"/>
              </a:spcAft>
            </a:pPr>
            <a:r>
              <a:rPr lang="en-US" sz="3200" b="1" dirty="0" smtClean="0">
                <a:solidFill>
                  <a:srgbClr val="0D0D0D"/>
                </a:solidFill>
                <a:effectLst/>
                <a:highlight>
                  <a:srgbClr val="FFFF00"/>
                </a:highlight>
                <a:latin typeface="Times New Roman" panose="02020603050405020304" pitchFamily="18" charset="0"/>
                <a:ea typeface="Times New Roman" panose="02020603050405020304" pitchFamily="18" charset="0"/>
              </a:rPr>
              <a:t>HƯỚNG DẪN TỰ HỌC</a:t>
            </a:r>
            <a:endParaRPr lang="en-US" sz="3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660400" y="1902652"/>
            <a:ext cx="6008818" cy="2794611"/>
          </a:xfrm>
          <a:prstGeom prst="rect">
            <a:avLst/>
          </a:prstGeom>
        </p:spPr>
        <p:txBody>
          <a:bodyPr wrap="square">
            <a:spAutoFit/>
          </a:bodyPr>
          <a:lstStyle/>
          <a:p>
            <a:pPr>
              <a:lnSpc>
                <a:spcPct val="115000"/>
              </a:lnSpc>
              <a:spcAft>
                <a:spcPts val="1200"/>
              </a:spcAft>
            </a:pPr>
            <a:r>
              <a:rPr lang="vi-VN" sz="3600" dirty="0" smtClean="0">
                <a:solidFill>
                  <a:srgbClr val="0D0D0D"/>
                </a:solidFill>
                <a:effectLst/>
                <a:latin typeface="Times New Roman" panose="02020603050405020304" pitchFamily="18" charset="0"/>
                <a:ea typeface="Times New Roman" panose="02020603050405020304" pitchFamily="18" charset="0"/>
              </a:rPr>
              <a:t>1. </a:t>
            </a:r>
            <a:r>
              <a:rPr lang="en-US" sz="3600" dirty="0" err="1" smtClean="0">
                <a:solidFill>
                  <a:srgbClr val="0D0D0D"/>
                </a:solidFill>
                <a:effectLst/>
                <a:latin typeface="Times New Roman" panose="02020603050405020304" pitchFamily="18" charset="0"/>
                <a:ea typeface="Times New Roman" panose="02020603050405020304" pitchFamily="18" charset="0"/>
              </a:rPr>
              <a:t>Hoàn</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thành</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các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bảng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hệ</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thống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kiến</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thức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học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kì</a:t>
            </a:r>
            <a:r>
              <a:rPr lang="en-US" sz="3600" dirty="0" smtClean="0">
                <a:solidFill>
                  <a:srgbClr val="0D0D0D"/>
                </a:solidFill>
                <a:effectLst/>
                <a:latin typeface="Times New Roman" panose="02020603050405020304" pitchFamily="18" charset="0"/>
                <a:ea typeface="Times New Roman" panose="02020603050405020304" pitchFamily="18" charset="0"/>
              </a:rPr>
              <a:t> II.</a:t>
            </a:r>
            <a:endParaRPr lang="en-US" sz="3600" dirty="0" smtClean="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3600" dirty="0" smtClean="0">
                <a:solidFill>
                  <a:srgbClr val="0D0D0D"/>
                </a:solidFill>
                <a:effectLst/>
                <a:latin typeface="Times New Roman" panose="02020603050405020304" pitchFamily="18" charset="0"/>
                <a:ea typeface="Times New Roman" panose="02020603050405020304" pitchFamily="18" charset="0"/>
              </a:rPr>
              <a:t>2. </a:t>
            </a:r>
            <a:r>
              <a:rPr lang="en-US" sz="3600" dirty="0" err="1" smtClean="0">
                <a:solidFill>
                  <a:srgbClr val="0D0D0D"/>
                </a:solidFill>
                <a:effectLst/>
                <a:latin typeface="Times New Roman" panose="02020603050405020304" pitchFamily="18" charset="0"/>
                <a:ea typeface="Times New Roman" panose="02020603050405020304" pitchFamily="18" charset="0"/>
              </a:rPr>
              <a:t>Chuẩn</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bị</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kiểm</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tra</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chất</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lượng</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cuối</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học</a:t>
            </a:r>
            <a:r>
              <a:rPr lang="en-US" sz="3600" dirty="0" smtClean="0">
                <a:solidFill>
                  <a:srgbClr val="0D0D0D"/>
                </a:solidFill>
                <a:effectLst/>
                <a:latin typeface="Times New Roman" panose="02020603050405020304" pitchFamily="18" charset="0"/>
                <a:ea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Times New Roman" panose="02020603050405020304" pitchFamily="18" charset="0"/>
              </a:rPr>
              <a:t>kì</a:t>
            </a:r>
            <a:r>
              <a:rPr lang="en-US" sz="3600" dirty="0" smtClean="0">
                <a:solidFill>
                  <a:srgbClr val="0D0D0D"/>
                </a:solidFill>
                <a:effectLst/>
                <a:latin typeface="Times New Roman" panose="02020603050405020304" pitchFamily="18" charset="0"/>
                <a:ea typeface="Times New Roman" panose="02020603050405020304" pitchFamily="18" charset="0"/>
              </a:rPr>
              <a:t> II.</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468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sp>
        <p:nvSpPr>
          <p:cNvPr id="16" name="Plaque 15"/>
          <p:cNvSpPr/>
          <p:nvPr/>
        </p:nvSpPr>
        <p:spPr>
          <a:xfrm>
            <a:off x="4227564" y="833284"/>
            <a:ext cx="3749572" cy="405582"/>
          </a:xfrm>
          <a:prstGeom prst="plaqu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444837" y="794125"/>
            <a:ext cx="331502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14" name="Rectangle 13"/>
          <p:cNvSpPr/>
          <p:nvPr/>
        </p:nvSpPr>
        <p:spPr>
          <a:xfrm>
            <a:off x="3634298" y="130521"/>
            <a:ext cx="49107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Times New Roman" panose="02020603050405020304" pitchFamily="18" charset="0"/>
                <a:cs typeface="+mn-cs"/>
              </a:rPr>
              <a:t>ÔN TẬP CUỐI HỌC KÌ II</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aphicFrame>
        <p:nvGraphicFramePr>
          <p:cNvPr id="17" name="Table 16"/>
          <p:cNvGraphicFramePr>
            <a:graphicFrameLocks noGrp="1"/>
          </p:cNvGraphicFramePr>
          <p:nvPr>
            <p:extLst>
              <p:ext uri="{D42A27DB-BD31-4B8C-83A1-F6EECF244321}">
                <p14:modId xmlns:p14="http://schemas.microsoft.com/office/powerpoint/2010/main" val="2357140311"/>
              </p:ext>
            </p:extLst>
          </p:nvPr>
        </p:nvGraphicFramePr>
        <p:xfrm>
          <a:off x="660400" y="1601922"/>
          <a:ext cx="10858501" cy="4217162"/>
        </p:xfrm>
        <a:graphic>
          <a:graphicData uri="http://schemas.openxmlformats.org/drawingml/2006/table">
            <a:tbl>
              <a:tblPr firstRow="1" firstCol="1" bandRow="1"/>
              <a:tblGrid>
                <a:gridCol w="2171249">
                  <a:extLst>
                    <a:ext uri="{9D8B030D-6E8A-4147-A177-3AD203B41FA5}">
                      <a16:colId xmlns:a16="http://schemas.microsoft.com/office/drawing/2014/main" val="1256277191"/>
                    </a:ext>
                  </a:extLst>
                </a:gridCol>
                <a:gridCol w="2171249">
                  <a:extLst>
                    <a:ext uri="{9D8B030D-6E8A-4147-A177-3AD203B41FA5}">
                      <a16:colId xmlns:a16="http://schemas.microsoft.com/office/drawing/2014/main" val="1074597877"/>
                    </a:ext>
                  </a:extLst>
                </a:gridCol>
                <a:gridCol w="2171249">
                  <a:extLst>
                    <a:ext uri="{9D8B030D-6E8A-4147-A177-3AD203B41FA5}">
                      <a16:colId xmlns:a16="http://schemas.microsoft.com/office/drawing/2014/main" val="3692773710"/>
                    </a:ext>
                  </a:extLst>
                </a:gridCol>
                <a:gridCol w="2172377">
                  <a:extLst>
                    <a:ext uri="{9D8B030D-6E8A-4147-A177-3AD203B41FA5}">
                      <a16:colId xmlns:a16="http://schemas.microsoft.com/office/drawing/2014/main" val="3892641"/>
                    </a:ext>
                  </a:extLst>
                </a:gridCol>
                <a:gridCol w="2172377">
                  <a:extLst>
                    <a:ext uri="{9D8B030D-6E8A-4147-A177-3AD203B41FA5}">
                      <a16:colId xmlns:a16="http://schemas.microsoft.com/office/drawing/2014/main" val="880884925"/>
                    </a:ext>
                  </a:extLst>
                </a:gridCol>
              </a:tblGrid>
              <a:tr h="0">
                <a:tc rowSpan="2">
                  <a:txBody>
                    <a:bodyPr/>
                    <a:lstStyle/>
                    <a:p>
                      <a:pPr algn="just">
                        <a:lnSpc>
                          <a:spcPct val="115000"/>
                        </a:lnSpc>
                        <a:spcBef>
                          <a:spcPts val="600"/>
                        </a:spcBef>
                        <a:spcAft>
                          <a:spcPts val="0"/>
                        </a:spcAft>
                      </a:pP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gridSpan="4">
                  <a:txBody>
                    <a:bodyPr/>
                    <a:lstStyle/>
                    <a:p>
                      <a:pPr algn="ctr">
                        <a:lnSpc>
                          <a:spcPct val="115000"/>
                        </a:lnSpc>
                        <a:spcBef>
                          <a:spcPts val="600"/>
                        </a:spcBef>
                        <a:spcAft>
                          <a:spcPts val="0"/>
                        </a:spcAft>
                      </a:pP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ĐƠN VỊ KIẾN THỨC CỦA BÀI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9646411"/>
                  </a:ext>
                </a:extLst>
              </a:tr>
              <a:tr h="0">
                <a:tc vMerge="1">
                  <a:txBody>
                    <a:bodyPr/>
                    <a:lstStyle/>
                    <a:p>
                      <a:endParaRPr lang="en-US"/>
                    </a:p>
                  </a:txBody>
                  <a:tcPr/>
                </a:tc>
                <a:tc>
                  <a:txBody>
                    <a:bodyPr/>
                    <a:lstStyle/>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thể loại văn bản đọc hiểu)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(kiểu văn bản viết)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extLst>
                  <a:ext uri="{0D108BD9-81ED-4DB2-BD59-A6C34878D82A}">
                    <a16:rowId xmlns:a16="http://schemas.microsoft.com/office/drawing/2014/main" val="3309297052"/>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287053"/>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264460"/>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708822"/>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25622"/>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319973"/>
                  </a:ext>
                </a:extLst>
              </a:tr>
            </a:tbl>
          </a:graphicData>
        </a:graphic>
      </p:graphicFrame>
      <p:graphicFrame>
        <p:nvGraphicFramePr>
          <p:cNvPr id="18" name="Table 17"/>
          <p:cNvGraphicFramePr>
            <a:graphicFrameLocks noGrp="1"/>
          </p:cNvGraphicFramePr>
          <p:nvPr/>
        </p:nvGraphicFramePr>
        <p:xfrm>
          <a:off x="660400" y="1601922"/>
          <a:ext cx="10858501" cy="4492752"/>
        </p:xfrm>
        <a:graphic>
          <a:graphicData uri="http://schemas.openxmlformats.org/drawingml/2006/table">
            <a:tbl>
              <a:tblPr firstRow="1" firstCol="1" bandRow="1"/>
              <a:tblGrid>
                <a:gridCol w="2171249">
                  <a:extLst>
                    <a:ext uri="{9D8B030D-6E8A-4147-A177-3AD203B41FA5}">
                      <a16:colId xmlns:a16="http://schemas.microsoft.com/office/drawing/2014/main" val="1256277191"/>
                    </a:ext>
                  </a:extLst>
                </a:gridCol>
                <a:gridCol w="2171249">
                  <a:extLst>
                    <a:ext uri="{9D8B030D-6E8A-4147-A177-3AD203B41FA5}">
                      <a16:colId xmlns:a16="http://schemas.microsoft.com/office/drawing/2014/main" val="1074597877"/>
                    </a:ext>
                  </a:extLst>
                </a:gridCol>
                <a:gridCol w="2171249">
                  <a:extLst>
                    <a:ext uri="{9D8B030D-6E8A-4147-A177-3AD203B41FA5}">
                      <a16:colId xmlns:a16="http://schemas.microsoft.com/office/drawing/2014/main" val="3692773710"/>
                    </a:ext>
                  </a:extLst>
                </a:gridCol>
                <a:gridCol w="2172377">
                  <a:extLst>
                    <a:ext uri="{9D8B030D-6E8A-4147-A177-3AD203B41FA5}">
                      <a16:colId xmlns:a16="http://schemas.microsoft.com/office/drawing/2014/main" val="3892641"/>
                    </a:ext>
                  </a:extLst>
                </a:gridCol>
                <a:gridCol w="2172377">
                  <a:extLst>
                    <a:ext uri="{9D8B030D-6E8A-4147-A177-3AD203B41FA5}">
                      <a16:colId xmlns:a16="http://schemas.microsoft.com/office/drawing/2014/main" val="880884925"/>
                    </a:ext>
                  </a:extLst>
                </a:gridCol>
              </a:tblGrid>
              <a:tr h="0">
                <a:tc rowSpan="2">
                  <a:txBody>
                    <a:bodyPr/>
                    <a:lstStyle/>
                    <a:p>
                      <a:pPr algn="just">
                        <a:lnSpc>
                          <a:spcPct val="115000"/>
                        </a:lnSpc>
                        <a:spcBef>
                          <a:spcPts val="600"/>
                        </a:spcBef>
                        <a:spcAft>
                          <a:spcPts val="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gridSpan="4">
                  <a:txBody>
                    <a:bodyPr/>
                    <a:lstStyle/>
                    <a:p>
                      <a:pPr algn="ctr">
                        <a:lnSpc>
                          <a:spcPct val="115000"/>
                        </a:lnSpc>
                        <a:spcBef>
                          <a:spcPts val="600"/>
                        </a:spcBef>
                        <a:spcAft>
                          <a:spcPts val="0"/>
                        </a:spcAft>
                      </a:pP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ĐƠN VỊ KIẾN THỨC CỦA BÀI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9646411"/>
                  </a:ext>
                </a:extLst>
              </a:tr>
              <a:tr h="0">
                <a:tc vMerge="1">
                  <a:txBody>
                    <a:bodyPr/>
                    <a:lstStyle/>
                    <a:p>
                      <a:endParaRPr lang="en-US"/>
                    </a:p>
                  </a:txBody>
                  <a:tcPr/>
                </a:tc>
                <a:tc>
                  <a:txBody>
                    <a:bodyPr/>
                    <a:lstStyle/>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thể loại văn bản đọc hiểu)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(kiểu văn bản viết)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extLst>
                  <a:ext uri="{0D108BD9-81ED-4DB2-BD59-A6C34878D82A}">
                    <a16:rowId xmlns:a16="http://schemas.microsoft.com/office/drawing/2014/main" val="3309297052"/>
                  </a:ext>
                </a:extLst>
              </a:tr>
              <a:tr h="0">
                <a:tc>
                  <a:txBody>
                    <a:bodyPr/>
                    <a:lstStyle/>
                    <a:p>
                      <a:pPr algn="just">
                        <a:lnSpc>
                          <a:spcPct val="115000"/>
                        </a:lnSpc>
                        <a:spcBef>
                          <a:spcPts val="600"/>
                        </a:spcBef>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287053"/>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264460"/>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708822"/>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25622"/>
                  </a:ext>
                </a:extLst>
              </a:tr>
              <a:tr h="0">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319973"/>
                  </a:ext>
                </a:extLst>
              </a:tr>
            </a:tbl>
          </a:graphicData>
        </a:graphic>
      </p:graphicFrame>
    </p:spTree>
    <p:extLst>
      <p:ext uri="{BB962C8B-B14F-4D97-AF65-F5344CB8AC3E}">
        <p14:creationId xmlns:p14="http://schemas.microsoft.com/office/powerpoint/2010/main" val="1398706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4335981"/>
              </p:ext>
            </p:extLst>
          </p:nvPr>
        </p:nvGraphicFramePr>
        <p:xfrm>
          <a:off x="660400" y="551180"/>
          <a:ext cx="10867037" cy="5684520"/>
        </p:xfrm>
        <a:graphic>
          <a:graphicData uri="http://schemas.openxmlformats.org/drawingml/2006/table">
            <a:tbl>
              <a:tblPr firstRow="1" firstCol="1" bandRow="1"/>
              <a:tblGrid>
                <a:gridCol w="1739392">
                  <a:extLst>
                    <a:ext uri="{9D8B030D-6E8A-4147-A177-3AD203B41FA5}">
                      <a16:colId xmlns:a16="http://schemas.microsoft.com/office/drawing/2014/main" val="2106685153"/>
                    </a:ext>
                  </a:extLst>
                </a:gridCol>
                <a:gridCol w="2539279">
                  <a:extLst>
                    <a:ext uri="{9D8B030D-6E8A-4147-A177-3AD203B41FA5}">
                      <a16:colId xmlns:a16="http://schemas.microsoft.com/office/drawing/2014/main" val="455176906"/>
                    </a:ext>
                  </a:extLst>
                </a:gridCol>
                <a:gridCol w="2139336">
                  <a:extLst>
                    <a:ext uri="{9D8B030D-6E8A-4147-A177-3AD203B41FA5}">
                      <a16:colId xmlns:a16="http://schemas.microsoft.com/office/drawing/2014/main" val="3887972400"/>
                    </a:ext>
                  </a:extLst>
                </a:gridCol>
                <a:gridCol w="2224515">
                  <a:extLst>
                    <a:ext uri="{9D8B030D-6E8A-4147-A177-3AD203B41FA5}">
                      <a16:colId xmlns:a16="http://schemas.microsoft.com/office/drawing/2014/main" val="2997569072"/>
                    </a:ext>
                  </a:extLst>
                </a:gridCol>
                <a:gridCol w="2224515">
                  <a:extLst>
                    <a:ext uri="{9D8B030D-6E8A-4147-A177-3AD203B41FA5}">
                      <a16:colId xmlns:a16="http://schemas.microsoft.com/office/drawing/2014/main" val="2571781355"/>
                    </a:ext>
                  </a:extLst>
                </a:gridCol>
              </a:tblGrid>
              <a:tr h="102465">
                <a:tc rowSpan="2">
                  <a:txBody>
                    <a:bodyPr/>
                    <a:lstStyle/>
                    <a:p>
                      <a:pPr algn="just">
                        <a:lnSpc>
                          <a:spcPct val="115000"/>
                        </a:lnSpc>
                        <a:spcBef>
                          <a:spcPts val="600"/>
                        </a:spcBef>
                        <a:spcAft>
                          <a:spcPts val="0"/>
                        </a:spcAft>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gridSpan="4">
                  <a:txBody>
                    <a:bodyPr/>
                    <a:lstStyle/>
                    <a:p>
                      <a:pPr algn="ctr">
                        <a:lnSpc>
                          <a:spcPct val="115000"/>
                        </a:lnSpc>
                        <a:spcBef>
                          <a:spcPts val="600"/>
                        </a:spcBef>
                        <a:spcAft>
                          <a:spcPts val="0"/>
                        </a:spcAft>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ĐƠN VỊ KIẾN THỨC CỦA BÀI HỌC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3411910"/>
                  </a:ext>
                </a:extLst>
              </a:tr>
              <a:tr h="262277">
                <a:tc vMerge="1">
                  <a:txBody>
                    <a:bodyPr/>
                    <a:lstStyle/>
                    <a:p>
                      <a:endParaRPr lang="en-US"/>
                    </a:p>
                  </a:txBody>
                  <a:tcPr/>
                </a:tc>
                <a:tc>
                  <a:txBody>
                    <a:bodyPr/>
                    <a:lstStyle/>
                    <a:p>
                      <a:pPr algn="ctr">
                        <a:lnSpc>
                          <a:spcPct val="115000"/>
                        </a:lnSpc>
                        <a:spcBef>
                          <a:spcPts val="600"/>
                        </a:spcBef>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thể loại văn bản đọc hiểu)</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Tiếng Việt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(kiểu văn bản viết)</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tc>
                  <a:txBody>
                    <a:bodyPr/>
                    <a:lstStyle/>
                    <a:p>
                      <a:pPr algn="ctr">
                        <a:lnSpc>
                          <a:spcPct val="115000"/>
                        </a:lnSpc>
                        <a:spcBef>
                          <a:spcPts val="600"/>
                        </a:spcBef>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600"/>
                        </a:spcBef>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A25"/>
                    </a:solidFill>
                  </a:tcPr>
                </a:tc>
                <a:extLst>
                  <a:ext uri="{0D108BD9-81ED-4DB2-BD59-A6C34878D82A}">
                    <a16:rowId xmlns:a16="http://schemas.microsoft.com/office/drawing/2014/main" val="2202210553"/>
                  </a:ext>
                </a:extLst>
              </a:tr>
              <a:tr h="373661">
                <a:tc>
                  <a:txBody>
                    <a:bodyPr/>
                    <a:lstStyle/>
                    <a:p>
                      <a:pPr algn="just">
                        <a:lnSpc>
                          <a:spcPct val="115000"/>
                        </a:lnSpc>
                        <a:spcBef>
                          <a:spcPts val="600"/>
                        </a:spcBef>
                        <a:spcAft>
                          <a:spcPts val="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VB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dụng của dấu ngoặc kép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Viết biên bản về một cuộc họp, cuộc thảo luận hay một vụ việc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929187"/>
                  </a:ext>
                </a:extLst>
              </a:tr>
            </a:tbl>
          </a:graphicData>
        </a:graphic>
      </p:graphicFrame>
    </p:spTree>
    <p:extLst>
      <p:ext uri="{BB962C8B-B14F-4D97-AF65-F5344CB8AC3E}">
        <p14:creationId xmlns:p14="http://schemas.microsoft.com/office/powerpoint/2010/main" val="247629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9297192"/>
              </p:ext>
            </p:extLst>
          </p:nvPr>
        </p:nvGraphicFramePr>
        <p:xfrm>
          <a:off x="660400" y="627380"/>
          <a:ext cx="10858499" cy="5608320"/>
        </p:xfrm>
        <a:graphic>
          <a:graphicData uri="http://schemas.openxmlformats.org/drawingml/2006/table">
            <a:tbl>
              <a:tblPr firstRow="1" firstCol="1" bandRow="1"/>
              <a:tblGrid>
                <a:gridCol w="1573134">
                  <a:extLst>
                    <a:ext uri="{9D8B030D-6E8A-4147-A177-3AD203B41FA5}">
                      <a16:colId xmlns:a16="http://schemas.microsoft.com/office/drawing/2014/main" val="2106685153"/>
                    </a:ext>
                  </a:extLst>
                </a:gridCol>
                <a:gridCol w="1843791">
                  <a:extLst>
                    <a:ext uri="{9D8B030D-6E8A-4147-A177-3AD203B41FA5}">
                      <a16:colId xmlns:a16="http://schemas.microsoft.com/office/drawing/2014/main" val="455176906"/>
                    </a:ext>
                  </a:extLst>
                </a:gridCol>
                <a:gridCol w="1888760">
                  <a:extLst>
                    <a:ext uri="{9D8B030D-6E8A-4147-A177-3AD203B41FA5}">
                      <a16:colId xmlns:a16="http://schemas.microsoft.com/office/drawing/2014/main" val="3887972400"/>
                    </a:ext>
                  </a:extLst>
                </a:gridCol>
                <a:gridCol w="2998033">
                  <a:extLst>
                    <a:ext uri="{9D8B030D-6E8A-4147-A177-3AD203B41FA5}">
                      <a16:colId xmlns:a16="http://schemas.microsoft.com/office/drawing/2014/main" val="2997569072"/>
                    </a:ext>
                  </a:extLst>
                </a:gridCol>
                <a:gridCol w="2554781">
                  <a:extLst>
                    <a:ext uri="{9D8B030D-6E8A-4147-A177-3AD203B41FA5}">
                      <a16:colId xmlns:a16="http://schemas.microsoft.com/office/drawing/2014/main" val="2571781355"/>
                    </a:ext>
                  </a:extLst>
                </a:gridCol>
              </a:tblGrid>
              <a:tr h="213849">
                <a:tc>
                  <a:txBody>
                    <a:bodyPr/>
                    <a:lstStyle/>
                    <a:p>
                      <a:pPr algn="just">
                        <a:lnSpc>
                          <a:spcPct val="115000"/>
                        </a:lnSpc>
                        <a:spcBef>
                          <a:spcPts val="600"/>
                        </a:spcBef>
                        <a:spcAft>
                          <a:spcPts val="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VB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đa nghĩa và từ đồng âm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một bài thơ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Tham gia thảo luận nhóm nhỏ về một vấn đề cần có giải pháp thống nhất</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989138"/>
                  </a:ext>
                </a:extLst>
              </a:tr>
              <a:tr h="213849">
                <a:tc>
                  <a:txBody>
                    <a:bodyPr/>
                    <a:lstStyle/>
                    <a:p>
                      <a:pPr algn="just">
                        <a:lnSpc>
                          <a:spcPct val="115000"/>
                        </a:lnSpc>
                        <a:spcBef>
                          <a:spcPts val="600"/>
                        </a:spcBef>
                        <a:spcAft>
                          <a:spcPts val="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VB </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 luận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mượn và yếu tố Hán Việt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Viết bài văn trình bày ý kiến về một hiện tượng trong đời sống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778854"/>
                  </a:ext>
                </a:extLst>
              </a:tr>
            </a:tbl>
          </a:graphicData>
        </a:graphic>
      </p:graphicFrame>
    </p:spTree>
    <p:extLst>
      <p:ext uri="{BB962C8B-B14F-4D97-AF65-F5344CB8AC3E}">
        <p14:creationId xmlns:p14="http://schemas.microsoft.com/office/powerpoint/2010/main" val="422659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7762296"/>
              </p:ext>
            </p:extLst>
          </p:nvPr>
        </p:nvGraphicFramePr>
        <p:xfrm>
          <a:off x="765332" y="389981"/>
          <a:ext cx="10858499" cy="6169152"/>
        </p:xfrm>
        <a:graphic>
          <a:graphicData uri="http://schemas.openxmlformats.org/drawingml/2006/table">
            <a:tbl>
              <a:tblPr firstRow="1" firstCol="1" bandRow="1"/>
              <a:tblGrid>
                <a:gridCol w="2137655">
                  <a:extLst>
                    <a:ext uri="{9D8B030D-6E8A-4147-A177-3AD203B41FA5}">
                      <a16:colId xmlns:a16="http://schemas.microsoft.com/office/drawing/2014/main" val="2106685153"/>
                    </a:ext>
                  </a:extLst>
                </a:gridCol>
                <a:gridCol w="2137655">
                  <a:extLst>
                    <a:ext uri="{9D8B030D-6E8A-4147-A177-3AD203B41FA5}">
                      <a16:colId xmlns:a16="http://schemas.microsoft.com/office/drawing/2014/main" val="455176906"/>
                    </a:ext>
                  </a:extLst>
                </a:gridCol>
                <a:gridCol w="2137655">
                  <a:extLst>
                    <a:ext uri="{9D8B030D-6E8A-4147-A177-3AD203B41FA5}">
                      <a16:colId xmlns:a16="http://schemas.microsoft.com/office/drawing/2014/main" val="3887972400"/>
                    </a:ext>
                  </a:extLst>
                </a:gridCol>
                <a:gridCol w="2222767">
                  <a:extLst>
                    <a:ext uri="{9D8B030D-6E8A-4147-A177-3AD203B41FA5}">
                      <a16:colId xmlns:a16="http://schemas.microsoft.com/office/drawing/2014/main" val="2997569072"/>
                    </a:ext>
                  </a:extLst>
                </a:gridCol>
                <a:gridCol w="2222767">
                  <a:extLst>
                    <a:ext uri="{9D8B030D-6E8A-4147-A177-3AD203B41FA5}">
                      <a16:colId xmlns:a16="http://schemas.microsoft.com/office/drawing/2014/main" val="2571781355"/>
                    </a:ext>
                  </a:extLst>
                </a:gridCol>
              </a:tblGrid>
              <a:tr h="213849">
                <a:tc>
                  <a:txBody>
                    <a:bodyPr/>
                    <a:lstStyle/>
                    <a:p>
                      <a:pPr algn="just">
                        <a:lnSpc>
                          <a:spcPct val="115000"/>
                        </a:lnSpc>
                        <a:spcBef>
                          <a:spcPts val="600"/>
                        </a:spcBef>
                        <a:spcAft>
                          <a:spcPts val="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9</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VB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cấu trúc câu và tác dụng của nó với nghĩa của 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Kể lại một trải nghiệm của bản thân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Kể lại một trải nghiệm đáng nhớ đối với bản thân</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60435"/>
                  </a:ext>
                </a:extLst>
              </a:tr>
              <a:tr h="373661">
                <a:tc>
                  <a:txBody>
                    <a:bodyPr/>
                    <a:lstStyle/>
                    <a:p>
                      <a:pPr algn="just">
                        <a:lnSpc>
                          <a:spcPct val="115000"/>
                        </a:lnSpc>
                        <a:spcBef>
                          <a:spcPts val="600"/>
                        </a:spcBef>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Bài 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66"/>
                    </a:solidFill>
                  </a:tcPr>
                </a:tc>
                <a:tc>
                  <a:txBody>
                    <a:bodyPr/>
                    <a:lstStyle/>
                    <a:p>
                      <a:pPr algn="just">
                        <a:lnSpc>
                          <a:spcPct val="115000"/>
                        </a:lnSpc>
                        <a:spcBef>
                          <a:spcPts val="60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VB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tin</a:t>
                      </a: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 chấm phẩy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ngôn </a:t>
                      </a:r>
                      <a:r>
                        <a:rPr lang="vi-VN"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Viết văn bản thuyết minh thuật lại một sự kiện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52" marR="51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060749"/>
                  </a:ext>
                </a:extLst>
              </a:tr>
            </a:tbl>
          </a:graphicData>
        </a:graphic>
      </p:graphicFrame>
    </p:spTree>
    <p:extLst>
      <p:ext uri="{BB962C8B-B14F-4D97-AF65-F5344CB8AC3E}">
        <p14:creationId xmlns:p14="http://schemas.microsoft.com/office/powerpoint/2010/main" val="57865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a:lnSpc>
                <a:spcPct val="115000"/>
              </a:lnSpc>
              <a:spcAft>
                <a:spcPts val="0"/>
              </a:spcAft>
            </a:pPr>
            <a:r>
              <a:rPr lang="en-US" sz="3200" b="1" dirty="0" smtClean="0">
                <a:solidFill>
                  <a:srgbClr val="0D0D0D"/>
                </a:solidFill>
                <a:effectLst/>
                <a:highlight>
                  <a:srgbClr val="FFFF00"/>
                </a:highlight>
                <a:latin typeface="Times New Roman" panose="02020603050405020304" pitchFamily="18" charset="0"/>
                <a:ea typeface="Times New Roman" panose="02020603050405020304" pitchFamily="18" charset="0"/>
              </a:rPr>
              <a:t>ÔN TẬP KĨ NĂNG ĐỌC – VIẾT- NÓI VÀ NGHE </a:t>
            </a:r>
            <a:endParaRPr lang="en-US" sz="32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452673" y="2799835"/>
            <a:ext cx="2780552" cy="2085414"/>
          </a:xfrm>
          <a:prstGeom prst="rect">
            <a:avLst/>
          </a:prstGeom>
        </p:spPr>
      </p:pic>
      <p:sp>
        <p:nvSpPr>
          <p:cNvPr id="7" name="Rectangle 6"/>
          <p:cNvSpPr/>
          <p:nvPr/>
        </p:nvSpPr>
        <p:spPr>
          <a:xfrm>
            <a:off x="1061325" y="1974644"/>
            <a:ext cx="1563248" cy="584775"/>
          </a:xfrm>
          <a:prstGeom prst="rect">
            <a:avLst/>
          </a:prstGeom>
        </p:spPr>
        <p:txBody>
          <a:bodyPr wrap="none">
            <a:spAutoFit/>
          </a:bodyPr>
          <a:lstStyle/>
          <a:p>
            <a:r>
              <a:rPr lang="en-US" sz="3200" b="1" dirty="0" err="1" smtClean="0">
                <a:solidFill>
                  <a:srgbClr val="0D0D0D"/>
                </a:solidFill>
                <a:effectLst/>
                <a:latin typeface="Times New Roman" panose="02020603050405020304" pitchFamily="18" charset="0"/>
                <a:ea typeface="Times New Roman" panose="02020603050405020304" pitchFamily="18" charset="0"/>
              </a:rPr>
              <a:t>Nhóm</a:t>
            </a:r>
            <a:r>
              <a:rPr lang="en-US" sz="3200" b="1" dirty="0" smtClean="0">
                <a:solidFill>
                  <a:srgbClr val="0D0D0D"/>
                </a:solidFill>
                <a:effectLst/>
                <a:latin typeface="Times New Roman" panose="02020603050405020304" pitchFamily="18" charset="0"/>
                <a:ea typeface="Times New Roman" panose="02020603050405020304" pitchFamily="18" charset="0"/>
              </a:rPr>
              <a:t> 1</a:t>
            </a:r>
            <a:endParaRPr lang="en-US" sz="3200" dirty="0"/>
          </a:p>
        </p:txBody>
      </p:sp>
      <p:sp>
        <p:nvSpPr>
          <p:cNvPr id="8" name="Rectangle 7"/>
          <p:cNvSpPr/>
          <p:nvPr/>
        </p:nvSpPr>
        <p:spPr>
          <a:xfrm>
            <a:off x="445689" y="1077669"/>
            <a:ext cx="10641055" cy="587853"/>
          </a:xfrm>
          <a:prstGeom prst="rect">
            <a:avLst/>
          </a:prstGeom>
        </p:spPr>
        <p:txBody>
          <a:bodyPr wrap="none">
            <a:spAutoFit/>
          </a:bodyPr>
          <a:lstStyle/>
          <a:p>
            <a:pPr algn="just">
              <a:lnSpc>
                <a:spcPct val="115000"/>
              </a:lnSpc>
              <a:spcAft>
                <a:spcPts val="0"/>
              </a:spcAft>
            </a:pP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01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3908014" y="1680450"/>
            <a:ext cx="6875763" cy="1083374"/>
          </a:xfrm>
          <a:prstGeom prst="rect">
            <a:avLst/>
          </a:prstGeom>
        </p:spPr>
        <p:txBody>
          <a:bodyPr wrap="square">
            <a:spAutoFit/>
          </a:bodyPr>
          <a:lstStyle/>
          <a:p>
            <a:pPr algn="ctr">
              <a:lnSpc>
                <a:spcPct val="115000"/>
              </a:lnSpc>
              <a:spcAft>
                <a:spcPts val="0"/>
              </a:spcAft>
            </a:pP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01: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797045734"/>
              </p:ext>
            </p:extLst>
          </p:nvPr>
        </p:nvGraphicFramePr>
        <p:xfrm>
          <a:off x="3612630" y="2856493"/>
          <a:ext cx="7906269" cy="3230118"/>
        </p:xfrm>
        <a:graphic>
          <a:graphicData uri="http://schemas.openxmlformats.org/drawingml/2006/table">
            <a:tbl>
              <a:tblPr firstRow="1" firstCol="1" bandRow="1"/>
              <a:tblGrid>
                <a:gridCol w="3697119">
                  <a:extLst>
                    <a:ext uri="{9D8B030D-6E8A-4147-A177-3AD203B41FA5}">
                      <a16:colId xmlns:a16="http://schemas.microsoft.com/office/drawing/2014/main" val="662917366"/>
                    </a:ext>
                  </a:extLst>
                </a:gridCol>
                <a:gridCol w="4209150">
                  <a:extLst>
                    <a:ext uri="{9D8B030D-6E8A-4147-A177-3AD203B41FA5}">
                      <a16:colId xmlns:a16="http://schemas.microsoft.com/office/drawing/2014/main" val="4109770608"/>
                    </a:ext>
                  </a:extLst>
                </a:gridCol>
              </a:tblGrid>
              <a:tr h="0">
                <a:tc gridSpan="2">
                  <a:txBody>
                    <a:bodyPr/>
                    <a:lstStyle/>
                    <a:p>
                      <a:pPr algn="ctr">
                        <a:lnSpc>
                          <a:spcPct val="115000"/>
                        </a:lnSpc>
                        <a:spcAft>
                          <a:spcPts val="0"/>
                        </a:spcAft>
                      </a:pPr>
                      <a:r>
                        <a:rPr lang="en-US" sz="3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 thơ trích trong “Lượm” (Tố Hữu) – SGK/107</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F43"/>
                    </a:solidFill>
                  </a:tcPr>
                </a:tc>
                <a:tc hMerge="1">
                  <a:txBody>
                    <a:bodyPr/>
                    <a:lstStyle/>
                    <a:p>
                      <a:endParaRPr lang="en-US"/>
                    </a:p>
                  </a:txBody>
                  <a:tcPr/>
                </a:tc>
                <a:extLst>
                  <a:ext uri="{0D108BD9-81ED-4DB2-BD59-A6C34878D82A}">
                    <a16:rowId xmlns:a16="http://schemas.microsoft.com/office/drawing/2014/main" val="2692728346"/>
                  </a:ext>
                </a:extLst>
              </a:tr>
              <a:tr h="0">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 tố miêu tả</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 tố tự sự</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038045"/>
                  </a:ext>
                </a:extLst>
              </a:tr>
              <a:tr h="0">
                <a:tc>
                  <a:txBody>
                    <a:bodyPr/>
                    <a:lstStyle/>
                    <a:p>
                      <a:pPr algn="ctr">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28058"/>
                  </a:ext>
                </a:extLst>
              </a:tr>
            </a:tbl>
          </a:graphicData>
        </a:graphic>
      </p:graphicFrame>
    </p:spTree>
    <p:extLst>
      <p:ext uri="{BB962C8B-B14F-4D97-AF65-F5344CB8AC3E}">
        <p14:creationId xmlns:p14="http://schemas.microsoft.com/office/powerpoint/2010/main" val="3144476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ÔN TẬP KĨ NĂNG ĐỌC – VIẾT- NÓI VÀ NGHE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452673" y="2799835"/>
            <a:ext cx="2780552" cy="2085414"/>
          </a:xfrm>
          <a:prstGeom prst="rect">
            <a:avLst/>
          </a:prstGeom>
        </p:spPr>
      </p:pic>
      <p:sp>
        <p:nvSpPr>
          <p:cNvPr id="7" name="Rectangle 6"/>
          <p:cNvSpPr/>
          <p:nvPr/>
        </p:nvSpPr>
        <p:spPr>
          <a:xfrm>
            <a:off x="1061325" y="1974644"/>
            <a:ext cx="1563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Nhóm</a:t>
            </a: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2</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Rectangle 5"/>
          <p:cNvSpPr/>
          <p:nvPr/>
        </p:nvSpPr>
        <p:spPr>
          <a:xfrm>
            <a:off x="814006" y="1101900"/>
            <a:ext cx="10551286" cy="587853"/>
          </a:xfrm>
          <a:prstGeom prst="rect">
            <a:avLst/>
          </a:prstGeom>
        </p:spPr>
        <p:txBody>
          <a:bodyPr wrap="none">
            <a:spAutoFit/>
          </a:bodyPr>
          <a:lstStyle/>
          <a:p>
            <a:pPr algn="just">
              <a:lnSpc>
                <a:spcPct val="115000"/>
              </a:lnSpc>
              <a:spcAft>
                <a:spcPts val="0"/>
              </a:spcAft>
            </a:pP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02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3501833" y="1725344"/>
            <a:ext cx="7132042" cy="1083374"/>
          </a:xfrm>
          <a:prstGeom prst="rect">
            <a:avLst/>
          </a:prstGeom>
        </p:spPr>
        <p:txBody>
          <a:bodyPr wrap="square">
            <a:spAutoFit/>
          </a:bodyPr>
          <a:lstStyle/>
          <a:p>
            <a:pPr algn="ctr">
              <a:lnSpc>
                <a:spcPct val="115000"/>
              </a:lnSpc>
              <a:spcAft>
                <a:spcPts val="0"/>
              </a:spcAft>
            </a:pP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02: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014338776"/>
              </p:ext>
            </p:extLst>
          </p:nvPr>
        </p:nvGraphicFramePr>
        <p:xfrm>
          <a:off x="3233225" y="2826650"/>
          <a:ext cx="8273065" cy="3364992"/>
        </p:xfrm>
        <a:graphic>
          <a:graphicData uri="http://schemas.openxmlformats.org/drawingml/2006/table">
            <a:tbl>
              <a:tblPr firstRow="1" firstCol="1" bandRow="1"/>
              <a:tblGrid>
                <a:gridCol w="3332467">
                  <a:extLst>
                    <a:ext uri="{9D8B030D-6E8A-4147-A177-3AD203B41FA5}">
                      <a16:colId xmlns:a16="http://schemas.microsoft.com/office/drawing/2014/main" val="262862352"/>
                    </a:ext>
                  </a:extLst>
                </a:gridCol>
                <a:gridCol w="4940598">
                  <a:extLst>
                    <a:ext uri="{9D8B030D-6E8A-4147-A177-3AD203B41FA5}">
                      <a16:colId xmlns:a16="http://schemas.microsoft.com/office/drawing/2014/main" val="1665564169"/>
                    </a:ext>
                  </a:extLst>
                </a:gridCol>
              </a:tblGrid>
              <a:tr h="0">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 tố</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algn="ctr">
                        <a:lnSpc>
                          <a:spcPct val="115000"/>
                        </a:lnSpc>
                        <a:spcAft>
                          <a:spcPts val="0"/>
                        </a:spcAf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extLst>
                  <a:ext uri="{0D108BD9-81ED-4DB2-BD59-A6C34878D82A}">
                    <a16:rowId xmlns:a16="http://schemas.microsoft.com/office/drawing/2014/main" val="2260525558"/>
                  </a:ext>
                </a:extLst>
              </a:tr>
              <a:tr h="0">
                <a:tc>
                  <a:txBody>
                    <a:bodyPr/>
                    <a:lstStyle/>
                    <a:p>
                      <a:pPr algn="ct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Sa-pô</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965211"/>
                  </a:ext>
                </a:extLst>
              </a:tr>
              <a:tr h="0">
                <a:tc>
                  <a:txBody>
                    <a:bodyPr/>
                    <a:lstStyle/>
                    <a:p>
                      <a:pPr algn="ct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 mục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7874808"/>
                  </a:ext>
                </a:extLst>
              </a:tr>
              <a:tr h="0">
                <a:tc>
                  <a:txBody>
                    <a:bodyPr/>
                    <a:lstStyle/>
                    <a:p>
                      <a:pPr algn="ct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 in đậm</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4972613"/>
                  </a:ext>
                </a:extLst>
              </a:tr>
              <a:tr h="0">
                <a:tc>
                  <a:txBody>
                    <a:bodyPr/>
                    <a:lstStyle/>
                    <a:p>
                      <a:pPr algn="ct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thứ tự</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41743"/>
                  </a:ext>
                </a:extLst>
              </a:tr>
              <a:tr h="0">
                <a:tc>
                  <a:txBody>
                    <a:bodyPr/>
                    <a:lstStyle/>
                    <a:p>
                      <a:pPr algn="ctr">
                        <a:lnSpc>
                          <a:spcPct val="115000"/>
                        </a:lnSpc>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 gạch đẩu dòng</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1914634"/>
                  </a:ext>
                </a:extLst>
              </a:tr>
            </a:tbl>
          </a:graphicData>
        </a:graphic>
      </p:graphicFrame>
    </p:spTree>
    <p:extLst>
      <p:ext uri="{BB962C8B-B14F-4D97-AF65-F5344CB8AC3E}">
        <p14:creationId xmlns:p14="http://schemas.microsoft.com/office/powerpoint/2010/main" val="699774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331122" y="907024"/>
            <a:ext cx="11517055" cy="5740810"/>
          </a:xfrm>
          <a:prstGeom prst="frame">
            <a:avLst>
              <a:gd name="adj1" fmla="val 1596"/>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p:nvPr/>
        </p:nvSpPr>
        <p:spPr>
          <a:xfrm>
            <a:off x="889200" y="154858"/>
            <a:ext cx="10427519" cy="523568"/>
          </a:xfrm>
          <a:custGeom>
            <a:avLst/>
            <a:gdLst>
              <a:gd name="connsiteX0" fmla="*/ 260542 w 10427519"/>
              <a:gd name="connsiteY0" fmla="*/ 0 h 523568"/>
              <a:gd name="connsiteX1" fmla="*/ 10166977 w 10427519"/>
              <a:gd name="connsiteY1" fmla="*/ 0 h 523568"/>
              <a:gd name="connsiteX2" fmla="*/ 10427519 w 10427519"/>
              <a:gd name="connsiteY2" fmla="*/ 260542 h 523568"/>
              <a:gd name="connsiteX3" fmla="*/ 10427519 w 10427519"/>
              <a:gd name="connsiteY3" fmla="*/ 381013 h 523568"/>
              <a:gd name="connsiteX4" fmla="*/ 10407044 w 10427519"/>
              <a:gd name="connsiteY4" fmla="*/ 482428 h 523568"/>
              <a:gd name="connsiteX5" fmla="*/ 10384713 w 10427519"/>
              <a:gd name="connsiteY5" fmla="*/ 523568 h 523568"/>
              <a:gd name="connsiteX6" fmla="*/ 42806 w 10427519"/>
              <a:gd name="connsiteY6" fmla="*/ 523568 h 523568"/>
              <a:gd name="connsiteX7" fmla="*/ 20475 w 10427519"/>
              <a:gd name="connsiteY7" fmla="*/ 482428 h 523568"/>
              <a:gd name="connsiteX8" fmla="*/ 0 w 10427519"/>
              <a:gd name="connsiteY8" fmla="*/ 381013 h 523568"/>
              <a:gd name="connsiteX9" fmla="*/ 0 w 10427519"/>
              <a:gd name="connsiteY9" fmla="*/ 260542 h 523568"/>
              <a:gd name="connsiteX10" fmla="*/ 260542 w 10427519"/>
              <a:gd name="connsiteY10" fmla="*/ 0 h 5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7519" h="523568">
                <a:moveTo>
                  <a:pt x="260542" y="0"/>
                </a:moveTo>
                <a:lnTo>
                  <a:pt x="10166977" y="0"/>
                </a:lnTo>
                <a:cubicBezTo>
                  <a:pt x="10310870" y="0"/>
                  <a:pt x="10427519" y="116649"/>
                  <a:pt x="10427519" y="260542"/>
                </a:cubicBezTo>
                <a:lnTo>
                  <a:pt x="10427519" y="381013"/>
                </a:lnTo>
                <a:cubicBezTo>
                  <a:pt x="10427519" y="416986"/>
                  <a:pt x="10420228" y="451257"/>
                  <a:pt x="10407044" y="482428"/>
                </a:cubicBezTo>
                <a:lnTo>
                  <a:pt x="10384713" y="523568"/>
                </a:lnTo>
                <a:lnTo>
                  <a:pt x="42806" y="523568"/>
                </a:lnTo>
                <a:lnTo>
                  <a:pt x="20475" y="482428"/>
                </a:lnTo>
                <a:cubicBezTo>
                  <a:pt x="7291" y="451257"/>
                  <a:pt x="0" y="416986"/>
                  <a:pt x="0" y="381013"/>
                </a:cubicBezTo>
                <a:lnTo>
                  <a:pt x="0" y="260542"/>
                </a:lnTo>
                <a:cubicBezTo>
                  <a:pt x="0" y="116649"/>
                  <a:pt x="116649" y="0"/>
                  <a:pt x="260542"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1" y="-1"/>
            <a:ext cx="12192000" cy="678426"/>
          </a:xfrm>
          <a:custGeom>
            <a:avLst/>
            <a:gdLst>
              <a:gd name="connsiteX0" fmla="*/ 0 w 12192000"/>
              <a:gd name="connsiteY0" fmla="*/ 0 h 678426"/>
              <a:gd name="connsiteX1" fmla="*/ 12192000 w 12192000"/>
              <a:gd name="connsiteY1" fmla="*/ 0 h 678426"/>
              <a:gd name="connsiteX2" fmla="*/ 12192000 w 12192000"/>
              <a:gd name="connsiteY2" fmla="*/ 678426 h 678426"/>
              <a:gd name="connsiteX3" fmla="*/ 11260603 w 12192000"/>
              <a:gd name="connsiteY3" fmla="*/ 678426 h 678426"/>
              <a:gd name="connsiteX4" fmla="*/ 11282934 w 12192000"/>
              <a:gd name="connsiteY4" fmla="*/ 637286 h 678426"/>
              <a:gd name="connsiteX5" fmla="*/ 11303409 w 12192000"/>
              <a:gd name="connsiteY5" fmla="*/ 535871 h 678426"/>
              <a:gd name="connsiteX6" fmla="*/ 11303409 w 12192000"/>
              <a:gd name="connsiteY6" fmla="*/ 415400 h 678426"/>
              <a:gd name="connsiteX7" fmla="*/ 11042867 w 12192000"/>
              <a:gd name="connsiteY7" fmla="*/ 154858 h 678426"/>
              <a:gd name="connsiteX8" fmla="*/ 1136432 w 12192000"/>
              <a:gd name="connsiteY8" fmla="*/ 154858 h 678426"/>
              <a:gd name="connsiteX9" fmla="*/ 875890 w 12192000"/>
              <a:gd name="connsiteY9" fmla="*/ 415400 h 678426"/>
              <a:gd name="connsiteX10" fmla="*/ 875890 w 12192000"/>
              <a:gd name="connsiteY10" fmla="*/ 535871 h 678426"/>
              <a:gd name="connsiteX11" fmla="*/ 896365 w 12192000"/>
              <a:gd name="connsiteY11" fmla="*/ 637286 h 678426"/>
              <a:gd name="connsiteX12" fmla="*/ 918696 w 12192000"/>
              <a:gd name="connsiteY12" fmla="*/ 678426 h 678426"/>
              <a:gd name="connsiteX13" fmla="*/ 0 w 12192000"/>
              <a:gd name="connsiteY13" fmla="*/ 678426 h 678426"/>
              <a:gd name="connsiteX14" fmla="*/ 0 w 12192000"/>
              <a:gd name="connsiteY14" fmla="*/ 0 h 67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8426">
                <a:moveTo>
                  <a:pt x="0" y="0"/>
                </a:moveTo>
                <a:lnTo>
                  <a:pt x="12192000" y="0"/>
                </a:lnTo>
                <a:lnTo>
                  <a:pt x="12192000" y="678426"/>
                </a:lnTo>
                <a:lnTo>
                  <a:pt x="11260603" y="678426"/>
                </a:lnTo>
                <a:lnTo>
                  <a:pt x="11282934" y="637286"/>
                </a:lnTo>
                <a:cubicBezTo>
                  <a:pt x="11296118" y="606115"/>
                  <a:pt x="11303409" y="571844"/>
                  <a:pt x="11303409" y="535871"/>
                </a:cubicBezTo>
                <a:lnTo>
                  <a:pt x="11303409" y="415400"/>
                </a:lnTo>
                <a:cubicBezTo>
                  <a:pt x="11303409" y="271507"/>
                  <a:pt x="11186760" y="154858"/>
                  <a:pt x="11042867" y="154858"/>
                </a:cubicBezTo>
                <a:lnTo>
                  <a:pt x="1136432" y="154858"/>
                </a:lnTo>
                <a:cubicBezTo>
                  <a:pt x="992539" y="154858"/>
                  <a:pt x="875890" y="271507"/>
                  <a:pt x="875890" y="415400"/>
                </a:cubicBezTo>
                <a:lnTo>
                  <a:pt x="875890" y="535871"/>
                </a:lnTo>
                <a:cubicBezTo>
                  <a:pt x="875890" y="571844"/>
                  <a:pt x="883181" y="606115"/>
                  <a:pt x="896365" y="637286"/>
                </a:cubicBezTo>
                <a:lnTo>
                  <a:pt x="918696" y="678426"/>
                </a:lnTo>
                <a:lnTo>
                  <a:pt x="0" y="67842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8"/>
          <p:cNvSpPr/>
          <p:nvPr/>
        </p:nvSpPr>
        <p:spPr>
          <a:xfrm>
            <a:off x="918696" y="678426"/>
            <a:ext cx="10341907" cy="117987"/>
          </a:xfrm>
          <a:custGeom>
            <a:avLst/>
            <a:gdLst>
              <a:gd name="connsiteX0" fmla="*/ 0 w 10341907"/>
              <a:gd name="connsiteY0" fmla="*/ 0 h 117987"/>
              <a:gd name="connsiteX1" fmla="*/ 10341907 w 10341907"/>
              <a:gd name="connsiteY1" fmla="*/ 0 h 117987"/>
              <a:gd name="connsiteX2" fmla="*/ 10340216 w 10341907"/>
              <a:gd name="connsiteY2" fmla="*/ 3116 h 117987"/>
              <a:gd name="connsiteX3" fmla="*/ 10124171 w 10341907"/>
              <a:gd name="connsiteY3" fmla="*/ 117987 h 117987"/>
              <a:gd name="connsiteX4" fmla="*/ 217736 w 10341907"/>
              <a:gd name="connsiteY4" fmla="*/ 117987 h 117987"/>
              <a:gd name="connsiteX5" fmla="*/ 1691 w 10341907"/>
              <a:gd name="connsiteY5" fmla="*/ 3116 h 117987"/>
              <a:gd name="connsiteX6" fmla="*/ 0 w 10341907"/>
              <a:gd name="connsiteY6" fmla="*/ 0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1907" h="117987">
                <a:moveTo>
                  <a:pt x="0" y="0"/>
                </a:moveTo>
                <a:lnTo>
                  <a:pt x="10341907" y="0"/>
                </a:lnTo>
                <a:lnTo>
                  <a:pt x="10340216" y="3116"/>
                </a:lnTo>
                <a:cubicBezTo>
                  <a:pt x="10293395" y="72421"/>
                  <a:pt x="10214104" y="117987"/>
                  <a:pt x="10124171" y="117987"/>
                </a:cubicBezTo>
                <a:lnTo>
                  <a:pt x="217736" y="117987"/>
                </a:lnTo>
                <a:cubicBezTo>
                  <a:pt x="127803" y="117987"/>
                  <a:pt x="48512" y="72421"/>
                  <a:pt x="1691" y="311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n 11"/>
          <p:cNvSpPr/>
          <p:nvPr/>
        </p:nvSpPr>
        <p:spPr>
          <a:xfrm>
            <a:off x="6657" y="-43261"/>
            <a:ext cx="828537" cy="721686"/>
          </a:xfrm>
          <a:prstGeom prst="can">
            <a:avLst>
              <a:gd name="adj" fmla="val 1195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6</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344104" y="0"/>
            <a:ext cx="835195" cy="721685"/>
          </a:xfrm>
          <a:prstGeom prst="rect">
            <a:avLst/>
          </a:prstGeom>
        </p:spPr>
      </p:pic>
      <p:pic>
        <p:nvPicPr>
          <p:cNvPr id="21" name="Picture 20"/>
          <p:cNvPicPr>
            <a:picLocks noChangeAspect="1"/>
          </p:cNvPicPr>
          <p:nvPr/>
        </p:nvPicPr>
        <p:blipFill>
          <a:blip r:embed="rId3"/>
          <a:srcRect l="92806" b="99030"/>
          <a:stretch>
            <a:fillRect/>
          </a:stretch>
        </p:blipFill>
        <p:spPr>
          <a:xfrm>
            <a:off x="6358923" y="1238867"/>
            <a:ext cx="452248" cy="48463"/>
          </a:xfrm>
          <a:custGeom>
            <a:avLst/>
            <a:gdLst>
              <a:gd name="connsiteX0" fmla="*/ 0 w 452248"/>
              <a:gd name="connsiteY0" fmla="*/ 0 h 48463"/>
              <a:gd name="connsiteX1" fmla="*/ 452248 w 452248"/>
              <a:gd name="connsiteY1" fmla="*/ 0 h 48463"/>
              <a:gd name="connsiteX2" fmla="*/ 452248 w 452248"/>
              <a:gd name="connsiteY2" fmla="*/ 48463 h 48463"/>
              <a:gd name="connsiteX3" fmla="*/ 236504 w 452248"/>
              <a:gd name="connsiteY3" fmla="*/ 12899 h 48463"/>
              <a:gd name="connsiteX4" fmla="*/ 0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0" y="0"/>
                </a:moveTo>
                <a:lnTo>
                  <a:pt x="452248" y="0"/>
                </a:lnTo>
                <a:lnTo>
                  <a:pt x="452248" y="48463"/>
                </a:lnTo>
                <a:lnTo>
                  <a:pt x="236504" y="12899"/>
                </a:lnTo>
                <a:cubicBezTo>
                  <a:pt x="158744" y="4370"/>
                  <a:pt x="79844" y="0"/>
                  <a:pt x="0" y="0"/>
                </a:cubicBezTo>
                <a:close/>
              </a:path>
            </a:pathLst>
          </a:custGeom>
        </p:spPr>
      </p:pic>
      <p:pic>
        <p:nvPicPr>
          <p:cNvPr id="19" name="Picture 18"/>
          <p:cNvPicPr>
            <a:picLocks noChangeAspect="1"/>
          </p:cNvPicPr>
          <p:nvPr/>
        </p:nvPicPr>
        <p:blipFill>
          <a:blip r:embed="rId3"/>
          <a:srcRect l="92806" t="99030"/>
          <a:stretch>
            <a:fillRect/>
          </a:stretch>
        </p:blipFill>
        <p:spPr>
          <a:xfrm>
            <a:off x="6358923" y="6187238"/>
            <a:ext cx="452248" cy="48463"/>
          </a:xfrm>
          <a:custGeom>
            <a:avLst/>
            <a:gdLst>
              <a:gd name="connsiteX0" fmla="*/ 452248 w 452248"/>
              <a:gd name="connsiteY0" fmla="*/ 0 h 48463"/>
              <a:gd name="connsiteX1" fmla="*/ 452248 w 452248"/>
              <a:gd name="connsiteY1" fmla="*/ 48463 h 48463"/>
              <a:gd name="connsiteX2" fmla="*/ 0 w 452248"/>
              <a:gd name="connsiteY2" fmla="*/ 48463 h 48463"/>
              <a:gd name="connsiteX3" fmla="*/ 236504 w 452248"/>
              <a:gd name="connsiteY3" fmla="*/ 35564 h 48463"/>
              <a:gd name="connsiteX4" fmla="*/ 452248 w 452248"/>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48" h="48463">
                <a:moveTo>
                  <a:pt x="452248" y="0"/>
                </a:moveTo>
                <a:lnTo>
                  <a:pt x="452248" y="48463"/>
                </a:lnTo>
                <a:lnTo>
                  <a:pt x="0" y="48463"/>
                </a:lnTo>
                <a:cubicBezTo>
                  <a:pt x="79844" y="48463"/>
                  <a:pt x="158744" y="44094"/>
                  <a:pt x="236504" y="35564"/>
                </a:cubicBezTo>
                <a:lnTo>
                  <a:pt x="452248" y="0"/>
                </a:lnTo>
                <a:close/>
              </a:path>
            </a:pathLst>
          </a:custGeom>
        </p:spPr>
      </p:pic>
      <p:sp>
        <p:nvSpPr>
          <p:cNvPr id="2" name="Rectangle 1"/>
          <p:cNvSpPr/>
          <p:nvPr/>
        </p:nvSpPr>
        <p:spPr>
          <a:xfrm>
            <a:off x="1545425" y="75089"/>
            <a:ext cx="9088450"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D0D0D"/>
                </a:solidFill>
                <a:effectLst/>
                <a:highlight>
                  <a:srgbClr val="FFFF00"/>
                </a:highlight>
                <a:uLnTx/>
                <a:uFillTx/>
                <a:latin typeface="Times New Roman" panose="02020603050405020304" pitchFamily="18" charset="0"/>
                <a:ea typeface="Times New Roman" panose="02020603050405020304" pitchFamily="18" charset="0"/>
                <a:cs typeface="+mn-cs"/>
              </a:rPr>
              <a:t>ÔN TẬP KĨ NĂNG ĐỌC – VIẾT- NÓI VÀ NGHE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p:cNvPicPr>
            <a:picLocks noChangeAspect="1"/>
          </p:cNvPicPr>
          <p:nvPr/>
        </p:nvPicPr>
        <p:blipFill>
          <a:blip r:embed="rId4"/>
          <a:stretch>
            <a:fillRect/>
          </a:stretch>
        </p:blipFill>
        <p:spPr>
          <a:xfrm>
            <a:off x="1442549" y="2577907"/>
            <a:ext cx="2780552" cy="2085414"/>
          </a:xfrm>
          <a:prstGeom prst="rect">
            <a:avLst/>
          </a:prstGeom>
        </p:spPr>
      </p:pic>
      <p:sp>
        <p:nvSpPr>
          <p:cNvPr id="7" name="Rectangle 6"/>
          <p:cNvSpPr/>
          <p:nvPr/>
        </p:nvSpPr>
        <p:spPr>
          <a:xfrm>
            <a:off x="1897312" y="1993132"/>
            <a:ext cx="18710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Nhóm</a:t>
            </a:r>
            <a:r>
              <a:rPr kumimoji="0" lang="en-US" sz="32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3,4</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Rectangle 7"/>
          <p:cNvSpPr/>
          <p:nvPr/>
        </p:nvSpPr>
        <p:spPr>
          <a:xfrm>
            <a:off x="4579244" y="2864147"/>
            <a:ext cx="6157507" cy="1366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15000"/>
              </a:lnSpc>
              <a:spcAft>
                <a:spcPts val="0"/>
              </a:spcAft>
            </a:pP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2150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442"/>
  <p:tag name="ISPRING_CUSTOM_TIMING_USED" val="1"/>
  <p:tag name="ISPRING_SLIDE_ID_2" val="{CB8BD632-EF62-4FA3-8118-F3680720799C}"/>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2483</Words>
  <Application>Microsoft Office PowerPoint</Application>
  <PresentationFormat>Widescreen</PresentationFormat>
  <Paragraphs>321</Paragraphs>
  <Slides>27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AvantGarde</vt:lpstr>
      <vt:lpstr>AvantGarde-Demi</vt:lpstr>
      <vt:lpstr>Calibri</vt:lpstr>
      <vt:lpstr>Calibri Light</vt:lpstr>
      <vt:lpstr>Chiller</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2022-01-15T09:37:27Z</dcterms:created>
  <dcterms:modified xsi:type="dcterms:W3CDTF">2022-01-15T10:19:11Z</dcterms:modified>
</cp:coreProperties>
</file>