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376" r:id="rId2"/>
    <p:sldId id="1586" r:id="rId3"/>
    <p:sldId id="1588" r:id="rId4"/>
    <p:sldId id="1587" r:id="rId5"/>
    <p:sldId id="1589" r:id="rId6"/>
    <p:sldId id="1592" r:id="rId7"/>
    <p:sldId id="1590" r:id="rId8"/>
    <p:sldId id="1593" r:id="rId9"/>
    <p:sldId id="1601" r:id="rId10"/>
    <p:sldId id="279" r:id="rId11"/>
    <p:sldId id="1594" r:id="rId12"/>
    <p:sldId id="1595" r:id="rId13"/>
    <p:sldId id="1596" r:id="rId14"/>
    <p:sldId id="1597" r:id="rId15"/>
    <p:sldId id="1598" r:id="rId16"/>
    <p:sldId id="1521" r:id="rId17"/>
    <p:sldId id="62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CC"/>
    <a:srgbClr val="1B04FA"/>
    <a:srgbClr val="3333FF"/>
    <a:srgbClr val="1C11AF"/>
    <a:srgbClr val="F8F5EF"/>
    <a:srgbClr val="1503BD"/>
    <a:srgbClr val="F7FA76"/>
    <a:srgbClr val="F4FEFF"/>
    <a:srgbClr val="FC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52" y="1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ẻ đẹp khó cưỡng của châu Âu trong lòng du khách - Viet Sun Travel">
            <a:extLst>
              <a:ext uri="{FF2B5EF4-FFF2-40B4-BE49-F238E27FC236}">
                <a16:creationId xmlns:a16="http://schemas.microsoft.com/office/drawing/2014/main" id="{321733AC-8716-4BEC-A6BD-080711CBF1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7 cảnh quan thiên nhiên tuyệt đẹp ở Châu Âu">
            <a:extLst>
              <a:ext uri="{FF2B5EF4-FFF2-40B4-BE49-F238E27FC236}">
                <a16:creationId xmlns:a16="http://schemas.microsoft.com/office/drawing/2014/main" id="{337DA710-2965-464D-9A9F-C526A078D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A2343-2EE3-4E43-9B08-56A242D09E71}"/>
              </a:ext>
            </a:extLst>
          </p:cNvPr>
          <p:cNvGrpSpPr/>
          <p:nvPr/>
        </p:nvGrpSpPr>
        <p:grpSpPr>
          <a:xfrm>
            <a:off x="1337080" y="1984793"/>
            <a:ext cx="10506075" cy="2287616"/>
            <a:chOff x="1337080" y="1984793"/>
            <a:chExt cx="10506075" cy="22876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60C54-8634-4681-8D90-D4BE188273C1}"/>
                </a:ext>
              </a:extLst>
            </p:cNvPr>
            <p:cNvSpPr txBox="1"/>
            <p:nvPr/>
          </p:nvSpPr>
          <p:spPr>
            <a:xfrm>
              <a:off x="5069970" y="1984793"/>
              <a:ext cx="3217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26F50E-1B48-465F-878E-BA3A2BD470FE}"/>
                </a:ext>
              </a:extLst>
            </p:cNvPr>
            <p:cNvSpPr txBox="1"/>
            <p:nvPr/>
          </p:nvSpPr>
          <p:spPr>
            <a:xfrm>
              <a:off x="1337080" y="3195191"/>
              <a:ext cx="105060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 THÁC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SỬ DỤNG VÀ BẢO VỆ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 NHIÊN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CHÂU ÂU</a:t>
              </a:r>
              <a:endPara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872" y="2417618"/>
            <a:ext cx="9131300" cy="152241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3754581" y="1825625"/>
            <a:ext cx="5153891" cy="3061854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66"/>
                </a:solidFill>
                <a:latin typeface="+mj-lt"/>
              </a:rPr>
              <a:t>AI NHANH HƠN</a:t>
            </a:r>
            <a:endParaRPr lang="vi-VN" sz="400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435" y="3460461"/>
            <a:ext cx="9490365" cy="86215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dirty="0"/>
              <a:t>Nguyên nhân gây ô nhiễm không khí ở châu Âu?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6" y="3567499"/>
            <a:ext cx="10515600" cy="7236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gây ô nhiễm nguồn nước ở châu Âu?</a:t>
            </a:r>
            <a:endParaRPr lang="vi-VN" sz="3600" dirty="0"/>
          </a:p>
          <a:p>
            <a:endParaRPr lang="vi-VN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14521"/>
              </p:ext>
            </p:extLst>
          </p:nvPr>
        </p:nvGraphicFramePr>
        <p:xfrm>
          <a:off x="2867891" y="2770909"/>
          <a:ext cx="7329054" cy="13258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29054">
                  <a:extLst>
                    <a:ext uri="{9D8B030D-6E8A-4147-A177-3AD203B41FA5}">
                      <a16:colId xmlns:a16="http://schemas.microsoft.com/office/drawing/2014/main" val="1584261993"/>
                    </a:ext>
                  </a:extLst>
                </a:gridCol>
              </a:tblGrid>
              <a:tr h="13258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Kể tên các nguồn năng lượng sạch?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203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722206"/>
              </p:ext>
            </p:extLst>
          </p:nvPr>
        </p:nvGraphicFramePr>
        <p:xfrm>
          <a:off x="2604654" y="2951453"/>
          <a:ext cx="6982691" cy="1274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82691">
                  <a:extLst>
                    <a:ext uri="{9D8B030D-6E8A-4147-A177-3AD203B41FA5}">
                      <a16:colId xmlns:a16="http://schemas.microsoft.com/office/drawing/2014/main" val="624459869"/>
                    </a:ext>
                  </a:extLst>
                </a:gridCol>
              </a:tblGrid>
              <a:tr h="127418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Giải thích vì sao nước Anh được mệnh danh là “Xứ sở sương mù”?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73131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69843" y="1413930"/>
            <a:ext cx="11497465" cy="107721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T</a:t>
            </a:r>
            <a:r>
              <a:rPr lang="vi-VN" sz="3200" dirty="0" smtClean="0"/>
              <a:t>hiết </a:t>
            </a:r>
            <a:r>
              <a:rPr lang="vi-VN" sz="3200" dirty="0"/>
              <a:t>kế poster có chứa câu slogan về vấn đề bảo vệ môi trường ở châu Âu.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64104"/>
              </p:ext>
            </p:extLst>
          </p:nvPr>
        </p:nvGraphicFramePr>
        <p:xfrm>
          <a:off x="725656" y="2819910"/>
          <a:ext cx="10044545" cy="2453640"/>
        </p:xfrm>
        <a:graphic>
          <a:graphicData uri="http://schemas.openxmlformats.org/drawingml/2006/table">
            <a:tbl>
              <a:tblPr bandRow="1"/>
              <a:tblGrid>
                <a:gridCol w="10044545">
                  <a:extLst>
                    <a:ext uri="{9D8B030D-6E8A-4147-A177-3AD203B41FA5}">
                      <a16:colId xmlns:a16="http://schemas.microsoft.com/office/drawing/2014/main" val="3218017064"/>
                    </a:ext>
                  </a:extLst>
                </a:gridCol>
              </a:tblGrid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thức: poster, có trang trí, hình vẽ/icon minh họa.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96000"/>
                  </a:ext>
                </a:extLst>
              </a:tr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câu slogan ngắn gọn khoảng 8 – 12 từ, chứa nội dung về bảo vệ môi trường.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62632"/>
                  </a:ext>
                </a:extLst>
              </a:tr>
              <a:tr h="973027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bày: 1 phút để trình bày nội dung poster, giải thích được lí do tại sao chọn câu slogan như vậy.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16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Ô nhiễm không khí ở London đang ở mức nghiêm trọ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40" y="260985"/>
            <a:ext cx="10830560" cy="6092052"/>
          </a:xfrm>
        </p:spPr>
      </p:pic>
    </p:spTree>
    <p:extLst>
      <p:ext uri="{BB962C8B-B14F-4D97-AF65-F5344CB8AC3E}">
        <p14:creationId xmlns:p14="http://schemas.microsoft.com/office/powerpoint/2010/main" val="24560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246880" y="2489200"/>
            <a:ext cx="3484880" cy="228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NHIỆM VỤ NHÓM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4160" y="1930400"/>
            <a:ext cx="3210560" cy="27330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THIẾT KẾ SƠ ĐỒ TƯ DUY</a:t>
            </a:r>
            <a:endParaRPr lang="vi-VN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818120" y="682625"/>
            <a:ext cx="3662680" cy="29495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vi-VN" dirty="0"/>
              <a:t>Đọc thông tin trong SGK, kết hợp sử dụng thiết bị có kết nối internet.</a:t>
            </a:r>
          </a:p>
        </p:txBody>
      </p:sp>
      <p:sp>
        <p:nvSpPr>
          <p:cNvPr id="20" name="Oval 19"/>
          <p:cNvSpPr/>
          <p:nvPr/>
        </p:nvSpPr>
        <p:spPr>
          <a:xfrm>
            <a:off x="8087360" y="4175760"/>
            <a:ext cx="3129280" cy="25298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Mỗi nhóm chuẩn giấy A0, bút màu.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7" y="-108912"/>
            <a:ext cx="2319029" cy="23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076960"/>
            <a:ext cx="5003800" cy="4927283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Nhóm 1, 2: Tìm hiểu về bảo vệ môi trường nước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Nhóm 3, 4: Tìm hiểu về bảo vệ môi trường không khí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không khí.</a:t>
            </a:r>
            <a:endParaRPr lang="vi-VN" sz="6400" dirty="0">
              <a:latin typeface="+mj-lt"/>
            </a:endParaRPr>
          </a:p>
          <a:p>
            <a:pPr lvl="0"/>
            <a:endParaRPr lang="vi-VN" sz="3600" dirty="0">
              <a:latin typeface="+mj-lt"/>
            </a:endParaRP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104640" y="421660"/>
            <a:ext cx="436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/>
              <a:t>HOẠT ĐỘNG NHÓM</a:t>
            </a:r>
            <a:endParaRPr lang="vi-V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-384805"/>
            <a:ext cx="2136149" cy="2136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96560" y="218178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Nhóm 5, 6: Tìm hiểu về vấn đề bảo vệ đa dạng sinh học ở châu Âu.</a:t>
            </a:r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Vai trò của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Nguyên nhân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bảo vệ đa dạng sinh học.</a:t>
            </a:r>
          </a:p>
          <a:p>
            <a:pPr lvl="0"/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Nhóm 7, 8: Tìm hiểu về vấn đề ứng phó với biến đổi khí hậu ở châu Âu. </a:t>
            </a:r>
            <a:endParaRPr lang="vi-VN" sz="2000" b="1" u="sng" dirty="0" smtClean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i="1" dirty="0" smtClean="0">
                <a:latin typeface="+mj-lt"/>
              </a:rPr>
              <a:t>Nguyên </a:t>
            </a:r>
            <a:r>
              <a:rPr lang="vi-VN" sz="2000" i="1" dirty="0">
                <a:latin typeface="+mj-lt"/>
              </a:rPr>
              <a:t>nhân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Biểu hiện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ứng phó với biến đổi khí hậu.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1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05200" y="1343891"/>
            <a:ext cx="6511635" cy="40732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BÁO CÁO </a:t>
            </a:r>
          </a:p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SẢN PHẨM</a:t>
            </a:r>
            <a:endParaRPr lang="vi-VN" sz="4400" b="1" dirty="0">
              <a:solidFill>
                <a:srgbClr val="33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989473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8145" y="932020"/>
            <a:ext cx="10363199" cy="526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 vệ môi trường không khí: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hoạt động sản xuất công nghiệp, tiêu thụ năng lượng, vận tải đường bộ.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 lượng khí thải trong khí quyển.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Đánh thuế các-bon, thuế tiêu thụ đặc biệt với nhiên liệu có hàm lượng các-bon cao.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Đầu tư phát triển công nghệ xanh, sử dụng năng lượng tái tạo dần thay thế năng lượng hóa thạch.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các biện pháp giảm lượng khí thải trong thành phố.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Phát triển nông nghiệp sinh thái.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145" y="640080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1. Vấn đề bảo vệ môi trườ</a:t>
            </a:r>
            <a:r>
              <a:rPr lang="vi-VN" dirty="0" smtClean="0">
                <a:solidFill>
                  <a:srgbClr val="FF0000"/>
                </a:solidFill>
              </a:rPr>
              <a:t>ng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9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9" y="788670"/>
            <a:ext cx="9878291" cy="534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 vệ môi trường nước: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chất thải từ các hoạt động sản xuất và sinh hoạt.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Ban hành các quy định về nước, nước thải đô thị, nước uống để kiểm soát chất lượng.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Đổi mới công nghệ trong xử lý nước thải.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Tăng cường kiểm tra đầu ra nguồn rác thải, hóa chất độc hại từ nông nghiệp.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Đảm bảo xử lý rác thải, nước thải từ sinh hoạt, công nghiệp trước khi thải ra môi trường.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soát, xử lý các nguồn gây ô nhiễm từ hoạt động kinh tế biển.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Nâng cao ý thức của người dân trong bảo vệ môi trường nước,…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294099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5745" y="483543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1. Vấn đề bảo vệ môi trườ</a:t>
            </a:r>
            <a:r>
              <a:rPr lang="vi-VN" dirty="0" smtClean="0">
                <a:solidFill>
                  <a:srgbClr val="FF0000"/>
                </a:solidFill>
              </a:rPr>
              <a:t>ng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66"/>
                </a:solidFill>
              </a:rPr>
              <a:t>2</a:t>
            </a:r>
            <a:r>
              <a:rPr lang="vi-VN" sz="2800" b="1" dirty="0" smtClean="0">
                <a:solidFill>
                  <a:srgbClr val="FF0066"/>
                </a:solidFill>
              </a:rPr>
              <a:t>. Vấn đề bảo </a:t>
            </a:r>
            <a:r>
              <a:rPr lang="vi-VN" sz="2800" b="1" dirty="0">
                <a:solidFill>
                  <a:srgbClr val="FF0066"/>
                </a:solidFill>
              </a:rPr>
              <a:t>vệ đa dạng sinh học ở châu Âu:</a:t>
            </a:r>
            <a:endParaRPr lang="vi-VN" sz="2800" dirty="0">
              <a:solidFill>
                <a:srgbClr val="FF0066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- Hoạt động khai thác quá mức tài nguyên, vấn đề ô nhiễm không khí, nước, biến đổi khí hậu,… đã làm suy giảm đa dạng sinh học ở châu Âu.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Châu Âu đã thực hiện nhiều biện pháp để bảo vệ đa dạng sinh học: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Thành lập các khu bảo tồn thiên nhiên.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Áp dụng các quy định rất nghiêm ngặt trong đánh bắt thủy sản.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Trồng rừng, xây dựng vành đai xanh quanh đô thị,…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Nhờ các biện pháp bảo vệ nên các hệ sinh thái trên cạn và dưới nước được bảo tồn tương đối tốt.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3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3. Vấn đề ứng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phó với biến đổi khí hậu ở châu Âu: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Biểu hiện của biến đổi khí hậu: ảnh hưởng liên tiếp của các hiện tượng thời tiết cực đoan (nắng nóng bất thường ở Bắc Âu, cháy rừng ở Nam Âu, mưa lũ ở Tây và Trung Âu).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Biện pháp ứng phó: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Trồng và bảo vệ rừng.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Hạn chế tối đa việc sử dụng nhiên liệu hóa thạch.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Phát triển các nguồn năng lượng tái tạo, thân thiện với môi trường (mặt trời, gió, sóng biển, thủy triều).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39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994</Words>
  <PresentationFormat>Widescreen</PresentationFormat>
  <Paragraphs>80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#9Slide03 IcielNovecento sans E</vt:lpstr>
      <vt:lpstr>Arial</vt:lpstr>
      <vt:lpstr>Calibri</vt:lpstr>
      <vt:lpstr>Calibri Light</vt:lpstr>
      <vt:lpstr>Kids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2022-06-06T08:47:59Z</dcterms:created>
  <dcterms:modified xsi:type="dcterms:W3CDTF">2022-07-27T05:27:26Z</dcterms:modified>
</cp:coreProperties>
</file>