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257" r:id="rId4"/>
    <p:sldId id="277" r:id="rId5"/>
    <p:sldId id="278" r:id="rId6"/>
    <p:sldId id="279" r:id="rId7"/>
    <p:sldId id="280" r:id="rId8"/>
    <p:sldId id="329" r:id="rId9"/>
    <p:sldId id="282" r:id="rId10"/>
    <p:sldId id="262" r:id="rId11"/>
    <p:sldId id="312" r:id="rId12"/>
    <p:sldId id="311" r:id="rId13"/>
    <p:sldId id="419" r:id="rId14"/>
    <p:sldId id="420" r:id="rId15"/>
    <p:sldId id="382" r:id="rId16"/>
    <p:sldId id="417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154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66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5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04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0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svg"/><Relationship Id="rId5" Type="http://schemas.openxmlformats.org/officeDocument/2006/relationships/image" Target="../media/image44.png"/><Relationship Id="rId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1.jp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9.gif"/><Relationship Id="rId20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openxmlformats.org/officeDocument/2006/relationships/image" Target="../media/image18.gif"/><Relationship Id="rId10" Type="http://schemas.openxmlformats.org/officeDocument/2006/relationships/image" Target="../media/image14.png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eg"/><Relationship Id="rId1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6.gif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5.gif"/><Relationship Id="rId2" Type="http://schemas.microsoft.com/office/2007/relationships/media" Target="../media/media2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gif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e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27.jpg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gif"/><Relationship Id="rId5" Type="http://schemas.openxmlformats.org/officeDocument/2006/relationships/audio" Target="../media/audio1.wav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31.jpg"/><Relationship Id="rId12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5.gif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6B7B8FD2-678D-46F2-81FF-6B26D466BA55}"/>
              </a:ext>
            </a:extLst>
          </p:cNvPr>
          <p:cNvSpPr txBox="1"/>
          <p:nvPr/>
        </p:nvSpPr>
        <p:spPr>
          <a:xfrm>
            <a:off x="437320" y="1604974"/>
            <a:ext cx="11608905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12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8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48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0BEDC61-0652-4093-AB02-E3D3C9C5AB80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81AAAC-9E45-4B49-854E-9411E714FB9A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2143871"/>
            <a:chOff x="1115262" y="310509"/>
            <a:chExt cx="3393757" cy="58239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xmlns="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54221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nl-NL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cửa hàng đã bán 40 kg gạo tẻ với giá 18.000 đồng một ki-lô-gam và 35 kg gạo nếp với </a:t>
              </a:r>
              <a:r>
                <a:rPr lang="nl-NL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nl-NL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25 000 đồng một ki-lô-gam. Hỏi cửa hàng đó thu được bao nhiêu tiền?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698325" y="2017732"/>
            <a:ext cx="889795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thu được từ gạo tẻ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40 x 18 000 = 720 000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thu được từ gạo nếp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 x 25 000 = 875 000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tiền cửa hàng thu được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720 000 + 875 000 = 1 595 000 (đồng)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số : 1 595 000 đồng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981635" y="950708"/>
            <a:ext cx="11066930" cy="41642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 chạy bộ vòng quanh một sân vận động dài 400m. Một vận động viên ngày đầu chạy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</a:t>
            </a: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vòng xung quanh sân vận động, ngày thứ hai chạy 27 vòng. Hỏi: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Mỗi ngày vận động đó chạy được bao nhiêu mét?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Sau cả hai ngày vận động viên đó chạy được bao nhiêu mét?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nl-NL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Ngày thứ hai vận động viên đó chạy nhiều hơn ngày thứ nhất bao nhiêu mét?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E03A5407-0C34-4B8C-910D-D39121D0F49B}"/>
              </a:ext>
            </a:extLst>
          </p:cNvPr>
          <p:cNvSpPr/>
          <p:nvPr/>
        </p:nvSpPr>
        <p:spPr>
          <a:xfrm>
            <a:off x="968188" y="366751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188" y="366751"/>
            <a:ext cx="112238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a) Ngày đầu vận động viên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x 400 = 9 200 (m)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Ngày thứ hai vận động viên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27 x 400 = 10 800 (m)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b) Cả hai ngày vận động chạy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9 200 + 10 800 = 20 000 (m)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Ngày thứ hai vận động viên chạy nhiều hơn ngày thứ nhất số mét là 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10 800 + 9 200 = 1 600 (m)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Đáp số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9 200 m, 10 800m ; b) 20 000 m ; c) 1 600 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025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năm gia đình Huy phải trả số tiền truyền hình cáp là 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115 000 x 12 = 1 380 000 (đồng)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1.380 000 đồng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53" y="178575"/>
            <a:ext cx="8785174" cy="174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7" y="107576"/>
            <a:ext cx="2889516" cy="18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56039" y="4175214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8921" y="701130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62ACA-865B-40F0-9354-1BBA164AC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04" y="72572"/>
            <a:ext cx="1582426" cy="68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1667 L 0.79674 -0.0057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72404" y="-791615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2" y="1308804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317BFE-FC74-4316-A921-E648CDC0E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4" y="72572"/>
            <a:ext cx="1582426" cy="68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34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5" y="561739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8270260" y="12328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435" y="123283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38610" y="120709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9BF9E54-5E90-47DC-88AD-2531579AF7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379" y="6126216"/>
            <a:ext cx="1582426" cy="686185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-6582277" y="2762092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pic>
        <p:nvPicPr>
          <p:cNvPr id="2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E7BC7B0-8287-4929-8A48-B33A45352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7652D58-CBD6-48FD-B697-5D7706048C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75352 0.0175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9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74 0.0125 L 1.79961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87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670C5B-1F27-4B2B-B102-15E89FC99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802" y="3172720"/>
            <a:ext cx="962025" cy="952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552728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205</a:t>
            </a:r>
            <a:endParaRPr lang="en-US" sz="6600" b="1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4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350</a:t>
            </a:r>
            <a:endParaRPr lang="en-US" sz="6600" b="1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0" y="590550"/>
            <a:ext cx="1710927" cy="1131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00"/>
                </a:solidFill>
              </a:rPr>
              <a:t>225</a:t>
            </a:r>
            <a:endParaRPr lang="en-US" sz="6600" b="1" dirty="0">
              <a:solidFill>
                <a:srgbClr val="0099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A8CCFF3-590A-4873-9C42-F8B58EA0B0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161"/>
            <a:ext cx="12192000" cy="14006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4752516-3DB5-4B73-858B-71D42CCDF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456006" y="5682170"/>
            <a:ext cx="998955" cy="920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DE35E4-6B3D-4F56-BEDE-86D03DAC3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02" y="5922990"/>
            <a:ext cx="750200" cy="520972"/>
          </a:xfrm>
          <a:prstGeom prst="rect">
            <a:avLst/>
          </a:prstGeom>
        </p:spPr>
      </p:pic>
      <p:pic>
        <p:nvPicPr>
          <p:cNvPr id="28" name="Picture 27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470E7007-BDCF-4FCD-BB81-3B9B1CBB7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38" y="5799747"/>
            <a:ext cx="831507" cy="632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E60A8A-CBD3-4BD4-BE1A-F151295CAD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7996" y="5174847"/>
            <a:ext cx="1935370" cy="19353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A5775BD-F272-4031-9ED9-2EEB037EC69C}"/>
              </a:ext>
            </a:extLst>
          </p:cNvPr>
          <p:cNvGrpSpPr/>
          <p:nvPr/>
        </p:nvGrpSpPr>
        <p:grpSpPr>
          <a:xfrm>
            <a:off x="2025499" y="2995470"/>
            <a:ext cx="7227684" cy="2610214"/>
            <a:chOff x="-7227684" y="2832003"/>
            <a:chExt cx="7227684" cy="26102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BB490C65-6204-47E5-A664-85009E0F80E1}"/>
                </a:ext>
              </a:extLst>
            </p:cNvPr>
            <p:cNvGrpSpPr/>
            <p:nvPr/>
          </p:nvGrpSpPr>
          <p:grpSpPr>
            <a:xfrm>
              <a:off x="-7227684" y="2832003"/>
              <a:ext cx="7227684" cy="2610214"/>
              <a:chOff x="-2756848" y="2525313"/>
              <a:chExt cx="7227684" cy="261021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-2756848" y="2525313"/>
                <a:ext cx="7227684" cy="2610214"/>
                <a:chOff x="551154" y="2911551"/>
                <a:chExt cx="7227684" cy="2610214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98490" y="2911551"/>
                  <a:ext cx="6980348" cy="2610214"/>
                </a:xfrm>
                <a:prstGeom prst="rect">
                  <a:avLst/>
                </a:prstGeom>
              </p:spPr>
            </p:pic>
            <p:sp>
              <p:nvSpPr>
                <p:cNvPr id="36" name="Rounded Rectangle 35"/>
                <p:cNvSpPr/>
                <p:nvPr/>
              </p:nvSpPr>
              <p:spPr>
                <a:xfrm>
                  <a:off x="551154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233336" y="3252268"/>
                  <a:ext cx="856302" cy="716316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239136" y="2963328"/>
                  <a:ext cx="1542198" cy="999630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21" name="Rounded Rectangle 36">
                <a:extLst>
                  <a:ext uri="{FF2B5EF4-FFF2-40B4-BE49-F238E27FC236}">
                    <a16:creationId xmlns:a16="http://schemas.microsoft.com/office/drawing/2014/main" xmlns="" id="{CA61C642-6696-4FBA-A0F5-944C7C132D94}"/>
                  </a:ext>
                </a:extLst>
              </p:cNvPr>
              <p:cNvSpPr/>
              <p:nvPr/>
            </p:nvSpPr>
            <p:spPr>
              <a:xfrm>
                <a:off x="1620017" y="2844476"/>
                <a:ext cx="901378" cy="7322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0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" name="Rounded Rectangle 37">
                <a:extLst>
                  <a:ext uri="{FF2B5EF4-FFF2-40B4-BE49-F238E27FC236}">
                    <a16:creationId xmlns:a16="http://schemas.microsoft.com/office/drawing/2014/main" xmlns="" id="{FC728C24-4FD4-4B2E-A690-7FE3C4DA90E6}"/>
                  </a:ext>
                </a:extLst>
              </p:cNvPr>
              <p:cNvSpPr/>
              <p:nvPr/>
            </p:nvSpPr>
            <p:spPr>
              <a:xfrm>
                <a:off x="2725016" y="2577090"/>
                <a:ext cx="1542198" cy="999630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91CA1A7-53BC-4C20-BDCA-ABEF6EFFA5B2}"/>
                </a:ext>
              </a:extLst>
            </p:cNvPr>
            <p:cNvSpPr txBox="1"/>
            <p:nvPr/>
          </p:nvSpPr>
          <p:spPr>
            <a:xfrm>
              <a:off x="-5370393" y="3013501"/>
              <a:ext cx="515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+mn-lt"/>
                </a:rPr>
                <a:t>x </a:t>
              </a:r>
              <a:endParaRPr lang="en-US" sz="4800" b="1" dirty="0">
                <a:solidFill>
                  <a:srgbClr val="002060"/>
                </a:solidFill>
                <a:latin typeface="+mn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B13CAA5-B430-40F6-A7EE-BCA4D3097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2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4178025-E23C-4765-9737-5C412A636E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2AC71BB-91A5-443F-9CD4-0C619CC51D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0B6ADF-33B1-4C2A-83FF-13D2DCE0F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93" y="-233928"/>
            <a:ext cx="1352883" cy="12683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6782938" y="2759164"/>
            <a:ext cx="7102137" cy="2683690"/>
            <a:chOff x="676701" y="2838075"/>
            <a:chExt cx="7102137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76701" y="2838075"/>
              <a:ext cx="162861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460591" y="2911551"/>
              <a:ext cx="131180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861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275571-002C-400C-9072-032A552976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2854"/>
            <a:ext cx="12192001" cy="1400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78C723-BFEB-492D-A845-8DC2836593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65885" y="52511"/>
            <a:ext cx="2910323" cy="2116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8EC59-809C-4AB8-81DE-5535F00FBE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5664" y="0"/>
            <a:ext cx="1143048" cy="2032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036B85-362F-4B45-B701-EC3757D661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15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715252D-F343-4365-A8DA-12088C977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6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132D107-6B3A-49F4-BE5C-D45983145C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7651 -0.0011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51 -0.00116 L 1.84791 0.0245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41" y="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1F173D-E0C4-4D86-B734-378B80080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" y="83399"/>
            <a:ext cx="12191999" cy="56175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8" y="321979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5" y="3090740"/>
            <a:ext cx="783067" cy="8595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3200" y="130957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938758" y="130481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40979" y="13048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8F1961-A2C2-478D-A69F-0F381C64AE50}"/>
              </a:ext>
            </a:extLst>
          </p:cNvPr>
          <p:cNvSpPr/>
          <p:nvPr/>
        </p:nvSpPr>
        <p:spPr>
          <a:xfrm>
            <a:off x="8226" y="5700954"/>
            <a:ext cx="12192000" cy="1173578"/>
          </a:xfrm>
          <a:prstGeom prst="rect">
            <a:avLst/>
          </a:prstGeom>
          <a:solidFill>
            <a:srgbClr val="68CB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FAB10D-2A40-4A81-AF95-9311AFC5C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2500" y="2727327"/>
            <a:ext cx="1274461" cy="960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C87D09-EB09-44B3-B379-82321F16FC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12" y="2431320"/>
            <a:ext cx="1362075" cy="1485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F6E2F0-22B8-472E-A59C-08A937428A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8275" y="2892176"/>
            <a:ext cx="1274461" cy="960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0AB823A-4789-4812-BCB9-78D9DF4A7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346" y="3207459"/>
            <a:ext cx="1274461" cy="96009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297630" y="3000141"/>
            <a:ext cx="7256775" cy="2683690"/>
            <a:chOff x="522063" y="2838075"/>
            <a:chExt cx="725677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22063" y="2838075"/>
              <a:ext cx="196069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x3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612395" y="3057728"/>
              <a:ext cx="1231573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039019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1131FE-A03F-408A-8AAC-8749005083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031271"/>
            <a:ext cx="1582426" cy="686185"/>
          </a:xfrm>
          <a:prstGeom prst="rect">
            <a:avLst/>
          </a:prstGeom>
        </p:spPr>
      </p:pic>
      <p:pic>
        <p:nvPicPr>
          <p:cNvPr id="19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319CE45-36C6-487C-A082-0B48C6950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20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BB5DCB4-3A1C-4A8C-9324-4D3D2865B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302</Words>
  <PresentationFormat>Widescreen</PresentationFormat>
  <Paragraphs>75</Paragraphs>
  <Slides>16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2021-02-20T02:56:00Z</dcterms:created>
  <dcterms:modified xsi:type="dcterms:W3CDTF">2023-07-26T03:01:47Z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