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7"/>
  </p:notesMasterIdLst>
  <p:sldIdLst>
    <p:sldId id="355" r:id="rId2"/>
    <p:sldId id="339" r:id="rId3"/>
    <p:sldId id="291" r:id="rId4"/>
    <p:sldId id="341" r:id="rId5"/>
    <p:sldId id="310" r:id="rId6"/>
    <p:sldId id="354" r:id="rId7"/>
    <p:sldId id="343" r:id="rId8"/>
    <p:sldId id="342" r:id="rId9"/>
    <p:sldId id="327" r:id="rId10"/>
    <p:sldId id="347" r:id="rId11"/>
    <p:sldId id="345" r:id="rId12"/>
    <p:sldId id="346" r:id="rId13"/>
    <p:sldId id="279" r:id="rId14"/>
    <p:sldId id="280" r:id="rId15"/>
    <p:sldId id="318" r:id="rId16"/>
    <p:sldId id="281" r:id="rId17"/>
    <p:sldId id="314" r:id="rId18"/>
    <p:sldId id="348" r:id="rId19"/>
    <p:sldId id="306" r:id="rId20"/>
    <p:sldId id="328" r:id="rId21"/>
    <p:sldId id="349" r:id="rId22"/>
    <p:sldId id="350" r:id="rId23"/>
    <p:sldId id="351" r:id="rId24"/>
    <p:sldId id="352" r:id="rId25"/>
    <p:sldId id="35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99CCFF"/>
    <a:srgbClr val="FFFF99"/>
    <a:srgbClr val="0000CC"/>
    <a:srgbClr val="FFFFCC"/>
    <a:srgbClr val="009999"/>
    <a:srgbClr val="800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486" autoAdjust="0"/>
  </p:normalViewPr>
  <p:slideViewPr>
    <p:cSldViewPr>
      <p:cViewPr varScale="1">
        <p:scale>
          <a:sx n="64" d="100"/>
          <a:sy n="64" d="100"/>
        </p:scale>
        <p:origin x="124" y="44"/>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69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E888BFE-DBF8-4F46-9FDE-39D442827DF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4579" name="Rectangle 3">
            <a:extLst>
              <a:ext uri="{FF2B5EF4-FFF2-40B4-BE49-F238E27FC236}">
                <a16:creationId xmlns:a16="http://schemas.microsoft.com/office/drawing/2014/main" id="{2F768DF7-B3A8-406D-8405-FF1663D468E9}"/>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4580" name="Rectangle 4">
            <a:extLst>
              <a:ext uri="{FF2B5EF4-FFF2-40B4-BE49-F238E27FC236}">
                <a16:creationId xmlns:a16="http://schemas.microsoft.com/office/drawing/2014/main" id="{76AF59B9-C860-4750-BA82-08BF562BA09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4D004680-0EF3-48FE-800F-CED6ABD7E619}"/>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3888F990-DA10-49B8-BE4D-FE87DBBF7CA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4583" name="Rectangle 7">
            <a:extLst>
              <a:ext uri="{FF2B5EF4-FFF2-40B4-BE49-F238E27FC236}">
                <a16:creationId xmlns:a16="http://schemas.microsoft.com/office/drawing/2014/main" id="{30BBC2EF-F623-45B0-9656-16F34F62642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2F8C9FB-CAD1-48AE-9495-C943F238F3C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79CECB-11E6-4669-BBAB-B92978460E05}" type="slidenum">
              <a:rPr lang="en-US" altLang="en-US" smtClean="0"/>
              <a:pPr/>
              <a:t>‹#›</a:t>
            </a:fld>
            <a:endParaRPr lang="en-US" altLang="en-US"/>
          </a:p>
        </p:txBody>
      </p:sp>
    </p:spTree>
    <p:extLst>
      <p:ext uri="{BB962C8B-B14F-4D97-AF65-F5344CB8AC3E}">
        <p14:creationId xmlns:p14="http://schemas.microsoft.com/office/powerpoint/2010/main" val="209974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FF474EB-AC84-445D-8C80-2D8B050A54F5}" type="slidenum">
              <a:rPr lang="en-US" altLang="en-US" smtClean="0"/>
              <a:pPr/>
              <a:t>‹#›</a:t>
            </a:fld>
            <a:endParaRPr lang="en-US" altLang="en-US"/>
          </a:p>
        </p:txBody>
      </p:sp>
    </p:spTree>
    <p:extLst>
      <p:ext uri="{BB962C8B-B14F-4D97-AF65-F5344CB8AC3E}">
        <p14:creationId xmlns:p14="http://schemas.microsoft.com/office/powerpoint/2010/main" val="216717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6CFAEA9-A073-40FF-BA83-0D2A8F4C8CEE}" type="slidenum">
              <a:rPr lang="en-US" altLang="en-US" smtClean="0"/>
              <a:pPr/>
              <a:t>‹#›</a:t>
            </a:fld>
            <a:endParaRPr lang="en-US" altLang="en-US"/>
          </a:p>
        </p:txBody>
      </p:sp>
    </p:spTree>
    <p:extLst>
      <p:ext uri="{BB962C8B-B14F-4D97-AF65-F5344CB8AC3E}">
        <p14:creationId xmlns:p14="http://schemas.microsoft.com/office/powerpoint/2010/main" val="57871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7BC0CEA-5C44-4847-9DA9-49A9DC41479A}" type="slidenum">
              <a:rPr lang="en-US" altLang="en-US" smtClean="0"/>
              <a:pPr/>
              <a:t>‹#›</a:t>
            </a:fld>
            <a:endParaRPr lang="en-US" altLang="en-US"/>
          </a:p>
        </p:txBody>
      </p:sp>
    </p:spTree>
    <p:extLst>
      <p:ext uri="{BB962C8B-B14F-4D97-AF65-F5344CB8AC3E}">
        <p14:creationId xmlns:p14="http://schemas.microsoft.com/office/powerpoint/2010/main" val="275280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6E1DD62-3972-43CE-9CB3-7B3335DE8D20}" type="slidenum">
              <a:rPr lang="en-US" altLang="en-US" smtClean="0"/>
              <a:pPr/>
              <a:t>‹#›</a:t>
            </a:fld>
            <a:endParaRPr lang="en-US" altLang="en-US"/>
          </a:p>
        </p:txBody>
      </p:sp>
    </p:spTree>
    <p:extLst>
      <p:ext uri="{BB962C8B-B14F-4D97-AF65-F5344CB8AC3E}">
        <p14:creationId xmlns:p14="http://schemas.microsoft.com/office/powerpoint/2010/main" val="315876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2F6CB4F-F07A-48AA-B5F0-F60DEBB12FC2}" type="slidenum">
              <a:rPr lang="en-US" altLang="en-US" smtClean="0"/>
              <a:pPr/>
              <a:t>‹#›</a:t>
            </a:fld>
            <a:endParaRPr lang="en-US" altLang="en-US"/>
          </a:p>
        </p:txBody>
      </p:sp>
    </p:spTree>
    <p:extLst>
      <p:ext uri="{BB962C8B-B14F-4D97-AF65-F5344CB8AC3E}">
        <p14:creationId xmlns:p14="http://schemas.microsoft.com/office/powerpoint/2010/main" val="246108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5FCE05C-111B-40B2-B456-2ECACB22D87F}" type="slidenum">
              <a:rPr lang="en-US" altLang="en-US" smtClean="0"/>
              <a:pPr/>
              <a:t>‹#›</a:t>
            </a:fld>
            <a:endParaRPr lang="en-US" altLang="en-US"/>
          </a:p>
        </p:txBody>
      </p:sp>
    </p:spTree>
    <p:extLst>
      <p:ext uri="{BB962C8B-B14F-4D97-AF65-F5344CB8AC3E}">
        <p14:creationId xmlns:p14="http://schemas.microsoft.com/office/powerpoint/2010/main" val="351002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1567F1E-11CB-4746-B67C-B74E2EDBFF11}" type="slidenum">
              <a:rPr lang="en-US" altLang="en-US" smtClean="0"/>
              <a:pPr/>
              <a:t>‹#›</a:t>
            </a:fld>
            <a:endParaRPr lang="en-US" altLang="en-US"/>
          </a:p>
        </p:txBody>
      </p:sp>
    </p:spTree>
    <p:extLst>
      <p:ext uri="{BB962C8B-B14F-4D97-AF65-F5344CB8AC3E}">
        <p14:creationId xmlns:p14="http://schemas.microsoft.com/office/powerpoint/2010/main" val="396902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AC70A4B-FE22-4A74-BB2D-6E0EFD60FBAB}" type="slidenum">
              <a:rPr lang="en-US" altLang="en-US" smtClean="0"/>
              <a:pPr/>
              <a:t>‹#›</a:t>
            </a:fld>
            <a:endParaRPr lang="en-US" altLang="en-US"/>
          </a:p>
        </p:txBody>
      </p:sp>
    </p:spTree>
    <p:extLst>
      <p:ext uri="{BB962C8B-B14F-4D97-AF65-F5344CB8AC3E}">
        <p14:creationId xmlns:p14="http://schemas.microsoft.com/office/powerpoint/2010/main" val="402632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26B1490-20F7-4AA2-916E-4ABF6F2C266B}" type="slidenum">
              <a:rPr lang="en-US" altLang="en-US" smtClean="0"/>
              <a:pPr/>
              <a:t>‹#›</a:t>
            </a:fld>
            <a:endParaRPr lang="en-US" altLang="en-US"/>
          </a:p>
        </p:txBody>
      </p:sp>
    </p:spTree>
    <p:extLst>
      <p:ext uri="{BB962C8B-B14F-4D97-AF65-F5344CB8AC3E}">
        <p14:creationId xmlns:p14="http://schemas.microsoft.com/office/powerpoint/2010/main" val="175493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2751E6A-8A93-415D-8021-F88676540466}" type="slidenum">
              <a:rPr lang="en-US" altLang="en-US" smtClean="0"/>
              <a:pPr/>
              <a:t>‹#›</a:t>
            </a:fld>
            <a:endParaRPr lang="en-US" altLang="en-US"/>
          </a:p>
        </p:txBody>
      </p:sp>
    </p:spTree>
    <p:extLst>
      <p:ext uri="{BB962C8B-B14F-4D97-AF65-F5344CB8AC3E}">
        <p14:creationId xmlns:p14="http://schemas.microsoft.com/office/powerpoint/2010/main" val="3840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1DB9F-C6D3-4267-81B4-633C7EDE134A}" type="slidenum">
              <a:rPr lang="en-US" altLang="en-US" smtClean="0"/>
              <a:pPr/>
              <a:t>‹#›</a:t>
            </a:fld>
            <a:endParaRPr lang="en-US" altLang="en-US"/>
          </a:p>
        </p:txBody>
      </p:sp>
    </p:spTree>
    <p:extLst>
      <p:ext uri="{BB962C8B-B14F-4D97-AF65-F5344CB8AC3E}">
        <p14:creationId xmlns:p14="http://schemas.microsoft.com/office/powerpoint/2010/main" val="12107628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42.png"/><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bong%20bong%20xphong.FLV" TargetMode="Externa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jpg"/><Relationship Id="rId5" Type="http://schemas.openxmlformats.org/officeDocument/2006/relationships/image" Target="../media/image3.jp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hyperlink" Target="http://www.test.e1t.in/"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test.e1t.in/"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test.e1t.in/"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test.e1t.in/"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hyperlink" Target="http://www.test.e1t.in/"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5.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gi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bubble&#10;&#10;Description automatically generated">
            <a:extLst>
              <a:ext uri="{FF2B5EF4-FFF2-40B4-BE49-F238E27FC236}">
                <a16:creationId xmlns:a16="http://schemas.microsoft.com/office/drawing/2014/main" id="{98AA8454-7FF9-4BE4-81A9-FC619A608FE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870" r="226" b="1"/>
          <a:stretch/>
        </p:blipFill>
        <p:spPr>
          <a:xfrm>
            <a:off x="15665" y="-17646"/>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E4BEA983-8111-4780-9025-73DB5E0A1245}"/>
              </a:ext>
            </a:extLst>
          </p:cNvPr>
          <p:cNvSpPr>
            <a:spLocks noChangeArrowheads="1"/>
          </p:cNvSpPr>
          <p:nvPr/>
        </p:nvSpPr>
        <p:spPr bwMode="auto">
          <a:xfrm>
            <a:off x="15665" y="2769868"/>
            <a:ext cx="12176335" cy="1318263"/>
          </a:xfrm>
          <a:prstGeom prst="rect">
            <a:avLst/>
          </a:prstGeom>
          <a:solidFill>
            <a:schemeClr val="bg1">
              <a:alpha val="46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chemeClr val="accent2"/>
              </a:solidFill>
            </a:endParaRPr>
          </a:p>
        </p:txBody>
      </p:sp>
      <p:sp>
        <p:nvSpPr>
          <p:cNvPr id="8" name="TextBox 10">
            <a:extLst>
              <a:ext uri="{FF2B5EF4-FFF2-40B4-BE49-F238E27FC236}">
                <a16:creationId xmlns:a16="http://schemas.microsoft.com/office/drawing/2014/main" id="{5FB08EE9-4397-4EC7-BCF4-CD1F7023A058}"/>
              </a:ext>
            </a:extLst>
          </p:cNvPr>
          <p:cNvSpPr>
            <a:spLocks noChangeArrowheads="1"/>
          </p:cNvSpPr>
          <p:nvPr>
            <p:custDataLst>
              <p:tags r:id="rId1"/>
            </p:custDataLst>
          </p:nvPr>
        </p:nvSpPr>
        <p:spPr bwMode="auto">
          <a:xfrm>
            <a:off x="-41044" y="2952272"/>
            <a:ext cx="12191979"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C00000"/>
                </a:solidFill>
                <a:ea typeface="ＭＳ Ｐゴシック" panose="020B0600070205080204" pitchFamily="50" charset="-128"/>
              </a:rPr>
              <a:t>Giao thoa ánh sáng</a:t>
            </a:r>
            <a:endParaRPr lang="en-US" altLang="en-US" sz="5000" b="1">
              <a:solidFill>
                <a:srgbClr val="C00000"/>
              </a:solidFill>
            </a:endParaRPr>
          </a:p>
        </p:txBody>
      </p:sp>
      <p:sp>
        <p:nvSpPr>
          <p:cNvPr id="9" name="TextBox 11">
            <a:extLst>
              <a:ext uri="{FF2B5EF4-FFF2-40B4-BE49-F238E27FC236}">
                <a16:creationId xmlns:a16="http://schemas.microsoft.com/office/drawing/2014/main" id="{B56139D7-4850-4AC7-B20F-DE03D8AFBB62}"/>
              </a:ext>
            </a:extLst>
          </p:cNvPr>
          <p:cNvSpPr>
            <a:spLocks noChangeArrowheads="1"/>
          </p:cNvSpPr>
          <p:nvPr>
            <p:custDataLst>
              <p:tags r:id="rId2"/>
            </p:custDataLst>
          </p:nvPr>
        </p:nvSpPr>
        <p:spPr bwMode="auto">
          <a:xfrm>
            <a:off x="-79465" y="2769866"/>
            <a:ext cx="1875640"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latin typeface="Times New Roman" panose="02020603050405020304" pitchFamily="18" charset="0"/>
                <a:cs typeface="Times New Roman" panose="02020603050405020304" pitchFamily="18" charset="0"/>
              </a:rPr>
              <a:t>Bài 25</a:t>
            </a:r>
          </a:p>
        </p:txBody>
      </p:sp>
    </p:spTree>
    <p:extLst>
      <p:ext uri="{BB962C8B-B14F-4D97-AF65-F5344CB8AC3E}">
        <p14:creationId xmlns:p14="http://schemas.microsoft.com/office/powerpoint/2010/main" val="232126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ABCBD2-724B-4218-B2CA-2756CB815B30}"/>
              </a:ext>
            </a:extLst>
          </p:cNvPr>
          <p:cNvGrpSpPr/>
          <p:nvPr/>
        </p:nvGrpSpPr>
        <p:grpSpPr>
          <a:xfrm>
            <a:off x="-16186" y="88690"/>
            <a:ext cx="11753392" cy="532396"/>
            <a:chOff x="84872" y="2293270"/>
            <a:chExt cx="11699354" cy="743185"/>
          </a:xfrm>
        </p:grpSpPr>
        <p:grpSp>
          <p:nvGrpSpPr>
            <p:cNvPr id="3" name="Group 70">
              <a:extLst>
                <a:ext uri="{FF2B5EF4-FFF2-40B4-BE49-F238E27FC236}">
                  <a16:creationId xmlns:a16="http://schemas.microsoft.com/office/drawing/2014/main" id="{96ABE2F1-846B-4283-977A-B9A5B250BF88}"/>
                </a:ext>
              </a:extLst>
            </p:cNvPr>
            <p:cNvGrpSpPr>
              <a:grpSpLocks/>
            </p:cNvGrpSpPr>
            <p:nvPr/>
          </p:nvGrpSpPr>
          <p:grpSpPr bwMode="auto">
            <a:xfrm>
              <a:off x="254804" y="2293270"/>
              <a:ext cx="6193022" cy="743185"/>
              <a:chOff x="548627" y="3428143"/>
              <a:chExt cx="3189117" cy="1431480"/>
            </a:xfrm>
          </p:grpSpPr>
          <p:pic>
            <p:nvPicPr>
              <p:cNvPr id="6" name="Picture 8" descr="empty-green-rectangle">
                <a:extLst>
                  <a:ext uri="{FF2B5EF4-FFF2-40B4-BE49-F238E27FC236}">
                    <a16:creationId xmlns:a16="http://schemas.microsoft.com/office/drawing/2014/main" id="{E2CFA5EF-A8E5-4241-8E9A-F715FCE2B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reen-top-faded">
                <a:extLst>
                  <a:ext uri="{FF2B5EF4-FFF2-40B4-BE49-F238E27FC236}">
                    <a16:creationId xmlns:a16="http://schemas.microsoft.com/office/drawing/2014/main" id="{95A8F021-8605-45C8-A317-08D0114D0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9A7E42AE-F5CE-46F4-B11E-126FFA42F8FE}"/>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2B61AC1A-9FDF-4B87-8790-86702ACC84F8}"/>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8" name="Text Box 5">
            <a:extLst>
              <a:ext uri="{FF2B5EF4-FFF2-40B4-BE49-F238E27FC236}">
                <a16:creationId xmlns:a16="http://schemas.microsoft.com/office/drawing/2014/main" id="{ED2352E0-90DF-4DED-981F-02740D4691A4}"/>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11" name="TextBox 10">
            <a:extLst>
              <a:ext uri="{FF2B5EF4-FFF2-40B4-BE49-F238E27FC236}">
                <a16:creationId xmlns:a16="http://schemas.microsoft.com/office/drawing/2014/main" id="{52CC3AA8-DD34-4D4B-B2B9-E5001E6F6237}"/>
              </a:ext>
            </a:extLst>
          </p:cNvPr>
          <p:cNvSpPr txBox="1"/>
          <p:nvPr/>
        </p:nvSpPr>
        <p:spPr>
          <a:xfrm>
            <a:off x="516512" y="1150816"/>
            <a:ext cx="2984871" cy="861774"/>
          </a:xfrm>
          <a:prstGeom prst="rect">
            <a:avLst/>
          </a:prstGeom>
          <a:noFill/>
        </p:spPr>
        <p:txBody>
          <a:bodyPr wrap="square">
            <a:spAutoFit/>
          </a:bodyPr>
          <a:lstStyle/>
          <a:p>
            <a:pPr algn="ctr"/>
            <a:r>
              <a:rPr lang="en-US" altLang="en-US" sz="2500">
                <a:effectLst>
                  <a:outerShdw blurRad="38100" dist="38100" dir="2700000" algn="tl">
                    <a:srgbClr val="C0C0C0"/>
                  </a:outerShdw>
                </a:effectLst>
                <a:latin typeface="Arial" panose="020B0604020202020204" pitchFamily="34" charset="0"/>
                <a:cs typeface="Arial" panose="020B0604020202020204" pitchFamily="34" charset="0"/>
              </a:rPr>
              <a:t>Sử dụng ánh sáng đơn sắc xanh</a:t>
            </a:r>
            <a:endParaRPr lang="en-US" sz="2500"/>
          </a:p>
        </p:txBody>
      </p:sp>
      <p:sp>
        <p:nvSpPr>
          <p:cNvPr id="12" name="TextBox 11">
            <a:extLst>
              <a:ext uri="{FF2B5EF4-FFF2-40B4-BE49-F238E27FC236}">
                <a16:creationId xmlns:a16="http://schemas.microsoft.com/office/drawing/2014/main" id="{CA333B37-1F72-4156-A93F-6B147581736C}"/>
              </a:ext>
            </a:extLst>
          </p:cNvPr>
          <p:cNvSpPr txBox="1"/>
          <p:nvPr/>
        </p:nvSpPr>
        <p:spPr>
          <a:xfrm>
            <a:off x="4113494" y="1193531"/>
            <a:ext cx="2698670" cy="861774"/>
          </a:xfrm>
          <a:prstGeom prst="rect">
            <a:avLst/>
          </a:prstGeom>
          <a:noFill/>
        </p:spPr>
        <p:txBody>
          <a:bodyPr wrap="square">
            <a:spAutoFit/>
          </a:bodyPr>
          <a:lstStyle/>
          <a:p>
            <a:pPr algn="ctr"/>
            <a:r>
              <a:rPr lang="en-US" altLang="en-US" sz="2500">
                <a:effectLst>
                  <a:outerShdw blurRad="38100" dist="38100" dir="2700000" algn="tl">
                    <a:srgbClr val="C0C0C0"/>
                  </a:outerShdw>
                </a:effectLst>
                <a:latin typeface="Arial" panose="020B0604020202020204" pitchFamily="34" charset="0"/>
                <a:cs typeface="Arial" panose="020B0604020202020204" pitchFamily="34" charset="0"/>
              </a:rPr>
              <a:t>Sử dụng ánh sáng 2 đơn sắc</a:t>
            </a:r>
            <a:endParaRPr lang="en-US" sz="2500"/>
          </a:p>
        </p:txBody>
      </p:sp>
      <p:sp>
        <p:nvSpPr>
          <p:cNvPr id="13" name="TextBox 12">
            <a:extLst>
              <a:ext uri="{FF2B5EF4-FFF2-40B4-BE49-F238E27FC236}">
                <a16:creationId xmlns:a16="http://schemas.microsoft.com/office/drawing/2014/main" id="{F2AA3C35-5FAC-439C-A092-0B44CD2FA8EF}"/>
              </a:ext>
            </a:extLst>
          </p:cNvPr>
          <p:cNvSpPr txBox="1"/>
          <p:nvPr/>
        </p:nvSpPr>
        <p:spPr>
          <a:xfrm>
            <a:off x="7398875" y="1113516"/>
            <a:ext cx="4063465" cy="861774"/>
          </a:xfrm>
          <a:prstGeom prst="rect">
            <a:avLst/>
          </a:prstGeom>
          <a:noFill/>
        </p:spPr>
        <p:txBody>
          <a:bodyPr wrap="square">
            <a:spAutoFit/>
          </a:bodyPr>
          <a:lstStyle/>
          <a:p>
            <a:pPr algn="ctr"/>
            <a:r>
              <a:rPr lang="en-US" altLang="en-US" sz="2500">
                <a:effectLst>
                  <a:outerShdw blurRad="38100" dist="38100" dir="2700000" algn="tl">
                    <a:srgbClr val="C0C0C0"/>
                  </a:outerShdw>
                </a:effectLst>
                <a:latin typeface="Arial" panose="020B0604020202020204" pitchFamily="34" charset="0"/>
                <a:cs typeface="Arial" panose="020B0604020202020204" pitchFamily="34" charset="0"/>
              </a:rPr>
              <a:t>Sử dụng ánh sáng trắng (tập hợp vô số ás đơn sắc)</a:t>
            </a:r>
            <a:endParaRPr lang="en-US" sz="2500"/>
          </a:p>
        </p:txBody>
      </p:sp>
      <p:pic>
        <p:nvPicPr>
          <p:cNvPr id="22" name="Picture 21">
            <a:extLst>
              <a:ext uri="{FF2B5EF4-FFF2-40B4-BE49-F238E27FC236}">
                <a16:creationId xmlns:a16="http://schemas.microsoft.com/office/drawing/2014/main" id="{0B40B159-2F4D-457F-9745-E3A2FF048DFC}"/>
              </a:ext>
            </a:extLst>
          </p:cNvPr>
          <p:cNvPicPr>
            <a:picLocks noChangeAspect="1"/>
          </p:cNvPicPr>
          <p:nvPr/>
        </p:nvPicPr>
        <p:blipFill rotWithShape="1">
          <a:blip r:embed="rId4"/>
          <a:srcRect l="82258" t="323"/>
          <a:stretch/>
        </p:blipFill>
        <p:spPr>
          <a:xfrm>
            <a:off x="1575579" y="2273203"/>
            <a:ext cx="964150" cy="3016315"/>
          </a:xfrm>
          <a:prstGeom prst="rect">
            <a:avLst/>
          </a:prstGeom>
        </p:spPr>
      </p:pic>
      <p:pic>
        <p:nvPicPr>
          <p:cNvPr id="24" name="Picture 23">
            <a:extLst>
              <a:ext uri="{FF2B5EF4-FFF2-40B4-BE49-F238E27FC236}">
                <a16:creationId xmlns:a16="http://schemas.microsoft.com/office/drawing/2014/main" id="{089BFA41-E818-48EE-8170-B66290CBAC0C}"/>
              </a:ext>
            </a:extLst>
          </p:cNvPr>
          <p:cNvPicPr>
            <a:picLocks noChangeAspect="1"/>
          </p:cNvPicPr>
          <p:nvPr/>
        </p:nvPicPr>
        <p:blipFill>
          <a:blip r:embed="rId5"/>
          <a:stretch>
            <a:fillRect/>
          </a:stretch>
        </p:blipFill>
        <p:spPr>
          <a:xfrm>
            <a:off x="5052834" y="2164484"/>
            <a:ext cx="1011145" cy="3321007"/>
          </a:xfrm>
          <a:prstGeom prst="rect">
            <a:avLst/>
          </a:prstGeom>
        </p:spPr>
      </p:pic>
      <p:pic>
        <p:nvPicPr>
          <p:cNvPr id="26" name="Picture 25">
            <a:extLst>
              <a:ext uri="{FF2B5EF4-FFF2-40B4-BE49-F238E27FC236}">
                <a16:creationId xmlns:a16="http://schemas.microsoft.com/office/drawing/2014/main" id="{0289958B-CC01-4999-86EC-AA1AF192BFBF}"/>
              </a:ext>
            </a:extLst>
          </p:cNvPr>
          <p:cNvPicPr>
            <a:picLocks noChangeAspect="1"/>
          </p:cNvPicPr>
          <p:nvPr/>
        </p:nvPicPr>
        <p:blipFill>
          <a:blip r:embed="rId6"/>
          <a:stretch>
            <a:fillRect/>
          </a:stretch>
        </p:blipFill>
        <p:spPr>
          <a:xfrm>
            <a:off x="9120501" y="2001609"/>
            <a:ext cx="812800" cy="3559502"/>
          </a:xfrm>
          <a:prstGeom prst="rect">
            <a:avLst/>
          </a:prstGeom>
        </p:spPr>
      </p:pic>
      <p:grpSp>
        <p:nvGrpSpPr>
          <p:cNvPr id="27" name="Group 26">
            <a:extLst>
              <a:ext uri="{FF2B5EF4-FFF2-40B4-BE49-F238E27FC236}">
                <a16:creationId xmlns:a16="http://schemas.microsoft.com/office/drawing/2014/main" id="{CCBA9B5D-3DF8-486B-B01E-1483DB8DF028}"/>
              </a:ext>
            </a:extLst>
          </p:cNvPr>
          <p:cNvGrpSpPr/>
          <p:nvPr/>
        </p:nvGrpSpPr>
        <p:grpSpPr>
          <a:xfrm>
            <a:off x="0" y="5458094"/>
            <a:ext cx="3711886" cy="1264710"/>
            <a:chOff x="-959169" y="1587945"/>
            <a:chExt cx="13446445" cy="9761328"/>
          </a:xfrm>
        </p:grpSpPr>
        <p:pic>
          <p:nvPicPr>
            <p:cNvPr id="28" name="Picture 5" descr="empty-blue-rectangle">
              <a:extLst>
                <a:ext uri="{FF2B5EF4-FFF2-40B4-BE49-F238E27FC236}">
                  <a16:creationId xmlns:a16="http://schemas.microsoft.com/office/drawing/2014/main" id="{38D5E1CA-458E-459B-8D70-8D62CECE59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69" y="1587945"/>
              <a:ext cx="13446445" cy="97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060">
              <a:extLst>
                <a:ext uri="{FF2B5EF4-FFF2-40B4-BE49-F238E27FC236}">
                  <a16:creationId xmlns:a16="http://schemas.microsoft.com/office/drawing/2014/main" id="{494D469D-47B3-43A7-9728-5C3506B2CA88}"/>
                </a:ext>
              </a:extLst>
            </p:cNvPr>
            <p:cNvSpPr>
              <a:spLocks noChangeArrowheads="1"/>
            </p:cNvSpPr>
            <p:nvPr/>
          </p:nvSpPr>
          <p:spPr bwMode="auto">
            <a:xfrm>
              <a:off x="-577872" y="1621033"/>
              <a:ext cx="12683849" cy="6793906"/>
            </a:xfrm>
            <a:prstGeom prst="rect">
              <a:avLst/>
            </a:prstGeom>
            <a:noFill/>
            <a:ln w="9525" algn="ctr">
              <a:noFill/>
              <a:miter lim="800000"/>
              <a:headEnd/>
              <a:tailEnd/>
            </a:ln>
          </p:spPr>
          <p:txBody>
            <a:bodyPr wrap="square" lIns="109728" tIns="54864" rIns="109728" bIns="54864">
              <a:spAutoFit/>
            </a:bodyPr>
            <a:lstStyle/>
            <a:p>
              <a:pPr algn="ctr"/>
              <a:r>
                <a:rPr lang="en-US" altLang="en-US" sz="2500">
                  <a:latin typeface="Arial" panose="020B0604020202020204" pitchFamily="34" charset="0"/>
                  <a:cs typeface="Arial" panose="020B0604020202020204" pitchFamily="34" charset="0"/>
                </a:rPr>
                <a:t>Các vạch sáng xanh và tối xen kẽ, song song và cách đều nhau</a:t>
              </a:r>
              <a:endParaRPr lang="en-US" sz="2500"/>
            </a:p>
          </p:txBody>
        </p:sp>
      </p:grpSp>
      <p:grpSp>
        <p:nvGrpSpPr>
          <p:cNvPr id="33" name="Group 32">
            <a:extLst>
              <a:ext uri="{FF2B5EF4-FFF2-40B4-BE49-F238E27FC236}">
                <a16:creationId xmlns:a16="http://schemas.microsoft.com/office/drawing/2014/main" id="{B858295B-8A04-4283-841A-773ECE0C936E}"/>
              </a:ext>
            </a:extLst>
          </p:cNvPr>
          <p:cNvGrpSpPr/>
          <p:nvPr/>
        </p:nvGrpSpPr>
        <p:grpSpPr>
          <a:xfrm>
            <a:off x="6914105" y="5587430"/>
            <a:ext cx="5033004" cy="1961746"/>
            <a:chOff x="-959169" y="1587945"/>
            <a:chExt cx="13446445" cy="15141215"/>
          </a:xfrm>
        </p:grpSpPr>
        <p:pic>
          <p:nvPicPr>
            <p:cNvPr id="34" name="Picture 5" descr="empty-blue-rectangle">
              <a:extLst>
                <a:ext uri="{FF2B5EF4-FFF2-40B4-BE49-F238E27FC236}">
                  <a16:creationId xmlns:a16="http://schemas.microsoft.com/office/drawing/2014/main" id="{9459547B-596C-46B8-A718-EB6DD1E97F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69" y="1587945"/>
              <a:ext cx="13446445" cy="97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026060">
              <a:extLst>
                <a:ext uri="{FF2B5EF4-FFF2-40B4-BE49-F238E27FC236}">
                  <a16:creationId xmlns:a16="http://schemas.microsoft.com/office/drawing/2014/main" id="{ABD227A1-DABF-44F1-96EA-64BD1D6AF79B}"/>
                </a:ext>
              </a:extLst>
            </p:cNvPr>
            <p:cNvSpPr>
              <a:spLocks noChangeArrowheads="1"/>
            </p:cNvSpPr>
            <p:nvPr/>
          </p:nvSpPr>
          <p:spPr bwMode="auto">
            <a:xfrm>
              <a:off x="-577872" y="1621033"/>
              <a:ext cx="12683850" cy="15108127"/>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400">
                  <a:latin typeface="Arial" panose="020B0604020202020204" pitchFamily="34" charset="0"/>
                  <a:cs typeface="Arial" panose="020B0604020202020204" pitchFamily="34" charset="0"/>
                </a:rPr>
                <a:t>Một vạch sáng trắng ở giữa, hai bên có các vạch sáng màu  như cầu vồng, tím ở trong, đỏ ở ngoài</a:t>
              </a:r>
            </a:p>
          </p:txBody>
        </p:sp>
      </p:grpSp>
    </p:spTree>
    <p:extLst>
      <p:ext uri="{BB962C8B-B14F-4D97-AF65-F5344CB8AC3E}">
        <p14:creationId xmlns:p14="http://schemas.microsoft.com/office/powerpoint/2010/main" val="287422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4F9A26-8B46-4F7B-AF2E-835ED1735A15}"/>
              </a:ext>
            </a:extLst>
          </p:cNvPr>
          <p:cNvGrpSpPr/>
          <p:nvPr/>
        </p:nvGrpSpPr>
        <p:grpSpPr>
          <a:xfrm>
            <a:off x="-16186" y="88690"/>
            <a:ext cx="11753392" cy="532396"/>
            <a:chOff x="84872" y="2293270"/>
            <a:chExt cx="11699354" cy="743185"/>
          </a:xfrm>
        </p:grpSpPr>
        <p:grpSp>
          <p:nvGrpSpPr>
            <p:cNvPr id="10" name="Group 70">
              <a:extLst>
                <a:ext uri="{FF2B5EF4-FFF2-40B4-BE49-F238E27FC236}">
                  <a16:creationId xmlns:a16="http://schemas.microsoft.com/office/drawing/2014/main" id="{73AAD582-B85E-456F-AC70-9CEFA026126B}"/>
                </a:ext>
              </a:extLst>
            </p:cNvPr>
            <p:cNvGrpSpPr>
              <a:grpSpLocks/>
            </p:cNvGrpSpPr>
            <p:nvPr/>
          </p:nvGrpSpPr>
          <p:grpSpPr bwMode="auto">
            <a:xfrm>
              <a:off x="254804" y="2293270"/>
              <a:ext cx="6193022" cy="743185"/>
              <a:chOff x="548627" y="3428143"/>
              <a:chExt cx="3189117" cy="1431480"/>
            </a:xfrm>
          </p:grpSpPr>
          <p:pic>
            <p:nvPicPr>
              <p:cNvPr id="13" name="Picture 8" descr="empty-green-rectangle">
                <a:extLst>
                  <a:ext uri="{FF2B5EF4-FFF2-40B4-BE49-F238E27FC236}">
                    <a16:creationId xmlns:a16="http://schemas.microsoft.com/office/drawing/2014/main" id="{E39623F2-6AE6-4021-9460-BFB60E7A1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green-top-faded">
                <a:extLst>
                  <a:ext uri="{FF2B5EF4-FFF2-40B4-BE49-F238E27FC236}">
                    <a16:creationId xmlns:a16="http://schemas.microsoft.com/office/drawing/2014/main" id="{E206BFED-7D81-4497-9DD7-4188F6D8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BB43764-F74B-406F-B9EA-F743C86BAB5D}"/>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64562A82-B041-4AC9-8E8A-6AE0C9833C95}"/>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15" name="Text Box 5">
            <a:extLst>
              <a:ext uri="{FF2B5EF4-FFF2-40B4-BE49-F238E27FC236}">
                <a16:creationId xmlns:a16="http://schemas.microsoft.com/office/drawing/2014/main" id="{2373516F-891A-4EF3-8C8B-01190CC84D1F}"/>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16" name="Text Box 161">
            <a:extLst>
              <a:ext uri="{FF2B5EF4-FFF2-40B4-BE49-F238E27FC236}">
                <a16:creationId xmlns:a16="http://schemas.microsoft.com/office/drawing/2014/main" id="{A4E09F3E-9018-4DEE-89D0-EFEFB319F27C}"/>
              </a:ext>
            </a:extLst>
          </p:cNvPr>
          <p:cNvSpPr txBox="1">
            <a:spLocks noChangeArrowheads="1"/>
          </p:cNvSpPr>
          <p:nvPr/>
        </p:nvSpPr>
        <p:spPr bwMode="auto">
          <a:xfrm>
            <a:off x="3124200" y="1139469"/>
            <a:ext cx="6858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2 ánh sáng đơn sắc:</a:t>
            </a:r>
          </a:p>
        </p:txBody>
      </p:sp>
      <p:grpSp>
        <p:nvGrpSpPr>
          <p:cNvPr id="17" name="Group 16">
            <a:extLst>
              <a:ext uri="{FF2B5EF4-FFF2-40B4-BE49-F238E27FC236}">
                <a16:creationId xmlns:a16="http://schemas.microsoft.com/office/drawing/2014/main" id="{685951E7-E47E-42BE-8B6E-10BA5F7F23BE}"/>
              </a:ext>
            </a:extLst>
          </p:cNvPr>
          <p:cNvGrpSpPr/>
          <p:nvPr/>
        </p:nvGrpSpPr>
        <p:grpSpPr>
          <a:xfrm>
            <a:off x="323123" y="2819400"/>
            <a:ext cx="2959373" cy="1834539"/>
            <a:chOff x="-1723020" y="1020943"/>
            <a:chExt cx="13446445" cy="5379393"/>
          </a:xfrm>
        </p:grpSpPr>
        <p:pic>
          <p:nvPicPr>
            <p:cNvPr id="18" name="Picture 5" descr="empty-blue-rectangle">
              <a:extLst>
                <a:ext uri="{FF2B5EF4-FFF2-40B4-BE49-F238E27FC236}">
                  <a16:creationId xmlns:a16="http://schemas.microsoft.com/office/drawing/2014/main" id="{3CD8648D-D179-4977-B5B6-C02FEF139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020" y="1020943"/>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6060">
              <a:extLst>
                <a:ext uri="{FF2B5EF4-FFF2-40B4-BE49-F238E27FC236}">
                  <a16:creationId xmlns:a16="http://schemas.microsoft.com/office/drawing/2014/main" id="{CD175216-31B8-4B09-BFEE-7655A0BFC1B4}"/>
                </a:ext>
              </a:extLst>
            </p:cNvPr>
            <p:cNvSpPr>
              <a:spLocks noChangeArrowheads="1"/>
            </p:cNvSpPr>
            <p:nvPr/>
          </p:nvSpPr>
          <p:spPr bwMode="auto">
            <a:xfrm>
              <a:off x="-577872" y="1621029"/>
              <a:ext cx="11381401" cy="3709230"/>
            </a:xfrm>
            <a:prstGeom prst="rect">
              <a:avLst/>
            </a:prstGeom>
            <a:noFill/>
            <a:ln w="9525" algn="ctr">
              <a:noFill/>
              <a:miter lim="800000"/>
              <a:headEnd/>
              <a:tailEnd/>
            </a:ln>
          </p:spPr>
          <p:txBody>
            <a:bodyPr wrap="square" lIns="109728" tIns="54864" rIns="109728" bIns="54864">
              <a:spAutoFit/>
            </a:bodyPr>
            <a:lstStyle/>
            <a:p>
              <a:pPr algn="ctr"/>
              <a:r>
                <a:rPr lang="en-US" altLang="en-US" sz="2500" i="1">
                  <a:latin typeface="Arial" panose="020B0604020202020204" pitchFamily="34" charset="0"/>
                  <a:cs typeface="Arial" panose="020B0604020202020204" pitchFamily="34" charset="0"/>
                </a:rPr>
                <a:t>Trên màn có sự chồng chập của 2 hệ vân</a:t>
              </a:r>
              <a:endParaRPr lang="en-US" altLang="en-US" sz="2500">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EAA0F4DC-A474-446F-9A7C-2B22B9A560B9}"/>
              </a:ext>
            </a:extLst>
          </p:cNvPr>
          <p:cNvPicPr>
            <a:picLocks noChangeAspect="1"/>
          </p:cNvPicPr>
          <p:nvPr/>
        </p:nvPicPr>
        <p:blipFill>
          <a:blip r:embed="rId5"/>
          <a:stretch>
            <a:fillRect/>
          </a:stretch>
        </p:blipFill>
        <p:spPr>
          <a:xfrm>
            <a:off x="3559927" y="1905000"/>
            <a:ext cx="8324890" cy="4724400"/>
          </a:xfrm>
          <a:prstGeom prst="rect">
            <a:avLst/>
          </a:prstGeom>
        </p:spPr>
      </p:pic>
    </p:spTree>
    <p:extLst>
      <p:ext uri="{BB962C8B-B14F-4D97-AF65-F5344CB8AC3E}">
        <p14:creationId xmlns:p14="http://schemas.microsoft.com/office/powerpoint/2010/main" val="33139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4F9A26-8B46-4F7B-AF2E-835ED1735A15}"/>
              </a:ext>
            </a:extLst>
          </p:cNvPr>
          <p:cNvGrpSpPr/>
          <p:nvPr/>
        </p:nvGrpSpPr>
        <p:grpSpPr>
          <a:xfrm>
            <a:off x="-16186" y="88690"/>
            <a:ext cx="11753392" cy="532396"/>
            <a:chOff x="84872" y="2293270"/>
            <a:chExt cx="11699354" cy="743185"/>
          </a:xfrm>
        </p:grpSpPr>
        <p:grpSp>
          <p:nvGrpSpPr>
            <p:cNvPr id="10" name="Group 70">
              <a:extLst>
                <a:ext uri="{FF2B5EF4-FFF2-40B4-BE49-F238E27FC236}">
                  <a16:creationId xmlns:a16="http://schemas.microsoft.com/office/drawing/2014/main" id="{73AAD582-B85E-456F-AC70-9CEFA026126B}"/>
                </a:ext>
              </a:extLst>
            </p:cNvPr>
            <p:cNvGrpSpPr>
              <a:grpSpLocks/>
            </p:cNvGrpSpPr>
            <p:nvPr/>
          </p:nvGrpSpPr>
          <p:grpSpPr bwMode="auto">
            <a:xfrm>
              <a:off x="254804" y="2293270"/>
              <a:ext cx="6193022" cy="743185"/>
              <a:chOff x="548627" y="3428143"/>
              <a:chExt cx="3189117" cy="1431480"/>
            </a:xfrm>
          </p:grpSpPr>
          <p:pic>
            <p:nvPicPr>
              <p:cNvPr id="13" name="Picture 8" descr="empty-green-rectangle">
                <a:extLst>
                  <a:ext uri="{FF2B5EF4-FFF2-40B4-BE49-F238E27FC236}">
                    <a16:creationId xmlns:a16="http://schemas.microsoft.com/office/drawing/2014/main" id="{E39623F2-6AE6-4021-9460-BFB60E7A1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green-top-faded">
                <a:extLst>
                  <a:ext uri="{FF2B5EF4-FFF2-40B4-BE49-F238E27FC236}">
                    <a16:creationId xmlns:a16="http://schemas.microsoft.com/office/drawing/2014/main" id="{E206BFED-7D81-4497-9DD7-4188F6D8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BB43764-F74B-406F-B9EA-F743C86BAB5D}"/>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64562A82-B041-4AC9-8E8A-6AE0C9833C95}"/>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15" name="Text Box 5">
            <a:extLst>
              <a:ext uri="{FF2B5EF4-FFF2-40B4-BE49-F238E27FC236}">
                <a16:creationId xmlns:a16="http://schemas.microsoft.com/office/drawing/2014/main" id="{2373516F-891A-4EF3-8C8B-01190CC84D1F}"/>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16" name="Text Box 161">
            <a:extLst>
              <a:ext uri="{FF2B5EF4-FFF2-40B4-BE49-F238E27FC236}">
                <a16:creationId xmlns:a16="http://schemas.microsoft.com/office/drawing/2014/main" id="{A4E09F3E-9018-4DEE-89D0-EFEFB319F27C}"/>
              </a:ext>
            </a:extLst>
          </p:cNvPr>
          <p:cNvSpPr txBox="1">
            <a:spLocks noChangeArrowheads="1"/>
          </p:cNvSpPr>
          <p:nvPr/>
        </p:nvSpPr>
        <p:spPr bwMode="auto">
          <a:xfrm>
            <a:off x="3124200" y="1139469"/>
            <a:ext cx="6858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ánh sáng trắng:</a:t>
            </a:r>
          </a:p>
        </p:txBody>
      </p:sp>
      <p:grpSp>
        <p:nvGrpSpPr>
          <p:cNvPr id="17" name="Group 16">
            <a:extLst>
              <a:ext uri="{FF2B5EF4-FFF2-40B4-BE49-F238E27FC236}">
                <a16:creationId xmlns:a16="http://schemas.microsoft.com/office/drawing/2014/main" id="{685951E7-E47E-42BE-8B6E-10BA5F7F23BE}"/>
              </a:ext>
            </a:extLst>
          </p:cNvPr>
          <p:cNvGrpSpPr/>
          <p:nvPr/>
        </p:nvGrpSpPr>
        <p:grpSpPr>
          <a:xfrm>
            <a:off x="278022" y="1711395"/>
            <a:ext cx="5220226" cy="1098057"/>
            <a:chOff x="-1113817" y="1244383"/>
            <a:chExt cx="13446445" cy="5379393"/>
          </a:xfrm>
        </p:grpSpPr>
        <p:pic>
          <p:nvPicPr>
            <p:cNvPr id="18" name="Picture 5" descr="empty-blue-rectangle">
              <a:extLst>
                <a:ext uri="{FF2B5EF4-FFF2-40B4-BE49-F238E27FC236}">
                  <a16:creationId xmlns:a16="http://schemas.microsoft.com/office/drawing/2014/main" id="{3CD8648D-D179-4977-B5B6-C02FEF139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817" y="1244383"/>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6060">
              <a:extLst>
                <a:ext uri="{FF2B5EF4-FFF2-40B4-BE49-F238E27FC236}">
                  <a16:creationId xmlns:a16="http://schemas.microsoft.com/office/drawing/2014/main" id="{CD175216-31B8-4B09-BFEE-7655A0BFC1B4}"/>
                </a:ext>
              </a:extLst>
            </p:cNvPr>
            <p:cNvSpPr>
              <a:spLocks noChangeArrowheads="1"/>
            </p:cNvSpPr>
            <p:nvPr/>
          </p:nvSpPr>
          <p:spPr bwMode="auto">
            <a:xfrm>
              <a:off x="-577873" y="1621029"/>
              <a:ext cx="12683848" cy="4312310"/>
            </a:xfrm>
            <a:prstGeom prst="rect">
              <a:avLst/>
            </a:prstGeom>
            <a:noFill/>
            <a:ln w="9525" algn="ctr">
              <a:noFill/>
              <a:miter lim="800000"/>
              <a:headEnd/>
              <a:tailEnd/>
            </a:ln>
          </p:spPr>
          <p:txBody>
            <a:bodyPr wrap="square" lIns="109728" tIns="54864" rIns="109728" bIns="54864">
              <a:spAutoFit/>
            </a:bodyPr>
            <a:lstStyle/>
            <a:p>
              <a:pPr algn="ctr"/>
              <a:r>
                <a:rPr lang="en-US" altLang="en-US" sz="2500" i="1">
                  <a:latin typeface="Arial" panose="020B0604020202020204" pitchFamily="34" charset="0"/>
                  <a:cs typeface="Arial" panose="020B0604020202020204" pitchFamily="34" charset="0"/>
                </a:rPr>
                <a:t>Do trên màn có sự chồng chập của vô số hệ vân</a:t>
              </a:r>
              <a:endParaRPr lang="en-US" altLang="en-US" sz="2500">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8AD2684B-E6C4-4563-9C68-DD355B05936A}"/>
              </a:ext>
            </a:extLst>
          </p:cNvPr>
          <p:cNvPicPr>
            <a:picLocks noChangeAspect="1"/>
          </p:cNvPicPr>
          <p:nvPr/>
        </p:nvPicPr>
        <p:blipFill>
          <a:blip r:embed="rId5"/>
          <a:stretch>
            <a:fillRect/>
          </a:stretch>
        </p:blipFill>
        <p:spPr>
          <a:xfrm>
            <a:off x="6139227" y="1780741"/>
            <a:ext cx="5600082" cy="4980281"/>
          </a:xfrm>
          <a:prstGeom prst="rect">
            <a:avLst/>
          </a:prstGeom>
        </p:spPr>
      </p:pic>
      <p:pic>
        <p:nvPicPr>
          <p:cNvPr id="20" name="Picture 63" descr="http://www.portalastronomico.com/wp-content/uploads/2014/08/el-prisma-de-newton.jpg">
            <a:extLst>
              <a:ext uri="{FF2B5EF4-FFF2-40B4-BE49-F238E27FC236}">
                <a16:creationId xmlns:a16="http://schemas.microsoft.com/office/drawing/2014/main" id="{B7B5B3FB-CB96-4A95-A6EE-33A96653D1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32" t="8411" r="14994" b="16816"/>
          <a:stretch/>
        </p:blipFill>
        <p:spPr bwMode="auto">
          <a:xfrm>
            <a:off x="660400" y="4009751"/>
            <a:ext cx="2768600" cy="22729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Object 1">
                <a:extLst>
                  <a:ext uri="{FF2B5EF4-FFF2-40B4-BE49-F238E27FC236}">
                    <a16:creationId xmlns:a16="http://schemas.microsoft.com/office/drawing/2014/main" id="{64E84A33-5914-4F91-9197-028EC7D05192}"/>
                  </a:ext>
                </a:extLst>
              </p:cNvPr>
              <p:cNvSpPr txBox="1"/>
              <p:nvPr/>
            </p:nvSpPr>
            <p:spPr>
              <a:xfrm>
                <a:off x="3429000" y="4511891"/>
                <a:ext cx="2487168" cy="36576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𝜆</m:t>
                          </m:r>
                        </m:e>
                        <m:sub>
                          <m:r>
                            <a:rPr lang="en-US" i="1">
                              <a:solidFill>
                                <a:srgbClr val="00B050"/>
                              </a:solidFill>
                              <a:latin typeface="Cambria Math" panose="02040503050406030204" pitchFamily="18" charset="0"/>
                            </a:rPr>
                            <m:t>𝐷</m:t>
                          </m:r>
                        </m:sub>
                      </m:sSub>
                      <m:r>
                        <a:rPr lang="en-US" i="1">
                          <a:solidFill>
                            <a:srgbClr val="00B050"/>
                          </a:solidFill>
                          <a:latin typeface="Cambria Math" panose="02040503050406030204" pitchFamily="18" charset="0"/>
                        </a:rPr>
                        <m:t>≈760</m:t>
                      </m:r>
                      <m:r>
                        <a:rPr lang="en-US" i="1">
                          <a:solidFill>
                            <a:srgbClr val="00B050"/>
                          </a:solidFill>
                          <a:latin typeface="Cambria Math" panose="02040503050406030204" pitchFamily="18" charset="0"/>
                        </a:rPr>
                        <m:t>𝑛𝑚</m:t>
                      </m:r>
                    </m:oMath>
                  </m:oMathPara>
                </a14:m>
                <a:endParaRPr lang="en-US">
                  <a:solidFill>
                    <a:srgbClr val="00B050"/>
                  </a:solidFill>
                </a:endParaRPr>
              </a:p>
            </p:txBody>
          </p:sp>
        </mc:Choice>
        <mc:Fallback xmlns="">
          <p:sp>
            <p:nvSpPr>
              <p:cNvPr id="23" name="Object 1">
                <a:extLst>
                  <a:ext uri="{FF2B5EF4-FFF2-40B4-BE49-F238E27FC236}">
                    <a16:creationId xmlns:a16="http://schemas.microsoft.com/office/drawing/2014/main" id="{64E84A33-5914-4F91-9197-028EC7D05192}"/>
                  </a:ext>
                </a:extLst>
              </p:cNvPr>
              <p:cNvSpPr txBox="1">
                <a:spLocks noRot="1" noChangeAspect="1" noMove="1" noResize="1" noEditPoints="1" noAdjustHandles="1" noChangeArrowheads="1" noChangeShapeType="1" noTextEdit="1"/>
              </p:cNvSpPr>
              <p:nvPr/>
            </p:nvSpPr>
            <p:spPr>
              <a:xfrm>
                <a:off x="3429000" y="4511891"/>
                <a:ext cx="2487168" cy="3657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15">
                <a:extLst>
                  <a:ext uri="{FF2B5EF4-FFF2-40B4-BE49-F238E27FC236}">
                    <a16:creationId xmlns:a16="http://schemas.microsoft.com/office/drawing/2014/main" id="{50CA78D7-6443-40E1-A44F-BE46321D365C}"/>
                  </a:ext>
                </a:extLst>
              </p:cNvPr>
              <p:cNvSpPr txBox="1"/>
              <p:nvPr/>
            </p:nvSpPr>
            <p:spPr>
              <a:xfrm>
                <a:off x="3519240" y="5466594"/>
                <a:ext cx="2463800" cy="365125"/>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𝜆</m:t>
                          </m:r>
                        </m:e>
                        <m:sub>
                          <m:r>
                            <a:rPr lang="en-US" i="1">
                              <a:solidFill>
                                <a:srgbClr val="00B050"/>
                              </a:solidFill>
                              <a:latin typeface="Cambria Math" panose="02040503050406030204" pitchFamily="18" charset="0"/>
                            </a:rPr>
                            <m:t>𝑇</m:t>
                          </m:r>
                        </m:sub>
                      </m:sSub>
                      <m:r>
                        <a:rPr lang="en-US" i="1">
                          <a:solidFill>
                            <a:srgbClr val="00B050"/>
                          </a:solidFill>
                          <a:latin typeface="Cambria Math" panose="02040503050406030204" pitchFamily="18" charset="0"/>
                        </a:rPr>
                        <m:t>≈380</m:t>
                      </m:r>
                      <m:r>
                        <a:rPr lang="en-US" i="1">
                          <a:solidFill>
                            <a:srgbClr val="00B050"/>
                          </a:solidFill>
                          <a:latin typeface="Cambria Math" panose="02040503050406030204" pitchFamily="18" charset="0"/>
                        </a:rPr>
                        <m:t>𝑛𝑚</m:t>
                      </m:r>
                    </m:oMath>
                  </m:oMathPara>
                </a14:m>
                <a:endParaRPr lang="en-US">
                  <a:solidFill>
                    <a:srgbClr val="00B050"/>
                  </a:solidFill>
                </a:endParaRPr>
              </a:p>
            </p:txBody>
          </p:sp>
        </mc:Choice>
        <mc:Fallback xmlns="">
          <p:sp>
            <p:nvSpPr>
              <p:cNvPr id="24" name="Object 15">
                <a:extLst>
                  <a:ext uri="{FF2B5EF4-FFF2-40B4-BE49-F238E27FC236}">
                    <a16:creationId xmlns:a16="http://schemas.microsoft.com/office/drawing/2014/main" id="{50CA78D7-6443-40E1-A44F-BE46321D365C}"/>
                  </a:ext>
                </a:extLst>
              </p:cNvPr>
              <p:cNvSpPr txBox="1">
                <a:spLocks noRot="1" noChangeAspect="1" noMove="1" noResize="1" noEditPoints="1" noAdjustHandles="1" noChangeArrowheads="1" noChangeShapeType="1" noTextEdit="1"/>
              </p:cNvSpPr>
              <p:nvPr/>
            </p:nvSpPr>
            <p:spPr>
              <a:xfrm>
                <a:off x="3519240" y="5466594"/>
                <a:ext cx="2463800" cy="365125"/>
              </a:xfrm>
              <a:prstGeom prst="rect">
                <a:avLst/>
              </a:prstGeom>
              <a:blipFill>
                <a:blip r:embed="rId10"/>
                <a:stretch>
                  <a:fillRect/>
                </a:stretch>
              </a:blipFill>
            </p:spPr>
            <p:txBody>
              <a:bodyPr/>
              <a:lstStyle/>
              <a:p>
                <a:r>
                  <a:rPr lang="en-US">
                    <a:noFill/>
                  </a:rPr>
                  <a:t> </a:t>
                </a:r>
              </a:p>
            </p:txBody>
          </p:sp>
        </mc:Fallback>
      </mc:AlternateContent>
      <p:sp>
        <p:nvSpPr>
          <p:cNvPr id="25" name="Text Box 2700">
            <a:extLst>
              <a:ext uri="{FF2B5EF4-FFF2-40B4-BE49-F238E27FC236}">
                <a16:creationId xmlns:a16="http://schemas.microsoft.com/office/drawing/2014/main" id="{892D3197-1285-4678-94A6-06509050C7D0}"/>
              </a:ext>
            </a:extLst>
          </p:cNvPr>
          <p:cNvSpPr txBox="1">
            <a:spLocks noChangeAspect="1" noChangeArrowheads="1"/>
          </p:cNvSpPr>
          <p:nvPr/>
        </p:nvSpPr>
        <p:spPr bwMode="auto">
          <a:xfrm>
            <a:off x="300481" y="3040440"/>
            <a:ext cx="4728719" cy="956612"/>
          </a:xfrm>
          <a:prstGeom prst="rect">
            <a:avLst/>
          </a:prstGeom>
          <a:noFill/>
          <a:ln w="9525">
            <a:noFill/>
            <a:miter lim="800000"/>
            <a:headEnd/>
            <a:tailEnd/>
          </a:ln>
          <a:extLst>
            <a:ext uri="{909E8E84-426E-40DD-AFC4-6F175D3DCCD1}">
              <a14:hiddenFill xmlns:a14="http://schemas.microsoft.com/office/drawing/2010/main">
                <a:solidFill>
                  <a:schemeClr val="bg1">
                    <a:lumMod val="100000"/>
                    <a:lumOff val="0"/>
                  </a:schemeClr>
                </a:solidFill>
              </a14:hiddenFill>
            </a:ext>
          </a:extLst>
        </p:spPr>
        <p:txBody>
          <a:bodyPr rot="0" vert="horz" wrap="square" lIns="0" tIns="0" rIns="0" bIns="0" anchor="t" anchorCtr="0" upright="1">
            <a:noAutofit/>
          </a:bodyPr>
          <a:lstStyle/>
          <a:p>
            <a:pPr algn="ctr"/>
            <a:r>
              <a:rPr lang="en-US">
                <a:latin typeface="Arial" panose="020B0604020202020204" pitchFamily="34" charset="0"/>
                <a:ea typeface="#9Slide02 Noi dung rat dai" panose="02000000000000000000" pitchFamily="2" charset="0"/>
                <a:cs typeface="Arial" panose="020B0604020202020204" pitchFamily="34" charset="0"/>
              </a:rPr>
              <a:t>Ánh sáng trắng là tổng hợp của vô số các ASĐS có màu biến đổi liên tục Đỏ </a:t>
            </a:r>
            <a:r>
              <a:rPr lang="en-US">
                <a:latin typeface="Arial" panose="020B0604020202020204" pitchFamily="34" charset="0"/>
                <a:ea typeface="#9Slide02 Noi dung rat dai" panose="02000000000000000000" pitchFamily="2" charset="0"/>
                <a:cs typeface="Arial" panose="020B0604020202020204" pitchFamily="34" charset="0"/>
                <a:sym typeface="Symbol" panose="05050102010706020507" pitchFamily="18" charset="2"/>
              </a:rPr>
              <a:t></a:t>
            </a:r>
            <a:r>
              <a:rPr lang="en-US">
                <a:latin typeface="Arial" panose="020B0604020202020204" pitchFamily="34" charset="0"/>
                <a:ea typeface="#9Slide02 Noi dung rat dai" panose="02000000000000000000" pitchFamily="2" charset="0"/>
                <a:cs typeface="Arial" panose="020B0604020202020204" pitchFamily="34" charset="0"/>
              </a:rPr>
              <a:t>Tím.</a:t>
            </a:r>
            <a:endParaRPr lang="en-US" i="1">
              <a:latin typeface="Arial" panose="020B0604020202020204" pitchFamily="34" charset="0"/>
              <a:ea typeface="#9Slide02 Noi dung rat dai" panose="02000000000000000000" pitchFamily="2" charset="0"/>
              <a:cs typeface="Arial" panose="020B0604020202020204" pitchFamily="34" charset="0"/>
            </a:endParaRPr>
          </a:p>
        </p:txBody>
      </p:sp>
    </p:spTree>
    <p:extLst>
      <p:ext uri="{BB962C8B-B14F-4D97-AF65-F5344CB8AC3E}">
        <p14:creationId xmlns:p14="http://schemas.microsoft.com/office/powerpoint/2010/main" val="2090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Text Box 6">
            <a:extLst>
              <a:ext uri="{FF2B5EF4-FFF2-40B4-BE49-F238E27FC236}">
                <a16:creationId xmlns:a16="http://schemas.microsoft.com/office/drawing/2014/main" id="{A3B58705-1F9B-4A65-A07D-4BFF2C101477}"/>
              </a:ext>
            </a:extLst>
          </p:cNvPr>
          <p:cNvSpPr txBox="1">
            <a:spLocks noChangeArrowheads="1"/>
          </p:cNvSpPr>
          <p:nvPr/>
        </p:nvSpPr>
        <p:spPr bwMode="auto">
          <a:xfrm>
            <a:off x="152400" y="759321"/>
            <a:ext cx="5105400" cy="47705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i="1">
                <a:solidFill>
                  <a:srgbClr val="0070C0"/>
                </a:solidFill>
                <a:latin typeface="Arial" panose="020B0604020202020204" pitchFamily="34" charset="0"/>
                <a:cs typeface="Arial" panose="020B0604020202020204" pitchFamily="34" charset="0"/>
              </a:rPr>
              <a:t>2. Vị trí các vân sáng</a:t>
            </a:r>
          </a:p>
        </p:txBody>
      </p:sp>
      <p:sp>
        <p:nvSpPr>
          <p:cNvPr id="28715" name="Text Box 43">
            <a:extLst>
              <a:ext uri="{FF2B5EF4-FFF2-40B4-BE49-F238E27FC236}">
                <a16:creationId xmlns:a16="http://schemas.microsoft.com/office/drawing/2014/main" id="{A66D779B-5539-4702-AC9A-0261F3C84078}"/>
              </a:ext>
            </a:extLst>
          </p:cNvPr>
          <p:cNvSpPr txBox="1">
            <a:spLocks noChangeArrowheads="1"/>
          </p:cNvSpPr>
          <p:nvPr/>
        </p:nvSpPr>
        <p:spPr bwMode="auto">
          <a:xfrm>
            <a:off x="636931" y="1328154"/>
            <a:ext cx="3576490" cy="2906501"/>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50000"/>
              </a:lnSpc>
            </a:pPr>
            <a:r>
              <a:rPr lang="en-US" altLang="en-US" sz="2500">
                <a:latin typeface="Arial" panose="020B0604020202020204" pitchFamily="34" charset="0"/>
                <a:cs typeface="Arial" panose="020B0604020202020204" pitchFamily="34" charset="0"/>
              </a:rPr>
              <a:t>Đặt:</a:t>
            </a:r>
          </a:p>
          <a:p>
            <a:pPr eaLnBrk="0" hangingPunct="0">
              <a:lnSpc>
                <a:spcPct val="150000"/>
              </a:lnSpc>
            </a:pPr>
            <a:r>
              <a:rPr lang="en-US" altLang="en-US" sz="2500">
                <a:latin typeface="Arial" panose="020B0604020202020204" pitchFamily="34" charset="0"/>
                <a:cs typeface="Arial" panose="020B0604020202020204" pitchFamily="34" charset="0"/>
              </a:rPr>
              <a:t>a = F</a:t>
            </a:r>
            <a:r>
              <a:rPr lang="en-US" altLang="en-US" sz="2500" baseline="-25000">
                <a:latin typeface="Arial" panose="020B0604020202020204" pitchFamily="34" charset="0"/>
                <a:cs typeface="Arial" panose="020B0604020202020204" pitchFamily="34" charset="0"/>
              </a:rPr>
              <a:t>1</a:t>
            </a:r>
            <a:r>
              <a:rPr lang="en-US" altLang="en-US" sz="2500">
                <a:latin typeface="Arial" panose="020B0604020202020204" pitchFamily="34" charset="0"/>
                <a:cs typeface="Arial" panose="020B0604020202020204" pitchFamily="34" charset="0"/>
              </a:rPr>
              <a:t>F</a:t>
            </a:r>
            <a:r>
              <a:rPr lang="en-US" altLang="en-US" sz="2500" baseline="-25000">
                <a:latin typeface="Arial" panose="020B0604020202020204" pitchFamily="34" charset="0"/>
                <a:cs typeface="Arial" panose="020B0604020202020204" pitchFamily="34" charset="0"/>
              </a:rPr>
              <a:t>2. </a:t>
            </a:r>
            <a:r>
              <a:rPr lang="en-US" altLang="en-US" sz="2500">
                <a:latin typeface="Arial" panose="020B0604020202020204" pitchFamily="34" charset="0"/>
                <a:cs typeface="Arial" panose="020B0604020202020204" pitchFamily="34" charset="0"/>
              </a:rPr>
              <a:t>;</a:t>
            </a:r>
            <a:r>
              <a:rPr lang="en-US" altLang="en-US" sz="2500" baseline="-25000">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IF</a:t>
            </a:r>
            <a:r>
              <a:rPr lang="en-US" altLang="en-US" sz="2500" baseline="-25000">
                <a:latin typeface="Arial" panose="020B0604020202020204" pitchFamily="34" charset="0"/>
                <a:cs typeface="Arial" panose="020B0604020202020204" pitchFamily="34" charset="0"/>
              </a:rPr>
              <a:t>1</a:t>
            </a:r>
            <a:r>
              <a:rPr lang="en-US" altLang="en-US" sz="2500">
                <a:latin typeface="Arial" panose="020B0604020202020204" pitchFamily="34" charset="0"/>
                <a:cs typeface="Arial" panose="020B0604020202020204" pitchFamily="34" charset="0"/>
              </a:rPr>
              <a:t> = IF</a:t>
            </a:r>
            <a:r>
              <a:rPr lang="en-US" altLang="en-US" sz="2500" baseline="-25000">
                <a:latin typeface="Arial" panose="020B0604020202020204" pitchFamily="34" charset="0"/>
                <a:cs typeface="Arial" panose="020B0604020202020204" pitchFamily="34" charset="0"/>
              </a:rPr>
              <a:t>2</a:t>
            </a:r>
          </a:p>
          <a:p>
            <a:pPr eaLnBrk="0" hangingPunct="0">
              <a:lnSpc>
                <a:spcPct val="150000"/>
              </a:lnSpc>
            </a:pPr>
            <a:r>
              <a:rPr lang="en-US" altLang="en-US" sz="2500">
                <a:latin typeface="Arial" panose="020B0604020202020204" pitchFamily="34" charset="0"/>
                <a:cs typeface="Arial" panose="020B0604020202020204" pitchFamily="34" charset="0"/>
              </a:rPr>
              <a:t>d</a:t>
            </a:r>
            <a:r>
              <a:rPr lang="en-US" altLang="en-US" sz="2500" baseline="-25000">
                <a:latin typeface="Arial" panose="020B0604020202020204" pitchFamily="34" charset="0"/>
                <a:cs typeface="Arial" panose="020B0604020202020204" pitchFamily="34" charset="0"/>
              </a:rPr>
              <a:t>1</a:t>
            </a:r>
            <a:r>
              <a:rPr lang="en-US" altLang="en-US" sz="2500">
                <a:latin typeface="Arial" panose="020B0604020202020204" pitchFamily="34" charset="0"/>
                <a:cs typeface="Arial" panose="020B0604020202020204" pitchFamily="34" charset="0"/>
              </a:rPr>
              <a:t> = F</a:t>
            </a:r>
            <a:r>
              <a:rPr lang="en-US" altLang="en-US" sz="2500" baseline="-25000">
                <a:latin typeface="Arial" panose="020B0604020202020204" pitchFamily="34" charset="0"/>
                <a:cs typeface="Arial" panose="020B0604020202020204" pitchFamily="34" charset="0"/>
              </a:rPr>
              <a:t>1</a:t>
            </a:r>
            <a:r>
              <a:rPr lang="en-US" altLang="en-US" sz="2500">
                <a:latin typeface="Arial" panose="020B0604020202020204" pitchFamily="34" charset="0"/>
                <a:cs typeface="Arial" panose="020B0604020202020204" pitchFamily="34" charset="0"/>
              </a:rPr>
              <a:t>A ; d</a:t>
            </a:r>
            <a:r>
              <a:rPr lang="en-US" altLang="en-US" sz="2500" baseline="-25000">
                <a:latin typeface="Arial" panose="020B0604020202020204" pitchFamily="34" charset="0"/>
                <a:cs typeface="Arial" panose="020B0604020202020204" pitchFamily="34" charset="0"/>
              </a:rPr>
              <a:t>2</a:t>
            </a:r>
            <a:r>
              <a:rPr lang="en-US" altLang="en-US" sz="2500">
                <a:latin typeface="Arial" panose="020B0604020202020204" pitchFamily="34" charset="0"/>
                <a:cs typeface="Arial" panose="020B0604020202020204" pitchFamily="34" charset="0"/>
              </a:rPr>
              <a:t> = F</a:t>
            </a:r>
            <a:r>
              <a:rPr lang="en-US" altLang="en-US" sz="2500" baseline="-25000">
                <a:latin typeface="Arial" panose="020B0604020202020204" pitchFamily="34" charset="0"/>
                <a:cs typeface="Arial" panose="020B0604020202020204" pitchFamily="34" charset="0"/>
              </a:rPr>
              <a:t>2</a:t>
            </a:r>
            <a:r>
              <a:rPr lang="en-US" altLang="en-US" sz="2500">
                <a:latin typeface="Arial" panose="020B0604020202020204" pitchFamily="34" charset="0"/>
                <a:cs typeface="Arial" panose="020B0604020202020204" pitchFamily="34" charset="0"/>
              </a:rPr>
              <a:t>A                        x = OA ; D = IO</a:t>
            </a:r>
          </a:p>
          <a:p>
            <a:pPr eaLnBrk="0" hangingPunct="0">
              <a:lnSpc>
                <a:spcPct val="150000"/>
              </a:lnSpc>
            </a:pPr>
            <a:endParaRPr lang="en-US" altLang="en-US" sz="2500">
              <a:latin typeface="Arial" panose="020B0604020202020204" pitchFamily="34" charset="0"/>
              <a:cs typeface="Arial" panose="020B0604020202020204" pitchFamily="34" charset="0"/>
            </a:endParaRPr>
          </a:p>
        </p:txBody>
      </p:sp>
      <p:sp>
        <p:nvSpPr>
          <p:cNvPr id="28718" name="Text Box 46">
            <a:extLst>
              <a:ext uri="{FF2B5EF4-FFF2-40B4-BE49-F238E27FC236}">
                <a16:creationId xmlns:a16="http://schemas.microsoft.com/office/drawing/2014/main" id="{4F16C35C-21F1-4D60-8B8C-FD27D12BC1B8}"/>
              </a:ext>
            </a:extLst>
          </p:cNvPr>
          <p:cNvSpPr txBox="1">
            <a:spLocks noChangeArrowheads="1"/>
          </p:cNvSpPr>
          <p:nvPr/>
        </p:nvSpPr>
        <p:spPr bwMode="auto">
          <a:xfrm>
            <a:off x="636931" y="3996128"/>
            <a:ext cx="3048000" cy="47705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altLang="en-US" sz="2500">
                <a:latin typeface="Arial" panose="020B0604020202020204" pitchFamily="34" charset="0"/>
                <a:cs typeface="Arial" panose="020B0604020202020204" pitchFamily="34" charset="0"/>
              </a:rPr>
              <a:t>Hiệu đường đi:</a:t>
            </a:r>
          </a:p>
        </p:txBody>
      </p:sp>
      <p:grpSp>
        <p:nvGrpSpPr>
          <p:cNvPr id="36" name="Group 35">
            <a:extLst>
              <a:ext uri="{FF2B5EF4-FFF2-40B4-BE49-F238E27FC236}">
                <a16:creationId xmlns:a16="http://schemas.microsoft.com/office/drawing/2014/main" id="{EC835C98-BF5B-47B6-A798-1FD398C80559}"/>
              </a:ext>
            </a:extLst>
          </p:cNvPr>
          <p:cNvGrpSpPr/>
          <p:nvPr/>
        </p:nvGrpSpPr>
        <p:grpSpPr>
          <a:xfrm>
            <a:off x="-18592" y="109979"/>
            <a:ext cx="11753392" cy="532396"/>
            <a:chOff x="84872" y="2293270"/>
            <a:chExt cx="11699354" cy="743185"/>
          </a:xfrm>
        </p:grpSpPr>
        <p:grpSp>
          <p:nvGrpSpPr>
            <p:cNvPr id="37" name="Group 70">
              <a:extLst>
                <a:ext uri="{FF2B5EF4-FFF2-40B4-BE49-F238E27FC236}">
                  <a16:creationId xmlns:a16="http://schemas.microsoft.com/office/drawing/2014/main" id="{B8CAD0AE-9D21-45AA-B324-D428C20F5188}"/>
                </a:ext>
              </a:extLst>
            </p:cNvPr>
            <p:cNvGrpSpPr>
              <a:grpSpLocks/>
            </p:cNvGrpSpPr>
            <p:nvPr/>
          </p:nvGrpSpPr>
          <p:grpSpPr bwMode="auto">
            <a:xfrm>
              <a:off x="254804" y="2293270"/>
              <a:ext cx="6193022" cy="743185"/>
              <a:chOff x="548627" y="3428143"/>
              <a:chExt cx="3189117" cy="1431480"/>
            </a:xfrm>
          </p:grpSpPr>
          <p:pic>
            <p:nvPicPr>
              <p:cNvPr id="40" name="Picture 8" descr="empty-green-rectangle">
                <a:extLst>
                  <a:ext uri="{FF2B5EF4-FFF2-40B4-BE49-F238E27FC236}">
                    <a16:creationId xmlns:a16="http://schemas.microsoft.com/office/drawing/2014/main" id="{3A9E204F-4354-4A04-A496-0E3665E47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2A28C3F2-7852-4B13-948E-D28E88B1E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33F9A44C-0F9A-402E-BAB4-826EB7ED632E}"/>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9" name="Rectangle 1026060">
              <a:extLst>
                <a:ext uri="{FF2B5EF4-FFF2-40B4-BE49-F238E27FC236}">
                  <a16:creationId xmlns:a16="http://schemas.microsoft.com/office/drawing/2014/main" id="{F0EF62B8-5B52-42FE-8758-95AC4742491A}"/>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pic>
        <p:nvPicPr>
          <p:cNvPr id="3" name="Picture 2">
            <a:extLst>
              <a:ext uri="{FF2B5EF4-FFF2-40B4-BE49-F238E27FC236}">
                <a16:creationId xmlns:a16="http://schemas.microsoft.com/office/drawing/2014/main" id="{9E7F2768-EAE7-4B8F-A116-66185F51DA59}"/>
              </a:ext>
            </a:extLst>
          </p:cNvPr>
          <p:cNvPicPr>
            <a:picLocks noChangeAspect="1"/>
          </p:cNvPicPr>
          <p:nvPr/>
        </p:nvPicPr>
        <p:blipFill>
          <a:blip r:embed="rId4"/>
          <a:stretch>
            <a:fillRect/>
          </a:stretch>
        </p:blipFill>
        <p:spPr>
          <a:xfrm>
            <a:off x="6080064" y="1066800"/>
            <a:ext cx="5242168" cy="4034012"/>
          </a:xfrm>
          <a:prstGeom prst="rect">
            <a:avLst/>
          </a:prstGeom>
        </p:spPr>
      </p:pic>
      <p:grpSp>
        <p:nvGrpSpPr>
          <p:cNvPr id="6" name="Group 5">
            <a:extLst>
              <a:ext uri="{FF2B5EF4-FFF2-40B4-BE49-F238E27FC236}">
                <a16:creationId xmlns:a16="http://schemas.microsoft.com/office/drawing/2014/main" id="{1D914A35-8C6B-45A2-B427-BBB4B9B7E87F}"/>
              </a:ext>
            </a:extLst>
          </p:cNvPr>
          <p:cNvGrpSpPr/>
          <p:nvPr/>
        </p:nvGrpSpPr>
        <p:grpSpPr>
          <a:xfrm>
            <a:off x="1006536" y="4667997"/>
            <a:ext cx="4251264" cy="1430682"/>
            <a:chOff x="1006536" y="4667997"/>
            <a:chExt cx="4022663" cy="1274477"/>
          </a:xfrm>
        </p:grpSpPr>
        <p:pic>
          <p:nvPicPr>
            <p:cNvPr id="46" name="Picture 12" descr="empty-red-rectangle">
              <a:extLst>
                <a:ext uri="{FF2B5EF4-FFF2-40B4-BE49-F238E27FC236}">
                  <a16:creationId xmlns:a16="http://schemas.microsoft.com/office/drawing/2014/main" id="{A06AFFD4-77A3-4E33-8BA3-7C88B7792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536" y="4667997"/>
              <a:ext cx="3870263" cy="127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8" name="Object 48">
                  <a:extLst>
                    <a:ext uri="{FF2B5EF4-FFF2-40B4-BE49-F238E27FC236}">
                      <a16:creationId xmlns:a16="http://schemas.microsoft.com/office/drawing/2014/main" id="{5F0588EC-FB29-45FD-B79D-A0CBD126D470}"/>
                    </a:ext>
                  </a:extLst>
                </p:cNvPr>
                <p:cNvSpPr txBox="1"/>
                <p:nvPr/>
              </p:nvSpPr>
              <p:spPr bwMode="auto">
                <a:xfrm>
                  <a:off x="1268412" y="4786122"/>
                  <a:ext cx="3760787" cy="10382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𝑑</m:t>
                            </m:r>
                          </m:e>
                          <m:sub>
                            <m:r>
                              <a:rPr lang="en-US" sz="3000" i="1">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𝑑</m:t>
                            </m:r>
                          </m:e>
                          <m:sub>
                            <m:r>
                              <a:rPr lang="en-US" sz="3000" i="1">
                                <a:solidFill>
                                  <a:srgbClr val="000000"/>
                                </a:solidFill>
                                <a:latin typeface="Cambria Math" panose="02040503050406030204" pitchFamily="18" charset="0"/>
                              </a:rPr>
                              <m:t>1</m:t>
                            </m:r>
                          </m:sub>
                        </m:sSub>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𝑎𝑥</m:t>
                            </m:r>
                          </m:num>
                          <m:den>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𝑑</m:t>
                                </m:r>
                              </m:e>
                              <m:sub>
                                <m:r>
                                  <a:rPr lang="en-US" sz="3000" i="1">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𝑑</m:t>
                                </m:r>
                              </m:e>
                              <m:sub>
                                <m:r>
                                  <a:rPr lang="en-US" sz="3000" i="1">
                                    <a:solidFill>
                                      <a:srgbClr val="000000"/>
                                    </a:solidFill>
                                    <a:latin typeface="Cambria Math" panose="02040503050406030204" pitchFamily="18" charset="0"/>
                                  </a:rPr>
                                  <m:t>1</m:t>
                                </m:r>
                              </m:sub>
                            </m:sSub>
                          </m:den>
                        </m:f>
                      </m:oMath>
                    </m:oMathPara>
                  </a14:m>
                  <a:endParaRPr lang="en-US" sz="3000"/>
                </a:p>
              </p:txBody>
            </p:sp>
          </mc:Choice>
          <mc:Fallback xmlns="">
            <p:sp>
              <p:nvSpPr>
                <p:cNvPr id="48" name="Object 48">
                  <a:extLst>
                    <a:ext uri="{FF2B5EF4-FFF2-40B4-BE49-F238E27FC236}">
                      <a16:creationId xmlns:a16="http://schemas.microsoft.com/office/drawing/2014/main" id="{5F0588EC-FB29-45FD-B79D-A0CBD126D470}"/>
                    </a:ext>
                  </a:extLst>
                </p:cNvPr>
                <p:cNvSpPr txBox="1">
                  <a:spLocks noRot="1" noChangeAspect="1" noMove="1" noResize="1" noEditPoints="1" noAdjustHandles="1" noChangeArrowheads="1" noChangeShapeType="1" noTextEdit="1"/>
                </p:cNvSpPr>
                <p:nvPr/>
              </p:nvSpPr>
              <p:spPr bwMode="auto">
                <a:xfrm>
                  <a:off x="1268412" y="4786122"/>
                  <a:ext cx="3760787" cy="1038225"/>
                </a:xfrm>
                <a:prstGeom prst="rect">
                  <a:avLst/>
                </a:prstGeom>
                <a:blipFill>
                  <a:blip r:embed="rId6"/>
                  <a:stretch>
                    <a:fillRect/>
                  </a:stretch>
                </a:blipFill>
                <a:ln>
                  <a:noFill/>
                </a:ln>
                <a:effectLst/>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8" name="Object 12">
            <a:extLst>
              <a:ext uri="{FF2B5EF4-FFF2-40B4-BE49-F238E27FC236}">
                <a16:creationId xmlns:a16="http://schemas.microsoft.com/office/drawing/2014/main" id="{D638ACF1-DDC0-4C67-BED4-B177B19355DD}"/>
              </a:ext>
            </a:extLst>
          </p:cNvPr>
          <p:cNvSpPr txBox="1"/>
          <p:nvPr/>
        </p:nvSpPr>
        <p:spPr bwMode="auto">
          <a:xfrm>
            <a:off x="4540250" y="1990725"/>
            <a:ext cx="114300" cy="177800"/>
          </a:xfrm>
          <a:prstGeom prst="rect">
            <a:avLst/>
          </a:prstGeom>
          <a:noFill/>
          <a:ln>
            <a:noFill/>
          </a:ln>
          <a:effectLst/>
        </p:spPr>
        <p:txBody>
          <a:bodyPr>
            <a:normAutofit fontScale="25000" lnSpcReduction="20000"/>
          </a:bodyPr>
          <a:lstStyle/>
          <a:p>
            <a:endParaRPr lang="en-US" sz="25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717" name="Object 21">
                <a:extLst>
                  <a:ext uri="{FF2B5EF4-FFF2-40B4-BE49-F238E27FC236}">
                    <a16:creationId xmlns:a16="http://schemas.microsoft.com/office/drawing/2014/main" id="{2DB6DB2B-648A-471C-930C-56D2A72F1489}"/>
                  </a:ext>
                </a:extLst>
              </p:cNvPr>
              <p:cNvSpPr txBox="1">
                <a:spLocks noGrp="1"/>
              </p:cNvSpPr>
              <p:nvPr>
                <p:ph sz="half" idx="4294967295"/>
              </p:nvPr>
            </p:nvSpPr>
            <p:spPr bwMode="auto">
              <a:xfrm>
                <a:off x="1343025" y="1592336"/>
                <a:ext cx="2038350" cy="1035050"/>
              </a:xfrm>
              <a:prstGeom prst="rect">
                <a:avLst/>
              </a:prstGeom>
              <a:noFill/>
              <a:ln>
                <a:noFill/>
              </a:ln>
              <a:effectLst/>
            </p:spPr>
            <p:txBody>
              <a:bodyPr>
                <a:normAutofit/>
              </a:bodyPr>
              <a:lstStyle/>
              <a:p>
                <a:pPr>
                  <a:buNone/>
                </a:pPr>
                <a14:m>
                  <m:oMathPara xmlns:m="http://schemas.openxmlformats.org/officeDocument/2006/math">
                    <m:oMathParaPr>
                      <m:jc m:val="left"/>
                    </m:oMathParaPr>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𝑎𝑥</m:t>
                          </m:r>
                        </m:num>
                        <m:den>
                          <m:r>
                            <a:rPr lang="en-US" sz="2500" i="1">
                              <a:solidFill>
                                <a:srgbClr val="000000"/>
                              </a:solidFill>
                              <a:latin typeface="Cambria Math" panose="02040503050406030204" pitchFamily="18" charset="0"/>
                            </a:rPr>
                            <m:t>𝐷</m:t>
                          </m:r>
                        </m:den>
                      </m:f>
                    </m:oMath>
                  </m:oMathPara>
                </a14:m>
                <a:endParaRPr lang="en-US" sz="2500">
                  <a:latin typeface="Arial" panose="020B0604020202020204" pitchFamily="34" charset="0"/>
                  <a:cs typeface="Arial" panose="020B0604020202020204" pitchFamily="34" charset="0"/>
                </a:endParaRPr>
              </a:p>
            </p:txBody>
          </p:sp>
        </mc:Choice>
        <mc:Fallback xmlns="">
          <p:sp>
            <p:nvSpPr>
              <p:cNvPr id="29717" name="Object 21">
                <a:extLst>
                  <a:ext uri="{FF2B5EF4-FFF2-40B4-BE49-F238E27FC236}">
                    <a16:creationId xmlns:a16="http://schemas.microsoft.com/office/drawing/2014/main" id="{2DB6DB2B-648A-471C-930C-56D2A72F1489}"/>
                  </a:ext>
                </a:extLst>
              </p:cNvPr>
              <p:cNvSpPr txBox="1">
                <a:spLocks noRot="1" noChangeAspect="1" noMove="1" noResize="1" noEditPoints="1" noAdjustHandles="1" noChangeArrowheads="1" noChangeShapeType="1" noTextEdit="1"/>
              </p:cNvSpPr>
              <p:nvPr>
                <p:ph sz="half" idx="4294967295"/>
              </p:nvPr>
            </p:nvSpPr>
            <p:spPr bwMode="auto">
              <a:xfrm>
                <a:off x="1343025" y="1592336"/>
                <a:ext cx="2038350" cy="1035050"/>
              </a:xfrm>
              <a:prstGeom prst="rect">
                <a:avLst/>
              </a:prstGeom>
              <a:blipFill>
                <a:blip r:embed="rId2"/>
                <a:stretch>
                  <a:fillRect/>
                </a:stretch>
              </a:blipFill>
              <a:ln>
                <a:noFill/>
              </a:ln>
              <a:effectLst/>
            </p:spPr>
            <p:txBody>
              <a:bodyPr/>
              <a:lstStyle/>
              <a:p>
                <a:r>
                  <a:rPr lang="en-US">
                    <a:noFill/>
                  </a:rPr>
                  <a:t> </a:t>
                </a:r>
              </a:p>
            </p:txBody>
          </p:sp>
        </mc:Fallback>
      </mc:AlternateContent>
      <p:sp>
        <p:nvSpPr>
          <p:cNvPr id="29720" name="Text Box 24">
            <a:extLst>
              <a:ext uri="{FF2B5EF4-FFF2-40B4-BE49-F238E27FC236}">
                <a16:creationId xmlns:a16="http://schemas.microsoft.com/office/drawing/2014/main" id="{D844BB4E-22A3-4536-BFD2-600465625932}"/>
              </a:ext>
            </a:extLst>
          </p:cNvPr>
          <p:cNvSpPr txBox="1">
            <a:spLocks noChangeArrowheads="1"/>
          </p:cNvSpPr>
          <p:nvPr/>
        </p:nvSpPr>
        <p:spPr bwMode="auto">
          <a:xfrm>
            <a:off x="938263" y="3498202"/>
            <a:ext cx="23246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Vị trí vân sáng:</a:t>
            </a:r>
          </a:p>
        </p:txBody>
      </p:sp>
      <mc:AlternateContent xmlns:mc="http://schemas.openxmlformats.org/markup-compatibility/2006" xmlns:a14="http://schemas.microsoft.com/office/drawing/2010/main">
        <mc:Choice Requires="a14">
          <p:sp>
            <p:nvSpPr>
              <p:cNvPr id="29723" name="Object 27">
                <a:extLst>
                  <a:ext uri="{FF2B5EF4-FFF2-40B4-BE49-F238E27FC236}">
                    <a16:creationId xmlns:a16="http://schemas.microsoft.com/office/drawing/2014/main" id="{F015D52D-496C-4E68-A18A-A2D5E3033EBD}"/>
                  </a:ext>
                </a:extLst>
              </p:cNvPr>
              <p:cNvSpPr txBox="1"/>
              <p:nvPr/>
            </p:nvSpPr>
            <p:spPr bwMode="auto">
              <a:xfrm>
                <a:off x="5802123" y="3698875"/>
                <a:ext cx="3048000" cy="4984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m:t>
                      </m:r>
                      <m:r>
                        <a:rPr lang="en-US" sz="2500" i="1">
                          <a:solidFill>
                            <a:srgbClr val="000000"/>
                          </a:solidFill>
                          <a:latin typeface="Cambria Math" panose="02040503050406030204" pitchFamily="18" charset="0"/>
                        </a:rPr>
                        <m:t>𝑘</m:t>
                      </m:r>
                      <m:r>
                        <a:rPr lang="en-US" sz="2500" i="1">
                          <a:solidFill>
                            <a:srgbClr val="000000"/>
                          </a:solidFill>
                          <a:latin typeface="Cambria Math" panose="02040503050406030204" pitchFamily="18" charset="0"/>
                        </a:rPr>
                        <m:t>=0,±1,±2,...)</m:t>
                      </m:r>
                    </m:oMath>
                  </m:oMathPara>
                </a14:m>
                <a:endParaRPr lang="en-US" sz="2500">
                  <a:latin typeface="Arial" panose="020B0604020202020204" pitchFamily="34" charset="0"/>
                  <a:cs typeface="Arial" panose="020B0604020202020204" pitchFamily="34" charset="0"/>
                </a:endParaRPr>
              </a:p>
            </p:txBody>
          </p:sp>
        </mc:Choice>
        <mc:Fallback xmlns="">
          <p:sp>
            <p:nvSpPr>
              <p:cNvPr id="29723" name="Object 27">
                <a:extLst>
                  <a:ext uri="{FF2B5EF4-FFF2-40B4-BE49-F238E27FC236}">
                    <a16:creationId xmlns:a16="http://schemas.microsoft.com/office/drawing/2014/main" id="{F015D52D-496C-4E68-A18A-A2D5E3033EBD}"/>
                  </a:ext>
                </a:extLst>
              </p:cNvPr>
              <p:cNvSpPr txBox="1">
                <a:spLocks noRot="1" noChangeAspect="1" noMove="1" noResize="1" noEditPoints="1" noAdjustHandles="1" noChangeArrowheads="1" noChangeShapeType="1" noTextEdit="1"/>
              </p:cNvSpPr>
              <p:nvPr/>
            </p:nvSpPr>
            <p:spPr bwMode="auto">
              <a:xfrm>
                <a:off x="5802123" y="3698875"/>
                <a:ext cx="3048000" cy="498475"/>
              </a:xfrm>
              <a:prstGeom prst="rect">
                <a:avLst/>
              </a:prstGeom>
              <a:blipFill>
                <a:blip r:embed="rId3"/>
                <a:stretch>
                  <a:fillRect/>
                </a:stretch>
              </a:blipFill>
              <a:ln>
                <a:noFill/>
              </a:ln>
              <a:effectLst/>
            </p:spPr>
            <p:txBody>
              <a:bodyPr/>
              <a:lstStyle/>
              <a:p>
                <a:r>
                  <a:rPr lang="en-US">
                    <a:noFill/>
                  </a:rPr>
                  <a:t> </a:t>
                </a:r>
              </a:p>
            </p:txBody>
          </p:sp>
        </mc:Fallback>
      </mc:AlternateContent>
      <p:sp>
        <p:nvSpPr>
          <p:cNvPr id="29724" name="Text Box 28">
            <a:extLst>
              <a:ext uri="{FF2B5EF4-FFF2-40B4-BE49-F238E27FC236}">
                <a16:creationId xmlns:a16="http://schemas.microsoft.com/office/drawing/2014/main" id="{EA830BEF-3CAF-465D-8F78-74391D2704D0}"/>
              </a:ext>
            </a:extLst>
          </p:cNvPr>
          <p:cNvSpPr txBox="1">
            <a:spLocks noChangeArrowheads="1"/>
          </p:cNvSpPr>
          <p:nvPr/>
        </p:nvSpPr>
        <p:spPr bwMode="auto">
          <a:xfrm>
            <a:off x="8714890" y="3691946"/>
            <a:ext cx="34644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k: gọi là bậc giao thoa.</a:t>
            </a:r>
          </a:p>
        </p:txBody>
      </p:sp>
      <p:sp>
        <p:nvSpPr>
          <p:cNvPr id="29725" name="Rectangle 29">
            <a:extLst>
              <a:ext uri="{FF2B5EF4-FFF2-40B4-BE49-F238E27FC236}">
                <a16:creationId xmlns:a16="http://schemas.microsoft.com/office/drawing/2014/main" id="{6E5ADCA2-6F77-441E-A07A-F43CBCC67D3C}"/>
              </a:ext>
            </a:extLst>
          </p:cNvPr>
          <p:cNvSpPr>
            <a:spLocks noChangeArrowheads="1"/>
          </p:cNvSpPr>
          <p:nvPr/>
        </p:nvSpPr>
        <p:spPr bwMode="auto">
          <a:xfrm>
            <a:off x="593655" y="2668038"/>
            <a:ext cx="3505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altLang="en-US" sz="2500">
                <a:latin typeface="Arial" panose="020B0604020202020204" pitchFamily="34" charset="0"/>
                <a:cs typeface="Arial" panose="020B0604020202020204" pitchFamily="34" charset="0"/>
              </a:rPr>
              <a:t>Vân sáng thỏa mãn: </a:t>
            </a:r>
          </a:p>
        </p:txBody>
      </p:sp>
      <p:sp>
        <p:nvSpPr>
          <p:cNvPr id="29729" name="Text Box 33">
            <a:extLst>
              <a:ext uri="{FF2B5EF4-FFF2-40B4-BE49-F238E27FC236}">
                <a16:creationId xmlns:a16="http://schemas.microsoft.com/office/drawing/2014/main" id="{8ABFC9D8-F3DB-4153-9C29-E730E670E385}"/>
              </a:ext>
            </a:extLst>
          </p:cNvPr>
          <p:cNvSpPr txBox="1">
            <a:spLocks noChangeArrowheads="1"/>
          </p:cNvSpPr>
          <p:nvPr/>
        </p:nvSpPr>
        <p:spPr bwMode="auto">
          <a:xfrm>
            <a:off x="685800" y="4737438"/>
            <a:ext cx="3048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US" altLang="en-US" sz="2500">
                <a:latin typeface="Arial" panose="020B0604020202020204" pitchFamily="34" charset="0"/>
                <a:cs typeface="Arial" panose="020B0604020202020204" pitchFamily="34" charset="0"/>
              </a:rPr>
              <a:t>Vân tối thỏa mãn:</a:t>
            </a:r>
          </a:p>
        </p:txBody>
      </p:sp>
      <p:sp>
        <p:nvSpPr>
          <p:cNvPr id="29731" name="Text Box 35">
            <a:extLst>
              <a:ext uri="{FF2B5EF4-FFF2-40B4-BE49-F238E27FC236}">
                <a16:creationId xmlns:a16="http://schemas.microsoft.com/office/drawing/2014/main" id="{E3E85DCB-A4B7-4BE5-AFC1-C02431903CA4}"/>
              </a:ext>
            </a:extLst>
          </p:cNvPr>
          <p:cNvSpPr txBox="1">
            <a:spLocks noChangeArrowheads="1"/>
          </p:cNvSpPr>
          <p:nvPr/>
        </p:nvSpPr>
        <p:spPr bwMode="auto">
          <a:xfrm>
            <a:off x="761691" y="5914492"/>
            <a:ext cx="1968809"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Vị trí vân tối:</a:t>
            </a:r>
          </a:p>
        </p:txBody>
      </p:sp>
      <mc:AlternateContent xmlns:mc="http://schemas.openxmlformats.org/markup-compatibility/2006" xmlns:a14="http://schemas.microsoft.com/office/drawing/2010/main">
        <mc:Choice Requires="a14">
          <p:sp>
            <p:nvSpPr>
              <p:cNvPr id="29733" name="Object 37">
                <a:extLst>
                  <a:ext uri="{FF2B5EF4-FFF2-40B4-BE49-F238E27FC236}">
                    <a16:creationId xmlns:a16="http://schemas.microsoft.com/office/drawing/2014/main" id="{232A816C-6E53-49EA-86E3-74D60C0176E8}"/>
                  </a:ext>
                </a:extLst>
              </p:cNvPr>
              <p:cNvSpPr txBox="1"/>
              <p:nvPr/>
            </p:nvSpPr>
            <p:spPr bwMode="auto">
              <a:xfrm>
                <a:off x="6373752" y="5827770"/>
                <a:ext cx="2862262" cy="6064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m:t>
                      </m:r>
                      <m:sSup>
                        <m:sSupPr>
                          <m:ctrlPr>
                            <a:rPr lang="en-US" sz="2500" i="1">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𝑘</m:t>
                          </m:r>
                        </m:e>
                        <m:sup>
                          <m:r>
                            <a:rPr lang="en-US" sz="2500" i="1">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=0,±1,±2,...)</m:t>
                      </m:r>
                    </m:oMath>
                  </m:oMathPara>
                </a14:m>
                <a:endParaRPr lang="en-US" sz="2500">
                  <a:latin typeface="Arial" panose="020B0604020202020204" pitchFamily="34" charset="0"/>
                  <a:cs typeface="Arial" panose="020B0604020202020204" pitchFamily="34" charset="0"/>
                </a:endParaRPr>
              </a:p>
            </p:txBody>
          </p:sp>
        </mc:Choice>
        <mc:Fallback xmlns="">
          <p:sp>
            <p:nvSpPr>
              <p:cNvPr id="29733" name="Object 37">
                <a:extLst>
                  <a:ext uri="{FF2B5EF4-FFF2-40B4-BE49-F238E27FC236}">
                    <a16:creationId xmlns:a16="http://schemas.microsoft.com/office/drawing/2014/main" id="{232A816C-6E53-49EA-86E3-74D60C0176E8}"/>
                  </a:ext>
                </a:extLst>
              </p:cNvPr>
              <p:cNvSpPr txBox="1">
                <a:spLocks noRot="1" noChangeAspect="1" noMove="1" noResize="1" noEditPoints="1" noAdjustHandles="1" noChangeArrowheads="1" noChangeShapeType="1" noTextEdit="1"/>
              </p:cNvSpPr>
              <p:nvPr/>
            </p:nvSpPr>
            <p:spPr bwMode="auto">
              <a:xfrm>
                <a:off x="6373752" y="5827770"/>
                <a:ext cx="2862262" cy="60642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734" name="Object 38">
                <a:extLst>
                  <a:ext uri="{FF2B5EF4-FFF2-40B4-BE49-F238E27FC236}">
                    <a16:creationId xmlns:a16="http://schemas.microsoft.com/office/drawing/2014/main" id="{65613680-6728-4C13-989D-036F7BAC1A1F}"/>
                  </a:ext>
                </a:extLst>
              </p:cNvPr>
              <p:cNvSpPr txBox="1"/>
              <p:nvPr/>
            </p:nvSpPr>
            <p:spPr bwMode="auto">
              <a:xfrm>
                <a:off x="3672532" y="1535129"/>
                <a:ext cx="3051175" cy="10382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=&gt;</m:t>
                      </m:r>
                      <m:r>
                        <a:rPr lang="en-US" sz="2500" i="1">
                          <a:solidFill>
                            <a:srgbClr val="000000"/>
                          </a:solidFill>
                          <a:latin typeface="Cambria Math" panose="02040503050406030204" pitchFamily="18" charset="0"/>
                        </a:rPr>
                        <m:t>𝑥</m:t>
                      </m:r>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𝐷</m:t>
                          </m:r>
                        </m:num>
                        <m:den>
                          <m:r>
                            <a:rPr lang="en-US" sz="2500" i="1">
                              <a:solidFill>
                                <a:srgbClr val="000000"/>
                              </a:solidFill>
                              <a:latin typeface="Cambria Math" panose="02040503050406030204" pitchFamily="18" charset="0"/>
                            </a:rPr>
                            <m:t>𝑎</m:t>
                          </m:r>
                        </m:den>
                      </m:f>
                    </m:oMath>
                  </m:oMathPara>
                </a14:m>
                <a:endParaRPr lang="en-US" sz="2500">
                  <a:latin typeface="Arial" panose="020B0604020202020204" pitchFamily="34" charset="0"/>
                  <a:cs typeface="Arial" panose="020B0604020202020204" pitchFamily="34" charset="0"/>
                </a:endParaRPr>
              </a:p>
            </p:txBody>
          </p:sp>
        </mc:Choice>
        <mc:Fallback xmlns="">
          <p:sp>
            <p:nvSpPr>
              <p:cNvPr id="29734" name="Object 38">
                <a:extLst>
                  <a:ext uri="{FF2B5EF4-FFF2-40B4-BE49-F238E27FC236}">
                    <a16:creationId xmlns:a16="http://schemas.microsoft.com/office/drawing/2014/main" id="{65613680-6728-4C13-989D-036F7BAC1A1F}"/>
                  </a:ext>
                </a:extLst>
              </p:cNvPr>
              <p:cNvSpPr txBox="1">
                <a:spLocks noRot="1" noChangeAspect="1" noMove="1" noResize="1" noEditPoints="1" noAdjustHandles="1" noChangeArrowheads="1" noChangeShapeType="1" noTextEdit="1"/>
              </p:cNvSpPr>
              <p:nvPr/>
            </p:nvSpPr>
            <p:spPr bwMode="auto">
              <a:xfrm>
                <a:off x="3672532" y="1535129"/>
                <a:ext cx="3051175" cy="1038225"/>
              </a:xfrm>
              <a:prstGeom prst="rect">
                <a:avLst/>
              </a:prstGeom>
              <a:blipFill>
                <a:blip r:embed="rId5"/>
                <a:stretch>
                  <a:fillRect/>
                </a:stretch>
              </a:blipFill>
              <a:ln>
                <a:noFill/>
              </a:ln>
              <a:effectLst/>
            </p:spPr>
            <p:txBody>
              <a:bodyPr/>
              <a:lstStyle/>
              <a:p>
                <a:r>
                  <a:rPr lang="en-US">
                    <a:noFill/>
                  </a:rPr>
                  <a:t> </a:t>
                </a:r>
              </a:p>
            </p:txBody>
          </p:sp>
        </mc:Fallback>
      </mc:AlternateContent>
      <p:sp>
        <p:nvSpPr>
          <p:cNvPr id="41" name="Text Box 6">
            <a:extLst>
              <a:ext uri="{FF2B5EF4-FFF2-40B4-BE49-F238E27FC236}">
                <a16:creationId xmlns:a16="http://schemas.microsoft.com/office/drawing/2014/main" id="{D84A39B8-C758-42B3-8CA3-FF3112833F1D}"/>
              </a:ext>
            </a:extLst>
          </p:cNvPr>
          <p:cNvSpPr txBox="1">
            <a:spLocks noChangeArrowheads="1"/>
          </p:cNvSpPr>
          <p:nvPr/>
        </p:nvSpPr>
        <p:spPr bwMode="auto">
          <a:xfrm>
            <a:off x="152400" y="759321"/>
            <a:ext cx="5105400" cy="47705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i="1">
                <a:solidFill>
                  <a:srgbClr val="0070C0"/>
                </a:solidFill>
                <a:latin typeface="Arial" panose="020B0604020202020204" pitchFamily="34" charset="0"/>
                <a:cs typeface="Arial" panose="020B0604020202020204" pitchFamily="34" charset="0"/>
              </a:rPr>
              <a:t>2. Vị trí các vân sáng</a:t>
            </a:r>
          </a:p>
        </p:txBody>
      </p:sp>
      <p:grpSp>
        <p:nvGrpSpPr>
          <p:cNvPr id="42" name="Group 41">
            <a:extLst>
              <a:ext uri="{FF2B5EF4-FFF2-40B4-BE49-F238E27FC236}">
                <a16:creationId xmlns:a16="http://schemas.microsoft.com/office/drawing/2014/main" id="{83E66661-AD61-43FB-ADD8-98D305FBD4AB}"/>
              </a:ext>
            </a:extLst>
          </p:cNvPr>
          <p:cNvGrpSpPr/>
          <p:nvPr/>
        </p:nvGrpSpPr>
        <p:grpSpPr>
          <a:xfrm>
            <a:off x="-18592" y="109979"/>
            <a:ext cx="11753392" cy="532396"/>
            <a:chOff x="84872" y="2293270"/>
            <a:chExt cx="11699354" cy="743185"/>
          </a:xfrm>
        </p:grpSpPr>
        <p:grpSp>
          <p:nvGrpSpPr>
            <p:cNvPr id="43" name="Group 70">
              <a:extLst>
                <a:ext uri="{FF2B5EF4-FFF2-40B4-BE49-F238E27FC236}">
                  <a16:creationId xmlns:a16="http://schemas.microsoft.com/office/drawing/2014/main" id="{78C0E2B4-611D-4949-9270-6878E3393B60}"/>
                </a:ext>
              </a:extLst>
            </p:cNvPr>
            <p:cNvGrpSpPr>
              <a:grpSpLocks/>
            </p:cNvGrpSpPr>
            <p:nvPr/>
          </p:nvGrpSpPr>
          <p:grpSpPr bwMode="auto">
            <a:xfrm>
              <a:off x="254804" y="2293270"/>
              <a:ext cx="6193022" cy="743185"/>
              <a:chOff x="548627" y="3428143"/>
              <a:chExt cx="3189117" cy="1431480"/>
            </a:xfrm>
          </p:grpSpPr>
          <p:pic>
            <p:nvPicPr>
              <p:cNvPr id="46" name="Picture 8" descr="empty-green-rectangle">
                <a:extLst>
                  <a:ext uri="{FF2B5EF4-FFF2-40B4-BE49-F238E27FC236}">
                    <a16:creationId xmlns:a16="http://schemas.microsoft.com/office/drawing/2014/main" id="{813D2C89-24AE-4DE1-BA20-153E328B2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descr="green-top-faded">
                <a:extLst>
                  <a:ext uri="{FF2B5EF4-FFF2-40B4-BE49-F238E27FC236}">
                    <a16:creationId xmlns:a16="http://schemas.microsoft.com/office/drawing/2014/main" id="{FF5C5AAB-21CE-4CE8-AC99-DBAA96AFFB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Box 43">
              <a:extLst>
                <a:ext uri="{FF2B5EF4-FFF2-40B4-BE49-F238E27FC236}">
                  <a16:creationId xmlns:a16="http://schemas.microsoft.com/office/drawing/2014/main" id="{86EB4805-FF85-43DA-86F7-633B0739515C}"/>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5" name="Rectangle 1026060">
              <a:extLst>
                <a:ext uri="{FF2B5EF4-FFF2-40B4-BE49-F238E27FC236}">
                  <a16:creationId xmlns:a16="http://schemas.microsoft.com/office/drawing/2014/main" id="{0AFDDB8F-FAF6-4752-9200-5420ED2A3815}"/>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grpSp>
        <p:nvGrpSpPr>
          <p:cNvPr id="22" name="Group 21">
            <a:extLst>
              <a:ext uri="{FF2B5EF4-FFF2-40B4-BE49-F238E27FC236}">
                <a16:creationId xmlns:a16="http://schemas.microsoft.com/office/drawing/2014/main" id="{882E4E34-7AFF-48D6-B91E-1FC98678029F}"/>
              </a:ext>
            </a:extLst>
          </p:cNvPr>
          <p:cNvGrpSpPr/>
          <p:nvPr/>
        </p:nvGrpSpPr>
        <p:grpSpPr>
          <a:xfrm>
            <a:off x="3329703" y="3352906"/>
            <a:ext cx="2324676" cy="1120009"/>
            <a:chOff x="3343917" y="3505407"/>
            <a:chExt cx="2324676" cy="1120009"/>
          </a:xfrm>
        </p:grpSpPr>
        <p:pic>
          <p:nvPicPr>
            <p:cNvPr id="54" name="Picture 12" descr="empty-red-rectangle">
              <a:extLst>
                <a:ext uri="{FF2B5EF4-FFF2-40B4-BE49-F238E27FC236}">
                  <a16:creationId xmlns:a16="http://schemas.microsoft.com/office/drawing/2014/main" id="{16FECE72-1750-4E3F-A122-CA9F54BF0B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3917" y="3505407"/>
              <a:ext cx="2324676" cy="101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Object 25">
                  <a:extLst>
                    <a:ext uri="{FF2B5EF4-FFF2-40B4-BE49-F238E27FC236}">
                      <a16:creationId xmlns:a16="http://schemas.microsoft.com/office/drawing/2014/main" id="{8D966B72-13D9-47CF-928E-FB77C055BAF9}"/>
                    </a:ext>
                  </a:extLst>
                </p:cNvPr>
                <p:cNvSpPr txBox="1"/>
                <p:nvPr/>
              </p:nvSpPr>
              <p:spPr bwMode="auto">
                <a:xfrm>
                  <a:off x="3693167" y="3539566"/>
                  <a:ext cx="1857375" cy="1085850"/>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𝑥</m:t>
                            </m:r>
                          </m:e>
                          <m:sub>
                            <m:r>
                              <a:rPr lang="en-US" sz="2500" i="1">
                                <a:solidFill>
                                  <a:srgbClr val="000000"/>
                                </a:solidFill>
                                <a:latin typeface="Cambria Math" panose="02040503050406030204" pitchFamily="18" charset="0"/>
                              </a:rPr>
                              <m:t>𝑘</m:t>
                            </m:r>
                          </m:sub>
                        </m:sSub>
                        <m:r>
                          <a:rPr lang="en-US" sz="2500" i="1">
                            <a:solidFill>
                              <a:srgbClr val="000000"/>
                            </a:solidFill>
                            <a:latin typeface="Cambria Math" panose="02040503050406030204" pitchFamily="18" charset="0"/>
                          </a:rPr>
                          <m:t>=</m:t>
                        </m:r>
                        <m:r>
                          <a:rPr lang="en-US" sz="2500" i="1">
                            <a:solidFill>
                              <a:srgbClr val="000000"/>
                            </a:solidFill>
                            <a:latin typeface="Cambria Math" panose="02040503050406030204" pitchFamily="18" charset="0"/>
                          </a:rPr>
                          <m:t>𝑘</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𝜆</m:t>
                            </m:r>
                            <m:r>
                              <a:rPr lang="en-US" sz="2500" i="1">
                                <a:solidFill>
                                  <a:srgbClr val="000000"/>
                                </a:solidFill>
                                <a:latin typeface="Cambria Math" panose="02040503050406030204" pitchFamily="18" charset="0"/>
                              </a:rPr>
                              <m:t>𝐷</m:t>
                            </m:r>
                          </m:num>
                          <m:den>
                            <m:r>
                              <a:rPr lang="en-US" sz="2500" i="1">
                                <a:solidFill>
                                  <a:srgbClr val="000000"/>
                                </a:solidFill>
                                <a:latin typeface="Cambria Math" panose="02040503050406030204" pitchFamily="18" charset="0"/>
                              </a:rPr>
                              <m:t>𝑎</m:t>
                            </m:r>
                          </m:den>
                        </m:f>
                      </m:oMath>
                    </m:oMathPara>
                  </a14:m>
                  <a:endParaRPr lang="en-US" sz="2500">
                    <a:latin typeface="Arial" panose="020B0604020202020204" pitchFamily="34" charset="0"/>
                    <a:cs typeface="Arial" panose="020B0604020202020204" pitchFamily="34" charset="0"/>
                  </a:endParaRPr>
                </a:p>
              </p:txBody>
            </p:sp>
          </mc:Choice>
          <mc:Fallback xmlns="">
            <p:sp>
              <p:nvSpPr>
                <p:cNvPr id="56" name="Object 25">
                  <a:extLst>
                    <a:ext uri="{FF2B5EF4-FFF2-40B4-BE49-F238E27FC236}">
                      <a16:creationId xmlns:a16="http://schemas.microsoft.com/office/drawing/2014/main" id="{8D966B72-13D9-47CF-928E-FB77C055BAF9}"/>
                    </a:ext>
                  </a:extLst>
                </p:cNvPr>
                <p:cNvSpPr txBox="1">
                  <a:spLocks noRot="1" noChangeAspect="1" noMove="1" noResize="1" noEditPoints="1" noAdjustHandles="1" noChangeArrowheads="1" noChangeShapeType="1" noTextEdit="1"/>
                </p:cNvSpPr>
                <p:nvPr/>
              </p:nvSpPr>
              <p:spPr bwMode="auto">
                <a:xfrm>
                  <a:off x="3693167" y="3539566"/>
                  <a:ext cx="1857375" cy="1085850"/>
                </a:xfrm>
                <a:prstGeom prst="rect">
                  <a:avLst/>
                </a:prstGeom>
                <a:blipFill>
                  <a:blip r:embed="rId9"/>
                  <a:stretch>
                    <a:fillRect/>
                  </a:stretch>
                </a:blipFill>
                <a:ln w="9525">
                  <a:noFill/>
                  <a:miter lim="800000"/>
                  <a:headEnd/>
                  <a:tailEnd/>
                </a:ln>
                <a:effectLst/>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5935859F-045E-469E-8B73-70DB42CDA162}"/>
              </a:ext>
            </a:extLst>
          </p:cNvPr>
          <p:cNvGrpSpPr/>
          <p:nvPr/>
        </p:nvGrpSpPr>
        <p:grpSpPr>
          <a:xfrm>
            <a:off x="3262938" y="5488319"/>
            <a:ext cx="2833062" cy="1085850"/>
            <a:chOff x="3225865" y="5322871"/>
            <a:chExt cx="2415148" cy="1085850"/>
          </a:xfrm>
        </p:grpSpPr>
        <p:pic>
          <p:nvPicPr>
            <p:cNvPr id="57" name="Picture 12" descr="empty-red-rectangle">
              <a:extLst>
                <a:ext uri="{FF2B5EF4-FFF2-40B4-BE49-F238E27FC236}">
                  <a16:creationId xmlns:a16="http://schemas.microsoft.com/office/drawing/2014/main" id="{95219DF6-F0B3-4239-A3D9-07B7E06B5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5865" y="5322871"/>
              <a:ext cx="241514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8" name="Object 36">
                  <a:extLst>
                    <a:ext uri="{FF2B5EF4-FFF2-40B4-BE49-F238E27FC236}">
                      <a16:creationId xmlns:a16="http://schemas.microsoft.com/office/drawing/2014/main" id="{504BEC90-1F41-47A0-8CA5-4BD664C6EAD4}"/>
                    </a:ext>
                  </a:extLst>
                </p:cNvPr>
                <p:cNvSpPr txBox="1"/>
                <p:nvPr/>
              </p:nvSpPr>
              <p:spPr bwMode="auto">
                <a:xfrm>
                  <a:off x="3262938" y="5425918"/>
                  <a:ext cx="2378075" cy="868468"/>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𝑥</m:t>
                            </m:r>
                          </m:e>
                          <m:sub>
                            <m:sSup>
                              <m:sSupPr>
                                <m:ctrlPr>
                                  <a:rPr lang="en-US" sz="2500" i="1">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𝑘</m:t>
                                </m:r>
                              </m:e>
                              <m:sup>
                                <m:r>
                                  <a:rPr lang="en-US" sz="2500" i="1">
                                    <a:solidFill>
                                      <a:srgbClr val="000000"/>
                                    </a:solidFill>
                                    <a:latin typeface="Cambria Math" panose="02040503050406030204" pitchFamily="18" charset="0"/>
                                  </a:rPr>
                                  <m:t>,</m:t>
                                </m:r>
                              </m:sup>
                            </m:sSup>
                          </m:sub>
                        </m:sSub>
                        <m:r>
                          <a:rPr lang="en-US" sz="2500" i="1">
                            <a:solidFill>
                              <a:srgbClr val="000000"/>
                            </a:solidFill>
                            <a:latin typeface="Cambria Math" panose="02040503050406030204" pitchFamily="18" charset="0"/>
                          </a:rPr>
                          <m:t>=</m:t>
                        </m:r>
                        <m:d>
                          <m:dPr>
                            <m:ctrlPr>
                              <a:rPr lang="en-US" sz="2500" i="1">
                                <a:solidFill>
                                  <a:srgbClr val="000000"/>
                                </a:solidFill>
                                <a:latin typeface="Cambria Math" panose="02040503050406030204" pitchFamily="18" charset="0"/>
                              </a:rPr>
                            </m:ctrlPr>
                          </m:dPr>
                          <m:e>
                            <m:sSup>
                              <m:sSupPr>
                                <m:ctrlPr>
                                  <a:rPr lang="en-US" sz="2500" i="1">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𝑘</m:t>
                                </m:r>
                              </m:e>
                              <m:sup>
                                <m:r>
                                  <a:rPr lang="en-US" sz="2500" i="1">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1</m:t>
                                </m:r>
                              </m:num>
                              <m:den>
                                <m:r>
                                  <a:rPr lang="en-US" sz="2500" i="1">
                                    <a:solidFill>
                                      <a:srgbClr val="000000"/>
                                    </a:solidFill>
                                    <a:latin typeface="Cambria Math" panose="02040503050406030204" pitchFamily="18" charset="0"/>
                                  </a:rPr>
                                  <m:t>2</m:t>
                                </m:r>
                              </m:den>
                            </m:f>
                          </m:e>
                        </m:d>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𝜆</m:t>
                            </m:r>
                            <m:r>
                              <a:rPr lang="en-US" sz="2500" i="1">
                                <a:solidFill>
                                  <a:srgbClr val="000000"/>
                                </a:solidFill>
                                <a:latin typeface="Cambria Math" panose="02040503050406030204" pitchFamily="18" charset="0"/>
                              </a:rPr>
                              <m:t>𝐷</m:t>
                            </m:r>
                          </m:num>
                          <m:den>
                            <m:r>
                              <a:rPr lang="en-US" sz="2500" i="1">
                                <a:solidFill>
                                  <a:srgbClr val="000000"/>
                                </a:solidFill>
                                <a:latin typeface="Cambria Math" panose="02040503050406030204" pitchFamily="18" charset="0"/>
                              </a:rPr>
                              <m:t>𝑎</m:t>
                            </m:r>
                          </m:den>
                        </m:f>
                      </m:oMath>
                    </m:oMathPara>
                  </a14:m>
                  <a:endParaRPr lang="en-US" sz="2500">
                    <a:latin typeface="Arial" panose="020B0604020202020204" pitchFamily="34" charset="0"/>
                    <a:cs typeface="Arial" panose="020B0604020202020204" pitchFamily="34" charset="0"/>
                  </a:endParaRPr>
                </a:p>
              </p:txBody>
            </p:sp>
          </mc:Choice>
          <mc:Fallback xmlns="">
            <p:sp>
              <p:nvSpPr>
                <p:cNvPr id="58" name="Object 36">
                  <a:extLst>
                    <a:ext uri="{FF2B5EF4-FFF2-40B4-BE49-F238E27FC236}">
                      <a16:creationId xmlns:a16="http://schemas.microsoft.com/office/drawing/2014/main" id="{504BEC90-1F41-47A0-8CA5-4BD664C6EAD4}"/>
                    </a:ext>
                  </a:extLst>
                </p:cNvPr>
                <p:cNvSpPr txBox="1">
                  <a:spLocks noRot="1" noChangeAspect="1" noMove="1" noResize="1" noEditPoints="1" noAdjustHandles="1" noChangeArrowheads="1" noChangeShapeType="1" noTextEdit="1"/>
                </p:cNvSpPr>
                <p:nvPr/>
              </p:nvSpPr>
              <p:spPr bwMode="auto">
                <a:xfrm>
                  <a:off x="3262938" y="5425918"/>
                  <a:ext cx="2378075" cy="868468"/>
                </a:xfrm>
                <a:prstGeom prst="rect">
                  <a:avLst/>
                </a:prstGeom>
                <a:blipFill>
                  <a:blip r:embed="rId10"/>
                  <a:stretch>
                    <a:fillRect b="-4196"/>
                  </a:stretch>
                </a:blipFill>
                <a:ln w="9525">
                  <a:noFill/>
                  <a:miter lim="800000"/>
                  <a:headEnd/>
                  <a:tailEnd/>
                </a:ln>
                <a:effectLst/>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83E72351-15CA-4130-9F19-E49A6EC12DB5}"/>
              </a:ext>
            </a:extLst>
          </p:cNvPr>
          <p:cNvGrpSpPr/>
          <p:nvPr/>
        </p:nvGrpSpPr>
        <p:grpSpPr>
          <a:xfrm>
            <a:off x="3797207" y="2520385"/>
            <a:ext cx="2663447" cy="764925"/>
            <a:chOff x="3813553" y="2724400"/>
            <a:chExt cx="2663447" cy="764925"/>
          </a:xfrm>
        </p:grpSpPr>
        <p:pic>
          <p:nvPicPr>
            <p:cNvPr id="60" name="Picture 5" descr="empty-blue-rectangle">
              <a:extLst>
                <a:ext uri="{FF2B5EF4-FFF2-40B4-BE49-F238E27FC236}">
                  <a16:creationId xmlns:a16="http://schemas.microsoft.com/office/drawing/2014/main" id="{1813BE06-D22A-406A-B4DB-665B3ACCE8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3553" y="2724400"/>
              <a:ext cx="2663447" cy="62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3" name="Object 15">
                  <a:extLst>
                    <a:ext uri="{FF2B5EF4-FFF2-40B4-BE49-F238E27FC236}">
                      <a16:creationId xmlns:a16="http://schemas.microsoft.com/office/drawing/2014/main" id="{57A1F687-0413-490C-BCF7-45DA05CB3336}"/>
                    </a:ext>
                  </a:extLst>
                </p:cNvPr>
                <p:cNvSpPr txBox="1"/>
                <p:nvPr/>
              </p:nvSpPr>
              <p:spPr bwMode="auto">
                <a:xfrm>
                  <a:off x="4089400" y="2828925"/>
                  <a:ext cx="2079625" cy="6604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r>
                          <a:rPr lang="en-US" sz="2500" i="1">
                            <a:solidFill>
                              <a:srgbClr val="000000"/>
                            </a:solidFill>
                            <a:latin typeface="Cambria Math" panose="02040503050406030204" pitchFamily="18" charset="0"/>
                          </a:rPr>
                          <m:t>𝑘</m:t>
                        </m:r>
                        <m:r>
                          <a:rPr lang="en-US" sz="2500" i="1">
                            <a:solidFill>
                              <a:srgbClr val="000000"/>
                            </a:solidFill>
                            <a:latin typeface="Cambria Math" panose="02040503050406030204" pitchFamily="18" charset="0"/>
                          </a:rPr>
                          <m:t>𝜆</m:t>
                        </m:r>
                      </m:oMath>
                    </m:oMathPara>
                  </a14:m>
                  <a:endParaRPr lang="en-US" sz="2500">
                    <a:latin typeface="Arial" panose="020B0604020202020204" pitchFamily="34" charset="0"/>
                    <a:cs typeface="Arial" panose="020B0604020202020204" pitchFamily="34" charset="0"/>
                  </a:endParaRPr>
                </a:p>
              </p:txBody>
            </p:sp>
          </mc:Choice>
          <mc:Fallback xmlns="">
            <p:sp>
              <p:nvSpPr>
                <p:cNvPr id="63" name="Object 15">
                  <a:extLst>
                    <a:ext uri="{FF2B5EF4-FFF2-40B4-BE49-F238E27FC236}">
                      <a16:creationId xmlns:a16="http://schemas.microsoft.com/office/drawing/2014/main" id="{57A1F687-0413-490C-BCF7-45DA05CB3336}"/>
                    </a:ext>
                  </a:extLst>
                </p:cNvPr>
                <p:cNvSpPr txBox="1">
                  <a:spLocks noRot="1" noChangeAspect="1" noMove="1" noResize="1" noEditPoints="1" noAdjustHandles="1" noChangeArrowheads="1" noChangeShapeType="1" noTextEdit="1"/>
                </p:cNvSpPr>
                <p:nvPr/>
              </p:nvSpPr>
              <p:spPr bwMode="auto">
                <a:xfrm>
                  <a:off x="4089400" y="2828925"/>
                  <a:ext cx="2079625" cy="660400"/>
                </a:xfrm>
                <a:prstGeom prst="rect">
                  <a:avLst/>
                </a:prstGeom>
                <a:blipFill>
                  <a:blip r:embed="rId12"/>
                  <a:stretch>
                    <a:fillRect/>
                  </a:stretch>
                </a:blipFill>
              </p:spPr>
              <p:txBody>
                <a:bodyPr/>
                <a:lstStyle/>
                <a:p>
                  <a:r>
                    <a:rPr lang="en-US">
                      <a:noFill/>
                    </a:rPr>
                    <a:t> </a:t>
                  </a:r>
                </a:p>
              </p:txBody>
            </p:sp>
          </mc:Fallback>
        </mc:AlternateContent>
      </p:grpSp>
      <p:grpSp>
        <p:nvGrpSpPr>
          <p:cNvPr id="2" name="Group 1">
            <a:extLst>
              <a:ext uri="{FF2B5EF4-FFF2-40B4-BE49-F238E27FC236}">
                <a16:creationId xmlns:a16="http://schemas.microsoft.com/office/drawing/2014/main" id="{84BB48D4-889B-441E-826F-855B68280C1D}"/>
              </a:ext>
            </a:extLst>
          </p:cNvPr>
          <p:cNvGrpSpPr/>
          <p:nvPr/>
        </p:nvGrpSpPr>
        <p:grpSpPr>
          <a:xfrm>
            <a:off x="3581400" y="4513394"/>
            <a:ext cx="3155007" cy="1011237"/>
            <a:chOff x="3581400" y="4513394"/>
            <a:chExt cx="3155007" cy="1011237"/>
          </a:xfrm>
        </p:grpSpPr>
        <p:pic>
          <p:nvPicPr>
            <p:cNvPr id="64" name="Picture 5" descr="empty-blue-rectangle">
              <a:extLst>
                <a:ext uri="{FF2B5EF4-FFF2-40B4-BE49-F238E27FC236}">
                  <a16:creationId xmlns:a16="http://schemas.microsoft.com/office/drawing/2014/main" id="{4AC83CC4-81BF-4FED-9C9B-52E87138B4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4541763"/>
              <a:ext cx="3155007" cy="78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65" name="Object 34">
                  <a:extLst>
                    <a:ext uri="{FF2B5EF4-FFF2-40B4-BE49-F238E27FC236}">
                      <a16:creationId xmlns:a16="http://schemas.microsoft.com/office/drawing/2014/main" id="{523F7268-993C-44A3-B296-3B8C4E84D686}"/>
                    </a:ext>
                  </a:extLst>
                </p:cNvPr>
                <p:cNvSpPr txBox="1"/>
                <p:nvPr/>
              </p:nvSpPr>
              <p:spPr bwMode="auto">
                <a:xfrm>
                  <a:off x="3675065" y="4513394"/>
                  <a:ext cx="2971800" cy="101123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𝑑</m:t>
                            </m:r>
                          </m:e>
                          <m:sub>
                            <m:r>
                              <a:rPr lang="en-US" sz="2500" i="1">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p>
                          <m:sSupPr>
                            <m:ctrlPr>
                              <a:rPr lang="en-US" sz="2500" i="1">
                                <a:solidFill>
                                  <a:srgbClr val="000000"/>
                                </a:solidFill>
                                <a:latin typeface="Cambria Math" panose="02040503050406030204" pitchFamily="18" charset="0"/>
                              </a:rPr>
                            </m:ctrlPr>
                          </m:sSupPr>
                          <m:e>
                            <m:r>
                              <a:rPr lang="en-US" sz="2500" i="1">
                                <a:solidFill>
                                  <a:srgbClr val="000000"/>
                                </a:solidFill>
                                <a:latin typeface="Cambria Math" panose="02040503050406030204" pitchFamily="18" charset="0"/>
                              </a:rPr>
                              <m:t>𝑘</m:t>
                            </m:r>
                          </m:e>
                          <m:sup>
                            <m:r>
                              <a:rPr lang="en-US" sz="2500" i="1">
                                <a:solidFill>
                                  <a:srgbClr val="000000"/>
                                </a:solidFill>
                                <a:latin typeface="Cambria Math" panose="02040503050406030204" pitchFamily="18" charset="0"/>
                              </a:rPr>
                              <m:t>,</m:t>
                            </m:r>
                          </m:sup>
                        </m:sSup>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1</m:t>
                            </m:r>
                          </m:num>
                          <m:den>
                            <m:r>
                              <a:rPr lang="en-US" sz="2500" i="1">
                                <a:solidFill>
                                  <a:srgbClr val="000000"/>
                                </a:solidFill>
                                <a:latin typeface="Cambria Math" panose="02040503050406030204" pitchFamily="18" charset="0"/>
                              </a:rPr>
                              <m:t>2</m:t>
                            </m:r>
                          </m:den>
                        </m:f>
                        <m:r>
                          <a:rPr lang="en-US" sz="2500" i="1">
                            <a:solidFill>
                              <a:srgbClr val="000000"/>
                            </a:solidFill>
                            <a:latin typeface="Cambria Math" panose="02040503050406030204" pitchFamily="18" charset="0"/>
                          </a:rPr>
                          <m:t>)</m:t>
                        </m:r>
                        <m:r>
                          <a:rPr lang="en-US" sz="2500" i="1">
                            <a:solidFill>
                              <a:srgbClr val="000000"/>
                            </a:solidFill>
                            <a:latin typeface="Cambria Math" panose="02040503050406030204" pitchFamily="18" charset="0"/>
                          </a:rPr>
                          <m:t>𝜆</m:t>
                        </m:r>
                      </m:oMath>
                    </m:oMathPara>
                  </a14:m>
                  <a:endParaRPr lang="en-US" sz="2500">
                    <a:latin typeface="Arial" panose="020B0604020202020204" pitchFamily="34" charset="0"/>
                    <a:cs typeface="Arial" panose="020B0604020202020204" pitchFamily="34" charset="0"/>
                  </a:endParaRPr>
                </a:p>
              </p:txBody>
            </p:sp>
          </mc:Choice>
          <mc:Fallback>
            <p:sp>
              <p:nvSpPr>
                <p:cNvPr id="65" name="Object 34">
                  <a:extLst>
                    <a:ext uri="{FF2B5EF4-FFF2-40B4-BE49-F238E27FC236}">
                      <a16:creationId xmlns:a16="http://schemas.microsoft.com/office/drawing/2014/main" id="{523F7268-993C-44A3-B296-3B8C4E84D686}"/>
                    </a:ext>
                  </a:extLst>
                </p:cNvPr>
                <p:cNvSpPr txBox="1">
                  <a:spLocks noRot="1" noChangeAspect="1" noMove="1" noResize="1" noEditPoints="1" noAdjustHandles="1" noChangeArrowheads="1" noChangeShapeType="1" noTextEdit="1"/>
                </p:cNvSpPr>
                <p:nvPr/>
              </p:nvSpPr>
              <p:spPr bwMode="auto">
                <a:xfrm>
                  <a:off x="3675065" y="4513394"/>
                  <a:ext cx="2971800" cy="1011237"/>
                </a:xfrm>
                <a:prstGeom prst="rect">
                  <a:avLst/>
                </a:prstGeom>
                <a:blipFill>
                  <a:blip r:embed="rId13"/>
                  <a:stretch>
                    <a:fillRect/>
                  </a:stretch>
                </a:blipFill>
                <a:ln>
                  <a:noFill/>
                </a:ln>
                <a:effectLst/>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7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7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7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0" grpId="0"/>
      <p:bldP spid="29723" grpId="0"/>
      <p:bldP spid="29724" grpId="0"/>
      <p:bldP spid="29725" grpId="0"/>
      <p:bldP spid="29729" grpId="0"/>
      <p:bldP spid="29731" grpId="0"/>
      <p:bldP spid="297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46" name="Group 30">
            <a:extLst>
              <a:ext uri="{FF2B5EF4-FFF2-40B4-BE49-F238E27FC236}">
                <a16:creationId xmlns:a16="http://schemas.microsoft.com/office/drawing/2014/main" id="{10D5F059-B757-44CE-9FBB-1878F07796E9}"/>
              </a:ext>
            </a:extLst>
          </p:cNvPr>
          <p:cNvGrpSpPr>
            <a:grpSpLocks/>
          </p:cNvGrpSpPr>
          <p:nvPr/>
        </p:nvGrpSpPr>
        <p:grpSpPr bwMode="auto">
          <a:xfrm>
            <a:off x="4076700" y="1333500"/>
            <a:ext cx="2552700" cy="3035300"/>
            <a:chOff x="1608" y="840"/>
            <a:chExt cx="1608" cy="1912"/>
          </a:xfrm>
        </p:grpSpPr>
        <p:sp>
          <p:nvSpPr>
            <p:cNvPr id="86020" name="Line 4">
              <a:extLst>
                <a:ext uri="{FF2B5EF4-FFF2-40B4-BE49-F238E27FC236}">
                  <a16:creationId xmlns:a16="http://schemas.microsoft.com/office/drawing/2014/main" id="{919A1920-29F5-4085-872C-09340BE9D7A9}"/>
                </a:ext>
              </a:extLst>
            </p:cNvPr>
            <p:cNvSpPr>
              <a:spLocks noChangeShapeType="1"/>
            </p:cNvSpPr>
            <p:nvPr/>
          </p:nvSpPr>
          <p:spPr bwMode="auto">
            <a:xfrm>
              <a:off x="1632" y="156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1" name="Line 5">
              <a:extLst>
                <a:ext uri="{FF2B5EF4-FFF2-40B4-BE49-F238E27FC236}">
                  <a16:creationId xmlns:a16="http://schemas.microsoft.com/office/drawing/2014/main" id="{882CB8C2-9D64-442C-86BF-EC65C29DD098}"/>
                </a:ext>
              </a:extLst>
            </p:cNvPr>
            <p:cNvSpPr>
              <a:spLocks noChangeShapeType="1"/>
            </p:cNvSpPr>
            <p:nvPr/>
          </p:nvSpPr>
          <p:spPr bwMode="auto">
            <a:xfrm>
              <a:off x="1608" y="132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2" name="Line 6">
              <a:extLst>
                <a:ext uri="{FF2B5EF4-FFF2-40B4-BE49-F238E27FC236}">
                  <a16:creationId xmlns:a16="http://schemas.microsoft.com/office/drawing/2014/main" id="{32424019-13E7-4D57-992F-E51A8D630C17}"/>
                </a:ext>
              </a:extLst>
            </p:cNvPr>
            <p:cNvSpPr>
              <a:spLocks noChangeShapeType="1"/>
            </p:cNvSpPr>
            <p:nvPr/>
          </p:nvSpPr>
          <p:spPr bwMode="auto">
            <a:xfrm>
              <a:off x="1632" y="179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3" name="Line 7">
              <a:extLst>
                <a:ext uri="{FF2B5EF4-FFF2-40B4-BE49-F238E27FC236}">
                  <a16:creationId xmlns:a16="http://schemas.microsoft.com/office/drawing/2014/main" id="{54ED3C1F-B58B-4ACF-8460-59248A4768F8}"/>
                </a:ext>
              </a:extLst>
            </p:cNvPr>
            <p:cNvSpPr>
              <a:spLocks noChangeShapeType="1"/>
            </p:cNvSpPr>
            <p:nvPr/>
          </p:nvSpPr>
          <p:spPr bwMode="auto">
            <a:xfrm>
              <a:off x="1632" y="204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4" name="Line 8">
              <a:extLst>
                <a:ext uri="{FF2B5EF4-FFF2-40B4-BE49-F238E27FC236}">
                  <a16:creationId xmlns:a16="http://schemas.microsoft.com/office/drawing/2014/main" id="{207F9124-22EA-460F-9CE2-1A91D034D01A}"/>
                </a:ext>
              </a:extLst>
            </p:cNvPr>
            <p:cNvSpPr>
              <a:spLocks noChangeShapeType="1"/>
            </p:cNvSpPr>
            <p:nvPr/>
          </p:nvSpPr>
          <p:spPr bwMode="auto">
            <a:xfrm>
              <a:off x="1632" y="228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6" name="Line 10">
              <a:extLst>
                <a:ext uri="{FF2B5EF4-FFF2-40B4-BE49-F238E27FC236}">
                  <a16:creationId xmlns:a16="http://schemas.microsoft.com/office/drawing/2014/main" id="{932AA171-C6C6-40E1-BB92-47CC09722C1F}"/>
                </a:ext>
              </a:extLst>
            </p:cNvPr>
            <p:cNvSpPr>
              <a:spLocks noChangeShapeType="1"/>
            </p:cNvSpPr>
            <p:nvPr/>
          </p:nvSpPr>
          <p:spPr bwMode="auto">
            <a:xfrm>
              <a:off x="1632" y="252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7" name="Line 11">
              <a:extLst>
                <a:ext uri="{FF2B5EF4-FFF2-40B4-BE49-F238E27FC236}">
                  <a16:creationId xmlns:a16="http://schemas.microsoft.com/office/drawing/2014/main" id="{9EC2D71E-6BFF-4FAE-9097-25C29D3DBF91}"/>
                </a:ext>
              </a:extLst>
            </p:cNvPr>
            <p:cNvSpPr>
              <a:spLocks noChangeShapeType="1"/>
            </p:cNvSpPr>
            <p:nvPr/>
          </p:nvSpPr>
          <p:spPr bwMode="auto">
            <a:xfrm>
              <a:off x="1624" y="1088"/>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8" name="Line 12">
              <a:extLst>
                <a:ext uri="{FF2B5EF4-FFF2-40B4-BE49-F238E27FC236}">
                  <a16:creationId xmlns:a16="http://schemas.microsoft.com/office/drawing/2014/main" id="{75E2D448-D302-44D1-97D7-996AEED59A7C}"/>
                </a:ext>
              </a:extLst>
            </p:cNvPr>
            <p:cNvSpPr>
              <a:spLocks noChangeShapeType="1"/>
            </p:cNvSpPr>
            <p:nvPr/>
          </p:nvSpPr>
          <p:spPr bwMode="auto">
            <a:xfrm>
              <a:off x="1616" y="84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29" name="Line 13">
              <a:extLst>
                <a:ext uri="{FF2B5EF4-FFF2-40B4-BE49-F238E27FC236}">
                  <a16:creationId xmlns:a16="http://schemas.microsoft.com/office/drawing/2014/main" id="{6CA2FF6A-0F1E-459B-B412-610AB87F5594}"/>
                </a:ext>
              </a:extLst>
            </p:cNvPr>
            <p:cNvSpPr>
              <a:spLocks noChangeShapeType="1"/>
            </p:cNvSpPr>
            <p:nvPr/>
          </p:nvSpPr>
          <p:spPr bwMode="auto">
            <a:xfrm>
              <a:off x="1624" y="275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86030" name="Text Box 14">
            <a:extLst>
              <a:ext uri="{FF2B5EF4-FFF2-40B4-BE49-F238E27FC236}">
                <a16:creationId xmlns:a16="http://schemas.microsoft.com/office/drawing/2014/main" id="{9C80CE3B-7569-4835-AC2B-41754EA71F35}"/>
              </a:ext>
            </a:extLst>
          </p:cNvPr>
          <p:cNvSpPr txBox="1">
            <a:spLocks noChangeArrowheads="1"/>
          </p:cNvSpPr>
          <p:nvPr/>
        </p:nvSpPr>
        <p:spPr bwMode="auto">
          <a:xfrm>
            <a:off x="6629400" y="2590800"/>
            <a:ext cx="6912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panose="020B0604020202020204" pitchFamily="34" charset="0"/>
                <a:cs typeface="Arial" panose="020B0604020202020204" pitchFamily="34" charset="0"/>
              </a:rPr>
              <a:t>k = 0</a:t>
            </a:r>
          </a:p>
        </p:txBody>
      </p:sp>
      <p:sp>
        <p:nvSpPr>
          <p:cNvPr id="86031" name="Text Box 15">
            <a:extLst>
              <a:ext uri="{FF2B5EF4-FFF2-40B4-BE49-F238E27FC236}">
                <a16:creationId xmlns:a16="http://schemas.microsoft.com/office/drawing/2014/main" id="{69E56AEA-03CA-4A8B-8CFF-ED50D69458B2}"/>
              </a:ext>
            </a:extLst>
          </p:cNvPr>
          <p:cNvSpPr txBox="1">
            <a:spLocks noChangeArrowheads="1"/>
          </p:cNvSpPr>
          <p:nvPr/>
        </p:nvSpPr>
        <p:spPr bwMode="auto">
          <a:xfrm>
            <a:off x="6578600" y="1828800"/>
            <a:ext cx="6912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panose="020B0604020202020204" pitchFamily="34" charset="0"/>
                <a:cs typeface="Arial" panose="020B0604020202020204" pitchFamily="34" charset="0"/>
              </a:rPr>
              <a:t>k = 1</a:t>
            </a:r>
          </a:p>
        </p:txBody>
      </p:sp>
      <p:sp>
        <p:nvSpPr>
          <p:cNvPr id="86032" name="Text Box 16">
            <a:extLst>
              <a:ext uri="{FF2B5EF4-FFF2-40B4-BE49-F238E27FC236}">
                <a16:creationId xmlns:a16="http://schemas.microsoft.com/office/drawing/2014/main" id="{BF534330-7077-45F2-99E7-48B8A179F245}"/>
              </a:ext>
            </a:extLst>
          </p:cNvPr>
          <p:cNvSpPr txBox="1">
            <a:spLocks noChangeArrowheads="1"/>
          </p:cNvSpPr>
          <p:nvPr/>
        </p:nvSpPr>
        <p:spPr bwMode="auto">
          <a:xfrm>
            <a:off x="6578600" y="1054100"/>
            <a:ext cx="6912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panose="020B0604020202020204" pitchFamily="34" charset="0"/>
                <a:cs typeface="Arial" panose="020B0604020202020204" pitchFamily="34" charset="0"/>
              </a:rPr>
              <a:t>k = 2</a:t>
            </a:r>
          </a:p>
        </p:txBody>
      </p:sp>
      <p:sp>
        <p:nvSpPr>
          <p:cNvPr id="86033" name="Text Box 17">
            <a:extLst>
              <a:ext uri="{FF2B5EF4-FFF2-40B4-BE49-F238E27FC236}">
                <a16:creationId xmlns:a16="http://schemas.microsoft.com/office/drawing/2014/main" id="{B6BBD400-ADAB-44C4-825B-62D2169D407E}"/>
              </a:ext>
            </a:extLst>
          </p:cNvPr>
          <p:cNvSpPr txBox="1">
            <a:spLocks noChangeArrowheads="1"/>
          </p:cNvSpPr>
          <p:nvPr/>
        </p:nvSpPr>
        <p:spPr bwMode="auto">
          <a:xfrm>
            <a:off x="6629400" y="3352800"/>
            <a:ext cx="7681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panose="020B0604020202020204" pitchFamily="34" charset="0"/>
                <a:cs typeface="Arial" panose="020B0604020202020204" pitchFamily="34" charset="0"/>
              </a:rPr>
              <a:t>k = -1</a:t>
            </a:r>
          </a:p>
        </p:txBody>
      </p:sp>
      <p:sp>
        <p:nvSpPr>
          <p:cNvPr id="86034" name="Text Box 18">
            <a:extLst>
              <a:ext uri="{FF2B5EF4-FFF2-40B4-BE49-F238E27FC236}">
                <a16:creationId xmlns:a16="http://schemas.microsoft.com/office/drawing/2014/main" id="{8A06FFC7-F7F2-4A13-A803-7DD08749CEC4}"/>
              </a:ext>
            </a:extLst>
          </p:cNvPr>
          <p:cNvSpPr txBox="1">
            <a:spLocks noChangeArrowheads="1"/>
          </p:cNvSpPr>
          <p:nvPr/>
        </p:nvSpPr>
        <p:spPr bwMode="auto">
          <a:xfrm>
            <a:off x="6629400" y="4114800"/>
            <a:ext cx="7681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Arial" panose="020B0604020202020204" pitchFamily="34" charset="0"/>
                <a:cs typeface="Arial" panose="020B0604020202020204" pitchFamily="34" charset="0"/>
              </a:rPr>
              <a:t>k = -2</a:t>
            </a:r>
          </a:p>
        </p:txBody>
      </p:sp>
      <p:sp>
        <p:nvSpPr>
          <p:cNvPr id="86035" name="Text Box 19">
            <a:extLst>
              <a:ext uri="{FF2B5EF4-FFF2-40B4-BE49-F238E27FC236}">
                <a16:creationId xmlns:a16="http://schemas.microsoft.com/office/drawing/2014/main" id="{E1D2905A-84BB-4567-ADE1-A55F4397E245}"/>
              </a:ext>
            </a:extLst>
          </p:cNvPr>
          <p:cNvSpPr txBox="1">
            <a:spLocks noChangeArrowheads="1"/>
          </p:cNvSpPr>
          <p:nvPr/>
        </p:nvSpPr>
        <p:spPr bwMode="auto">
          <a:xfrm>
            <a:off x="8228014" y="1743076"/>
            <a:ext cx="2683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Arial" panose="020B0604020202020204" pitchFamily="34" charset="0"/>
                <a:cs typeface="Arial" panose="020B0604020202020204" pitchFamily="34" charset="0"/>
              </a:rPr>
              <a:t>Vân sáng bậc 1</a:t>
            </a:r>
          </a:p>
        </p:txBody>
      </p:sp>
      <p:sp>
        <p:nvSpPr>
          <p:cNvPr id="86036" name="Line 20">
            <a:extLst>
              <a:ext uri="{FF2B5EF4-FFF2-40B4-BE49-F238E27FC236}">
                <a16:creationId xmlns:a16="http://schemas.microsoft.com/office/drawing/2014/main" id="{F9D25E16-8043-4FE2-9CCA-8FF6B0E12C85}"/>
              </a:ext>
            </a:extLst>
          </p:cNvPr>
          <p:cNvSpPr>
            <a:spLocks noChangeShapeType="1"/>
          </p:cNvSpPr>
          <p:nvPr/>
        </p:nvSpPr>
        <p:spPr bwMode="auto">
          <a:xfrm>
            <a:off x="7315200" y="20574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38" name="Text Box 22">
            <a:extLst>
              <a:ext uri="{FF2B5EF4-FFF2-40B4-BE49-F238E27FC236}">
                <a16:creationId xmlns:a16="http://schemas.microsoft.com/office/drawing/2014/main" id="{880D69AE-EE30-4604-8DC3-9443155CB037}"/>
              </a:ext>
            </a:extLst>
          </p:cNvPr>
          <p:cNvSpPr txBox="1">
            <a:spLocks noChangeArrowheads="1"/>
          </p:cNvSpPr>
          <p:nvPr/>
        </p:nvSpPr>
        <p:spPr bwMode="auto">
          <a:xfrm>
            <a:off x="8278814" y="2505076"/>
            <a:ext cx="24432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Arial" panose="020B0604020202020204" pitchFamily="34" charset="0"/>
                <a:cs typeface="Arial" panose="020B0604020202020204" pitchFamily="34" charset="0"/>
              </a:rPr>
              <a:t>Vân trung tâm</a:t>
            </a:r>
          </a:p>
        </p:txBody>
      </p:sp>
      <p:sp>
        <p:nvSpPr>
          <p:cNvPr id="86039" name="Line 23">
            <a:extLst>
              <a:ext uri="{FF2B5EF4-FFF2-40B4-BE49-F238E27FC236}">
                <a16:creationId xmlns:a16="http://schemas.microsoft.com/office/drawing/2014/main" id="{9009DE78-5F19-4051-95D5-536224A5EB84}"/>
              </a:ext>
            </a:extLst>
          </p:cNvPr>
          <p:cNvSpPr>
            <a:spLocks noChangeShapeType="1"/>
          </p:cNvSpPr>
          <p:nvPr/>
        </p:nvSpPr>
        <p:spPr bwMode="auto">
          <a:xfrm>
            <a:off x="7391400" y="28194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86040" name="Text Box 24">
            <a:extLst>
              <a:ext uri="{FF2B5EF4-FFF2-40B4-BE49-F238E27FC236}">
                <a16:creationId xmlns:a16="http://schemas.microsoft.com/office/drawing/2014/main" id="{9CAB516D-F057-40D4-AB20-1B7F2E527822}"/>
              </a:ext>
            </a:extLst>
          </p:cNvPr>
          <p:cNvSpPr txBox="1">
            <a:spLocks noChangeArrowheads="1"/>
          </p:cNvSpPr>
          <p:nvPr/>
        </p:nvSpPr>
        <p:spPr bwMode="auto">
          <a:xfrm>
            <a:off x="8228014" y="3276601"/>
            <a:ext cx="2683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Arial" panose="020B0604020202020204" pitchFamily="34" charset="0"/>
                <a:cs typeface="Arial" panose="020B0604020202020204" pitchFamily="34" charset="0"/>
              </a:rPr>
              <a:t>Vân sáng bậc 1</a:t>
            </a:r>
          </a:p>
        </p:txBody>
      </p:sp>
      <p:sp>
        <p:nvSpPr>
          <p:cNvPr id="86041" name="Line 25">
            <a:extLst>
              <a:ext uri="{FF2B5EF4-FFF2-40B4-BE49-F238E27FC236}">
                <a16:creationId xmlns:a16="http://schemas.microsoft.com/office/drawing/2014/main" id="{6BAEC807-50A9-4C1A-BEA7-0F017F4E212F}"/>
              </a:ext>
            </a:extLst>
          </p:cNvPr>
          <p:cNvSpPr>
            <a:spLocks noChangeShapeType="1"/>
          </p:cNvSpPr>
          <p:nvPr/>
        </p:nvSpPr>
        <p:spPr bwMode="auto">
          <a:xfrm>
            <a:off x="7467600" y="35814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30" name="Text Box 6">
            <a:extLst>
              <a:ext uri="{FF2B5EF4-FFF2-40B4-BE49-F238E27FC236}">
                <a16:creationId xmlns:a16="http://schemas.microsoft.com/office/drawing/2014/main" id="{78C8E7A7-6BA6-4233-8094-25F1F6B39660}"/>
              </a:ext>
            </a:extLst>
          </p:cNvPr>
          <p:cNvSpPr txBox="1">
            <a:spLocks noChangeArrowheads="1"/>
          </p:cNvSpPr>
          <p:nvPr/>
        </p:nvSpPr>
        <p:spPr bwMode="auto">
          <a:xfrm>
            <a:off x="152125" y="681529"/>
            <a:ext cx="5105400" cy="47705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i="1">
                <a:solidFill>
                  <a:srgbClr val="0070C0"/>
                </a:solidFill>
                <a:latin typeface="Arial" panose="020B0604020202020204" pitchFamily="34" charset="0"/>
                <a:cs typeface="Arial" panose="020B0604020202020204" pitchFamily="34" charset="0"/>
              </a:rPr>
              <a:t>2. Vị trí các vân sáng</a:t>
            </a:r>
          </a:p>
        </p:txBody>
      </p:sp>
      <p:grpSp>
        <p:nvGrpSpPr>
          <p:cNvPr id="31" name="Group 30">
            <a:extLst>
              <a:ext uri="{FF2B5EF4-FFF2-40B4-BE49-F238E27FC236}">
                <a16:creationId xmlns:a16="http://schemas.microsoft.com/office/drawing/2014/main" id="{5DC80DB1-17C3-4940-97EE-36F0634337F9}"/>
              </a:ext>
            </a:extLst>
          </p:cNvPr>
          <p:cNvGrpSpPr/>
          <p:nvPr/>
        </p:nvGrpSpPr>
        <p:grpSpPr>
          <a:xfrm>
            <a:off x="-18592" y="109979"/>
            <a:ext cx="11753392" cy="532396"/>
            <a:chOff x="84872" y="2293270"/>
            <a:chExt cx="11699354" cy="743185"/>
          </a:xfrm>
        </p:grpSpPr>
        <p:grpSp>
          <p:nvGrpSpPr>
            <p:cNvPr id="32" name="Group 70">
              <a:extLst>
                <a:ext uri="{FF2B5EF4-FFF2-40B4-BE49-F238E27FC236}">
                  <a16:creationId xmlns:a16="http://schemas.microsoft.com/office/drawing/2014/main" id="{123FE57F-30AB-4B0E-B023-B86288EDC769}"/>
                </a:ext>
              </a:extLst>
            </p:cNvPr>
            <p:cNvGrpSpPr>
              <a:grpSpLocks/>
            </p:cNvGrpSpPr>
            <p:nvPr/>
          </p:nvGrpSpPr>
          <p:grpSpPr bwMode="auto">
            <a:xfrm>
              <a:off x="254804" y="2293270"/>
              <a:ext cx="6193022" cy="743185"/>
              <a:chOff x="548627" y="3428143"/>
              <a:chExt cx="3189117" cy="1431480"/>
            </a:xfrm>
          </p:grpSpPr>
          <p:pic>
            <p:nvPicPr>
              <p:cNvPr id="35" name="Picture 8" descr="empty-green-rectangle">
                <a:extLst>
                  <a:ext uri="{FF2B5EF4-FFF2-40B4-BE49-F238E27FC236}">
                    <a16:creationId xmlns:a16="http://schemas.microsoft.com/office/drawing/2014/main" id="{BE8A2F26-FC72-4C42-AF1A-1EB3B7D40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green-top-faded">
                <a:extLst>
                  <a:ext uri="{FF2B5EF4-FFF2-40B4-BE49-F238E27FC236}">
                    <a16:creationId xmlns:a16="http://schemas.microsoft.com/office/drawing/2014/main" id="{99AB02CC-0E71-4A4E-A291-A73147C2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a:extLst>
                <a:ext uri="{FF2B5EF4-FFF2-40B4-BE49-F238E27FC236}">
                  <a16:creationId xmlns:a16="http://schemas.microsoft.com/office/drawing/2014/main" id="{DB4F1B02-45B4-47DC-A571-185F5DE3F951}"/>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4" name="Rectangle 1026060">
              <a:extLst>
                <a:ext uri="{FF2B5EF4-FFF2-40B4-BE49-F238E27FC236}">
                  <a16:creationId xmlns:a16="http://schemas.microsoft.com/office/drawing/2014/main" id="{315FA029-0445-4CCF-A3B9-926BD267CB42}"/>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grpSp>
        <p:nvGrpSpPr>
          <p:cNvPr id="37" name="Group 96">
            <a:extLst>
              <a:ext uri="{FF2B5EF4-FFF2-40B4-BE49-F238E27FC236}">
                <a16:creationId xmlns:a16="http://schemas.microsoft.com/office/drawing/2014/main" id="{BA1154CA-2D6C-4E29-A0E9-78FBD62E72EA}"/>
              </a:ext>
            </a:extLst>
          </p:cNvPr>
          <p:cNvGrpSpPr>
            <a:grpSpLocks/>
          </p:cNvGrpSpPr>
          <p:nvPr/>
        </p:nvGrpSpPr>
        <p:grpSpPr bwMode="auto">
          <a:xfrm>
            <a:off x="390778" y="1285775"/>
            <a:ext cx="2917763" cy="3238493"/>
            <a:chOff x="432" y="998"/>
            <a:chExt cx="2404" cy="2001"/>
          </a:xfrm>
        </p:grpSpPr>
        <p:sp>
          <p:nvSpPr>
            <p:cNvPr id="38" name="Rectangle 77">
              <a:extLst>
                <a:ext uri="{FF2B5EF4-FFF2-40B4-BE49-F238E27FC236}">
                  <a16:creationId xmlns:a16="http://schemas.microsoft.com/office/drawing/2014/main" id="{06431B06-3AED-42BF-B8C1-2A50937183AE}"/>
                </a:ext>
              </a:extLst>
            </p:cNvPr>
            <p:cNvSpPr>
              <a:spLocks noChangeArrowheads="1"/>
            </p:cNvSpPr>
            <p:nvPr/>
          </p:nvSpPr>
          <p:spPr bwMode="auto">
            <a:xfrm>
              <a:off x="432" y="998"/>
              <a:ext cx="2404" cy="200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78">
              <a:extLst>
                <a:ext uri="{FF2B5EF4-FFF2-40B4-BE49-F238E27FC236}">
                  <a16:creationId xmlns:a16="http://schemas.microsoft.com/office/drawing/2014/main" id="{9D2A7D1F-1373-4FCB-A679-AEDE50306894}"/>
                </a:ext>
              </a:extLst>
            </p:cNvPr>
            <p:cNvSpPr>
              <a:spLocks noChangeArrowheads="1"/>
            </p:cNvSpPr>
            <p:nvPr/>
          </p:nvSpPr>
          <p:spPr bwMode="auto">
            <a:xfrm>
              <a:off x="432" y="1112"/>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79">
              <a:extLst>
                <a:ext uri="{FF2B5EF4-FFF2-40B4-BE49-F238E27FC236}">
                  <a16:creationId xmlns:a16="http://schemas.microsoft.com/office/drawing/2014/main" id="{0436E145-51BB-4D09-BFD2-6D9AC3A178F4}"/>
                </a:ext>
              </a:extLst>
            </p:cNvPr>
            <p:cNvSpPr>
              <a:spLocks noChangeArrowheads="1"/>
            </p:cNvSpPr>
            <p:nvPr/>
          </p:nvSpPr>
          <p:spPr bwMode="auto">
            <a:xfrm>
              <a:off x="432" y="1384"/>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80">
              <a:extLst>
                <a:ext uri="{FF2B5EF4-FFF2-40B4-BE49-F238E27FC236}">
                  <a16:creationId xmlns:a16="http://schemas.microsoft.com/office/drawing/2014/main" id="{AEE14F2B-7BD5-426C-BF52-959F7AFE24FE}"/>
                </a:ext>
              </a:extLst>
            </p:cNvPr>
            <p:cNvSpPr>
              <a:spLocks noChangeArrowheads="1"/>
            </p:cNvSpPr>
            <p:nvPr/>
          </p:nvSpPr>
          <p:spPr bwMode="auto">
            <a:xfrm>
              <a:off x="432" y="1656"/>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81">
              <a:extLst>
                <a:ext uri="{FF2B5EF4-FFF2-40B4-BE49-F238E27FC236}">
                  <a16:creationId xmlns:a16="http://schemas.microsoft.com/office/drawing/2014/main" id="{070499E8-239B-493A-9576-8DD877201390}"/>
                </a:ext>
              </a:extLst>
            </p:cNvPr>
            <p:cNvSpPr>
              <a:spLocks noChangeArrowheads="1"/>
            </p:cNvSpPr>
            <p:nvPr/>
          </p:nvSpPr>
          <p:spPr bwMode="auto">
            <a:xfrm>
              <a:off x="432" y="1920"/>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82">
              <a:extLst>
                <a:ext uri="{FF2B5EF4-FFF2-40B4-BE49-F238E27FC236}">
                  <a16:creationId xmlns:a16="http://schemas.microsoft.com/office/drawing/2014/main" id="{E66DC339-92F9-4E0B-AFA0-C6C0F5890FA9}"/>
                </a:ext>
              </a:extLst>
            </p:cNvPr>
            <p:cNvSpPr>
              <a:spLocks noChangeArrowheads="1"/>
            </p:cNvSpPr>
            <p:nvPr/>
          </p:nvSpPr>
          <p:spPr bwMode="auto">
            <a:xfrm>
              <a:off x="432" y="2200"/>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83">
              <a:extLst>
                <a:ext uri="{FF2B5EF4-FFF2-40B4-BE49-F238E27FC236}">
                  <a16:creationId xmlns:a16="http://schemas.microsoft.com/office/drawing/2014/main" id="{E02BC775-7A86-437E-8261-0A3BCA7D3F4B}"/>
                </a:ext>
              </a:extLst>
            </p:cNvPr>
            <p:cNvSpPr>
              <a:spLocks noChangeArrowheads="1"/>
            </p:cNvSpPr>
            <p:nvPr/>
          </p:nvSpPr>
          <p:spPr bwMode="auto">
            <a:xfrm>
              <a:off x="432" y="2472"/>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84">
              <a:extLst>
                <a:ext uri="{FF2B5EF4-FFF2-40B4-BE49-F238E27FC236}">
                  <a16:creationId xmlns:a16="http://schemas.microsoft.com/office/drawing/2014/main" id="{0B8A6E91-52B5-48F5-99C9-81F6FF81FBCE}"/>
                </a:ext>
              </a:extLst>
            </p:cNvPr>
            <p:cNvSpPr>
              <a:spLocks noChangeArrowheads="1"/>
            </p:cNvSpPr>
            <p:nvPr/>
          </p:nvSpPr>
          <p:spPr bwMode="auto">
            <a:xfrm>
              <a:off x="432" y="2745"/>
              <a:ext cx="2404" cy="154"/>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 name="Text Box 28">
            <a:extLst>
              <a:ext uri="{FF2B5EF4-FFF2-40B4-BE49-F238E27FC236}">
                <a16:creationId xmlns:a16="http://schemas.microsoft.com/office/drawing/2014/main" id="{DF38F21C-A4F6-448A-B77A-911F15E703DC}"/>
              </a:ext>
            </a:extLst>
          </p:cNvPr>
          <p:cNvSpPr txBox="1">
            <a:spLocks noChangeArrowheads="1"/>
          </p:cNvSpPr>
          <p:nvPr/>
        </p:nvSpPr>
        <p:spPr bwMode="auto">
          <a:xfrm>
            <a:off x="6105478" y="5005309"/>
            <a:ext cx="34644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k: gọi là bậc giao thoa.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32" name="Line 12">
            <a:extLst>
              <a:ext uri="{FF2B5EF4-FFF2-40B4-BE49-F238E27FC236}">
                <a16:creationId xmlns:a16="http://schemas.microsoft.com/office/drawing/2014/main" id="{DD67A47B-E2A2-4AE5-8781-E9016D321802}"/>
              </a:ext>
            </a:extLst>
          </p:cNvPr>
          <p:cNvSpPr>
            <a:spLocks noChangeShapeType="1"/>
          </p:cNvSpPr>
          <p:nvPr/>
        </p:nvSpPr>
        <p:spPr bwMode="auto">
          <a:xfrm flipV="1">
            <a:off x="4876525" y="1774559"/>
            <a:ext cx="0" cy="762000"/>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33" name="Line 13">
            <a:extLst>
              <a:ext uri="{FF2B5EF4-FFF2-40B4-BE49-F238E27FC236}">
                <a16:creationId xmlns:a16="http://schemas.microsoft.com/office/drawing/2014/main" id="{E66F9FC9-9256-4A31-ACCC-FB3847DEC0C5}"/>
              </a:ext>
            </a:extLst>
          </p:cNvPr>
          <p:cNvSpPr>
            <a:spLocks noChangeShapeType="1"/>
          </p:cNvSpPr>
          <p:nvPr/>
        </p:nvSpPr>
        <p:spPr bwMode="auto">
          <a:xfrm>
            <a:off x="4876525" y="2917559"/>
            <a:ext cx="0" cy="762000"/>
          </a:xfrm>
          <a:prstGeom prst="line">
            <a:avLst/>
          </a:prstGeom>
          <a:noFill/>
          <a:ln w="9525">
            <a:solidFill>
              <a:srgbClr val="0000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34" name="Text Box 14">
            <a:extLst>
              <a:ext uri="{FF2B5EF4-FFF2-40B4-BE49-F238E27FC236}">
                <a16:creationId xmlns:a16="http://schemas.microsoft.com/office/drawing/2014/main" id="{A8891AE3-8555-4A42-9643-286FD4F2E0DC}"/>
              </a:ext>
            </a:extLst>
          </p:cNvPr>
          <p:cNvSpPr txBox="1">
            <a:spLocks noChangeArrowheads="1"/>
          </p:cNvSpPr>
          <p:nvPr/>
        </p:nvSpPr>
        <p:spPr bwMode="auto">
          <a:xfrm>
            <a:off x="4952725" y="1926959"/>
            <a:ext cx="609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solidFill>
                  <a:srgbClr val="0000CC"/>
                </a:solidFill>
                <a:latin typeface="Arial" panose="020B0604020202020204" pitchFamily="34" charset="0"/>
                <a:cs typeface="Arial" panose="020B0604020202020204" pitchFamily="34" charset="0"/>
              </a:rPr>
              <a:t>i</a:t>
            </a:r>
          </a:p>
        </p:txBody>
      </p:sp>
      <p:sp>
        <p:nvSpPr>
          <p:cNvPr id="30735" name="Text Box 15">
            <a:extLst>
              <a:ext uri="{FF2B5EF4-FFF2-40B4-BE49-F238E27FC236}">
                <a16:creationId xmlns:a16="http://schemas.microsoft.com/office/drawing/2014/main" id="{ECE5BAB0-7151-4ABA-B173-FB3737C97381}"/>
              </a:ext>
            </a:extLst>
          </p:cNvPr>
          <p:cNvSpPr txBox="1">
            <a:spLocks noChangeArrowheads="1"/>
          </p:cNvSpPr>
          <p:nvPr/>
        </p:nvSpPr>
        <p:spPr bwMode="auto">
          <a:xfrm>
            <a:off x="4952725" y="3069959"/>
            <a:ext cx="685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solidFill>
                  <a:srgbClr val="0000CC"/>
                </a:solidFill>
                <a:latin typeface="Arial" panose="020B0604020202020204" pitchFamily="34" charset="0"/>
                <a:cs typeface="Arial" panose="020B0604020202020204" pitchFamily="34" charset="0"/>
              </a:rPr>
              <a:t>i</a:t>
            </a:r>
          </a:p>
        </p:txBody>
      </p:sp>
      <p:sp>
        <p:nvSpPr>
          <p:cNvPr id="30736" name="Text Box 16">
            <a:extLst>
              <a:ext uri="{FF2B5EF4-FFF2-40B4-BE49-F238E27FC236}">
                <a16:creationId xmlns:a16="http://schemas.microsoft.com/office/drawing/2014/main" id="{D56CEE14-9C8B-4928-B918-CCA8694395E4}"/>
              </a:ext>
            </a:extLst>
          </p:cNvPr>
          <p:cNvSpPr txBox="1">
            <a:spLocks noChangeArrowheads="1"/>
          </p:cNvSpPr>
          <p:nvPr/>
        </p:nvSpPr>
        <p:spPr bwMode="auto">
          <a:xfrm>
            <a:off x="5386387" y="885261"/>
            <a:ext cx="253841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Times New Roman" panose="02020603050405020304" pitchFamily="18" charset="0"/>
              </a:defRPr>
            </a:lvl1pPr>
            <a:lvl2pPr marL="800100" indent="-342900">
              <a:defRPr>
                <a:solidFill>
                  <a:schemeClr val="tx1"/>
                </a:solidFill>
                <a:latin typeface="Times New Roman" panose="02020603050405020304" pitchFamily="18" charset="0"/>
              </a:defRPr>
            </a:lvl2pPr>
            <a:lvl3pPr marL="1257300" indent="-342900">
              <a:defRPr>
                <a:solidFill>
                  <a:schemeClr val="tx1"/>
                </a:solidFill>
                <a:latin typeface="Times New Roman" panose="02020603050405020304" pitchFamily="18" charset="0"/>
              </a:defRPr>
            </a:lvl3pPr>
            <a:lvl4pPr marL="1714500" indent="-342900">
              <a:defRPr>
                <a:solidFill>
                  <a:schemeClr val="tx1"/>
                </a:solidFill>
                <a:latin typeface="Times New Roman" panose="02020603050405020304" pitchFamily="18" charset="0"/>
              </a:defRPr>
            </a:lvl4pPr>
            <a:lvl5pPr marL="2171700" indent="-342900">
              <a:defRPr>
                <a:solidFill>
                  <a:schemeClr val="tx1"/>
                </a:solidFill>
                <a:latin typeface="Times New Roman" panose="02020603050405020304" pitchFamily="18" charset="0"/>
              </a:defRPr>
            </a:lvl5pPr>
            <a:lvl6pPr marL="2628900" indent="-342900" fontAlgn="base">
              <a:spcBef>
                <a:spcPct val="0"/>
              </a:spcBef>
              <a:spcAft>
                <a:spcPct val="0"/>
              </a:spcAft>
              <a:defRPr>
                <a:solidFill>
                  <a:schemeClr val="tx1"/>
                </a:solidFill>
                <a:latin typeface="Times New Roman" panose="02020603050405020304" pitchFamily="18" charset="0"/>
              </a:defRPr>
            </a:lvl6pPr>
            <a:lvl7pPr marL="3086100" indent="-342900" fontAlgn="base">
              <a:spcBef>
                <a:spcPct val="0"/>
              </a:spcBef>
              <a:spcAft>
                <a:spcPct val="0"/>
              </a:spcAft>
              <a:defRPr>
                <a:solidFill>
                  <a:schemeClr val="tx1"/>
                </a:solidFill>
                <a:latin typeface="Times New Roman" panose="02020603050405020304" pitchFamily="18" charset="0"/>
              </a:defRPr>
            </a:lvl7pPr>
            <a:lvl8pPr marL="3543300" indent="-342900" fontAlgn="base">
              <a:spcBef>
                <a:spcPct val="0"/>
              </a:spcBef>
              <a:spcAft>
                <a:spcPct val="0"/>
              </a:spcAft>
              <a:defRPr>
                <a:solidFill>
                  <a:schemeClr val="tx1"/>
                </a:solidFill>
                <a:latin typeface="Times New Roman" panose="02020603050405020304" pitchFamily="18" charset="0"/>
              </a:defRPr>
            </a:lvl8pPr>
            <a:lvl9pPr marL="4000500" indent="-342900" fontAlgn="base">
              <a:spcBef>
                <a:spcPct val="0"/>
              </a:spcBef>
              <a:spcAft>
                <a:spcPct val="0"/>
              </a:spcAft>
              <a:defRPr>
                <a:solidFill>
                  <a:schemeClr val="tx1"/>
                </a:solidFill>
                <a:latin typeface="Times New Roman" panose="02020603050405020304" pitchFamily="18" charset="0"/>
              </a:defRPr>
            </a:lvl9pPr>
          </a:lstStyle>
          <a:p>
            <a:pPr eaLnBrk="0" hangingPunct="0">
              <a:spcBef>
                <a:spcPct val="50000"/>
              </a:spcBef>
              <a:buFontTx/>
              <a:buAutoNum type="alphaLcPeriod"/>
            </a:pPr>
            <a:r>
              <a:rPr lang="en-US" altLang="en-US" sz="2500" i="1">
                <a:solidFill>
                  <a:srgbClr val="00B050"/>
                </a:solidFill>
                <a:latin typeface="Arial" panose="020B0604020202020204" pitchFamily="34" charset="0"/>
                <a:cs typeface="Arial" panose="020B0604020202020204" pitchFamily="34" charset="0"/>
              </a:rPr>
              <a:t>Định nghĩa: </a:t>
            </a:r>
          </a:p>
        </p:txBody>
      </p:sp>
      <mc:AlternateContent xmlns:mc="http://schemas.openxmlformats.org/markup-compatibility/2006" xmlns:a14="http://schemas.microsoft.com/office/drawing/2010/main">
        <mc:Choice Requires="a14">
          <p:sp>
            <p:nvSpPr>
              <p:cNvPr id="30744" name="Object 24">
                <a:extLst>
                  <a:ext uri="{FF2B5EF4-FFF2-40B4-BE49-F238E27FC236}">
                    <a16:creationId xmlns:a16="http://schemas.microsoft.com/office/drawing/2014/main" id="{37A4D9BB-728E-453A-AD80-F17FC3D60E3B}"/>
                  </a:ext>
                </a:extLst>
              </p:cNvPr>
              <p:cNvSpPr txBox="1">
                <a:spLocks noGrp="1"/>
              </p:cNvSpPr>
              <p:nvPr>
                <p:ph sz="half" idx="4294967295"/>
              </p:nvPr>
            </p:nvSpPr>
            <p:spPr bwMode="auto">
              <a:xfrm>
                <a:off x="5567940" y="5914764"/>
                <a:ext cx="1160423" cy="971550"/>
              </a:xfrm>
              <a:prstGeom prst="rect">
                <a:avLst/>
              </a:prstGeom>
              <a:noFill/>
              <a:ln w="9525">
                <a:noFill/>
                <a:miter lim="800000"/>
                <a:headEnd/>
                <a:tailEnd/>
              </a:ln>
              <a:effectLst/>
            </p:spPr>
            <p:txBody>
              <a:bodyPr>
                <a:normAutofit/>
              </a:bodyPr>
              <a:lstStyle/>
              <a:p>
                <a:pPr>
                  <a:buNone/>
                </a:pPr>
                <a14:m>
                  <m:oMathPara xmlns:m="http://schemas.openxmlformats.org/officeDocument/2006/math">
                    <m:oMathParaPr>
                      <m:jc m:val="left"/>
                    </m:oMathParaPr>
                    <m:oMath xmlns:m="http://schemas.openxmlformats.org/officeDocument/2006/math">
                      <m:r>
                        <a:rPr lang="en-US" sz="2500" b="0" i="1">
                          <a:solidFill>
                            <a:srgbClr val="000000"/>
                          </a:solidFill>
                          <a:latin typeface="Cambria Math" panose="02040503050406030204" pitchFamily="18" charset="0"/>
                        </a:rPr>
                        <m:t>𝜆</m:t>
                      </m:r>
                      <m:r>
                        <a:rPr lang="en-US" sz="2500" b="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b="0" i="1">
                              <a:solidFill>
                                <a:srgbClr val="000000"/>
                              </a:solidFill>
                              <a:latin typeface="Cambria Math" panose="02040503050406030204" pitchFamily="18" charset="0"/>
                            </a:rPr>
                            <m:t>𝑖𝑎</m:t>
                          </m:r>
                        </m:num>
                        <m:den>
                          <m:r>
                            <a:rPr lang="en-US" sz="2500" b="0" i="1">
                              <a:solidFill>
                                <a:srgbClr val="000000"/>
                              </a:solidFill>
                              <a:latin typeface="Cambria Math" panose="02040503050406030204" pitchFamily="18" charset="0"/>
                            </a:rPr>
                            <m:t>𝐷</m:t>
                          </m:r>
                        </m:den>
                      </m:f>
                    </m:oMath>
                  </m:oMathPara>
                </a14:m>
                <a:endParaRPr lang="en-US" sz="2500">
                  <a:latin typeface="Arial" panose="020B0604020202020204" pitchFamily="34" charset="0"/>
                  <a:cs typeface="Arial" panose="020B0604020202020204" pitchFamily="34" charset="0"/>
                </a:endParaRPr>
              </a:p>
            </p:txBody>
          </p:sp>
        </mc:Choice>
        <mc:Fallback xmlns="">
          <p:sp>
            <p:nvSpPr>
              <p:cNvPr id="30744" name="Object 24">
                <a:extLst>
                  <a:ext uri="{FF2B5EF4-FFF2-40B4-BE49-F238E27FC236}">
                    <a16:creationId xmlns:a16="http://schemas.microsoft.com/office/drawing/2014/main" id="{37A4D9BB-728E-453A-AD80-F17FC3D60E3B}"/>
                  </a:ext>
                </a:extLst>
              </p:cNvPr>
              <p:cNvSpPr txBox="1">
                <a:spLocks noRot="1" noChangeAspect="1" noMove="1" noResize="1" noEditPoints="1" noAdjustHandles="1" noChangeArrowheads="1" noChangeShapeType="1" noTextEdit="1"/>
              </p:cNvSpPr>
              <p:nvPr>
                <p:ph sz="half" idx="4294967295"/>
              </p:nvPr>
            </p:nvSpPr>
            <p:spPr bwMode="auto">
              <a:xfrm>
                <a:off x="5567940" y="5914764"/>
                <a:ext cx="1160423" cy="971550"/>
              </a:xfrm>
              <a:prstGeom prst="rect">
                <a:avLst/>
              </a:prstGeom>
              <a:blipFill>
                <a:blip r:embed="rId2"/>
                <a:stretch>
                  <a:fillRect/>
                </a:stretch>
              </a:blipFill>
              <a:ln w="9525">
                <a:noFill/>
                <a:miter lim="800000"/>
                <a:headEnd/>
                <a:tailEnd/>
              </a:ln>
              <a:effectLst/>
            </p:spPr>
            <p:txBody>
              <a:bodyPr/>
              <a:lstStyle/>
              <a:p>
                <a:r>
                  <a:rPr lang="en-US">
                    <a:noFill/>
                  </a:rPr>
                  <a:t> </a:t>
                </a:r>
              </a:p>
            </p:txBody>
          </p:sp>
        </mc:Fallback>
      </mc:AlternateContent>
      <p:sp>
        <p:nvSpPr>
          <p:cNvPr id="30742" name="Text Box 22">
            <a:extLst>
              <a:ext uri="{FF2B5EF4-FFF2-40B4-BE49-F238E27FC236}">
                <a16:creationId xmlns:a16="http://schemas.microsoft.com/office/drawing/2014/main" id="{3B9B7B95-DDDF-4D7C-90D1-667A0F14AECE}"/>
              </a:ext>
            </a:extLst>
          </p:cNvPr>
          <p:cNvSpPr txBox="1">
            <a:spLocks noChangeArrowheads="1"/>
          </p:cNvSpPr>
          <p:nvPr/>
        </p:nvSpPr>
        <p:spPr bwMode="auto">
          <a:xfrm>
            <a:off x="194268" y="5513679"/>
            <a:ext cx="2590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i="1">
                <a:solidFill>
                  <a:srgbClr val="0070C0"/>
                </a:solidFill>
                <a:latin typeface="Arial" panose="020B0604020202020204" pitchFamily="34" charset="0"/>
                <a:cs typeface="Arial" panose="020B0604020202020204" pitchFamily="34" charset="0"/>
              </a:rPr>
              <a:t>4. Ứng dụng: </a:t>
            </a:r>
          </a:p>
        </p:txBody>
      </p:sp>
      <p:sp>
        <p:nvSpPr>
          <p:cNvPr id="30743" name="Text Box 23">
            <a:extLst>
              <a:ext uri="{FF2B5EF4-FFF2-40B4-BE49-F238E27FC236}">
                <a16:creationId xmlns:a16="http://schemas.microsoft.com/office/drawing/2014/main" id="{C9D17FC9-2BFC-41E9-94A5-A7B32026A567}"/>
              </a:ext>
            </a:extLst>
          </p:cNvPr>
          <p:cNvSpPr txBox="1">
            <a:spLocks noChangeArrowheads="1"/>
          </p:cNvSpPr>
          <p:nvPr/>
        </p:nvSpPr>
        <p:spPr bwMode="auto">
          <a:xfrm>
            <a:off x="1524000" y="6128488"/>
            <a:ext cx="4572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Đo bước sóng ánh sáng:</a:t>
            </a:r>
            <a:endParaRPr lang="el-GR" altLang="en-US" sz="2500">
              <a:latin typeface="Arial" panose="020B0604020202020204" pitchFamily="34" charset="0"/>
              <a:cs typeface="Arial" panose="020B0604020202020204" pitchFamily="34" charset="0"/>
            </a:endParaRPr>
          </a:p>
        </p:txBody>
      </p:sp>
      <p:grpSp>
        <p:nvGrpSpPr>
          <p:cNvPr id="30747" name="Group 27">
            <a:extLst>
              <a:ext uri="{FF2B5EF4-FFF2-40B4-BE49-F238E27FC236}">
                <a16:creationId xmlns:a16="http://schemas.microsoft.com/office/drawing/2014/main" id="{9F56BA25-F637-4801-83EF-B6377434F405}"/>
              </a:ext>
            </a:extLst>
          </p:cNvPr>
          <p:cNvGrpSpPr>
            <a:grpSpLocks/>
          </p:cNvGrpSpPr>
          <p:nvPr/>
        </p:nvGrpSpPr>
        <p:grpSpPr bwMode="auto">
          <a:xfrm>
            <a:off x="2285725" y="1774559"/>
            <a:ext cx="2552700" cy="3035300"/>
            <a:chOff x="1608" y="840"/>
            <a:chExt cx="1608" cy="1912"/>
          </a:xfrm>
        </p:grpSpPr>
        <p:sp>
          <p:nvSpPr>
            <p:cNvPr id="30748" name="Line 28">
              <a:extLst>
                <a:ext uri="{FF2B5EF4-FFF2-40B4-BE49-F238E27FC236}">
                  <a16:creationId xmlns:a16="http://schemas.microsoft.com/office/drawing/2014/main" id="{C8CABE82-9A9E-4BC6-B041-DBF8306DCF10}"/>
                </a:ext>
              </a:extLst>
            </p:cNvPr>
            <p:cNvSpPr>
              <a:spLocks noChangeShapeType="1"/>
            </p:cNvSpPr>
            <p:nvPr/>
          </p:nvSpPr>
          <p:spPr bwMode="auto">
            <a:xfrm>
              <a:off x="1632" y="156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49" name="Line 29">
              <a:extLst>
                <a:ext uri="{FF2B5EF4-FFF2-40B4-BE49-F238E27FC236}">
                  <a16:creationId xmlns:a16="http://schemas.microsoft.com/office/drawing/2014/main" id="{FF1D308F-3EB1-414D-B8FB-18FE991F8227}"/>
                </a:ext>
              </a:extLst>
            </p:cNvPr>
            <p:cNvSpPr>
              <a:spLocks noChangeShapeType="1"/>
            </p:cNvSpPr>
            <p:nvPr/>
          </p:nvSpPr>
          <p:spPr bwMode="auto">
            <a:xfrm>
              <a:off x="1608" y="132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0" name="Line 30">
              <a:extLst>
                <a:ext uri="{FF2B5EF4-FFF2-40B4-BE49-F238E27FC236}">
                  <a16:creationId xmlns:a16="http://schemas.microsoft.com/office/drawing/2014/main" id="{62D9B2DB-E8C7-4D32-98A8-1ADFE0E81CA8}"/>
                </a:ext>
              </a:extLst>
            </p:cNvPr>
            <p:cNvSpPr>
              <a:spLocks noChangeShapeType="1"/>
            </p:cNvSpPr>
            <p:nvPr/>
          </p:nvSpPr>
          <p:spPr bwMode="auto">
            <a:xfrm>
              <a:off x="1632" y="179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1" name="Line 31">
              <a:extLst>
                <a:ext uri="{FF2B5EF4-FFF2-40B4-BE49-F238E27FC236}">
                  <a16:creationId xmlns:a16="http://schemas.microsoft.com/office/drawing/2014/main" id="{92496DB8-9E01-443E-9365-876FF46D8B0C}"/>
                </a:ext>
              </a:extLst>
            </p:cNvPr>
            <p:cNvSpPr>
              <a:spLocks noChangeShapeType="1"/>
            </p:cNvSpPr>
            <p:nvPr/>
          </p:nvSpPr>
          <p:spPr bwMode="auto">
            <a:xfrm>
              <a:off x="1632" y="204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2" name="Line 32">
              <a:extLst>
                <a:ext uri="{FF2B5EF4-FFF2-40B4-BE49-F238E27FC236}">
                  <a16:creationId xmlns:a16="http://schemas.microsoft.com/office/drawing/2014/main" id="{8AD4C73C-80E8-491C-A001-ADFE642ECC8C}"/>
                </a:ext>
              </a:extLst>
            </p:cNvPr>
            <p:cNvSpPr>
              <a:spLocks noChangeShapeType="1"/>
            </p:cNvSpPr>
            <p:nvPr/>
          </p:nvSpPr>
          <p:spPr bwMode="auto">
            <a:xfrm>
              <a:off x="1632" y="228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3" name="Line 33">
              <a:extLst>
                <a:ext uri="{FF2B5EF4-FFF2-40B4-BE49-F238E27FC236}">
                  <a16:creationId xmlns:a16="http://schemas.microsoft.com/office/drawing/2014/main" id="{B95D11C6-DDF0-4086-A67B-7D1134B6127D}"/>
                </a:ext>
              </a:extLst>
            </p:cNvPr>
            <p:cNvSpPr>
              <a:spLocks noChangeShapeType="1"/>
            </p:cNvSpPr>
            <p:nvPr/>
          </p:nvSpPr>
          <p:spPr bwMode="auto">
            <a:xfrm>
              <a:off x="1632" y="2520"/>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4" name="Line 34">
              <a:extLst>
                <a:ext uri="{FF2B5EF4-FFF2-40B4-BE49-F238E27FC236}">
                  <a16:creationId xmlns:a16="http://schemas.microsoft.com/office/drawing/2014/main" id="{CB547521-9ECD-463E-8888-49DBB086D3A2}"/>
                </a:ext>
              </a:extLst>
            </p:cNvPr>
            <p:cNvSpPr>
              <a:spLocks noChangeShapeType="1"/>
            </p:cNvSpPr>
            <p:nvPr/>
          </p:nvSpPr>
          <p:spPr bwMode="auto">
            <a:xfrm>
              <a:off x="1624" y="1088"/>
              <a:ext cx="15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5" name="Line 35">
              <a:extLst>
                <a:ext uri="{FF2B5EF4-FFF2-40B4-BE49-F238E27FC236}">
                  <a16:creationId xmlns:a16="http://schemas.microsoft.com/office/drawing/2014/main" id="{F713E920-7995-40AC-8AEC-E11EEEC9A5A5}"/>
                </a:ext>
              </a:extLst>
            </p:cNvPr>
            <p:cNvSpPr>
              <a:spLocks noChangeShapeType="1"/>
            </p:cNvSpPr>
            <p:nvPr/>
          </p:nvSpPr>
          <p:spPr bwMode="auto">
            <a:xfrm>
              <a:off x="1616" y="840"/>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30756" name="Line 36">
              <a:extLst>
                <a:ext uri="{FF2B5EF4-FFF2-40B4-BE49-F238E27FC236}">
                  <a16:creationId xmlns:a16="http://schemas.microsoft.com/office/drawing/2014/main" id="{213BFAA9-95EF-4395-BEA8-E319F8D12600}"/>
                </a:ext>
              </a:extLst>
            </p:cNvPr>
            <p:cNvSpPr>
              <a:spLocks noChangeShapeType="1"/>
            </p:cNvSpPr>
            <p:nvPr/>
          </p:nvSpPr>
          <p:spPr bwMode="auto">
            <a:xfrm>
              <a:off x="1624" y="2752"/>
              <a:ext cx="158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27" name="Text Box 6">
            <a:extLst>
              <a:ext uri="{FF2B5EF4-FFF2-40B4-BE49-F238E27FC236}">
                <a16:creationId xmlns:a16="http://schemas.microsoft.com/office/drawing/2014/main" id="{12D3DFB6-B88F-4F5E-9F01-BC4A0F02ACD8}"/>
              </a:ext>
            </a:extLst>
          </p:cNvPr>
          <p:cNvSpPr txBox="1">
            <a:spLocks noChangeArrowheads="1"/>
          </p:cNvSpPr>
          <p:nvPr/>
        </p:nvSpPr>
        <p:spPr bwMode="auto">
          <a:xfrm>
            <a:off x="152125" y="681529"/>
            <a:ext cx="5105400" cy="47705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i="1">
                <a:solidFill>
                  <a:srgbClr val="0070C0"/>
                </a:solidFill>
                <a:latin typeface="Arial" panose="020B0604020202020204" pitchFamily="34" charset="0"/>
                <a:cs typeface="Arial" panose="020B0604020202020204" pitchFamily="34" charset="0"/>
              </a:rPr>
              <a:t>3. Khoảng vân</a:t>
            </a:r>
          </a:p>
        </p:txBody>
      </p:sp>
      <p:grpSp>
        <p:nvGrpSpPr>
          <p:cNvPr id="28" name="Group 27">
            <a:extLst>
              <a:ext uri="{FF2B5EF4-FFF2-40B4-BE49-F238E27FC236}">
                <a16:creationId xmlns:a16="http://schemas.microsoft.com/office/drawing/2014/main" id="{CB1176AF-2B80-4481-9084-710E38753444}"/>
              </a:ext>
            </a:extLst>
          </p:cNvPr>
          <p:cNvGrpSpPr/>
          <p:nvPr/>
        </p:nvGrpSpPr>
        <p:grpSpPr>
          <a:xfrm>
            <a:off x="-18592" y="109979"/>
            <a:ext cx="11753392" cy="532396"/>
            <a:chOff x="84872" y="2293270"/>
            <a:chExt cx="11699354" cy="743185"/>
          </a:xfrm>
        </p:grpSpPr>
        <p:grpSp>
          <p:nvGrpSpPr>
            <p:cNvPr id="29" name="Group 70">
              <a:extLst>
                <a:ext uri="{FF2B5EF4-FFF2-40B4-BE49-F238E27FC236}">
                  <a16:creationId xmlns:a16="http://schemas.microsoft.com/office/drawing/2014/main" id="{B2F71F5B-F407-49C7-B70A-3C2BE90828CE}"/>
                </a:ext>
              </a:extLst>
            </p:cNvPr>
            <p:cNvGrpSpPr>
              <a:grpSpLocks/>
            </p:cNvGrpSpPr>
            <p:nvPr/>
          </p:nvGrpSpPr>
          <p:grpSpPr bwMode="auto">
            <a:xfrm>
              <a:off x="254804" y="2293270"/>
              <a:ext cx="6193022" cy="743185"/>
              <a:chOff x="548627" y="3428143"/>
              <a:chExt cx="3189117" cy="1431480"/>
            </a:xfrm>
          </p:grpSpPr>
          <p:pic>
            <p:nvPicPr>
              <p:cNvPr id="32" name="Picture 8" descr="empty-green-rectangle">
                <a:extLst>
                  <a:ext uri="{FF2B5EF4-FFF2-40B4-BE49-F238E27FC236}">
                    <a16:creationId xmlns:a16="http://schemas.microsoft.com/office/drawing/2014/main" id="{22C0BA5E-C627-469A-B0CB-432EB99C5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green-top-faded">
                <a:extLst>
                  <a:ext uri="{FF2B5EF4-FFF2-40B4-BE49-F238E27FC236}">
                    <a16:creationId xmlns:a16="http://schemas.microsoft.com/office/drawing/2014/main" id="{6E60564C-7A4D-4B3E-9C36-AD89A373C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7B4B5CA0-AA14-433B-94C5-9244919DABFC}"/>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1" name="Rectangle 1026060">
              <a:extLst>
                <a:ext uri="{FF2B5EF4-FFF2-40B4-BE49-F238E27FC236}">
                  <a16:creationId xmlns:a16="http://schemas.microsoft.com/office/drawing/2014/main" id="{370935C5-E6E2-40C2-9C99-60C95E42F613}"/>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pic>
        <p:nvPicPr>
          <p:cNvPr id="7" name="Picture 6">
            <a:extLst>
              <a:ext uri="{FF2B5EF4-FFF2-40B4-BE49-F238E27FC236}">
                <a16:creationId xmlns:a16="http://schemas.microsoft.com/office/drawing/2014/main" id="{3AB5EB59-4D9C-4B8B-AE35-42D3F3073575}"/>
              </a:ext>
            </a:extLst>
          </p:cNvPr>
          <p:cNvPicPr>
            <a:picLocks noChangeAspect="1"/>
          </p:cNvPicPr>
          <p:nvPr/>
        </p:nvPicPr>
        <p:blipFill>
          <a:blip r:embed="rId5"/>
          <a:stretch>
            <a:fillRect/>
          </a:stretch>
        </p:blipFill>
        <p:spPr>
          <a:xfrm>
            <a:off x="252478" y="1286605"/>
            <a:ext cx="1144970" cy="3830969"/>
          </a:xfrm>
          <a:prstGeom prst="rect">
            <a:avLst/>
          </a:prstGeom>
          <a:ln>
            <a:noFill/>
          </a:ln>
          <a:effectLst>
            <a:softEdge rad="112500"/>
          </a:effectLst>
        </p:spPr>
      </p:pic>
      <p:grpSp>
        <p:nvGrpSpPr>
          <p:cNvPr id="8" name="Group 7">
            <a:extLst>
              <a:ext uri="{FF2B5EF4-FFF2-40B4-BE49-F238E27FC236}">
                <a16:creationId xmlns:a16="http://schemas.microsoft.com/office/drawing/2014/main" id="{1047477C-5D10-485F-B35C-331DE969DC00}"/>
              </a:ext>
            </a:extLst>
          </p:cNvPr>
          <p:cNvGrpSpPr/>
          <p:nvPr/>
        </p:nvGrpSpPr>
        <p:grpSpPr>
          <a:xfrm>
            <a:off x="938510" y="2779415"/>
            <a:ext cx="1458743" cy="914400"/>
            <a:chOff x="882391" y="2750054"/>
            <a:chExt cx="1458743" cy="914400"/>
          </a:xfrm>
        </p:grpSpPr>
        <p:sp>
          <p:nvSpPr>
            <p:cNvPr id="38" name="Right Brace 37">
              <a:extLst>
                <a:ext uri="{FF2B5EF4-FFF2-40B4-BE49-F238E27FC236}">
                  <a16:creationId xmlns:a16="http://schemas.microsoft.com/office/drawing/2014/main" id="{627B4FF4-E9D7-49CB-8FF8-6AAAA76492B0}"/>
                </a:ext>
              </a:extLst>
            </p:cNvPr>
            <p:cNvSpPr/>
            <p:nvPr/>
          </p:nvSpPr>
          <p:spPr>
            <a:xfrm>
              <a:off x="882391" y="2973488"/>
              <a:ext cx="108210" cy="242205"/>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Object 25">
                  <a:extLst>
                    <a:ext uri="{FF2B5EF4-FFF2-40B4-BE49-F238E27FC236}">
                      <a16:creationId xmlns:a16="http://schemas.microsoft.com/office/drawing/2014/main" id="{B860665F-F620-484A-A8ED-126459856F8E}"/>
                    </a:ext>
                  </a:extLst>
                </p:cNvPr>
                <p:cNvSpPr txBox="1"/>
                <p:nvPr/>
              </p:nvSpPr>
              <p:spPr>
                <a:xfrm>
                  <a:off x="1257403" y="2750054"/>
                  <a:ext cx="1083731" cy="9144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𝑖</m:t>
                        </m:r>
                        <m:r>
                          <a:rPr lang="en-US" i="1" smtClean="0">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𝜆</m:t>
                            </m:r>
                            <m:r>
                              <a:rPr lang="en-US" i="1">
                                <a:solidFill>
                                  <a:srgbClr val="C00000"/>
                                </a:solidFill>
                                <a:latin typeface="Cambria Math" panose="02040503050406030204" pitchFamily="18" charset="0"/>
                              </a:rPr>
                              <m:t>𝐷</m:t>
                            </m:r>
                          </m:num>
                          <m:den>
                            <m:r>
                              <a:rPr lang="en-US" i="1">
                                <a:solidFill>
                                  <a:srgbClr val="C00000"/>
                                </a:solidFill>
                                <a:latin typeface="Cambria Math" panose="02040503050406030204" pitchFamily="18" charset="0"/>
                              </a:rPr>
                              <m:t>𝑎</m:t>
                            </m:r>
                          </m:den>
                        </m:f>
                      </m:oMath>
                    </m:oMathPara>
                  </a14:m>
                  <a:endParaRPr lang="en-US">
                    <a:solidFill>
                      <a:srgbClr val="C00000"/>
                    </a:solidFill>
                  </a:endParaRPr>
                </a:p>
              </p:txBody>
            </p:sp>
          </mc:Choice>
          <mc:Fallback xmlns="">
            <p:sp>
              <p:nvSpPr>
                <p:cNvPr id="39" name="Object 25">
                  <a:extLst>
                    <a:ext uri="{FF2B5EF4-FFF2-40B4-BE49-F238E27FC236}">
                      <a16:creationId xmlns:a16="http://schemas.microsoft.com/office/drawing/2014/main" id="{B860665F-F620-484A-A8ED-126459856F8E}"/>
                    </a:ext>
                  </a:extLst>
                </p:cNvPr>
                <p:cNvSpPr txBox="1">
                  <a:spLocks noRot="1" noChangeAspect="1" noMove="1" noResize="1" noEditPoints="1" noAdjustHandles="1" noChangeArrowheads="1" noChangeShapeType="1" noTextEdit="1"/>
                </p:cNvSpPr>
                <p:nvPr/>
              </p:nvSpPr>
              <p:spPr>
                <a:xfrm>
                  <a:off x="1257403" y="2750054"/>
                  <a:ext cx="1083731" cy="914400"/>
                </a:xfrm>
                <a:prstGeom prst="rect">
                  <a:avLst/>
                </a:prstGeom>
                <a:blipFill>
                  <a:blip r:embed="rId6"/>
                  <a:stretch>
                    <a:fillRect/>
                  </a:stretch>
                </a:blipFill>
              </p:spPr>
              <p:txBody>
                <a:bodyPr/>
                <a:lstStyle/>
                <a:p>
                  <a:r>
                    <a:rPr lang="en-US">
                      <a:noFill/>
                    </a:rPr>
                    <a:t> </a:t>
                  </a:r>
                </a:p>
              </p:txBody>
            </p:sp>
          </mc:Fallback>
        </mc:AlternateContent>
      </p:grpSp>
      <p:grpSp>
        <p:nvGrpSpPr>
          <p:cNvPr id="10" name="Group 9">
            <a:extLst>
              <a:ext uri="{FF2B5EF4-FFF2-40B4-BE49-F238E27FC236}">
                <a16:creationId xmlns:a16="http://schemas.microsoft.com/office/drawing/2014/main" id="{B9D0FA00-E9E4-420C-811A-1F404F7B315A}"/>
              </a:ext>
            </a:extLst>
          </p:cNvPr>
          <p:cNvGrpSpPr/>
          <p:nvPr/>
        </p:nvGrpSpPr>
        <p:grpSpPr>
          <a:xfrm>
            <a:off x="7772400" y="3610967"/>
            <a:ext cx="2311664" cy="1246492"/>
            <a:chOff x="7441934" y="3127383"/>
            <a:chExt cx="2311664" cy="1246492"/>
          </a:xfrm>
        </p:grpSpPr>
        <p:pic>
          <p:nvPicPr>
            <p:cNvPr id="42" name="Picture 12" descr="empty-red-rectangle">
              <a:extLst>
                <a:ext uri="{FF2B5EF4-FFF2-40B4-BE49-F238E27FC236}">
                  <a16:creationId xmlns:a16="http://schemas.microsoft.com/office/drawing/2014/main" id="{3BC6CBCF-9716-4602-BC92-94D786CEB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1934" y="3127383"/>
              <a:ext cx="1854466" cy="12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4" name="Object 18">
                  <a:extLst>
                    <a:ext uri="{FF2B5EF4-FFF2-40B4-BE49-F238E27FC236}">
                      <a16:creationId xmlns:a16="http://schemas.microsoft.com/office/drawing/2014/main" id="{8335741E-E5A1-4A6C-8FC0-90CB647E87FB}"/>
                    </a:ext>
                  </a:extLst>
                </p:cNvPr>
                <p:cNvSpPr txBox="1">
                  <a:spLocks/>
                </p:cNvSpPr>
                <p:nvPr/>
              </p:nvSpPr>
              <p:spPr bwMode="auto">
                <a:xfrm>
                  <a:off x="7784101" y="3338647"/>
                  <a:ext cx="1969497" cy="892175"/>
                </a:xfrm>
                <a:prstGeom prst="rect">
                  <a:avLst/>
                </a:prstGeom>
                <a:noFill/>
                <a:ln w="9525">
                  <a:noFill/>
                  <a:miter lim="800000"/>
                  <a:headEnd/>
                  <a:tailEnd/>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600" i="1" smtClean="0">
                            <a:solidFill>
                              <a:srgbClr val="000000"/>
                            </a:solidFill>
                            <a:latin typeface="Cambria Math" panose="02040503050406030204" pitchFamily="18" charset="0"/>
                          </a:rPr>
                          <m:t>𝑖</m:t>
                        </m:r>
                        <m:r>
                          <a:rPr lang="en-US" sz="2600" i="1" smtClean="0">
                            <a:solidFill>
                              <a:srgbClr val="000000"/>
                            </a:solidFill>
                            <a:latin typeface="Cambria Math" panose="02040503050406030204" pitchFamily="18" charset="0"/>
                          </a:rPr>
                          <m:t>=</m:t>
                        </m:r>
                        <m:f>
                          <m:fPr>
                            <m:ctrlPr>
                              <a:rPr lang="en-US" sz="2600" i="1">
                                <a:solidFill>
                                  <a:srgbClr val="000000"/>
                                </a:solidFill>
                                <a:latin typeface="Cambria Math" panose="02040503050406030204" pitchFamily="18" charset="0"/>
                              </a:rPr>
                            </m:ctrlPr>
                          </m:fPr>
                          <m:num>
                            <m:r>
                              <a:rPr lang="en-US" sz="2600" i="1">
                                <a:solidFill>
                                  <a:srgbClr val="000000"/>
                                </a:solidFill>
                                <a:latin typeface="Cambria Math" panose="02040503050406030204" pitchFamily="18" charset="0"/>
                              </a:rPr>
                              <m:t>𝜆</m:t>
                            </m:r>
                            <m:r>
                              <a:rPr lang="en-US" sz="2600" i="1">
                                <a:solidFill>
                                  <a:srgbClr val="000000"/>
                                </a:solidFill>
                                <a:latin typeface="Cambria Math" panose="02040503050406030204" pitchFamily="18" charset="0"/>
                              </a:rPr>
                              <m:t>𝐷</m:t>
                            </m:r>
                          </m:num>
                          <m:den>
                            <m:r>
                              <a:rPr lang="en-US" sz="2600" i="1">
                                <a:solidFill>
                                  <a:srgbClr val="000000"/>
                                </a:solidFill>
                                <a:latin typeface="Cambria Math" panose="02040503050406030204" pitchFamily="18" charset="0"/>
                              </a:rPr>
                              <m:t>𝑎</m:t>
                            </m:r>
                          </m:den>
                        </m:f>
                      </m:oMath>
                    </m:oMathPara>
                  </a14:m>
                  <a:endParaRPr lang="en-US" sz="2600">
                    <a:latin typeface="Arial" panose="020B0604020202020204" pitchFamily="34" charset="0"/>
                    <a:cs typeface="Arial" panose="020B0604020202020204" pitchFamily="34" charset="0"/>
                  </a:endParaRPr>
                </a:p>
              </p:txBody>
            </p:sp>
          </mc:Choice>
          <mc:Fallback xmlns="">
            <p:sp>
              <p:nvSpPr>
                <p:cNvPr id="44" name="Object 18">
                  <a:extLst>
                    <a:ext uri="{FF2B5EF4-FFF2-40B4-BE49-F238E27FC236}">
                      <a16:creationId xmlns:a16="http://schemas.microsoft.com/office/drawing/2014/main" id="{8335741E-E5A1-4A6C-8FC0-90CB647E87FB}"/>
                    </a:ext>
                  </a:extLst>
                </p:cNvPr>
                <p:cNvSpPr txBox="1">
                  <a:spLocks noRot="1" noChangeAspect="1" noMove="1" noResize="1" noEditPoints="1" noAdjustHandles="1" noChangeArrowheads="1" noChangeShapeType="1" noTextEdit="1"/>
                </p:cNvSpPr>
                <p:nvPr/>
              </p:nvSpPr>
              <p:spPr bwMode="auto">
                <a:xfrm>
                  <a:off x="7784101" y="3338647"/>
                  <a:ext cx="1969497" cy="892175"/>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grpSp>
        <p:nvGrpSpPr>
          <p:cNvPr id="47" name="Group 46">
            <a:extLst>
              <a:ext uri="{FF2B5EF4-FFF2-40B4-BE49-F238E27FC236}">
                <a16:creationId xmlns:a16="http://schemas.microsoft.com/office/drawing/2014/main" id="{777850CA-8877-4392-B809-ED0226114F2E}"/>
              </a:ext>
            </a:extLst>
          </p:cNvPr>
          <p:cNvGrpSpPr/>
          <p:nvPr/>
        </p:nvGrpSpPr>
        <p:grpSpPr>
          <a:xfrm>
            <a:off x="5563383" y="1645460"/>
            <a:ext cx="6301079" cy="1385254"/>
            <a:chOff x="-959169" y="1587945"/>
            <a:chExt cx="13446445" cy="10691715"/>
          </a:xfrm>
        </p:grpSpPr>
        <p:pic>
          <p:nvPicPr>
            <p:cNvPr id="48" name="Picture 5" descr="empty-blue-rectangle">
              <a:extLst>
                <a:ext uri="{FF2B5EF4-FFF2-40B4-BE49-F238E27FC236}">
                  <a16:creationId xmlns:a16="http://schemas.microsoft.com/office/drawing/2014/main" id="{CF656E50-1F9A-4025-8EE5-6D0CE0B6E1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169" y="1587945"/>
              <a:ext cx="13446445" cy="97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1026060">
              <a:extLst>
                <a:ext uri="{FF2B5EF4-FFF2-40B4-BE49-F238E27FC236}">
                  <a16:creationId xmlns:a16="http://schemas.microsoft.com/office/drawing/2014/main" id="{110923E8-D3DB-4EAF-8B9F-143E2B5249BC}"/>
                </a:ext>
              </a:extLst>
            </p:cNvPr>
            <p:cNvSpPr>
              <a:spLocks noChangeArrowheads="1"/>
            </p:cNvSpPr>
            <p:nvPr/>
          </p:nvSpPr>
          <p:spPr bwMode="auto">
            <a:xfrm>
              <a:off x="-525365" y="2872715"/>
              <a:ext cx="12683851" cy="9406945"/>
            </a:xfrm>
            <a:prstGeom prst="rect">
              <a:avLst/>
            </a:prstGeom>
            <a:noFill/>
            <a:ln w="9525" algn="ctr">
              <a:noFill/>
              <a:miter lim="800000"/>
              <a:headEnd/>
              <a:tailEnd/>
            </a:ln>
          </p:spPr>
          <p:txBody>
            <a:bodyPr wrap="square" lIns="109728" tIns="54864" rIns="109728" bIns="54864">
              <a:spAutoFit/>
            </a:bodyPr>
            <a:lstStyle/>
            <a:p>
              <a:pPr algn="ctr"/>
              <a:r>
                <a:rPr lang="en-US" altLang="en-US" sz="2400">
                  <a:latin typeface="Arial" panose="020B0604020202020204" pitchFamily="34" charset="0"/>
                  <a:cs typeface="Arial" panose="020B0604020202020204" pitchFamily="34" charset="0"/>
                </a:rPr>
                <a:t>Khoảng vân i là khoảng cách giữa hai vân sáng, hoặc hai vân tối liên tiếp</a:t>
              </a:r>
              <a:endParaRPr lang="en-US" sz="2400"/>
            </a:p>
          </p:txBody>
        </p:sp>
      </p:grpSp>
      <p:sp>
        <p:nvSpPr>
          <p:cNvPr id="50" name="Text Box 16">
            <a:extLst>
              <a:ext uri="{FF2B5EF4-FFF2-40B4-BE49-F238E27FC236}">
                <a16:creationId xmlns:a16="http://schemas.microsoft.com/office/drawing/2014/main" id="{5F5B87BA-0B51-4E14-B1F0-5565290A422F}"/>
              </a:ext>
            </a:extLst>
          </p:cNvPr>
          <p:cNvSpPr txBox="1">
            <a:spLocks noChangeArrowheads="1"/>
          </p:cNvSpPr>
          <p:nvPr/>
        </p:nvSpPr>
        <p:spPr bwMode="auto">
          <a:xfrm>
            <a:off x="5532469" y="3055905"/>
            <a:ext cx="253841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Times New Roman" panose="02020603050405020304" pitchFamily="18" charset="0"/>
              </a:defRPr>
            </a:lvl1pPr>
            <a:lvl2pPr marL="800100" indent="-342900">
              <a:defRPr>
                <a:solidFill>
                  <a:schemeClr val="tx1"/>
                </a:solidFill>
                <a:latin typeface="Times New Roman" panose="02020603050405020304" pitchFamily="18" charset="0"/>
              </a:defRPr>
            </a:lvl2pPr>
            <a:lvl3pPr marL="1257300" indent="-342900">
              <a:defRPr>
                <a:solidFill>
                  <a:schemeClr val="tx1"/>
                </a:solidFill>
                <a:latin typeface="Times New Roman" panose="02020603050405020304" pitchFamily="18" charset="0"/>
              </a:defRPr>
            </a:lvl3pPr>
            <a:lvl4pPr marL="1714500" indent="-342900">
              <a:defRPr>
                <a:solidFill>
                  <a:schemeClr val="tx1"/>
                </a:solidFill>
                <a:latin typeface="Times New Roman" panose="02020603050405020304" pitchFamily="18" charset="0"/>
              </a:defRPr>
            </a:lvl4pPr>
            <a:lvl5pPr marL="2171700" indent="-342900">
              <a:defRPr>
                <a:solidFill>
                  <a:schemeClr val="tx1"/>
                </a:solidFill>
                <a:latin typeface="Times New Roman" panose="02020603050405020304" pitchFamily="18" charset="0"/>
              </a:defRPr>
            </a:lvl5pPr>
            <a:lvl6pPr marL="2628900" indent="-342900" fontAlgn="base">
              <a:spcBef>
                <a:spcPct val="0"/>
              </a:spcBef>
              <a:spcAft>
                <a:spcPct val="0"/>
              </a:spcAft>
              <a:defRPr>
                <a:solidFill>
                  <a:schemeClr val="tx1"/>
                </a:solidFill>
                <a:latin typeface="Times New Roman" panose="02020603050405020304" pitchFamily="18" charset="0"/>
              </a:defRPr>
            </a:lvl6pPr>
            <a:lvl7pPr marL="3086100" indent="-342900" fontAlgn="base">
              <a:spcBef>
                <a:spcPct val="0"/>
              </a:spcBef>
              <a:spcAft>
                <a:spcPct val="0"/>
              </a:spcAft>
              <a:defRPr>
                <a:solidFill>
                  <a:schemeClr val="tx1"/>
                </a:solidFill>
                <a:latin typeface="Times New Roman" panose="02020603050405020304" pitchFamily="18" charset="0"/>
              </a:defRPr>
            </a:lvl7pPr>
            <a:lvl8pPr marL="3543300" indent="-342900" fontAlgn="base">
              <a:spcBef>
                <a:spcPct val="0"/>
              </a:spcBef>
              <a:spcAft>
                <a:spcPct val="0"/>
              </a:spcAft>
              <a:defRPr>
                <a:solidFill>
                  <a:schemeClr val="tx1"/>
                </a:solidFill>
                <a:latin typeface="Times New Roman" panose="02020603050405020304" pitchFamily="18" charset="0"/>
              </a:defRPr>
            </a:lvl8pPr>
            <a:lvl9pPr marL="4000500" indent="-342900" fontAlgn="base">
              <a:spcBef>
                <a:spcPct val="0"/>
              </a:spcBef>
              <a:spcAft>
                <a:spcPct val="0"/>
              </a:spcAft>
              <a:defRPr>
                <a:solidFill>
                  <a:schemeClr val="tx1"/>
                </a:solidFill>
                <a:latin typeface="Times New Roman" panose="02020603050405020304" pitchFamily="18" charset="0"/>
              </a:defRPr>
            </a:lvl9pPr>
          </a:lstStyle>
          <a:p>
            <a:pPr marL="0" indent="0"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b. Công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4" grpId="0" build="p"/>
      <p:bldP spid="30742" grpId="0"/>
      <p:bldP spid="30743"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21C9D68-24EF-44C3-BC9E-B29011DE470F}"/>
              </a:ext>
            </a:extLst>
          </p:cNvPr>
          <p:cNvGrpSpPr/>
          <p:nvPr/>
        </p:nvGrpSpPr>
        <p:grpSpPr>
          <a:xfrm>
            <a:off x="-199796" y="115305"/>
            <a:ext cx="11753392" cy="532396"/>
            <a:chOff x="84872" y="2293270"/>
            <a:chExt cx="11699354" cy="743185"/>
          </a:xfrm>
        </p:grpSpPr>
        <p:grpSp>
          <p:nvGrpSpPr>
            <p:cNvPr id="15" name="Group 70">
              <a:extLst>
                <a:ext uri="{FF2B5EF4-FFF2-40B4-BE49-F238E27FC236}">
                  <a16:creationId xmlns:a16="http://schemas.microsoft.com/office/drawing/2014/main" id="{21A1E77B-3DD4-46CE-81D3-F78857FFEBF3}"/>
                </a:ext>
              </a:extLst>
            </p:cNvPr>
            <p:cNvGrpSpPr>
              <a:grpSpLocks/>
            </p:cNvGrpSpPr>
            <p:nvPr/>
          </p:nvGrpSpPr>
          <p:grpSpPr bwMode="auto">
            <a:xfrm>
              <a:off x="254804" y="2293270"/>
              <a:ext cx="6193022" cy="743185"/>
              <a:chOff x="548627" y="3428143"/>
              <a:chExt cx="3189117" cy="1431480"/>
            </a:xfrm>
          </p:grpSpPr>
          <p:pic>
            <p:nvPicPr>
              <p:cNvPr id="18" name="Picture 8" descr="empty-green-rectangle">
                <a:extLst>
                  <a:ext uri="{FF2B5EF4-FFF2-40B4-BE49-F238E27FC236}">
                    <a16:creationId xmlns:a16="http://schemas.microsoft.com/office/drawing/2014/main" id="{5038CF32-343F-4FBB-8A44-C9E4CBBDB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green-top-faded">
                <a:extLst>
                  <a:ext uri="{FF2B5EF4-FFF2-40B4-BE49-F238E27FC236}">
                    <a16:creationId xmlns:a16="http://schemas.microsoft.com/office/drawing/2014/main" id="{EEECF366-EB2F-4B10-8F16-2EDB86C27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E266C3F-5B7E-4C0F-934B-82898F019017}"/>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8FA6CDD0-8024-4D61-8312-D70363005E70}"/>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Bước sóng ánh sáng và màu sắc</a:t>
              </a:r>
              <a:endParaRPr lang="en-US" sz="2500" i="1" dirty="0">
                <a:cs typeface="Arial" panose="020B0604020202020204" pitchFamily="34" charset="0"/>
              </a:endParaRPr>
            </a:p>
          </p:txBody>
        </p:sp>
      </p:grpSp>
      <p:pic>
        <p:nvPicPr>
          <p:cNvPr id="21" name="Picture 12" descr="empty-red-rectangle">
            <a:extLst>
              <a:ext uri="{FF2B5EF4-FFF2-40B4-BE49-F238E27FC236}">
                <a16:creationId xmlns:a16="http://schemas.microsoft.com/office/drawing/2014/main" id="{5B2F7A76-2BF3-44C9-A0D4-AF3740DA0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981200"/>
            <a:ext cx="3859364" cy="52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5">
                <a:extLst>
                  <a:ext uri="{FF2B5EF4-FFF2-40B4-BE49-F238E27FC236}">
                    <a16:creationId xmlns:a16="http://schemas.microsoft.com/office/drawing/2014/main" id="{2C089E0B-FFCB-4B5F-B2A6-FFAF19431901}"/>
                  </a:ext>
                </a:extLst>
              </p:cNvPr>
              <p:cNvSpPr txBox="1"/>
              <p:nvPr/>
            </p:nvSpPr>
            <p:spPr bwMode="auto">
              <a:xfrm>
                <a:off x="7287379" y="2006411"/>
                <a:ext cx="3489311" cy="4159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600" i="1">
                          <a:solidFill>
                            <a:srgbClr val="0000FF"/>
                          </a:solidFill>
                          <a:latin typeface="Cambria Math" panose="02040503050406030204" pitchFamily="18" charset="0"/>
                        </a:rPr>
                        <m:t>380</m:t>
                      </m:r>
                      <m:r>
                        <a:rPr lang="en-US" sz="2600" i="1">
                          <a:solidFill>
                            <a:srgbClr val="0000FF"/>
                          </a:solidFill>
                          <a:latin typeface="Cambria Math" panose="02040503050406030204" pitchFamily="18" charset="0"/>
                        </a:rPr>
                        <m:t>𝑛𝑚</m:t>
                      </m:r>
                      <m:r>
                        <a:rPr lang="en-US" sz="2600" i="1">
                          <a:solidFill>
                            <a:srgbClr val="0000FF"/>
                          </a:solidFill>
                          <a:latin typeface="Cambria Math" panose="02040503050406030204" pitchFamily="18" charset="0"/>
                        </a:rPr>
                        <m:t>≤</m:t>
                      </m:r>
                      <m:r>
                        <a:rPr lang="en-US" sz="2600" i="1">
                          <a:solidFill>
                            <a:srgbClr val="0000FF"/>
                          </a:solidFill>
                          <a:latin typeface="Cambria Math" panose="02040503050406030204" pitchFamily="18" charset="0"/>
                        </a:rPr>
                        <m:t>𝜆</m:t>
                      </m:r>
                      <m:r>
                        <a:rPr lang="en-US" sz="2600" i="1">
                          <a:solidFill>
                            <a:srgbClr val="0000FF"/>
                          </a:solidFill>
                          <a:latin typeface="Cambria Math" panose="02040503050406030204" pitchFamily="18" charset="0"/>
                        </a:rPr>
                        <m:t>≤760</m:t>
                      </m:r>
                      <m:r>
                        <a:rPr lang="en-US" sz="2600" i="1">
                          <a:solidFill>
                            <a:srgbClr val="0000FF"/>
                          </a:solidFill>
                          <a:latin typeface="Cambria Math" panose="02040503050406030204" pitchFamily="18" charset="0"/>
                        </a:rPr>
                        <m:t>𝑛𝑚</m:t>
                      </m:r>
                    </m:oMath>
                  </m:oMathPara>
                </a14:m>
                <a:endParaRPr lang="en-US" sz="2600">
                  <a:latin typeface="Arial" panose="020B0604020202020204" pitchFamily="34" charset="0"/>
                  <a:cs typeface="Arial" panose="020B0604020202020204" pitchFamily="34" charset="0"/>
                </a:endParaRPr>
              </a:p>
            </p:txBody>
          </p:sp>
        </mc:Choice>
        <mc:Fallback xmlns="">
          <p:sp>
            <p:nvSpPr>
              <p:cNvPr id="23" name="Object 5">
                <a:extLst>
                  <a:ext uri="{FF2B5EF4-FFF2-40B4-BE49-F238E27FC236}">
                    <a16:creationId xmlns:a16="http://schemas.microsoft.com/office/drawing/2014/main" id="{2C089E0B-FFCB-4B5F-B2A6-FFAF19431901}"/>
                  </a:ext>
                </a:extLst>
              </p:cNvPr>
              <p:cNvSpPr txBox="1">
                <a:spLocks noRot="1" noChangeAspect="1" noMove="1" noResize="1" noEditPoints="1" noAdjustHandles="1" noChangeArrowheads="1" noChangeShapeType="1" noTextEdit="1"/>
              </p:cNvSpPr>
              <p:nvPr/>
            </p:nvSpPr>
            <p:spPr bwMode="auto">
              <a:xfrm>
                <a:off x="7287379" y="2006411"/>
                <a:ext cx="3489311" cy="415925"/>
              </a:xfrm>
              <a:prstGeom prst="rect">
                <a:avLst/>
              </a:prstGeom>
              <a:blipFill>
                <a:blip r:embed="rId5"/>
                <a:stretch>
                  <a:fillRect/>
                </a:stretch>
              </a:blipFill>
              <a:ln>
                <a:noFill/>
              </a:ln>
              <a:effectLst/>
            </p:spPr>
            <p:txBody>
              <a:bodyPr/>
              <a:lstStyle/>
              <a:p>
                <a:r>
                  <a:rPr lang="en-US">
                    <a:noFill/>
                  </a:rPr>
                  <a:t> </a:t>
                </a:r>
              </a:p>
            </p:txBody>
          </p:sp>
        </mc:Fallback>
      </mc:AlternateContent>
      <p:pic>
        <p:nvPicPr>
          <p:cNvPr id="24" name="Content Placeholder 4" descr="Diagram&#10;&#10;Description automatically generated with low confidence">
            <a:extLst>
              <a:ext uri="{FF2B5EF4-FFF2-40B4-BE49-F238E27FC236}">
                <a16:creationId xmlns:a16="http://schemas.microsoft.com/office/drawing/2014/main" id="{701617E3-2BAF-40C8-B0E8-B7C4A34E3C6D}"/>
              </a:ext>
            </a:extLst>
          </p:cNvPr>
          <p:cNvPicPr>
            <a:picLocks noChangeAspect="1"/>
          </p:cNvPicPr>
          <p:nvPr/>
        </p:nvPicPr>
        <p:blipFill rotWithShape="1">
          <a:blip r:embed="rId6">
            <a:extLst>
              <a:ext uri="{28A0092B-C50C-407E-A947-70E740481C1C}">
                <a14:useLocalDpi xmlns:a14="http://schemas.microsoft.com/office/drawing/2010/main" val="0"/>
              </a:ext>
            </a:extLst>
          </a:blip>
          <a:srcRect l="62712" t="52277"/>
          <a:stretch/>
        </p:blipFill>
        <p:spPr>
          <a:xfrm>
            <a:off x="6781800" y="2890101"/>
            <a:ext cx="4533164" cy="3396483"/>
          </a:xfrm>
          <a:prstGeom prst="rect">
            <a:avLst/>
          </a:prstGeom>
        </p:spPr>
      </p:pic>
      <mc:AlternateContent xmlns:mc="http://schemas.openxmlformats.org/markup-compatibility/2006" xmlns:a14="http://schemas.microsoft.com/office/drawing/2010/main">
        <mc:Choice Requires="a14">
          <p:sp>
            <p:nvSpPr>
              <p:cNvPr id="25" name="Text Box 3">
                <a:extLst>
                  <a:ext uri="{FF2B5EF4-FFF2-40B4-BE49-F238E27FC236}">
                    <a16:creationId xmlns:a16="http://schemas.microsoft.com/office/drawing/2014/main" id="{DB6E31CB-7A18-4186-8D32-B76789513BBC}"/>
                  </a:ext>
                </a:extLst>
              </p:cNvPr>
              <p:cNvSpPr txBox="1">
                <a:spLocks noChangeArrowheads="1"/>
              </p:cNvSpPr>
              <p:nvPr/>
            </p:nvSpPr>
            <p:spPr bwMode="auto">
              <a:xfrm>
                <a:off x="-211025" y="2070532"/>
                <a:ext cx="5762396" cy="861774"/>
              </a:xfrm>
              <a:prstGeom prst="rect">
                <a:avLst/>
              </a:prstGeom>
              <a:noFill/>
              <a:ln>
                <a:noFill/>
              </a:ln>
              <a:effectLst/>
              <a:extLst>
                <a:ext uri="{909E8E84-426E-40DD-AFC4-6F175D3DCCD1}">
                  <a14:hiddenFill>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VD: ánh sáng vàng của đèn natri có</a:t>
                </a:r>
                <a:r>
                  <a:rPr lang="en-US" sz="2400">
                    <a:solidFill>
                      <a:srgbClr val="0000FF"/>
                    </a:solidFill>
                  </a:rPr>
                  <a:t> </a:t>
                </a:r>
                <a14:m>
                  <m:oMath xmlns:m="http://schemas.openxmlformats.org/officeDocument/2006/math">
                    <m:r>
                      <a:rPr lang="en-US" sz="2400" i="1">
                        <a:solidFill>
                          <a:srgbClr val="0000FF"/>
                        </a:solidFill>
                        <a:latin typeface="Cambria Math" panose="02040503050406030204" pitchFamily="18" charset="0"/>
                      </a:rPr>
                      <m:t>𝜆</m:t>
                    </m:r>
                    <m:r>
                      <a:rPr lang="en-US" sz="2400" b="0" i="1" smtClean="0">
                        <a:solidFill>
                          <a:srgbClr val="0000FF"/>
                        </a:solidFill>
                        <a:latin typeface="Cambria Math" panose="02040503050406030204" pitchFamily="18" charset="0"/>
                      </a:rPr>
                      <m:t>=589</m:t>
                    </m:r>
                    <m:r>
                      <a:rPr lang="en-US" sz="2400" i="1">
                        <a:solidFill>
                          <a:srgbClr val="0000FF"/>
                        </a:solidFill>
                        <a:latin typeface="Cambria Math" panose="02040503050406030204" pitchFamily="18" charset="0"/>
                      </a:rPr>
                      <m:t>𝑛𝑚</m:t>
                    </m:r>
                  </m:oMath>
                </a14:m>
                <a:r>
                  <a:rPr lang="en-US" altLang="en-US" sz="2500">
                    <a:latin typeface="Arial" panose="020B0604020202020204" pitchFamily="34" charset="0"/>
                    <a:cs typeface="Arial" panose="020B0604020202020204" pitchFamily="34" charset="0"/>
                  </a:rPr>
                  <a:t> </a:t>
                </a:r>
              </a:p>
            </p:txBody>
          </p:sp>
        </mc:Choice>
        <mc:Fallback xmlns="">
          <p:sp>
            <p:nvSpPr>
              <p:cNvPr id="25" name="Text Box 3">
                <a:extLst>
                  <a:ext uri="{FF2B5EF4-FFF2-40B4-BE49-F238E27FC236}">
                    <a16:creationId xmlns:a16="http://schemas.microsoft.com/office/drawing/2014/main" id="{DB6E31CB-7A18-4186-8D32-B76789513BBC}"/>
                  </a:ext>
                </a:extLst>
              </p:cNvPr>
              <p:cNvSpPr txBox="1">
                <a:spLocks noRot="1" noChangeAspect="1" noMove="1" noResize="1" noEditPoints="1" noAdjustHandles="1" noChangeArrowheads="1" noChangeShapeType="1" noTextEdit="1"/>
              </p:cNvSpPr>
              <p:nvPr/>
            </p:nvSpPr>
            <p:spPr bwMode="auto">
              <a:xfrm>
                <a:off x="-211025" y="2070532"/>
                <a:ext cx="5762396" cy="861774"/>
              </a:xfrm>
              <a:prstGeom prst="rect">
                <a:avLst/>
              </a:prstGeom>
              <a:blipFill>
                <a:blip r:embed="rId7"/>
                <a:stretch>
                  <a:fillRect t="-6383"/>
                </a:stretch>
              </a:blip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descr="Rectangle&#10;&#10;Description automatically generated with medium confidence">
            <a:extLst>
              <a:ext uri="{FF2B5EF4-FFF2-40B4-BE49-F238E27FC236}">
                <a16:creationId xmlns:a16="http://schemas.microsoft.com/office/drawing/2014/main" id="{AADD93E5-A794-46B2-A8AD-C21CC3F98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416313" y="4301892"/>
            <a:ext cx="3102542" cy="898313"/>
          </a:xfrm>
          <a:prstGeom prst="rect">
            <a:avLst/>
          </a:prstGeom>
        </p:spPr>
      </p:pic>
      <p:pic>
        <p:nvPicPr>
          <p:cNvPr id="9" name="Picture 8" descr="Chart&#10;&#10;Description automatically generated">
            <a:extLst>
              <a:ext uri="{FF2B5EF4-FFF2-40B4-BE49-F238E27FC236}">
                <a16:creationId xmlns:a16="http://schemas.microsoft.com/office/drawing/2014/main" id="{2F59C88E-15E5-4B9B-9487-35F2D7F450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6276" y="3429000"/>
            <a:ext cx="3750657" cy="2644097"/>
          </a:xfrm>
          <a:prstGeom prst="rect">
            <a:avLst/>
          </a:prstGeom>
        </p:spPr>
      </p:pic>
      <p:pic>
        <p:nvPicPr>
          <p:cNvPr id="22" name="Picture 5" descr="empty-blue-rectangle">
            <a:extLst>
              <a:ext uri="{FF2B5EF4-FFF2-40B4-BE49-F238E27FC236}">
                <a16:creationId xmlns:a16="http://schemas.microsoft.com/office/drawing/2014/main" id="{084126F4-A7DB-44BC-86F4-C9094E4E7A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79" y="711839"/>
            <a:ext cx="5896479" cy="119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3">
            <a:extLst>
              <a:ext uri="{FF2B5EF4-FFF2-40B4-BE49-F238E27FC236}">
                <a16:creationId xmlns:a16="http://schemas.microsoft.com/office/drawing/2014/main" id="{F8EBA8E4-B90E-47D1-BD7B-920D30482040}"/>
              </a:ext>
            </a:extLst>
          </p:cNvPr>
          <p:cNvSpPr txBox="1">
            <a:spLocks noChangeArrowheads="1"/>
          </p:cNvSpPr>
          <p:nvPr/>
        </p:nvSpPr>
        <p:spPr bwMode="auto">
          <a:xfrm>
            <a:off x="-29079" y="838200"/>
            <a:ext cx="5762396" cy="86177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1. Mỗi ánh sáng đơn sắc có một bước sóng trong chân không xác định</a:t>
            </a:r>
          </a:p>
        </p:txBody>
      </p:sp>
      <p:pic>
        <p:nvPicPr>
          <p:cNvPr id="28" name="Picture 5" descr="empty-blue-rectangle">
            <a:extLst>
              <a:ext uri="{FF2B5EF4-FFF2-40B4-BE49-F238E27FC236}">
                <a16:creationId xmlns:a16="http://schemas.microsoft.com/office/drawing/2014/main" id="{81987C96-DF6D-479C-969F-58CF7FDB70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3643" y="669314"/>
            <a:ext cx="5930899" cy="119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4">
            <a:extLst>
              <a:ext uri="{FF2B5EF4-FFF2-40B4-BE49-F238E27FC236}">
                <a16:creationId xmlns:a16="http://schemas.microsoft.com/office/drawing/2014/main" id="{3AA83A7A-F980-4661-9D39-0E56350D3018}"/>
              </a:ext>
            </a:extLst>
          </p:cNvPr>
          <p:cNvSpPr txBox="1">
            <a:spLocks noChangeArrowheads="1"/>
          </p:cNvSpPr>
          <p:nvPr/>
        </p:nvSpPr>
        <p:spPr bwMode="auto">
          <a:xfrm>
            <a:off x="6152146" y="762026"/>
            <a:ext cx="5762396" cy="861774"/>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2. Ánh sáng nhìn thấy được (khả kiến) có bước sóng nằm trong khoảng: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8887" name="Group 39">
                <a:extLst>
                  <a:ext uri="{FF2B5EF4-FFF2-40B4-BE49-F238E27FC236}">
                    <a16:creationId xmlns:a16="http://schemas.microsoft.com/office/drawing/2014/main" id="{B34C18CA-7037-497A-9841-E381FC02D499}"/>
                  </a:ext>
                </a:extLst>
              </p:cNvPr>
              <p:cNvGraphicFramePr>
                <a:graphicFrameLocks noGrp="1"/>
              </p:cNvGraphicFramePr>
              <p:nvPr>
                <p:ph sz="half" idx="4294967295"/>
                <p:extLst>
                  <p:ext uri="{D42A27DB-BD31-4B8C-83A1-F6EECF244321}">
                    <p14:modId xmlns:p14="http://schemas.microsoft.com/office/powerpoint/2010/main" val="330989797"/>
                  </p:ext>
                </p:extLst>
              </p:nvPr>
            </p:nvGraphicFramePr>
            <p:xfrm>
              <a:off x="9087660" y="2304191"/>
              <a:ext cx="2799539" cy="3901440"/>
            </p:xfrm>
            <a:graphic>
              <a:graphicData uri="http://schemas.openxmlformats.org/drawingml/2006/table">
                <a:tbl>
                  <a:tblPr/>
                  <a:tblGrid>
                    <a:gridCol w="1006339">
                      <a:extLst>
                        <a:ext uri="{9D8B030D-6E8A-4147-A177-3AD203B41FA5}">
                          <a16:colId xmlns:a16="http://schemas.microsoft.com/office/drawing/2014/main" val="2101777105"/>
                        </a:ext>
                      </a:extLst>
                    </a:gridCol>
                    <a:gridCol w="1793200">
                      <a:extLst>
                        <a:ext uri="{9D8B030D-6E8A-4147-A177-3AD203B41FA5}">
                          <a16:colId xmlns:a16="http://schemas.microsoft.com/office/drawing/2014/main" val="519739114"/>
                        </a:ext>
                      </a:extLst>
                    </a:gridCol>
                  </a:tblGrid>
                  <a:tr h="46156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Màu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lang="en-US" sz="2600" i="1" smtClean="0">
                                    <a:solidFill>
                                      <a:srgbClr val="000000"/>
                                    </a:solidFill>
                                    <a:latin typeface="Cambria Math" panose="02040503050406030204" pitchFamily="18" charset="0"/>
                                  </a:rPr>
                                  <m:t>𝜆</m:t>
                                </m:r>
                                <m:r>
                                  <a:rPr lang="en-US" sz="2600" i="1" smtClean="0">
                                    <a:solidFill>
                                      <a:srgbClr val="000000"/>
                                    </a:solidFill>
                                    <a:latin typeface="Cambria Math" panose="02040503050406030204" pitchFamily="18" charset="0"/>
                                  </a:rPr>
                                  <m:t>(</m:t>
                                </m:r>
                                <m:r>
                                  <a:rPr lang="en-US" sz="2600" i="1" smtClean="0">
                                    <a:solidFill>
                                      <a:srgbClr val="000000"/>
                                    </a:solidFill>
                                    <a:latin typeface="Cambria Math" panose="02040503050406030204" pitchFamily="18" charset="0"/>
                                  </a:rPr>
                                  <m:t>𝑛𝑚</m:t>
                                </m:r>
                                <m:r>
                                  <a:rPr lang="en-US" sz="2600" i="1" smtClean="0">
                                    <a:solidFill>
                                      <a:srgbClr val="000000"/>
                                    </a:solidFill>
                                    <a:latin typeface="Cambria Math" panose="02040503050406030204" pitchFamily="18" charset="0"/>
                                  </a:rPr>
                                  <m:t>)</m:t>
                                </m:r>
                              </m:oMath>
                            </m:oMathPara>
                          </a14:m>
                          <a:endParaRPr lang="en-US" sz="2600">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9487455"/>
                      </a:ext>
                    </a:extLst>
                  </a:tr>
                  <a:tr h="462862">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Đỏ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640 – 760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1088651"/>
                      </a:ext>
                    </a:extLst>
                  </a:tr>
                  <a:tr h="46156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cam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590 – 650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94358861"/>
                      </a:ext>
                    </a:extLst>
                  </a:tr>
                  <a:tr h="462862">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Vàng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570 – 600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0448835"/>
                      </a:ext>
                    </a:extLst>
                  </a:tr>
                  <a:tr h="46156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Lục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500 – 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2747214"/>
                      </a:ext>
                    </a:extLst>
                  </a:tr>
                  <a:tr h="46156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Lam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450 – 510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8105675"/>
                      </a:ext>
                    </a:extLst>
                  </a:tr>
                  <a:tr h="462862">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Chàm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430 – 460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2462352"/>
                      </a:ext>
                    </a:extLst>
                  </a:tr>
                  <a:tr h="46156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Tím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380 – 440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018921"/>
                      </a:ext>
                    </a:extLst>
                  </a:tr>
                </a:tbl>
              </a:graphicData>
            </a:graphic>
          </p:graphicFrame>
        </mc:Choice>
        <mc:Fallback xmlns="">
          <p:graphicFrame>
            <p:nvGraphicFramePr>
              <p:cNvPr id="78887" name="Group 39">
                <a:extLst>
                  <a:ext uri="{FF2B5EF4-FFF2-40B4-BE49-F238E27FC236}">
                    <a16:creationId xmlns:a16="http://schemas.microsoft.com/office/drawing/2014/main" id="{B34C18CA-7037-497A-9841-E381FC02D499}"/>
                  </a:ext>
                </a:extLst>
              </p:cNvPr>
              <p:cNvGraphicFramePr>
                <a:graphicFrameLocks noGrp="1"/>
              </p:cNvGraphicFramePr>
              <p:nvPr>
                <p:ph sz="half" idx="4294967295"/>
                <p:extLst>
                  <p:ext uri="{D42A27DB-BD31-4B8C-83A1-F6EECF244321}">
                    <p14:modId xmlns:p14="http://schemas.microsoft.com/office/powerpoint/2010/main" val="330989797"/>
                  </p:ext>
                </p:extLst>
              </p:nvPr>
            </p:nvGraphicFramePr>
            <p:xfrm>
              <a:off x="9087660" y="2304191"/>
              <a:ext cx="2799539" cy="3901440"/>
            </p:xfrm>
            <a:graphic>
              <a:graphicData uri="http://schemas.openxmlformats.org/drawingml/2006/table">
                <a:tbl>
                  <a:tblPr/>
                  <a:tblGrid>
                    <a:gridCol w="1006339">
                      <a:extLst>
                        <a:ext uri="{9D8B030D-6E8A-4147-A177-3AD203B41FA5}">
                          <a16:colId xmlns:a16="http://schemas.microsoft.com/office/drawing/2014/main" val="2101777105"/>
                        </a:ext>
                      </a:extLst>
                    </a:gridCol>
                    <a:gridCol w="1793200">
                      <a:extLst>
                        <a:ext uri="{9D8B030D-6E8A-4147-A177-3AD203B41FA5}">
                          <a16:colId xmlns:a16="http://schemas.microsoft.com/office/drawing/2014/main" val="519739114"/>
                        </a:ext>
                      </a:extLst>
                    </a:gridCol>
                  </a:tblGrid>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Màu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stretch>
                            <a:fillRect l="-60678" t="-10000" r="-11864" b="-732500"/>
                          </a:stretch>
                        </a:blipFill>
                      </a:tcPr>
                    </a:tc>
                    <a:extLst>
                      <a:ext uri="{0D108BD9-81ED-4DB2-BD59-A6C34878D82A}">
                        <a16:rowId xmlns:a16="http://schemas.microsoft.com/office/drawing/2014/main" val="2589487455"/>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Đỏ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640 – 760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41088651"/>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cam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590 – 650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94358861"/>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Vàng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570 – 600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0448835"/>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Lục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500 – 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52747214"/>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Lam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450 – 510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8105675"/>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Chàm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430 – 460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2462352"/>
                      </a:ext>
                    </a:extLst>
                  </a:tr>
                  <a:tr h="48768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Tím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0" i="0" u="none" strike="noStrike" cap="none" normalizeH="0" baseline="0">
                              <a:ln>
                                <a:noFill/>
                              </a:ln>
                              <a:solidFill>
                                <a:schemeClr val="tx1"/>
                              </a:solidFill>
                              <a:effectLst/>
                              <a:latin typeface="Times New Roman" panose="02020603050405020304" pitchFamily="18" charset="0"/>
                            </a:rPr>
                            <a:t>380 – 440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6018921"/>
                      </a:ext>
                    </a:extLst>
                  </a:tr>
                </a:tbl>
              </a:graphicData>
            </a:graphic>
          </p:graphicFrame>
        </mc:Fallback>
      </mc:AlternateContent>
      <p:grpSp>
        <p:nvGrpSpPr>
          <p:cNvPr id="14" name="Group 13">
            <a:extLst>
              <a:ext uri="{FF2B5EF4-FFF2-40B4-BE49-F238E27FC236}">
                <a16:creationId xmlns:a16="http://schemas.microsoft.com/office/drawing/2014/main" id="{D21C9D68-24EF-44C3-BC9E-B29011DE470F}"/>
              </a:ext>
            </a:extLst>
          </p:cNvPr>
          <p:cNvGrpSpPr/>
          <p:nvPr/>
        </p:nvGrpSpPr>
        <p:grpSpPr>
          <a:xfrm>
            <a:off x="-199796" y="115305"/>
            <a:ext cx="11753392" cy="532396"/>
            <a:chOff x="84872" y="2293270"/>
            <a:chExt cx="11699354" cy="743185"/>
          </a:xfrm>
        </p:grpSpPr>
        <p:grpSp>
          <p:nvGrpSpPr>
            <p:cNvPr id="15" name="Group 70">
              <a:extLst>
                <a:ext uri="{FF2B5EF4-FFF2-40B4-BE49-F238E27FC236}">
                  <a16:creationId xmlns:a16="http://schemas.microsoft.com/office/drawing/2014/main" id="{21A1E77B-3DD4-46CE-81D3-F78857FFEBF3}"/>
                </a:ext>
              </a:extLst>
            </p:cNvPr>
            <p:cNvGrpSpPr>
              <a:grpSpLocks/>
            </p:cNvGrpSpPr>
            <p:nvPr/>
          </p:nvGrpSpPr>
          <p:grpSpPr bwMode="auto">
            <a:xfrm>
              <a:off x="254804" y="2293270"/>
              <a:ext cx="6193022" cy="743185"/>
              <a:chOff x="548627" y="3428143"/>
              <a:chExt cx="3189117" cy="1431480"/>
            </a:xfrm>
          </p:grpSpPr>
          <p:pic>
            <p:nvPicPr>
              <p:cNvPr id="18" name="Picture 8" descr="empty-green-rectangle">
                <a:extLst>
                  <a:ext uri="{FF2B5EF4-FFF2-40B4-BE49-F238E27FC236}">
                    <a16:creationId xmlns:a16="http://schemas.microsoft.com/office/drawing/2014/main" id="{5038CF32-343F-4FBB-8A44-C9E4CBBDB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green-top-faded">
                <a:extLst>
                  <a:ext uri="{FF2B5EF4-FFF2-40B4-BE49-F238E27FC236}">
                    <a16:creationId xmlns:a16="http://schemas.microsoft.com/office/drawing/2014/main" id="{EEECF366-EB2F-4B10-8F16-2EDB86C27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E266C3F-5B7E-4C0F-934B-82898F019017}"/>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8FA6CDD0-8024-4D61-8312-D70363005E70}"/>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Bước sóng ánh sáng và màu sắc</a:t>
              </a:r>
              <a:endParaRPr lang="en-US" sz="2500" i="1" dirty="0">
                <a:cs typeface="Arial" panose="020B0604020202020204" pitchFamily="34" charset="0"/>
              </a:endParaRPr>
            </a:p>
          </p:txBody>
        </p:sp>
      </p:grpSp>
      <p:pic>
        <p:nvPicPr>
          <p:cNvPr id="7" name="Picture 6" descr="Chart&#10;&#10;Description automatically generated">
            <a:extLst>
              <a:ext uri="{FF2B5EF4-FFF2-40B4-BE49-F238E27FC236}">
                <a16:creationId xmlns:a16="http://schemas.microsoft.com/office/drawing/2014/main" id="{40D395B1-4D4B-40F7-96F3-C4B6F65A092F}"/>
              </a:ext>
            </a:extLst>
          </p:cNvPr>
          <p:cNvPicPr>
            <a:picLocks noChangeAspect="1"/>
          </p:cNvPicPr>
          <p:nvPr/>
        </p:nvPicPr>
        <p:blipFill rotWithShape="1">
          <a:blip r:embed="rId5">
            <a:extLst>
              <a:ext uri="{28A0092B-C50C-407E-A947-70E740481C1C}">
                <a14:useLocalDpi xmlns:a14="http://schemas.microsoft.com/office/drawing/2010/main" val="0"/>
              </a:ext>
            </a:extLst>
          </a:blip>
          <a:srcRect l="3018" t="3903" r="3403" b="3291"/>
          <a:stretch/>
        </p:blipFill>
        <p:spPr>
          <a:xfrm>
            <a:off x="493741" y="2322197"/>
            <a:ext cx="4191001" cy="3276600"/>
          </a:xfrm>
          <a:prstGeom prst="rect">
            <a:avLst/>
          </a:prstGeom>
        </p:spPr>
      </p:pic>
      <p:sp>
        <p:nvSpPr>
          <p:cNvPr id="22" name="TextBox 21">
            <a:extLst>
              <a:ext uri="{FF2B5EF4-FFF2-40B4-BE49-F238E27FC236}">
                <a16:creationId xmlns:a16="http://schemas.microsoft.com/office/drawing/2014/main" id="{BB169701-97FF-4A82-8207-F6147C8C9084}"/>
              </a:ext>
            </a:extLst>
          </p:cNvPr>
          <p:cNvSpPr txBox="1"/>
          <p:nvPr/>
        </p:nvSpPr>
        <p:spPr>
          <a:xfrm>
            <a:off x="525874" y="5836299"/>
            <a:ext cx="3733800" cy="369332"/>
          </a:xfrm>
          <a:prstGeom prst="rect">
            <a:avLst/>
          </a:prstGeom>
          <a:noFill/>
        </p:spPr>
        <p:txBody>
          <a:bodyPr wrap="square">
            <a:spAutoFit/>
          </a:bodyPr>
          <a:lstStyle/>
          <a:p>
            <a:pPr algn="ctr"/>
            <a:r>
              <a:rPr lang="en-US" altLang="en-US" sz="1800">
                <a:latin typeface="Arial" panose="020B0604020202020204" pitchFamily="34" charset="0"/>
                <a:cs typeface="Arial" panose="020B0604020202020204" pitchFamily="34" charset="0"/>
              </a:rPr>
              <a:t>Phổ ánh sáng trắng của Mặt Trời </a:t>
            </a:r>
            <a:endParaRPr lang="en-US"/>
          </a:p>
        </p:txBody>
      </p:sp>
      <p:pic>
        <p:nvPicPr>
          <p:cNvPr id="10" name="Picture 9" descr="Chart&#10;&#10;Description automatically generated">
            <a:extLst>
              <a:ext uri="{FF2B5EF4-FFF2-40B4-BE49-F238E27FC236}">
                <a16:creationId xmlns:a16="http://schemas.microsoft.com/office/drawing/2014/main" id="{5BB4E252-0383-4788-8589-8B31AB66D3D2}"/>
              </a:ext>
            </a:extLst>
          </p:cNvPr>
          <p:cNvPicPr>
            <a:picLocks noChangeAspect="1"/>
          </p:cNvPicPr>
          <p:nvPr/>
        </p:nvPicPr>
        <p:blipFill rotWithShape="1">
          <a:blip r:embed="rId6">
            <a:extLst>
              <a:ext uri="{28A0092B-C50C-407E-A947-70E740481C1C}">
                <a14:useLocalDpi xmlns:a14="http://schemas.microsoft.com/office/drawing/2010/main" val="0"/>
              </a:ext>
            </a:extLst>
          </a:blip>
          <a:srcRect l="255" t="17126" r="33796" b="25555"/>
          <a:stretch/>
        </p:blipFill>
        <p:spPr>
          <a:xfrm>
            <a:off x="5242992" y="2770305"/>
            <a:ext cx="3821477" cy="3429000"/>
          </a:xfrm>
          <a:prstGeom prst="rect">
            <a:avLst/>
          </a:prstGeom>
        </p:spPr>
      </p:pic>
      <p:pic>
        <p:nvPicPr>
          <p:cNvPr id="20" name="Picture 5" descr="empty-blue-rectangle">
            <a:extLst>
              <a:ext uri="{FF2B5EF4-FFF2-40B4-BE49-F238E27FC236}">
                <a16:creationId xmlns:a16="http://schemas.microsoft.com/office/drawing/2014/main" id="{9BF6AE40-2DC7-4C47-90E6-ACA105F9A6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4" y="847714"/>
            <a:ext cx="6565714" cy="142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a:extLst>
              <a:ext uri="{FF2B5EF4-FFF2-40B4-BE49-F238E27FC236}">
                <a16:creationId xmlns:a16="http://schemas.microsoft.com/office/drawing/2014/main" id="{F537A28C-FB1F-45A0-9B7C-F9E013107C57}"/>
              </a:ext>
            </a:extLst>
          </p:cNvPr>
          <p:cNvSpPr txBox="1">
            <a:spLocks noChangeArrowheads="1"/>
          </p:cNvSpPr>
          <p:nvPr/>
        </p:nvSpPr>
        <p:spPr bwMode="auto">
          <a:xfrm>
            <a:off x="102824" y="888091"/>
            <a:ext cx="6324600" cy="1246495"/>
          </a:xfrm>
          <a:prstGeom prst="rect">
            <a:avLst/>
          </a:prstGeom>
          <a:noFill/>
          <a:ln>
            <a:noFill/>
          </a:ln>
          <a:effectLst/>
          <a:extLst>
            <a:ext uri="{909E8E84-426E-40DD-AFC4-6F175D3DCCD1}">
              <a14:hiddenFill xmlns:a14="http://schemas.microsoft.com/office/drawing/2010/main">
                <a:gradFill rotWithShape="1">
                  <a:gsLst>
                    <a:gs pos="0">
                      <a:schemeClr val="tx1">
                        <a:alpha val="32001"/>
                      </a:schemeClr>
                    </a:gs>
                    <a:gs pos="100000">
                      <a:schemeClr val="tx1">
                        <a:gamma/>
                        <a:tint val="23922"/>
                        <a:invGamma/>
                        <a:alpha val="52000"/>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6075" indent="-346075" algn="ctr" eaLnBrk="0" hangingPunct="0"/>
            <a:r>
              <a:rPr lang="en-US" altLang="en-US" sz="2500">
                <a:latin typeface="Arial" panose="020B0604020202020204" pitchFamily="34" charset="0"/>
                <a:cs typeface="Arial" panose="020B0604020202020204" pitchFamily="34" charset="0"/>
              </a:rPr>
              <a:t>  3. Ánh sáng trắng của Mặt Trời là hỗn hợp của vô số ánh sáng đơn sắc có bước sóng biến thiên liên tục từ 0 đến </a:t>
            </a:r>
            <a:r>
              <a:rPr lang="en-US" altLang="en-US" sz="2500">
                <a:latin typeface="Arial" panose="020B0604020202020204" pitchFamily="34" charset="0"/>
                <a:cs typeface="Arial" panose="020B0604020202020204" pitchFamily="34" charset="0"/>
                <a:sym typeface="Symbol" panose="05050102010706020507" pitchFamily="18" charset="2"/>
              </a:rPr>
              <a:t></a:t>
            </a:r>
            <a:r>
              <a:rPr lang="en-US" altLang="en-US" sz="2500">
                <a:latin typeface="Arial" panose="020B0604020202020204" pitchFamily="34" charset="0"/>
                <a:cs typeface="Arial" panose="020B0604020202020204" pitchFamily="34" charset="0"/>
              </a:rPr>
              <a:t>. </a:t>
            </a:r>
          </a:p>
        </p:txBody>
      </p:sp>
      <p:pic>
        <p:nvPicPr>
          <p:cNvPr id="23" name="Picture 5" descr="empty-blue-rectangle">
            <a:extLst>
              <a:ext uri="{FF2B5EF4-FFF2-40B4-BE49-F238E27FC236}">
                <a16:creationId xmlns:a16="http://schemas.microsoft.com/office/drawing/2014/main" id="{CD90DEB7-1DBA-470C-8350-C897311875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838200"/>
            <a:ext cx="5732734" cy="142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5">
            <a:extLst>
              <a:ext uri="{FF2B5EF4-FFF2-40B4-BE49-F238E27FC236}">
                <a16:creationId xmlns:a16="http://schemas.microsoft.com/office/drawing/2014/main" id="{37461638-51A1-4709-B62A-45B9A1F96E6C}"/>
              </a:ext>
            </a:extLst>
          </p:cNvPr>
          <p:cNvSpPr txBox="1">
            <a:spLocks noChangeArrowheads="1"/>
          </p:cNvSpPr>
          <p:nvPr/>
        </p:nvSpPr>
        <p:spPr bwMode="auto">
          <a:xfrm>
            <a:off x="6983777" y="880162"/>
            <a:ext cx="510539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500">
                <a:latin typeface="Arial" panose="020B0604020202020204" pitchFamily="34" charset="0"/>
                <a:cs typeface="Arial" panose="020B0604020202020204" pitchFamily="34" charset="0"/>
              </a:rPr>
              <a:t>4. Bước sóng của ánh sáng nhìn thấy trong chân không</a:t>
            </a:r>
          </a:p>
        </p:txBody>
      </p:sp>
    </p:spTree>
    <p:extLst>
      <p:ext uri="{BB962C8B-B14F-4D97-AF65-F5344CB8AC3E}">
        <p14:creationId xmlns:p14="http://schemas.microsoft.com/office/powerpoint/2010/main" val="15060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81CFB6-1DC4-4C45-A265-6C79C102CDB5}"/>
              </a:ext>
            </a:extLst>
          </p:cNvPr>
          <p:cNvGrpSpPr/>
          <p:nvPr/>
        </p:nvGrpSpPr>
        <p:grpSpPr>
          <a:xfrm>
            <a:off x="-199796" y="115305"/>
            <a:ext cx="11753392" cy="532396"/>
            <a:chOff x="84872" y="2293270"/>
            <a:chExt cx="11699354" cy="743185"/>
          </a:xfrm>
        </p:grpSpPr>
        <p:grpSp>
          <p:nvGrpSpPr>
            <p:cNvPr id="4" name="Group 70">
              <a:extLst>
                <a:ext uri="{FF2B5EF4-FFF2-40B4-BE49-F238E27FC236}">
                  <a16:creationId xmlns:a16="http://schemas.microsoft.com/office/drawing/2014/main" id="{7ADFC4DE-0012-4C22-8095-69EF87E38F71}"/>
                </a:ext>
              </a:extLst>
            </p:cNvPr>
            <p:cNvGrpSpPr>
              <a:grpSpLocks/>
            </p:cNvGrpSpPr>
            <p:nvPr/>
          </p:nvGrpSpPr>
          <p:grpSpPr bwMode="auto">
            <a:xfrm>
              <a:off x="254804" y="2293270"/>
              <a:ext cx="6193022" cy="743185"/>
              <a:chOff x="548627" y="3428143"/>
              <a:chExt cx="3189117" cy="1431480"/>
            </a:xfrm>
          </p:grpSpPr>
          <p:pic>
            <p:nvPicPr>
              <p:cNvPr id="7" name="Picture 8" descr="empty-green-rectangle">
                <a:extLst>
                  <a:ext uri="{FF2B5EF4-FFF2-40B4-BE49-F238E27FC236}">
                    <a16:creationId xmlns:a16="http://schemas.microsoft.com/office/drawing/2014/main" id="{0704EDA4-383C-4571-B505-761A9C144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top-faded">
                <a:extLst>
                  <a:ext uri="{FF2B5EF4-FFF2-40B4-BE49-F238E27FC236}">
                    <a16:creationId xmlns:a16="http://schemas.microsoft.com/office/drawing/2014/main" id="{26BDF918-E792-4585-B29C-F763BED6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021562BC-4ECD-48EB-B0A3-0D65BB2AB24E}"/>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Rectangle 1026060">
              <a:extLst>
                <a:ext uri="{FF2B5EF4-FFF2-40B4-BE49-F238E27FC236}">
                  <a16:creationId xmlns:a16="http://schemas.microsoft.com/office/drawing/2014/main" id="{2B827E8A-230D-4698-B743-143DEDBCB56C}"/>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Bước sóng ánh sáng và màu sắc</a:t>
              </a:r>
              <a:endParaRPr lang="en-US" sz="2500" i="1" dirty="0">
                <a:cs typeface="Arial" panose="020B0604020202020204" pitchFamily="34" charset="0"/>
              </a:endParaRPr>
            </a:p>
          </p:txBody>
        </p:sp>
      </p:grpSp>
      <p:pic>
        <p:nvPicPr>
          <p:cNvPr id="10" name="Picture 5" descr="empty-blue-rectangle">
            <a:extLst>
              <a:ext uri="{FF2B5EF4-FFF2-40B4-BE49-F238E27FC236}">
                <a16:creationId xmlns:a16="http://schemas.microsoft.com/office/drawing/2014/main" id="{1513DE69-BC7C-4297-8557-2CA0F813A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3" y="1235458"/>
            <a:ext cx="12340790" cy="128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3D350707-07FF-4ACE-A045-AD192587B193}"/>
              </a:ext>
            </a:extLst>
          </p:cNvPr>
          <p:cNvSpPr txBox="1"/>
          <p:nvPr/>
        </p:nvSpPr>
        <p:spPr>
          <a:xfrm>
            <a:off x="168862" y="728378"/>
            <a:ext cx="10803937" cy="477054"/>
          </a:xfrm>
          <a:prstGeom prst="rect">
            <a:avLst/>
          </a:prstGeom>
          <a:noFill/>
        </p:spPr>
        <p:txBody>
          <a:bodyPr wrap="square">
            <a:spAutoFit/>
          </a:bodyPr>
          <a:lstStyle/>
          <a:p>
            <a:pPr eaLnBrk="0" hangingPunct="0">
              <a:spcBef>
                <a:spcPct val="50000"/>
              </a:spcBef>
            </a:pPr>
            <a:r>
              <a:rPr lang="en-US" altLang="en-US" sz="2500">
                <a:solidFill>
                  <a:srgbClr val="0070C0"/>
                </a:solidFill>
                <a:latin typeface="Arial" panose="020B0604020202020204" pitchFamily="34" charset="0"/>
                <a:cs typeface="Arial" panose="020B0604020202020204" pitchFamily="34" charset="0"/>
              </a:rPr>
              <a:t>5. Điều kiện về nguồn kết hợp trong hiện tượng giao thoa ánh sáng:</a:t>
            </a:r>
          </a:p>
        </p:txBody>
      </p:sp>
      <p:sp>
        <p:nvSpPr>
          <p:cNvPr id="15" name="Text Box 39">
            <a:extLst>
              <a:ext uri="{FF2B5EF4-FFF2-40B4-BE49-F238E27FC236}">
                <a16:creationId xmlns:a16="http://schemas.microsoft.com/office/drawing/2014/main" id="{2B203E94-3F18-4D8C-96D0-07BB3929B687}"/>
              </a:ext>
            </a:extLst>
          </p:cNvPr>
          <p:cNvSpPr txBox="1">
            <a:spLocks noChangeArrowheads="1"/>
          </p:cNvSpPr>
          <p:nvPr/>
        </p:nvSpPr>
        <p:spPr bwMode="auto">
          <a:xfrm>
            <a:off x="694264" y="1337029"/>
            <a:ext cx="11096396"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600"/>
              </a:spcBef>
            </a:pPr>
            <a:r>
              <a:rPr lang="en-US" altLang="en-US" sz="2600">
                <a:latin typeface="Arial" panose="020B0604020202020204" pitchFamily="34" charset="0"/>
                <a:cs typeface="Arial" panose="020B0604020202020204" pitchFamily="34" charset="0"/>
              </a:rPr>
              <a:t>Hai nguồn phải phát ra hai sóng ánh sáng có cùng bước sóng.</a:t>
            </a:r>
          </a:p>
          <a:p>
            <a:pPr eaLnBrk="0" hangingPunct="0">
              <a:spcBef>
                <a:spcPts val="600"/>
              </a:spcBef>
            </a:pPr>
            <a:r>
              <a:rPr lang="en-US" altLang="en-US" sz="2600">
                <a:latin typeface="Arial" panose="020B0604020202020204" pitchFamily="34" charset="0"/>
                <a:cs typeface="Arial" panose="020B0604020202020204" pitchFamily="34" charset="0"/>
              </a:rPr>
              <a:t> Hiệu số pha dao động của hai nguồn phải không đổi theo thời gian</a:t>
            </a:r>
          </a:p>
        </p:txBody>
      </p:sp>
      <p:pic>
        <p:nvPicPr>
          <p:cNvPr id="9" name="Picture 8" descr="Surface chart&#10;&#10;Description automatically generated">
            <a:extLst>
              <a:ext uri="{FF2B5EF4-FFF2-40B4-BE49-F238E27FC236}">
                <a16:creationId xmlns:a16="http://schemas.microsoft.com/office/drawing/2014/main" id="{E5FBB88D-82F1-45EC-8810-B984C3631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2614613"/>
            <a:ext cx="6907226" cy="4233862"/>
          </a:xfrm>
          <a:prstGeom prst="rect">
            <a:avLst/>
          </a:prstGeom>
        </p:spPr>
      </p:pic>
      <p:sp>
        <p:nvSpPr>
          <p:cNvPr id="12" name="Object 21">
            <a:extLst>
              <a:ext uri="{FF2B5EF4-FFF2-40B4-BE49-F238E27FC236}">
                <a16:creationId xmlns:a16="http://schemas.microsoft.com/office/drawing/2014/main" id="{C4FCEC6A-70AC-4947-B567-2B2447551670}"/>
              </a:ext>
            </a:extLst>
          </p:cNvPr>
          <p:cNvSpPr txBox="1"/>
          <p:nvPr/>
        </p:nvSpPr>
        <p:spPr>
          <a:xfrm>
            <a:off x="8610600" y="5622542"/>
            <a:ext cx="2463800" cy="365125"/>
          </a:xfrm>
          <a:prstGeom prst="rect">
            <a:avLst/>
          </a:prstGeom>
        </p:spPr>
        <p:txBody>
          <a:bodyPr>
            <a:normAutofit lnSpcReduction="10000"/>
          </a:bodyPr>
          <a:lstStyle/>
          <a:p>
            <a:pPr/>
            <a:endParaRPr lang="en-US">
              <a:solidFill>
                <a:schemeClr val="tx1"/>
              </a:solidFill>
            </a:endParaRPr>
          </a:p>
        </p:txBody>
      </p:sp>
      <p:sp>
        <p:nvSpPr>
          <p:cNvPr id="16" name="TextBox 15">
            <a:extLst>
              <a:ext uri="{FF2B5EF4-FFF2-40B4-BE49-F238E27FC236}">
                <a16:creationId xmlns:a16="http://schemas.microsoft.com/office/drawing/2014/main" id="{6D9788CA-A069-44CE-B7A1-6FBA222660BD}"/>
              </a:ext>
            </a:extLst>
          </p:cNvPr>
          <p:cNvSpPr txBox="1"/>
          <p:nvPr/>
        </p:nvSpPr>
        <p:spPr>
          <a:xfrm>
            <a:off x="8553817" y="5520971"/>
            <a:ext cx="3537284" cy="1200329"/>
          </a:xfrm>
          <a:prstGeom prst="rect">
            <a:avLst/>
          </a:prstGeom>
          <a:noFill/>
        </p:spPr>
        <p:txBody>
          <a:bodyPr wrap="square">
            <a:spAutoFit/>
          </a:bodyPr>
          <a:lstStyle/>
          <a:p>
            <a:r>
              <a:rPr lang="en-US" altLang="en-US" sz="1800">
                <a:latin typeface="Arial" panose="020B0604020202020204" pitchFamily="34" charset="0"/>
                <a:cs typeface="Arial" panose="020B0604020202020204" pitchFamily="34" charset="0"/>
              </a:rPr>
              <a:t>Hai khe S1 , S2 đóng vai trò 2 nguồn thứ cấp có cùng bước sóng, hiệu số pha không đổi theo thời gian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4A579089-8983-4075-89D0-CC885ED63DDD}"/>
              </a:ext>
            </a:extLst>
          </p:cNvPr>
          <p:cNvSpPr txBox="1">
            <a:spLocks noChangeArrowheads="1"/>
          </p:cNvSpPr>
          <p:nvPr/>
        </p:nvSpPr>
        <p:spPr bwMode="auto">
          <a:xfrm>
            <a:off x="1738382" y="965854"/>
            <a:ext cx="890996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i="1">
                <a:solidFill>
                  <a:srgbClr val="0070C0"/>
                </a:solidFill>
                <a:cs typeface="Arial" panose="020B0604020202020204" pitchFamily="34" charset="0"/>
              </a:rPr>
              <a:t>Điều gì đã khiến các bong bóng xà phòng có màu sặc sỡ rất đẹp?</a:t>
            </a:r>
          </a:p>
        </p:txBody>
      </p:sp>
      <p:pic>
        <p:nvPicPr>
          <p:cNvPr id="7" name="Picture 14" descr="http://tmjpainandtreatment.com/wp-content/uploads/2014/09/little-man-with-red-question-mark.jpg">
            <a:hlinkClick r:id="rId2"/>
            <a:extLst>
              <a:ext uri="{FF2B5EF4-FFF2-40B4-BE49-F238E27FC236}">
                <a16:creationId xmlns:a16="http://schemas.microsoft.com/office/drawing/2014/main" id="{7C96BE08-D360-4353-8AAB-7006385860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90" y="6638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6">
            <a:extLst>
              <a:ext uri="{FF2B5EF4-FFF2-40B4-BE49-F238E27FC236}">
                <a16:creationId xmlns:a16="http://schemas.microsoft.com/office/drawing/2014/main" id="{0B85DBCE-30A9-4DC0-B5FC-91ABE73647C8}"/>
              </a:ext>
            </a:extLst>
          </p:cNvPr>
          <p:cNvGrpSpPr/>
          <p:nvPr/>
        </p:nvGrpSpPr>
        <p:grpSpPr>
          <a:xfrm>
            <a:off x="4310391" y="177103"/>
            <a:ext cx="3283628" cy="581082"/>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379AD907-C138-498B-A808-B28DCE5A36A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259DA940-6C7F-49DA-BAC6-B0357954B628}"/>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pic>
        <p:nvPicPr>
          <p:cNvPr id="11" name="Picture 10" descr="A picture containing object, bubble&#10;&#10;Description automatically generated">
            <a:extLst>
              <a:ext uri="{FF2B5EF4-FFF2-40B4-BE49-F238E27FC236}">
                <a16:creationId xmlns:a16="http://schemas.microsoft.com/office/drawing/2014/main" id="{B2099B7B-7EFE-4F65-8F1A-11EE0338F119}"/>
              </a:ext>
            </a:extLst>
          </p:cNvPr>
          <p:cNvPicPr>
            <a:picLocks noChangeAspect="1"/>
          </p:cNvPicPr>
          <p:nvPr/>
        </p:nvPicPr>
        <p:blipFill rotWithShape="1">
          <a:blip r:embed="rId4">
            <a:extLst>
              <a:ext uri="{28A0092B-C50C-407E-A947-70E740481C1C}">
                <a14:useLocalDpi xmlns:a14="http://schemas.microsoft.com/office/drawing/2010/main" val="0"/>
              </a:ext>
            </a:extLst>
          </a:blip>
          <a:srcRect l="-892" t="1114"/>
          <a:stretch/>
        </p:blipFill>
        <p:spPr>
          <a:xfrm>
            <a:off x="1701566" y="2209800"/>
            <a:ext cx="8494644" cy="4162867"/>
          </a:xfrm>
          <a:prstGeom prst="rect">
            <a:avLst/>
          </a:prstGeom>
          <a:ln>
            <a:noFill/>
          </a:ln>
          <a:effectLst>
            <a:softEdge rad="112500"/>
          </a:effectLst>
        </p:spPr>
      </p:pic>
    </p:spTree>
    <p:extLst>
      <p:ext uri="{BB962C8B-B14F-4D97-AF65-F5344CB8AC3E}">
        <p14:creationId xmlns:p14="http://schemas.microsoft.com/office/powerpoint/2010/main" val="185680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f37-00">
            <a:hlinkClick r:id="rId3" action="ppaction://hlinkfile"/>
            <a:extLst>
              <a:ext uri="{FF2B5EF4-FFF2-40B4-BE49-F238E27FC236}">
                <a16:creationId xmlns:a16="http://schemas.microsoft.com/office/drawing/2014/main" id="{BAB0EBE0-4B15-4C7C-9589-0D88D5415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281" y="617838"/>
            <a:ext cx="2874119" cy="2553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58E8F62-9A95-45D2-8F8B-866B71B0FCA4}"/>
              </a:ext>
            </a:extLst>
          </p:cNvPr>
          <p:cNvSpPr txBox="1"/>
          <p:nvPr>
            <p:custDataLst>
              <p:tags r:id="rId1"/>
            </p:custDataLst>
          </p:nvPr>
        </p:nvSpPr>
        <p:spPr bwMode="auto">
          <a:xfrm>
            <a:off x="1752600" y="41896"/>
            <a:ext cx="8346701" cy="612934"/>
          </a:xfrm>
          <a:prstGeom prst="roundRect">
            <a:avLst/>
          </a:prstGeom>
          <a:noFill/>
        </p:spPr>
        <p:txBody>
          <a:bodyPr wrap="square">
            <a:spAutoFit/>
          </a:bodyPr>
          <a:lstStyle/>
          <a:p>
            <a:pPr algn="ctr" eaLnBrk="0" hangingPunct="0"/>
            <a:r>
              <a:rPr lang="en-US" sz="3000" i="1" u="sng">
                <a:latin typeface="Times" pitchFamily="18" charset="0"/>
                <a:cs typeface="Times" pitchFamily="18" charset="0"/>
              </a:rPr>
              <a:t>Ví dụ về giao thoa ánh sáng trong thực tế</a:t>
            </a:r>
          </a:p>
        </p:txBody>
      </p:sp>
      <p:pic>
        <p:nvPicPr>
          <p:cNvPr id="7" name="Picture 6" descr="A picture containing object, bubble&#10;&#10;Description automatically generated">
            <a:extLst>
              <a:ext uri="{FF2B5EF4-FFF2-40B4-BE49-F238E27FC236}">
                <a16:creationId xmlns:a16="http://schemas.microsoft.com/office/drawing/2014/main" id="{D955F3E7-970E-4678-85F9-6ED68F473201}"/>
              </a:ext>
            </a:extLst>
          </p:cNvPr>
          <p:cNvPicPr>
            <a:picLocks noChangeAspect="1"/>
          </p:cNvPicPr>
          <p:nvPr/>
        </p:nvPicPr>
        <p:blipFill rotWithShape="1">
          <a:blip r:embed="rId5">
            <a:extLst>
              <a:ext uri="{28A0092B-C50C-407E-A947-70E740481C1C}">
                <a14:useLocalDpi xmlns:a14="http://schemas.microsoft.com/office/drawing/2010/main" val="0"/>
              </a:ext>
            </a:extLst>
          </a:blip>
          <a:srcRect l="22530" t="-262"/>
          <a:stretch/>
        </p:blipFill>
        <p:spPr>
          <a:xfrm>
            <a:off x="453683" y="654830"/>
            <a:ext cx="4016553" cy="2599137"/>
          </a:xfrm>
          <a:prstGeom prst="rect">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25B373B7-1DB0-43D4-A782-B68FC9D43E08}"/>
              </a:ext>
            </a:extLst>
          </p:cNvPr>
          <p:cNvPicPr>
            <a:picLocks noChangeAspect="1"/>
          </p:cNvPicPr>
          <p:nvPr/>
        </p:nvPicPr>
        <p:blipFill rotWithShape="1">
          <a:blip r:embed="rId6">
            <a:extLst>
              <a:ext uri="{28A0092B-C50C-407E-A947-70E740481C1C}">
                <a14:useLocalDpi xmlns:a14="http://schemas.microsoft.com/office/drawing/2010/main" val="0"/>
              </a:ext>
            </a:extLst>
          </a:blip>
          <a:srcRect t="46433"/>
          <a:stretch/>
        </p:blipFill>
        <p:spPr>
          <a:xfrm>
            <a:off x="453683" y="3321509"/>
            <a:ext cx="4016553" cy="2057542"/>
          </a:xfrm>
          <a:prstGeom prst="rect">
            <a:avLst/>
          </a:prstGeom>
        </p:spPr>
      </p:pic>
      <p:pic>
        <p:nvPicPr>
          <p:cNvPr id="10" name="Picture 9" descr="Diagram&#10;&#10;Description automatically generated">
            <a:extLst>
              <a:ext uri="{FF2B5EF4-FFF2-40B4-BE49-F238E27FC236}">
                <a16:creationId xmlns:a16="http://schemas.microsoft.com/office/drawing/2014/main" id="{2A026C60-975C-4503-8D35-A11421380048}"/>
              </a:ext>
            </a:extLst>
          </p:cNvPr>
          <p:cNvPicPr>
            <a:picLocks noChangeAspect="1"/>
          </p:cNvPicPr>
          <p:nvPr/>
        </p:nvPicPr>
        <p:blipFill rotWithShape="1">
          <a:blip r:embed="rId6">
            <a:extLst>
              <a:ext uri="{28A0092B-C50C-407E-A947-70E740481C1C}">
                <a14:useLocalDpi xmlns:a14="http://schemas.microsoft.com/office/drawing/2010/main" val="0"/>
              </a:ext>
            </a:extLst>
          </a:blip>
          <a:srcRect r="30802" b="53214"/>
          <a:stretch/>
        </p:blipFill>
        <p:spPr>
          <a:xfrm>
            <a:off x="7556604" y="613771"/>
            <a:ext cx="3347148" cy="2340178"/>
          </a:xfrm>
          <a:prstGeom prst="rect">
            <a:avLst/>
          </a:prstGeom>
          <a:ln>
            <a:noFill/>
          </a:ln>
          <a:effectLst>
            <a:softEdge rad="112500"/>
          </a:effectLst>
        </p:spPr>
      </p:pic>
      <p:sp>
        <p:nvSpPr>
          <p:cNvPr id="13" name="TextBox 12">
            <a:extLst>
              <a:ext uri="{FF2B5EF4-FFF2-40B4-BE49-F238E27FC236}">
                <a16:creationId xmlns:a16="http://schemas.microsoft.com/office/drawing/2014/main" id="{FFD554A6-822B-47C9-8D3B-C263543A8B1C}"/>
              </a:ext>
            </a:extLst>
          </p:cNvPr>
          <p:cNvSpPr txBox="1"/>
          <p:nvPr/>
        </p:nvSpPr>
        <p:spPr>
          <a:xfrm>
            <a:off x="885603" y="6367590"/>
            <a:ext cx="10018149" cy="477054"/>
          </a:xfrm>
          <a:prstGeom prst="rect">
            <a:avLst/>
          </a:prstGeom>
          <a:noFill/>
        </p:spPr>
        <p:txBody>
          <a:bodyPr wrap="square">
            <a:spAutoFit/>
          </a:bodyPr>
          <a:lstStyle/>
          <a:p>
            <a:pPr algn="ctr"/>
            <a:r>
              <a:rPr lang="en-US" altLang="en-US" sz="2500">
                <a:latin typeface="Arial" panose="020B0604020202020204" pitchFamily="34" charset="0"/>
                <a:cs typeface="Arial" panose="020B0604020202020204" pitchFamily="34" charset="0"/>
              </a:rPr>
              <a:t>Màu sắc nhìn thấy tùy vào bề dày của lớp màng xà phòng</a:t>
            </a:r>
            <a:endParaRPr lang="en-US" sz="2500"/>
          </a:p>
        </p:txBody>
      </p:sp>
      <p:sp>
        <p:nvSpPr>
          <p:cNvPr id="14" name="TextBox 13">
            <a:extLst>
              <a:ext uri="{FF2B5EF4-FFF2-40B4-BE49-F238E27FC236}">
                <a16:creationId xmlns:a16="http://schemas.microsoft.com/office/drawing/2014/main" id="{C314CA02-F56E-476D-88FA-1CBC35327651}"/>
              </a:ext>
            </a:extLst>
          </p:cNvPr>
          <p:cNvSpPr txBox="1"/>
          <p:nvPr/>
        </p:nvSpPr>
        <p:spPr>
          <a:xfrm>
            <a:off x="453683" y="5662056"/>
            <a:ext cx="11012558" cy="738664"/>
          </a:xfrm>
          <a:prstGeom prst="rect">
            <a:avLst/>
          </a:prstGeom>
          <a:noFill/>
        </p:spPr>
        <p:txBody>
          <a:bodyPr wrap="square">
            <a:spAutoFit/>
          </a:bodyPr>
          <a:lstStyle/>
          <a:p>
            <a:pPr algn="ctr"/>
            <a:r>
              <a:rPr lang="en-US" altLang="en-US" sz="2100">
                <a:latin typeface="Arial" panose="020B0604020202020204" pitchFamily="34" charset="0"/>
                <a:cs typeface="Arial" panose="020B0604020202020204" pitchFamily="34" charset="0"/>
              </a:rPr>
              <a:t>Các vân màu sặc sỡ trên bong bóng xà phòng là do sự giao thoa của ánh sáng mặt trời (ánh sáng trắng) trên màng mỏng xà phòng (</a:t>
            </a:r>
            <a:r>
              <a:rPr lang="en-US" altLang="en-US" sz="2100" b="1" i="1">
                <a:solidFill>
                  <a:srgbClr val="FF0000"/>
                </a:solidFill>
                <a:latin typeface="Arial" panose="020B0604020202020204" pitchFamily="34" charset="0"/>
                <a:cs typeface="Arial" panose="020B0604020202020204" pitchFamily="34" charset="0"/>
              </a:rPr>
              <a:t>hiện tượng giao thoa trên màng mỏng</a:t>
            </a:r>
            <a:r>
              <a:rPr lang="en-US" altLang="en-US" sz="2100">
                <a:latin typeface="Arial" panose="020B06040202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38605F74-9E07-4EC0-97D3-97DE27F65547}"/>
              </a:ext>
            </a:extLst>
          </p:cNvPr>
          <p:cNvGrpSpPr/>
          <p:nvPr/>
        </p:nvGrpSpPr>
        <p:grpSpPr>
          <a:xfrm>
            <a:off x="4822590" y="3293331"/>
            <a:ext cx="6433516" cy="2452734"/>
            <a:chOff x="4822590" y="3293331"/>
            <a:chExt cx="6433516" cy="2452734"/>
          </a:xfrm>
        </p:grpSpPr>
        <p:pic>
          <p:nvPicPr>
            <p:cNvPr id="12" name="Picture 11">
              <a:extLst>
                <a:ext uri="{FF2B5EF4-FFF2-40B4-BE49-F238E27FC236}">
                  <a16:creationId xmlns:a16="http://schemas.microsoft.com/office/drawing/2014/main" id="{A793F0DC-AC78-4172-BEFC-45C19252BE10}"/>
                </a:ext>
              </a:extLst>
            </p:cNvPr>
            <p:cNvPicPr>
              <a:picLocks noChangeAspect="1"/>
            </p:cNvPicPr>
            <p:nvPr/>
          </p:nvPicPr>
          <p:blipFill rotWithShape="1">
            <a:blip r:embed="rId7"/>
            <a:srcRect l="8620" t="48666" r="46001" b="18796"/>
            <a:stretch/>
          </p:blipFill>
          <p:spPr>
            <a:xfrm>
              <a:off x="4822590" y="3293331"/>
              <a:ext cx="6081162" cy="2452734"/>
            </a:xfrm>
            <a:prstGeom prst="rect">
              <a:avLst/>
            </a:prstGeom>
          </p:spPr>
        </p:pic>
        <p:sp>
          <p:nvSpPr>
            <p:cNvPr id="15" name="TextBox 14">
              <a:extLst>
                <a:ext uri="{FF2B5EF4-FFF2-40B4-BE49-F238E27FC236}">
                  <a16:creationId xmlns:a16="http://schemas.microsoft.com/office/drawing/2014/main" id="{8F684B19-1E6A-4D20-90D6-F0FD320BE227}"/>
                </a:ext>
              </a:extLst>
            </p:cNvPr>
            <p:cNvSpPr txBox="1"/>
            <p:nvPr/>
          </p:nvSpPr>
          <p:spPr>
            <a:xfrm>
              <a:off x="7240246" y="5406269"/>
              <a:ext cx="755583" cy="307777"/>
            </a:xfrm>
            <a:prstGeom prst="rect">
              <a:avLst/>
            </a:prstGeom>
            <a:solidFill>
              <a:schemeClr val="bg1"/>
            </a:solidFill>
          </p:spPr>
          <p:txBody>
            <a:bodyPr wrap="square">
              <a:spAutoFit/>
            </a:bodyPr>
            <a:lstStyle/>
            <a:p>
              <a:r>
                <a:rPr lang="en-US" altLang="en-US" sz="1400" b="1">
                  <a:latin typeface="Times New Roman" panose="02020603050405020304" pitchFamily="18" charset="0"/>
                  <a:cs typeface="Times New Roman" panose="02020603050405020304" pitchFamily="18" charset="0"/>
                </a:rPr>
                <a:t>Bề dày</a:t>
              </a:r>
              <a:endParaRPr lang="en-US" sz="1400" b="1">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46FD56D-DE1D-41A9-948A-D53C8A267028}"/>
                </a:ext>
              </a:extLst>
            </p:cNvPr>
            <p:cNvSpPr txBox="1"/>
            <p:nvPr/>
          </p:nvSpPr>
          <p:spPr>
            <a:xfrm>
              <a:off x="4822590" y="5261850"/>
              <a:ext cx="755583" cy="307777"/>
            </a:xfrm>
            <a:prstGeom prst="rect">
              <a:avLst/>
            </a:prstGeom>
            <a:solidFill>
              <a:schemeClr val="bg1"/>
            </a:solidFill>
          </p:spPr>
          <p:txBody>
            <a:bodyPr wrap="square">
              <a:spAutoFit/>
            </a:bodyPr>
            <a:lstStyle/>
            <a:p>
              <a:r>
                <a:rPr lang="en-US" altLang="en-US" sz="1400" b="1">
                  <a:latin typeface="Times New Roman" panose="02020603050405020304" pitchFamily="18" charset="0"/>
                  <a:cs typeface="Times New Roman" panose="02020603050405020304" pitchFamily="18" charset="0"/>
                </a:rPr>
                <a:t>0</a:t>
              </a:r>
              <a:endParaRPr lang="en-US" sz="14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B0F5B6C-2D17-4A6F-8392-2EADA45D5480}"/>
                </a:ext>
              </a:extLst>
            </p:cNvPr>
            <p:cNvSpPr txBox="1"/>
            <p:nvPr/>
          </p:nvSpPr>
          <p:spPr>
            <a:xfrm>
              <a:off x="10229109" y="5243249"/>
              <a:ext cx="1026997" cy="307777"/>
            </a:xfrm>
            <a:prstGeom prst="rect">
              <a:avLst/>
            </a:prstGeom>
            <a:solidFill>
              <a:schemeClr val="bg1"/>
            </a:solidFill>
          </p:spPr>
          <p:txBody>
            <a:bodyPr wrap="square">
              <a:spAutoFit/>
            </a:bodyPr>
            <a:lstStyle/>
            <a:p>
              <a:r>
                <a:rPr lang="en-US" altLang="en-US" sz="1400" b="1">
                  <a:latin typeface="Times New Roman" panose="02020603050405020304" pitchFamily="18" charset="0"/>
                  <a:cs typeface="Times New Roman" panose="02020603050405020304" pitchFamily="18" charset="0"/>
                </a:rPr>
                <a:t>1500nm</a:t>
              </a:r>
              <a:endParaRPr lang="en-US" sz="14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9511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D25F5809-1C5C-426D-AFA8-68167246C172}"/>
              </a:ext>
            </a:extLst>
          </p:cNvPr>
          <p:cNvGrpSpPr/>
          <p:nvPr/>
        </p:nvGrpSpPr>
        <p:grpSpPr>
          <a:xfrm>
            <a:off x="4426001" y="132070"/>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71FE7771-E001-47AC-87E6-33431EF6459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AD8AC32-A736-46C9-BFA9-7A15246B0CE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2" descr="http://www.test.e1t.in/wp-content/uploads/2014/08/is2.png">
            <a:hlinkClick r:id="rId2"/>
            <a:extLst>
              <a:ext uri="{FF2B5EF4-FFF2-40B4-BE49-F238E27FC236}">
                <a16:creationId xmlns:a16="http://schemas.microsoft.com/office/drawing/2014/main" id="{1EF700B1-E256-49BC-9C9E-4CD7BB648F44}"/>
              </a:ext>
            </a:extLst>
          </p:cNvPr>
          <p:cNvPicPr>
            <a:picLocks noChangeAspect="1" noChangeArrowheads="1"/>
          </p:cNvPicPr>
          <p:nvPr/>
        </p:nvPicPr>
        <p:blipFill>
          <a:blip r:embed="rId3" cstate="print"/>
          <a:srcRect/>
          <a:stretch>
            <a:fillRect/>
          </a:stretch>
        </p:blipFill>
        <p:spPr bwMode="auto">
          <a:xfrm>
            <a:off x="22123" y="422611"/>
            <a:ext cx="1192260" cy="1326942"/>
          </a:xfrm>
          <a:prstGeom prst="rect">
            <a:avLst/>
          </a:prstGeom>
          <a:noFill/>
        </p:spPr>
      </p:pic>
      <p:pic>
        <p:nvPicPr>
          <p:cNvPr id="14" name="Picture 5" descr="empty-blue-rectangle">
            <a:extLst>
              <a:ext uri="{FF2B5EF4-FFF2-40B4-BE49-F238E27FC236}">
                <a16:creationId xmlns:a16="http://schemas.microsoft.com/office/drawing/2014/main" id="{63B6021A-63D0-4DB4-A1E8-310E77A5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383" y="894270"/>
            <a:ext cx="10194843" cy="38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a:extLst>
              <a:ext uri="{FF2B5EF4-FFF2-40B4-BE49-F238E27FC236}">
                <a16:creationId xmlns:a16="http://schemas.microsoft.com/office/drawing/2014/main" id="{EA458DC7-11CD-479F-88F6-51E2B10E5D63}"/>
              </a:ext>
            </a:extLst>
          </p:cNvPr>
          <p:cNvSpPr txBox="1">
            <a:spLocks noChangeArrowheads="1"/>
          </p:cNvSpPr>
          <p:nvPr/>
        </p:nvSpPr>
        <p:spPr bwMode="auto">
          <a:xfrm>
            <a:off x="2209800" y="1086082"/>
            <a:ext cx="75632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latin typeface="Arial" panose="020B0604020202020204" pitchFamily="34" charset="0"/>
                <a:cs typeface="Arial" panose="020B0604020202020204" pitchFamily="34" charset="0"/>
              </a:rPr>
              <a:t>Câu 1: Công thức để tính khoảng vân là:</a:t>
            </a:r>
          </a:p>
          <a:p>
            <a:endParaRPr lang="en-US" altLang="en-US" sz="3200">
              <a:latin typeface="Arial" panose="020B0604020202020204" pitchFamily="34" charset="0"/>
              <a:cs typeface="Arial" panose="020B0604020202020204" pitchFamily="34" charset="0"/>
            </a:endParaRPr>
          </a:p>
          <a:p>
            <a:r>
              <a:rPr lang="en-US" altLang="en-US" sz="3200">
                <a:latin typeface="Arial" panose="020B0604020202020204" pitchFamily="34" charset="0"/>
                <a:cs typeface="Arial" panose="020B0604020202020204" pitchFamily="34" charset="0"/>
              </a:rPr>
              <a:t>A.                                 C .</a:t>
            </a:r>
          </a:p>
          <a:p>
            <a:endParaRPr lang="en-US" altLang="en-US" sz="3200">
              <a:latin typeface="Arial" panose="020B0604020202020204" pitchFamily="34" charset="0"/>
              <a:cs typeface="Arial" panose="020B0604020202020204" pitchFamily="34" charset="0"/>
            </a:endParaRPr>
          </a:p>
          <a:p>
            <a:r>
              <a:rPr lang="en-US" altLang="en-US" sz="3200">
                <a:latin typeface="Arial" panose="020B0604020202020204" pitchFamily="34" charset="0"/>
                <a:cs typeface="Arial" panose="020B0604020202020204" pitchFamily="34" charset="0"/>
              </a:rPr>
              <a:t>B.                                 D.</a:t>
            </a:r>
          </a:p>
          <a:p>
            <a:endParaRPr lang="en-US" altLang="en-US" sz="3200">
              <a:latin typeface="Arial" panose="020B0604020202020204" pitchFamily="34" charset="0"/>
              <a:cs typeface="Arial" panose="020B0604020202020204" pitchFamily="34" charset="0"/>
            </a:endParaRPr>
          </a:p>
          <a:p>
            <a:endParaRPr lang="en-US" altLang="en-US" sz="3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Object 14">
                <a:extLst>
                  <a:ext uri="{FF2B5EF4-FFF2-40B4-BE49-F238E27FC236}">
                    <a16:creationId xmlns:a16="http://schemas.microsoft.com/office/drawing/2014/main" id="{68639F0A-9BB7-4467-A728-CAEBC5A458D2}"/>
                  </a:ext>
                </a:extLst>
              </p:cNvPr>
              <p:cNvSpPr txBox="1"/>
              <p:nvPr/>
            </p:nvSpPr>
            <p:spPr bwMode="auto">
              <a:xfrm>
                <a:off x="2861356" y="2898314"/>
                <a:ext cx="1551781" cy="90646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a:solidFill>
                            <a:srgbClr val="000000"/>
                          </a:solidFill>
                          <a:latin typeface="Cambria Math" panose="02040503050406030204" pitchFamily="18" charset="0"/>
                        </a:rPr>
                        <m:t>𝑖</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𝐷</m:t>
                          </m:r>
                          <m:r>
                            <a:rPr lang="en-US" sz="3000" i="1">
                              <a:solidFill>
                                <a:srgbClr val="000000"/>
                              </a:solidFill>
                              <a:latin typeface="Cambria Math" panose="02040503050406030204" pitchFamily="18" charset="0"/>
                            </a:rPr>
                            <m:t>𝜆</m:t>
                          </m:r>
                        </m:num>
                        <m:den>
                          <m:r>
                            <a:rPr lang="en-US" sz="3000" i="1">
                              <a:solidFill>
                                <a:srgbClr val="000000"/>
                              </a:solidFill>
                              <a:latin typeface="Cambria Math" panose="02040503050406030204" pitchFamily="18" charset="0"/>
                            </a:rPr>
                            <m:t>𝑎</m:t>
                          </m:r>
                        </m:den>
                      </m:f>
                    </m:oMath>
                  </m:oMathPara>
                </a14:m>
                <a:endParaRPr lang="en-US" sz="3000"/>
              </a:p>
            </p:txBody>
          </p:sp>
        </mc:Choice>
        <mc:Fallback xmlns="">
          <p:sp>
            <p:nvSpPr>
              <p:cNvPr id="10" name="Object 14">
                <a:extLst>
                  <a:ext uri="{FF2B5EF4-FFF2-40B4-BE49-F238E27FC236}">
                    <a16:creationId xmlns:a16="http://schemas.microsoft.com/office/drawing/2014/main" id="{68639F0A-9BB7-4467-A728-CAEBC5A458D2}"/>
                  </a:ext>
                </a:extLst>
              </p:cNvPr>
              <p:cNvSpPr txBox="1">
                <a:spLocks noRot="1" noChangeAspect="1" noMove="1" noResize="1" noEditPoints="1" noAdjustHandles="1" noChangeArrowheads="1" noChangeShapeType="1" noTextEdit="1"/>
              </p:cNvSpPr>
              <p:nvPr/>
            </p:nvSpPr>
            <p:spPr bwMode="auto">
              <a:xfrm>
                <a:off x="2861356" y="2898314"/>
                <a:ext cx="1551781" cy="906462"/>
              </a:xfrm>
              <a:prstGeom prst="rect">
                <a:avLst/>
              </a:prstGeom>
              <a:blipFill>
                <a:blip r:embed="rId5"/>
                <a:stretch>
                  <a:fillRect b="-134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15">
                <a:extLst>
                  <a:ext uri="{FF2B5EF4-FFF2-40B4-BE49-F238E27FC236}">
                    <a16:creationId xmlns:a16="http://schemas.microsoft.com/office/drawing/2014/main" id="{258FFEF4-4DBF-4808-978E-448460BABDCC}"/>
                  </a:ext>
                </a:extLst>
              </p:cNvPr>
              <p:cNvSpPr txBox="1"/>
              <p:nvPr/>
            </p:nvSpPr>
            <p:spPr bwMode="auto">
              <a:xfrm>
                <a:off x="6905738" y="1831246"/>
                <a:ext cx="1497013" cy="9493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a:solidFill>
                            <a:srgbClr val="000000"/>
                          </a:solidFill>
                          <a:latin typeface="Cambria Math" panose="02040503050406030204" pitchFamily="18" charset="0"/>
                        </a:rPr>
                        <m:t>𝑖</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𝑎</m:t>
                          </m:r>
                          <m:r>
                            <a:rPr lang="en-US" sz="3000" i="1">
                              <a:solidFill>
                                <a:srgbClr val="000000"/>
                              </a:solidFill>
                              <a:latin typeface="Cambria Math" panose="02040503050406030204" pitchFamily="18" charset="0"/>
                            </a:rPr>
                            <m:t>𝜆</m:t>
                          </m:r>
                        </m:num>
                        <m:den>
                          <m:r>
                            <a:rPr lang="en-US" sz="3000" i="1">
                              <a:solidFill>
                                <a:srgbClr val="000000"/>
                              </a:solidFill>
                              <a:latin typeface="Cambria Math" panose="02040503050406030204" pitchFamily="18" charset="0"/>
                            </a:rPr>
                            <m:t>𝐷</m:t>
                          </m:r>
                        </m:den>
                      </m:f>
                    </m:oMath>
                  </m:oMathPara>
                </a14:m>
                <a:endParaRPr lang="en-US" sz="3000"/>
              </a:p>
            </p:txBody>
          </p:sp>
        </mc:Choice>
        <mc:Fallback xmlns="">
          <p:sp>
            <p:nvSpPr>
              <p:cNvPr id="11" name="Object 15">
                <a:extLst>
                  <a:ext uri="{FF2B5EF4-FFF2-40B4-BE49-F238E27FC236}">
                    <a16:creationId xmlns:a16="http://schemas.microsoft.com/office/drawing/2014/main" id="{258FFEF4-4DBF-4808-978E-448460BABDCC}"/>
                  </a:ext>
                </a:extLst>
              </p:cNvPr>
              <p:cNvSpPr txBox="1">
                <a:spLocks noRot="1" noChangeAspect="1" noMove="1" noResize="1" noEditPoints="1" noAdjustHandles="1" noChangeArrowheads="1" noChangeShapeType="1" noTextEdit="1"/>
              </p:cNvSpPr>
              <p:nvPr/>
            </p:nvSpPr>
            <p:spPr bwMode="auto">
              <a:xfrm>
                <a:off x="6905738" y="1831246"/>
                <a:ext cx="1497013" cy="949325"/>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Object 16">
                <a:extLst>
                  <a:ext uri="{FF2B5EF4-FFF2-40B4-BE49-F238E27FC236}">
                    <a16:creationId xmlns:a16="http://schemas.microsoft.com/office/drawing/2014/main" id="{BFEC2085-F5D5-4B5F-91BA-608F9673F8C7}"/>
                  </a:ext>
                </a:extLst>
              </p:cNvPr>
              <p:cNvSpPr txBox="1"/>
              <p:nvPr/>
            </p:nvSpPr>
            <p:spPr bwMode="auto">
              <a:xfrm>
                <a:off x="2785157" y="1841040"/>
                <a:ext cx="1752600" cy="104933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a:solidFill>
                            <a:srgbClr val="000000"/>
                          </a:solidFill>
                          <a:latin typeface="Cambria Math" panose="02040503050406030204" pitchFamily="18" charset="0"/>
                        </a:rPr>
                        <m:t>𝑖</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𝑎𝐷</m:t>
                          </m:r>
                        </m:num>
                        <m:den>
                          <m:r>
                            <a:rPr lang="en-US" sz="3000" i="1">
                              <a:solidFill>
                                <a:srgbClr val="000000"/>
                              </a:solidFill>
                              <a:latin typeface="Cambria Math" panose="02040503050406030204" pitchFamily="18" charset="0"/>
                            </a:rPr>
                            <m:t>𝜆</m:t>
                          </m:r>
                        </m:den>
                      </m:f>
                    </m:oMath>
                  </m:oMathPara>
                </a14:m>
                <a:endParaRPr lang="en-US" sz="3000"/>
              </a:p>
            </p:txBody>
          </p:sp>
        </mc:Choice>
        <mc:Fallback xmlns="">
          <p:sp>
            <p:nvSpPr>
              <p:cNvPr id="12" name="Object 16">
                <a:extLst>
                  <a:ext uri="{FF2B5EF4-FFF2-40B4-BE49-F238E27FC236}">
                    <a16:creationId xmlns:a16="http://schemas.microsoft.com/office/drawing/2014/main" id="{BFEC2085-F5D5-4B5F-91BA-608F9673F8C7}"/>
                  </a:ext>
                </a:extLst>
              </p:cNvPr>
              <p:cNvSpPr txBox="1">
                <a:spLocks noRot="1" noChangeAspect="1" noMove="1" noResize="1" noEditPoints="1" noAdjustHandles="1" noChangeArrowheads="1" noChangeShapeType="1" noTextEdit="1"/>
              </p:cNvSpPr>
              <p:nvPr/>
            </p:nvSpPr>
            <p:spPr bwMode="auto">
              <a:xfrm>
                <a:off x="2785157" y="1841040"/>
                <a:ext cx="1752600" cy="1049337"/>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bject 17">
                <a:extLst>
                  <a:ext uri="{FF2B5EF4-FFF2-40B4-BE49-F238E27FC236}">
                    <a16:creationId xmlns:a16="http://schemas.microsoft.com/office/drawing/2014/main" id="{31E58F39-E04F-4873-B4B7-0A30AE1FF69A}"/>
                  </a:ext>
                </a:extLst>
              </p:cNvPr>
              <p:cNvSpPr txBox="1"/>
              <p:nvPr/>
            </p:nvSpPr>
            <p:spPr bwMode="auto">
              <a:xfrm>
                <a:off x="7002974" y="2855797"/>
                <a:ext cx="1551781" cy="90487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a:solidFill>
                            <a:srgbClr val="000000"/>
                          </a:solidFill>
                          <a:latin typeface="Cambria Math" panose="02040503050406030204" pitchFamily="18" charset="0"/>
                        </a:rPr>
                        <m:t>𝑖</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𝑎</m:t>
                          </m:r>
                        </m:num>
                        <m:den>
                          <m:r>
                            <a:rPr lang="en-US" sz="3000" i="1">
                              <a:solidFill>
                                <a:srgbClr val="000000"/>
                              </a:solidFill>
                              <a:latin typeface="Cambria Math" panose="02040503050406030204" pitchFamily="18" charset="0"/>
                            </a:rPr>
                            <m:t>𝐷</m:t>
                          </m:r>
                          <m:r>
                            <a:rPr lang="en-US" sz="3000" i="1">
                              <a:solidFill>
                                <a:srgbClr val="000000"/>
                              </a:solidFill>
                              <a:latin typeface="Cambria Math" panose="02040503050406030204" pitchFamily="18" charset="0"/>
                            </a:rPr>
                            <m:t>𝜆</m:t>
                          </m:r>
                        </m:den>
                      </m:f>
                    </m:oMath>
                  </m:oMathPara>
                </a14:m>
                <a:endParaRPr lang="en-US" sz="3000"/>
              </a:p>
            </p:txBody>
          </p:sp>
        </mc:Choice>
        <mc:Fallback xmlns="">
          <p:sp>
            <p:nvSpPr>
              <p:cNvPr id="13" name="Object 17">
                <a:extLst>
                  <a:ext uri="{FF2B5EF4-FFF2-40B4-BE49-F238E27FC236}">
                    <a16:creationId xmlns:a16="http://schemas.microsoft.com/office/drawing/2014/main" id="{31E58F39-E04F-4873-B4B7-0A30AE1FF69A}"/>
                  </a:ext>
                </a:extLst>
              </p:cNvPr>
              <p:cNvSpPr txBox="1">
                <a:spLocks noRot="1" noChangeAspect="1" noMove="1" noResize="1" noEditPoints="1" noAdjustHandles="1" noChangeArrowheads="1" noChangeShapeType="1" noTextEdit="1"/>
              </p:cNvSpPr>
              <p:nvPr/>
            </p:nvSpPr>
            <p:spPr bwMode="auto">
              <a:xfrm>
                <a:off x="7002974" y="2855797"/>
                <a:ext cx="1551781" cy="904875"/>
              </a:xfrm>
              <a:prstGeom prst="rect">
                <a:avLst/>
              </a:prstGeom>
              <a:blipFill>
                <a:blip r:embed="rId8"/>
                <a:stretch>
                  <a:fillRect/>
                </a:stretch>
              </a:blipFill>
              <a:ln>
                <a:noFill/>
              </a:ln>
              <a:effectLst/>
            </p:spPr>
            <p:txBody>
              <a:bodyPr/>
              <a:lstStyle/>
              <a:p>
                <a:r>
                  <a:rPr lang="en-US">
                    <a:noFill/>
                  </a:rPr>
                  <a:t> </a:t>
                </a:r>
              </a:p>
            </p:txBody>
          </p:sp>
        </mc:Fallback>
      </mc:AlternateContent>
      <p:sp>
        <p:nvSpPr>
          <p:cNvPr id="15" name="Oval 18">
            <a:extLst>
              <a:ext uri="{FF2B5EF4-FFF2-40B4-BE49-F238E27FC236}">
                <a16:creationId xmlns:a16="http://schemas.microsoft.com/office/drawing/2014/main" id="{A7D0DA17-125E-4A80-86CC-FB26FD3B9007}"/>
              </a:ext>
            </a:extLst>
          </p:cNvPr>
          <p:cNvSpPr>
            <a:spLocks noChangeArrowheads="1"/>
          </p:cNvSpPr>
          <p:nvPr/>
        </p:nvSpPr>
        <p:spPr bwMode="auto">
          <a:xfrm>
            <a:off x="2089144" y="3041534"/>
            <a:ext cx="609600" cy="616066"/>
          </a:xfrm>
          <a:prstGeom prst="ellipse">
            <a:avLst/>
          </a:prstGeom>
          <a:noFill/>
          <a:ln w="9525">
            <a:solidFill>
              <a:srgbClr val="C00000"/>
            </a:solidFill>
            <a:round/>
            <a:headEnd/>
            <a:tailEnd/>
          </a:ln>
          <a:effectLst/>
        </p:spPr>
        <p:txBody>
          <a:bodyPr wrap="none" anchor="ctr"/>
          <a:lstStyle/>
          <a:p>
            <a:endParaRPr lang="en-US"/>
          </a:p>
        </p:txBody>
      </p:sp>
    </p:spTree>
    <p:extLst>
      <p:ext uri="{BB962C8B-B14F-4D97-AF65-F5344CB8AC3E}">
        <p14:creationId xmlns:p14="http://schemas.microsoft.com/office/powerpoint/2010/main" val="29831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D25F5809-1C5C-426D-AFA8-68167246C172}"/>
              </a:ext>
            </a:extLst>
          </p:cNvPr>
          <p:cNvGrpSpPr/>
          <p:nvPr/>
        </p:nvGrpSpPr>
        <p:grpSpPr>
          <a:xfrm>
            <a:off x="4426001" y="132070"/>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71FE7771-E001-47AC-87E6-33431EF6459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AD8AC32-A736-46C9-BFA9-7A15246B0CE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2" descr="http://www.test.e1t.in/wp-content/uploads/2014/08/is2.png">
            <a:hlinkClick r:id="rId2"/>
            <a:extLst>
              <a:ext uri="{FF2B5EF4-FFF2-40B4-BE49-F238E27FC236}">
                <a16:creationId xmlns:a16="http://schemas.microsoft.com/office/drawing/2014/main" id="{1EF700B1-E256-49BC-9C9E-4CD7BB648F44}"/>
              </a:ext>
            </a:extLst>
          </p:cNvPr>
          <p:cNvPicPr>
            <a:picLocks noChangeAspect="1" noChangeArrowheads="1"/>
          </p:cNvPicPr>
          <p:nvPr/>
        </p:nvPicPr>
        <p:blipFill>
          <a:blip r:embed="rId3" cstate="print"/>
          <a:srcRect/>
          <a:stretch>
            <a:fillRect/>
          </a:stretch>
        </p:blipFill>
        <p:spPr bwMode="auto">
          <a:xfrm>
            <a:off x="22123" y="422611"/>
            <a:ext cx="1192260" cy="1326942"/>
          </a:xfrm>
          <a:prstGeom prst="rect">
            <a:avLst/>
          </a:prstGeom>
          <a:noFill/>
        </p:spPr>
      </p:pic>
      <p:pic>
        <p:nvPicPr>
          <p:cNvPr id="14" name="Picture 5" descr="empty-blue-rectangle">
            <a:extLst>
              <a:ext uri="{FF2B5EF4-FFF2-40B4-BE49-F238E27FC236}">
                <a16:creationId xmlns:a16="http://schemas.microsoft.com/office/drawing/2014/main" id="{63B6021A-63D0-4DB4-A1E8-310E77A5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383" y="894270"/>
            <a:ext cx="10194843" cy="38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a:extLst>
              <a:ext uri="{FF2B5EF4-FFF2-40B4-BE49-F238E27FC236}">
                <a16:creationId xmlns:a16="http://schemas.microsoft.com/office/drawing/2014/main" id="{785E3E28-9719-4EA6-905D-789ED8099027}"/>
              </a:ext>
            </a:extLst>
          </p:cNvPr>
          <p:cNvSpPr txBox="1">
            <a:spLocks noChangeArrowheads="1"/>
          </p:cNvSpPr>
          <p:nvPr/>
        </p:nvSpPr>
        <p:spPr bwMode="auto">
          <a:xfrm>
            <a:off x="1947267" y="1156444"/>
            <a:ext cx="829746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latin typeface="Arial" panose="020B0604020202020204" pitchFamily="34" charset="0"/>
                <a:cs typeface="Arial" panose="020B0604020202020204" pitchFamily="34" charset="0"/>
              </a:rPr>
              <a:t>Câu 2: Ánh sáng màu vàng của natri có buớc sóng</a:t>
            </a:r>
          </a:p>
          <a:p>
            <a:r>
              <a:rPr lang="en-US" altLang="en-US" sz="2800">
                <a:latin typeface="Arial" panose="020B0604020202020204" pitchFamily="34" charset="0"/>
                <a:cs typeface="Arial" panose="020B0604020202020204" pitchFamily="34" charset="0"/>
              </a:rPr>
              <a:t> bằng:</a:t>
            </a:r>
          </a:p>
          <a:p>
            <a:endParaRPr lang="en-US" altLang="en-US" sz="2800">
              <a:latin typeface="Arial" panose="020B0604020202020204" pitchFamily="34" charset="0"/>
              <a:cs typeface="Arial" panose="020B0604020202020204" pitchFamily="34" charset="0"/>
            </a:endParaRPr>
          </a:p>
          <a:p>
            <a:r>
              <a:rPr lang="en-US" altLang="en-US" sz="2800">
                <a:latin typeface="Arial" panose="020B0604020202020204" pitchFamily="34" charset="0"/>
                <a:cs typeface="Arial" panose="020B0604020202020204" pitchFamily="34" charset="0"/>
              </a:rPr>
              <a:t>A. 0,589 mm                              C.  0,589 </a:t>
            </a:r>
          </a:p>
          <a:p>
            <a:endParaRPr lang="en-US" altLang="en-US" sz="2800">
              <a:latin typeface="Arial" panose="020B0604020202020204" pitchFamily="34" charset="0"/>
              <a:cs typeface="Arial" panose="020B0604020202020204" pitchFamily="34" charset="0"/>
            </a:endParaRPr>
          </a:p>
          <a:p>
            <a:r>
              <a:rPr lang="en-US" altLang="en-US" sz="2800">
                <a:latin typeface="Arial" panose="020B0604020202020204" pitchFamily="34" charset="0"/>
                <a:cs typeface="Arial" panose="020B0604020202020204" pitchFamily="34" charset="0"/>
              </a:rPr>
              <a:t>B. 0,589 nm                                D. 0,589 pm</a:t>
            </a:r>
          </a:p>
          <a:p>
            <a:endParaRPr lang="en-US" altLang="en-US" sz="2800">
              <a:latin typeface="Arial" panose="020B0604020202020204" pitchFamily="34" charset="0"/>
              <a:cs typeface="Arial" panose="020B0604020202020204" pitchFamily="34" charset="0"/>
            </a:endParaRPr>
          </a:p>
          <a:p>
            <a:endParaRPr lang="en-US" altLang="en-US" sz="2800">
              <a:latin typeface="Arial" panose="020B0604020202020204" pitchFamily="34" charset="0"/>
              <a:cs typeface="Arial" panose="020B0604020202020204" pitchFamily="34" charset="0"/>
            </a:endParaRPr>
          </a:p>
        </p:txBody>
      </p:sp>
      <p:sp>
        <p:nvSpPr>
          <p:cNvPr id="18" name="Oval 18">
            <a:extLst>
              <a:ext uri="{FF2B5EF4-FFF2-40B4-BE49-F238E27FC236}">
                <a16:creationId xmlns:a16="http://schemas.microsoft.com/office/drawing/2014/main" id="{3EACA0A8-4190-4D14-8D1B-25FA53DAD742}"/>
              </a:ext>
            </a:extLst>
          </p:cNvPr>
          <p:cNvSpPr>
            <a:spLocks noChangeArrowheads="1"/>
          </p:cNvSpPr>
          <p:nvPr/>
        </p:nvSpPr>
        <p:spPr bwMode="auto">
          <a:xfrm>
            <a:off x="6858000" y="2362200"/>
            <a:ext cx="609600" cy="616066"/>
          </a:xfrm>
          <a:prstGeom prst="ellipse">
            <a:avLst/>
          </a:prstGeom>
          <a:noFill/>
          <a:ln w="9525">
            <a:solidFill>
              <a:srgbClr val="C00000"/>
            </a:solidFill>
            <a:round/>
            <a:headEnd/>
            <a:tailEnd/>
          </a:ln>
          <a:effectLst/>
        </p:spPr>
        <p:txBody>
          <a:bodyPr wrap="none" anchor="ctr"/>
          <a:lstStyle/>
          <a:p>
            <a:endParaRPr lang="en-US"/>
          </a:p>
        </p:txBody>
      </p:sp>
    </p:spTree>
    <p:extLst>
      <p:ext uri="{BB962C8B-B14F-4D97-AF65-F5344CB8AC3E}">
        <p14:creationId xmlns:p14="http://schemas.microsoft.com/office/powerpoint/2010/main" val="27524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D25F5809-1C5C-426D-AFA8-68167246C172}"/>
              </a:ext>
            </a:extLst>
          </p:cNvPr>
          <p:cNvGrpSpPr/>
          <p:nvPr/>
        </p:nvGrpSpPr>
        <p:grpSpPr>
          <a:xfrm>
            <a:off x="4426001" y="132070"/>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71FE7771-E001-47AC-87E6-33431EF6459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AD8AC32-A736-46C9-BFA9-7A15246B0CE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2" descr="http://www.test.e1t.in/wp-content/uploads/2014/08/is2.png">
            <a:hlinkClick r:id="rId2"/>
            <a:extLst>
              <a:ext uri="{FF2B5EF4-FFF2-40B4-BE49-F238E27FC236}">
                <a16:creationId xmlns:a16="http://schemas.microsoft.com/office/drawing/2014/main" id="{1EF700B1-E256-49BC-9C9E-4CD7BB648F44}"/>
              </a:ext>
            </a:extLst>
          </p:cNvPr>
          <p:cNvPicPr>
            <a:picLocks noChangeAspect="1" noChangeArrowheads="1"/>
          </p:cNvPicPr>
          <p:nvPr/>
        </p:nvPicPr>
        <p:blipFill>
          <a:blip r:embed="rId3" cstate="print"/>
          <a:srcRect/>
          <a:stretch>
            <a:fillRect/>
          </a:stretch>
        </p:blipFill>
        <p:spPr bwMode="auto">
          <a:xfrm>
            <a:off x="22123" y="422611"/>
            <a:ext cx="1192260" cy="1326942"/>
          </a:xfrm>
          <a:prstGeom prst="rect">
            <a:avLst/>
          </a:prstGeom>
          <a:noFill/>
        </p:spPr>
      </p:pic>
      <p:pic>
        <p:nvPicPr>
          <p:cNvPr id="14" name="Picture 5" descr="empty-blue-rectangle">
            <a:extLst>
              <a:ext uri="{FF2B5EF4-FFF2-40B4-BE49-F238E27FC236}">
                <a16:creationId xmlns:a16="http://schemas.microsoft.com/office/drawing/2014/main" id="{63B6021A-63D0-4DB4-A1E8-310E77A5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77" y="990600"/>
            <a:ext cx="10194843" cy="38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a:extLst>
              <a:ext uri="{FF2B5EF4-FFF2-40B4-BE49-F238E27FC236}">
                <a16:creationId xmlns:a16="http://schemas.microsoft.com/office/drawing/2014/main" id="{1BE2164F-AAC6-44B1-AB76-9B2DAA751C05}"/>
              </a:ext>
            </a:extLst>
          </p:cNvPr>
          <p:cNvSpPr txBox="1">
            <a:spLocks noChangeArrowheads="1"/>
          </p:cNvSpPr>
          <p:nvPr/>
        </p:nvSpPr>
        <p:spPr bwMode="auto">
          <a:xfrm>
            <a:off x="1981200" y="1301019"/>
            <a:ext cx="768203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Times New Roman" panose="02020603050405020304" pitchFamily="18" charset="0"/>
              </a:defRPr>
            </a:lvl1pPr>
            <a:lvl2pPr marL="800100" indent="-342900">
              <a:defRPr>
                <a:solidFill>
                  <a:schemeClr val="tx1"/>
                </a:solidFill>
                <a:latin typeface="Times New Roman" panose="02020603050405020304" pitchFamily="18" charset="0"/>
              </a:defRPr>
            </a:lvl2pPr>
            <a:lvl3pPr marL="1257300" indent="-342900">
              <a:defRPr>
                <a:solidFill>
                  <a:schemeClr val="tx1"/>
                </a:solidFill>
                <a:latin typeface="Times New Roman" panose="02020603050405020304" pitchFamily="18" charset="0"/>
              </a:defRPr>
            </a:lvl3pPr>
            <a:lvl4pPr marL="1714500" indent="-342900">
              <a:defRPr>
                <a:solidFill>
                  <a:schemeClr val="tx1"/>
                </a:solidFill>
                <a:latin typeface="Times New Roman" panose="02020603050405020304" pitchFamily="18" charset="0"/>
              </a:defRPr>
            </a:lvl4pPr>
            <a:lvl5pPr marL="2171700" indent="-342900">
              <a:defRPr>
                <a:solidFill>
                  <a:schemeClr val="tx1"/>
                </a:solidFill>
                <a:latin typeface="Times New Roman" panose="02020603050405020304" pitchFamily="18" charset="0"/>
              </a:defRPr>
            </a:lvl5pPr>
            <a:lvl6pPr marL="2628900" indent="-342900" fontAlgn="base">
              <a:spcBef>
                <a:spcPct val="0"/>
              </a:spcBef>
              <a:spcAft>
                <a:spcPct val="0"/>
              </a:spcAft>
              <a:defRPr>
                <a:solidFill>
                  <a:schemeClr val="tx1"/>
                </a:solidFill>
                <a:latin typeface="Times New Roman" panose="02020603050405020304" pitchFamily="18" charset="0"/>
              </a:defRPr>
            </a:lvl6pPr>
            <a:lvl7pPr marL="3086100" indent="-342900" fontAlgn="base">
              <a:spcBef>
                <a:spcPct val="0"/>
              </a:spcBef>
              <a:spcAft>
                <a:spcPct val="0"/>
              </a:spcAft>
              <a:defRPr>
                <a:solidFill>
                  <a:schemeClr val="tx1"/>
                </a:solidFill>
                <a:latin typeface="Times New Roman" panose="02020603050405020304" pitchFamily="18" charset="0"/>
              </a:defRPr>
            </a:lvl7pPr>
            <a:lvl8pPr marL="3543300" indent="-342900" fontAlgn="base">
              <a:spcBef>
                <a:spcPct val="0"/>
              </a:spcBef>
              <a:spcAft>
                <a:spcPct val="0"/>
              </a:spcAft>
              <a:defRPr>
                <a:solidFill>
                  <a:schemeClr val="tx1"/>
                </a:solidFill>
                <a:latin typeface="Times New Roman" panose="02020603050405020304" pitchFamily="18" charset="0"/>
              </a:defRPr>
            </a:lvl8pPr>
            <a:lvl9pPr marL="4000500" indent="-342900" fontAlgn="base">
              <a:spcBef>
                <a:spcPct val="0"/>
              </a:spcBef>
              <a:spcAft>
                <a:spcPct val="0"/>
              </a:spcAft>
              <a:defRPr>
                <a:solidFill>
                  <a:schemeClr val="tx1"/>
                </a:solidFill>
                <a:latin typeface="Times New Roman" panose="02020603050405020304" pitchFamily="18" charset="0"/>
              </a:defRPr>
            </a:lvl9pPr>
          </a:lstStyle>
          <a:p>
            <a:r>
              <a:rPr lang="en-US" altLang="en-US" sz="2800">
                <a:latin typeface="Arial" panose="020B0604020202020204" pitchFamily="34" charset="0"/>
                <a:cs typeface="Arial" panose="020B0604020202020204" pitchFamily="34" charset="0"/>
              </a:rPr>
              <a:t>Trong thí nghiệm Y-âng với a = 2mm, D =1,2m,</a:t>
            </a:r>
          </a:p>
          <a:p>
            <a:r>
              <a:rPr lang="en-US" altLang="en-US" sz="2800">
                <a:latin typeface="Arial" panose="020B0604020202020204" pitchFamily="34" charset="0"/>
                <a:cs typeface="Arial" panose="020B0604020202020204" pitchFamily="34" charset="0"/>
              </a:rPr>
              <a:t>người ta đo được i = 0,36mm. Bước sóng của </a:t>
            </a:r>
          </a:p>
          <a:p>
            <a:r>
              <a:rPr lang="en-US" altLang="en-US" sz="2800">
                <a:latin typeface="Arial" panose="020B0604020202020204" pitchFamily="34" charset="0"/>
                <a:cs typeface="Arial" panose="020B0604020202020204" pitchFamily="34" charset="0"/>
              </a:rPr>
              <a:t>ánh sáng đã dùng là:</a:t>
            </a:r>
          </a:p>
          <a:p>
            <a:endParaRPr lang="en-US" altLang="en-US" sz="2800">
              <a:latin typeface="Arial" panose="020B0604020202020204" pitchFamily="34" charset="0"/>
              <a:cs typeface="Arial" panose="020B0604020202020204" pitchFamily="34" charset="0"/>
            </a:endParaRPr>
          </a:p>
          <a:p>
            <a:pPr>
              <a:buFontTx/>
              <a:buAutoNum type="alphaUcPeriod"/>
            </a:pPr>
            <a:r>
              <a:rPr lang="en-US" altLang="en-US" sz="2800">
                <a:latin typeface="Arial" panose="020B0604020202020204" pitchFamily="34" charset="0"/>
                <a:cs typeface="Arial" panose="020B0604020202020204" pitchFamily="34" charset="0"/>
              </a:rPr>
              <a:t> 0,6.10</a:t>
            </a:r>
            <a:r>
              <a:rPr lang="en-US" altLang="en-US" sz="2800" baseline="30000">
                <a:latin typeface="Arial" panose="020B0604020202020204" pitchFamily="34" charset="0"/>
                <a:cs typeface="Arial" panose="020B0604020202020204" pitchFamily="34" charset="0"/>
              </a:rPr>
              <a:t>-6</a:t>
            </a:r>
            <a:r>
              <a:rPr lang="en-US" altLang="en-US" sz="2800">
                <a:latin typeface="Arial" panose="020B0604020202020204" pitchFamily="34" charset="0"/>
                <a:cs typeface="Arial" panose="020B0604020202020204" pitchFamily="34" charset="0"/>
              </a:rPr>
              <a:t>m		B. 0,5.10</a:t>
            </a:r>
            <a:r>
              <a:rPr lang="en-US" altLang="en-US" sz="2800" baseline="30000">
                <a:latin typeface="Arial" panose="020B0604020202020204" pitchFamily="34" charset="0"/>
                <a:cs typeface="Arial" panose="020B0604020202020204" pitchFamily="34" charset="0"/>
              </a:rPr>
              <a:t>-6</a:t>
            </a:r>
            <a:r>
              <a:rPr lang="en-US" altLang="en-US" sz="2800">
                <a:latin typeface="Arial" panose="020B0604020202020204" pitchFamily="34" charset="0"/>
                <a:cs typeface="Arial" panose="020B0604020202020204" pitchFamily="34" charset="0"/>
              </a:rPr>
              <a:t>m</a:t>
            </a:r>
          </a:p>
          <a:p>
            <a:r>
              <a:rPr lang="en-US" altLang="en-US" sz="2800">
                <a:latin typeface="Arial" panose="020B0604020202020204" pitchFamily="34" charset="0"/>
                <a:cs typeface="Arial" panose="020B0604020202020204" pitchFamily="34" charset="0"/>
              </a:rPr>
              <a:t>C. 0,4.10</a:t>
            </a:r>
            <a:r>
              <a:rPr lang="en-US" altLang="en-US" sz="2800" baseline="30000">
                <a:latin typeface="Arial" panose="020B0604020202020204" pitchFamily="34" charset="0"/>
                <a:cs typeface="Arial" panose="020B0604020202020204" pitchFamily="34" charset="0"/>
              </a:rPr>
              <a:t>-6</a:t>
            </a:r>
            <a:r>
              <a:rPr lang="en-US" altLang="en-US" sz="2800">
                <a:latin typeface="Arial" panose="020B0604020202020204" pitchFamily="34" charset="0"/>
                <a:cs typeface="Arial" panose="020B0604020202020204" pitchFamily="34" charset="0"/>
              </a:rPr>
              <a:t>m		D. 0,7.10</a:t>
            </a:r>
            <a:r>
              <a:rPr lang="en-US" altLang="en-US" sz="2800" baseline="30000">
                <a:latin typeface="Arial" panose="020B0604020202020204" pitchFamily="34" charset="0"/>
                <a:cs typeface="Arial" panose="020B0604020202020204" pitchFamily="34" charset="0"/>
              </a:rPr>
              <a:t>-6</a:t>
            </a:r>
            <a:r>
              <a:rPr lang="en-US" altLang="en-US" sz="2800">
                <a:latin typeface="Arial" panose="020B0604020202020204" pitchFamily="34" charset="0"/>
                <a:cs typeface="Arial" panose="020B0604020202020204" pitchFamily="34" charset="0"/>
              </a:rPr>
              <a:t>m</a:t>
            </a:r>
          </a:p>
          <a:p>
            <a:r>
              <a:rPr lang="en-US" altLang="en-US" sz="2800">
                <a:latin typeface="Arial" panose="020B0604020202020204" pitchFamily="34" charset="0"/>
                <a:cs typeface="Arial" panose="020B0604020202020204" pitchFamily="34" charset="0"/>
              </a:rPr>
              <a:t> </a:t>
            </a:r>
          </a:p>
        </p:txBody>
      </p:sp>
      <p:sp>
        <p:nvSpPr>
          <p:cNvPr id="11" name="Oval 18">
            <a:extLst>
              <a:ext uri="{FF2B5EF4-FFF2-40B4-BE49-F238E27FC236}">
                <a16:creationId xmlns:a16="http://schemas.microsoft.com/office/drawing/2014/main" id="{D62BB5C3-B4B3-47D4-B2F9-C4AB393EAF29}"/>
              </a:ext>
            </a:extLst>
          </p:cNvPr>
          <p:cNvSpPr>
            <a:spLocks noChangeArrowheads="1"/>
          </p:cNvSpPr>
          <p:nvPr/>
        </p:nvSpPr>
        <p:spPr bwMode="auto">
          <a:xfrm>
            <a:off x="1919161" y="2900911"/>
            <a:ext cx="609600" cy="616066"/>
          </a:xfrm>
          <a:prstGeom prst="ellipse">
            <a:avLst/>
          </a:prstGeom>
          <a:noFill/>
          <a:ln w="9525">
            <a:solidFill>
              <a:srgbClr val="C00000"/>
            </a:solidFill>
            <a:round/>
            <a:headEnd/>
            <a:tailEnd/>
          </a:ln>
          <a:effectLst/>
        </p:spPr>
        <p:txBody>
          <a:bodyPr wrap="none" anchor="ctr"/>
          <a:lstStyle/>
          <a:p>
            <a:endParaRPr lang="en-US"/>
          </a:p>
        </p:txBody>
      </p:sp>
    </p:spTree>
    <p:extLst>
      <p:ext uri="{BB962C8B-B14F-4D97-AF65-F5344CB8AC3E}">
        <p14:creationId xmlns:p14="http://schemas.microsoft.com/office/powerpoint/2010/main" val="4425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D25F5809-1C5C-426D-AFA8-68167246C172}"/>
              </a:ext>
            </a:extLst>
          </p:cNvPr>
          <p:cNvGrpSpPr/>
          <p:nvPr/>
        </p:nvGrpSpPr>
        <p:grpSpPr>
          <a:xfrm>
            <a:off x="4426001" y="132070"/>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71FE7771-E001-47AC-87E6-33431EF6459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AD8AC32-A736-46C9-BFA9-7A15246B0CE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2" descr="http://www.test.e1t.in/wp-content/uploads/2014/08/is2.png">
            <a:hlinkClick r:id="rId2"/>
            <a:extLst>
              <a:ext uri="{FF2B5EF4-FFF2-40B4-BE49-F238E27FC236}">
                <a16:creationId xmlns:a16="http://schemas.microsoft.com/office/drawing/2014/main" id="{1EF700B1-E256-49BC-9C9E-4CD7BB648F44}"/>
              </a:ext>
            </a:extLst>
          </p:cNvPr>
          <p:cNvPicPr>
            <a:picLocks noChangeAspect="1" noChangeArrowheads="1"/>
          </p:cNvPicPr>
          <p:nvPr/>
        </p:nvPicPr>
        <p:blipFill>
          <a:blip r:embed="rId3" cstate="print"/>
          <a:srcRect/>
          <a:stretch>
            <a:fillRect/>
          </a:stretch>
        </p:blipFill>
        <p:spPr bwMode="auto">
          <a:xfrm>
            <a:off x="22123" y="422611"/>
            <a:ext cx="1192260" cy="1326942"/>
          </a:xfrm>
          <a:prstGeom prst="rect">
            <a:avLst/>
          </a:prstGeom>
          <a:noFill/>
        </p:spPr>
      </p:pic>
      <p:pic>
        <p:nvPicPr>
          <p:cNvPr id="14" name="Picture 5" descr="empty-blue-rectangle">
            <a:extLst>
              <a:ext uri="{FF2B5EF4-FFF2-40B4-BE49-F238E27FC236}">
                <a16:creationId xmlns:a16="http://schemas.microsoft.com/office/drawing/2014/main" id="{63B6021A-63D0-4DB4-A1E8-310E77A5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77" y="838200"/>
            <a:ext cx="1088862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7A3D2E7C-0D5B-47CB-8E7B-36A85FA4555F}"/>
              </a:ext>
            </a:extLst>
          </p:cNvPr>
          <p:cNvSpPr>
            <a:spLocks noChangeArrowheads="1"/>
          </p:cNvSpPr>
          <p:nvPr/>
        </p:nvSpPr>
        <p:spPr bwMode="auto">
          <a:xfrm>
            <a:off x="1676400" y="983470"/>
            <a:ext cx="9098966" cy="2246769"/>
          </a:xfrm>
          <a:prstGeom prst="rect">
            <a:avLst/>
          </a:prstGeom>
          <a:noFill/>
          <a:ln>
            <a:noFill/>
          </a:ln>
          <a:effectLst/>
          <a:extLst>
            <a:ext uri="{909E8E84-426E-40DD-AFC4-6F175D3DCCD1}">
              <a14:hiddenFill xmlns:a14="http://schemas.microsoft.com/office/drawing/2010/main">
                <a:solidFill>
                  <a:srgbClr val="AF12EE">
                    <a:alpha val="56078"/>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Trong thí nghiệm I âng về giao thoa ánh sáng. Sử dụng </a:t>
            </a:r>
          </a:p>
          <a:p>
            <a:pPr eaLnBrk="1" hangingPunct="1">
              <a:spcBef>
                <a:spcPct val="0"/>
              </a:spcBef>
              <a:buFontTx/>
              <a:buNone/>
            </a:pPr>
            <a:r>
              <a:rPr lang="en-US" altLang="en-US" sz="2800"/>
              <a:t>ánh sáng đơn sắc,khoảng vân đo được là 0,2mm. </a:t>
            </a:r>
          </a:p>
          <a:p>
            <a:pPr eaLnBrk="1" hangingPunct="1">
              <a:spcBef>
                <a:spcPct val="0"/>
              </a:spcBef>
              <a:buFontTx/>
              <a:buNone/>
            </a:pPr>
            <a:r>
              <a:rPr lang="en-US" altLang="en-US" sz="2800"/>
              <a:t>Vị trí của vân sáng thứ ba từ vân sáng trung tâm là bao </a:t>
            </a:r>
          </a:p>
          <a:p>
            <a:pPr eaLnBrk="1" hangingPunct="1">
              <a:spcBef>
                <a:spcPct val="0"/>
              </a:spcBef>
              <a:buFontTx/>
              <a:buNone/>
            </a:pPr>
            <a:r>
              <a:rPr lang="en-US" altLang="en-US" sz="2800"/>
              <a:t>nhiêu? Tính bước sóng của ánh sáng dùng trong </a:t>
            </a:r>
          </a:p>
          <a:p>
            <a:pPr eaLnBrk="1" hangingPunct="1">
              <a:spcBef>
                <a:spcPct val="0"/>
              </a:spcBef>
              <a:buFontTx/>
              <a:buNone/>
            </a:pPr>
            <a:r>
              <a:rPr lang="en-US" altLang="en-US" sz="2800"/>
              <a:t>thí nghiệm? Biết D = 1m, a = 0,1mm</a:t>
            </a:r>
          </a:p>
        </p:txBody>
      </p:sp>
      <mc:AlternateContent xmlns:mc="http://schemas.openxmlformats.org/markup-compatibility/2006" xmlns:a14="http://schemas.microsoft.com/office/drawing/2010/main">
        <mc:Choice Requires="a14">
          <p:sp>
            <p:nvSpPr>
              <p:cNvPr id="12" name="Object 4">
                <a:extLst>
                  <a:ext uri="{FF2B5EF4-FFF2-40B4-BE49-F238E27FC236}">
                    <a16:creationId xmlns:a16="http://schemas.microsoft.com/office/drawing/2014/main" id="{7BE5799E-E6C0-4152-B3CB-7B9B85DE4AB3}"/>
                  </a:ext>
                </a:extLst>
              </p:cNvPr>
              <p:cNvSpPr txBox="1"/>
              <p:nvPr/>
            </p:nvSpPr>
            <p:spPr bwMode="auto">
              <a:xfrm>
                <a:off x="5161447" y="3939161"/>
                <a:ext cx="5072763" cy="63817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𝑥</m:t>
                          </m:r>
                        </m:e>
                        <m:sub>
                          <m:r>
                            <a:rPr lang="en-US" sz="2800" i="1">
                              <a:solidFill>
                                <a:srgbClr val="000000"/>
                              </a:solidFill>
                              <a:latin typeface="Cambria Math" panose="02040503050406030204" pitchFamily="18" charset="0"/>
                            </a:rPr>
                            <m:t>3</m:t>
                          </m:r>
                        </m:sub>
                      </m:sSub>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𝑘</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𝜆</m:t>
                          </m:r>
                          <m:r>
                            <a:rPr lang="en-US" sz="2800" i="1">
                              <a:solidFill>
                                <a:srgbClr val="000000"/>
                              </a:solidFill>
                              <a:latin typeface="Cambria Math" panose="02040503050406030204" pitchFamily="18" charset="0"/>
                            </a:rPr>
                            <m:t>𝐷</m:t>
                          </m:r>
                        </m:num>
                        <m:den>
                          <m:r>
                            <a:rPr lang="en-US" sz="2800" i="1">
                              <a:solidFill>
                                <a:srgbClr val="000000"/>
                              </a:solidFill>
                              <a:latin typeface="Cambria Math" panose="02040503050406030204" pitchFamily="18" charset="0"/>
                            </a:rPr>
                            <m:t>𝑎</m:t>
                          </m:r>
                        </m:den>
                      </m:f>
                      <m:r>
                        <a:rPr lang="en-US" sz="2800" i="1">
                          <a:solidFill>
                            <a:srgbClr val="000000"/>
                          </a:solidFill>
                          <a:latin typeface="Cambria Math" panose="02040503050406030204" pitchFamily="18" charset="0"/>
                        </a:rPr>
                        <m:t>=3</m:t>
                      </m:r>
                      <m:r>
                        <a:rPr lang="en-US" sz="2800" i="1">
                          <a:solidFill>
                            <a:srgbClr val="000000"/>
                          </a:solidFill>
                          <a:latin typeface="Cambria Math" panose="02040503050406030204" pitchFamily="18" charset="0"/>
                        </a:rPr>
                        <m:t>𝑖</m:t>
                      </m:r>
                      <m:r>
                        <a:rPr lang="en-US" sz="2800" i="1">
                          <a:solidFill>
                            <a:srgbClr val="000000"/>
                          </a:solidFill>
                          <a:latin typeface="Cambria Math" panose="02040503050406030204" pitchFamily="18" charset="0"/>
                        </a:rPr>
                        <m:t>=0,6</m:t>
                      </m:r>
                      <m:r>
                        <a:rPr lang="en-US" sz="2800" i="1">
                          <a:solidFill>
                            <a:srgbClr val="000000"/>
                          </a:solidFill>
                          <a:latin typeface="Cambria Math" panose="02040503050406030204" pitchFamily="18" charset="0"/>
                        </a:rPr>
                        <m:t>𝑚𝑚</m:t>
                      </m:r>
                    </m:oMath>
                  </m:oMathPara>
                </a14:m>
                <a:endParaRPr lang="en-US" sz="2800"/>
              </a:p>
            </p:txBody>
          </p:sp>
        </mc:Choice>
        <mc:Fallback xmlns="">
          <p:sp>
            <p:nvSpPr>
              <p:cNvPr id="12" name="Object 4">
                <a:extLst>
                  <a:ext uri="{FF2B5EF4-FFF2-40B4-BE49-F238E27FC236}">
                    <a16:creationId xmlns:a16="http://schemas.microsoft.com/office/drawing/2014/main" id="{7BE5799E-E6C0-4152-B3CB-7B9B85DE4AB3}"/>
                  </a:ext>
                </a:extLst>
              </p:cNvPr>
              <p:cNvSpPr txBox="1">
                <a:spLocks noRot="1" noChangeAspect="1" noMove="1" noResize="1" noEditPoints="1" noAdjustHandles="1" noChangeArrowheads="1" noChangeShapeType="1" noTextEdit="1"/>
              </p:cNvSpPr>
              <p:nvPr/>
            </p:nvSpPr>
            <p:spPr bwMode="auto">
              <a:xfrm>
                <a:off x="5161447" y="3939161"/>
                <a:ext cx="5072763" cy="638175"/>
              </a:xfrm>
              <a:prstGeom prst="rect">
                <a:avLst/>
              </a:prstGeom>
              <a:blipFill>
                <a:blip r:embed="rId5"/>
                <a:stretch>
                  <a:fillRect b="-3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bject 5">
                <a:extLst>
                  <a:ext uri="{FF2B5EF4-FFF2-40B4-BE49-F238E27FC236}">
                    <a16:creationId xmlns:a16="http://schemas.microsoft.com/office/drawing/2014/main" id="{C0F0A9EF-75F1-4C99-BFFA-D42D246503F6}"/>
                  </a:ext>
                </a:extLst>
              </p:cNvPr>
              <p:cNvSpPr txBox="1"/>
              <p:nvPr/>
            </p:nvSpPr>
            <p:spPr bwMode="auto">
              <a:xfrm>
                <a:off x="2895600" y="5564910"/>
                <a:ext cx="8198153" cy="666750"/>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𝑖</m:t>
                      </m:r>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𝜆</m:t>
                          </m:r>
                          <m:r>
                            <a:rPr lang="en-US" sz="2800" i="1">
                              <a:solidFill>
                                <a:srgbClr val="000000"/>
                              </a:solidFill>
                              <a:latin typeface="Cambria Math" panose="02040503050406030204" pitchFamily="18" charset="0"/>
                            </a:rPr>
                            <m:t>𝐷</m:t>
                          </m:r>
                        </m:num>
                        <m:den>
                          <m:r>
                            <a:rPr lang="en-US" sz="2800" i="1">
                              <a:solidFill>
                                <a:srgbClr val="000000"/>
                              </a:solidFill>
                              <a:latin typeface="Cambria Math" panose="02040503050406030204" pitchFamily="18" charset="0"/>
                            </a:rPr>
                            <m:t>𝑎</m:t>
                          </m:r>
                        </m:den>
                      </m:f>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𝜆</m:t>
                      </m:r>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𝑎𝑖</m:t>
                          </m:r>
                        </m:num>
                        <m:den>
                          <m:r>
                            <a:rPr lang="en-US" sz="2800" i="1">
                              <a:solidFill>
                                <a:srgbClr val="000000"/>
                              </a:solidFill>
                              <a:latin typeface="Cambria Math" panose="02040503050406030204" pitchFamily="18" charset="0"/>
                            </a:rPr>
                            <m:t>𝐷</m:t>
                          </m:r>
                        </m:den>
                      </m:f>
                      <m:r>
                        <a:rPr lang="en-US" sz="2800" i="1">
                          <a:solidFill>
                            <a:srgbClr val="000000"/>
                          </a:solidFill>
                          <a:latin typeface="Cambria Math" panose="02040503050406030204" pitchFamily="18" charset="0"/>
                        </a:rPr>
                        <m:t>=2.1</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0</m:t>
                          </m:r>
                        </m:e>
                        <m:sup>
                          <m:r>
                            <a:rPr lang="en-US" sz="2800" i="1">
                              <a:solidFill>
                                <a:srgbClr val="000000"/>
                              </a:solidFill>
                              <a:latin typeface="Cambria Math" panose="02040503050406030204" pitchFamily="18" charset="0"/>
                            </a:rPr>
                            <m:t>−5</m:t>
                          </m:r>
                        </m:sup>
                      </m:sSup>
                      <m:r>
                        <a:rPr lang="en-US" sz="2800" i="1">
                          <a:solidFill>
                            <a:srgbClr val="000000"/>
                          </a:solidFill>
                          <a:latin typeface="Cambria Math" panose="02040503050406030204" pitchFamily="18" charset="0"/>
                        </a:rPr>
                        <m:t>𝑚𝑚</m:t>
                      </m:r>
                      <m:r>
                        <a:rPr lang="en-US" sz="2800" i="1">
                          <a:solidFill>
                            <a:srgbClr val="000000"/>
                          </a:solidFill>
                          <a:latin typeface="Cambria Math" panose="02040503050406030204" pitchFamily="18" charset="0"/>
                        </a:rPr>
                        <m:t>=2.1</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0</m:t>
                          </m:r>
                        </m:e>
                        <m:sup>
                          <m:r>
                            <a:rPr lang="en-US" sz="2800" i="1">
                              <a:solidFill>
                                <a:srgbClr val="000000"/>
                              </a:solidFill>
                              <a:latin typeface="Cambria Math" panose="02040503050406030204" pitchFamily="18" charset="0"/>
                            </a:rPr>
                            <m:t>−8</m:t>
                          </m:r>
                        </m:sup>
                      </m:sSup>
                      <m:r>
                        <a:rPr lang="en-US" sz="2800" i="1">
                          <a:solidFill>
                            <a:srgbClr val="000000"/>
                          </a:solidFill>
                          <a:latin typeface="Cambria Math" panose="02040503050406030204" pitchFamily="18" charset="0"/>
                        </a:rPr>
                        <m:t>𝑚</m:t>
                      </m:r>
                    </m:oMath>
                  </m:oMathPara>
                </a14:m>
                <a:endParaRPr lang="en-US" sz="2800"/>
              </a:p>
            </p:txBody>
          </p:sp>
        </mc:Choice>
        <mc:Fallback xmlns="">
          <p:sp>
            <p:nvSpPr>
              <p:cNvPr id="13" name="Object 5">
                <a:extLst>
                  <a:ext uri="{FF2B5EF4-FFF2-40B4-BE49-F238E27FC236}">
                    <a16:creationId xmlns:a16="http://schemas.microsoft.com/office/drawing/2014/main" id="{C0F0A9EF-75F1-4C99-BFFA-D42D246503F6}"/>
                  </a:ext>
                </a:extLst>
              </p:cNvPr>
              <p:cNvSpPr txBox="1">
                <a:spLocks noRot="1" noChangeAspect="1" noMove="1" noResize="1" noEditPoints="1" noAdjustHandles="1" noChangeArrowheads="1" noChangeShapeType="1" noTextEdit="1"/>
              </p:cNvSpPr>
              <p:nvPr/>
            </p:nvSpPr>
            <p:spPr bwMode="auto">
              <a:xfrm>
                <a:off x="2895600" y="5564910"/>
                <a:ext cx="8198153" cy="666750"/>
              </a:xfrm>
              <a:prstGeom prst="rect">
                <a:avLst/>
              </a:prstGeom>
              <a:blipFill>
                <a:blip r:embed="rId6"/>
                <a:stretch>
                  <a:fillRect b="-28440"/>
                </a:stretch>
              </a:blipFill>
              <a:ln>
                <a:noFill/>
              </a:ln>
            </p:spPr>
            <p:txBody>
              <a:bodyPr/>
              <a:lstStyle/>
              <a:p>
                <a:r>
                  <a:rPr lang="en-US">
                    <a:noFill/>
                  </a:rPr>
                  <a:t> </a:t>
                </a:r>
              </a:p>
            </p:txBody>
          </p:sp>
        </mc:Fallback>
      </mc:AlternateContent>
      <p:sp>
        <p:nvSpPr>
          <p:cNvPr id="15" name="Rectangle 6">
            <a:extLst>
              <a:ext uri="{FF2B5EF4-FFF2-40B4-BE49-F238E27FC236}">
                <a16:creationId xmlns:a16="http://schemas.microsoft.com/office/drawing/2014/main" id="{A08AF484-E787-4EB8-9D71-37F6D38F2A27}"/>
              </a:ext>
            </a:extLst>
          </p:cNvPr>
          <p:cNvSpPr>
            <a:spLocks noChangeArrowheads="1"/>
          </p:cNvSpPr>
          <p:nvPr/>
        </p:nvSpPr>
        <p:spPr bwMode="auto">
          <a:xfrm>
            <a:off x="1447800" y="4171699"/>
            <a:ext cx="3713647" cy="861774"/>
          </a:xfrm>
          <a:prstGeom prst="rect">
            <a:avLst/>
          </a:prstGeom>
          <a:noFill/>
          <a:ln>
            <a:noFill/>
          </a:ln>
          <a:effectLst/>
          <a:extLst>
            <a:ext uri="{909E8E84-426E-40DD-AFC4-6F175D3DCCD1}">
              <a14:hiddenFill xmlns:a14="http://schemas.microsoft.com/office/drawing/2010/main">
                <a:solidFill>
                  <a:srgbClr val="AF12EE">
                    <a:alpha val="56078"/>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a:cs typeface="Times New Roman" panose="02020603050405020304" pitchFamily="18" charset="0"/>
              </a:rPr>
              <a:t>Vị trí vân sáng thứ ba là:</a:t>
            </a:r>
          </a:p>
          <a:p>
            <a:pPr>
              <a:spcBef>
                <a:spcPct val="0"/>
              </a:spcBef>
              <a:buFontTx/>
              <a:buNone/>
            </a:pPr>
            <a:endParaRPr lang="en-US" altLang="en-US" sz="2500">
              <a:cs typeface="Times New Roman" panose="02020603050405020304" pitchFamily="18" charset="0"/>
            </a:endParaRPr>
          </a:p>
        </p:txBody>
      </p:sp>
      <p:sp>
        <p:nvSpPr>
          <p:cNvPr id="16" name="Rectangle 7">
            <a:extLst>
              <a:ext uri="{FF2B5EF4-FFF2-40B4-BE49-F238E27FC236}">
                <a16:creationId xmlns:a16="http://schemas.microsoft.com/office/drawing/2014/main" id="{352FE2A5-3F62-48A7-8F64-D8C839B56E41}"/>
              </a:ext>
            </a:extLst>
          </p:cNvPr>
          <p:cNvSpPr>
            <a:spLocks noChangeArrowheads="1"/>
          </p:cNvSpPr>
          <p:nvPr/>
        </p:nvSpPr>
        <p:spPr bwMode="auto">
          <a:xfrm>
            <a:off x="1392182" y="4972981"/>
            <a:ext cx="6753914" cy="861774"/>
          </a:xfrm>
          <a:prstGeom prst="rect">
            <a:avLst/>
          </a:prstGeom>
          <a:noFill/>
          <a:ln>
            <a:noFill/>
          </a:ln>
          <a:effectLst/>
          <a:extLst>
            <a:ext uri="{909E8E84-426E-40DD-AFC4-6F175D3DCCD1}">
              <a14:hiddenFill xmlns:a14="http://schemas.microsoft.com/office/drawing/2010/main">
                <a:solidFill>
                  <a:srgbClr val="AF12EE">
                    <a:alpha val="56078"/>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a:cs typeface="Times New Roman" panose="02020603050405020304" pitchFamily="18" charset="0"/>
              </a:rPr>
              <a:t>Bước sóng ánh sáng dùng trong thí nghiệm</a:t>
            </a:r>
          </a:p>
          <a:p>
            <a:pPr>
              <a:spcBef>
                <a:spcPct val="0"/>
              </a:spcBef>
              <a:buFontTx/>
              <a:buNone/>
            </a:pPr>
            <a:endParaRPr lang="en-US" altLang="en-US" sz="2500">
              <a:cs typeface="Times New Roman" panose="02020603050405020304" pitchFamily="18" charset="0"/>
            </a:endParaRPr>
          </a:p>
        </p:txBody>
      </p:sp>
    </p:spTree>
    <p:extLst>
      <p:ext uri="{BB962C8B-B14F-4D97-AF65-F5344CB8AC3E}">
        <p14:creationId xmlns:p14="http://schemas.microsoft.com/office/powerpoint/2010/main" val="24254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D25F5809-1C5C-426D-AFA8-68167246C172}"/>
              </a:ext>
            </a:extLst>
          </p:cNvPr>
          <p:cNvGrpSpPr/>
          <p:nvPr/>
        </p:nvGrpSpPr>
        <p:grpSpPr>
          <a:xfrm>
            <a:off x="4426001" y="132070"/>
            <a:ext cx="3339997"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71FE7771-E001-47AC-87E6-33431EF6459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AD8AC32-A736-46C9-BFA9-7A15246B0CE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2" descr="http://www.test.e1t.in/wp-content/uploads/2014/08/is2.png">
            <a:hlinkClick r:id="rId2"/>
            <a:extLst>
              <a:ext uri="{FF2B5EF4-FFF2-40B4-BE49-F238E27FC236}">
                <a16:creationId xmlns:a16="http://schemas.microsoft.com/office/drawing/2014/main" id="{1EF700B1-E256-49BC-9C9E-4CD7BB648F44}"/>
              </a:ext>
            </a:extLst>
          </p:cNvPr>
          <p:cNvPicPr>
            <a:picLocks noChangeAspect="1" noChangeArrowheads="1"/>
          </p:cNvPicPr>
          <p:nvPr/>
        </p:nvPicPr>
        <p:blipFill>
          <a:blip r:embed="rId3" cstate="print"/>
          <a:srcRect/>
          <a:stretch>
            <a:fillRect/>
          </a:stretch>
        </p:blipFill>
        <p:spPr bwMode="auto">
          <a:xfrm>
            <a:off x="22123" y="422611"/>
            <a:ext cx="1192260" cy="1326942"/>
          </a:xfrm>
          <a:prstGeom prst="rect">
            <a:avLst/>
          </a:prstGeom>
          <a:noFill/>
        </p:spPr>
      </p:pic>
      <p:pic>
        <p:nvPicPr>
          <p:cNvPr id="14" name="Picture 5" descr="empty-blue-rectangle">
            <a:extLst>
              <a:ext uri="{FF2B5EF4-FFF2-40B4-BE49-F238E27FC236}">
                <a16:creationId xmlns:a16="http://schemas.microsoft.com/office/drawing/2014/main" id="{63B6021A-63D0-4DB4-A1E8-310E77A5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77" y="838200"/>
            <a:ext cx="1088862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E4B9573-9DDC-4EB9-B216-B97905AF4E83}"/>
              </a:ext>
            </a:extLst>
          </p:cNvPr>
          <p:cNvSpPr txBox="1"/>
          <p:nvPr/>
        </p:nvSpPr>
        <p:spPr>
          <a:xfrm>
            <a:off x="1647608" y="1032966"/>
            <a:ext cx="8940370" cy="2092881"/>
          </a:xfrm>
          <a:prstGeom prst="rect">
            <a:avLst/>
          </a:prstGeom>
          <a:noFill/>
        </p:spPr>
        <p:txBody>
          <a:bodyPr wrap="square">
            <a:spAutoFit/>
          </a:bodyPr>
          <a:lstStyle/>
          <a:p>
            <a:r>
              <a:rPr lang="en-US" altLang="en-US" sz="2600">
                <a:latin typeface="Arial" panose="020B0604020202020204" pitchFamily="34" charset="0"/>
                <a:cs typeface="Arial" panose="020B0604020202020204" pitchFamily="34" charset="0"/>
              </a:rPr>
              <a:t> Trong thí nghiệm I âng về giao thoa ánh sáng. Sử dụng ánh sáng đơn sắc,khoảng vân đo được là 0,2mm. Vị trí của vân sáng bậc ba từ vân sáng trung tâm là bao nhiêu? Tính bước sóng của ánh sáng dùng trong thí nghiệm? Biết D = 1m, a = 0,1mm</a:t>
            </a:r>
            <a:endParaRPr lang="en-US" sz="2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Object 12">
                <a:extLst>
                  <a:ext uri="{FF2B5EF4-FFF2-40B4-BE49-F238E27FC236}">
                    <a16:creationId xmlns:a16="http://schemas.microsoft.com/office/drawing/2014/main" id="{A09E24B8-EFBA-45C0-9A39-EB49F9E38277}"/>
                  </a:ext>
                </a:extLst>
              </p:cNvPr>
              <p:cNvSpPr txBox="1"/>
              <p:nvPr/>
            </p:nvSpPr>
            <p:spPr bwMode="auto">
              <a:xfrm>
                <a:off x="838200" y="3844589"/>
                <a:ext cx="5690218" cy="406004"/>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𝐴</m:t>
                          </m:r>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3</m:t>
                          </m:r>
                        </m:sub>
                      </m:sSub>
                      <m:r>
                        <a:rPr lang="en-US" sz="3000" i="1">
                          <a:solidFill>
                            <a:srgbClr val="000000"/>
                          </a:solidFill>
                          <a:latin typeface="Cambria Math" panose="02040503050406030204" pitchFamily="18" charset="0"/>
                        </a:rPr>
                        <m:t>=0,6</m:t>
                      </m:r>
                      <m:r>
                        <a:rPr lang="en-US" sz="3000" i="1">
                          <a:solidFill>
                            <a:srgbClr val="000000"/>
                          </a:solidFill>
                          <a:latin typeface="Cambria Math" panose="02040503050406030204" pitchFamily="18" charset="0"/>
                        </a:rPr>
                        <m:t>𝑚𝑚</m:t>
                      </m:r>
                      <m:r>
                        <a:rPr lang="en-US" sz="3000" i="1">
                          <a:solidFill>
                            <a:srgbClr val="000000"/>
                          </a:solidFill>
                          <a:latin typeface="Cambria Math" panose="02040503050406030204" pitchFamily="18" charset="0"/>
                        </a:rPr>
                        <m:t>,</m:t>
                      </m:r>
                      <m:r>
                        <a:rPr lang="en-US" sz="3000" i="1">
                          <a:solidFill>
                            <a:srgbClr val="000000"/>
                          </a:solidFill>
                          <a:latin typeface="Cambria Math" panose="02040503050406030204" pitchFamily="18" charset="0"/>
                        </a:rPr>
                        <m:t>𝜆</m:t>
                      </m:r>
                      <m:r>
                        <a:rPr lang="en-US" sz="3000" i="1">
                          <a:solidFill>
                            <a:srgbClr val="000000"/>
                          </a:solidFill>
                          <a:latin typeface="Cambria Math" panose="02040503050406030204" pitchFamily="18" charset="0"/>
                        </a:rPr>
                        <m:t>=2.1</m:t>
                      </m:r>
                      <m:sSup>
                        <m:sSupPr>
                          <m:ctrlPr>
                            <a:rPr lang="en-US" sz="3000" i="1">
                              <a:solidFill>
                                <a:srgbClr val="000000"/>
                              </a:solidFill>
                              <a:latin typeface="Cambria Math" panose="02040503050406030204" pitchFamily="18" charset="0"/>
                            </a:rPr>
                          </m:ctrlPr>
                        </m:sSupPr>
                        <m:e>
                          <m:r>
                            <a:rPr lang="en-US" sz="3000" i="1">
                              <a:solidFill>
                                <a:srgbClr val="000000"/>
                              </a:solidFill>
                              <a:latin typeface="Cambria Math" panose="02040503050406030204" pitchFamily="18" charset="0"/>
                            </a:rPr>
                            <m:t>0</m:t>
                          </m:r>
                        </m:e>
                        <m:sup>
                          <m:r>
                            <a:rPr lang="en-US" sz="3000" i="1">
                              <a:solidFill>
                                <a:srgbClr val="000000"/>
                              </a:solidFill>
                              <a:latin typeface="Cambria Math" panose="02040503050406030204" pitchFamily="18" charset="0"/>
                            </a:rPr>
                            <m:t>−5</m:t>
                          </m:r>
                        </m:sup>
                      </m:sSup>
                      <m:r>
                        <a:rPr lang="en-US" sz="3000" i="1">
                          <a:solidFill>
                            <a:srgbClr val="000000"/>
                          </a:solidFill>
                          <a:latin typeface="Cambria Math" panose="02040503050406030204" pitchFamily="18" charset="0"/>
                        </a:rPr>
                        <m:t>𝑚𝑚</m:t>
                      </m:r>
                    </m:oMath>
                  </m:oMathPara>
                </a14:m>
                <a:endParaRPr lang="en-US" sz="3000"/>
              </a:p>
            </p:txBody>
          </p:sp>
        </mc:Choice>
        <mc:Fallback xmlns="">
          <p:sp>
            <p:nvSpPr>
              <p:cNvPr id="18" name="Object 12">
                <a:extLst>
                  <a:ext uri="{FF2B5EF4-FFF2-40B4-BE49-F238E27FC236}">
                    <a16:creationId xmlns:a16="http://schemas.microsoft.com/office/drawing/2014/main" id="{A09E24B8-EFBA-45C0-9A39-EB49F9E38277}"/>
                  </a:ext>
                </a:extLst>
              </p:cNvPr>
              <p:cNvSpPr txBox="1">
                <a:spLocks noRot="1" noChangeAspect="1" noMove="1" noResize="1" noEditPoints="1" noAdjustHandles="1" noChangeArrowheads="1" noChangeShapeType="1" noTextEdit="1"/>
              </p:cNvSpPr>
              <p:nvPr/>
            </p:nvSpPr>
            <p:spPr bwMode="auto">
              <a:xfrm>
                <a:off x="838200" y="3844589"/>
                <a:ext cx="5690218" cy="406004"/>
              </a:xfrm>
              <a:prstGeom prst="rect">
                <a:avLst/>
              </a:prstGeom>
              <a:blipFill>
                <a:blip r:embed="rId5"/>
                <a:stretch>
                  <a:fillRect b="-2272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3">
                <a:extLst>
                  <a:ext uri="{FF2B5EF4-FFF2-40B4-BE49-F238E27FC236}">
                    <a16:creationId xmlns:a16="http://schemas.microsoft.com/office/drawing/2014/main" id="{A458B67F-E69F-4A36-85AB-5D9E8E8D2D05}"/>
                  </a:ext>
                </a:extLst>
              </p:cNvPr>
              <p:cNvSpPr txBox="1"/>
              <p:nvPr/>
            </p:nvSpPr>
            <p:spPr bwMode="auto">
              <a:xfrm>
                <a:off x="6781800" y="3791504"/>
                <a:ext cx="5638800" cy="40600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𝐵</m:t>
                          </m:r>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3</m:t>
                          </m:r>
                        </m:sub>
                      </m:sSub>
                      <m:r>
                        <a:rPr lang="en-US" sz="3000" i="1">
                          <a:solidFill>
                            <a:srgbClr val="000000"/>
                          </a:solidFill>
                          <a:latin typeface="Cambria Math" panose="02040503050406030204" pitchFamily="18" charset="0"/>
                        </a:rPr>
                        <m:t>=0,6</m:t>
                      </m:r>
                      <m:r>
                        <a:rPr lang="en-US" sz="3000" i="1">
                          <a:solidFill>
                            <a:srgbClr val="000000"/>
                          </a:solidFill>
                          <a:latin typeface="Cambria Math" panose="02040503050406030204" pitchFamily="18" charset="0"/>
                        </a:rPr>
                        <m:t>𝑚</m:t>
                      </m:r>
                      <m:r>
                        <a:rPr lang="en-US" sz="3000" i="1">
                          <a:solidFill>
                            <a:srgbClr val="000000"/>
                          </a:solidFill>
                          <a:latin typeface="Cambria Math" panose="02040503050406030204" pitchFamily="18" charset="0"/>
                        </a:rPr>
                        <m:t>,</m:t>
                      </m:r>
                      <m:r>
                        <a:rPr lang="en-US" sz="3000" i="1">
                          <a:solidFill>
                            <a:srgbClr val="000000"/>
                          </a:solidFill>
                          <a:latin typeface="Cambria Math" panose="02040503050406030204" pitchFamily="18" charset="0"/>
                        </a:rPr>
                        <m:t>𝜆</m:t>
                      </m:r>
                      <m:r>
                        <a:rPr lang="en-US" sz="3000" i="1">
                          <a:solidFill>
                            <a:srgbClr val="000000"/>
                          </a:solidFill>
                          <a:latin typeface="Cambria Math" panose="02040503050406030204" pitchFamily="18" charset="0"/>
                        </a:rPr>
                        <m:t>=2.1</m:t>
                      </m:r>
                      <m:sSup>
                        <m:sSupPr>
                          <m:ctrlPr>
                            <a:rPr lang="en-US" sz="3000" i="1">
                              <a:solidFill>
                                <a:srgbClr val="000000"/>
                              </a:solidFill>
                              <a:latin typeface="Cambria Math" panose="02040503050406030204" pitchFamily="18" charset="0"/>
                            </a:rPr>
                          </m:ctrlPr>
                        </m:sSupPr>
                        <m:e>
                          <m:r>
                            <a:rPr lang="en-US" sz="3000" i="1">
                              <a:solidFill>
                                <a:srgbClr val="000000"/>
                              </a:solidFill>
                              <a:latin typeface="Cambria Math" panose="02040503050406030204" pitchFamily="18" charset="0"/>
                            </a:rPr>
                            <m:t>0</m:t>
                          </m:r>
                        </m:e>
                        <m:sup>
                          <m:r>
                            <a:rPr lang="en-US" sz="3000" i="1">
                              <a:solidFill>
                                <a:srgbClr val="000000"/>
                              </a:solidFill>
                              <a:latin typeface="Cambria Math" panose="02040503050406030204" pitchFamily="18" charset="0"/>
                            </a:rPr>
                            <m:t>−5</m:t>
                          </m:r>
                        </m:sup>
                      </m:sSup>
                      <m:r>
                        <a:rPr lang="en-US" sz="3000" i="1">
                          <a:solidFill>
                            <a:srgbClr val="000000"/>
                          </a:solidFill>
                          <a:latin typeface="Cambria Math" panose="02040503050406030204" pitchFamily="18" charset="0"/>
                        </a:rPr>
                        <m:t>𝑚</m:t>
                      </m:r>
                    </m:oMath>
                  </m:oMathPara>
                </a14:m>
                <a:endParaRPr lang="en-US" sz="3000"/>
              </a:p>
            </p:txBody>
          </p:sp>
        </mc:Choice>
        <mc:Fallback xmlns="">
          <p:sp>
            <p:nvSpPr>
              <p:cNvPr id="19" name="Object 13">
                <a:extLst>
                  <a:ext uri="{FF2B5EF4-FFF2-40B4-BE49-F238E27FC236}">
                    <a16:creationId xmlns:a16="http://schemas.microsoft.com/office/drawing/2014/main" id="{A458B67F-E69F-4A36-85AB-5D9E8E8D2D05}"/>
                  </a:ext>
                </a:extLst>
              </p:cNvPr>
              <p:cNvSpPr txBox="1">
                <a:spLocks noRot="1" noChangeAspect="1" noMove="1" noResize="1" noEditPoints="1" noAdjustHandles="1" noChangeArrowheads="1" noChangeShapeType="1" noTextEdit="1"/>
              </p:cNvSpPr>
              <p:nvPr/>
            </p:nvSpPr>
            <p:spPr bwMode="auto">
              <a:xfrm>
                <a:off x="6781800" y="3791504"/>
                <a:ext cx="5638800" cy="406003"/>
              </a:xfrm>
              <a:prstGeom prst="rect">
                <a:avLst/>
              </a:prstGeom>
              <a:blipFill>
                <a:blip r:embed="rId6"/>
                <a:stretch>
                  <a:fillRect b="-20896"/>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16">
                <a:extLst>
                  <a:ext uri="{FF2B5EF4-FFF2-40B4-BE49-F238E27FC236}">
                    <a16:creationId xmlns:a16="http://schemas.microsoft.com/office/drawing/2014/main" id="{87B3F78D-4567-41CC-92DE-29931B1C5460}"/>
                  </a:ext>
                </a:extLst>
              </p:cNvPr>
              <p:cNvSpPr txBox="1"/>
              <p:nvPr/>
            </p:nvSpPr>
            <p:spPr bwMode="auto">
              <a:xfrm>
                <a:off x="824927" y="4682137"/>
                <a:ext cx="5703491" cy="40600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𝐶</m:t>
                          </m:r>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3</m:t>
                          </m:r>
                        </m:sub>
                      </m:sSub>
                      <m:r>
                        <a:rPr lang="en-US" sz="3000" i="1">
                          <a:solidFill>
                            <a:srgbClr val="000000"/>
                          </a:solidFill>
                          <a:latin typeface="Cambria Math" panose="02040503050406030204" pitchFamily="18" charset="0"/>
                        </a:rPr>
                        <m:t>=0,8</m:t>
                      </m:r>
                      <m:r>
                        <a:rPr lang="en-US" sz="3000" i="1">
                          <a:solidFill>
                            <a:srgbClr val="000000"/>
                          </a:solidFill>
                          <a:latin typeface="Cambria Math" panose="02040503050406030204" pitchFamily="18" charset="0"/>
                        </a:rPr>
                        <m:t>𝑚𝑚</m:t>
                      </m:r>
                      <m:r>
                        <a:rPr lang="en-US" sz="3000" i="1">
                          <a:solidFill>
                            <a:srgbClr val="000000"/>
                          </a:solidFill>
                          <a:latin typeface="Cambria Math" panose="02040503050406030204" pitchFamily="18" charset="0"/>
                        </a:rPr>
                        <m:t>,</m:t>
                      </m:r>
                      <m:r>
                        <a:rPr lang="en-US" sz="3000" i="1">
                          <a:solidFill>
                            <a:srgbClr val="000000"/>
                          </a:solidFill>
                          <a:latin typeface="Cambria Math" panose="02040503050406030204" pitchFamily="18" charset="0"/>
                        </a:rPr>
                        <m:t>𝜆</m:t>
                      </m:r>
                      <m:r>
                        <a:rPr lang="en-US" sz="3000" i="1">
                          <a:solidFill>
                            <a:srgbClr val="000000"/>
                          </a:solidFill>
                          <a:latin typeface="Cambria Math" panose="02040503050406030204" pitchFamily="18" charset="0"/>
                        </a:rPr>
                        <m:t>=4.1</m:t>
                      </m:r>
                      <m:sSup>
                        <m:sSupPr>
                          <m:ctrlPr>
                            <a:rPr lang="en-US" sz="3000" i="1">
                              <a:solidFill>
                                <a:srgbClr val="000000"/>
                              </a:solidFill>
                              <a:latin typeface="Cambria Math" panose="02040503050406030204" pitchFamily="18" charset="0"/>
                            </a:rPr>
                          </m:ctrlPr>
                        </m:sSupPr>
                        <m:e>
                          <m:r>
                            <a:rPr lang="en-US" sz="3000" i="1">
                              <a:solidFill>
                                <a:srgbClr val="000000"/>
                              </a:solidFill>
                              <a:latin typeface="Cambria Math" panose="02040503050406030204" pitchFamily="18" charset="0"/>
                            </a:rPr>
                            <m:t>0</m:t>
                          </m:r>
                        </m:e>
                        <m:sup>
                          <m:r>
                            <a:rPr lang="en-US" sz="3000" i="1">
                              <a:solidFill>
                                <a:srgbClr val="000000"/>
                              </a:solidFill>
                              <a:latin typeface="Cambria Math" panose="02040503050406030204" pitchFamily="18" charset="0"/>
                            </a:rPr>
                            <m:t>−5</m:t>
                          </m:r>
                        </m:sup>
                      </m:sSup>
                      <m:r>
                        <a:rPr lang="en-US" sz="3000" i="1">
                          <a:solidFill>
                            <a:srgbClr val="000000"/>
                          </a:solidFill>
                          <a:latin typeface="Cambria Math" panose="02040503050406030204" pitchFamily="18" charset="0"/>
                        </a:rPr>
                        <m:t>𝑚𝑚</m:t>
                      </m:r>
                    </m:oMath>
                  </m:oMathPara>
                </a14:m>
                <a:endParaRPr lang="en-US" sz="3000"/>
              </a:p>
            </p:txBody>
          </p:sp>
        </mc:Choice>
        <mc:Fallback xmlns="">
          <p:sp>
            <p:nvSpPr>
              <p:cNvPr id="20" name="Object 16">
                <a:extLst>
                  <a:ext uri="{FF2B5EF4-FFF2-40B4-BE49-F238E27FC236}">
                    <a16:creationId xmlns:a16="http://schemas.microsoft.com/office/drawing/2014/main" id="{87B3F78D-4567-41CC-92DE-29931B1C5460}"/>
                  </a:ext>
                </a:extLst>
              </p:cNvPr>
              <p:cNvSpPr txBox="1">
                <a:spLocks noRot="1" noChangeAspect="1" noMove="1" noResize="1" noEditPoints="1" noAdjustHandles="1" noChangeArrowheads="1" noChangeShapeType="1" noTextEdit="1"/>
              </p:cNvSpPr>
              <p:nvPr/>
            </p:nvSpPr>
            <p:spPr bwMode="auto">
              <a:xfrm>
                <a:off x="824927" y="4682137"/>
                <a:ext cx="5703491" cy="406003"/>
              </a:xfrm>
              <a:prstGeom prst="rect">
                <a:avLst/>
              </a:prstGeom>
              <a:blipFill>
                <a:blip r:embed="rId7"/>
                <a:stretch>
                  <a:fillRect b="-20896"/>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17">
                <a:extLst>
                  <a:ext uri="{FF2B5EF4-FFF2-40B4-BE49-F238E27FC236}">
                    <a16:creationId xmlns:a16="http://schemas.microsoft.com/office/drawing/2014/main" id="{C4C067CA-FDDE-495B-B8F9-0BD0DE32D2EE}"/>
                  </a:ext>
                </a:extLst>
              </p:cNvPr>
              <p:cNvSpPr txBox="1"/>
              <p:nvPr/>
            </p:nvSpPr>
            <p:spPr bwMode="auto">
              <a:xfrm>
                <a:off x="6781800" y="4648766"/>
                <a:ext cx="5181600" cy="40600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𝐷</m:t>
                          </m:r>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3</m:t>
                          </m:r>
                        </m:sub>
                      </m:sSub>
                      <m:r>
                        <a:rPr lang="en-US" sz="3000" i="1">
                          <a:solidFill>
                            <a:srgbClr val="000000"/>
                          </a:solidFill>
                          <a:latin typeface="Cambria Math" panose="02040503050406030204" pitchFamily="18" charset="0"/>
                        </a:rPr>
                        <m:t>=0,8</m:t>
                      </m:r>
                      <m:r>
                        <a:rPr lang="en-US" sz="3000" i="1">
                          <a:solidFill>
                            <a:srgbClr val="000000"/>
                          </a:solidFill>
                          <a:latin typeface="Cambria Math" panose="02040503050406030204" pitchFamily="18" charset="0"/>
                        </a:rPr>
                        <m:t>𝑚</m:t>
                      </m:r>
                      <m:r>
                        <a:rPr lang="en-US" sz="3000" i="1">
                          <a:solidFill>
                            <a:srgbClr val="000000"/>
                          </a:solidFill>
                          <a:latin typeface="Cambria Math" panose="02040503050406030204" pitchFamily="18" charset="0"/>
                        </a:rPr>
                        <m:t>,</m:t>
                      </m:r>
                      <m:r>
                        <a:rPr lang="en-US" sz="3000" i="1">
                          <a:solidFill>
                            <a:srgbClr val="000000"/>
                          </a:solidFill>
                          <a:latin typeface="Cambria Math" panose="02040503050406030204" pitchFamily="18" charset="0"/>
                        </a:rPr>
                        <m:t>𝜆</m:t>
                      </m:r>
                      <m:r>
                        <a:rPr lang="en-US" sz="3000" i="1">
                          <a:solidFill>
                            <a:srgbClr val="000000"/>
                          </a:solidFill>
                          <a:latin typeface="Cambria Math" panose="02040503050406030204" pitchFamily="18" charset="0"/>
                        </a:rPr>
                        <m:t>=4.1</m:t>
                      </m:r>
                      <m:sSup>
                        <m:sSupPr>
                          <m:ctrlPr>
                            <a:rPr lang="en-US" sz="3000" i="1">
                              <a:solidFill>
                                <a:srgbClr val="000000"/>
                              </a:solidFill>
                              <a:latin typeface="Cambria Math" panose="02040503050406030204" pitchFamily="18" charset="0"/>
                            </a:rPr>
                          </m:ctrlPr>
                        </m:sSupPr>
                        <m:e>
                          <m:r>
                            <a:rPr lang="en-US" sz="3000" i="1">
                              <a:solidFill>
                                <a:srgbClr val="000000"/>
                              </a:solidFill>
                              <a:latin typeface="Cambria Math" panose="02040503050406030204" pitchFamily="18" charset="0"/>
                            </a:rPr>
                            <m:t>0</m:t>
                          </m:r>
                        </m:e>
                        <m:sup>
                          <m:r>
                            <a:rPr lang="en-US" sz="3000" i="1">
                              <a:solidFill>
                                <a:srgbClr val="000000"/>
                              </a:solidFill>
                              <a:latin typeface="Cambria Math" panose="02040503050406030204" pitchFamily="18" charset="0"/>
                            </a:rPr>
                            <m:t>−5</m:t>
                          </m:r>
                        </m:sup>
                      </m:sSup>
                      <m:r>
                        <a:rPr lang="en-US" sz="3000" i="1">
                          <a:solidFill>
                            <a:srgbClr val="000000"/>
                          </a:solidFill>
                          <a:latin typeface="Cambria Math" panose="02040503050406030204" pitchFamily="18" charset="0"/>
                        </a:rPr>
                        <m:t>𝑚</m:t>
                      </m:r>
                    </m:oMath>
                  </m:oMathPara>
                </a14:m>
                <a:endParaRPr lang="en-US" sz="3000"/>
              </a:p>
            </p:txBody>
          </p:sp>
        </mc:Choice>
        <mc:Fallback xmlns="">
          <p:sp>
            <p:nvSpPr>
              <p:cNvPr id="21" name="Object 17">
                <a:extLst>
                  <a:ext uri="{FF2B5EF4-FFF2-40B4-BE49-F238E27FC236}">
                    <a16:creationId xmlns:a16="http://schemas.microsoft.com/office/drawing/2014/main" id="{C4C067CA-FDDE-495B-B8F9-0BD0DE32D2EE}"/>
                  </a:ext>
                </a:extLst>
              </p:cNvPr>
              <p:cNvSpPr txBox="1">
                <a:spLocks noRot="1" noChangeAspect="1" noMove="1" noResize="1" noEditPoints="1" noAdjustHandles="1" noChangeArrowheads="1" noChangeShapeType="1" noTextEdit="1"/>
              </p:cNvSpPr>
              <p:nvPr/>
            </p:nvSpPr>
            <p:spPr bwMode="auto">
              <a:xfrm>
                <a:off x="6781800" y="4648766"/>
                <a:ext cx="5181600" cy="406003"/>
              </a:xfrm>
              <a:prstGeom prst="rect">
                <a:avLst/>
              </a:prstGeom>
              <a:blipFill>
                <a:blip r:embed="rId8"/>
                <a:stretch>
                  <a:fillRect b="-22727"/>
                </a:stretch>
              </a:blipFill>
              <a:ln>
                <a:noFill/>
              </a:ln>
              <a:effectLst/>
            </p:spPr>
            <p:txBody>
              <a:bodyPr/>
              <a:lstStyle/>
              <a:p>
                <a:r>
                  <a:rPr lang="en-US">
                    <a:noFill/>
                  </a:rPr>
                  <a:t> </a:t>
                </a:r>
              </a:p>
            </p:txBody>
          </p:sp>
        </mc:Fallback>
      </mc:AlternateContent>
      <p:sp>
        <p:nvSpPr>
          <p:cNvPr id="23" name="Oval 18">
            <a:extLst>
              <a:ext uri="{FF2B5EF4-FFF2-40B4-BE49-F238E27FC236}">
                <a16:creationId xmlns:a16="http://schemas.microsoft.com/office/drawing/2014/main" id="{027B8EA3-6565-4C30-9CA1-F16B908B809D}"/>
              </a:ext>
            </a:extLst>
          </p:cNvPr>
          <p:cNvSpPr>
            <a:spLocks noChangeArrowheads="1"/>
          </p:cNvSpPr>
          <p:nvPr/>
        </p:nvSpPr>
        <p:spPr bwMode="auto">
          <a:xfrm>
            <a:off x="693777" y="3808494"/>
            <a:ext cx="609600" cy="616066"/>
          </a:xfrm>
          <a:prstGeom prst="ellipse">
            <a:avLst/>
          </a:prstGeom>
          <a:noFill/>
          <a:ln w="9525">
            <a:solidFill>
              <a:srgbClr val="C00000"/>
            </a:solidFill>
            <a:round/>
            <a:headEnd/>
            <a:tailEnd/>
          </a:ln>
          <a:effectLst/>
        </p:spPr>
        <p:txBody>
          <a:bodyPr wrap="none" anchor="ctr"/>
          <a:lstStyle/>
          <a:p>
            <a:endParaRPr lang="en-US"/>
          </a:p>
        </p:txBody>
      </p:sp>
    </p:spTree>
    <p:extLst>
      <p:ext uri="{BB962C8B-B14F-4D97-AF65-F5344CB8AC3E}">
        <p14:creationId xmlns:p14="http://schemas.microsoft.com/office/powerpoint/2010/main" val="33622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5D693CB0-BC29-4E46-BF05-3E2465998D44}"/>
              </a:ext>
            </a:extLst>
          </p:cNvPr>
          <p:cNvSpPr>
            <a:spLocks noChangeArrowheads="1"/>
          </p:cNvSpPr>
          <p:nvPr/>
        </p:nvSpPr>
        <p:spPr bwMode="auto">
          <a:xfrm>
            <a:off x="1752600" y="2001038"/>
            <a:ext cx="3265487" cy="2855924"/>
          </a:xfrm>
          <a:prstGeom prst="rect">
            <a:avLst/>
          </a:prstGeom>
          <a:solidFill>
            <a:schemeClr val="accent3">
              <a:lumMod val="20000"/>
              <a:lumOff val="80000"/>
            </a:schemeClr>
          </a:solidFill>
          <a:ln w="12700" cap="sq">
            <a:noFill/>
            <a:miter lim="800000"/>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p>
            <a:endParaRPr lang="en-US" sz="2500">
              <a:latin typeface="Arial" panose="020B0604020202020204" pitchFamily="34" charset="0"/>
              <a:cs typeface="Arial" panose="020B0604020202020204" pitchFamily="34" charset="0"/>
            </a:endParaRPr>
          </a:p>
        </p:txBody>
      </p:sp>
      <p:sp>
        <p:nvSpPr>
          <p:cNvPr id="43012" name="AutoShape 4">
            <a:extLst>
              <a:ext uri="{FF2B5EF4-FFF2-40B4-BE49-F238E27FC236}">
                <a16:creationId xmlns:a16="http://schemas.microsoft.com/office/drawing/2014/main" id="{F3254BA4-64EA-4267-9FDB-A2BF33D52823}"/>
              </a:ext>
            </a:extLst>
          </p:cNvPr>
          <p:cNvSpPr>
            <a:spLocks noChangeArrowheads="1"/>
          </p:cNvSpPr>
          <p:nvPr/>
        </p:nvSpPr>
        <p:spPr bwMode="auto">
          <a:xfrm rot="5400000">
            <a:off x="2505074" y="1108864"/>
            <a:ext cx="509588" cy="4491037"/>
          </a:xfrm>
          <a:prstGeom prst="flowChartMerge">
            <a:avLst/>
          </a:prstGeom>
          <a:solidFill>
            <a:srgbClr val="FFC000"/>
          </a:solidFill>
          <a:ln w="12700" cap="sq">
            <a:solidFill>
              <a:srgbClr val="FFC000"/>
            </a:solidFill>
            <a:miter lim="800000"/>
            <a:headEnd type="none" w="sm" len="sm"/>
            <a:tailEnd type="none" w="sm" len="sm"/>
          </a:ln>
          <a:effectLst/>
        </p:spPr>
        <p:txBody>
          <a:bodyPr wrap="none" anchor="ctr"/>
          <a:lstStyle/>
          <a:p>
            <a:endParaRPr lang="en-US" sz="2500">
              <a:latin typeface="Arial" panose="020B0604020202020204" pitchFamily="34" charset="0"/>
              <a:cs typeface="Arial" panose="020B0604020202020204" pitchFamily="34" charset="0"/>
            </a:endParaRPr>
          </a:p>
        </p:txBody>
      </p:sp>
      <p:sp>
        <p:nvSpPr>
          <p:cNvPr id="43013" name="Text Box 5">
            <a:extLst>
              <a:ext uri="{FF2B5EF4-FFF2-40B4-BE49-F238E27FC236}">
                <a16:creationId xmlns:a16="http://schemas.microsoft.com/office/drawing/2014/main" id="{29141930-D470-4347-B2EF-67C3F1AFB6FA}"/>
              </a:ext>
            </a:extLst>
          </p:cNvPr>
          <p:cNvSpPr txBox="1">
            <a:spLocks noChangeArrowheads="1"/>
          </p:cNvSpPr>
          <p:nvPr/>
        </p:nvSpPr>
        <p:spPr bwMode="auto">
          <a:xfrm>
            <a:off x="5431631" y="3525219"/>
            <a:ext cx="5111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solidFill>
                  <a:srgbClr val="7030A0"/>
                </a:solidFill>
                <a:latin typeface="Arial" panose="020B0604020202020204" pitchFamily="34" charset="0"/>
                <a:cs typeface="Arial" panose="020B0604020202020204" pitchFamily="34" charset="0"/>
              </a:rPr>
              <a:t>D`</a:t>
            </a:r>
          </a:p>
        </p:txBody>
      </p:sp>
      <p:sp>
        <p:nvSpPr>
          <p:cNvPr id="43014" name="Text Box 6">
            <a:extLst>
              <a:ext uri="{FF2B5EF4-FFF2-40B4-BE49-F238E27FC236}">
                <a16:creationId xmlns:a16="http://schemas.microsoft.com/office/drawing/2014/main" id="{E304B272-3007-41CC-AD72-0D98F9D728CF}"/>
              </a:ext>
            </a:extLst>
          </p:cNvPr>
          <p:cNvSpPr txBox="1">
            <a:spLocks noChangeArrowheads="1"/>
          </p:cNvSpPr>
          <p:nvPr/>
        </p:nvSpPr>
        <p:spPr bwMode="auto">
          <a:xfrm>
            <a:off x="5018087" y="3067839"/>
            <a:ext cx="5111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solidFill>
                  <a:srgbClr val="00B050"/>
                </a:solidFill>
                <a:latin typeface="Arial" panose="020B0604020202020204" pitchFamily="34" charset="0"/>
                <a:cs typeface="Arial" panose="020B0604020202020204" pitchFamily="34" charset="0"/>
              </a:rPr>
              <a:t>D</a:t>
            </a:r>
          </a:p>
        </p:txBody>
      </p:sp>
      <p:sp>
        <p:nvSpPr>
          <p:cNvPr id="43015" name="Text Box 7">
            <a:extLst>
              <a:ext uri="{FF2B5EF4-FFF2-40B4-BE49-F238E27FC236}">
                <a16:creationId xmlns:a16="http://schemas.microsoft.com/office/drawing/2014/main" id="{AEE003B2-793A-47D4-B50D-37AB4D11EA23}"/>
              </a:ext>
            </a:extLst>
          </p:cNvPr>
          <p:cNvSpPr txBox="1">
            <a:spLocks noChangeArrowheads="1"/>
          </p:cNvSpPr>
          <p:nvPr/>
        </p:nvSpPr>
        <p:spPr bwMode="auto">
          <a:xfrm>
            <a:off x="217487" y="2915438"/>
            <a:ext cx="5111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S</a:t>
            </a:r>
          </a:p>
        </p:txBody>
      </p:sp>
      <p:sp>
        <p:nvSpPr>
          <p:cNvPr id="43016" name="Text Box 8">
            <a:extLst>
              <a:ext uri="{FF2B5EF4-FFF2-40B4-BE49-F238E27FC236}">
                <a16:creationId xmlns:a16="http://schemas.microsoft.com/office/drawing/2014/main" id="{2C436CDA-1624-4D0D-B9C2-612C85764039}"/>
              </a:ext>
            </a:extLst>
          </p:cNvPr>
          <p:cNvSpPr txBox="1">
            <a:spLocks noChangeArrowheads="1"/>
          </p:cNvSpPr>
          <p:nvPr/>
        </p:nvSpPr>
        <p:spPr bwMode="auto">
          <a:xfrm>
            <a:off x="1460500" y="2894801"/>
            <a:ext cx="50958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O</a:t>
            </a:r>
          </a:p>
        </p:txBody>
      </p:sp>
      <p:sp>
        <p:nvSpPr>
          <p:cNvPr id="43018" name="Text Box 10">
            <a:extLst>
              <a:ext uri="{FF2B5EF4-FFF2-40B4-BE49-F238E27FC236}">
                <a16:creationId xmlns:a16="http://schemas.microsoft.com/office/drawing/2014/main" id="{AA06BEE5-6EEB-42E9-AF8A-FFC3DD79EC8A}"/>
              </a:ext>
            </a:extLst>
          </p:cNvPr>
          <p:cNvSpPr txBox="1">
            <a:spLocks noChangeArrowheads="1"/>
          </p:cNvSpPr>
          <p:nvPr/>
        </p:nvSpPr>
        <p:spPr bwMode="auto">
          <a:xfrm>
            <a:off x="9623426" y="1447800"/>
            <a:ext cx="5111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solidFill>
                  <a:srgbClr val="FFFFFF"/>
                </a:solidFill>
                <a:latin typeface="Arial" panose="020B0604020202020204" pitchFamily="34" charset="0"/>
                <a:cs typeface="Arial" panose="020B0604020202020204" pitchFamily="34" charset="0"/>
              </a:rPr>
              <a:t>V</a:t>
            </a:r>
          </a:p>
        </p:txBody>
      </p:sp>
      <p:sp>
        <p:nvSpPr>
          <p:cNvPr id="43021" name="Line 13">
            <a:extLst>
              <a:ext uri="{FF2B5EF4-FFF2-40B4-BE49-F238E27FC236}">
                <a16:creationId xmlns:a16="http://schemas.microsoft.com/office/drawing/2014/main" id="{58F08A3C-B2CB-48B4-92C0-455FC1813D03}"/>
              </a:ext>
            </a:extLst>
          </p:cNvPr>
          <p:cNvSpPr>
            <a:spLocks noChangeShapeType="1"/>
          </p:cNvSpPr>
          <p:nvPr/>
        </p:nvSpPr>
        <p:spPr bwMode="auto">
          <a:xfrm>
            <a:off x="1741486" y="3410738"/>
            <a:ext cx="3276600" cy="762000"/>
          </a:xfrm>
          <a:prstGeom prst="line">
            <a:avLst/>
          </a:prstGeom>
          <a:noFill/>
          <a:ln w="28575">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2" name="Line 14">
            <a:extLst>
              <a:ext uri="{FF2B5EF4-FFF2-40B4-BE49-F238E27FC236}">
                <a16:creationId xmlns:a16="http://schemas.microsoft.com/office/drawing/2014/main" id="{1ACE40F2-13E4-46E9-B24C-BCE0243B753F}"/>
              </a:ext>
            </a:extLst>
          </p:cNvPr>
          <p:cNvSpPr>
            <a:spLocks noChangeShapeType="1"/>
          </p:cNvSpPr>
          <p:nvPr/>
        </p:nvSpPr>
        <p:spPr bwMode="auto">
          <a:xfrm flipV="1">
            <a:off x="-87314" y="2458238"/>
            <a:ext cx="3124200" cy="838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3" name="Line 15">
            <a:extLst>
              <a:ext uri="{FF2B5EF4-FFF2-40B4-BE49-F238E27FC236}">
                <a16:creationId xmlns:a16="http://schemas.microsoft.com/office/drawing/2014/main" id="{F6CE004A-791A-4049-AF22-727EB083DBD7}"/>
              </a:ext>
            </a:extLst>
          </p:cNvPr>
          <p:cNvSpPr>
            <a:spLocks noChangeShapeType="1"/>
          </p:cNvSpPr>
          <p:nvPr/>
        </p:nvSpPr>
        <p:spPr bwMode="auto">
          <a:xfrm flipV="1">
            <a:off x="1741486" y="2470938"/>
            <a:ext cx="3276600" cy="838200"/>
          </a:xfrm>
          <a:prstGeom prst="line">
            <a:avLst/>
          </a:prstGeom>
          <a:noFill/>
          <a:ln w="28575">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4" name="Line 16">
            <a:extLst>
              <a:ext uri="{FF2B5EF4-FFF2-40B4-BE49-F238E27FC236}">
                <a16:creationId xmlns:a16="http://schemas.microsoft.com/office/drawing/2014/main" id="{BB4E469B-F185-4F87-BAB7-39ABF5E994FE}"/>
              </a:ext>
            </a:extLst>
          </p:cNvPr>
          <p:cNvSpPr>
            <a:spLocks noChangeShapeType="1"/>
          </p:cNvSpPr>
          <p:nvPr/>
        </p:nvSpPr>
        <p:spPr bwMode="auto">
          <a:xfrm flipV="1">
            <a:off x="2732086" y="2917026"/>
            <a:ext cx="533400" cy="152400"/>
          </a:xfrm>
          <a:prstGeom prst="line">
            <a:avLst/>
          </a:prstGeom>
          <a:noFill/>
          <a:ln w="28575">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5" name="Line 17">
            <a:extLst>
              <a:ext uri="{FF2B5EF4-FFF2-40B4-BE49-F238E27FC236}">
                <a16:creationId xmlns:a16="http://schemas.microsoft.com/office/drawing/2014/main" id="{8BBE1856-0293-4C95-B552-2886D2DEDD84}"/>
              </a:ext>
            </a:extLst>
          </p:cNvPr>
          <p:cNvSpPr>
            <a:spLocks noChangeShapeType="1"/>
          </p:cNvSpPr>
          <p:nvPr/>
        </p:nvSpPr>
        <p:spPr bwMode="auto">
          <a:xfrm>
            <a:off x="2808286" y="3667914"/>
            <a:ext cx="838200" cy="174625"/>
          </a:xfrm>
          <a:prstGeom prst="line">
            <a:avLst/>
          </a:prstGeom>
          <a:noFill/>
          <a:ln w="28575">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6" name="Line 18">
            <a:extLst>
              <a:ext uri="{FF2B5EF4-FFF2-40B4-BE49-F238E27FC236}">
                <a16:creationId xmlns:a16="http://schemas.microsoft.com/office/drawing/2014/main" id="{700838FC-190E-4656-80E5-4DF308E130B6}"/>
              </a:ext>
            </a:extLst>
          </p:cNvPr>
          <p:cNvSpPr>
            <a:spLocks noChangeShapeType="1"/>
          </p:cNvSpPr>
          <p:nvPr/>
        </p:nvSpPr>
        <p:spPr bwMode="auto">
          <a:xfrm>
            <a:off x="4992686" y="2470938"/>
            <a:ext cx="0" cy="1676400"/>
          </a:xfrm>
          <a:prstGeom prst="line">
            <a:avLst/>
          </a:prstGeom>
          <a:noFill/>
          <a:ln w="5715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7" name="Line 19">
            <a:extLst>
              <a:ext uri="{FF2B5EF4-FFF2-40B4-BE49-F238E27FC236}">
                <a16:creationId xmlns:a16="http://schemas.microsoft.com/office/drawing/2014/main" id="{9D35AF79-1C05-4B7E-9537-9DBA2E955BEF}"/>
              </a:ext>
            </a:extLst>
          </p:cNvPr>
          <p:cNvSpPr>
            <a:spLocks noChangeShapeType="1"/>
          </p:cNvSpPr>
          <p:nvPr/>
        </p:nvSpPr>
        <p:spPr bwMode="auto">
          <a:xfrm>
            <a:off x="5410200" y="2496338"/>
            <a:ext cx="0" cy="1676400"/>
          </a:xfrm>
          <a:prstGeom prst="line">
            <a:avLst/>
          </a:prstGeom>
          <a:noFill/>
          <a:ln w="9525">
            <a:solidFill>
              <a:srgbClr val="7030A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28" name="Line 20">
            <a:extLst>
              <a:ext uri="{FF2B5EF4-FFF2-40B4-BE49-F238E27FC236}">
                <a16:creationId xmlns:a16="http://schemas.microsoft.com/office/drawing/2014/main" id="{B1E2B411-1B8C-4E36-87FA-A6AD6F05E0ED}"/>
              </a:ext>
            </a:extLst>
          </p:cNvPr>
          <p:cNvSpPr>
            <a:spLocks noChangeShapeType="1"/>
          </p:cNvSpPr>
          <p:nvPr/>
        </p:nvSpPr>
        <p:spPr bwMode="auto">
          <a:xfrm>
            <a:off x="5094286" y="3110702"/>
            <a:ext cx="0" cy="490537"/>
          </a:xfrm>
          <a:prstGeom prst="line">
            <a:avLst/>
          </a:prstGeom>
          <a:noFill/>
          <a:ln w="9525">
            <a:solidFill>
              <a:srgbClr val="00B05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3030" name="Oval 22">
            <a:extLst>
              <a:ext uri="{FF2B5EF4-FFF2-40B4-BE49-F238E27FC236}">
                <a16:creationId xmlns:a16="http://schemas.microsoft.com/office/drawing/2014/main" id="{6BAF3060-E885-4EA1-96F6-FB5F7114F387}"/>
              </a:ext>
            </a:extLst>
          </p:cNvPr>
          <p:cNvSpPr>
            <a:spLocks noChangeArrowheads="1"/>
          </p:cNvSpPr>
          <p:nvPr/>
        </p:nvSpPr>
        <p:spPr bwMode="auto">
          <a:xfrm>
            <a:off x="369886" y="3283738"/>
            <a:ext cx="152400" cy="152400"/>
          </a:xfrm>
          <a:prstGeom prst="ellipse">
            <a:avLst/>
          </a:prstGeom>
          <a:solidFill>
            <a:srgbClr val="FFC000"/>
          </a:solidFill>
          <a:ln w="9525">
            <a:solidFill>
              <a:schemeClr val="tx1"/>
            </a:solidFill>
            <a:round/>
            <a:headEnd/>
            <a:tailEnd/>
          </a:ln>
          <a:effectLst/>
        </p:spPr>
        <p:txBody>
          <a:bodyPr wrap="none" anchor="ctr"/>
          <a:lstStyle/>
          <a:p>
            <a:endParaRPr lang="en-US" sz="2500">
              <a:latin typeface="Arial" panose="020B0604020202020204" pitchFamily="34" charset="0"/>
              <a:cs typeface="Arial" panose="020B0604020202020204" pitchFamily="34" charset="0"/>
            </a:endParaRPr>
          </a:p>
        </p:txBody>
      </p:sp>
      <p:sp>
        <p:nvSpPr>
          <p:cNvPr id="43031" name="Text Box 23">
            <a:extLst>
              <a:ext uri="{FF2B5EF4-FFF2-40B4-BE49-F238E27FC236}">
                <a16:creationId xmlns:a16="http://schemas.microsoft.com/office/drawing/2014/main" id="{0B44AC4B-D47F-483A-9AC2-9F4E33658E55}"/>
              </a:ext>
            </a:extLst>
          </p:cNvPr>
          <p:cNvSpPr txBox="1">
            <a:spLocks noChangeArrowheads="1"/>
          </p:cNvSpPr>
          <p:nvPr/>
        </p:nvSpPr>
        <p:spPr bwMode="auto">
          <a:xfrm>
            <a:off x="5457826" y="3032678"/>
            <a:ext cx="461962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500">
                <a:solidFill>
                  <a:srgbClr val="00B050"/>
                </a:solidFill>
                <a:latin typeface="Arial" panose="020B0604020202020204" pitchFamily="34" charset="0"/>
                <a:cs typeface="Arial" panose="020B0604020202020204" pitchFamily="34" charset="0"/>
              </a:rPr>
              <a:t>Nếu ánh sáng truyền thẳng</a:t>
            </a:r>
          </a:p>
        </p:txBody>
      </p:sp>
      <p:sp>
        <p:nvSpPr>
          <p:cNvPr id="43032" name="Text Box 24">
            <a:extLst>
              <a:ext uri="{FF2B5EF4-FFF2-40B4-BE49-F238E27FC236}">
                <a16:creationId xmlns:a16="http://schemas.microsoft.com/office/drawing/2014/main" id="{C438746A-3EFF-4D4A-9A32-047B17AFE07E}"/>
              </a:ext>
            </a:extLst>
          </p:cNvPr>
          <p:cNvSpPr txBox="1">
            <a:spLocks noChangeArrowheads="1"/>
          </p:cNvSpPr>
          <p:nvPr/>
        </p:nvSpPr>
        <p:spPr bwMode="auto">
          <a:xfrm>
            <a:off x="5836445" y="3667914"/>
            <a:ext cx="525859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500">
                <a:solidFill>
                  <a:srgbClr val="7030A0"/>
                </a:solidFill>
                <a:latin typeface="Arial" panose="020B0604020202020204" pitchFamily="34" charset="0"/>
                <a:cs typeface="Arial" panose="020B0604020202020204" pitchFamily="34" charset="0"/>
              </a:rPr>
              <a:t>Khi gặp mép lỗ, ánh sáng đã truyền sai lệch với sự truyền thẳng</a:t>
            </a:r>
          </a:p>
        </p:txBody>
      </p:sp>
      <p:sp>
        <p:nvSpPr>
          <p:cNvPr id="43033" name="Text Box 25">
            <a:extLst>
              <a:ext uri="{FF2B5EF4-FFF2-40B4-BE49-F238E27FC236}">
                <a16:creationId xmlns:a16="http://schemas.microsoft.com/office/drawing/2014/main" id="{45D1ABE5-D03A-422C-AD89-511FC36C750F}"/>
              </a:ext>
            </a:extLst>
          </p:cNvPr>
          <p:cNvSpPr txBox="1">
            <a:spLocks noChangeArrowheads="1"/>
          </p:cNvSpPr>
          <p:nvPr/>
        </p:nvSpPr>
        <p:spPr bwMode="auto">
          <a:xfrm>
            <a:off x="312516" y="1972812"/>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500">
              <a:latin typeface="Arial" panose="020B0604020202020204" pitchFamily="34" charset="0"/>
              <a:cs typeface="Arial" panose="020B0604020202020204" pitchFamily="34" charset="0"/>
            </a:endParaRPr>
          </a:p>
        </p:txBody>
      </p:sp>
      <p:sp>
        <p:nvSpPr>
          <p:cNvPr id="43034" name="Text Box 26">
            <a:extLst>
              <a:ext uri="{FF2B5EF4-FFF2-40B4-BE49-F238E27FC236}">
                <a16:creationId xmlns:a16="http://schemas.microsoft.com/office/drawing/2014/main" id="{7271F9E4-810F-441C-9234-869DB4F3AFBC}"/>
              </a:ext>
            </a:extLst>
          </p:cNvPr>
          <p:cNvSpPr txBox="1">
            <a:spLocks noChangeArrowheads="1"/>
          </p:cNvSpPr>
          <p:nvPr/>
        </p:nvSpPr>
        <p:spPr bwMode="auto">
          <a:xfrm>
            <a:off x="608945" y="5750619"/>
            <a:ext cx="1030105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500">
                <a:latin typeface="Arial" panose="020B0604020202020204" pitchFamily="34" charset="0"/>
                <a:cs typeface="Arial" panose="020B0604020202020204" pitchFamily="34" charset="0"/>
              </a:rPr>
              <a:t>Ánh sáng có tính chất sóng. Mỗi chùm sáng đơn sắc coi như</a:t>
            </a:r>
          </a:p>
          <a:p>
            <a:pPr algn="ctr"/>
            <a:r>
              <a:rPr lang="en-US" altLang="en-US" sz="2500">
                <a:latin typeface="Arial" panose="020B0604020202020204" pitchFamily="34" charset="0"/>
                <a:cs typeface="Arial" panose="020B0604020202020204" pitchFamily="34" charset="0"/>
              </a:rPr>
              <a:t>một sóng có bước sóng xác định.</a:t>
            </a:r>
          </a:p>
        </p:txBody>
      </p:sp>
      <p:sp>
        <p:nvSpPr>
          <p:cNvPr id="43035" name="Text Box 27">
            <a:extLst>
              <a:ext uri="{FF2B5EF4-FFF2-40B4-BE49-F238E27FC236}">
                <a16:creationId xmlns:a16="http://schemas.microsoft.com/office/drawing/2014/main" id="{E0C05015-7728-43F5-A1EC-62FF911A5FD6}"/>
              </a:ext>
            </a:extLst>
          </p:cNvPr>
          <p:cNvSpPr txBox="1">
            <a:spLocks noChangeArrowheads="1"/>
          </p:cNvSpPr>
          <p:nvPr/>
        </p:nvSpPr>
        <p:spPr bwMode="auto">
          <a:xfrm>
            <a:off x="4659312" y="4896638"/>
            <a:ext cx="51117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M</a:t>
            </a:r>
          </a:p>
        </p:txBody>
      </p:sp>
      <p:grpSp>
        <p:nvGrpSpPr>
          <p:cNvPr id="26" name="Group 25">
            <a:extLst>
              <a:ext uri="{FF2B5EF4-FFF2-40B4-BE49-F238E27FC236}">
                <a16:creationId xmlns:a16="http://schemas.microsoft.com/office/drawing/2014/main" id="{8530DF48-B3A2-4BA7-A22D-03CBCEADD893}"/>
              </a:ext>
            </a:extLst>
          </p:cNvPr>
          <p:cNvGrpSpPr/>
          <p:nvPr/>
        </p:nvGrpSpPr>
        <p:grpSpPr>
          <a:xfrm>
            <a:off x="-18592" y="109979"/>
            <a:ext cx="11772295" cy="532396"/>
            <a:chOff x="84872" y="2293270"/>
            <a:chExt cx="11699354" cy="743185"/>
          </a:xfrm>
        </p:grpSpPr>
        <p:grpSp>
          <p:nvGrpSpPr>
            <p:cNvPr id="27" name="Group 70">
              <a:extLst>
                <a:ext uri="{FF2B5EF4-FFF2-40B4-BE49-F238E27FC236}">
                  <a16:creationId xmlns:a16="http://schemas.microsoft.com/office/drawing/2014/main" id="{A23B92F5-7251-4892-9F52-2A45AFEFCC8E}"/>
                </a:ext>
              </a:extLst>
            </p:cNvPr>
            <p:cNvGrpSpPr>
              <a:grpSpLocks/>
            </p:cNvGrpSpPr>
            <p:nvPr/>
          </p:nvGrpSpPr>
          <p:grpSpPr bwMode="auto">
            <a:xfrm>
              <a:off x="254804" y="2293270"/>
              <a:ext cx="6193022" cy="743185"/>
              <a:chOff x="548627" y="3428143"/>
              <a:chExt cx="3189117" cy="1431480"/>
            </a:xfrm>
          </p:grpSpPr>
          <p:pic>
            <p:nvPicPr>
              <p:cNvPr id="30" name="Picture 8" descr="empty-green-rectangle">
                <a:extLst>
                  <a:ext uri="{FF2B5EF4-FFF2-40B4-BE49-F238E27FC236}">
                    <a16:creationId xmlns:a16="http://schemas.microsoft.com/office/drawing/2014/main" id="{E136BE32-F358-474C-A352-96AC2999D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1EE8B036-BB0F-4BCE-9FB3-8CB2F190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E7F39A84-2764-439C-8D69-A47238EE1742}"/>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7898FDFC-1260-4AA4-B8A0-AE1C2058B68C}"/>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a:cs typeface="Arial" panose="020B0604020202020204" pitchFamily="34" charset="0"/>
                </a:rPr>
                <a:t>Hiện tượng nhiễu xạ ánh sáng</a:t>
              </a:r>
              <a:endParaRPr lang="en-US" sz="2500" dirty="0">
                <a:cs typeface="Arial" panose="020B0604020202020204" pitchFamily="34" charset="0"/>
              </a:endParaRPr>
            </a:p>
          </p:txBody>
        </p:sp>
      </p:grpSp>
      <p:grpSp>
        <p:nvGrpSpPr>
          <p:cNvPr id="32" name="Group 31">
            <a:extLst>
              <a:ext uri="{FF2B5EF4-FFF2-40B4-BE49-F238E27FC236}">
                <a16:creationId xmlns:a16="http://schemas.microsoft.com/office/drawing/2014/main" id="{726DC206-E3FA-4243-A5ED-7D4710411B17}"/>
              </a:ext>
            </a:extLst>
          </p:cNvPr>
          <p:cNvGrpSpPr/>
          <p:nvPr/>
        </p:nvGrpSpPr>
        <p:grpSpPr>
          <a:xfrm>
            <a:off x="312516" y="720479"/>
            <a:ext cx="11732120" cy="1152922"/>
            <a:chOff x="363012" y="1244383"/>
            <a:chExt cx="11969616" cy="1466511"/>
          </a:xfrm>
        </p:grpSpPr>
        <p:pic>
          <p:nvPicPr>
            <p:cNvPr id="33" name="Picture 5" descr="empty-blue-rectangle">
              <a:extLst>
                <a:ext uri="{FF2B5EF4-FFF2-40B4-BE49-F238E27FC236}">
                  <a16:creationId xmlns:a16="http://schemas.microsoft.com/office/drawing/2014/main" id="{E4B77E0D-3398-4C91-94C5-2DEDA7329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12" y="1244383"/>
              <a:ext cx="11969616" cy="141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1026060">
              <a:extLst>
                <a:ext uri="{FF2B5EF4-FFF2-40B4-BE49-F238E27FC236}">
                  <a16:creationId xmlns:a16="http://schemas.microsoft.com/office/drawing/2014/main" id="{8E5A6CF0-9CB4-46D3-AA6B-74A60E4B99E3}"/>
                </a:ext>
              </a:extLst>
            </p:cNvPr>
            <p:cNvSpPr>
              <a:spLocks noChangeArrowheads="1"/>
            </p:cNvSpPr>
            <p:nvPr/>
          </p:nvSpPr>
          <p:spPr bwMode="auto">
            <a:xfrm>
              <a:off x="665442" y="1323526"/>
              <a:ext cx="10972718" cy="1387368"/>
            </a:xfrm>
            <a:prstGeom prst="rect">
              <a:avLst/>
            </a:prstGeom>
            <a:noFill/>
            <a:ln w="9525" algn="ctr">
              <a:noFill/>
              <a:miter lim="800000"/>
              <a:headEnd/>
              <a:tailEnd/>
            </a:ln>
          </p:spPr>
          <p:txBody>
            <a:bodyPr wrap="square" lIns="109728" tIns="54864" rIns="109728" bIns="54864">
              <a:spAutoFit/>
            </a:bodyPr>
            <a:lstStyle/>
            <a:p>
              <a:pPr algn="ctr"/>
              <a:r>
                <a:rPr lang="en-US" altLang="en-US" sz="2800">
                  <a:latin typeface="Arial" panose="020B0604020202020204" pitchFamily="34" charset="0"/>
                  <a:cs typeface="Arial" panose="020B0604020202020204" pitchFamily="34" charset="0"/>
                </a:rPr>
                <a:t>Hiện tượng truyền sai lệch so với sự truyền thẳng khi ánh sáng gặp vật cản gọi là hiện tượng nhiễu xạ ánh sáng.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26"/>
                                        </p:tgtEl>
                                        <p:attrNameLst>
                                          <p:attrName>style.visibility</p:attrName>
                                        </p:attrNameLst>
                                      </p:cBhvr>
                                      <p:to>
                                        <p:strVal val="visible"/>
                                      </p:to>
                                    </p:set>
                                    <p:animEffect transition="in" filter="dissolve">
                                      <p:cBhvr>
                                        <p:cTn id="7" dur="500"/>
                                        <p:tgtEl>
                                          <p:spTgt spid="43026"/>
                                        </p:tgtEl>
                                      </p:cBhvr>
                                    </p:animEffect>
                                  </p:childTnLst>
                                </p:cTn>
                              </p:par>
                              <p:par>
                                <p:cTn id="8" presetID="9" presetClass="entr" presetSubtype="0" fill="hold" nodeType="withEffect">
                                  <p:stCondLst>
                                    <p:cond delay="0"/>
                                  </p:stCondLst>
                                  <p:childTnLst>
                                    <p:set>
                                      <p:cBhvr>
                                        <p:cTn id="9" dur="1" fill="hold">
                                          <p:stCondLst>
                                            <p:cond delay="0"/>
                                          </p:stCondLst>
                                        </p:cTn>
                                        <p:tgtEl>
                                          <p:spTgt spid="43027"/>
                                        </p:tgtEl>
                                        <p:attrNameLst>
                                          <p:attrName>style.visibility</p:attrName>
                                        </p:attrNameLst>
                                      </p:cBhvr>
                                      <p:to>
                                        <p:strVal val="visible"/>
                                      </p:to>
                                    </p:set>
                                    <p:animEffect transition="in" filter="dissolve">
                                      <p:cBhvr>
                                        <p:cTn id="10" dur="500"/>
                                        <p:tgtEl>
                                          <p:spTgt spid="4302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blinds(horizontal)">
                                      <p:cBhvr>
                                        <p:cTn id="13" dur="500"/>
                                        <p:tgtEl>
                                          <p:spTgt spid="430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43023"/>
                                        </p:tgtEl>
                                        <p:attrNameLst>
                                          <p:attrName>style.visibility</p:attrName>
                                        </p:attrNameLst>
                                      </p:cBhvr>
                                      <p:to>
                                        <p:strVal val="visible"/>
                                      </p:to>
                                    </p:set>
                                    <p:animEffect transition="in" filter="dissolve">
                                      <p:cBhvr>
                                        <p:cTn id="18" dur="500"/>
                                        <p:tgtEl>
                                          <p:spTgt spid="43023"/>
                                        </p:tgtEl>
                                      </p:cBhvr>
                                    </p:animEffect>
                                  </p:childTnLst>
                                </p:cTn>
                              </p:par>
                              <p:par>
                                <p:cTn id="19" presetID="9" presetClass="entr" presetSubtype="0" fill="hold" nodeType="withEffect">
                                  <p:stCondLst>
                                    <p:cond delay="0"/>
                                  </p:stCondLst>
                                  <p:childTnLst>
                                    <p:set>
                                      <p:cBhvr>
                                        <p:cTn id="20" dur="1" fill="hold">
                                          <p:stCondLst>
                                            <p:cond delay="0"/>
                                          </p:stCondLst>
                                        </p:cTn>
                                        <p:tgtEl>
                                          <p:spTgt spid="43021"/>
                                        </p:tgtEl>
                                        <p:attrNameLst>
                                          <p:attrName>style.visibility</p:attrName>
                                        </p:attrNameLst>
                                      </p:cBhvr>
                                      <p:to>
                                        <p:strVal val="visible"/>
                                      </p:to>
                                    </p:set>
                                    <p:animEffect transition="in" filter="dissolve">
                                      <p:cBhvr>
                                        <p:cTn id="21" dur="500"/>
                                        <p:tgtEl>
                                          <p:spTgt spid="43021"/>
                                        </p:tgtEl>
                                      </p:cBhvr>
                                    </p:animEffect>
                                  </p:childTnLst>
                                </p:cTn>
                              </p:par>
                              <p:par>
                                <p:cTn id="22" presetID="9" presetClass="entr" presetSubtype="0" fill="hold" nodeType="withEffect">
                                  <p:stCondLst>
                                    <p:cond delay="0"/>
                                  </p:stCondLst>
                                  <p:childTnLst>
                                    <p:set>
                                      <p:cBhvr>
                                        <p:cTn id="23" dur="1" fill="hold">
                                          <p:stCondLst>
                                            <p:cond delay="0"/>
                                          </p:stCondLst>
                                        </p:cTn>
                                        <p:tgtEl>
                                          <p:spTgt spid="43024"/>
                                        </p:tgtEl>
                                        <p:attrNameLst>
                                          <p:attrName>style.visibility</p:attrName>
                                        </p:attrNameLst>
                                      </p:cBhvr>
                                      <p:to>
                                        <p:strVal val="visible"/>
                                      </p:to>
                                    </p:set>
                                    <p:animEffect transition="in" filter="dissolve">
                                      <p:cBhvr>
                                        <p:cTn id="24" dur="500"/>
                                        <p:tgtEl>
                                          <p:spTgt spid="43024"/>
                                        </p:tgtEl>
                                      </p:cBhvr>
                                    </p:animEffect>
                                  </p:childTnLst>
                                </p:cTn>
                              </p:par>
                              <p:par>
                                <p:cTn id="25" presetID="9" presetClass="entr" presetSubtype="0" fill="hold" nodeType="withEffect">
                                  <p:stCondLst>
                                    <p:cond delay="0"/>
                                  </p:stCondLst>
                                  <p:childTnLst>
                                    <p:set>
                                      <p:cBhvr>
                                        <p:cTn id="26" dur="1" fill="hold">
                                          <p:stCondLst>
                                            <p:cond delay="0"/>
                                          </p:stCondLst>
                                        </p:cTn>
                                        <p:tgtEl>
                                          <p:spTgt spid="43025"/>
                                        </p:tgtEl>
                                        <p:attrNameLst>
                                          <p:attrName>style.visibility</p:attrName>
                                        </p:attrNameLst>
                                      </p:cBhvr>
                                      <p:to>
                                        <p:strVal val="visible"/>
                                      </p:to>
                                    </p:set>
                                    <p:animEffect transition="in" filter="dissolve">
                                      <p:cBhvr>
                                        <p:cTn id="27" dur="500"/>
                                        <p:tgtEl>
                                          <p:spTgt spid="43025"/>
                                        </p:tgtEl>
                                      </p:cBhvr>
                                    </p:animEffect>
                                  </p:childTnLst>
                                </p:cTn>
                              </p:par>
                              <p:par>
                                <p:cTn id="28" presetID="3" presetClass="exit" presetSubtype="10" fill="hold" grpId="0" nodeType="withEffect">
                                  <p:stCondLst>
                                    <p:cond delay="0"/>
                                  </p:stCondLst>
                                  <p:childTnLst>
                                    <p:animEffect transition="out" filter="blinds(horizontal)">
                                      <p:cBhvr>
                                        <p:cTn id="29" dur="500"/>
                                        <p:tgtEl>
                                          <p:spTgt spid="43031"/>
                                        </p:tgtEl>
                                      </p:cBhvr>
                                    </p:animEffect>
                                    <p:set>
                                      <p:cBhvr>
                                        <p:cTn id="30" dur="1" fill="hold">
                                          <p:stCondLst>
                                            <p:cond delay="499"/>
                                          </p:stCondLst>
                                        </p:cTn>
                                        <p:tgtEl>
                                          <p:spTgt spid="43031"/>
                                        </p:tgtEl>
                                        <p:attrNameLst>
                                          <p:attrName>style.visibility</p:attrName>
                                        </p:attrNameLst>
                                      </p:cBhvr>
                                      <p:to>
                                        <p:strVal val="hidden"/>
                                      </p:to>
                                    </p:set>
                                  </p:childTnLst>
                                </p:cTn>
                              </p:par>
                              <p:par>
                                <p:cTn id="31" presetID="3" presetClass="entr" presetSubtype="10" fill="hold" nodeType="withEffect">
                                  <p:stCondLst>
                                    <p:cond delay="0"/>
                                  </p:stCondLst>
                                  <p:childTnLst>
                                    <p:set>
                                      <p:cBhvr>
                                        <p:cTn id="32" dur="1" fill="hold">
                                          <p:stCondLst>
                                            <p:cond delay="0"/>
                                          </p:stCondLst>
                                        </p:cTn>
                                        <p:tgtEl>
                                          <p:spTgt spid="43032">
                                            <p:txEl>
                                              <p:pRg st="0" end="0"/>
                                            </p:txEl>
                                          </p:spTgt>
                                        </p:tgtEl>
                                        <p:attrNameLst>
                                          <p:attrName>style.visibility</p:attrName>
                                        </p:attrNameLst>
                                      </p:cBhvr>
                                      <p:to>
                                        <p:strVal val="visible"/>
                                      </p:to>
                                    </p:set>
                                    <p:animEffect transition="in" filter="blinds(horizontal)">
                                      <p:cBhvr>
                                        <p:cTn id="33" dur="500"/>
                                        <p:tgtEl>
                                          <p:spTgt spid="4303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nodePh="1">
                                  <p:stCondLst>
                                    <p:cond delay="0"/>
                                  </p:stCondLst>
                                  <p:endCondLst>
                                    <p:cond evt="begin" delay="0">
                                      <p:tn val="36"/>
                                    </p:cond>
                                  </p:endCondLst>
                                  <p:childTnLst>
                                    <p:set>
                                      <p:cBhvr>
                                        <p:cTn id="37" dur="1" fill="hold">
                                          <p:stCondLst>
                                            <p:cond delay="0"/>
                                          </p:stCondLst>
                                        </p:cTn>
                                        <p:tgtEl>
                                          <p:spTgt spid="43033"/>
                                        </p:tgtEl>
                                        <p:attrNameLst>
                                          <p:attrName>style.visibility</p:attrName>
                                        </p:attrNameLst>
                                      </p:cBhvr>
                                      <p:to>
                                        <p:strVal val="visible"/>
                                      </p:to>
                                    </p:set>
                                    <p:animEffect transition="in" filter="blinds(horizontal)">
                                      <p:cBhvr>
                                        <p:cTn id="38" dur="500"/>
                                        <p:tgtEl>
                                          <p:spTgt spid="43033"/>
                                        </p:tgtEl>
                                      </p:cBhvr>
                                    </p:animEffect>
                                  </p:childTnLst>
                                </p:cTn>
                              </p:par>
                              <p:par>
                                <p:cTn id="39" presetID="3" presetClass="exit" presetSubtype="10" fill="hold" grpId="0" nodeType="withEffect">
                                  <p:stCondLst>
                                    <p:cond delay="0"/>
                                  </p:stCondLst>
                                  <p:childTnLst>
                                    <p:animEffect transition="out" filter="blinds(horizontal)">
                                      <p:cBhvr>
                                        <p:cTn id="40" dur="500"/>
                                        <p:tgtEl>
                                          <p:spTgt spid="43032">
                                            <p:txEl>
                                              <p:pRg st="0" end="0"/>
                                            </p:txEl>
                                          </p:spTgt>
                                        </p:tgtEl>
                                      </p:cBhvr>
                                    </p:animEffect>
                                    <p:set>
                                      <p:cBhvr>
                                        <p:cTn id="41" dur="1" fill="hold">
                                          <p:stCondLst>
                                            <p:cond delay="499"/>
                                          </p:stCondLst>
                                        </p:cTn>
                                        <p:tgtEl>
                                          <p:spTgt spid="43032">
                                            <p:txEl>
                                              <p:pRg st="0" end="0"/>
                                            </p:txEl>
                                          </p:spTgt>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3034"/>
                                        </p:tgtEl>
                                        <p:attrNameLst>
                                          <p:attrName>style.visibility</p:attrName>
                                        </p:attrNameLst>
                                      </p:cBhvr>
                                      <p:to>
                                        <p:strVal val="visible"/>
                                      </p:to>
                                    </p:set>
                                    <p:animEffect transition="in" filter="blinds(horizontal)">
                                      <p:cBhvr>
                                        <p:cTn id="46" dur="500"/>
                                        <p:tgtEl>
                                          <p:spTgt spid="4303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31" grpId="0"/>
      <p:bldP spid="43032" grpId="0" build="allAtOnce"/>
      <p:bldP spid="43033" grpId="0"/>
      <p:bldP spid="430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904A1E5F-F753-473C-9D9D-A816301AE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6908" y="2590800"/>
            <a:ext cx="4133850" cy="2553763"/>
          </a:xfrm>
        </p:spPr>
      </p:pic>
      <p:pic>
        <p:nvPicPr>
          <p:cNvPr id="6" name="Picture 5" descr="A picture containing light&#10;&#10;Description automatically generated">
            <a:extLst>
              <a:ext uri="{FF2B5EF4-FFF2-40B4-BE49-F238E27FC236}">
                <a16:creationId xmlns:a16="http://schemas.microsoft.com/office/drawing/2014/main" id="{103E17D7-80AD-410C-A2A6-8EE7DD22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873" y="2590800"/>
            <a:ext cx="2316985" cy="23169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5D24B3D-3FEB-495E-82CD-89E369D1D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962" y="2770748"/>
            <a:ext cx="1957087" cy="1957087"/>
          </a:xfrm>
          <a:prstGeom prst="rect">
            <a:avLst/>
          </a:prstGeom>
        </p:spPr>
      </p:pic>
      <p:pic>
        <p:nvPicPr>
          <p:cNvPr id="10" name="Picture 9" descr="Diagram&#10;&#10;Description automatically generated">
            <a:extLst>
              <a:ext uri="{FF2B5EF4-FFF2-40B4-BE49-F238E27FC236}">
                <a16:creationId xmlns:a16="http://schemas.microsoft.com/office/drawing/2014/main" id="{906F0505-57D5-4B99-BE36-F0F8AD0F5698}"/>
              </a:ext>
            </a:extLst>
          </p:cNvPr>
          <p:cNvPicPr>
            <a:picLocks noChangeAspect="1"/>
          </p:cNvPicPr>
          <p:nvPr/>
        </p:nvPicPr>
        <p:blipFill rotWithShape="1">
          <a:blip r:embed="rId5">
            <a:extLst>
              <a:ext uri="{28A0092B-C50C-407E-A947-70E740481C1C}">
                <a14:useLocalDpi xmlns:a14="http://schemas.microsoft.com/office/drawing/2010/main" val="0"/>
              </a:ext>
            </a:extLst>
          </a:blip>
          <a:srcRect l="53606" t="1813"/>
          <a:stretch/>
        </p:blipFill>
        <p:spPr>
          <a:xfrm>
            <a:off x="340544" y="2759971"/>
            <a:ext cx="1736532" cy="2020105"/>
          </a:xfrm>
          <a:prstGeom prst="rect">
            <a:avLst/>
          </a:prstGeom>
        </p:spPr>
      </p:pic>
      <p:grpSp>
        <p:nvGrpSpPr>
          <p:cNvPr id="11" name="Group 10">
            <a:extLst>
              <a:ext uri="{FF2B5EF4-FFF2-40B4-BE49-F238E27FC236}">
                <a16:creationId xmlns:a16="http://schemas.microsoft.com/office/drawing/2014/main" id="{F932E129-4533-4B51-99C3-3FEF7AE84364}"/>
              </a:ext>
            </a:extLst>
          </p:cNvPr>
          <p:cNvGrpSpPr/>
          <p:nvPr/>
        </p:nvGrpSpPr>
        <p:grpSpPr>
          <a:xfrm>
            <a:off x="-18592" y="109979"/>
            <a:ext cx="11772295" cy="532396"/>
            <a:chOff x="84872" y="2293270"/>
            <a:chExt cx="11699354" cy="743185"/>
          </a:xfrm>
        </p:grpSpPr>
        <p:grpSp>
          <p:nvGrpSpPr>
            <p:cNvPr id="12" name="Group 70">
              <a:extLst>
                <a:ext uri="{FF2B5EF4-FFF2-40B4-BE49-F238E27FC236}">
                  <a16:creationId xmlns:a16="http://schemas.microsoft.com/office/drawing/2014/main" id="{D65E6BF4-2DF0-4D2D-98AD-95076B740462}"/>
                </a:ext>
              </a:extLst>
            </p:cNvPr>
            <p:cNvGrpSpPr>
              <a:grpSpLocks/>
            </p:cNvGrpSpPr>
            <p:nvPr/>
          </p:nvGrpSpPr>
          <p:grpSpPr bwMode="auto">
            <a:xfrm>
              <a:off x="254804" y="2293270"/>
              <a:ext cx="6193022" cy="743185"/>
              <a:chOff x="548627" y="3428143"/>
              <a:chExt cx="3189117" cy="1431480"/>
            </a:xfrm>
          </p:grpSpPr>
          <p:pic>
            <p:nvPicPr>
              <p:cNvPr id="15" name="Picture 8" descr="empty-green-rectangle">
                <a:extLst>
                  <a:ext uri="{FF2B5EF4-FFF2-40B4-BE49-F238E27FC236}">
                    <a16:creationId xmlns:a16="http://schemas.microsoft.com/office/drawing/2014/main" id="{BB324623-E709-410A-928C-44C7D19EE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AD651683-EFEB-4DC3-B15E-B0DCB06BAD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87DF7115-DEBF-493E-86C1-A12439D8E05C}"/>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52C218A5-599F-4610-8E63-1A1EA7AF9034}"/>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a:cs typeface="Arial" panose="020B0604020202020204" pitchFamily="34" charset="0"/>
                </a:rPr>
                <a:t>Hiện tượng nhiễu xạ ánh sáng</a:t>
              </a:r>
              <a:endParaRPr lang="en-US" sz="2500" dirty="0">
                <a:cs typeface="Arial" panose="020B0604020202020204" pitchFamily="34" charset="0"/>
              </a:endParaRPr>
            </a:p>
          </p:txBody>
        </p:sp>
      </p:grpSp>
      <p:grpSp>
        <p:nvGrpSpPr>
          <p:cNvPr id="17" name="Group 16">
            <a:extLst>
              <a:ext uri="{FF2B5EF4-FFF2-40B4-BE49-F238E27FC236}">
                <a16:creationId xmlns:a16="http://schemas.microsoft.com/office/drawing/2014/main" id="{8384B2CB-3C92-4C0C-81D2-F41E80AC9946}"/>
              </a:ext>
            </a:extLst>
          </p:cNvPr>
          <p:cNvGrpSpPr/>
          <p:nvPr/>
        </p:nvGrpSpPr>
        <p:grpSpPr>
          <a:xfrm>
            <a:off x="312516" y="720479"/>
            <a:ext cx="11732120" cy="1152922"/>
            <a:chOff x="363012" y="1244383"/>
            <a:chExt cx="11969616" cy="1466511"/>
          </a:xfrm>
        </p:grpSpPr>
        <p:pic>
          <p:nvPicPr>
            <p:cNvPr id="18" name="Picture 5" descr="empty-blue-rectangle">
              <a:extLst>
                <a:ext uri="{FF2B5EF4-FFF2-40B4-BE49-F238E27FC236}">
                  <a16:creationId xmlns:a16="http://schemas.microsoft.com/office/drawing/2014/main" id="{E92C8FA6-75C5-46EC-83B7-D2B51E0A12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012" y="1244383"/>
              <a:ext cx="11969616" cy="141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6060">
              <a:extLst>
                <a:ext uri="{FF2B5EF4-FFF2-40B4-BE49-F238E27FC236}">
                  <a16:creationId xmlns:a16="http://schemas.microsoft.com/office/drawing/2014/main" id="{486B2109-1C0D-4C8B-B4D2-4D339074F6AC}"/>
                </a:ext>
              </a:extLst>
            </p:cNvPr>
            <p:cNvSpPr>
              <a:spLocks noChangeArrowheads="1"/>
            </p:cNvSpPr>
            <p:nvPr/>
          </p:nvSpPr>
          <p:spPr bwMode="auto">
            <a:xfrm>
              <a:off x="665442" y="1323526"/>
              <a:ext cx="10972718" cy="1387368"/>
            </a:xfrm>
            <a:prstGeom prst="rect">
              <a:avLst/>
            </a:prstGeom>
            <a:noFill/>
            <a:ln w="9525" algn="ctr">
              <a:noFill/>
              <a:miter lim="800000"/>
              <a:headEnd/>
              <a:tailEnd/>
            </a:ln>
          </p:spPr>
          <p:txBody>
            <a:bodyPr wrap="square" lIns="109728" tIns="54864" rIns="109728" bIns="54864">
              <a:spAutoFit/>
            </a:bodyPr>
            <a:lstStyle/>
            <a:p>
              <a:pPr algn="ctr"/>
              <a:r>
                <a:rPr lang="en-US" altLang="en-US" sz="2800">
                  <a:latin typeface="Arial" panose="020B0604020202020204" pitchFamily="34" charset="0"/>
                  <a:cs typeface="Arial" panose="020B0604020202020204" pitchFamily="34" charset="0"/>
                </a:rPr>
                <a:t>Hiện tượng truyền sai lệch so với sự truyền thẳng khi ánh sáng gặp vật cản gọi là hiện tượng nhiễu xạ ánh sáng.</a:t>
              </a:r>
            </a:p>
          </p:txBody>
        </p:sp>
      </p:grpSp>
      <p:pic>
        <p:nvPicPr>
          <p:cNvPr id="20" name="Picture 19" descr="Diagram&#10;&#10;Description automatically generated">
            <a:extLst>
              <a:ext uri="{FF2B5EF4-FFF2-40B4-BE49-F238E27FC236}">
                <a16:creationId xmlns:a16="http://schemas.microsoft.com/office/drawing/2014/main" id="{093449F0-8EBC-4A6B-BD37-46686854A3EF}"/>
              </a:ext>
            </a:extLst>
          </p:cNvPr>
          <p:cNvPicPr>
            <a:picLocks noChangeAspect="1"/>
          </p:cNvPicPr>
          <p:nvPr/>
        </p:nvPicPr>
        <p:blipFill rotWithShape="1">
          <a:blip r:embed="rId5">
            <a:extLst>
              <a:ext uri="{28A0092B-C50C-407E-A947-70E740481C1C}">
                <a14:useLocalDpi xmlns:a14="http://schemas.microsoft.com/office/drawing/2010/main" val="0"/>
              </a:ext>
            </a:extLst>
          </a:blip>
          <a:srcRect l="3339" t="3091" r="53606"/>
          <a:stretch/>
        </p:blipFill>
        <p:spPr>
          <a:xfrm>
            <a:off x="2209903" y="2786267"/>
            <a:ext cx="1611543" cy="1993809"/>
          </a:xfrm>
          <a:prstGeom prst="rect">
            <a:avLst/>
          </a:prstGeom>
        </p:spPr>
      </p:pic>
      <p:sp>
        <p:nvSpPr>
          <p:cNvPr id="22" name="TextBox 21">
            <a:extLst>
              <a:ext uri="{FF2B5EF4-FFF2-40B4-BE49-F238E27FC236}">
                <a16:creationId xmlns:a16="http://schemas.microsoft.com/office/drawing/2014/main" id="{D2D5A1D6-D23D-4840-B218-F530861D7883}"/>
              </a:ext>
            </a:extLst>
          </p:cNvPr>
          <p:cNvSpPr txBox="1"/>
          <p:nvPr/>
        </p:nvSpPr>
        <p:spPr>
          <a:xfrm>
            <a:off x="580592" y="2176942"/>
            <a:ext cx="6107986" cy="369332"/>
          </a:xfrm>
          <a:prstGeom prst="rect">
            <a:avLst/>
          </a:prstGeom>
          <a:noFill/>
        </p:spPr>
        <p:txBody>
          <a:bodyPr wrap="square">
            <a:spAutoFit/>
          </a:bodyPr>
          <a:lstStyle/>
          <a:p>
            <a:r>
              <a:rPr lang="en-US">
                <a:latin typeface="Arial" panose="020B0604020202020204" pitchFamily="34" charset="0"/>
                <a:cs typeface="Arial" panose="020B0604020202020204" pitchFamily="34" charset="0"/>
              </a:rPr>
              <a:t>Khi bề rộng lỗ càng hẹp thì sự nhiễu xạ càng rõ</a:t>
            </a:r>
            <a:endParaRPr lang="en-US"/>
          </a:p>
        </p:txBody>
      </p:sp>
      <p:sp>
        <p:nvSpPr>
          <p:cNvPr id="23" name="TextBox 22">
            <a:extLst>
              <a:ext uri="{FF2B5EF4-FFF2-40B4-BE49-F238E27FC236}">
                <a16:creationId xmlns:a16="http://schemas.microsoft.com/office/drawing/2014/main" id="{0FC4A6DF-B648-4A1C-8B5E-20A9D77FC2C8}"/>
              </a:ext>
            </a:extLst>
          </p:cNvPr>
          <p:cNvSpPr txBox="1"/>
          <p:nvPr/>
        </p:nvSpPr>
        <p:spPr>
          <a:xfrm>
            <a:off x="6553200" y="2139768"/>
            <a:ext cx="4419600" cy="369332"/>
          </a:xfrm>
          <a:prstGeom prst="rect">
            <a:avLst/>
          </a:prstGeom>
          <a:noFill/>
        </p:spPr>
        <p:txBody>
          <a:bodyPr wrap="square">
            <a:spAutoFit/>
          </a:bodyPr>
          <a:lstStyle/>
          <a:p>
            <a:r>
              <a:rPr lang="en-US">
                <a:latin typeface="Arial" panose="020B0604020202020204" pitchFamily="34" charset="0"/>
                <a:cs typeface="Arial" panose="020B0604020202020204" pitchFamily="34" charset="0"/>
              </a:rPr>
              <a:t>VD: nhiễu xạ chùm tia laze qua lỗ nhỏ</a:t>
            </a:r>
            <a:endParaRPr lang="en-US"/>
          </a:p>
        </p:txBody>
      </p:sp>
      <p:sp>
        <p:nvSpPr>
          <p:cNvPr id="24" name="TextBox 23">
            <a:extLst>
              <a:ext uri="{FF2B5EF4-FFF2-40B4-BE49-F238E27FC236}">
                <a16:creationId xmlns:a16="http://schemas.microsoft.com/office/drawing/2014/main" id="{B19483FB-3550-4EB4-A3BD-E0D5DF42011D}"/>
              </a:ext>
            </a:extLst>
          </p:cNvPr>
          <p:cNvSpPr txBox="1"/>
          <p:nvPr/>
        </p:nvSpPr>
        <p:spPr>
          <a:xfrm>
            <a:off x="8001000" y="5214191"/>
            <a:ext cx="3962399" cy="646331"/>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Ở vùng tối hình học vẫn quan sát thấy các vành sáng do sự nhiễu xạ</a:t>
            </a:r>
            <a:endParaRPr lang="en-US"/>
          </a:p>
        </p:txBody>
      </p:sp>
    </p:spTree>
    <p:extLst>
      <p:ext uri="{BB962C8B-B14F-4D97-AF65-F5344CB8AC3E}">
        <p14:creationId xmlns:p14="http://schemas.microsoft.com/office/powerpoint/2010/main" val="18306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Text Box 8">
            <a:extLst>
              <a:ext uri="{FF2B5EF4-FFF2-40B4-BE49-F238E27FC236}">
                <a16:creationId xmlns:a16="http://schemas.microsoft.com/office/drawing/2014/main" id="{231AB56C-3965-4B42-9DF0-6030FDC76E40}"/>
              </a:ext>
            </a:extLst>
          </p:cNvPr>
          <p:cNvSpPr txBox="1">
            <a:spLocks noChangeArrowheads="1"/>
          </p:cNvSpPr>
          <p:nvPr/>
        </p:nvSpPr>
        <p:spPr bwMode="auto">
          <a:xfrm>
            <a:off x="706428" y="1150605"/>
            <a:ext cx="947246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400">
                <a:latin typeface="Arial" panose="020B0604020202020204" pitchFamily="34" charset="0"/>
                <a:cs typeface="Arial" panose="020B0604020202020204" pitchFamily="34" charset="0"/>
              </a:rPr>
              <a:t>  Bóng đèn Đ chiếu sáng một khe hẹp F</a:t>
            </a:r>
          </a:p>
          <a:p>
            <a:pPr>
              <a:buFontTx/>
              <a:buChar char="-"/>
            </a:pPr>
            <a:r>
              <a:rPr lang="en-US" altLang="en-US" sz="2400">
                <a:latin typeface="Arial" panose="020B0604020202020204" pitchFamily="34" charset="0"/>
                <a:cs typeface="Arial" panose="020B0604020202020204" pitchFamily="34" charset="0"/>
              </a:rPr>
              <a:t>  Khe hẹp F nhiễu xạ ánh sáng qua nó và trở thành nguồn sáng mới</a:t>
            </a:r>
          </a:p>
          <a:p>
            <a:r>
              <a:rPr lang="en-US" altLang="en-US" sz="2400">
                <a:latin typeface="Arial" panose="020B0604020202020204" pitchFamily="34" charset="0"/>
                <a:cs typeface="Arial" panose="020B0604020202020204" pitchFamily="34" charset="0"/>
              </a:rPr>
              <a:t>chiếu sáng 2 khe hẹp F</a:t>
            </a:r>
            <a:r>
              <a:rPr lang="en-US" altLang="en-US" sz="2400" baseline="-25000">
                <a:latin typeface="Arial" panose="020B0604020202020204" pitchFamily="34" charset="0"/>
                <a:cs typeface="Arial" panose="020B0604020202020204" pitchFamily="34" charset="0"/>
              </a:rPr>
              <a:t>1</a:t>
            </a:r>
            <a:r>
              <a:rPr lang="en-US" altLang="en-US" sz="2400">
                <a:latin typeface="Arial" panose="020B0604020202020204" pitchFamily="34" charset="0"/>
                <a:cs typeface="Arial" panose="020B0604020202020204" pitchFamily="34" charset="0"/>
              </a:rPr>
              <a:t>, F</a:t>
            </a:r>
            <a:r>
              <a:rPr lang="en-US" altLang="en-US" sz="2400" baseline="-25000">
                <a:latin typeface="Arial" panose="020B0604020202020204" pitchFamily="34" charset="0"/>
                <a:cs typeface="Arial" panose="020B0604020202020204" pitchFamily="34" charset="0"/>
              </a:rPr>
              <a:t>2 </a:t>
            </a:r>
            <a:r>
              <a:rPr lang="en-US" altLang="en-US" sz="2400">
                <a:latin typeface="Arial" panose="020B0604020202020204" pitchFamily="34" charset="0"/>
                <a:cs typeface="Arial" panose="020B0604020202020204" pitchFamily="34" charset="0"/>
              </a:rPr>
              <a:t>giống nhau, </a:t>
            </a:r>
          </a:p>
          <a:p>
            <a:pPr marL="342900" indent="-342900">
              <a:buFontTx/>
              <a:buChar char="-"/>
            </a:pPr>
            <a:r>
              <a:rPr lang="en-US" altLang="en-US" sz="2400">
                <a:latin typeface="Arial" panose="020B0604020202020204" pitchFamily="34" charset="0"/>
                <a:cs typeface="Arial" panose="020B0604020202020204" pitchFamily="34" charset="0"/>
              </a:rPr>
              <a:t>Ánh sáng nhiễu xạ qua F</a:t>
            </a:r>
            <a:r>
              <a:rPr lang="en-US" altLang="en-US" sz="2400" baseline="-25000">
                <a:latin typeface="Arial" panose="020B0604020202020204" pitchFamily="34" charset="0"/>
                <a:cs typeface="Arial" panose="020B0604020202020204" pitchFamily="34" charset="0"/>
              </a:rPr>
              <a:t>1</a:t>
            </a:r>
            <a:r>
              <a:rPr lang="en-US" altLang="en-US" sz="2400">
                <a:latin typeface="Arial" panose="020B0604020202020204" pitchFamily="34" charset="0"/>
                <a:cs typeface="Arial" panose="020B0604020202020204" pitchFamily="34" charset="0"/>
              </a:rPr>
              <a:t>, F</a:t>
            </a:r>
            <a:r>
              <a:rPr lang="en-US" altLang="en-US" sz="2400" baseline="-25000">
                <a:latin typeface="Arial" panose="020B0604020202020204" pitchFamily="34" charset="0"/>
                <a:cs typeface="Arial" panose="020B0604020202020204" pitchFamily="34" charset="0"/>
              </a:rPr>
              <a:t>2</a:t>
            </a:r>
            <a:r>
              <a:rPr lang="en-US" altLang="en-US" sz="2400">
                <a:latin typeface="Arial" panose="020B0604020202020204" pitchFamily="34" charset="0"/>
                <a:cs typeface="Arial" panose="020B0604020202020204" pitchFamily="34" charset="0"/>
              </a:rPr>
              <a:t> cùng rọi vào màn M</a:t>
            </a:r>
          </a:p>
          <a:p>
            <a:pPr marL="342900" indent="-342900">
              <a:buFontTx/>
              <a:buChar char="-"/>
            </a:pPr>
            <a:r>
              <a:rPr lang="en-US" altLang="en-US" sz="2400">
                <a:latin typeface="Arial" panose="020B0604020202020204" pitchFamily="34" charset="0"/>
                <a:cs typeface="Arial" panose="020B0604020202020204" pitchFamily="34" charset="0"/>
              </a:rPr>
              <a:t>Trên màn M quan sát được các vạch sáng tối xen kẽ nhau</a:t>
            </a:r>
          </a:p>
        </p:txBody>
      </p:sp>
      <p:sp>
        <p:nvSpPr>
          <p:cNvPr id="70674" name="Rectangle 18">
            <a:extLst>
              <a:ext uri="{FF2B5EF4-FFF2-40B4-BE49-F238E27FC236}">
                <a16:creationId xmlns:a16="http://schemas.microsoft.com/office/drawing/2014/main" id="{1381000B-CFEB-4699-8979-8A98EAD46D8E}"/>
              </a:ext>
            </a:extLst>
          </p:cNvPr>
          <p:cNvSpPr>
            <a:spLocks noChangeArrowheads="1"/>
          </p:cNvSpPr>
          <p:nvPr/>
        </p:nvSpPr>
        <p:spPr bwMode="auto">
          <a:xfrm>
            <a:off x="188941" y="4920732"/>
            <a:ext cx="6619875" cy="304800"/>
          </a:xfrm>
          <a:prstGeom prst="rect">
            <a:avLst/>
          </a:prstGeom>
          <a:solidFill>
            <a:schemeClr val="accent1"/>
          </a:solidFill>
          <a:ln w="9525">
            <a:miter lim="800000"/>
            <a:headEnd/>
            <a:tailEnd/>
          </a:ln>
          <a:effectLst/>
          <a:scene3d>
            <a:camera prst="legacyObliqueTopRight"/>
            <a:lightRig rig="legacyFlat3"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eaLnBrk="0" hangingPunct="0"/>
            <a:endParaRPr lang="en-US" altLang="en-US" sz="2500" b="1">
              <a:latin typeface="Arial" panose="020B0604020202020204" pitchFamily="34" charset="0"/>
              <a:cs typeface="Arial" panose="020B0604020202020204" pitchFamily="34" charset="0"/>
            </a:endParaRPr>
          </a:p>
        </p:txBody>
      </p:sp>
      <p:sp>
        <p:nvSpPr>
          <p:cNvPr id="70676" name="Freeform 20">
            <a:extLst>
              <a:ext uri="{FF2B5EF4-FFF2-40B4-BE49-F238E27FC236}">
                <a16:creationId xmlns:a16="http://schemas.microsoft.com/office/drawing/2014/main" id="{B0799F14-6635-48B2-BD20-89151FB2220F}"/>
              </a:ext>
            </a:extLst>
          </p:cNvPr>
          <p:cNvSpPr>
            <a:spLocks/>
          </p:cNvSpPr>
          <p:nvPr/>
        </p:nvSpPr>
        <p:spPr bwMode="auto">
          <a:xfrm>
            <a:off x="798540" y="3930132"/>
            <a:ext cx="990600" cy="990600"/>
          </a:xfrm>
          <a:custGeom>
            <a:avLst/>
            <a:gdLst>
              <a:gd name="T0" fmla="*/ 0 w 624"/>
              <a:gd name="T1" fmla="*/ 144 h 624"/>
              <a:gd name="T2" fmla="*/ 624 w 624"/>
              <a:gd name="T3" fmla="*/ 0 h 624"/>
              <a:gd name="T4" fmla="*/ 624 w 624"/>
              <a:gd name="T5" fmla="*/ 432 h 624"/>
              <a:gd name="T6" fmla="*/ 432 w 624"/>
              <a:gd name="T7" fmla="*/ 624 h 624"/>
              <a:gd name="T8" fmla="*/ 0 w 624"/>
              <a:gd name="T9" fmla="*/ 384 h 624"/>
              <a:gd name="T10" fmla="*/ 0 w 624"/>
              <a:gd name="T11" fmla="*/ 144 h 624"/>
            </a:gdLst>
            <a:ahLst/>
            <a:cxnLst>
              <a:cxn ang="0">
                <a:pos x="T0" y="T1"/>
              </a:cxn>
              <a:cxn ang="0">
                <a:pos x="T2" y="T3"/>
              </a:cxn>
              <a:cxn ang="0">
                <a:pos x="T4" y="T5"/>
              </a:cxn>
              <a:cxn ang="0">
                <a:pos x="T6" y="T7"/>
              </a:cxn>
              <a:cxn ang="0">
                <a:pos x="T8" y="T9"/>
              </a:cxn>
              <a:cxn ang="0">
                <a:pos x="T10" y="T11"/>
              </a:cxn>
            </a:cxnLst>
            <a:rect l="0" t="0" r="r" b="b"/>
            <a:pathLst>
              <a:path w="624" h="624">
                <a:moveTo>
                  <a:pt x="0" y="144"/>
                </a:moveTo>
                <a:lnTo>
                  <a:pt x="624" y="0"/>
                </a:lnTo>
                <a:lnTo>
                  <a:pt x="624" y="432"/>
                </a:lnTo>
                <a:lnTo>
                  <a:pt x="432" y="624"/>
                </a:lnTo>
                <a:lnTo>
                  <a:pt x="0" y="384"/>
                </a:lnTo>
                <a:lnTo>
                  <a:pt x="0" y="144"/>
                </a:lnTo>
                <a:close/>
              </a:path>
            </a:pathLst>
          </a:custGeom>
          <a:solidFill>
            <a:srgbClr val="FFFF99">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78" name="AutoShape 22">
            <a:extLst>
              <a:ext uri="{FF2B5EF4-FFF2-40B4-BE49-F238E27FC236}">
                <a16:creationId xmlns:a16="http://schemas.microsoft.com/office/drawing/2014/main" id="{7AEBC4BC-2D78-47D7-8D2D-4518C3DB802A}"/>
              </a:ext>
            </a:extLst>
          </p:cNvPr>
          <p:cNvSpPr>
            <a:spLocks noChangeArrowheads="1"/>
          </p:cNvSpPr>
          <p:nvPr/>
        </p:nvSpPr>
        <p:spPr bwMode="auto">
          <a:xfrm>
            <a:off x="1479578" y="3866632"/>
            <a:ext cx="373062" cy="1023938"/>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0679" name="Freeform 23">
            <a:extLst>
              <a:ext uri="{FF2B5EF4-FFF2-40B4-BE49-F238E27FC236}">
                <a16:creationId xmlns:a16="http://schemas.microsoft.com/office/drawing/2014/main" id="{CF879F21-241B-46E0-93AE-8B7DD40AF81C}"/>
              </a:ext>
            </a:extLst>
          </p:cNvPr>
          <p:cNvSpPr>
            <a:spLocks/>
          </p:cNvSpPr>
          <p:nvPr/>
        </p:nvSpPr>
        <p:spPr bwMode="auto">
          <a:xfrm rot="21472734">
            <a:off x="1560540" y="4082533"/>
            <a:ext cx="2420938" cy="436563"/>
          </a:xfrm>
          <a:custGeom>
            <a:avLst/>
            <a:gdLst>
              <a:gd name="T0" fmla="*/ 0 w 2496"/>
              <a:gd name="T1" fmla="*/ 384 h 528"/>
              <a:gd name="T2" fmla="*/ 240 w 2496"/>
              <a:gd name="T3" fmla="*/ 144 h 528"/>
              <a:gd name="T4" fmla="*/ 2496 w 2496"/>
              <a:gd name="T5" fmla="*/ 0 h 528"/>
              <a:gd name="T6" fmla="*/ 2496 w 2496"/>
              <a:gd name="T7" fmla="*/ 528 h 528"/>
              <a:gd name="T8" fmla="*/ 0 w 2496"/>
              <a:gd name="T9" fmla="*/ 384 h 528"/>
            </a:gdLst>
            <a:ahLst/>
            <a:cxnLst>
              <a:cxn ang="0">
                <a:pos x="T0" y="T1"/>
              </a:cxn>
              <a:cxn ang="0">
                <a:pos x="T2" y="T3"/>
              </a:cxn>
              <a:cxn ang="0">
                <a:pos x="T4" y="T5"/>
              </a:cxn>
              <a:cxn ang="0">
                <a:pos x="T6" y="T7"/>
              </a:cxn>
              <a:cxn ang="0">
                <a:pos x="T8" y="T9"/>
              </a:cxn>
            </a:cxnLst>
            <a:rect l="0" t="0" r="r" b="b"/>
            <a:pathLst>
              <a:path w="2496" h="528">
                <a:moveTo>
                  <a:pt x="0" y="384"/>
                </a:moveTo>
                <a:lnTo>
                  <a:pt x="240" y="144"/>
                </a:lnTo>
                <a:lnTo>
                  <a:pt x="2496" y="0"/>
                </a:lnTo>
                <a:lnTo>
                  <a:pt x="2496" y="528"/>
                </a:lnTo>
                <a:lnTo>
                  <a:pt x="0" y="384"/>
                </a:lnTo>
                <a:close/>
              </a:path>
            </a:pathLst>
          </a:custGeom>
          <a:solidFill>
            <a:srgbClr val="FFFF99">
              <a:alpha val="30000"/>
            </a:srgbClr>
          </a:solidFill>
          <a:ln>
            <a:noFill/>
          </a:ln>
          <a:effectLst/>
          <a:extLst>
            <a:ext uri="{91240B29-F687-4F45-9708-019B960494DF}">
              <a14:hiddenLine xmlns:a14="http://schemas.microsoft.com/office/drawing/2010/main" w="9525">
                <a:solidFill>
                  <a:srgbClr val="DA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80" name="AutoShape 24">
            <a:extLst>
              <a:ext uri="{FF2B5EF4-FFF2-40B4-BE49-F238E27FC236}">
                <a16:creationId xmlns:a16="http://schemas.microsoft.com/office/drawing/2014/main" id="{D297CFDD-4A59-4366-812A-785D41C29DB7}"/>
              </a:ext>
            </a:extLst>
          </p:cNvPr>
          <p:cNvSpPr>
            <a:spLocks noChangeArrowheads="1"/>
          </p:cNvSpPr>
          <p:nvPr/>
        </p:nvSpPr>
        <p:spPr bwMode="auto">
          <a:xfrm>
            <a:off x="3770340" y="3739632"/>
            <a:ext cx="381000" cy="1219200"/>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0681" name="Line 25">
            <a:extLst>
              <a:ext uri="{FF2B5EF4-FFF2-40B4-BE49-F238E27FC236}">
                <a16:creationId xmlns:a16="http://schemas.microsoft.com/office/drawing/2014/main" id="{73BA4DB6-7A4A-4721-97DF-5875EA6DFE14}"/>
              </a:ext>
            </a:extLst>
          </p:cNvPr>
          <p:cNvSpPr>
            <a:spLocks noChangeShapeType="1"/>
          </p:cNvSpPr>
          <p:nvPr/>
        </p:nvSpPr>
        <p:spPr bwMode="auto">
          <a:xfrm flipH="1">
            <a:off x="3897341" y="4312720"/>
            <a:ext cx="187325" cy="214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82" name="Line 26">
            <a:extLst>
              <a:ext uri="{FF2B5EF4-FFF2-40B4-BE49-F238E27FC236}">
                <a16:creationId xmlns:a16="http://schemas.microsoft.com/office/drawing/2014/main" id="{0B5A927E-28EB-48FC-A063-3D19C2C897DE}"/>
              </a:ext>
            </a:extLst>
          </p:cNvPr>
          <p:cNvSpPr>
            <a:spLocks noChangeShapeType="1"/>
          </p:cNvSpPr>
          <p:nvPr/>
        </p:nvSpPr>
        <p:spPr bwMode="auto">
          <a:xfrm flipH="1">
            <a:off x="3887816" y="4222232"/>
            <a:ext cx="187325" cy="215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84" name="Line 28">
            <a:extLst>
              <a:ext uri="{FF2B5EF4-FFF2-40B4-BE49-F238E27FC236}">
                <a16:creationId xmlns:a16="http://schemas.microsoft.com/office/drawing/2014/main" id="{025A5767-6AE3-4FF1-8F96-FFA1B589CE35}"/>
              </a:ext>
            </a:extLst>
          </p:cNvPr>
          <p:cNvSpPr>
            <a:spLocks noChangeShapeType="1"/>
          </p:cNvSpPr>
          <p:nvPr/>
        </p:nvSpPr>
        <p:spPr bwMode="auto">
          <a:xfrm flipH="1">
            <a:off x="3887816" y="4222233"/>
            <a:ext cx="187325" cy="21431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85" name="Line 29">
            <a:extLst>
              <a:ext uri="{FF2B5EF4-FFF2-40B4-BE49-F238E27FC236}">
                <a16:creationId xmlns:a16="http://schemas.microsoft.com/office/drawing/2014/main" id="{1AD69DE7-4FCC-4F8E-9D8D-01CA41E86930}"/>
              </a:ext>
            </a:extLst>
          </p:cNvPr>
          <p:cNvSpPr>
            <a:spLocks noChangeShapeType="1"/>
          </p:cNvSpPr>
          <p:nvPr/>
        </p:nvSpPr>
        <p:spPr bwMode="auto">
          <a:xfrm flipH="1">
            <a:off x="3887816" y="4311132"/>
            <a:ext cx="187325" cy="21590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86" name="Text Box 30">
            <a:extLst>
              <a:ext uri="{FF2B5EF4-FFF2-40B4-BE49-F238E27FC236}">
                <a16:creationId xmlns:a16="http://schemas.microsoft.com/office/drawing/2014/main" id="{B6DA206D-4D96-4DEF-963E-36043415D210}"/>
              </a:ext>
            </a:extLst>
          </p:cNvPr>
          <p:cNvSpPr txBox="1">
            <a:spLocks noChangeArrowheads="1"/>
          </p:cNvSpPr>
          <p:nvPr/>
        </p:nvSpPr>
        <p:spPr bwMode="auto">
          <a:xfrm>
            <a:off x="417540" y="3625332"/>
            <a:ext cx="381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Đ</a:t>
            </a:r>
          </a:p>
        </p:txBody>
      </p:sp>
      <p:sp>
        <p:nvSpPr>
          <p:cNvPr id="70687" name="Text Box 31">
            <a:extLst>
              <a:ext uri="{FF2B5EF4-FFF2-40B4-BE49-F238E27FC236}">
                <a16:creationId xmlns:a16="http://schemas.microsoft.com/office/drawing/2014/main" id="{174A113B-808C-4AD5-BEEB-AD7E01EC3283}"/>
              </a:ext>
            </a:extLst>
          </p:cNvPr>
          <p:cNvSpPr txBox="1">
            <a:spLocks noChangeArrowheads="1"/>
          </p:cNvSpPr>
          <p:nvPr/>
        </p:nvSpPr>
        <p:spPr bwMode="auto">
          <a:xfrm>
            <a:off x="1825654" y="3625333"/>
            <a:ext cx="801687"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M</a:t>
            </a:r>
            <a:r>
              <a:rPr lang="en-US" altLang="en-US" sz="2500" baseline="-25000">
                <a:latin typeface="Arial" panose="020B0604020202020204" pitchFamily="34" charset="0"/>
                <a:cs typeface="Arial" panose="020B0604020202020204" pitchFamily="34" charset="0"/>
              </a:rPr>
              <a:t>1</a:t>
            </a:r>
          </a:p>
          <a:p>
            <a:pPr eaLnBrk="0" hangingPunct="0">
              <a:spcBef>
                <a:spcPct val="50000"/>
              </a:spcBef>
            </a:pPr>
            <a:r>
              <a:rPr lang="en-US" altLang="en-US" sz="2500">
                <a:latin typeface="Arial" panose="020B0604020202020204" pitchFamily="34" charset="0"/>
                <a:cs typeface="Arial" panose="020B0604020202020204" pitchFamily="34" charset="0"/>
              </a:rPr>
              <a:t>F</a:t>
            </a:r>
          </a:p>
        </p:txBody>
      </p:sp>
      <p:sp>
        <p:nvSpPr>
          <p:cNvPr id="70688" name="Text Box 32">
            <a:extLst>
              <a:ext uri="{FF2B5EF4-FFF2-40B4-BE49-F238E27FC236}">
                <a16:creationId xmlns:a16="http://schemas.microsoft.com/office/drawing/2014/main" id="{7EFCA57E-D196-44B2-9973-0115993D1CBC}"/>
              </a:ext>
            </a:extLst>
          </p:cNvPr>
          <p:cNvSpPr txBox="1">
            <a:spLocks noChangeArrowheads="1"/>
          </p:cNvSpPr>
          <p:nvPr/>
        </p:nvSpPr>
        <p:spPr bwMode="auto">
          <a:xfrm>
            <a:off x="4075140" y="3576120"/>
            <a:ext cx="60960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500">
                <a:latin typeface="Arial" panose="020B0604020202020204" pitchFamily="34" charset="0"/>
                <a:cs typeface="Arial" panose="020B0604020202020204" pitchFamily="34" charset="0"/>
              </a:rPr>
              <a:t>  M</a:t>
            </a:r>
            <a:r>
              <a:rPr lang="en-US" altLang="en-US" sz="2500" baseline="-25000">
                <a:latin typeface="Arial" panose="020B0604020202020204" pitchFamily="34" charset="0"/>
                <a:cs typeface="Arial" panose="020B0604020202020204" pitchFamily="34" charset="0"/>
              </a:rPr>
              <a:t>2</a:t>
            </a:r>
          </a:p>
          <a:p>
            <a:pPr eaLnBrk="0" hangingPunct="0">
              <a:spcBef>
                <a:spcPct val="50000"/>
              </a:spcBef>
            </a:pPr>
            <a:r>
              <a:rPr lang="en-US" altLang="en-US" sz="2500">
                <a:latin typeface="Arial" panose="020B0604020202020204" pitchFamily="34" charset="0"/>
                <a:cs typeface="Arial" panose="020B0604020202020204" pitchFamily="34" charset="0"/>
              </a:rPr>
              <a:t>F</a:t>
            </a:r>
            <a:r>
              <a:rPr lang="en-US" altLang="en-US" sz="2500" baseline="-25000">
                <a:latin typeface="Arial" panose="020B0604020202020204" pitchFamily="34" charset="0"/>
                <a:cs typeface="Arial" panose="020B0604020202020204" pitchFamily="34" charset="0"/>
              </a:rPr>
              <a:t>1</a:t>
            </a:r>
          </a:p>
          <a:p>
            <a:pPr eaLnBrk="0" hangingPunct="0">
              <a:spcBef>
                <a:spcPct val="50000"/>
              </a:spcBef>
            </a:pPr>
            <a:r>
              <a:rPr lang="en-US" altLang="en-US" sz="2500">
                <a:latin typeface="Arial" panose="020B0604020202020204" pitchFamily="34" charset="0"/>
                <a:cs typeface="Arial" panose="020B0604020202020204" pitchFamily="34" charset="0"/>
              </a:rPr>
              <a:t>F</a:t>
            </a:r>
            <a:r>
              <a:rPr lang="en-US" altLang="en-US" sz="2500" baseline="-25000">
                <a:latin typeface="Arial" panose="020B0604020202020204" pitchFamily="34" charset="0"/>
                <a:cs typeface="Arial" panose="020B0604020202020204" pitchFamily="34" charset="0"/>
              </a:rPr>
              <a:t>2</a:t>
            </a:r>
            <a:endParaRPr lang="en-US" altLang="en-US" sz="2500">
              <a:latin typeface="Arial" panose="020B0604020202020204" pitchFamily="34" charset="0"/>
              <a:cs typeface="Arial" panose="020B0604020202020204" pitchFamily="34" charset="0"/>
            </a:endParaRPr>
          </a:p>
        </p:txBody>
      </p:sp>
      <p:sp>
        <p:nvSpPr>
          <p:cNvPr id="70689" name="Line 33">
            <a:extLst>
              <a:ext uri="{FF2B5EF4-FFF2-40B4-BE49-F238E27FC236}">
                <a16:creationId xmlns:a16="http://schemas.microsoft.com/office/drawing/2014/main" id="{8C260909-45B9-4C23-BE05-46773B548D78}"/>
              </a:ext>
            </a:extLst>
          </p:cNvPr>
          <p:cNvSpPr>
            <a:spLocks noChangeShapeType="1"/>
          </p:cNvSpPr>
          <p:nvPr/>
        </p:nvSpPr>
        <p:spPr bwMode="auto">
          <a:xfrm flipH="1">
            <a:off x="1624040" y="4273032"/>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70690" name="Group 34">
            <a:extLst>
              <a:ext uri="{FF2B5EF4-FFF2-40B4-BE49-F238E27FC236}">
                <a16:creationId xmlns:a16="http://schemas.microsoft.com/office/drawing/2014/main" id="{FFAC50B8-1AE9-4170-BD21-C9B836647913}"/>
              </a:ext>
            </a:extLst>
          </p:cNvPr>
          <p:cNvGrpSpPr>
            <a:grpSpLocks/>
          </p:cNvGrpSpPr>
          <p:nvPr/>
        </p:nvGrpSpPr>
        <p:grpSpPr bwMode="auto">
          <a:xfrm>
            <a:off x="341340" y="4158732"/>
            <a:ext cx="609600" cy="609600"/>
            <a:chOff x="576" y="2688"/>
            <a:chExt cx="528" cy="576"/>
          </a:xfrm>
        </p:grpSpPr>
        <p:sp>
          <p:nvSpPr>
            <p:cNvPr id="70691" name="AutoShape 35">
              <a:extLst>
                <a:ext uri="{FF2B5EF4-FFF2-40B4-BE49-F238E27FC236}">
                  <a16:creationId xmlns:a16="http://schemas.microsoft.com/office/drawing/2014/main" id="{CC9D6194-A799-436B-8B8B-C9BD0CEB7194}"/>
                </a:ext>
              </a:extLst>
            </p:cNvPr>
            <p:cNvSpPr>
              <a:spLocks noChangeArrowheads="1"/>
            </p:cNvSpPr>
            <p:nvPr/>
          </p:nvSpPr>
          <p:spPr bwMode="auto">
            <a:xfrm>
              <a:off x="768" y="3024"/>
              <a:ext cx="144" cy="240"/>
            </a:xfrm>
            <a:prstGeom prst="flowChartMagneticDisk">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0692" name="AutoShape 36">
              <a:extLst>
                <a:ext uri="{FF2B5EF4-FFF2-40B4-BE49-F238E27FC236}">
                  <a16:creationId xmlns:a16="http://schemas.microsoft.com/office/drawing/2014/main" id="{5F0301AF-1BA2-4741-B1E7-6BEFE4F9B476}"/>
                </a:ext>
              </a:extLst>
            </p:cNvPr>
            <p:cNvSpPr>
              <a:spLocks noChangeArrowheads="1"/>
            </p:cNvSpPr>
            <p:nvPr/>
          </p:nvSpPr>
          <p:spPr bwMode="auto">
            <a:xfrm>
              <a:off x="576" y="2688"/>
              <a:ext cx="480" cy="384"/>
            </a:xfrm>
            <a:prstGeom prst="flowChartMagneticDrum">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0693" name="Oval 37">
              <a:extLst>
                <a:ext uri="{FF2B5EF4-FFF2-40B4-BE49-F238E27FC236}">
                  <a16:creationId xmlns:a16="http://schemas.microsoft.com/office/drawing/2014/main" id="{EBB64340-B486-4719-A38E-2120AF39BF75}"/>
                </a:ext>
              </a:extLst>
            </p:cNvPr>
            <p:cNvSpPr>
              <a:spLocks noChangeArrowheads="1"/>
            </p:cNvSpPr>
            <p:nvPr/>
          </p:nvSpPr>
          <p:spPr bwMode="auto">
            <a:xfrm>
              <a:off x="912" y="2688"/>
              <a:ext cx="192" cy="384"/>
            </a:xfrm>
            <a:prstGeom prst="ellipse">
              <a:avLst/>
            </a:prstGeom>
            <a:gradFill rotWithShape="1">
              <a:gsLst>
                <a:gs pos="0">
                  <a:schemeClr val="accent1"/>
                </a:gs>
                <a:gs pos="100000">
                  <a:schemeClr val="accent1">
                    <a:gamma/>
                    <a:tint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sp>
        <p:nvSpPr>
          <p:cNvPr id="70695" name="AutoShape 39">
            <a:extLst>
              <a:ext uri="{FF2B5EF4-FFF2-40B4-BE49-F238E27FC236}">
                <a16:creationId xmlns:a16="http://schemas.microsoft.com/office/drawing/2014/main" id="{A798B1EC-3A6D-40EC-8FAF-BC55D0872105}"/>
              </a:ext>
            </a:extLst>
          </p:cNvPr>
          <p:cNvSpPr>
            <a:spLocks noChangeArrowheads="1"/>
          </p:cNvSpPr>
          <p:nvPr/>
        </p:nvSpPr>
        <p:spPr bwMode="auto">
          <a:xfrm>
            <a:off x="6284940" y="3701532"/>
            <a:ext cx="381000" cy="1219200"/>
          </a:xfrm>
          <a:prstGeom prst="cube">
            <a:avLst>
              <a:gd name="adj" fmla="val 90106"/>
            </a:avLst>
          </a:prstGeom>
          <a:solidFill>
            <a:srgbClr val="6A2828"/>
          </a:solidFill>
          <a:ln w="9525">
            <a:solidFill>
              <a:srgbClr val="6A282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sp>
        <p:nvSpPr>
          <p:cNvPr id="70696" name="Freeform 40">
            <a:extLst>
              <a:ext uri="{FF2B5EF4-FFF2-40B4-BE49-F238E27FC236}">
                <a16:creationId xmlns:a16="http://schemas.microsoft.com/office/drawing/2014/main" id="{6091694B-5C05-440C-AE56-53B01313EB37}"/>
              </a:ext>
            </a:extLst>
          </p:cNvPr>
          <p:cNvSpPr>
            <a:spLocks/>
          </p:cNvSpPr>
          <p:nvPr/>
        </p:nvSpPr>
        <p:spPr bwMode="auto">
          <a:xfrm rot="21472734">
            <a:off x="3846540" y="4082533"/>
            <a:ext cx="2420938" cy="436563"/>
          </a:xfrm>
          <a:custGeom>
            <a:avLst/>
            <a:gdLst>
              <a:gd name="T0" fmla="*/ 0 w 2496"/>
              <a:gd name="T1" fmla="*/ 384 h 528"/>
              <a:gd name="T2" fmla="*/ 240 w 2496"/>
              <a:gd name="T3" fmla="*/ 144 h 528"/>
              <a:gd name="T4" fmla="*/ 2496 w 2496"/>
              <a:gd name="T5" fmla="*/ 0 h 528"/>
              <a:gd name="T6" fmla="*/ 2496 w 2496"/>
              <a:gd name="T7" fmla="*/ 528 h 528"/>
              <a:gd name="T8" fmla="*/ 0 w 2496"/>
              <a:gd name="T9" fmla="*/ 384 h 528"/>
            </a:gdLst>
            <a:ahLst/>
            <a:cxnLst>
              <a:cxn ang="0">
                <a:pos x="T0" y="T1"/>
              </a:cxn>
              <a:cxn ang="0">
                <a:pos x="T2" y="T3"/>
              </a:cxn>
              <a:cxn ang="0">
                <a:pos x="T4" y="T5"/>
              </a:cxn>
              <a:cxn ang="0">
                <a:pos x="T6" y="T7"/>
              </a:cxn>
              <a:cxn ang="0">
                <a:pos x="T8" y="T9"/>
              </a:cxn>
            </a:cxnLst>
            <a:rect l="0" t="0" r="r" b="b"/>
            <a:pathLst>
              <a:path w="2496" h="528">
                <a:moveTo>
                  <a:pt x="0" y="384"/>
                </a:moveTo>
                <a:lnTo>
                  <a:pt x="240" y="144"/>
                </a:lnTo>
                <a:lnTo>
                  <a:pt x="2496" y="0"/>
                </a:lnTo>
                <a:lnTo>
                  <a:pt x="2496" y="528"/>
                </a:lnTo>
                <a:lnTo>
                  <a:pt x="0" y="384"/>
                </a:lnTo>
                <a:close/>
              </a:path>
            </a:pathLst>
          </a:custGeom>
          <a:solidFill>
            <a:srgbClr val="FFFF99">
              <a:alpha val="30000"/>
            </a:srgbClr>
          </a:solidFill>
          <a:ln>
            <a:noFill/>
          </a:ln>
          <a:effectLst/>
          <a:extLst>
            <a:ext uri="{91240B29-F687-4F45-9708-019B960494DF}">
              <a14:hiddenLine xmlns:a14="http://schemas.microsoft.com/office/drawing/2010/main" w="9525">
                <a:solidFill>
                  <a:srgbClr val="DA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70697" name="Text Box 41">
            <a:extLst>
              <a:ext uri="{FF2B5EF4-FFF2-40B4-BE49-F238E27FC236}">
                <a16:creationId xmlns:a16="http://schemas.microsoft.com/office/drawing/2014/main" id="{77124062-8830-483A-B45A-A0EB894A80E1}"/>
              </a:ext>
            </a:extLst>
          </p:cNvPr>
          <p:cNvSpPr txBox="1">
            <a:spLocks noChangeArrowheads="1"/>
          </p:cNvSpPr>
          <p:nvPr/>
        </p:nvSpPr>
        <p:spPr bwMode="auto">
          <a:xfrm>
            <a:off x="6284940" y="3411020"/>
            <a:ext cx="45236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500">
                <a:latin typeface="Arial" panose="020B0604020202020204" pitchFamily="34" charset="0"/>
                <a:cs typeface="Arial" panose="020B0604020202020204" pitchFamily="34" charset="0"/>
              </a:rPr>
              <a:t>M</a:t>
            </a:r>
          </a:p>
        </p:txBody>
      </p:sp>
      <p:sp>
        <p:nvSpPr>
          <p:cNvPr id="70698" name="Line 42">
            <a:extLst>
              <a:ext uri="{FF2B5EF4-FFF2-40B4-BE49-F238E27FC236}">
                <a16:creationId xmlns:a16="http://schemas.microsoft.com/office/drawing/2014/main" id="{A2698F13-4120-483A-A592-A237637FD14A}"/>
              </a:ext>
            </a:extLst>
          </p:cNvPr>
          <p:cNvSpPr>
            <a:spLocks noChangeShapeType="1"/>
          </p:cNvSpPr>
          <p:nvPr/>
        </p:nvSpPr>
        <p:spPr bwMode="auto">
          <a:xfrm flipH="1">
            <a:off x="1624040" y="4260332"/>
            <a:ext cx="152400" cy="15240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FF65C16C-734F-4F75-A3A1-3FACD3741F29}"/>
              </a:ext>
            </a:extLst>
          </p:cNvPr>
          <p:cNvGrpSpPr/>
          <p:nvPr/>
        </p:nvGrpSpPr>
        <p:grpSpPr>
          <a:xfrm>
            <a:off x="-18592" y="109979"/>
            <a:ext cx="11753392" cy="532396"/>
            <a:chOff x="84872" y="2293270"/>
            <a:chExt cx="11699354" cy="743185"/>
          </a:xfrm>
        </p:grpSpPr>
        <p:grpSp>
          <p:nvGrpSpPr>
            <p:cNvPr id="40" name="Group 70">
              <a:extLst>
                <a:ext uri="{FF2B5EF4-FFF2-40B4-BE49-F238E27FC236}">
                  <a16:creationId xmlns:a16="http://schemas.microsoft.com/office/drawing/2014/main" id="{67DEAD5C-AB15-4267-B124-F790A6581290}"/>
                </a:ext>
              </a:extLst>
            </p:cNvPr>
            <p:cNvGrpSpPr>
              <a:grpSpLocks/>
            </p:cNvGrpSpPr>
            <p:nvPr/>
          </p:nvGrpSpPr>
          <p:grpSpPr bwMode="auto">
            <a:xfrm>
              <a:off x="254804" y="2293270"/>
              <a:ext cx="6193022" cy="743185"/>
              <a:chOff x="548627" y="3428143"/>
              <a:chExt cx="3189117" cy="1431480"/>
            </a:xfrm>
          </p:grpSpPr>
          <p:pic>
            <p:nvPicPr>
              <p:cNvPr id="43" name="Picture 8" descr="empty-green-rectangle">
                <a:extLst>
                  <a:ext uri="{FF2B5EF4-FFF2-40B4-BE49-F238E27FC236}">
                    <a16:creationId xmlns:a16="http://schemas.microsoft.com/office/drawing/2014/main" id="{BA671673-940B-4EC0-9EB5-CAF6751EA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B2B43927-2723-41B1-AF58-61076CF9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05B0A888-D5A0-4A72-A1AF-B6611FBDAAD6}"/>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B98E9D67-E1E2-42C8-B26E-2D4F2F289C9A}"/>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45" name="Text Box 5">
            <a:extLst>
              <a:ext uri="{FF2B5EF4-FFF2-40B4-BE49-F238E27FC236}">
                <a16:creationId xmlns:a16="http://schemas.microsoft.com/office/drawing/2014/main" id="{EED9924D-BBAC-48E9-91AF-8FFCC228D20F}"/>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pic>
        <p:nvPicPr>
          <p:cNvPr id="5" name="Picture 4">
            <a:extLst>
              <a:ext uri="{FF2B5EF4-FFF2-40B4-BE49-F238E27FC236}">
                <a16:creationId xmlns:a16="http://schemas.microsoft.com/office/drawing/2014/main" id="{A7662068-D4F4-4A1D-9395-250501A7920F}"/>
              </a:ext>
            </a:extLst>
          </p:cNvPr>
          <p:cNvPicPr>
            <a:picLocks noChangeAspect="1"/>
          </p:cNvPicPr>
          <p:nvPr/>
        </p:nvPicPr>
        <p:blipFill>
          <a:blip r:embed="rId4"/>
          <a:stretch>
            <a:fillRect/>
          </a:stretch>
        </p:blipFill>
        <p:spPr>
          <a:xfrm>
            <a:off x="7364893" y="3020311"/>
            <a:ext cx="4658133" cy="2505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79"/>
                                        </p:tgtEl>
                                        <p:attrNameLst>
                                          <p:attrName>style.visibility</p:attrName>
                                        </p:attrNameLst>
                                      </p:cBhvr>
                                      <p:to>
                                        <p:strVal val="visible"/>
                                      </p:to>
                                    </p:set>
                                    <p:animEffect transition="in" filter="blinds(horizontal)">
                                      <p:cBhvr>
                                        <p:cTn id="7" dur="500"/>
                                        <p:tgtEl>
                                          <p:spTgt spid="70679"/>
                                        </p:tgtEl>
                                      </p:cBhvr>
                                    </p:animEffect>
                                  </p:childTnLst>
                                </p:cTn>
                              </p:par>
                              <p:par>
                                <p:cTn id="8" presetID="3" presetClass="entr" presetSubtype="10" fill="hold" nodeType="withEffect">
                                  <p:stCondLst>
                                    <p:cond delay="0"/>
                                  </p:stCondLst>
                                  <p:childTnLst>
                                    <p:set>
                                      <p:cBhvr>
                                        <p:cTn id="9" dur="1" fill="hold">
                                          <p:stCondLst>
                                            <p:cond delay="0"/>
                                          </p:stCondLst>
                                        </p:cTn>
                                        <p:tgtEl>
                                          <p:spTgt spid="70696"/>
                                        </p:tgtEl>
                                        <p:attrNameLst>
                                          <p:attrName>style.visibility</p:attrName>
                                        </p:attrNameLst>
                                      </p:cBhvr>
                                      <p:to>
                                        <p:strVal val="visible"/>
                                      </p:to>
                                    </p:set>
                                    <p:animEffect transition="in" filter="blinds(horizontal)">
                                      <p:cBhvr>
                                        <p:cTn id="10" dur="500"/>
                                        <p:tgtEl>
                                          <p:spTgt spid="70696"/>
                                        </p:tgtEl>
                                      </p:cBhvr>
                                    </p:animEffect>
                                  </p:childTnLst>
                                </p:cTn>
                              </p:par>
                              <p:par>
                                <p:cTn id="11" presetID="3" presetClass="entr" presetSubtype="10" fill="hold" nodeType="withEffect">
                                  <p:stCondLst>
                                    <p:cond delay="0"/>
                                  </p:stCondLst>
                                  <p:childTnLst>
                                    <p:set>
                                      <p:cBhvr>
                                        <p:cTn id="12" dur="1" fill="hold">
                                          <p:stCondLst>
                                            <p:cond delay="0"/>
                                          </p:stCondLst>
                                        </p:cTn>
                                        <p:tgtEl>
                                          <p:spTgt spid="70684"/>
                                        </p:tgtEl>
                                        <p:attrNameLst>
                                          <p:attrName>style.visibility</p:attrName>
                                        </p:attrNameLst>
                                      </p:cBhvr>
                                      <p:to>
                                        <p:strVal val="visible"/>
                                      </p:to>
                                    </p:set>
                                    <p:animEffect transition="in" filter="blinds(horizontal)">
                                      <p:cBhvr>
                                        <p:cTn id="13" dur="500"/>
                                        <p:tgtEl>
                                          <p:spTgt spid="70684"/>
                                        </p:tgtEl>
                                      </p:cBhvr>
                                    </p:animEffect>
                                  </p:childTnLst>
                                </p:cTn>
                              </p:par>
                              <p:par>
                                <p:cTn id="14" presetID="3" presetClass="entr" presetSubtype="10" fill="hold" nodeType="withEffect">
                                  <p:stCondLst>
                                    <p:cond delay="0"/>
                                  </p:stCondLst>
                                  <p:childTnLst>
                                    <p:set>
                                      <p:cBhvr>
                                        <p:cTn id="15" dur="1" fill="hold">
                                          <p:stCondLst>
                                            <p:cond delay="0"/>
                                          </p:stCondLst>
                                        </p:cTn>
                                        <p:tgtEl>
                                          <p:spTgt spid="70685"/>
                                        </p:tgtEl>
                                        <p:attrNameLst>
                                          <p:attrName>style.visibility</p:attrName>
                                        </p:attrNameLst>
                                      </p:cBhvr>
                                      <p:to>
                                        <p:strVal val="visible"/>
                                      </p:to>
                                    </p:set>
                                    <p:animEffect transition="in" filter="blinds(horizontal)">
                                      <p:cBhvr>
                                        <p:cTn id="16" dur="500"/>
                                        <p:tgtEl>
                                          <p:spTgt spid="70685"/>
                                        </p:tgtEl>
                                      </p:cBhvr>
                                    </p:animEffect>
                                  </p:childTnLst>
                                </p:cTn>
                              </p:par>
                              <p:par>
                                <p:cTn id="17" presetID="3" presetClass="entr" presetSubtype="10" fill="hold" nodeType="withEffect">
                                  <p:stCondLst>
                                    <p:cond delay="0"/>
                                  </p:stCondLst>
                                  <p:childTnLst>
                                    <p:set>
                                      <p:cBhvr>
                                        <p:cTn id="18" dur="1" fill="hold">
                                          <p:stCondLst>
                                            <p:cond delay="0"/>
                                          </p:stCondLst>
                                        </p:cTn>
                                        <p:tgtEl>
                                          <p:spTgt spid="70698"/>
                                        </p:tgtEl>
                                        <p:attrNameLst>
                                          <p:attrName>style.visibility</p:attrName>
                                        </p:attrNameLst>
                                      </p:cBhvr>
                                      <p:to>
                                        <p:strVal val="visible"/>
                                      </p:to>
                                    </p:set>
                                    <p:animEffect transition="in" filter="blinds(horizontal)">
                                      <p:cBhvr>
                                        <p:cTn id="19" dur="500"/>
                                        <p:tgtEl>
                                          <p:spTgt spid="70698"/>
                                        </p:tgtEl>
                                      </p:cBhvr>
                                    </p:animEffect>
                                  </p:childTnLst>
                                </p:cTn>
                              </p:par>
                              <p:par>
                                <p:cTn id="20" presetID="3" presetClass="entr" presetSubtype="10" fill="hold" nodeType="withEffect">
                                  <p:stCondLst>
                                    <p:cond delay="0"/>
                                  </p:stCondLst>
                                  <p:childTnLst>
                                    <p:set>
                                      <p:cBhvr>
                                        <p:cTn id="21" dur="1" fill="hold">
                                          <p:stCondLst>
                                            <p:cond delay="0"/>
                                          </p:stCondLst>
                                        </p:cTn>
                                        <p:tgtEl>
                                          <p:spTgt spid="70676"/>
                                        </p:tgtEl>
                                        <p:attrNameLst>
                                          <p:attrName>style.visibility</p:attrName>
                                        </p:attrNameLst>
                                      </p:cBhvr>
                                      <p:to>
                                        <p:strVal val="visible"/>
                                      </p:to>
                                    </p:set>
                                    <p:animEffect transition="in" filter="blinds(horizontal)">
                                      <p:cBhvr>
                                        <p:cTn id="22" dur="500"/>
                                        <p:tgtEl>
                                          <p:spTgt spid="7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D86463-C4DC-45BD-B425-ECBBB8D3A5C0}"/>
              </a:ext>
            </a:extLst>
          </p:cNvPr>
          <p:cNvGrpSpPr/>
          <p:nvPr/>
        </p:nvGrpSpPr>
        <p:grpSpPr>
          <a:xfrm>
            <a:off x="-18592" y="109979"/>
            <a:ext cx="11753392" cy="532396"/>
            <a:chOff x="84872" y="2293270"/>
            <a:chExt cx="11699354" cy="743185"/>
          </a:xfrm>
        </p:grpSpPr>
        <p:grpSp>
          <p:nvGrpSpPr>
            <p:cNvPr id="3" name="Group 70">
              <a:extLst>
                <a:ext uri="{FF2B5EF4-FFF2-40B4-BE49-F238E27FC236}">
                  <a16:creationId xmlns:a16="http://schemas.microsoft.com/office/drawing/2014/main" id="{8FCC4D4E-4CB6-4119-82E8-C882C0A88D0F}"/>
                </a:ext>
              </a:extLst>
            </p:cNvPr>
            <p:cNvGrpSpPr>
              <a:grpSpLocks/>
            </p:cNvGrpSpPr>
            <p:nvPr/>
          </p:nvGrpSpPr>
          <p:grpSpPr bwMode="auto">
            <a:xfrm>
              <a:off x="254804" y="2293270"/>
              <a:ext cx="6193022" cy="743185"/>
              <a:chOff x="548627" y="3428143"/>
              <a:chExt cx="3189117" cy="1431480"/>
            </a:xfrm>
          </p:grpSpPr>
          <p:pic>
            <p:nvPicPr>
              <p:cNvPr id="6" name="Picture 8" descr="empty-green-rectangle">
                <a:extLst>
                  <a:ext uri="{FF2B5EF4-FFF2-40B4-BE49-F238E27FC236}">
                    <a16:creationId xmlns:a16="http://schemas.microsoft.com/office/drawing/2014/main" id="{B0F9C43A-1E1C-4241-9C45-513E7C26C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reen-top-faded">
                <a:extLst>
                  <a:ext uri="{FF2B5EF4-FFF2-40B4-BE49-F238E27FC236}">
                    <a16:creationId xmlns:a16="http://schemas.microsoft.com/office/drawing/2014/main" id="{2320DE62-78D9-4706-B871-04E7182CA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84F4851-4029-4493-8431-23A658531695}"/>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CFF43ECF-CCED-4005-AA2C-21E8C6186839}"/>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8" name="Text Box 5">
            <a:extLst>
              <a:ext uri="{FF2B5EF4-FFF2-40B4-BE49-F238E27FC236}">
                <a16:creationId xmlns:a16="http://schemas.microsoft.com/office/drawing/2014/main" id="{75328BA0-F8F8-42A9-B381-EC20D4A44BD2}"/>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pic>
        <p:nvPicPr>
          <p:cNvPr id="10" name="Picture 9">
            <a:extLst>
              <a:ext uri="{FF2B5EF4-FFF2-40B4-BE49-F238E27FC236}">
                <a16:creationId xmlns:a16="http://schemas.microsoft.com/office/drawing/2014/main" id="{8E45F3D9-D8DC-4D31-B0E5-6618359C6F3D}"/>
              </a:ext>
            </a:extLst>
          </p:cNvPr>
          <p:cNvPicPr>
            <a:picLocks noChangeAspect="1"/>
          </p:cNvPicPr>
          <p:nvPr/>
        </p:nvPicPr>
        <p:blipFill>
          <a:blip r:embed="rId4"/>
          <a:stretch>
            <a:fillRect/>
          </a:stretch>
        </p:blipFill>
        <p:spPr>
          <a:xfrm>
            <a:off x="236433" y="2021606"/>
            <a:ext cx="11827070" cy="3921993"/>
          </a:xfrm>
          <a:prstGeom prst="rect">
            <a:avLst/>
          </a:prstGeom>
        </p:spPr>
      </p:pic>
      <p:sp>
        <p:nvSpPr>
          <p:cNvPr id="11" name="Text Box 161">
            <a:extLst>
              <a:ext uri="{FF2B5EF4-FFF2-40B4-BE49-F238E27FC236}">
                <a16:creationId xmlns:a16="http://schemas.microsoft.com/office/drawing/2014/main" id="{2B5C4ED7-1CA1-4393-9015-599A9C532E3E}"/>
              </a:ext>
            </a:extLst>
          </p:cNvPr>
          <p:cNvSpPr txBox="1">
            <a:spLocks noChangeArrowheads="1"/>
          </p:cNvSpPr>
          <p:nvPr/>
        </p:nvSpPr>
        <p:spPr bwMode="auto">
          <a:xfrm>
            <a:off x="3657600" y="1325808"/>
            <a:ext cx="464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đơn sắc:</a:t>
            </a:r>
          </a:p>
        </p:txBody>
      </p:sp>
    </p:spTree>
    <p:extLst>
      <p:ext uri="{BB962C8B-B14F-4D97-AF65-F5344CB8AC3E}">
        <p14:creationId xmlns:p14="http://schemas.microsoft.com/office/powerpoint/2010/main" val="3929412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FB4323-A9D8-423F-9DB0-C93F3596538F}"/>
              </a:ext>
            </a:extLst>
          </p:cNvPr>
          <p:cNvGrpSpPr/>
          <p:nvPr/>
        </p:nvGrpSpPr>
        <p:grpSpPr>
          <a:xfrm>
            <a:off x="-18592" y="109979"/>
            <a:ext cx="11753392" cy="532396"/>
            <a:chOff x="84872" y="2293270"/>
            <a:chExt cx="11699354" cy="743185"/>
          </a:xfrm>
        </p:grpSpPr>
        <p:grpSp>
          <p:nvGrpSpPr>
            <p:cNvPr id="3" name="Group 70">
              <a:extLst>
                <a:ext uri="{FF2B5EF4-FFF2-40B4-BE49-F238E27FC236}">
                  <a16:creationId xmlns:a16="http://schemas.microsoft.com/office/drawing/2014/main" id="{8DE07719-D726-495F-9BCC-935D290EAE96}"/>
                </a:ext>
              </a:extLst>
            </p:cNvPr>
            <p:cNvGrpSpPr>
              <a:grpSpLocks/>
            </p:cNvGrpSpPr>
            <p:nvPr/>
          </p:nvGrpSpPr>
          <p:grpSpPr bwMode="auto">
            <a:xfrm>
              <a:off x="254804" y="2293270"/>
              <a:ext cx="6193022" cy="743185"/>
              <a:chOff x="548627" y="3428143"/>
              <a:chExt cx="3189117" cy="1431480"/>
            </a:xfrm>
          </p:grpSpPr>
          <p:pic>
            <p:nvPicPr>
              <p:cNvPr id="6" name="Picture 8" descr="empty-green-rectangle">
                <a:extLst>
                  <a:ext uri="{FF2B5EF4-FFF2-40B4-BE49-F238E27FC236}">
                    <a16:creationId xmlns:a16="http://schemas.microsoft.com/office/drawing/2014/main" id="{AE2BF9A4-8ACF-438B-BFFE-575F0B157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reen-top-faded">
                <a:extLst>
                  <a:ext uri="{FF2B5EF4-FFF2-40B4-BE49-F238E27FC236}">
                    <a16:creationId xmlns:a16="http://schemas.microsoft.com/office/drawing/2014/main" id="{C39C71E0-3F64-4894-B8D9-287F1F16A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A69E01D-3E23-48CC-8668-712AC025E8CA}"/>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D7B7F700-9906-483C-A36E-DC0D6B8B7EFB}"/>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8" name="Text Box 5">
            <a:extLst>
              <a:ext uri="{FF2B5EF4-FFF2-40B4-BE49-F238E27FC236}">
                <a16:creationId xmlns:a16="http://schemas.microsoft.com/office/drawing/2014/main" id="{177308EB-935F-4D87-A5D5-DF2692494084}"/>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9" name="Text Box 161">
            <a:extLst>
              <a:ext uri="{FF2B5EF4-FFF2-40B4-BE49-F238E27FC236}">
                <a16:creationId xmlns:a16="http://schemas.microsoft.com/office/drawing/2014/main" id="{EDA9CF2C-1D94-4F15-944C-26518649A6AE}"/>
              </a:ext>
            </a:extLst>
          </p:cNvPr>
          <p:cNvSpPr txBox="1">
            <a:spLocks noChangeArrowheads="1"/>
          </p:cNvSpPr>
          <p:nvPr/>
        </p:nvSpPr>
        <p:spPr bwMode="auto">
          <a:xfrm>
            <a:off x="4049652" y="1122799"/>
            <a:ext cx="464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đơn sắc:</a:t>
            </a:r>
          </a:p>
        </p:txBody>
      </p:sp>
      <p:grpSp>
        <p:nvGrpSpPr>
          <p:cNvPr id="14" name="Group 13">
            <a:extLst>
              <a:ext uri="{FF2B5EF4-FFF2-40B4-BE49-F238E27FC236}">
                <a16:creationId xmlns:a16="http://schemas.microsoft.com/office/drawing/2014/main" id="{B0CC1838-B60A-472D-B06C-A1789DC8EC28}"/>
              </a:ext>
            </a:extLst>
          </p:cNvPr>
          <p:cNvGrpSpPr/>
          <p:nvPr/>
        </p:nvGrpSpPr>
        <p:grpSpPr>
          <a:xfrm>
            <a:off x="6964359" y="2203588"/>
            <a:ext cx="4535102" cy="4273412"/>
            <a:chOff x="-1113817" y="1244383"/>
            <a:chExt cx="13446445" cy="5379393"/>
          </a:xfrm>
        </p:grpSpPr>
        <p:pic>
          <p:nvPicPr>
            <p:cNvPr id="16" name="Picture 5" descr="empty-blue-rectangle">
              <a:extLst>
                <a:ext uri="{FF2B5EF4-FFF2-40B4-BE49-F238E27FC236}">
                  <a16:creationId xmlns:a16="http://schemas.microsoft.com/office/drawing/2014/main" id="{DE5C471D-E3EE-4D1F-A84C-8DD054FAB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817" y="1244383"/>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6060">
              <a:extLst>
                <a:ext uri="{FF2B5EF4-FFF2-40B4-BE49-F238E27FC236}">
                  <a16:creationId xmlns:a16="http://schemas.microsoft.com/office/drawing/2014/main" id="{1CAF2291-4165-4A75-92A2-8C0292DE40D5}"/>
                </a:ext>
              </a:extLst>
            </p:cNvPr>
            <p:cNvSpPr>
              <a:spLocks noChangeArrowheads="1"/>
            </p:cNvSpPr>
            <p:nvPr/>
          </p:nvSpPr>
          <p:spPr bwMode="auto">
            <a:xfrm>
              <a:off x="-570365" y="1535877"/>
              <a:ext cx="12359537" cy="3365118"/>
            </a:xfrm>
            <a:prstGeom prst="rect">
              <a:avLst/>
            </a:prstGeom>
            <a:noFill/>
            <a:ln w="9525" algn="ctr">
              <a:noFill/>
              <a:miter lim="800000"/>
              <a:headEnd/>
              <a:tailEnd/>
            </a:ln>
          </p:spPr>
          <p:txBody>
            <a:bodyPr wrap="square" lIns="109728" tIns="54864" rIns="109728" bIns="54864">
              <a:spAutoFit/>
            </a:bodyPr>
            <a:lstStyle/>
            <a:p>
              <a:pPr algn="ctr"/>
              <a:r>
                <a:rPr lang="en-US" altLang="en-US" sz="2500">
                  <a:latin typeface="Arial" panose="020B0604020202020204" pitchFamily="34" charset="0"/>
                  <a:cs typeface="Arial" panose="020B0604020202020204" pitchFamily="34" charset="0"/>
                </a:rPr>
                <a:t>Hiện tượng: kết quả quan sát trên màn có một hệ vân gồm các vạch sáng và tối xen kẽ, song song và cách đều nhau</a:t>
              </a:r>
            </a:p>
            <a:p>
              <a:pPr algn="ctr"/>
              <a:endParaRPr lang="en-US" altLang="en-US" sz="2500">
                <a:latin typeface="Arial" panose="020B0604020202020204" pitchFamily="34" charset="0"/>
                <a:cs typeface="Arial" panose="020B0604020202020204" pitchFamily="34" charset="0"/>
              </a:endParaRPr>
            </a:p>
          </p:txBody>
        </p:sp>
      </p:grpSp>
      <p:pic>
        <p:nvPicPr>
          <p:cNvPr id="38" name="Picture 37">
            <a:extLst>
              <a:ext uri="{FF2B5EF4-FFF2-40B4-BE49-F238E27FC236}">
                <a16:creationId xmlns:a16="http://schemas.microsoft.com/office/drawing/2014/main" id="{26A019E3-C6A0-4730-BF02-9FBF7D794FBE}"/>
              </a:ext>
            </a:extLst>
          </p:cNvPr>
          <p:cNvPicPr>
            <a:picLocks noChangeAspect="1"/>
          </p:cNvPicPr>
          <p:nvPr/>
        </p:nvPicPr>
        <p:blipFill rotWithShape="1">
          <a:blip r:embed="rId5"/>
          <a:srcRect t="28222" r="16529"/>
          <a:stretch/>
        </p:blipFill>
        <p:spPr>
          <a:xfrm>
            <a:off x="609600" y="1615242"/>
            <a:ext cx="4412610" cy="1803600"/>
          </a:xfrm>
          <a:prstGeom prst="rect">
            <a:avLst/>
          </a:prstGeom>
        </p:spPr>
      </p:pic>
      <p:pic>
        <p:nvPicPr>
          <p:cNvPr id="39" name="Picture 38">
            <a:extLst>
              <a:ext uri="{FF2B5EF4-FFF2-40B4-BE49-F238E27FC236}">
                <a16:creationId xmlns:a16="http://schemas.microsoft.com/office/drawing/2014/main" id="{DB442F3F-88C5-42BF-9E31-389B5D4E4709}"/>
              </a:ext>
            </a:extLst>
          </p:cNvPr>
          <p:cNvPicPr>
            <a:picLocks noChangeAspect="1"/>
          </p:cNvPicPr>
          <p:nvPr/>
        </p:nvPicPr>
        <p:blipFill>
          <a:blip r:embed="rId6"/>
          <a:stretch>
            <a:fillRect/>
          </a:stretch>
        </p:blipFill>
        <p:spPr>
          <a:xfrm>
            <a:off x="449007" y="3418842"/>
            <a:ext cx="5627862" cy="3267491"/>
          </a:xfrm>
          <a:prstGeom prst="rect">
            <a:avLst/>
          </a:prstGeom>
        </p:spPr>
      </p:pic>
      <p:sp>
        <p:nvSpPr>
          <p:cNvPr id="17" name="TextBox 16">
            <a:extLst>
              <a:ext uri="{FF2B5EF4-FFF2-40B4-BE49-F238E27FC236}">
                <a16:creationId xmlns:a16="http://schemas.microsoft.com/office/drawing/2014/main" id="{7F464BCE-B03C-480D-B3D9-B4FE9B52BFF5}"/>
              </a:ext>
            </a:extLst>
          </p:cNvPr>
          <p:cNvSpPr txBox="1"/>
          <p:nvPr/>
        </p:nvSpPr>
        <p:spPr>
          <a:xfrm>
            <a:off x="7125191" y="4581386"/>
            <a:ext cx="4280836" cy="1631216"/>
          </a:xfrm>
          <a:prstGeom prst="rect">
            <a:avLst/>
          </a:prstGeom>
          <a:noFill/>
        </p:spPr>
        <p:txBody>
          <a:bodyPr wrap="square">
            <a:spAutoFit/>
          </a:bodyPr>
          <a:lstStyle/>
          <a:p>
            <a:pPr algn="ctr"/>
            <a:r>
              <a:rPr lang="en-US" altLang="en-US" sz="250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2500">
                <a:solidFill>
                  <a:srgbClr val="7030A0"/>
                </a:solidFill>
                <a:latin typeface="Arial" panose="020B0604020202020204" pitchFamily="34" charset="0"/>
                <a:cs typeface="Arial" panose="020B0604020202020204" pitchFamily="34" charset="0"/>
              </a:rPr>
              <a:t>Hiện tượng trong vùng 2 chùm sáng gặp nhau có những vạch tối cho thấy ánh sáng có tính chất sóng</a:t>
            </a:r>
          </a:p>
        </p:txBody>
      </p:sp>
    </p:spTree>
    <p:extLst>
      <p:ext uri="{BB962C8B-B14F-4D97-AF65-F5344CB8AC3E}">
        <p14:creationId xmlns:p14="http://schemas.microsoft.com/office/powerpoint/2010/main" val="233071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FB4323-A9D8-423F-9DB0-C93F3596538F}"/>
              </a:ext>
            </a:extLst>
          </p:cNvPr>
          <p:cNvGrpSpPr/>
          <p:nvPr/>
        </p:nvGrpSpPr>
        <p:grpSpPr>
          <a:xfrm>
            <a:off x="-18592" y="109979"/>
            <a:ext cx="11753392" cy="532396"/>
            <a:chOff x="84872" y="2293270"/>
            <a:chExt cx="11699354" cy="743185"/>
          </a:xfrm>
        </p:grpSpPr>
        <p:grpSp>
          <p:nvGrpSpPr>
            <p:cNvPr id="3" name="Group 70">
              <a:extLst>
                <a:ext uri="{FF2B5EF4-FFF2-40B4-BE49-F238E27FC236}">
                  <a16:creationId xmlns:a16="http://schemas.microsoft.com/office/drawing/2014/main" id="{8DE07719-D726-495F-9BCC-935D290EAE96}"/>
                </a:ext>
              </a:extLst>
            </p:cNvPr>
            <p:cNvGrpSpPr>
              <a:grpSpLocks/>
            </p:cNvGrpSpPr>
            <p:nvPr/>
          </p:nvGrpSpPr>
          <p:grpSpPr bwMode="auto">
            <a:xfrm>
              <a:off x="254804" y="2293270"/>
              <a:ext cx="6193022" cy="743185"/>
              <a:chOff x="548627" y="3428143"/>
              <a:chExt cx="3189117" cy="1431480"/>
            </a:xfrm>
          </p:grpSpPr>
          <p:pic>
            <p:nvPicPr>
              <p:cNvPr id="6" name="Picture 8" descr="empty-green-rectangle">
                <a:extLst>
                  <a:ext uri="{FF2B5EF4-FFF2-40B4-BE49-F238E27FC236}">
                    <a16:creationId xmlns:a16="http://schemas.microsoft.com/office/drawing/2014/main" id="{AE2BF9A4-8ACF-438B-BFFE-575F0B157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green-top-faded">
                <a:extLst>
                  <a:ext uri="{FF2B5EF4-FFF2-40B4-BE49-F238E27FC236}">
                    <a16:creationId xmlns:a16="http://schemas.microsoft.com/office/drawing/2014/main" id="{C39C71E0-3F64-4894-B8D9-287F1F16A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6A69E01D-3E23-48CC-8668-712AC025E8CA}"/>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D7B7F700-9906-483C-A36E-DC0D6B8B7EFB}"/>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8" name="Text Box 5">
            <a:extLst>
              <a:ext uri="{FF2B5EF4-FFF2-40B4-BE49-F238E27FC236}">
                <a16:creationId xmlns:a16="http://schemas.microsoft.com/office/drawing/2014/main" id="{177308EB-935F-4D87-A5D5-DF2692494084}"/>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9" name="Text Box 161">
            <a:extLst>
              <a:ext uri="{FF2B5EF4-FFF2-40B4-BE49-F238E27FC236}">
                <a16:creationId xmlns:a16="http://schemas.microsoft.com/office/drawing/2014/main" id="{EDA9CF2C-1D94-4F15-944C-26518649A6AE}"/>
              </a:ext>
            </a:extLst>
          </p:cNvPr>
          <p:cNvSpPr txBox="1">
            <a:spLocks noChangeArrowheads="1"/>
          </p:cNvSpPr>
          <p:nvPr/>
        </p:nvSpPr>
        <p:spPr bwMode="auto">
          <a:xfrm>
            <a:off x="3657600" y="1122452"/>
            <a:ext cx="464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đơn sắc:</a:t>
            </a:r>
          </a:p>
        </p:txBody>
      </p:sp>
      <p:grpSp>
        <p:nvGrpSpPr>
          <p:cNvPr id="18" name="Group 17">
            <a:extLst>
              <a:ext uri="{FF2B5EF4-FFF2-40B4-BE49-F238E27FC236}">
                <a16:creationId xmlns:a16="http://schemas.microsoft.com/office/drawing/2014/main" id="{B98E8C5E-089B-4F3E-8D94-7E85725CA5DF}"/>
              </a:ext>
            </a:extLst>
          </p:cNvPr>
          <p:cNvGrpSpPr/>
          <p:nvPr/>
        </p:nvGrpSpPr>
        <p:grpSpPr>
          <a:xfrm>
            <a:off x="18448" y="4862291"/>
            <a:ext cx="12268475" cy="1885730"/>
            <a:chOff x="-1113817" y="1244383"/>
            <a:chExt cx="13446445" cy="6980689"/>
          </a:xfrm>
        </p:grpSpPr>
        <p:pic>
          <p:nvPicPr>
            <p:cNvPr id="19" name="Picture 5" descr="empty-blue-rectangle">
              <a:extLst>
                <a:ext uri="{FF2B5EF4-FFF2-40B4-BE49-F238E27FC236}">
                  <a16:creationId xmlns:a16="http://schemas.microsoft.com/office/drawing/2014/main" id="{CC526F2F-CAB5-4900-A328-D123DBD48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817" y="1244383"/>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26060">
              <a:extLst>
                <a:ext uri="{FF2B5EF4-FFF2-40B4-BE49-F238E27FC236}">
                  <a16:creationId xmlns:a16="http://schemas.microsoft.com/office/drawing/2014/main" id="{3D0A6F7F-80C9-4414-B909-808506228FDF}"/>
                </a:ext>
              </a:extLst>
            </p:cNvPr>
            <p:cNvSpPr>
              <a:spLocks noChangeArrowheads="1"/>
            </p:cNvSpPr>
            <p:nvPr/>
          </p:nvSpPr>
          <p:spPr bwMode="auto">
            <a:xfrm>
              <a:off x="-413682" y="1306414"/>
              <a:ext cx="12359536" cy="6918658"/>
            </a:xfrm>
            <a:prstGeom prst="rect">
              <a:avLst/>
            </a:prstGeom>
            <a:noFill/>
            <a:ln w="9525" algn="ctr">
              <a:noFill/>
              <a:miter lim="800000"/>
              <a:headEnd/>
              <a:tailEnd/>
            </a:ln>
          </p:spPr>
          <p:txBody>
            <a:bodyPr wrap="square" lIns="109728" tIns="54864" rIns="109728" bIns="54864">
              <a:spAutoFit/>
            </a:bodyPr>
            <a:lstStyle/>
            <a:p>
              <a:pPr eaLnBrk="0" hangingPunct="0"/>
              <a:r>
                <a:rPr lang="en-US" altLang="en-US" sz="2500">
                  <a:latin typeface="Arial" panose="020B0604020202020204" pitchFamily="34" charset="0"/>
                  <a:cs typeface="Arial" panose="020B0604020202020204" pitchFamily="34" charset="0"/>
                </a:rPr>
                <a:t>+ Vạch tối là chỗ hai sóng ánh sáng triệt tiêu nhau</a:t>
              </a:r>
            </a:p>
            <a:p>
              <a:pPr eaLnBrk="0" hangingPunct="0"/>
              <a:r>
                <a:rPr lang="en-US" altLang="en-US" sz="2500">
                  <a:latin typeface="Arial" panose="020B0604020202020204" pitchFamily="34" charset="0"/>
                  <a:cs typeface="Arial" panose="020B0604020202020204" pitchFamily="34" charset="0"/>
                </a:rPr>
                <a:t>+ Vạch sáng là chỗ hai sóng ánh sáng tăng cường nhau</a:t>
              </a:r>
            </a:p>
            <a:p>
              <a:pPr eaLnBrk="0" hangingPunct="0"/>
              <a:r>
                <a:rPr lang="en-US" altLang="en-US" sz="2500">
                  <a:latin typeface="Arial" panose="020B0604020202020204" pitchFamily="34" charset="0"/>
                  <a:cs typeface="Arial" panose="020B0604020202020204" pitchFamily="34" charset="0"/>
                </a:rPr>
                <a:t>Những vạch sáng và tối xen kẽ nhau là hệ vân giao thoa của 2 sóng ánh sáng</a:t>
              </a:r>
            </a:p>
            <a:p>
              <a:pPr algn="ctr"/>
              <a:endParaRPr lang="en-US" altLang="en-US" sz="25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D4EC9B66-5F1C-4F16-AA3E-DBB1C36A6BDC}"/>
              </a:ext>
            </a:extLst>
          </p:cNvPr>
          <p:cNvGrpSpPr/>
          <p:nvPr/>
        </p:nvGrpSpPr>
        <p:grpSpPr>
          <a:xfrm>
            <a:off x="5943600" y="1894584"/>
            <a:ext cx="5486400" cy="2543368"/>
            <a:chOff x="5981700" y="1728600"/>
            <a:chExt cx="5029200" cy="2388872"/>
          </a:xfrm>
        </p:grpSpPr>
        <p:pic>
          <p:nvPicPr>
            <p:cNvPr id="11" name="Picture 10">
              <a:extLst>
                <a:ext uri="{FF2B5EF4-FFF2-40B4-BE49-F238E27FC236}">
                  <a16:creationId xmlns:a16="http://schemas.microsoft.com/office/drawing/2014/main" id="{1DBF1257-620C-42F6-AC30-80C21E8BAC3D}"/>
                </a:ext>
              </a:extLst>
            </p:cNvPr>
            <p:cNvPicPr>
              <a:picLocks noChangeAspect="1"/>
            </p:cNvPicPr>
            <p:nvPr/>
          </p:nvPicPr>
          <p:blipFill>
            <a:blip r:embed="rId5"/>
            <a:stretch>
              <a:fillRect/>
            </a:stretch>
          </p:blipFill>
          <p:spPr>
            <a:xfrm>
              <a:off x="5981700" y="1728600"/>
              <a:ext cx="5029200" cy="2388872"/>
            </a:xfrm>
            <a:prstGeom prst="rect">
              <a:avLst/>
            </a:prstGeom>
          </p:spPr>
        </p:pic>
        <p:sp>
          <p:nvSpPr>
            <p:cNvPr id="21" name="TextBox 20">
              <a:extLst>
                <a:ext uri="{FF2B5EF4-FFF2-40B4-BE49-F238E27FC236}">
                  <a16:creationId xmlns:a16="http://schemas.microsoft.com/office/drawing/2014/main" id="{6C3BB20D-3026-4E09-80CC-FB8F6A71F30E}"/>
                </a:ext>
              </a:extLst>
            </p:cNvPr>
            <p:cNvSpPr txBox="1"/>
            <p:nvPr/>
          </p:nvSpPr>
          <p:spPr>
            <a:xfrm>
              <a:off x="8077200" y="1743739"/>
              <a:ext cx="2209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sym typeface="Symbol" panose="05050102010706020507" pitchFamily="18" charset="2"/>
                </a:rPr>
                <a:t> </a:t>
              </a:r>
              <a:r>
                <a:rPr lang="en-US">
                  <a:solidFill>
                    <a:schemeClr val="bg1"/>
                  </a:solidFill>
                  <a:latin typeface="Arial" panose="020B0604020202020204" pitchFamily="34" charset="0"/>
                  <a:cs typeface="Arial" panose="020B0604020202020204" pitchFamily="34" charset="0"/>
                </a:rPr>
                <a:t>= 431 nm</a:t>
              </a:r>
            </a:p>
          </p:txBody>
        </p:sp>
      </p:grpSp>
      <p:grpSp>
        <p:nvGrpSpPr>
          <p:cNvPr id="23" name="Group 22">
            <a:extLst>
              <a:ext uri="{FF2B5EF4-FFF2-40B4-BE49-F238E27FC236}">
                <a16:creationId xmlns:a16="http://schemas.microsoft.com/office/drawing/2014/main" id="{005A9788-C74C-4390-9003-583FE810F434}"/>
              </a:ext>
            </a:extLst>
          </p:cNvPr>
          <p:cNvGrpSpPr/>
          <p:nvPr/>
        </p:nvGrpSpPr>
        <p:grpSpPr>
          <a:xfrm>
            <a:off x="657248" y="1894584"/>
            <a:ext cx="4724400" cy="2543369"/>
            <a:chOff x="570942" y="4495800"/>
            <a:chExt cx="4270058" cy="2231116"/>
          </a:xfrm>
        </p:grpSpPr>
        <p:pic>
          <p:nvPicPr>
            <p:cNvPr id="15" name="Picture 14">
              <a:extLst>
                <a:ext uri="{FF2B5EF4-FFF2-40B4-BE49-F238E27FC236}">
                  <a16:creationId xmlns:a16="http://schemas.microsoft.com/office/drawing/2014/main" id="{40C95E42-F8A6-4228-9206-FA826B30F85E}"/>
                </a:ext>
              </a:extLst>
            </p:cNvPr>
            <p:cNvPicPr>
              <a:picLocks noChangeAspect="1"/>
            </p:cNvPicPr>
            <p:nvPr/>
          </p:nvPicPr>
          <p:blipFill>
            <a:blip r:embed="rId6"/>
            <a:stretch>
              <a:fillRect/>
            </a:stretch>
          </p:blipFill>
          <p:spPr>
            <a:xfrm>
              <a:off x="570942" y="4495800"/>
              <a:ext cx="4270058" cy="2231116"/>
            </a:xfrm>
            <a:prstGeom prst="rect">
              <a:avLst/>
            </a:prstGeom>
          </p:spPr>
        </p:pic>
        <p:sp>
          <p:nvSpPr>
            <p:cNvPr id="22" name="TextBox 21">
              <a:extLst>
                <a:ext uri="{FF2B5EF4-FFF2-40B4-BE49-F238E27FC236}">
                  <a16:creationId xmlns:a16="http://schemas.microsoft.com/office/drawing/2014/main" id="{F9FF4C5B-D891-4865-8F73-D03AD51BC38A}"/>
                </a:ext>
              </a:extLst>
            </p:cNvPr>
            <p:cNvSpPr txBox="1"/>
            <p:nvPr/>
          </p:nvSpPr>
          <p:spPr>
            <a:xfrm>
              <a:off x="2260156" y="4503019"/>
              <a:ext cx="2209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sym typeface="Symbol" panose="05050102010706020507" pitchFamily="18" charset="2"/>
                </a:rPr>
                <a:t> </a:t>
              </a:r>
              <a:r>
                <a:rPr lang="en-US">
                  <a:solidFill>
                    <a:schemeClr val="bg1"/>
                  </a:solidFill>
                  <a:latin typeface="Arial" panose="020B0604020202020204" pitchFamily="34" charset="0"/>
                  <a:cs typeface="Arial" panose="020B0604020202020204" pitchFamily="34" charset="0"/>
                </a:rPr>
                <a:t>= 483 nm</a:t>
              </a:r>
            </a:p>
          </p:txBody>
        </p:sp>
      </p:grpSp>
    </p:spTree>
    <p:extLst>
      <p:ext uri="{BB962C8B-B14F-4D97-AF65-F5344CB8AC3E}">
        <p14:creationId xmlns:p14="http://schemas.microsoft.com/office/powerpoint/2010/main" val="12126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CD8A0-E29A-4545-A3F5-C49781CB6B24}"/>
              </a:ext>
            </a:extLst>
          </p:cNvPr>
          <p:cNvPicPr>
            <a:picLocks noChangeAspect="1"/>
          </p:cNvPicPr>
          <p:nvPr/>
        </p:nvPicPr>
        <p:blipFill>
          <a:blip r:embed="rId2"/>
          <a:stretch>
            <a:fillRect/>
          </a:stretch>
        </p:blipFill>
        <p:spPr>
          <a:xfrm>
            <a:off x="6411121" y="1640835"/>
            <a:ext cx="4570096" cy="3317197"/>
          </a:xfrm>
          <a:prstGeom prst="rect">
            <a:avLst/>
          </a:prstGeom>
        </p:spPr>
      </p:pic>
      <p:pic>
        <p:nvPicPr>
          <p:cNvPr id="6" name="Picture 5" descr="Giao thoa">
            <a:extLst>
              <a:ext uri="{FF2B5EF4-FFF2-40B4-BE49-F238E27FC236}">
                <a16:creationId xmlns:a16="http://schemas.microsoft.com/office/drawing/2014/main" id="{8CE716FD-1D54-4720-8270-C5D6F8E849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6250" y="2115120"/>
            <a:ext cx="507182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3">
            <a:extLst>
              <a:ext uri="{FF2B5EF4-FFF2-40B4-BE49-F238E27FC236}">
                <a16:creationId xmlns:a16="http://schemas.microsoft.com/office/drawing/2014/main" id="{E1AE9015-C514-46FD-9AB6-A6A399460F5F}"/>
              </a:ext>
            </a:extLst>
          </p:cNvPr>
          <p:cNvSpPr txBox="1">
            <a:spLocks noChangeArrowheads="1"/>
          </p:cNvSpPr>
          <p:nvPr/>
        </p:nvSpPr>
        <p:spPr bwMode="auto">
          <a:xfrm>
            <a:off x="503117" y="1640835"/>
            <a:ext cx="197310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2500" i="1" u="sng">
                <a:latin typeface="Arial" panose="020B0604020202020204" pitchFamily="34" charset="0"/>
                <a:cs typeface="Arial" panose="020B0604020202020204" pitchFamily="34" charset="0"/>
              </a:rPr>
              <a:t>Giải thích</a:t>
            </a:r>
          </a:p>
        </p:txBody>
      </p:sp>
      <p:grpSp>
        <p:nvGrpSpPr>
          <p:cNvPr id="7" name="Group 6">
            <a:extLst>
              <a:ext uri="{FF2B5EF4-FFF2-40B4-BE49-F238E27FC236}">
                <a16:creationId xmlns:a16="http://schemas.microsoft.com/office/drawing/2014/main" id="{294F9A26-8B46-4F7B-AF2E-835ED1735A15}"/>
              </a:ext>
            </a:extLst>
          </p:cNvPr>
          <p:cNvGrpSpPr/>
          <p:nvPr/>
        </p:nvGrpSpPr>
        <p:grpSpPr>
          <a:xfrm>
            <a:off x="-16186" y="88690"/>
            <a:ext cx="11753392" cy="532396"/>
            <a:chOff x="84872" y="2293270"/>
            <a:chExt cx="11699354" cy="743185"/>
          </a:xfrm>
        </p:grpSpPr>
        <p:grpSp>
          <p:nvGrpSpPr>
            <p:cNvPr id="10" name="Group 70">
              <a:extLst>
                <a:ext uri="{FF2B5EF4-FFF2-40B4-BE49-F238E27FC236}">
                  <a16:creationId xmlns:a16="http://schemas.microsoft.com/office/drawing/2014/main" id="{73AAD582-B85E-456F-AC70-9CEFA026126B}"/>
                </a:ext>
              </a:extLst>
            </p:cNvPr>
            <p:cNvGrpSpPr>
              <a:grpSpLocks/>
            </p:cNvGrpSpPr>
            <p:nvPr/>
          </p:nvGrpSpPr>
          <p:grpSpPr bwMode="auto">
            <a:xfrm>
              <a:off x="254804" y="2293270"/>
              <a:ext cx="6193022" cy="743185"/>
              <a:chOff x="548627" y="3428143"/>
              <a:chExt cx="3189117" cy="1431480"/>
            </a:xfrm>
          </p:grpSpPr>
          <p:pic>
            <p:nvPicPr>
              <p:cNvPr id="13" name="Picture 8" descr="empty-green-rectangle">
                <a:extLst>
                  <a:ext uri="{FF2B5EF4-FFF2-40B4-BE49-F238E27FC236}">
                    <a16:creationId xmlns:a16="http://schemas.microsoft.com/office/drawing/2014/main" id="{E39623F2-6AE6-4021-9460-BFB60E7A1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627" y="3428143"/>
                <a:ext cx="3189117"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green-top-faded">
                <a:extLst>
                  <a:ext uri="{FF2B5EF4-FFF2-40B4-BE49-F238E27FC236}">
                    <a16:creationId xmlns:a16="http://schemas.microsoft.com/office/drawing/2014/main" id="{E206BFED-7D81-4497-9DD7-4188F6D8C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949" y="3923854"/>
                <a:ext cx="1273933"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CBB43764-F74B-406F-B9EA-F743C86BAB5D}"/>
                </a:ext>
              </a:extLst>
            </p:cNvPr>
            <p:cNvSpPr txBox="1"/>
            <p:nvPr/>
          </p:nvSpPr>
          <p:spPr bwMode="auto">
            <a:xfrm>
              <a:off x="84872" y="2310890"/>
              <a:ext cx="1501326" cy="687413"/>
            </a:xfrm>
            <a:prstGeom prst="rect">
              <a:avLst/>
            </a:prstGeom>
            <a:noFill/>
          </p:spPr>
          <p:txBody>
            <a:bodyPr wrap="square">
              <a:spAutoFit/>
            </a:bodyPr>
            <a:lstStyle/>
            <a:p>
              <a:pPr algn="ctr">
                <a:defRPr/>
              </a:pPr>
              <a:r>
                <a:rPr lang="en-US" sz="2500" i="1">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i="1"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2" name="Rectangle 1026060">
              <a:extLst>
                <a:ext uri="{FF2B5EF4-FFF2-40B4-BE49-F238E27FC236}">
                  <a16:creationId xmlns:a16="http://schemas.microsoft.com/office/drawing/2014/main" id="{64562A82-B041-4AC9-8E8A-6AE0C9833C95}"/>
                </a:ext>
              </a:extLst>
            </p:cNvPr>
            <p:cNvSpPr>
              <a:spLocks noChangeArrowheads="1"/>
            </p:cNvSpPr>
            <p:nvPr/>
          </p:nvSpPr>
          <p:spPr bwMode="auto">
            <a:xfrm>
              <a:off x="1210795" y="2304839"/>
              <a:ext cx="10573431"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altLang="en-US" sz="2500" i="1">
                  <a:cs typeface="Arial" panose="020B0604020202020204" pitchFamily="34" charset="0"/>
                </a:rPr>
                <a:t>Hiện tượng giao thoa ánh sáng</a:t>
              </a:r>
              <a:endParaRPr lang="en-US" sz="2500" i="1" dirty="0">
                <a:cs typeface="Arial" panose="020B0604020202020204" pitchFamily="34" charset="0"/>
              </a:endParaRPr>
            </a:p>
          </p:txBody>
        </p:sp>
      </p:grpSp>
      <p:sp>
        <p:nvSpPr>
          <p:cNvPr id="15" name="Text Box 5">
            <a:extLst>
              <a:ext uri="{FF2B5EF4-FFF2-40B4-BE49-F238E27FC236}">
                <a16:creationId xmlns:a16="http://schemas.microsoft.com/office/drawing/2014/main" id="{2373516F-891A-4EF3-8C8B-01190CC84D1F}"/>
              </a:ext>
            </a:extLst>
          </p:cNvPr>
          <p:cNvSpPr txBox="1">
            <a:spLocks noChangeArrowheads="1"/>
          </p:cNvSpPr>
          <p:nvPr/>
        </p:nvSpPr>
        <p:spPr bwMode="auto">
          <a:xfrm>
            <a:off x="152125" y="645398"/>
            <a:ext cx="735793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500" i="1">
                <a:solidFill>
                  <a:srgbClr val="0070C0"/>
                </a:solidFill>
                <a:latin typeface="Arial" panose="020B0604020202020204" pitchFamily="34" charset="0"/>
                <a:cs typeface="Arial" panose="020B0604020202020204" pitchFamily="34" charset="0"/>
              </a:rPr>
              <a:t>1. Thí nghiệm Young về giao thoa ánh sáng</a:t>
            </a:r>
          </a:p>
        </p:txBody>
      </p:sp>
      <p:sp>
        <p:nvSpPr>
          <p:cNvPr id="16" name="Text Box 161">
            <a:extLst>
              <a:ext uri="{FF2B5EF4-FFF2-40B4-BE49-F238E27FC236}">
                <a16:creationId xmlns:a16="http://schemas.microsoft.com/office/drawing/2014/main" id="{A4E09F3E-9018-4DEE-89D0-EFEFB319F27C}"/>
              </a:ext>
            </a:extLst>
          </p:cNvPr>
          <p:cNvSpPr txBox="1">
            <a:spLocks noChangeArrowheads="1"/>
          </p:cNvSpPr>
          <p:nvPr/>
        </p:nvSpPr>
        <p:spPr bwMode="auto">
          <a:xfrm>
            <a:off x="3657600" y="1122452"/>
            <a:ext cx="4648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600">
                <a:solidFill>
                  <a:srgbClr val="00B050"/>
                </a:solidFill>
                <a:effectLst>
                  <a:outerShdw blurRad="38100" dist="38100" dir="2700000" algn="tl">
                    <a:srgbClr val="C0C0C0"/>
                  </a:outerShdw>
                </a:effectLst>
                <a:latin typeface="Arial" panose="020B0604020202020204" pitchFamily="34" charset="0"/>
                <a:cs typeface="Arial" panose="020B0604020202020204" pitchFamily="34" charset="0"/>
              </a:rPr>
              <a:t>Sử dụng ánh sáng đơn sắc:</a:t>
            </a:r>
          </a:p>
        </p:txBody>
      </p:sp>
      <p:grpSp>
        <p:nvGrpSpPr>
          <p:cNvPr id="17" name="Group 16">
            <a:extLst>
              <a:ext uri="{FF2B5EF4-FFF2-40B4-BE49-F238E27FC236}">
                <a16:creationId xmlns:a16="http://schemas.microsoft.com/office/drawing/2014/main" id="{685951E7-E47E-42BE-8B6E-10BA5F7F23BE}"/>
              </a:ext>
            </a:extLst>
          </p:cNvPr>
          <p:cNvGrpSpPr/>
          <p:nvPr/>
        </p:nvGrpSpPr>
        <p:grpSpPr>
          <a:xfrm>
            <a:off x="503117" y="4922303"/>
            <a:ext cx="11067592" cy="2162851"/>
            <a:chOff x="-1113817" y="1244383"/>
            <a:chExt cx="13446445" cy="6342099"/>
          </a:xfrm>
        </p:grpSpPr>
        <p:pic>
          <p:nvPicPr>
            <p:cNvPr id="18" name="Picture 5" descr="empty-blue-rectangle">
              <a:extLst>
                <a:ext uri="{FF2B5EF4-FFF2-40B4-BE49-F238E27FC236}">
                  <a16:creationId xmlns:a16="http://schemas.microsoft.com/office/drawing/2014/main" id="{3CD8648D-D179-4977-B5B6-C02FEF139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817" y="1244383"/>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6060">
              <a:extLst>
                <a:ext uri="{FF2B5EF4-FFF2-40B4-BE49-F238E27FC236}">
                  <a16:creationId xmlns:a16="http://schemas.microsoft.com/office/drawing/2014/main" id="{CD175216-31B8-4B09-BFEE-7655A0BFC1B4}"/>
                </a:ext>
              </a:extLst>
            </p:cNvPr>
            <p:cNvSpPr>
              <a:spLocks noChangeArrowheads="1"/>
            </p:cNvSpPr>
            <p:nvPr/>
          </p:nvSpPr>
          <p:spPr bwMode="auto">
            <a:xfrm>
              <a:off x="-577872" y="1621029"/>
              <a:ext cx="12683849" cy="5965453"/>
            </a:xfrm>
            <a:prstGeom prst="rect">
              <a:avLst/>
            </a:prstGeom>
            <a:noFill/>
            <a:ln w="9525" algn="ctr">
              <a:noFill/>
              <a:miter lim="800000"/>
              <a:headEnd/>
              <a:tailEnd/>
            </a:ln>
          </p:spPr>
          <p:txBody>
            <a:bodyPr wrap="square" lIns="109728" tIns="54864" rIns="109728" bIns="54864">
              <a:spAutoFit/>
            </a:bodyPr>
            <a:lstStyle/>
            <a:p>
              <a:r>
                <a:rPr lang="vi-VN" altLang="en-US" sz="2500" i="1">
                  <a:cs typeface="Arial" panose="020B0604020202020204" pitchFamily="34" charset="0"/>
                </a:rPr>
                <a:t>+ Những vạch sáng là tập hợp của những điểm có biên độ dao động tổng hợp</a:t>
              </a:r>
              <a:r>
                <a:rPr lang="en-US" altLang="en-US" sz="2500" i="1">
                  <a:cs typeface="Arial" panose="020B0604020202020204" pitchFamily="34" charset="0"/>
                </a:rPr>
                <a:t> </a:t>
              </a:r>
              <a:r>
                <a:rPr lang="vi-VN" altLang="en-US" sz="2500" i="1">
                  <a:cs typeface="Arial" panose="020B0604020202020204" pitchFamily="34" charset="0"/>
                </a:rPr>
                <a:t>(dao động của hai sóng tới) cực đại.</a:t>
              </a:r>
              <a:endParaRPr lang="en-US" altLang="en-US" sz="2500" i="1">
                <a:cs typeface="Arial" panose="020B0604020202020204" pitchFamily="34" charset="0"/>
              </a:endParaRPr>
            </a:p>
            <a:p>
              <a:r>
                <a:rPr lang="vi-VN" altLang="en-US" sz="2500" i="1">
                  <a:cs typeface="Arial" panose="020B0604020202020204" pitchFamily="34" charset="0"/>
                </a:rPr>
                <a:t>+ Những vạch tối là tập hợp những điểm có biên độ dao động tổng hợp bằng không.</a:t>
              </a:r>
            </a:p>
            <a:p>
              <a:pPr algn="ctr"/>
              <a:endParaRPr lang="en-US" altLang="en-US" sz="25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827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1812</TotalTime>
  <Words>1564</Words>
  <PresentationFormat>Widescreen</PresentationFormat>
  <Paragraphs>214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2011-01-10T13:41:47Z</dcterms:created>
  <dcterms:modified xsi:type="dcterms:W3CDTF">2021-12-30T08:54:55Z</dcterms:modified>
</cp:coreProperties>
</file>